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1"/>
  </p:notesMasterIdLst>
  <p:sldIdLst>
    <p:sldId id="257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259" r:id="rId20"/>
    <p:sldId id="350" r:id="rId21"/>
    <p:sldId id="366" r:id="rId22"/>
    <p:sldId id="367" r:id="rId23"/>
    <p:sldId id="368" r:id="rId24"/>
    <p:sldId id="407" r:id="rId25"/>
    <p:sldId id="371" r:id="rId26"/>
    <p:sldId id="372" r:id="rId27"/>
    <p:sldId id="260" r:id="rId28"/>
    <p:sldId id="261" r:id="rId29"/>
    <p:sldId id="359" r:id="rId30"/>
    <p:sldId id="264" r:id="rId31"/>
    <p:sldId id="360" r:id="rId32"/>
    <p:sldId id="265" r:id="rId33"/>
    <p:sldId id="266" r:id="rId34"/>
    <p:sldId id="299" r:id="rId35"/>
    <p:sldId id="300" r:id="rId36"/>
    <p:sldId id="301" r:id="rId37"/>
    <p:sldId id="302" r:id="rId38"/>
    <p:sldId id="303" r:id="rId39"/>
    <p:sldId id="406" r:id="rId40"/>
    <p:sldId id="307" r:id="rId41"/>
    <p:sldId id="308" r:id="rId42"/>
    <p:sldId id="309" r:id="rId43"/>
    <p:sldId id="314" r:id="rId44"/>
    <p:sldId id="364" r:id="rId45"/>
    <p:sldId id="315" r:id="rId46"/>
    <p:sldId id="409" r:id="rId47"/>
    <p:sldId id="316" r:id="rId48"/>
    <p:sldId id="361" r:id="rId49"/>
    <p:sldId id="319" r:id="rId50"/>
    <p:sldId id="320" r:id="rId51"/>
    <p:sldId id="321" r:id="rId52"/>
    <p:sldId id="362" r:id="rId53"/>
    <p:sldId id="322" r:id="rId54"/>
    <p:sldId id="323" r:id="rId55"/>
    <p:sldId id="386" r:id="rId56"/>
    <p:sldId id="324" r:id="rId57"/>
    <p:sldId id="389" r:id="rId58"/>
    <p:sldId id="390" r:id="rId59"/>
    <p:sldId id="393" r:id="rId6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3333"/>
    <a:srgbClr val="5F5F5F"/>
    <a:srgbClr val="808080"/>
    <a:srgbClr val="336600"/>
    <a:srgbClr val="9933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8" autoAdjust="0"/>
    <p:restoredTop sz="94660" autoAdjust="0"/>
  </p:normalViewPr>
  <p:slideViewPr>
    <p:cSldViewPr>
      <p:cViewPr varScale="1">
        <p:scale>
          <a:sx n="91" d="100"/>
          <a:sy n="91" d="100"/>
        </p:scale>
        <p:origin x="9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E715AA-DA66-4FA7-93F2-2F5A850D3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0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7F788F0-231E-4D99-86BC-60B2B973DB68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00BE3C-D4C9-44D7-ACEB-4544AE6D13E8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9931AD9-B6E6-4C7F-897A-E9A5E4FB67A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7609C32-3792-4B8A-B0C1-651F750D1AE5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EAF31B6-4418-4FA3-B7E7-6D360A00CBF2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F8F3B5A-F482-4900-BD01-62925511CE62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A84D077-0EAE-404C-BF26-3CFAE34E0752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85DBACF-AC15-44AE-8D69-B344A8521D4A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14513"/>
            <a:ext cx="900906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1462087"/>
          </a:xfrm>
        </p:spPr>
        <p:txBody>
          <a:bodyPr/>
          <a:lstStyle>
            <a:lvl1pPr algn="ctr">
              <a:defRPr sz="6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3141663"/>
            <a:ext cx="91440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398564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6B17F-22BE-43C5-A5FF-134C0F43D2B2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A1B43-4C1C-4173-A1FB-5ED5594BD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730212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4936-1F0E-42D5-AEE4-B99470335C20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FC814-CF32-448C-9F8A-8F2415BBC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822966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5FA0-A333-49DD-8960-5A201CB96A2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4711C-117F-43D1-AF5F-1AE2FA83F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981410"/>
      </p:ext>
    </p:extLst>
  </p:cSld>
  <p:clrMapOvr>
    <a:masterClrMapping/>
  </p:clrMapOvr>
  <p:transition spd="med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EDF90-7572-48CE-88A4-DE5C9558008B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33198-54B6-46AD-9D1D-204FDEF38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211927"/>
      </p:ext>
    </p:extLst>
  </p:cSld>
  <p:clrMapOvr>
    <a:masterClrMapping/>
  </p:clrMapOvr>
  <p:transition spd="med">
    <p:check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0" y="1600200"/>
            <a:ext cx="7769225" cy="4486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F89D4-D710-432E-B576-9D2576A96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2338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76107-8D77-45E3-9520-D3380A30F0C8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5500-1F66-49C1-A624-423388818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795045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B60D5-769F-4A14-9263-3847B68DDD7B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91B17-6852-4C28-895A-A4235EEEF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947981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433CF-FBD7-4429-9494-BCDB0245EBE1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231F-CE32-484C-A335-E6CDE49C1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176374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EC7CB-E6CA-4CE2-B84D-32B71DB05D57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2E9D-7994-45C5-B507-295E99E7C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842545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0329C-9358-48E1-95AE-FF58D7835F49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BD04-AFA6-4946-8CC5-AF1885402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289791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5EDBB-5DD5-4266-8C76-D253A2D17876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2B8B-91F5-417E-B4F9-C8D85612C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35259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2BF1-DF7B-4AD1-9250-3700756C6E2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2AF3-A99D-4A26-AAB9-A3BA80BD7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698202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D3DAA-CACC-4BFF-8163-C6AEE0E31C6A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737CD-98D3-4D2B-99BB-CDB34CA0F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976458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kumimoji="1" lang="zh-CN" altLang="zh-CN" sz="240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10ED17A1-2BBC-4A56-9DBF-EA6EFD9F78FE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D951560C-6268-470D-8D76-89AEC6B8F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91" r:id="rId14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jpe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eg"/><Relationship Id="rId17" Type="http://schemas.openxmlformats.org/officeDocument/2006/relationships/image" Target="../media/image43.jpeg"/><Relationship Id="rId2" Type="http://schemas.openxmlformats.org/officeDocument/2006/relationships/image" Target="../media/image28.png"/><Relationship Id="rId16" Type="http://schemas.openxmlformats.org/officeDocument/2006/relationships/image" Target="../media/image4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ifeng.com/mainland/special/lushandizhen/content3/detail_2013_04/21/24467977_0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30120.htm" TargetMode="External"/><Relationship Id="rId2" Type="http://schemas.openxmlformats.org/officeDocument/2006/relationships/hyperlink" Target="http://baike.baidu.com/view/4821.ht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第二章 </a:t>
            </a:r>
            <a:r>
              <a:rPr lang="en-US" altLang="zh-CN" dirty="0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操作系统 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</a:t>
            </a:r>
            <a:r>
              <a:rPr lang="zh-CN" altLang="en-US" smtClean="0"/>
              <a:t>、操作系统概述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2.2</a:t>
            </a:r>
            <a:r>
              <a:rPr lang="zh-CN" altLang="en-US" smtClean="0"/>
              <a:t>、操作系统功能</a:t>
            </a:r>
          </a:p>
          <a:p>
            <a:pPr eaLnBrk="1" hangingPunct="1"/>
            <a:r>
              <a:rPr lang="en-US" altLang="zh-CN" smtClean="0"/>
              <a:t>2.3</a:t>
            </a:r>
            <a:r>
              <a:rPr lang="zh-CN" altLang="en-US" smtClean="0"/>
              <a:t>、 </a:t>
            </a:r>
            <a:r>
              <a:rPr lang="en-US" altLang="zh-CN" smtClean="0"/>
              <a:t>Windows</a:t>
            </a:r>
            <a:r>
              <a:rPr lang="zh-CN" altLang="en-US" smtClean="0"/>
              <a:t>操作系统常用命令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3A0013-310D-4582-9CE2-641A17726D5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C9F76B-3E24-45A6-8F20-827EED5C58B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日，</a:t>
            </a:r>
            <a:r>
              <a:rPr lang="en-US" altLang="zh-CN" dirty="0"/>
              <a:t>Windows 98</a:t>
            </a:r>
            <a:r>
              <a:rPr lang="zh-CN" altLang="en-US" dirty="0"/>
              <a:t>发布；这个新的系统是基于 </a:t>
            </a:r>
            <a:r>
              <a:rPr lang="en-US" altLang="zh-CN" dirty="0"/>
              <a:t>Windows 95</a:t>
            </a:r>
            <a:r>
              <a:rPr lang="zh-CN" altLang="en-US" dirty="0"/>
              <a:t>上编写的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Windows 98</a:t>
            </a:r>
            <a:r>
              <a:rPr lang="zh-CN" altLang="en-US" dirty="0"/>
              <a:t>是一个混合</a:t>
            </a:r>
            <a:r>
              <a:rPr lang="en-US" altLang="zh-CN" dirty="0"/>
              <a:t>16</a:t>
            </a:r>
            <a:r>
              <a:rPr lang="zh-CN" altLang="en-US" dirty="0"/>
              <a:t>位 </a:t>
            </a:r>
            <a:r>
              <a:rPr lang="en-US" altLang="zh-CN" dirty="0"/>
              <a:t>/32</a:t>
            </a:r>
            <a:r>
              <a:rPr lang="zh-CN" altLang="en-US" dirty="0"/>
              <a:t>位的</a:t>
            </a:r>
            <a:r>
              <a:rPr lang="en-US" altLang="zh-CN" dirty="0"/>
              <a:t>Windows</a:t>
            </a:r>
            <a:r>
              <a:rPr lang="zh-CN" altLang="en-US" dirty="0"/>
              <a:t>系统，其版本 号为</a:t>
            </a:r>
            <a:r>
              <a:rPr lang="en-US" altLang="zh-CN" dirty="0"/>
              <a:t>4.1</a:t>
            </a:r>
            <a:r>
              <a:rPr lang="zh-CN" altLang="en-US" dirty="0"/>
              <a:t>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06" y="2612231"/>
            <a:ext cx="3781425" cy="28575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04968"/>
      </p:ext>
    </p:extLst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Windows ME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/32</a:t>
            </a:r>
            <a:r>
              <a:rPr lang="zh-CN" altLang="en-US" dirty="0"/>
              <a:t>位混 合的</a:t>
            </a:r>
            <a:r>
              <a:rPr lang="en-US" altLang="zh-CN" dirty="0"/>
              <a:t>Windows</a:t>
            </a:r>
            <a:r>
              <a:rPr lang="zh-CN" altLang="en-US" dirty="0"/>
              <a:t>系统，由微软公司发 行于</a:t>
            </a:r>
            <a:r>
              <a:rPr lang="en-US" altLang="zh-CN" dirty="0"/>
              <a:t>2000</a:t>
            </a:r>
            <a:r>
              <a:rPr lang="zh-CN" altLang="en-US" dirty="0"/>
              <a:t>年。 是最后一个基于</a:t>
            </a:r>
            <a:r>
              <a:rPr lang="en-US" altLang="zh-CN" dirty="0"/>
              <a:t>DOS </a:t>
            </a:r>
            <a:r>
              <a:rPr lang="zh-CN" altLang="en-US" dirty="0"/>
              <a:t>的混合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/32</a:t>
            </a:r>
            <a:r>
              <a:rPr lang="zh-CN" altLang="en-US" dirty="0"/>
              <a:t>位的</a:t>
            </a:r>
            <a:r>
              <a:rPr lang="en-US" altLang="zh-CN" dirty="0"/>
              <a:t>Windows 9X</a:t>
            </a:r>
            <a:r>
              <a:rPr lang="zh-CN" altLang="en-US" dirty="0"/>
              <a:t>系 列的</a:t>
            </a:r>
            <a:r>
              <a:rPr lang="en-US" altLang="zh-CN" dirty="0"/>
              <a:t>Windows</a:t>
            </a:r>
            <a:r>
              <a:rPr lang="zh-CN" altLang="en-US" dirty="0"/>
              <a:t>，其版本号为</a:t>
            </a:r>
            <a:r>
              <a:rPr lang="en-US" altLang="zh-CN" dirty="0"/>
              <a:t>4.9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132856"/>
            <a:ext cx="3581400" cy="257175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098076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2000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Microsoft Windows 2000</a:t>
            </a:r>
            <a:r>
              <a:rPr lang="zh-CN" altLang="en-US" dirty="0"/>
              <a:t>（起初 称为</a:t>
            </a:r>
            <a:r>
              <a:rPr lang="en-US" altLang="zh-CN" dirty="0"/>
              <a:t>Windows NT 5.0</a:t>
            </a:r>
            <a:r>
              <a:rPr lang="zh-CN" altLang="en-US" dirty="0"/>
              <a:t>）是一个由 微软公司发行于</a:t>
            </a:r>
            <a:r>
              <a:rPr lang="en-US" altLang="zh-CN" dirty="0"/>
              <a:t>2000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的</a:t>
            </a:r>
            <a:r>
              <a:rPr lang="en-US" altLang="zh-CN" dirty="0"/>
              <a:t>Windows NT</a:t>
            </a:r>
            <a:r>
              <a:rPr lang="zh-CN" altLang="en-US" dirty="0"/>
              <a:t>系列的纯</a:t>
            </a:r>
            <a:r>
              <a:rPr lang="en-US" altLang="zh-CN" dirty="0"/>
              <a:t>32</a:t>
            </a:r>
            <a:r>
              <a:rPr lang="zh-CN" altLang="en-US" dirty="0"/>
              <a:t>位图 形的视窗操作系统。</a:t>
            </a:r>
            <a:r>
              <a:rPr lang="en-US" altLang="zh-CN" dirty="0"/>
              <a:t>Windows 2000</a:t>
            </a:r>
            <a:r>
              <a:rPr lang="zh-CN" altLang="en-US" dirty="0"/>
              <a:t>是主要面向商业的操作系统。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56" y="2483644"/>
            <a:ext cx="3362325" cy="3114675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345954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windows XP</a:t>
            </a:r>
            <a:r>
              <a:rPr lang="zh-CN" altLang="en-US" dirty="0"/>
              <a:t>发布。</a:t>
            </a:r>
            <a:r>
              <a:rPr lang="en-US" altLang="zh-CN" dirty="0"/>
              <a:t>Windows XP</a:t>
            </a:r>
            <a:r>
              <a:rPr lang="zh-CN" altLang="en-US" dirty="0"/>
              <a:t>是</a:t>
            </a:r>
            <a:r>
              <a:rPr lang="zh-CN" altLang="en-US" dirty="0" smtClean="0"/>
              <a:t>微软</a:t>
            </a:r>
            <a:r>
              <a:rPr lang="zh-CN" altLang="en-US" dirty="0"/>
              <a:t>把所有用户要求合成一个操作系统的尝试，和以前的 </a:t>
            </a:r>
            <a:r>
              <a:rPr lang="en-US" altLang="zh-CN" dirty="0"/>
              <a:t>windows</a:t>
            </a:r>
            <a:r>
              <a:rPr lang="zh-CN" altLang="en-US" dirty="0"/>
              <a:t>桌面系统相比稳定性有所提高，而为此付出的代 价是丧失了对基于</a:t>
            </a:r>
            <a:r>
              <a:rPr lang="en-US" altLang="zh-CN" dirty="0"/>
              <a:t>DOS</a:t>
            </a:r>
            <a:r>
              <a:rPr lang="zh-CN" altLang="en-US" dirty="0"/>
              <a:t>程序的支持。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3444318"/>
            <a:ext cx="3843338" cy="1193327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672611"/>
      </p:ext>
    </p:extLst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Server 2003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Windows </a:t>
            </a:r>
            <a:r>
              <a:rPr lang="en-US" altLang="zh-CN" dirty="0"/>
              <a:t>Server 2003</a:t>
            </a:r>
            <a:r>
              <a:rPr lang="zh-CN" altLang="en-US" dirty="0"/>
              <a:t>发布；对活动目录、组</a:t>
            </a:r>
            <a:r>
              <a:rPr lang="zh-CN" altLang="en-US" dirty="0" smtClean="0"/>
              <a:t>策略</a:t>
            </a:r>
            <a:r>
              <a:rPr lang="zh-CN" altLang="en-US" dirty="0"/>
              <a:t>操作和管理、磁盘管理等</a:t>
            </a:r>
            <a:r>
              <a:rPr lang="zh-CN" altLang="en-US" dirty="0" smtClean="0"/>
              <a:t>面向</a:t>
            </a:r>
            <a:r>
              <a:rPr lang="zh-CN" altLang="en-US" dirty="0"/>
              <a:t>服务器的功能作了较大改进， 对</a:t>
            </a:r>
            <a:r>
              <a:rPr lang="en-US" altLang="zh-CN" dirty="0" err="1"/>
              <a:t>.net</a:t>
            </a:r>
            <a:r>
              <a:rPr lang="zh-CN" altLang="en-US" dirty="0"/>
              <a:t>技术的完善支持进一步扩 展了服务器的应用范围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44" y="2440781"/>
            <a:ext cx="3181350" cy="32004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计算机文化基础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第一章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计算机的基础知识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933864"/>
      </p:ext>
    </p:extLst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Vista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Windows Vista</a:t>
            </a:r>
            <a:r>
              <a:rPr lang="zh-CN" altLang="en-US" sz="2400" dirty="0"/>
              <a:t>是美国微软公司开发 代号为“ 长角牛”（</a:t>
            </a:r>
            <a:r>
              <a:rPr lang="en-US" altLang="zh-CN" sz="2400" dirty="0"/>
              <a:t>Longhorn</a:t>
            </a:r>
            <a:r>
              <a:rPr lang="zh-CN" altLang="en-US" sz="2400" dirty="0"/>
              <a:t>）的操 作系统的正式名称。它是继</a:t>
            </a:r>
            <a:r>
              <a:rPr lang="en-US" altLang="zh-CN" sz="2400" dirty="0"/>
              <a:t>Windows XP</a:t>
            </a:r>
            <a:r>
              <a:rPr lang="zh-CN" altLang="en-US" sz="2400" dirty="0"/>
              <a:t>和</a:t>
            </a:r>
            <a:r>
              <a:rPr lang="en-US" altLang="zh-CN" sz="2400" dirty="0"/>
              <a:t>Windows Server 2003</a:t>
            </a:r>
            <a:r>
              <a:rPr lang="zh-CN" altLang="en-US" sz="2400" dirty="0"/>
              <a:t>之后的</a:t>
            </a:r>
            <a:r>
              <a:rPr lang="zh-CN" altLang="en-US" sz="2400" dirty="0" smtClean="0"/>
              <a:t>又一</a:t>
            </a:r>
            <a:r>
              <a:rPr lang="zh-CN" altLang="en-US" sz="2400" dirty="0"/>
              <a:t>重要的操作系统。该系统带有许多 新的特性和技术。</a:t>
            </a:r>
            <a:r>
              <a:rPr lang="en-US" altLang="zh-CN" sz="2400" dirty="0"/>
              <a:t>2005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22</a:t>
            </a:r>
            <a:r>
              <a:rPr lang="zh-CN" altLang="en-US" sz="2400" dirty="0"/>
              <a:t>日微软 正式公布了这一名字。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94" y="2336006"/>
            <a:ext cx="3219450" cy="340995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974227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7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月份，微软对外发布了</a:t>
            </a:r>
            <a:r>
              <a:rPr lang="en-US" altLang="zh-CN" dirty="0"/>
              <a:t>Windows7</a:t>
            </a:r>
            <a:r>
              <a:rPr lang="zh-CN" altLang="en-US" dirty="0"/>
              <a:t>操作系统，它是</a:t>
            </a:r>
            <a:r>
              <a:rPr lang="zh-CN" altLang="en-US" dirty="0" smtClean="0"/>
              <a:t>一款</a:t>
            </a:r>
            <a:r>
              <a:rPr lang="zh-CN" altLang="en-US" dirty="0"/>
              <a:t>简单易用、高效、性能好的操作系统。即便是批评者，他们 对于</a:t>
            </a:r>
            <a:r>
              <a:rPr lang="en-US" altLang="zh-CN" dirty="0"/>
              <a:t>Windows 7</a:t>
            </a:r>
            <a:r>
              <a:rPr lang="zh-CN" altLang="en-US" dirty="0"/>
              <a:t>的评价都非常棒。 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923068"/>
            <a:ext cx="3843338" cy="223582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76107-8D77-45E3-9520-D3380A30F0C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5500-1F66-49C1-A624-4233888184B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472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2012</a:t>
            </a:r>
            <a:r>
              <a:rPr lang="zh-CN" altLang="en-US" dirty="0"/>
              <a:t>年，微软发布</a:t>
            </a:r>
            <a:r>
              <a:rPr lang="en-US" altLang="zh-CN" dirty="0"/>
              <a:t>Windows 8</a:t>
            </a:r>
            <a:r>
              <a:rPr lang="zh-CN" altLang="en-US" dirty="0"/>
              <a:t>操作系统，它的用户界面包含着 巨大的改进，摒弃了传统的开始菜单，采用了磁贴界面设计。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843338" cy="2527833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1429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Windows 10</a:t>
            </a:r>
            <a:r>
              <a:rPr lang="zh-CN" altLang="en-US" dirty="0"/>
              <a:t>是微软推出的最新款</a:t>
            </a:r>
            <a:r>
              <a:rPr lang="en-US" altLang="zh-CN" dirty="0"/>
              <a:t>Windows</a:t>
            </a:r>
            <a:r>
              <a:rPr lang="zh-CN" altLang="en-US" dirty="0"/>
              <a:t>操作系统，它 于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日正式发布，它是一款跨平台的操作系统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843338" cy="228125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333770"/>
      </p:ext>
    </p:extLst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600" dirty="0" smtClean="0"/>
              <a:t> 2.1</a:t>
            </a:r>
            <a:r>
              <a:rPr lang="zh-CN" altLang="en-US" sz="3600" dirty="0" smtClean="0"/>
              <a:t>、操作系统概述</a:t>
            </a:r>
            <a:endParaRPr lang="zh-CN" altLang="zh-C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是计算机系统的核心系统软件，负责管理和控制计算机系统中的硬件和软件资源，合理的组织计算机的工作流程和有效地利用资源。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674E3E6-DB52-442F-899E-770B4341E78B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19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微软公司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微软公司是全球最大的电脑软件提供商，总部设在华盛顿州 的雷德蒙市。公司于</a:t>
            </a:r>
            <a:r>
              <a:rPr lang="en-US" altLang="zh-CN" dirty="0"/>
              <a:t>1975</a:t>
            </a:r>
            <a:r>
              <a:rPr lang="zh-CN" altLang="en-US" dirty="0"/>
              <a:t>年由比尔</a:t>
            </a:r>
            <a:r>
              <a:rPr lang="en-US" altLang="zh-CN" dirty="0"/>
              <a:t>·</a:t>
            </a:r>
            <a:r>
              <a:rPr lang="zh-CN" altLang="en-US" dirty="0"/>
              <a:t>盖茨和保罗</a:t>
            </a:r>
            <a:r>
              <a:rPr lang="en-US" altLang="zh-CN" dirty="0"/>
              <a:t>·</a:t>
            </a:r>
            <a:r>
              <a:rPr lang="zh-CN" altLang="en-US" dirty="0"/>
              <a:t>艾伦成立。公 司最初以“</a:t>
            </a:r>
            <a:r>
              <a:rPr lang="en-US" altLang="zh-CN" dirty="0"/>
              <a:t>Micro-soft”</a:t>
            </a:r>
            <a:r>
              <a:rPr lang="zh-CN" altLang="en-US" dirty="0"/>
              <a:t>的名称（意思为“微型软件”）发展 和销售</a:t>
            </a:r>
            <a:r>
              <a:rPr lang="en-US" altLang="zh-CN" dirty="0"/>
              <a:t>BASIC</a:t>
            </a:r>
            <a:r>
              <a:rPr lang="zh-CN" altLang="en-US" dirty="0"/>
              <a:t>解释器。萨提亚</a:t>
            </a:r>
            <a:r>
              <a:rPr lang="en-US" altLang="zh-CN" dirty="0"/>
              <a:t>·</a:t>
            </a:r>
            <a:r>
              <a:rPr lang="zh-CN" altLang="en-US" dirty="0"/>
              <a:t>纳德拉（ </a:t>
            </a:r>
            <a:r>
              <a:rPr lang="en-US" altLang="zh-CN" dirty="0" err="1"/>
              <a:t>Satya</a:t>
            </a:r>
            <a:r>
              <a:rPr lang="en-US" altLang="zh-CN" dirty="0"/>
              <a:t> </a:t>
            </a:r>
            <a:r>
              <a:rPr lang="en-US" altLang="zh-CN" dirty="0" err="1"/>
              <a:t>Nadella</a:t>
            </a:r>
            <a:r>
              <a:rPr lang="en-US" altLang="zh-CN" dirty="0"/>
              <a:t> </a:t>
            </a:r>
            <a:r>
              <a:rPr lang="zh-CN" altLang="en-US" dirty="0"/>
              <a:t>）是 现在的首席执行官</a:t>
            </a:r>
            <a:r>
              <a:rPr lang="en-US" altLang="zh-CN" dirty="0"/>
              <a:t>. </a:t>
            </a:r>
            <a:r>
              <a:rPr lang="en-US" altLang="zh-CN" dirty="0" smtClean="0"/>
              <a:t>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76107-8D77-45E3-9520-D3380A30F0C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25500-1F66-49C1-A624-4233888184B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350881"/>
      </p:ext>
    </p:extLst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solidFill>
                <a:srgbClr val="00206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常用操作系统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1.Windows</a:t>
            </a:r>
            <a:r>
              <a:rPr lang="zh-CN" altLang="en-US" smtClean="0"/>
              <a:t>系列</a:t>
            </a:r>
            <a:r>
              <a:rPr lang="en-US" altLang="zh-CN" smtClean="0"/>
              <a:t>7 8 9 10:</a:t>
            </a:r>
            <a:r>
              <a:rPr lang="zh-CN" altLang="en-US" smtClean="0"/>
              <a:t>普通用户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2.Linux</a:t>
            </a:r>
            <a:r>
              <a:rPr lang="zh-CN" altLang="en-US" smtClean="0"/>
              <a:t>系列</a:t>
            </a:r>
            <a:r>
              <a:rPr lang="en-US" altLang="zh-CN" smtClean="0"/>
              <a:t>(android):</a:t>
            </a:r>
            <a:r>
              <a:rPr lang="zh-CN" altLang="en-US" smtClean="0"/>
              <a:t>政府部门  银行 安全部门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优点：稳定性   反应速度快   代码开源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3.OS X</a:t>
            </a:r>
            <a:r>
              <a:rPr lang="zh-CN" altLang="en-US" smtClean="0"/>
              <a:t>系列</a:t>
            </a:r>
            <a:r>
              <a:rPr lang="en-US" altLang="zh-CN" smtClean="0"/>
              <a:t>(IOS)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3A0013-310D-4582-9CE2-641A17726D55}" type="datetime1">
              <a:rPr lang="zh-CN" altLang="en-US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F9DE0D-7762-439B-BE11-85B67021B7A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z="4400" dirty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Windows7</a:t>
            </a:r>
            <a:r>
              <a:rPr lang="zh-CN" altLang="en-US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操作系统界面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69452-3FE1-4837-867C-A9B9F5A6B4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AF3D71-2AD8-4E34-8620-6657AEE0E39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5038725" cy="2833688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界面基本组成：</a:t>
            </a:r>
            <a:endParaRPr lang="en-US" altLang="zh-CN" smtClean="0"/>
          </a:p>
          <a:p>
            <a:r>
              <a:rPr lang="zh-CN" altLang="en-US" smtClean="0"/>
              <a:t>任务栏</a:t>
            </a:r>
            <a:endParaRPr lang="en-US" altLang="zh-CN" smtClean="0"/>
          </a:p>
          <a:p>
            <a:r>
              <a:rPr lang="zh-CN" altLang="en-US" smtClean="0"/>
              <a:t>桌面</a:t>
            </a:r>
            <a:endParaRPr lang="en-US" altLang="zh-CN" smtClean="0"/>
          </a:p>
          <a:p>
            <a:r>
              <a:rPr lang="zh-CN" altLang="en-US" smtClean="0"/>
              <a:t>桌面快捷方式（图标）：有箭头的图标</a:t>
            </a:r>
            <a:endParaRPr lang="en-US" altLang="zh-CN" smtClean="0"/>
          </a:p>
          <a:p>
            <a:r>
              <a:rPr lang="zh-CN" altLang="en-US" smtClean="0"/>
              <a:t>开始菜单</a:t>
            </a:r>
            <a:endParaRPr lang="en-US" altLang="zh-CN" smtClean="0"/>
          </a:p>
          <a:p>
            <a:r>
              <a:rPr lang="en-US" altLang="zh-CN" smtClean="0"/>
              <a:t>“</a:t>
            </a:r>
            <a:r>
              <a:rPr lang="zh-CN" altLang="en-US" smtClean="0"/>
              <a:t>显示桌面</a:t>
            </a:r>
            <a:r>
              <a:rPr lang="en-US" altLang="zh-CN" smtClean="0"/>
              <a:t>”</a:t>
            </a:r>
            <a:r>
              <a:rPr lang="zh-CN" altLang="en-US" smtClean="0"/>
              <a:t>按钮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A69452-3FE1-4837-867C-A9B9F5A6B49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6D077-74BD-4EA1-B806-33E2F7F2722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>
          <a:xfrm>
            <a:off x="1042988" y="1844675"/>
            <a:ext cx="7839075" cy="4392613"/>
          </a:xfrm>
        </p:spPr>
        <p:txBody>
          <a:bodyPr/>
          <a:lstStyle/>
          <a:p>
            <a:r>
              <a:rPr lang="zh-CN" altLang="en-US" sz="360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个性化设置</a:t>
            </a:r>
            <a:endParaRPr lang="en-US" altLang="zh-CN" sz="3600" smtClean="0">
              <a:solidFill>
                <a:srgbClr val="FF0000"/>
              </a:solidFill>
            </a:endParaRPr>
          </a:p>
          <a:p>
            <a:r>
              <a:rPr lang="zh-CN" altLang="en-US" sz="2800" smtClean="0"/>
              <a:t>在桌面上，单击右键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zh-CN" altLang="en-US" sz="2800" smtClean="0">
                <a:sym typeface="Wingdings" pitchFamily="2" charset="2"/>
              </a:rPr>
              <a:t>个性化</a:t>
            </a:r>
            <a:endParaRPr lang="zh-CN" altLang="en-US" sz="2800" smtClean="0"/>
          </a:p>
        </p:txBody>
      </p:sp>
      <p:sp>
        <p:nvSpPr>
          <p:cNvPr id="9216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B0901754-7984-409A-98A9-FBEEDD8A0D6A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23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Picture 9"/>
          <p:cNvSpPr>
            <a:spLocks noChangeAspect="1" noChangeArrowheads="1"/>
          </p:cNvSpPr>
          <p:nvPr/>
        </p:nvSpPr>
        <p:spPr bwMode="auto">
          <a:xfrm>
            <a:off x="3132138" y="3429000"/>
            <a:ext cx="3590925" cy="251460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Shift+ctrl </a:t>
            </a:r>
            <a:r>
              <a:rPr lang="zh-CN" altLang="en-US" smtClean="0"/>
              <a:t>：不同输入法切换</a:t>
            </a:r>
            <a:endParaRPr lang="en-US" altLang="zh-CN" smtClean="0"/>
          </a:p>
          <a:p>
            <a:r>
              <a:rPr lang="en-US" altLang="zh-CN" smtClean="0"/>
              <a:t>Shift</a:t>
            </a:r>
            <a:r>
              <a:rPr lang="zh-CN" altLang="en-US" smtClean="0"/>
              <a:t>：中英文切换</a:t>
            </a:r>
            <a:endParaRPr lang="en-US" altLang="zh-CN" smtClean="0"/>
          </a:p>
          <a:p>
            <a:r>
              <a:rPr lang="en-US" altLang="zh-CN" smtClean="0"/>
              <a:t>Capslock</a:t>
            </a:r>
            <a:r>
              <a:rPr lang="zh-CN" altLang="en-US" smtClean="0"/>
              <a:t>：英文大小写</a:t>
            </a:r>
            <a:r>
              <a:rPr lang="zh-CN" altLang="en-US" smtClean="0"/>
              <a:t>切换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2FC1A8-4EF7-471E-A5FA-EDA8D5651A4A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D9C428-1944-4AED-B754-54FCAB4EFFE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39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设置日期和时间 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9523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7EA1D61B-58BF-4C8B-8945-CC71F2783F96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25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65400"/>
            <a:ext cx="2952750" cy="3367088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36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输入法设置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36838"/>
            <a:ext cx="3313113" cy="324008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/>
            </a:r>
            <a:br>
              <a:rPr lang="en-US" altLang="zh-CN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/>
              <a:t> 2.2</a:t>
            </a:r>
            <a:r>
              <a:rPr lang="zh-CN" altLang="en-US" sz="4000" dirty="0" smtClean="0"/>
              <a:t>、操作系统功能</a:t>
            </a:r>
            <a:endParaRPr lang="zh-CN" altLang="zh-CN" sz="4000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   </a:t>
            </a:r>
            <a:r>
              <a:rPr lang="en-US" altLang="zh-CN" smtClean="0">
                <a:solidFill>
                  <a:srgbClr val="FF0000"/>
                </a:solidFill>
              </a:rPr>
              <a:t>2.2.1</a:t>
            </a:r>
            <a:r>
              <a:rPr lang="zh-CN" altLang="en-US" smtClean="0">
                <a:solidFill>
                  <a:srgbClr val="FF0000"/>
                </a:solidFill>
              </a:rPr>
              <a:t>、进程管理（处理器管理）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</a:t>
            </a:r>
            <a:r>
              <a:rPr lang="en-US" altLang="zh-CN" smtClean="0">
                <a:solidFill>
                  <a:srgbClr val="FF0000"/>
                </a:solidFill>
              </a:rPr>
              <a:t>2.2.2</a:t>
            </a:r>
            <a:r>
              <a:rPr lang="zh-CN" altLang="en-US" smtClean="0">
                <a:solidFill>
                  <a:srgbClr val="FF0000"/>
                </a:solidFill>
              </a:rPr>
              <a:t>、存储器管理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</a:t>
            </a:r>
            <a:r>
              <a:rPr lang="en-US" altLang="zh-CN" smtClean="0">
                <a:solidFill>
                  <a:srgbClr val="FF0000"/>
                </a:solidFill>
              </a:rPr>
              <a:t>2.2.3</a:t>
            </a:r>
            <a:r>
              <a:rPr lang="zh-CN" altLang="en-US" smtClean="0">
                <a:solidFill>
                  <a:srgbClr val="FF0000"/>
                </a:solidFill>
              </a:rPr>
              <a:t>、设备管理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2.2.4</a:t>
            </a:r>
            <a:r>
              <a:rPr lang="zh-CN" altLang="en-US" smtClean="0">
                <a:solidFill>
                  <a:srgbClr val="FF0000"/>
                </a:solidFill>
              </a:rPr>
              <a:t>、组和用户管理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</a:t>
            </a:r>
            <a:r>
              <a:rPr lang="en-US" altLang="zh-CN" smtClean="0">
                <a:solidFill>
                  <a:srgbClr val="FF0000"/>
                </a:solidFill>
              </a:rPr>
              <a:t>2.2.5</a:t>
            </a:r>
            <a:r>
              <a:rPr lang="zh-CN" altLang="en-US" smtClean="0">
                <a:solidFill>
                  <a:srgbClr val="FF0000"/>
                </a:solidFill>
              </a:rPr>
              <a:t>、 文件管理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CEA26E3A-1914-494A-AA98-7A6ACC3BFF77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27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2.2.1</a:t>
            </a:r>
            <a:r>
              <a:rPr lang="zh-CN" altLang="en-US" smtClean="0"/>
              <a:t>、进程管理</a:t>
            </a:r>
            <a:endParaRPr lang="en-US" altLang="zh-CN" smtClean="0"/>
          </a:p>
          <a:p>
            <a:pPr eaLnBrk="1" hangingPunct="1"/>
            <a:r>
              <a:rPr lang="zh-CN" altLang="en-US" sz="2800" smtClean="0">
                <a:solidFill>
                  <a:srgbClr val="FF0000"/>
                </a:solidFill>
              </a:rPr>
              <a:t>进程：正在运行的程序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800" smtClean="0"/>
              <a:t>查看本机进程</a:t>
            </a:r>
            <a:r>
              <a:rPr lang="en-US" altLang="zh-CN" sz="2800" smtClean="0"/>
              <a:t>:</a:t>
            </a:r>
            <a:r>
              <a:rPr lang="zh-CN" altLang="en-US" sz="2800" smtClean="0"/>
              <a:t>使用组合“</a:t>
            </a:r>
            <a:r>
              <a:rPr lang="en-US" altLang="zh-CN" sz="2800" smtClean="0"/>
              <a:t>Ctrl+alt+Delete</a:t>
            </a:r>
            <a:r>
              <a:rPr lang="zh-CN" altLang="en-US" sz="2800" smtClean="0"/>
              <a:t>”启动任务管理器；点击 “进程”选项卡</a:t>
            </a:r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F072164-44F5-4EB1-A21A-54EAE3B07F0B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28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C264E8-6A1A-4A66-8B1F-FD11EBB3ACD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FBA6EA-27D3-4C76-A3C5-D4AB44DB361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84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060575"/>
            <a:ext cx="6013450" cy="3205163"/>
          </a:xfr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Window1.0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日，微软对外发布了第一个版本的</a:t>
            </a:r>
            <a:r>
              <a:rPr lang="en-US" altLang="zh-CN" dirty="0"/>
              <a:t>Windows</a:t>
            </a:r>
            <a:r>
              <a:rPr lang="zh-CN" altLang="en-US" dirty="0"/>
              <a:t>操 作系统</a:t>
            </a:r>
            <a:r>
              <a:rPr lang="en-US" altLang="zh-CN" dirty="0"/>
              <a:t>Windows 1.0</a:t>
            </a:r>
            <a:r>
              <a:rPr lang="zh-CN" altLang="en-US" dirty="0"/>
              <a:t>。</a:t>
            </a:r>
            <a:r>
              <a:rPr lang="en-US" altLang="zh-CN" dirty="0"/>
              <a:t>Windows 1.0</a:t>
            </a:r>
            <a:r>
              <a:rPr lang="zh-CN" altLang="en-US" dirty="0"/>
              <a:t>的图形界面基于</a:t>
            </a:r>
            <a:r>
              <a:rPr lang="en-US" altLang="zh-CN" dirty="0"/>
              <a:t>MS-DOS </a:t>
            </a:r>
            <a:r>
              <a:rPr lang="zh-CN" altLang="en-US" dirty="0"/>
              <a:t>操作系统。 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843338" cy="1887836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76107-8D77-45E3-9520-D3380A30F0C8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25500-1F66-49C1-A624-4233888184B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9619"/>
      </p:ext>
    </p:extLst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9217025" cy="4392613"/>
          </a:xfrm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2.2.2</a:t>
            </a:r>
            <a:r>
              <a:rPr lang="zh-CN" altLang="en-US" smtClean="0"/>
              <a:t>、存储管理</a:t>
            </a:r>
            <a:endParaRPr lang="en-US" altLang="zh-CN" smtClean="0"/>
          </a:p>
          <a:p>
            <a:pPr eaLnBrk="1" hangingPunct="1"/>
            <a:r>
              <a:rPr lang="zh-CN" altLang="en-US" sz="2800" smtClean="0"/>
              <a:t>查看本机内存器</a:t>
            </a:r>
            <a:r>
              <a:rPr lang="en-US" altLang="zh-CN" sz="2800" smtClean="0"/>
              <a:t>/</a:t>
            </a:r>
            <a:r>
              <a:rPr lang="zh-CN" altLang="en-US" sz="2800" smtClean="0"/>
              <a:t>外存储器运行状况</a:t>
            </a:r>
            <a:r>
              <a:rPr lang="en-US" altLang="zh-CN" sz="2800" smtClean="0"/>
              <a:t>:</a:t>
            </a:r>
          </a:p>
          <a:p>
            <a:pPr eaLnBrk="1" hangingPunct="1"/>
            <a:r>
              <a:rPr lang="zh-CN" altLang="en-US" sz="2800" smtClean="0"/>
              <a:t>组合键“</a:t>
            </a:r>
            <a:r>
              <a:rPr lang="en-US" altLang="zh-CN" sz="2800" smtClean="0"/>
              <a:t>Ctrl+alt+Delete</a:t>
            </a:r>
            <a:r>
              <a:rPr lang="zh-CN" altLang="en-US" sz="2800" smtClean="0"/>
              <a:t>”启动任务管理器；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点击 “性能”选项卡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zh-CN" altLang="en-US" sz="2800" smtClean="0"/>
              <a:t>“资源监视器”</a:t>
            </a:r>
            <a:r>
              <a:rPr lang="en-US" altLang="zh-CN" sz="2800" smtClean="0">
                <a:sym typeface="Wingdings" pitchFamily="2" charset="2"/>
              </a:rPr>
              <a:t> </a:t>
            </a:r>
            <a:r>
              <a:rPr lang="zh-CN" altLang="en-US" sz="2800" smtClean="0">
                <a:sym typeface="Wingdings" pitchFamily="2" charset="2"/>
              </a:rPr>
              <a:t>“内存”或“磁盘”选项卡</a:t>
            </a:r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36CAA45-FC84-463B-A355-E06F78D36AC2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30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C264E8-6A1A-4A66-8B1F-FD11EBB3ACD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F579E-836D-4E82-9BF0-CA66C374A32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204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989138"/>
            <a:ext cx="6554788" cy="3492500"/>
          </a:xfrm>
          <a:noFill/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402F930-18C7-4FE3-8878-DC2BCFF576D1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32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60575"/>
            <a:ext cx="67691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4ADE1FBC-AF64-4A68-9985-41BC5A9DA39A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33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06600"/>
            <a:ext cx="7129463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71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2.2.5</a:t>
            </a:r>
            <a:r>
              <a:rPr lang="zh-CN" altLang="en-US" sz="3600" dirty="0" smtClean="0"/>
              <a:t>、 文件管理</a:t>
            </a:r>
            <a:endParaRPr lang="en-US" altLang="zh-CN" sz="3600" dirty="0" smtClean="0"/>
          </a:p>
          <a:p>
            <a:pPr lvl="1" eaLnBrk="1" hangingPunct="1">
              <a:defRPr/>
            </a:pPr>
            <a:r>
              <a:rPr lang="zh-CN" altLang="en-US" dirty="0" smtClean="0"/>
              <a:t>文件夹和文件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文件属性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文件及文件夹的基本操作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文件及文件夹的搜索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快捷方式创建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2E98E7B5-3685-4A6D-BB0F-E1E395D70584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34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36EF7D3-08F5-45F6-B13A-A7607464C103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35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white"/>
        <p:txBody>
          <a:bodyPr anchor="ctr"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文件夹</a:t>
            </a:r>
          </a:p>
        </p:txBody>
      </p:sp>
      <p:pic>
        <p:nvPicPr>
          <p:cNvPr id="48132" name="Picture 3" descr="2008102312343038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38772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500563" y="1989138"/>
            <a:ext cx="43195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文件夹，是专门装整页文件用的，主要目的是为了更好的保存文件，使它整齐规范。 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4643438" y="4005263"/>
            <a:ext cx="42497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计算机文件夹是用来协助人们管理计算机文件的，每一个文件夹对应一块磁盘空间。 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9AAE9506-CC97-4E7D-BE38-9E16762C68F7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36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471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文件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539750" y="1782763"/>
            <a:ext cx="7935913" cy="1497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文件（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File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）：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它是用文件名来标识的一组相关信息的集合体，计算机中的信息数据通常以文件的形式在存储器中保存的。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395288" y="3284538"/>
            <a:ext cx="7864475" cy="1127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文件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是数字化资源的主要存在形式，也是人们管理计算机信息的重要方式</a:t>
            </a:r>
            <a:r>
              <a:rPr lang="zh-CN" altLang="en-US" sz="2800" dirty="0"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/>
      <p:bldP spid="4259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369DB2A-EFF4-4C61-8C63-6C19ADE7DC75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37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481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文件属性</a:t>
            </a:r>
          </a:p>
        </p:txBody>
      </p:sp>
      <p:sp>
        <p:nvSpPr>
          <p:cNvPr id="430083" name="Freeform 3"/>
          <p:cNvSpPr>
            <a:spLocks noEditPoints="1"/>
          </p:cNvSpPr>
          <p:nvPr/>
        </p:nvSpPr>
        <p:spPr bwMode="gray">
          <a:xfrm rot="-1358056">
            <a:off x="1385888" y="2805113"/>
            <a:ext cx="6094412" cy="2424112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9563" y="2060575"/>
            <a:ext cx="5957887" cy="3886200"/>
            <a:chOff x="995" y="1298"/>
            <a:chExt cx="3753" cy="2448"/>
          </a:xfrm>
        </p:grpSpPr>
        <p:sp>
          <p:nvSpPr>
            <p:cNvPr id="430085" name="Oval 5"/>
            <p:cNvSpPr>
              <a:spLocks noChangeArrowheads="1"/>
            </p:cNvSpPr>
            <p:nvPr/>
          </p:nvSpPr>
          <p:spPr bwMode="gray">
            <a:xfrm>
              <a:off x="2403" y="1298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430086" name="Oval 6"/>
            <p:cNvSpPr>
              <a:spLocks noChangeArrowheads="1"/>
            </p:cNvSpPr>
            <p:nvPr/>
          </p:nvSpPr>
          <p:spPr bwMode="gray">
            <a:xfrm>
              <a:off x="995" y="2128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430087" name="Oval 7"/>
            <p:cNvSpPr>
              <a:spLocks noChangeArrowheads="1"/>
            </p:cNvSpPr>
            <p:nvPr/>
          </p:nvSpPr>
          <p:spPr bwMode="gray">
            <a:xfrm>
              <a:off x="1489" y="3052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430088" name="Oval 8"/>
            <p:cNvSpPr>
              <a:spLocks noChangeArrowheads="1"/>
            </p:cNvSpPr>
            <p:nvPr/>
          </p:nvSpPr>
          <p:spPr bwMode="gray">
            <a:xfrm>
              <a:off x="3044" y="2709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430089" name="Oval 9"/>
            <p:cNvSpPr>
              <a:spLocks noChangeArrowheads="1"/>
            </p:cNvSpPr>
            <p:nvPr/>
          </p:nvSpPr>
          <p:spPr bwMode="gray">
            <a:xfrm>
              <a:off x="4068" y="1422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prstShdw prst="shdw12" dist="76200" dir="10800000">
                <a:srgbClr val="001D3A">
                  <a:alpha val="50000"/>
                </a:srgbClr>
              </a:prstShdw>
            </a:effectLst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ea typeface="宋体" pitchFamily="2" charset="-122"/>
              </a:endParaRPr>
            </a:p>
          </p:txBody>
        </p:sp>
        <p:sp>
          <p:nvSpPr>
            <p:cNvPr id="50192" name="Text Box 10"/>
            <p:cNvSpPr txBox="1">
              <a:spLocks noChangeArrowheads="1"/>
            </p:cNvSpPr>
            <p:nvPr/>
          </p:nvSpPr>
          <p:spPr bwMode="white">
            <a:xfrm>
              <a:off x="1156" y="2245"/>
              <a:ext cx="47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只读</a:t>
              </a:r>
              <a:r>
                <a:rPr lang="en-US" altLang="zh-CN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/</a:t>
              </a:r>
            </a:p>
            <a:p>
              <a:r>
                <a:rPr lang="zh-CN" altLang="en-US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隐藏</a:t>
              </a:r>
            </a:p>
          </p:txBody>
        </p:sp>
        <p:sp>
          <p:nvSpPr>
            <p:cNvPr id="50193" name="Text Box 11"/>
            <p:cNvSpPr txBox="1">
              <a:spLocks noChangeArrowheads="1"/>
            </p:cNvSpPr>
            <p:nvPr/>
          </p:nvSpPr>
          <p:spPr bwMode="white">
            <a:xfrm>
              <a:off x="2538" y="1523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黑体" pitchFamily="49" charset="-122"/>
                </a:rPr>
                <a:t>文件名</a:t>
              </a:r>
            </a:p>
          </p:txBody>
        </p:sp>
        <p:sp>
          <p:nvSpPr>
            <p:cNvPr id="50194" name="Text Box 12"/>
            <p:cNvSpPr txBox="1">
              <a:spLocks noChangeArrowheads="1"/>
            </p:cNvSpPr>
            <p:nvPr/>
          </p:nvSpPr>
          <p:spPr bwMode="white">
            <a:xfrm>
              <a:off x="4182" y="1674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黑体" pitchFamily="49" charset="-122"/>
                </a:rPr>
                <a:t>类型</a:t>
              </a:r>
            </a:p>
          </p:txBody>
        </p:sp>
        <p:sp>
          <p:nvSpPr>
            <p:cNvPr id="50195" name="Text Box 13"/>
            <p:cNvSpPr txBox="1">
              <a:spLocks noChangeArrowheads="1"/>
            </p:cNvSpPr>
            <p:nvPr/>
          </p:nvSpPr>
          <p:spPr bwMode="white">
            <a:xfrm>
              <a:off x="3107" y="2931"/>
              <a:ext cx="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sz="1600" b="1">
                  <a:solidFill>
                    <a:schemeClr val="bg1"/>
                  </a:solidFill>
                  <a:latin typeface="Verdana" pitchFamily="34" charset="0"/>
                  <a:ea typeface="黑体" pitchFamily="49" charset="-122"/>
                </a:rPr>
                <a:t>存储位置</a:t>
              </a:r>
            </a:p>
          </p:txBody>
        </p:sp>
        <p:sp>
          <p:nvSpPr>
            <p:cNvPr id="50196" name="Text Box 14"/>
            <p:cNvSpPr txBox="1">
              <a:spLocks noChangeArrowheads="1"/>
            </p:cNvSpPr>
            <p:nvPr/>
          </p:nvSpPr>
          <p:spPr bwMode="white">
            <a:xfrm>
              <a:off x="1598" y="3273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b="1">
                  <a:solidFill>
                    <a:schemeClr val="bg1"/>
                  </a:solidFill>
                  <a:latin typeface="Verdana" pitchFamily="34" charset="0"/>
                  <a:ea typeface="黑体" pitchFamily="49" charset="-122"/>
                </a:rPr>
                <a:t>大小</a:t>
              </a:r>
            </a:p>
          </p:txBody>
        </p:sp>
      </p:grpSp>
      <p:cxnSp>
        <p:nvCxnSpPr>
          <p:cNvPr id="50182" name="AutoShape 15"/>
          <p:cNvCxnSpPr>
            <a:cxnSpLocks noChangeShapeType="1"/>
          </p:cNvCxnSpPr>
          <p:nvPr/>
        </p:nvCxnSpPr>
        <p:spPr bwMode="black">
          <a:xfrm flipH="1">
            <a:off x="881063" y="2455863"/>
            <a:ext cx="1725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183" name="Group 16"/>
          <p:cNvGrpSpPr>
            <a:grpSpLocks/>
          </p:cNvGrpSpPr>
          <p:nvPr/>
        </p:nvGrpSpPr>
        <p:grpSpPr bwMode="auto">
          <a:xfrm>
            <a:off x="755650" y="2060575"/>
            <a:ext cx="4972050" cy="2119313"/>
            <a:chOff x="476" y="1298"/>
            <a:chExt cx="3132" cy="1335"/>
          </a:xfrm>
        </p:grpSpPr>
        <p:sp>
          <p:nvSpPr>
            <p:cNvPr id="50184" name="Text Box 17"/>
            <p:cNvSpPr txBox="1">
              <a:spLocks noChangeArrowheads="1"/>
            </p:cNvSpPr>
            <p:nvPr/>
          </p:nvSpPr>
          <p:spPr bwMode="auto">
            <a:xfrm>
              <a:off x="2156" y="2306"/>
              <a:ext cx="1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sz="2800" b="1">
                  <a:latin typeface="Arial" charset="0"/>
                  <a:ea typeface="黑体" pitchFamily="49" charset="-122"/>
                </a:rPr>
                <a:t>文件</a:t>
              </a:r>
            </a:p>
          </p:txBody>
        </p:sp>
        <p:sp>
          <p:nvSpPr>
            <p:cNvPr id="50185" name="Line 18"/>
            <p:cNvSpPr>
              <a:spLocks noChangeShapeType="1"/>
            </p:cNvSpPr>
            <p:nvPr/>
          </p:nvSpPr>
          <p:spPr bwMode="black">
            <a:xfrm>
              <a:off x="1635" y="1547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Text Box 19"/>
            <p:cNvSpPr txBox="1">
              <a:spLocks noChangeArrowheads="1"/>
            </p:cNvSpPr>
            <p:nvPr/>
          </p:nvSpPr>
          <p:spPr bwMode="auto">
            <a:xfrm>
              <a:off x="476" y="1298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lang="zh-CN" altLang="en-US" sz="2000" b="1">
                  <a:latin typeface="Verdana" pitchFamily="34" charset="0"/>
                  <a:ea typeface="黑体" pitchFamily="49" charset="-122"/>
                </a:rPr>
                <a:t>有哪些属性呢？</a:t>
              </a: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CFD3B878-B07C-4638-8866-DA9E7437FF64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38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491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文件名</a:t>
            </a:r>
            <a:endParaRPr lang="zh-CN" altLang="en-US" sz="2000" dirty="0" smtClean="0">
              <a:solidFill>
                <a:srgbClr val="FF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51204" name="Picture 5" descr="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92488"/>
            <a:ext cx="222408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95963" y="3787775"/>
            <a:ext cx="1655762" cy="1225550"/>
            <a:chOff x="3107" y="2614"/>
            <a:chExt cx="989" cy="772"/>
          </a:xfrm>
        </p:grpSpPr>
        <p:sp>
          <p:nvSpPr>
            <p:cNvPr id="51212" name="Text Box 7"/>
            <p:cNvSpPr txBox="1">
              <a:spLocks noChangeArrowheads="1"/>
            </p:cNvSpPr>
            <p:nvPr/>
          </p:nvSpPr>
          <p:spPr bwMode="auto">
            <a:xfrm>
              <a:off x="3107" y="2976"/>
              <a:ext cx="989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600">
                  <a:latin typeface="黑体" pitchFamily="49" charset="-122"/>
                  <a:ea typeface="黑体" pitchFamily="49" charset="-122"/>
                </a:rPr>
                <a:t>扩展名</a:t>
              </a:r>
            </a:p>
          </p:txBody>
        </p:sp>
        <p:sp>
          <p:nvSpPr>
            <p:cNvPr id="51213" name="Line 8"/>
            <p:cNvSpPr>
              <a:spLocks noChangeShapeType="1"/>
            </p:cNvSpPr>
            <p:nvPr/>
          </p:nvSpPr>
          <p:spPr bwMode="auto">
            <a:xfrm>
              <a:off x="3107" y="2614"/>
              <a:ext cx="49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9"/>
            <p:cNvSpPr>
              <a:spLocks noChangeShapeType="1"/>
            </p:cNvSpPr>
            <p:nvPr/>
          </p:nvSpPr>
          <p:spPr bwMode="auto">
            <a:xfrm>
              <a:off x="3334" y="2614"/>
              <a:ext cx="0" cy="3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68763" y="3787775"/>
            <a:ext cx="1511300" cy="1225550"/>
            <a:chOff x="2109" y="2614"/>
            <a:chExt cx="907" cy="772"/>
          </a:xfrm>
        </p:grpSpPr>
        <p:sp>
          <p:nvSpPr>
            <p:cNvPr id="51209" name="Text Box 11"/>
            <p:cNvSpPr txBox="1">
              <a:spLocks noChangeArrowheads="1"/>
            </p:cNvSpPr>
            <p:nvPr/>
          </p:nvSpPr>
          <p:spPr bwMode="auto">
            <a:xfrm>
              <a:off x="2200" y="2976"/>
              <a:ext cx="700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600">
                  <a:latin typeface="黑体" pitchFamily="49" charset="-122"/>
                  <a:ea typeface="黑体" pitchFamily="49" charset="-122"/>
                </a:rPr>
                <a:t>主名</a:t>
              </a:r>
            </a:p>
          </p:txBody>
        </p:sp>
        <p:sp>
          <p:nvSpPr>
            <p:cNvPr id="51210" name="Line 12"/>
            <p:cNvSpPr>
              <a:spLocks noChangeShapeType="1"/>
            </p:cNvSpPr>
            <p:nvPr/>
          </p:nvSpPr>
          <p:spPr bwMode="auto">
            <a:xfrm>
              <a:off x="2109" y="2614"/>
              <a:ext cx="90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13"/>
            <p:cNvSpPr>
              <a:spLocks noChangeShapeType="1"/>
            </p:cNvSpPr>
            <p:nvPr/>
          </p:nvSpPr>
          <p:spPr bwMode="auto">
            <a:xfrm>
              <a:off x="2562" y="2614"/>
              <a:ext cx="0" cy="3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5215" name="Text Box 15"/>
          <p:cNvSpPr txBox="1">
            <a:spLocks noChangeArrowheads="1"/>
          </p:cNvSpPr>
          <p:nvPr/>
        </p:nvSpPr>
        <p:spPr bwMode="auto">
          <a:xfrm>
            <a:off x="4116388" y="3068638"/>
            <a:ext cx="2763837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金字塔</a:t>
            </a:r>
            <a:r>
              <a:rPr lang="en-US" altLang="zh-CN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jpg</a:t>
            </a:r>
          </a:p>
        </p:txBody>
      </p:sp>
      <p:sp>
        <p:nvSpPr>
          <p:cNvPr id="435217" name="Text Box 17"/>
          <p:cNvSpPr txBox="1">
            <a:spLocks noChangeArrowheads="1"/>
          </p:cNvSpPr>
          <p:nvPr/>
        </p:nvSpPr>
        <p:spPr bwMode="auto">
          <a:xfrm>
            <a:off x="466725" y="1773238"/>
            <a:ext cx="8569325" cy="106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文件的名称，通常由主名和扩展名组成，中间用“</a:t>
            </a:r>
            <a:r>
              <a:rPr lang="en-US" altLang="zh-CN" sz="3200" dirty="0" smtClean="0">
                <a:latin typeface="+mn-ea"/>
                <a:ea typeface="+mn-ea"/>
              </a:rPr>
              <a:t>.”</a:t>
            </a:r>
            <a:r>
              <a:rPr lang="zh-CN" altLang="en-US" sz="3200" dirty="0" smtClean="0">
                <a:latin typeface="+mn-ea"/>
                <a:ea typeface="+mn-ea"/>
              </a:rPr>
              <a:t>隔开。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05EF0207-661C-48EE-AA33-1BA1950205D9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39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graphicFrame>
        <p:nvGraphicFramePr>
          <p:cNvPr id="474114" name="Group 2"/>
          <p:cNvGraphicFramePr>
            <a:graphicFrameLocks noGrp="1"/>
          </p:cNvGraphicFramePr>
          <p:nvPr>
            <p:ph idx="1"/>
          </p:nvPr>
        </p:nvGraphicFramePr>
        <p:xfrm>
          <a:off x="0" y="260350"/>
          <a:ext cx="8893175" cy="639770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图标</a:t>
                      </a:r>
                    </a:p>
                  </a:txBody>
                  <a:tcPr marT="45565" marB="455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扩展名</a:t>
                      </a: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包含的信息类型</a:t>
                      </a: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图标</a:t>
                      </a: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扩展名</a:t>
                      </a: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包含的信息类型</a:t>
                      </a:r>
                    </a:p>
                  </a:txBody>
                  <a:tcPr marT="45565" marB="455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24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31875"/>
            <a:ext cx="576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19"/>
          <p:cNvSpPr>
            <a:spLocks noChangeArrowheads="1"/>
          </p:cNvSpPr>
          <p:nvPr/>
        </p:nvSpPr>
        <p:spPr bwMode="auto">
          <a:xfrm>
            <a:off x="1476375" y="1052513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.htm /.html</a:t>
            </a:r>
          </a:p>
        </p:txBody>
      </p:sp>
      <p:sp>
        <p:nvSpPr>
          <p:cNvPr id="52245" name="Rectangle 20"/>
          <p:cNvSpPr>
            <a:spLocks noChangeArrowheads="1"/>
          </p:cNvSpPr>
          <p:nvPr/>
        </p:nvSpPr>
        <p:spPr bwMode="auto">
          <a:xfrm>
            <a:off x="2987675" y="1052513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网页文件</a:t>
            </a:r>
          </a:p>
        </p:txBody>
      </p:sp>
      <p:pic>
        <p:nvPicPr>
          <p:cNvPr id="5224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81163"/>
            <a:ext cx="508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7" name="Rectangle 22"/>
          <p:cNvSpPr>
            <a:spLocks noChangeArrowheads="1"/>
          </p:cNvSpPr>
          <p:nvPr/>
        </p:nvSpPr>
        <p:spPr bwMode="auto">
          <a:xfrm>
            <a:off x="1476375" y="17526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.jpg/.jpeg</a:t>
            </a:r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1476375" y="3768725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.rar /.zip</a:t>
            </a:r>
          </a:p>
        </p:txBody>
      </p:sp>
      <p:sp>
        <p:nvSpPr>
          <p:cNvPr id="52249" name="Rectangle 24"/>
          <p:cNvSpPr>
            <a:spLocks noChangeArrowheads="1"/>
          </p:cNvSpPr>
          <p:nvPr/>
        </p:nvSpPr>
        <p:spPr bwMode="auto">
          <a:xfrm>
            <a:off x="1476375" y="30480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.bmp</a:t>
            </a:r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1476375" y="24003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.gif</a:t>
            </a:r>
          </a:p>
        </p:txBody>
      </p:sp>
      <p:sp>
        <p:nvSpPr>
          <p:cNvPr id="52251" name="Rectangle 26"/>
          <p:cNvSpPr>
            <a:spLocks noChangeArrowheads="1"/>
          </p:cNvSpPr>
          <p:nvPr/>
        </p:nvSpPr>
        <p:spPr bwMode="auto">
          <a:xfrm>
            <a:off x="5940425" y="1052513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.txt</a:t>
            </a:r>
          </a:p>
        </p:txBody>
      </p:sp>
      <p:pic>
        <p:nvPicPr>
          <p:cNvPr id="5225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552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3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97288"/>
            <a:ext cx="5746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52513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5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28863"/>
            <a:ext cx="533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6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68638"/>
            <a:ext cx="59055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7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518025"/>
            <a:ext cx="533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8" name="Picture 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76563"/>
            <a:ext cx="5524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5940425" y="17526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.docx</a:t>
            </a:r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5940425" y="24003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.xlsx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7451725" y="1752600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字处理文档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7451725" y="2400300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电子表格</a:t>
            </a: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7451725" y="1052513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纯文本文档</a:t>
            </a:r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2987675" y="5876925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数据库文件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476375" y="5876925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.dbf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476375" y="448945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.exe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476375" y="5157788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.swf/.</a:t>
            </a:r>
            <a:r>
              <a:rPr lang="en-US" altLang="zh-CN" b="1"/>
              <a:t>flv</a:t>
            </a:r>
          </a:p>
        </p:txBody>
      </p:sp>
      <p:sp>
        <p:nvSpPr>
          <p:cNvPr id="52268" name="Rectangle 44"/>
          <p:cNvSpPr>
            <a:spLocks noChangeArrowheads="1"/>
          </p:cNvSpPr>
          <p:nvPr/>
        </p:nvSpPr>
        <p:spPr bwMode="auto">
          <a:xfrm>
            <a:off x="2987675" y="5156200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Flash</a:t>
            </a:r>
            <a:r>
              <a:rPr lang="zh-CN" altLang="en-US" b="1"/>
              <a:t>文件</a:t>
            </a:r>
          </a:p>
        </p:txBody>
      </p:sp>
      <p:sp>
        <p:nvSpPr>
          <p:cNvPr id="52269" name="Rectangle 45"/>
          <p:cNvSpPr>
            <a:spLocks noChangeArrowheads="1"/>
          </p:cNvSpPr>
          <p:nvPr/>
        </p:nvSpPr>
        <p:spPr bwMode="auto">
          <a:xfrm>
            <a:off x="2987675" y="4489450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可执行文件</a:t>
            </a: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2987675" y="3768725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压缩文件</a:t>
            </a:r>
          </a:p>
        </p:txBody>
      </p: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2987675" y="3048000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位图文件</a:t>
            </a:r>
          </a:p>
        </p:txBody>
      </p:sp>
      <p:sp>
        <p:nvSpPr>
          <p:cNvPr id="52272" name="Rectangle 48"/>
          <p:cNvSpPr>
            <a:spLocks noChangeArrowheads="1"/>
          </p:cNvSpPr>
          <p:nvPr/>
        </p:nvSpPr>
        <p:spPr bwMode="auto">
          <a:xfrm>
            <a:off x="2987675" y="2400300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动态图像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2987675" y="1752600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静态图像</a:t>
            </a:r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7451725" y="4489450"/>
            <a:ext cx="1584325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音频文件</a:t>
            </a:r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5940425" y="448945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.mp3</a:t>
            </a:r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7451725" y="3768725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音频文件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5940425" y="3768725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.wav</a:t>
            </a:r>
          </a:p>
        </p:txBody>
      </p: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7451725" y="3048000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演示文稿</a:t>
            </a:r>
          </a:p>
        </p:txBody>
      </p:sp>
      <p:sp>
        <p:nvSpPr>
          <p:cNvPr id="52279" name="Rectangle 55"/>
          <p:cNvSpPr>
            <a:spLocks noChangeArrowheads="1"/>
          </p:cNvSpPr>
          <p:nvPr/>
        </p:nvSpPr>
        <p:spPr bwMode="auto">
          <a:xfrm>
            <a:off x="5940425" y="3048000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.pptx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7451725" y="5208588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视频文件</a:t>
            </a:r>
          </a:p>
        </p:txBody>
      </p:sp>
      <p:sp>
        <p:nvSpPr>
          <p:cNvPr id="52281" name="Rectangle 57"/>
          <p:cNvSpPr>
            <a:spLocks noChangeArrowheads="1"/>
          </p:cNvSpPr>
          <p:nvPr/>
        </p:nvSpPr>
        <p:spPr bwMode="auto">
          <a:xfrm>
            <a:off x="5940425" y="5929313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.mp4</a:t>
            </a:r>
          </a:p>
        </p:txBody>
      </p:sp>
      <p:sp>
        <p:nvSpPr>
          <p:cNvPr id="52282" name="Rectangle 58"/>
          <p:cNvSpPr>
            <a:spLocks noChangeArrowheads="1"/>
          </p:cNvSpPr>
          <p:nvPr/>
        </p:nvSpPr>
        <p:spPr bwMode="auto">
          <a:xfrm>
            <a:off x="7451725" y="5927725"/>
            <a:ext cx="1512888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视频文件</a:t>
            </a:r>
          </a:p>
        </p:txBody>
      </p:sp>
      <p:sp>
        <p:nvSpPr>
          <p:cNvPr id="52283" name="Rectangle 59"/>
          <p:cNvSpPr>
            <a:spLocks noChangeArrowheads="1"/>
          </p:cNvSpPr>
          <p:nvPr/>
        </p:nvSpPr>
        <p:spPr bwMode="auto">
          <a:xfrm>
            <a:off x="5940425" y="5208588"/>
            <a:ext cx="1439863" cy="504825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.rmvb /.rm</a:t>
            </a:r>
          </a:p>
        </p:txBody>
      </p:sp>
      <p:pic>
        <p:nvPicPr>
          <p:cNvPr id="52284" name="Picture 6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68725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85" name="Picture 6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41642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86" name="Picture 6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84763"/>
            <a:ext cx="6477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87" name="Picture 6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49950"/>
            <a:ext cx="485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76" name="Picture 6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6048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89" name="Picture 6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157788"/>
            <a:ext cx="6477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90" name="Picture 6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876925"/>
            <a:ext cx="5032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91" name="Picture 6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325"/>
            <a:ext cx="571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4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Windows 2.0</a:t>
            </a:r>
            <a:r>
              <a:rPr lang="zh-CN" altLang="en-US" dirty="0"/>
              <a:t>发布于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月，它与</a:t>
            </a:r>
            <a:r>
              <a:rPr lang="en-US" altLang="zh-CN" dirty="0"/>
              <a:t>Windows 1.0</a:t>
            </a:r>
            <a:r>
              <a:rPr lang="zh-CN" altLang="en-US" dirty="0"/>
              <a:t>的最大区 别是它的应用程序窗口可以相互重叠。</a:t>
            </a:r>
            <a:r>
              <a:rPr lang="en-US" altLang="zh-CN" dirty="0"/>
              <a:t>Windows 2.0</a:t>
            </a:r>
            <a:r>
              <a:rPr lang="zh-CN" altLang="en-US" dirty="0"/>
              <a:t>能够在没有 硬盘的情况下运行，这也使其比之前的</a:t>
            </a:r>
            <a:r>
              <a:rPr lang="en-US" altLang="zh-CN" dirty="0"/>
              <a:t>1.0</a:t>
            </a:r>
            <a:r>
              <a:rPr lang="zh-CN" altLang="en-US" dirty="0"/>
              <a:t>版本更受欢迎。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924546"/>
            <a:ext cx="3843338" cy="223287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897404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其他一些文件的扩展名：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400" dirty="0"/>
              <a:t>.exe----</a:t>
            </a:r>
            <a:r>
              <a:rPr lang="zh-CN" altLang="zh-CN" sz="2400" dirty="0" smtClean="0"/>
              <a:t>表示</a:t>
            </a:r>
            <a:r>
              <a:rPr lang="zh-CN" altLang="en-US" sz="2400" dirty="0"/>
              <a:t>可执行程序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可直接双击运行，多数</a:t>
            </a:r>
            <a:r>
              <a:rPr lang="zh-CN" altLang="zh-CN" sz="2400" dirty="0" smtClean="0"/>
              <a:t>是</a:t>
            </a:r>
            <a:r>
              <a:rPr lang="en-US" altLang="zh-CN" sz="2400" dirty="0" smtClean="0"/>
              <a:t>windows</a:t>
            </a:r>
            <a:r>
              <a:rPr lang="zh-CN" altLang="zh-CN" sz="2400" dirty="0"/>
              <a:t>环境下运行的，也有部分是在</a:t>
            </a:r>
            <a:r>
              <a:rPr lang="en-US" altLang="zh-CN" sz="2400" dirty="0"/>
              <a:t>dos</a:t>
            </a:r>
            <a:r>
              <a:rPr lang="zh-CN" altLang="zh-CN" sz="2400" dirty="0"/>
              <a:t>环境下运行的；  </a:t>
            </a:r>
          </a:p>
          <a:p>
            <a:pPr eaLnBrk="1" hangingPunct="1">
              <a:defRPr/>
            </a:pPr>
            <a:r>
              <a:rPr lang="en-US" altLang="zh-CN" sz="2400" dirty="0" smtClean="0"/>
              <a:t>.</a:t>
            </a:r>
            <a:r>
              <a:rPr lang="en-US" altLang="zh-CN" sz="2400" dirty="0"/>
              <a:t>bat----</a:t>
            </a:r>
            <a:r>
              <a:rPr lang="zh-CN" altLang="zh-CN" sz="2400" dirty="0"/>
              <a:t>表示批处理程序，执行后会自动运行一系列命令或程序； </a:t>
            </a:r>
          </a:p>
          <a:p>
            <a:pPr eaLnBrk="1" hangingPunct="1"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rar</a:t>
            </a:r>
            <a:r>
              <a:rPr lang="en-US" altLang="zh-CN" sz="2400" dirty="0"/>
              <a:t>----</a:t>
            </a:r>
            <a:r>
              <a:rPr lang="zh-CN" altLang="zh-CN" sz="2400" dirty="0"/>
              <a:t>表示压缩包文件，通过</a:t>
            </a:r>
            <a:r>
              <a:rPr lang="en-US" altLang="zh-CN" sz="2400" dirty="0" err="1"/>
              <a:t>winrar</a:t>
            </a:r>
            <a:r>
              <a:rPr lang="zh-CN" altLang="zh-CN" sz="2400" dirty="0"/>
              <a:t>压缩和解压缩；</a:t>
            </a:r>
          </a:p>
          <a:p>
            <a:pPr eaLnBrk="1" hangingPunct="1">
              <a:defRPr/>
            </a:pP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htm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.html-</a:t>
            </a:r>
            <a:r>
              <a:rPr lang="en-US" altLang="zh-CN" sz="2400" dirty="0"/>
              <a:t>---</a:t>
            </a:r>
            <a:r>
              <a:rPr lang="zh-CN" altLang="zh-CN" sz="2400" dirty="0"/>
              <a:t>表示</a:t>
            </a:r>
            <a:r>
              <a:rPr lang="en-US" altLang="zh-CN" sz="2400" dirty="0"/>
              <a:t>web</a:t>
            </a:r>
            <a:r>
              <a:rPr lang="zh-CN" altLang="zh-CN" sz="2400" dirty="0"/>
              <a:t>网页文件，通过浏览器可以访问和浏览；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     .</a:t>
            </a:r>
            <a:r>
              <a:rPr lang="en-US" altLang="zh-CN" sz="2400" dirty="0" err="1"/>
              <a:t>dll</a:t>
            </a:r>
            <a:r>
              <a:rPr lang="en-US" altLang="zh-CN" sz="2400" dirty="0"/>
              <a:t>----</a:t>
            </a:r>
            <a:r>
              <a:rPr lang="zh-CN" altLang="zh-CN" sz="2400" dirty="0"/>
              <a:t>共享链接库文件，是软件程序运行所必须的文件；</a:t>
            </a:r>
          </a:p>
          <a:p>
            <a:pPr eaLnBrk="1" hangingPunct="1">
              <a:defRPr/>
            </a:pPr>
            <a:r>
              <a:rPr lang="en-US" altLang="zh-CN" sz="2400" dirty="0" smtClean="0"/>
              <a:t>.</a:t>
            </a:r>
            <a:r>
              <a:rPr lang="en-US" altLang="zh-CN" sz="2400" dirty="0" err="1"/>
              <a:t>ico</a:t>
            </a:r>
            <a:r>
              <a:rPr lang="en-US" altLang="zh-CN" sz="2400" dirty="0"/>
              <a:t>----</a:t>
            </a:r>
            <a:r>
              <a:rPr lang="zh-CN" altLang="zh-CN" sz="2400" dirty="0"/>
              <a:t>图标文件，一般都是象素很小的图标；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CD746286-24E6-4D30-84B3-2254AC7A5184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40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扩展名的隐藏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显示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“计算机”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“工具”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“文件夹选项”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“查看”</a:t>
            </a:r>
            <a:endParaRPr lang="en-US" altLang="zh-C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mtClean="0"/>
              <a:t>选中“隐藏已知文件类型的扩展名”，点击“确定”。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C0A4927-A396-42D2-9440-EB3BDAFF29B3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41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72208236-881B-4157-B00E-5EF8464E3E09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42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563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89138"/>
            <a:ext cx="3771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文件及文件夹命名规则</a:t>
            </a:r>
          </a:p>
        </p:txBody>
      </p:sp>
      <p:sp>
        <p:nvSpPr>
          <p:cNvPr id="57347" name="表格占位符 2"/>
          <p:cNvSpPr>
            <a:spLocks noGrp="1" noTextEdit="1"/>
          </p:cNvSpPr>
          <p:nvPr>
            <p:ph type="tbl" idx="1"/>
          </p:nvPr>
        </p:nvSpPr>
        <p:spPr>
          <a:xfrm>
            <a:off x="917575" y="1600200"/>
            <a:ext cx="7769225" cy="4486275"/>
          </a:xfrm>
        </p:spPr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7AF55997-0325-48FD-B66B-B1753DD62638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43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1368425" y="2205038"/>
            <a:ext cx="7019925" cy="30464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latin typeface="+mn-ea"/>
                <a:ea typeface="+mn-ea"/>
              </a:rPr>
              <a:t>① 文件名或文件夹名可以由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～</a:t>
            </a:r>
            <a:r>
              <a:rPr lang="en-US" altLang="zh-CN" sz="2800" dirty="0">
                <a:latin typeface="+mn-ea"/>
                <a:ea typeface="+mn-ea"/>
              </a:rPr>
              <a:t>256</a:t>
            </a:r>
            <a:r>
              <a:rPr lang="zh-CN" altLang="en-US" sz="2800" dirty="0">
                <a:latin typeface="+mn-ea"/>
                <a:ea typeface="+mn-ea"/>
              </a:rPr>
              <a:t>个西文字符或</a:t>
            </a:r>
            <a:r>
              <a:rPr lang="en-US" altLang="zh-CN" sz="2800" dirty="0">
                <a:latin typeface="+mn-ea"/>
                <a:ea typeface="+mn-ea"/>
              </a:rPr>
              <a:t>128</a:t>
            </a:r>
            <a:r>
              <a:rPr lang="zh-CN" altLang="en-US" sz="2800" dirty="0">
                <a:latin typeface="+mn-ea"/>
                <a:ea typeface="+mn-ea"/>
              </a:rPr>
              <a:t>个汉字（包括空格）组成，不能多于</a:t>
            </a:r>
            <a:r>
              <a:rPr lang="en-US" altLang="zh-CN" sz="2800" dirty="0">
                <a:latin typeface="+mn-ea"/>
                <a:ea typeface="+mn-ea"/>
              </a:rPr>
              <a:t>256</a:t>
            </a:r>
            <a:r>
              <a:rPr lang="zh-CN" altLang="en-US" sz="2800" dirty="0">
                <a:latin typeface="+mn-ea"/>
                <a:ea typeface="+mn-ea"/>
              </a:rPr>
              <a:t>个字符。</a:t>
            </a:r>
            <a:br>
              <a:rPr lang="zh-CN" altLang="en-US" sz="2800" dirty="0">
                <a:latin typeface="+mn-ea"/>
                <a:ea typeface="+mn-ea"/>
              </a:rPr>
            </a:br>
            <a:r>
              <a:rPr lang="zh-CN" altLang="en-US" sz="2800" dirty="0">
                <a:latin typeface="+mn-ea"/>
                <a:ea typeface="+mn-ea"/>
              </a:rPr>
              <a:t>② 文件名和文件夹名可以由字母、数字、汉字或</a:t>
            </a:r>
            <a:r>
              <a:rPr lang="en-US" altLang="zh-CN" sz="2800" dirty="0">
                <a:latin typeface="+mn-ea"/>
                <a:ea typeface="+mn-ea"/>
              </a:rPr>
              <a:t>~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!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@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#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$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%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^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&amp;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( )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_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-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{}</a:t>
            </a:r>
            <a:r>
              <a:rPr lang="zh-CN" altLang="en-US" sz="2800" dirty="0">
                <a:latin typeface="+mn-ea"/>
                <a:ea typeface="+mn-ea"/>
              </a:rPr>
              <a:t>、’等组合而成；</a:t>
            </a:r>
            <a:r>
              <a:rPr lang="zh-CN" altLang="en-US" sz="2400" dirty="0">
                <a:ea typeface="宋体" pitchFamily="2" charset="-122"/>
              </a:rPr>
              <a:t/>
            </a:r>
            <a:br>
              <a:rPr lang="zh-CN" altLang="en-US" sz="2400" dirty="0">
                <a:ea typeface="宋体" pitchFamily="2" charset="-122"/>
              </a:rPr>
            </a:b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37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smtClean="0"/>
              <a:t/>
            </a:r>
            <a:br>
              <a:rPr lang="zh-CN" altLang="en-US" sz="2800" smtClean="0"/>
            </a:br>
            <a:r>
              <a:rPr lang="zh-CN" altLang="en-US" sz="2800" smtClean="0"/>
              <a:t>③ 可以有空格，可以有多于一个的圆点；</a:t>
            </a:r>
            <a:br>
              <a:rPr lang="zh-CN" altLang="en-US" sz="2800" smtClean="0"/>
            </a:br>
            <a:r>
              <a:rPr lang="zh-CN" altLang="en-US" sz="2800" smtClean="0"/>
              <a:t>④ 文件名或文件夹名中不能出现以下字符：</a:t>
            </a:r>
            <a:r>
              <a:rPr lang="en-US" altLang="zh-CN" sz="2800" smtClean="0"/>
              <a:t>\</a:t>
            </a:r>
            <a:r>
              <a:rPr lang="zh-CN" altLang="en-US" sz="2800" smtClean="0"/>
              <a:t>、</a:t>
            </a:r>
            <a:r>
              <a:rPr lang="en-US" altLang="zh-CN" sz="2800" smtClean="0"/>
              <a:t>/</a:t>
            </a:r>
            <a:r>
              <a:rPr lang="zh-CN" altLang="en-US" sz="2800" smtClean="0"/>
              <a:t>、</a:t>
            </a:r>
            <a:r>
              <a:rPr lang="en-US" altLang="zh-CN" sz="2800" smtClean="0"/>
              <a:t>:</a:t>
            </a:r>
            <a:r>
              <a:rPr lang="zh-CN" altLang="en-US" sz="2800" smtClean="0"/>
              <a:t>、*、</a:t>
            </a:r>
            <a:r>
              <a:rPr lang="en-US" altLang="zh-CN" sz="2800" smtClean="0"/>
              <a:t>?</a:t>
            </a:r>
            <a:r>
              <a:rPr lang="zh-CN" altLang="en-US" sz="2800" smtClean="0"/>
              <a:t>、</a:t>
            </a:r>
            <a:r>
              <a:rPr lang="en-US" altLang="zh-CN" sz="2800" smtClean="0"/>
              <a:t>“</a:t>
            </a:r>
            <a:r>
              <a:rPr lang="zh-CN" altLang="en-US" sz="2800" smtClean="0"/>
              <a:t>、</a:t>
            </a:r>
            <a:r>
              <a:rPr lang="en-US" altLang="zh-CN" sz="2800" smtClean="0"/>
              <a:t>&lt;</a:t>
            </a:r>
            <a:r>
              <a:rPr lang="zh-CN" altLang="en-US" sz="2800" smtClean="0"/>
              <a:t>、</a:t>
            </a:r>
            <a:r>
              <a:rPr lang="en-US" altLang="zh-CN" sz="2800" smtClean="0"/>
              <a:t>&gt;</a:t>
            </a:r>
            <a:r>
              <a:rPr lang="zh-CN" altLang="en-US" sz="2800" smtClean="0"/>
              <a:t>、</a:t>
            </a:r>
            <a:r>
              <a:rPr lang="en-US" altLang="zh-CN" sz="2800" smtClean="0"/>
              <a:t>| </a:t>
            </a:r>
            <a:r>
              <a:rPr lang="zh-CN" altLang="en-US" sz="2800" smtClean="0"/>
              <a:t>；</a:t>
            </a:r>
            <a:br>
              <a:rPr lang="zh-CN" altLang="en-US" sz="2800" smtClean="0"/>
            </a:br>
            <a:r>
              <a:rPr lang="zh-CN" altLang="en-US" sz="2800" smtClean="0"/>
              <a:t> ⑤  不区分英文字母大小写。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133030-33AB-4429-A41D-8E9A571118F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325A9FF-4F35-424B-845E-3745894A7B3F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45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14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文件存储位置</a:t>
            </a:r>
            <a:endParaRPr lang="zh-CN" altLang="en-US" sz="2000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755650" y="2205038"/>
            <a:ext cx="8172450" cy="1938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URL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Uniform Resource Locator 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）路径（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Internet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上）</a:t>
            </a:r>
            <a:endParaRPr lang="en-US" altLang="zh-CN" sz="24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例如：</a:t>
            </a:r>
            <a:r>
              <a:rPr lang="en-US" altLang="zh-CN" sz="2400" dirty="0" smtClean="0">
                <a:latin typeface="+mn-ea"/>
                <a:ea typeface="+mn-ea"/>
                <a:hlinkClick r:id="rId2"/>
              </a:rPr>
              <a:t>http://news.ifeng.com/mainland/special/lushandizhen/content3/detail_2013_04/21/24467977_0.html</a:t>
            </a:r>
            <a:endParaRPr lang="en-US" altLang="zh-CN" sz="2400" dirty="0" smtClean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zh-CN" sz="2400" dirty="0">
                <a:latin typeface="+mn-ea"/>
                <a:ea typeface="+mn-ea"/>
              </a:rPr>
              <a:t>file:///e:/12-30</a:t>
            </a:r>
            <a:r>
              <a:rPr lang="zh-CN" altLang="en-US" sz="2400" dirty="0">
                <a:latin typeface="+mn-ea"/>
                <a:ea typeface="+mn-ea"/>
              </a:rPr>
              <a:t>孙鑫视屏</a:t>
            </a:r>
            <a:r>
              <a:rPr lang="en-US" altLang="zh-CN" sz="2400" dirty="0">
                <a:latin typeface="+mn-ea"/>
                <a:ea typeface="+mn-ea"/>
              </a:rPr>
              <a:t>/123.mp4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715963" y="3933825"/>
            <a:ext cx="6192837" cy="1200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本机路径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本地主机上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endParaRPr lang="zh-CN" altLang="en-US" sz="24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例如：</a:t>
            </a:r>
            <a:endParaRPr lang="en-US" altLang="zh-CN" sz="24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D:\music\</a:t>
            </a:r>
            <a:r>
              <a:rPr lang="zh-CN" altLang="en-US" sz="2400" dirty="0" smtClean="0">
                <a:latin typeface="+mn-ea"/>
                <a:ea typeface="+mn-ea"/>
              </a:rPr>
              <a:t>菊花台</a:t>
            </a:r>
            <a:r>
              <a:rPr lang="en-US" altLang="zh-CN" sz="2400" smtClean="0">
                <a:latin typeface="+mn-ea"/>
                <a:ea typeface="+mn-ea"/>
              </a:rPr>
              <a:t>.mp3 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839788" y="5084763"/>
            <a:ext cx="7908925" cy="1938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ea typeface="+mn-ea"/>
              </a:rPr>
              <a:t>UNC(Universal Naming Convention)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路径（局域网上）</a:t>
            </a:r>
            <a:endParaRPr lang="en-US" altLang="zh-CN" sz="24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ea typeface="+mn-ea"/>
              </a:rPr>
              <a:t>例如：</a:t>
            </a:r>
          </a:p>
          <a:p>
            <a:pPr algn="l" eaLnBrk="1" hangingPunct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file:\\server\share\path\project file. </a:t>
            </a:r>
            <a:r>
              <a:rPr lang="en-US" altLang="zh-CN" sz="2400" dirty="0" err="1" smtClean="0">
                <a:latin typeface="+mn-ea"/>
                <a:ea typeface="+mn-ea"/>
              </a:rPr>
              <a:t>mpp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</a:p>
          <a:p>
            <a:pPr algn="l" eaLnBrk="1" hangingPunct="1">
              <a:defRPr/>
            </a:pPr>
            <a:r>
              <a:rPr lang="en-US" altLang="zh-CN" sz="2400" dirty="0">
                <a:latin typeface="+mn-ea"/>
                <a:ea typeface="+mn-ea"/>
              </a:rPr>
              <a:t>H:\2018--5---23</a:t>
            </a:r>
            <a:r>
              <a:rPr lang="zh-CN" altLang="en-US" sz="2400" dirty="0">
                <a:latin typeface="+mn-ea"/>
                <a:ea typeface="+mn-ea"/>
              </a:rPr>
              <a:t>论文</a:t>
            </a:r>
            <a:r>
              <a:rPr lang="en-US" altLang="zh-CN" sz="2400" dirty="0">
                <a:latin typeface="+mn-ea"/>
                <a:ea typeface="+mn-ea"/>
              </a:rPr>
              <a:t>\2018--5---20</a:t>
            </a:r>
            <a:r>
              <a:rPr lang="zh-CN" altLang="en-US" sz="2400" dirty="0">
                <a:latin typeface="+mn-ea"/>
                <a:ea typeface="+mn-ea"/>
              </a:rPr>
              <a:t>论文</a:t>
            </a:r>
            <a:r>
              <a:rPr lang="en-US" altLang="zh-CN" sz="2400" dirty="0">
                <a:latin typeface="+mn-ea"/>
                <a:ea typeface="+mn-ea"/>
              </a:rPr>
              <a:t>\</a:t>
            </a:r>
            <a:r>
              <a:rPr lang="zh-CN" altLang="en-US" sz="2400" dirty="0">
                <a:latin typeface="+mn-ea"/>
                <a:ea typeface="+mn-ea"/>
              </a:rPr>
              <a:t>市级教改</a:t>
            </a:r>
            <a:r>
              <a:rPr lang="en-US" altLang="zh-CN" sz="2400" dirty="0">
                <a:latin typeface="+mn-ea"/>
                <a:ea typeface="+mn-ea"/>
              </a:rPr>
              <a:t>---</a:t>
            </a:r>
            <a:r>
              <a:rPr lang="zh-CN" altLang="en-US" sz="2400" dirty="0">
                <a:latin typeface="+mn-ea"/>
                <a:ea typeface="+mn-ea"/>
              </a:rPr>
              <a:t>论文</a:t>
            </a:r>
            <a:r>
              <a:rPr lang="en-US" altLang="zh-CN" sz="2400" dirty="0">
                <a:latin typeface="+mn-ea"/>
                <a:ea typeface="+mn-ea"/>
              </a:rPr>
              <a:t>\</a:t>
            </a:r>
            <a:r>
              <a:rPr lang="zh-CN" altLang="en-US" sz="2400" dirty="0">
                <a:latin typeface="+mn-ea"/>
                <a:ea typeface="+mn-ea"/>
              </a:rPr>
              <a:t>论文</a:t>
            </a:r>
            <a:r>
              <a:rPr lang="en-US" altLang="zh-CN" sz="2400" dirty="0">
                <a:latin typeface="+mn-ea"/>
                <a:ea typeface="+mn-ea"/>
              </a:rPr>
              <a:t>2--</a:t>
            </a:r>
            <a:r>
              <a:rPr lang="zh-CN" altLang="en-US" sz="2400" dirty="0" smtClean="0">
                <a:latin typeface="+mn-ea"/>
                <a:ea typeface="+mn-ea"/>
              </a:rPr>
              <a:t>改革</a:t>
            </a:r>
            <a:r>
              <a:rPr lang="en-US" altLang="zh-CN" sz="2400" dirty="0" smtClean="0">
                <a:latin typeface="+mn-ea"/>
                <a:ea typeface="+mn-ea"/>
              </a:rPr>
              <a:t>\123.txt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  <p:bldP spid="475141" grpId="0"/>
      <p:bldP spid="4751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-180975" y="1844675"/>
            <a:ext cx="10082213" cy="4392613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文件存储路径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H:\2015-2016</a:t>
            </a:r>
            <a:r>
              <a:rPr lang="zh-CN" altLang="en-US" smtClean="0"/>
              <a:t>学年讲义</a:t>
            </a:r>
            <a:r>
              <a:rPr lang="en-US" altLang="zh-CN" smtClean="0"/>
              <a:t>\PPT</a:t>
            </a:r>
            <a:r>
              <a:rPr lang="zh-CN" altLang="en-US" smtClean="0"/>
              <a:t>讲稿</a:t>
            </a:r>
            <a:r>
              <a:rPr lang="en-US" altLang="zh-CN" smtClean="0"/>
              <a:t>\</a:t>
            </a:r>
            <a:r>
              <a:rPr lang="zh-CN" altLang="en-US" smtClean="0"/>
              <a:t>课堂习题</a:t>
            </a:r>
            <a:r>
              <a:rPr lang="en-US" altLang="zh-CN" smtClean="0"/>
              <a:t>12-3\wd085.docx</a:t>
            </a:r>
          </a:p>
          <a:p>
            <a:r>
              <a:rPr lang="en-US" altLang="zh-CN" smtClean="0"/>
              <a:t>http://www.tcsisu.com/tcsisu/jgszw/jigoushezhi.html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A9B37-40A0-4373-8086-13906EE7B752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1C9C6A-12AA-453A-9034-7569BE9B039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3D2E1CFD-0836-4AF5-B080-48E159EE36A5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47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24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文件大小、只读、隐藏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971550" y="1484313"/>
            <a:ext cx="8137525" cy="2374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kumimoji="1" lang="zh-CN" altLang="en-US" sz="2800" dirty="0" smtClean="0">
                <a:latin typeface="+mn-ea"/>
                <a:ea typeface="+mn-ea"/>
              </a:rPr>
              <a:t>选中文件，单击右键</a:t>
            </a:r>
            <a:r>
              <a:rPr kumimoji="1" lang="en-US" altLang="zh-CN" sz="2800" dirty="0" smtClean="0">
                <a:latin typeface="+mn-ea"/>
                <a:ea typeface="+mn-ea"/>
                <a:sym typeface="Wingdings" pitchFamily="2" charset="2"/>
              </a:rPr>
              <a:t>”</a:t>
            </a:r>
            <a:r>
              <a:rPr kumimoji="1" lang="zh-CN" altLang="en-US" sz="2800" dirty="0" smtClean="0">
                <a:latin typeface="+mn-ea"/>
                <a:ea typeface="+mn-ea"/>
              </a:rPr>
              <a:t>属性</a:t>
            </a:r>
            <a:r>
              <a:rPr kumimoji="1" lang="en-US" altLang="zh-CN" sz="2800" dirty="0" smtClean="0">
                <a:latin typeface="+mn-ea"/>
                <a:ea typeface="+mn-ea"/>
                <a:sym typeface="Wingdings" pitchFamily="2" charset="2"/>
              </a:rPr>
              <a:t>”</a:t>
            </a:r>
            <a:r>
              <a:rPr kumimoji="1" lang="zh-CN" altLang="en-US" sz="2800" dirty="0" smtClean="0">
                <a:latin typeface="+mn-ea"/>
                <a:ea typeface="+mn-ea"/>
              </a:rPr>
              <a:t> </a:t>
            </a:r>
            <a:endParaRPr kumimoji="1" lang="en-US" altLang="zh-CN" sz="2800" dirty="0" smtClean="0">
              <a:latin typeface="+mn-ea"/>
              <a:ea typeface="+mn-ea"/>
            </a:endParaRPr>
          </a:p>
          <a:p>
            <a:pPr marL="0" indent="0" algn="l" eaLnBrk="1" hangingPunct="1"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kumimoji="1" lang="zh-CN" altLang="en-US" sz="2800" dirty="0" smtClean="0">
                <a:latin typeface="+mn-ea"/>
                <a:ea typeface="+mn-ea"/>
              </a:rPr>
              <a:t>查看这个文件的类型、大小、创建时间、最后修改的时间，还有这个文件的操作属性如：只读、存档、隐藏等。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endParaRPr kumimoji="1"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77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13100"/>
            <a:ext cx="37576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1. </a:t>
            </a:r>
            <a:r>
              <a:rPr lang="zh-CN" altLang="en-US" smtClean="0">
                <a:solidFill>
                  <a:srgbClr val="FF0000"/>
                </a:solidFill>
              </a:rPr>
              <a:t>创建文件夹和文件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z="2800" smtClean="0">
                <a:solidFill>
                  <a:srgbClr val="0099FF"/>
                </a:solidFill>
              </a:rPr>
              <a:t> </a:t>
            </a:r>
            <a:r>
              <a:rPr lang="zh-CN" altLang="en-US" sz="2800" smtClean="0">
                <a:solidFill>
                  <a:srgbClr val="002060"/>
                </a:solidFill>
              </a:rPr>
              <a:t>在桌面上</a:t>
            </a:r>
            <a:r>
              <a:rPr lang="en-US" altLang="zh-CN" sz="2800" smtClean="0">
                <a:solidFill>
                  <a:srgbClr val="002060"/>
                </a:solidFill>
              </a:rPr>
              <a:t>/</a:t>
            </a:r>
            <a:r>
              <a:rPr lang="zh-CN" altLang="en-US" sz="2800" smtClean="0">
                <a:solidFill>
                  <a:srgbClr val="002060"/>
                </a:solidFill>
              </a:rPr>
              <a:t>某个文件夹中</a:t>
            </a:r>
            <a:r>
              <a:rPr lang="en-US" altLang="zh-CN" sz="2800" smtClean="0">
                <a:solidFill>
                  <a:srgbClr val="002060"/>
                </a:solidFill>
              </a:rPr>
              <a:t>/</a:t>
            </a:r>
            <a:r>
              <a:rPr lang="zh-CN" altLang="en-US" sz="2800" smtClean="0">
                <a:solidFill>
                  <a:srgbClr val="002060"/>
                </a:solidFill>
              </a:rPr>
              <a:t>某个磁盘（除</a:t>
            </a:r>
            <a:r>
              <a:rPr lang="en-US" altLang="zh-CN" sz="2800" smtClean="0">
                <a:solidFill>
                  <a:srgbClr val="002060"/>
                </a:solidFill>
              </a:rPr>
              <a:t>C</a:t>
            </a:r>
            <a:r>
              <a:rPr lang="zh-CN" altLang="en-US" sz="2800" smtClean="0">
                <a:solidFill>
                  <a:srgbClr val="002060"/>
                </a:solidFill>
              </a:rPr>
              <a:t>盘外）中，点击右键</a:t>
            </a:r>
            <a:r>
              <a:rPr lang="en-US" altLang="zh-CN" sz="280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zh-CN" altLang="en-US" sz="2800" smtClean="0">
                <a:solidFill>
                  <a:srgbClr val="002060"/>
                </a:solidFill>
                <a:sym typeface="Wingdings" pitchFamily="2" charset="2"/>
              </a:rPr>
              <a:t>“新建”</a:t>
            </a:r>
            <a:r>
              <a:rPr lang="en-US" altLang="zh-CN" sz="2800" smtClean="0">
                <a:solidFill>
                  <a:srgbClr val="002060"/>
                </a:solidFill>
                <a:sym typeface="Wingdings" pitchFamily="2" charset="2"/>
              </a:rPr>
              <a:t> </a:t>
            </a:r>
            <a:r>
              <a:rPr lang="zh-CN" altLang="en-US" sz="2800" smtClean="0">
                <a:solidFill>
                  <a:srgbClr val="002060"/>
                </a:solidFill>
                <a:sym typeface="Wingdings" pitchFamily="2" charset="2"/>
              </a:rPr>
              <a:t>“文件夹”</a:t>
            </a:r>
            <a:r>
              <a:rPr lang="zh-CN" altLang="en-US" sz="2800" smtClean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2800" smtClean="0">
                <a:solidFill>
                  <a:srgbClr val="0099FF"/>
                </a:solidFill>
              </a:rPr>
              <a:t> </a:t>
            </a:r>
            <a:r>
              <a:rPr lang="zh-CN" altLang="en-US" sz="2800" smtClean="0">
                <a:solidFill>
                  <a:srgbClr val="002060"/>
                </a:solidFill>
              </a:rPr>
              <a:t>在桌面上</a:t>
            </a:r>
            <a:r>
              <a:rPr lang="en-US" altLang="zh-CN" sz="2800" smtClean="0">
                <a:solidFill>
                  <a:srgbClr val="002060"/>
                </a:solidFill>
              </a:rPr>
              <a:t>/</a:t>
            </a:r>
            <a:r>
              <a:rPr lang="zh-CN" altLang="en-US" sz="2800" smtClean="0">
                <a:solidFill>
                  <a:srgbClr val="002060"/>
                </a:solidFill>
              </a:rPr>
              <a:t>某个文件夹中</a:t>
            </a:r>
            <a:r>
              <a:rPr lang="en-US" altLang="zh-CN" sz="2800" smtClean="0">
                <a:solidFill>
                  <a:srgbClr val="002060"/>
                </a:solidFill>
              </a:rPr>
              <a:t>/</a:t>
            </a:r>
            <a:r>
              <a:rPr lang="zh-CN" altLang="en-US" sz="2800" smtClean="0">
                <a:solidFill>
                  <a:srgbClr val="002060"/>
                </a:solidFill>
              </a:rPr>
              <a:t>某个磁盘（除</a:t>
            </a:r>
            <a:r>
              <a:rPr lang="en-US" altLang="zh-CN" sz="2800" smtClean="0">
                <a:solidFill>
                  <a:srgbClr val="002060"/>
                </a:solidFill>
              </a:rPr>
              <a:t>C</a:t>
            </a:r>
            <a:r>
              <a:rPr lang="zh-CN" altLang="en-US" sz="2800" smtClean="0">
                <a:solidFill>
                  <a:srgbClr val="002060"/>
                </a:solidFill>
              </a:rPr>
              <a:t>盘外）中，点击右键</a:t>
            </a:r>
            <a:r>
              <a:rPr lang="en-US" altLang="zh-CN" sz="280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zh-CN" altLang="en-US" sz="2800" smtClean="0">
                <a:solidFill>
                  <a:srgbClr val="002060"/>
                </a:solidFill>
                <a:sym typeface="Wingdings" pitchFamily="2" charset="2"/>
              </a:rPr>
              <a:t>“新建”</a:t>
            </a:r>
            <a:r>
              <a:rPr lang="en-US" altLang="zh-CN" sz="2800" smtClean="0">
                <a:solidFill>
                  <a:srgbClr val="002060"/>
                </a:solidFill>
                <a:sym typeface="Wingdings" pitchFamily="2" charset="2"/>
              </a:rPr>
              <a:t> </a:t>
            </a:r>
            <a:r>
              <a:rPr lang="zh-CN" altLang="en-US" sz="2800" smtClean="0">
                <a:solidFill>
                  <a:srgbClr val="002060"/>
                </a:solidFill>
                <a:sym typeface="Wingdings" pitchFamily="2" charset="2"/>
              </a:rPr>
              <a:t>相关文件（</a:t>
            </a:r>
            <a:r>
              <a:rPr lang="en-US" altLang="zh-CN" sz="2800" smtClean="0">
                <a:solidFill>
                  <a:srgbClr val="002060"/>
                </a:solidFill>
                <a:sym typeface="Wingdings" pitchFamily="2" charset="2"/>
              </a:rPr>
              <a:t>.txt/.docx/.xlsx/.pptx</a:t>
            </a:r>
            <a:r>
              <a:rPr lang="zh-CN" altLang="en-US" sz="2800" smtClean="0">
                <a:solidFill>
                  <a:srgbClr val="002060"/>
                </a:solidFill>
                <a:sym typeface="Wingdings" pitchFamily="2" charset="2"/>
              </a:rPr>
              <a:t>）</a:t>
            </a:r>
            <a:r>
              <a:rPr lang="zh-CN" altLang="en-US" sz="2800" smtClean="0">
                <a:solidFill>
                  <a:srgbClr val="002060"/>
                </a:solidFill>
              </a:rPr>
              <a:t> 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C264E8-6A1A-4A66-8B1F-FD11EBB3ACD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36C86-591F-430F-A7AE-79C36F60A7F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文件与文件夹的基本操作 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9523FDC-FA31-4300-A335-17557686AAC2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49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628775"/>
            <a:ext cx="7720013" cy="4824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2. </a:t>
            </a:r>
            <a:r>
              <a:rPr lang="zh-CN" altLang="en-US" smtClean="0">
                <a:solidFill>
                  <a:srgbClr val="FF0000"/>
                </a:solidFill>
              </a:rPr>
              <a:t>选定文件夹和文件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单选：单击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不连续多选：按住</a:t>
            </a:r>
            <a:r>
              <a:rPr lang="en-US" altLang="zh-CN" smtClean="0"/>
              <a:t>Ctrl</a:t>
            </a:r>
            <a:r>
              <a:rPr lang="zh-CN" altLang="en-US" smtClean="0"/>
              <a:t>键分别单击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连续多选：单击首项文件夹或文件，按住</a:t>
            </a:r>
            <a:r>
              <a:rPr lang="en-US" altLang="zh-CN" smtClean="0"/>
              <a:t>Shift </a:t>
            </a:r>
            <a:r>
              <a:rPr lang="zh-CN" altLang="en-US" smtClean="0"/>
              <a:t>键，单击末项文件夹或文件</a:t>
            </a:r>
            <a:endParaRPr lang="en-US" altLang="zh-CN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圈选：空白外按下鼠标左键或右键拖动</a:t>
            </a:r>
            <a:endParaRPr lang="en-US" altLang="zh-CN" smtClean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取消选定：空白处单击</a:t>
            </a:r>
            <a:endParaRPr lang="en-US" altLang="zh-CN" smtClean="0"/>
          </a:p>
          <a:p>
            <a:pPr lvl="1" algn="just" eaLnBrk="1" hangingPunct="1">
              <a:lnSpc>
                <a:spcPct val="130000"/>
              </a:lnSpc>
            </a:pPr>
            <a:endParaRPr lang="zh-CN" altLang="en-US" smtClean="0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1990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日微软对外发布</a:t>
            </a:r>
            <a:r>
              <a:rPr lang="en-US" altLang="zh-CN" dirty="0"/>
              <a:t>Windows 3.0</a:t>
            </a:r>
            <a:r>
              <a:rPr lang="zh-CN" altLang="en-US" dirty="0"/>
              <a:t>操作系统，它包括一 个改进用户界面以及增强的性能，并且支持</a:t>
            </a:r>
            <a:r>
              <a:rPr lang="en-US" altLang="zh-CN" dirty="0"/>
              <a:t>CD-ROM</a:t>
            </a:r>
            <a:r>
              <a:rPr lang="zh-CN" altLang="en-US" dirty="0"/>
              <a:t>和声卡等。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843338" cy="1345168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488605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926A77B-105A-47FC-A79E-3D4E48DD1E8B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50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628775"/>
            <a:ext cx="8067675" cy="48244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3. </a:t>
            </a:r>
            <a:r>
              <a:rPr lang="zh-CN" altLang="en-US" smtClean="0">
                <a:solidFill>
                  <a:srgbClr val="FF0000"/>
                </a:solidFill>
              </a:rPr>
              <a:t>移动或复制选定的文件夹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2060"/>
                </a:solidFill>
              </a:rPr>
              <a:t>     选中需要移动的文件夹</a:t>
            </a:r>
            <a:r>
              <a:rPr lang="en-US" altLang="zh-CN" smtClean="0">
                <a:solidFill>
                  <a:srgbClr val="002060"/>
                </a:solidFill>
              </a:rPr>
              <a:t>/</a:t>
            </a:r>
            <a:r>
              <a:rPr lang="zh-CN" altLang="en-US" smtClean="0">
                <a:solidFill>
                  <a:srgbClr val="002060"/>
                </a:solidFill>
              </a:rPr>
              <a:t>文件</a:t>
            </a:r>
            <a:endParaRPr lang="en-US" altLang="zh-CN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2060"/>
                </a:solidFill>
              </a:rPr>
              <a:t>      ctrl+x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2060"/>
                </a:solidFill>
              </a:rPr>
              <a:t>      </a:t>
            </a:r>
            <a:r>
              <a:rPr lang="zh-CN" altLang="en-US" smtClean="0">
                <a:solidFill>
                  <a:srgbClr val="002060"/>
                </a:solidFill>
              </a:rPr>
              <a:t>切换到目标位置处，</a:t>
            </a:r>
            <a:r>
              <a:rPr lang="en-US" altLang="zh-CN" smtClean="0">
                <a:solidFill>
                  <a:srgbClr val="002060"/>
                </a:solidFill>
              </a:rPr>
              <a:t>ctrl+v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2060"/>
                </a:solidFill>
              </a:rPr>
              <a:t>     选中需要复制的文件夹</a:t>
            </a:r>
            <a:r>
              <a:rPr lang="en-US" altLang="zh-CN" smtClean="0">
                <a:solidFill>
                  <a:srgbClr val="002060"/>
                </a:solidFill>
              </a:rPr>
              <a:t>/</a:t>
            </a:r>
            <a:r>
              <a:rPr lang="zh-CN" altLang="en-US" smtClean="0">
                <a:solidFill>
                  <a:srgbClr val="002060"/>
                </a:solidFill>
              </a:rPr>
              <a:t>文件</a:t>
            </a:r>
            <a:endParaRPr lang="en-US" altLang="zh-CN" smtClean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002060"/>
                </a:solidFill>
              </a:rPr>
              <a:t>       ctrl+c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2060"/>
                </a:solidFill>
              </a:rPr>
              <a:t>     切换到目标位置处， </a:t>
            </a:r>
            <a:r>
              <a:rPr lang="en-US" altLang="zh-CN" smtClean="0">
                <a:solidFill>
                  <a:srgbClr val="002060"/>
                </a:solidFill>
              </a:rPr>
              <a:t>ctrl+v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C40549A7-5EE1-4B5C-8B9B-AFD9D147D755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51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628775"/>
            <a:ext cx="8067675" cy="4824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4. </a:t>
            </a:r>
            <a:r>
              <a:rPr lang="zh-CN" altLang="en-US" smtClean="0">
                <a:solidFill>
                  <a:srgbClr val="FF0000"/>
                </a:solidFill>
              </a:rPr>
              <a:t>删除选定的文件夹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文件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逻辑删除</a:t>
            </a:r>
            <a:r>
              <a:rPr lang="en-US" altLang="zh-CN" smtClean="0"/>
              <a:t>(</a:t>
            </a:r>
            <a:r>
              <a:rPr lang="zh-CN" altLang="en-US" smtClean="0"/>
              <a:t>移到“回收站”</a:t>
            </a:r>
            <a:r>
              <a:rPr lang="en-US" altLang="zh-CN" smtClean="0"/>
              <a:t>)</a:t>
            </a:r>
            <a:r>
              <a:rPr lang="zh-CN" altLang="en-US" smtClean="0"/>
              <a:t>：选定要删除的文件夹</a:t>
            </a:r>
            <a:r>
              <a:rPr lang="en-US" altLang="zh-CN" smtClean="0"/>
              <a:t>/</a:t>
            </a:r>
            <a:r>
              <a:rPr lang="zh-CN" altLang="en-US" smtClean="0"/>
              <a:t>文件 ，按</a:t>
            </a:r>
            <a:r>
              <a:rPr lang="en-US" altLang="zh-CN" smtClean="0"/>
              <a:t>Delete</a:t>
            </a:r>
            <a:r>
              <a:rPr lang="zh-CN" altLang="en-US" smtClean="0"/>
              <a:t>键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物理删除：按</a:t>
            </a:r>
            <a:r>
              <a:rPr lang="en-US" altLang="zh-CN" smtClean="0"/>
              <a:t>Shift+Delete</a:t>
            </a:r>
            <a:r>
              <a:rPr lang="zh-CN" altLang="en-US" smtClean="0"/>
              <a:t>组合键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mtClean="0"/>
              <a:t>对于初学者要特别注意，不要随意移动、删除或重命名</a:t>
            </a:r>
            <a:r>
              <a:rPr lang="en-US" altLang="zh-CN" smtClean="0"/>
              <a:t>C</a:t>
            </a:r>
            <a:r>
              <a:rPr lang="zh-CN" altLang="en-US" smtClean="0"/>
              <a:t>磁盘上的文件夹及文件，以免不小心误操作了系统文件，导致系统异常。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5. </a:t>
            </a:r>
            <a:r>
              <a:rPr lang="zh-CN" altLang="en-US" smtClean="0">
                <a:solidFill>
                  <a:srgbClr val="FF0000"/>
                </a:solidFill>
              </a:rPr>
              <a:t>重命名选定的文件夹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文件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选中文件夹</a:t>
            </a:r>
            <a:r>
              <a:rPr lang="en-US" altLang="zh-CN" smtClean="0"/>
              <a:t>/</a:t>
            </a:r>
            <a:r>
              <a:rPr lang="zh-CN" altLang="en-US" smtClean="0"/>
              <a:t>文件，单击右键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“重命名”，</a:t>
            </a:r>
            <a:r>
              <a:rPr lang="zh-CN" altLang="en-US" smtClean="0"/>
              <a:t>输入新名称后按回车键 </a:t>
            </a:r>
            <a:endParaRPr lang="en-US" altLang="zh-CN" smtClean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mtClean="0"/>
              <a:t>重命名之前，相应文件夹或文件必须关闭。 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C264E8-6A1A-4A66-8B1F-FD11EBB3ACD0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6C833-C80D-4CFE-9337-6862390A56E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9CD9509F-46B3-44CC-A1D4-08CE67EF45A3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53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628775"/>
            <a:ext cx="8067675" cy="48244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6. </a:t>
            </a:r>
            <a:r>
              <a:rPr lang="zh-CN" altLang="en-US" smtClean="0">
                <a:solidFill>
                  <a:srgbClr val="FF0000"/>
                </a:solidFill>
              </a:rPr>
              <a:t>压缩或解压文件夹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文件 </a:t>
            </a:r>
          </a:p>
          <a:p>
            <a:pPr algn="just" eaLnBrk="1" hangingPunct="1"/>
            <a:r>
              <a:rPr lang="zh-CN" altLang="en-US" smtClean="0"/>
              <a:t>压缩文件：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mtClean="0"/>
              <a:t>选定需压缩的文件夹或文件，单击右键“发送到→压缩</a:t>
            </a:r>
            <a:r>
              <a:rPr lang="en-US" altLang="zh-CN" smtClean="0"/>
              <a:t>(zipped)</a:t>
            </a:r>
            <a:r>
              <a:rPr lang="zh-CN" altLang="en-US" smtClean="0"/>
              <a:t>文件夹” 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mtClean="0"/>
              <a:t>解压文件：</a:t>
            </a:r>
          </a:p>
          <a:p>
            <a:pPr lvl="1" algn="just" eaLnBrk="1" hangingPunct="1">
              <a:lnSpc>
                <a:spcPct val="140000"/>
              </a:lnSpc>
              <a:buFontTx/>
              <a:buNone/>
            </a:pPr>
            <a:r>
              <a:rPr lang="zh-CN" altLang="en-US" smtClean="0"/>
              <a:t>直接双击，选中解压后的路径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D87599C4-C787-4B09-BEC1-312EE69CC5C7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54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69635" name="AutoShape 2"/>
          <p:cNvSpPr>
            <a:spLocks noGrp="1" noChangeArrowheads="1"/>
          </p:cNvSpPr>
          <p:nvPr>
            <p:ph type="title"/>
          </p:nvPr>
        </p:nvSpPr>
        <p:spPr>
          <a:xfrm>
            <a:off x="1098550" y="685800"/>
            <a:ext cx="8153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文件与文件夹搜索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628775"/>
            <a:ext cx="8067675" cy="48244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搜索</a:t>
            </a:r>
            <a:r>
              <a:rPr lang="zh-CN" altLang="en-US" smtClean="0"/>
              <a:t>隐藏文件。</a:t>
            </a:r>
            <a:endParaRPr lang="en-US" altLang="zh-CN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点菜单栏里的“工具”</a:t>
            </a:r>
            <a:r>
              <a:rPr lang="en-US" altLang="zh-CN" smtClean="0"/>
              <a:t>—&gt;“</a:t>
            </a:r>
            <a:r>
              <a:rPr lang="zh-CN" altLang="en-US" smtClean="0"/>
              <a:t>文件夹选项”</a:t>
            </a:r>
            <a:r>
              <a:rPr lang="en-US" altLang="zh-CN" smtClean="0"/>
              <a:t>—&gt;“</a:t>
            </a:r>
            <a:r>
              <a:rPr lang="zh-CN" altLang="en-US" smtClean="0"/>
              <a:t>查看”，把“显示隐藏的文件、文件夹和驱动器”前面的小圆点点上（也就是选中这项）。</a:t>
            </a:r>
            <a:endParaRPr lang="zh-CN" altLang="zh-CN" smtClean="0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782EE3-4784-4D7A-92B5-F628A91C1B46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9679CA-7FB3-489B-92FE-D45AFF3A583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696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111375"/>
            <a:ext cx="42481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 </a:t>
            </a:r>
            <a:r>
              <a:rPr lang="zh-CN" altLang="en-US" dirty="0" smtClean="0">
                <a:solidFill>
                  <a:srgbClr val="002060"/>
                </a:solidFill>
              </a:rPr>
              <a:t>建立文件夹与文件快捷方式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快捷方式是</a:t>
            </a:r>
            <a:r>
              <a:rPr lang="en-US" altLang="zh-CN" sz="2800" smtClean="0">
                <a:hlinkClick r:id="rId2" action="ppaction://hlinkfile"/>
              </a:rPr>
              <a:t>Windows</a:t>
            </a:r>
            <a:r>
              <a:rPr lang="zh-CN" altLang="en-US" sz="2800" smtClean="0"/>
              <a:t>提供的一种快速启动程序、打开文件或文件夹的方法。它是</a:t>
            </a:r>
            <a:r>
              <a:rPr lang="zh-CN" altLang="en-US" sz="2800" smtClean="0">
                <a:hlinkClick r:id="rId3" action="ppaction://hlinkfile"/>
              </a:rPr>
              <a:t>应用程序</a:t>
            </a:r>
            <a:r>
              <a:rPr lang="zh-CN" altLang="en-US" sz="2800" smtClean="0"/>
              <a:t>的快速连接。 快捷方式的一般扩展名为*</a:t>
            </a:r>
            <a:r>
              <a:rPr lang="en-US" altLang="zh-CN" sz="2800" smtClean="0"/>
              <a:t>.lnk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1.</a:t>
            </a:r>
            <a:r>
              <a:rPr lang="zh-CN" altLang="en-US" sz="2800" smtClean="0"/>
              <a:t>创建一般快捷方式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选中文件或文件夹，单击右键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zh-CN" altLang="en-US" sz="2800" smtClean="0">
                <a:sym typeface="Wingdings" pitchFamily="2" charset="2"/>
              </a:rPr>
              <a:t>“创建快捷方式”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2.</a:t>
            </a:r>
            <a:r>
              <a:rPr lang="zh-CN" altLang="en-US" sz="2800" smtClean="0"/>
              <a:t>创建桌面快捷方式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选中文件或文件夹，单击右键</a:t>
            </a:r>
            <a:r>
              <a:rPr lang="en-US" altLang="zh-CN" sz="2800" smtClean="0">
                <a:sym typeface="Wingdings" pitchFamily="2" charset="2"/>
              </a:rPr>
              <a:t></a:t>
            </a:r>
            <a:r>
              <a:rPr lang="zh-CN" altLang="en-US" sz="2800" smtClean="0">
                <a:sym typeface="Wingdings" pitchFamily="2" charset="2"/>
              </a:rPr>
              <a:t>“发送到”</a:t>
            </a:r>
            <a:r>
              <a:rPr lang="en-US" altLang="zh-CN" sz="2800" smtClean="0">
                <a:sym typeface="Wingdings" pitchFamily="2" charset="2"/>
              </a:rPr>
              <a:t> </a:t>
            </a:r>
            <a:r>
              <a:rPr lang="zh-CN" altLang="en-US" sz="2800" smtClean="0">
                <a:sym typeface="Wingdings" pitchFamily="2" charset="2"/>
              </a:rPr>
              <a:t>“桌面快捷方式”</a:t>
            </a:r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98BD0010-85A1-4E1D-B031-ECEE5F5D6A3E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56</a:t>
            </a:fld>
            <a:endParaRPr lang="en-US" altLang="zh-CN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2205038"/>
            <a:ext cx="7839075" cy="4392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Administrator</a:t>
            </a:r>
            <a:r>
              <a:rPr lang="zh-CN" altLang="en-US" dirty="0" smtClean="0"/>
              <a:t>用户进入操作系统。双击“计算机”，在计算机窗口中，单击“工具”</a:t>
            </a:r>
            <a:r>
              <a:rPr lang="en-US" altLang="zh-CN" dirty="0" smtClean="0"/>
              <a:t>-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“文件夹选项”</a:t>
            </a:r>
            <a:r>
              <a:rPr lang="en-US" altLang="zh-CN" dirty="0" smtClean="0">
                <a:sym typeface="Wingdings" pitchFamily="2" charset="2"/>
              </a:rPr>
              <a:t>-</a:t>
            </a:r>
            <a:r>
              <a:rPr lang="zh-CN" altLang="en-US" dirty="0" smtClean="0">
                <a:sym typeface="Wingdings" pitchFamily="2" charset="2"/>
              </a:rPr>
              <a:t>“查看”</a:t>
            </a:r>
            <a:endParaRPr lang="en-US" altLang="zh-CN" dirty="0" smtClean="0">
              <a:sym typeface="Wingdings" pitchFamily="2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sym typeface="Wingdings" pitchFamily="2" charset="2"/>
              </a:rPr>
              <a:t>在“高级设置”栏下的“用彩色显示加密或压缩的</a:t>
            </a:r>
            <a:r>
              <a:rPr lang="en-US" altLang="zh-CN" dirty="0" smtClean="0">
                <a:sym typeface="Wingdings" pitchFamily="2" charset="2"/>
              </a:rPr>
              <a:t>NTFS</a:t>
            </a:r>
            <a:r>
              <a:rPr lang="zh-CN" altLang="en-US" dirty="0" smtClean="0">
                <a:sym typeface="Wingdings" pitchFamily="2" charset="2"/>
              </a:rPr>
              <a:t>文件”复选框中打钩。</a:t>
            </a: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E8AD50BF-8524-48D8-80AF-62EDD4C7BA5E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57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加密文件</a:t>
            </a:r>
            <a:r>
              <a:rPr lang="en-US" altLang="zh-CN" dirty="0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/</a:t>
            </a:r>
            <a:r>
              <a:rPr lang="zh-CN" altLang="en-US" smtClean="0">
                <a:solidFill>
                  <a:srgbClr val="002060"/>
                </a:solidFill>
                <a:latin typeface="华文隶书" pitchFamily="2" charset="-122"/>
                <a:ea typeface="华文隶书" pitchFamily="2" charset="-122"/>
              </a:rPr>
              <a:t>文件夹</a:t>
            </a:r>
            <a:endParaRPr lang="zh-CN" altLang="en-US" dirty="0" smtClean="0">
              <a:solidFill>
                <a:srgbClr val="002060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672DB0B-9D8C-4FCE-BC2C-5FC41CA39C8F}" type="slidenum">
              <a:rPr lang="en-US" altLang="zh-CN" smtClean="0">
                <a:solidFill>
                  <a:schemeClr val="bg1"/>
                </a:solidFill>
              </a:rPr>
              <a:pPr eaLnBrk="1" hangingPunct="1">
                <a:defRPr/>
              </a:pPr>
              <a:t>58</a:t>
            </a:fld>
            <a:endParaRPr lang="en-US" altLang="zh-CN" smtClean="0">
              <a:solidFill>
                <a:schemeClr val="bg1"/>
              </a:solidFill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060575"/>
            <a:ext cx="377190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</a:rPr>
              <a:t>文件夹</a:t>
            </a:r>
            <a:r>
              <a:rPr lang="zh-CN" altLang="en-US" dirty="0" smtClean="0">
                <a:solidFill>
                  <a:srgbClr val="002060"/>
                </a:solidFill>
              </a:rPr>
              <a:t>的目录结构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目录：存储文件的路径</a:t>
            </a:r>
            <a:endParaRPr lang="en-US" altLang="zh-CN" smtClean="0"/>
          </a:p>
          <a:p>
            <a:r>
              <a:rPr lang="zh-CN" altLang="en-US" smtClean="0"/>
              <a:t>操作系统以树形目录结构存储文件夹和文件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E64980-85F0-4D72-996A-081F1A440239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2798B7-517F-48A1-A3D9-F909985F4691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76806" name="墨迹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978150"/>
            <a:ext cx="622935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1992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日，</a:t>
            </a:r>
            <a:r>
              <a:rPr lang="en-US" altLang="zh-CN" dirty="0"/>
              <a:t>Windows for Workgroups 3.1</a:t>
            </a:r>
            <a:r>
              <a:rPr lang="zh-CN" altLang="en-US" dirty="0"/>
              <a:t>发布，看来 不甘寂寞的微软公司吹响了进军企业服务器市场的号角。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420888"/>
            <a:ext cx="3843338" cy="2243254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505816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 NT 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1993</a:t>
            </a:r>
            <a:r>
              <a:rPr lang="zh-CN" altLang="en-US" dirty="0"/>
              <a:t>年</a:t>
            </a:r>
            <a:r>
              <a:rPr lang="en-US" altLang="zh-CN" dirty="0"/>
              <a:t>Windows NT 3.1</a:t>
            </a:r>
            <a:r>
              <a:rPr lang="zh-CN" altLang="en-US" dirty="0"/>
              <a:t>发布，这个产品是基于</a:t>
            </a:r>
            <a:r>
              <a:rPr lang="en-US" altLang="zh-CN" dirty="0"/>
              <a:t>OS/2 NT</a:t>
            </a:r>
            <a:r>
              <a:rPr lang="zh-CN" altLang="en-US" dirty="0"/>
              <a:t>的基 础编制的，由微软和</a:t>
            </a:r>
            <a:r>
              <a:rPr lang="en-US" altLang="zh-CN" dirty="0"/>
              <a:t>IBM</a:t>
            </a:r>
            <a:r>
              <a:rPr lang="zh-CN" altLang="en-US" dirty="0"/>
              <a:t>联合研制。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04864"/>
            <a:ext cx="3267075" cy="260985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04917"/>
      </p:ext>
    </p:extLst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3.2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windows 3.2</a:t>
            </a:r>
            <a:r>
              <a:rPr lang="zh-CN" altLang="en-US" dirty="0"/>
              <a:t>的中文版本发布，相信国内有不少 </a:t>
            </a:r>
            <a:r>
              <a:rPr lang="en-US" altLang="zh-CN" dirty="0"/>
              <a:t>windows</a:t>
            </a:r>
            <a:r>
              <a:rPr lang="zh-CN" altLang="en-US" dirty="0"/>
              <a:t>的先驱用户就是从这个版本开始接触</a:t>
            </a:r>
            <a:r>
              <a:rPr lang="en-US" altLang="zh-CN" dirty="0"/>
              <a:t>windows</a:t>
            </a:r>
            <a:r>
              <a:rPr lang="zh-CN" altLang="en-US" dirty="0"/>
              <a:t>系统的； 由于消除了语言障碍，降低了学习门槛，很快在国内流行了起来。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20888"/>
            <a:ext cx="2981325" cy="253365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715483"/>
      </p:ext>
    </p:extLst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95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Windows 95</a:t>
            </a:r>
            <a:r>
              <a:rPr lang="zh-CN" altLang="en-US" dirty="0"/>
              <a:t>是一个 混合的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/32</a:t>
            </a:r>
            <a:r>
              <a:rPr lang="zh-CN" altLang="en-US" dirty="0"/>
              <a:t>位 </a:t>
            </a:r>
            <a:r>
              <a:rPr lang="en-US" altLang="zh-CN" dirty="0"/>
              <a:t>Windows</a:t>
            </a:r>
            <a:r>
              <a:rPr lang="zh-CN" altLang="en-US" dirty="0"/>
              <a:t>系统，其版 本号为</a:t>
            </a:r>
            <a:r>
              <a:rPr lang="en-US" altLang="zh-CN" dirty="0"/>
              <a:t>4.0</a:t>
            </a:r>
            <a:r>
              <a:rPr lang="zh-CN" altLang="en-US" dirty="0"/>
              <a:t>。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843338" cy="1910518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433CF-FBD7-4429-9494-BCDB0245EBE1}" type="datetime1">
              <a:rPr lang="zh-CN" altLang="en-US" smtClean="0"/>
              <a:pPr>
                <a:defRPr/>
              </a:pPr>
              <a:t>2020/10/9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8231F-CE32-484C-A335-E6CDE49C17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637811"/>
      </p:ext>
    </p:extLst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7396</TotalTime>
  <Words>2205</Words>
  <Application>Microsoft Office PowerPoint</Application>
  <PresentationFormat>全屏显示(4:3)</PresentationFormat>
  <Paragraphs>328</Paragraphs>
  <Slides>59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方正姚体</vt:lpstr>
      <vt:lpstr>黑体</vt:lpstr>
      <vt:lpstr>华文隶书</vt:lpstr>
      <vt:lpstr>华文新魏</vt:lpstr>
      <vt:lpstr>楷体_GB2312</vt:lpstr>
      <vt:lpstr>隶书</vt:lpstr>
      <vt:lpstr>宋体</vt:lpstr>
      <vt:lpstr>Arial</vt:lpstr>
      <vt:lpstr>Tahoma</vt:lpstr>
      <vt:lpstr>Times New Roman</vt:lpstr>
      <vt:lpstr>Verdana</vt:lpstr>
      <vt:lpstr>Wingdings</vt:lpstr>
      <vt:lpstr>Blends</vt:lpstr>
      <vt:lpstr>第二章  操作系统 </vt:lpstr>
      <vt:lpstr>微软公司</vt:lpstr>
      <vt:lpstr>Window1.0</vt:lpstr>
      <vt:lpstr>Window2.0</vt:lpstr>
      <vt:lpstr>Window3.0</vt:lpstr>
      <vt:lpstr>Window3.1</vt:lpstr>
      <vt:lpstr>Window NT 3.1</vt:lpstr>
      <vt:lpstr>Windows 3.2</vt:lpstr>
      <vt:lpstr>Windows 95</vt:lpstr>
      <vt:lpstr>PowerPoint 演示文稿</vt:lpstr>
      <vt:lpstr>Windows Me</vt:lpstr>
      <vt:lpstr>Windows 2000</vt:lpstr>
      <vt:lpstr>Windows XP</vt:lpstr>
      <vt:lpstr>Windows Server 2003</vt:lpstr>
      <vt:lpstr>Windows Vista</vt:lpstr>
      <vt:lpstr>Windows 7</vt:lpstr>
      <vt:lpstr>Windows 8</vt:lpstr>
      <vt:lpstr>Windows 10</vt:lpstr>
      <vt:lpstr>   2.1、操作系统概述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2.2、操作系统功能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文件夹</vt:lpstr>
      <vt:lpstr>文件</vt:lpstr>
      <vt:lpstr>文件属性</vt:lpstr>
      <vt:lpstr>文件名</vt:lpstr>
      <vt:lpstr>PowerPoint 演示文稿</vt:lpstr>
      <vt:lpstr>PowerPoint 演示文稿</vt:lpstr>
      <vt:lpstr>PowerPoint 演示文稿</vt:lpstr>
      <vt:lpstr>PowerPoint 演示文稿</vt:lpstr>
      <vt:lpstr>文件及文件夹命名规则</vt:lpstr>
      <vt:lpstr>PowerPoint 演示文稿</vt:lpstr>
      <vt:lpstr>文件存储位置</vt:lpstr>
      <vt:lpstr>PowerPoint 演示文稿</vt:lpstr>
      <vt:lpstr>文件大小、只读、隐藏</vt:lpstr>
      <vt:lpstr>文件与文件夹的基本操作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文件与文件夹搜索 </vt:lpstr>
      <vt:lpstr>PowerPoint 演示文稿</vt:lpstr>
      <vt:lpstr> 建立文件夹与文件快捷方式</vt:lpstr>
      <vt:lpstr>加密文件/文件夹</vt:lpstr>
      <vt:lpstr>PowerPoint 演示文稿</vt:lpstr>
      <vt:lpstr>文件夹的目录结构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1144</cp:revision>
  <dcterms:created xsi:type="dcterms:W3CDTF">2003-08-26T10:11:20Z</dcterms:created>
  <dcterms:modified xsi:type="dcterms:W3CDTF">2020-10-09T07:13:31Z</dcterms:modified>
</cp:coreProperties>
</file>