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814513"/>
            <a:ext cx="9009063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endParaRPr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0" y="1052513"/>
            <a:ext cx="9144000" cy="1462087"/>
          </a:xfrm>
        </p:spPr>
        <p:txBody>
          <a:bodyPr/>
          <a:lstStyle>
            <a:lvl1pPr algn="ctr">
              <a:defRPr sz="6600" b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0" y="3141663"/>
            <a:ext cx="9144000" cy="863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隶书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101865282"/>
      </p:ext>
    </p:extLst>
  </p:cSld>
  <p:clrMapOvr>
    <a:masterClrMapping/>
  </p:clrMapOvr>
  <p:transition spd="med">
    <p:check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7B68B-C162-4239-84CD-27B7AB13A137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2019/11/18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711A3-618B-40D3-8DE2-A8B65ABB48C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282093"/>
      </p:ext>
    </p:extLst>
  </p:cSld>
  <p:clrMapOvr>
    <a:masterClrMapping/>
  </p:clrMapOvr>
  <p:transition spd="med">
    <p:check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6113" y="620713"/>
            <a:ext cx="1958975" cy="5616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6013" y="620713"/>
            <a:ext cx="5727700" cy="5616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A570E-47A2-4405-A3AE-CE36414E1E49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2019/11/18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86646-527A-451F-9E13-2C141058379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921627"/>
      </p:ext>
    </p:extLst>
  </p:cSld>
  <p:clrMapOvr>
    <a:masterClrMapping/>
  </p:clrMapOvr>
  <p:transition spd="med">
    <p:check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013" y="620713"/>
            <a:ext cx="7827962" cy="9366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16013" y="1844675"/>
            <a:ext cx="3843337" cy="43926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1750" y="1844675"/>
            <a:ext cx="3843338" cy="43926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56E55-14C8-432B-85EE-CEC19F380EBC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2019/11/18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CE179-A012-4EE4-A9C9-C1A3A27BDE2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255710"/>
      </p:ext>
    </p:extLst>
  </p:cSld>
  <p:clrMapOvr>
    <a:masterClrMapping/>
  </p:clrMapOvr>
  <p:transition spd="med">
    <p:check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013" y="620713"/>
            <a:ext cx="7827962" cy="9366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16013" y="1844675"/>
            <a:ext cx="3843337" cy="43926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11750" y="1844675"/>
            <a:ext cx="3843338" cy="2119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11750" y="4116388"/>
            <a:ext cx="3843338" cy="2120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E13DA-C086-4781-9090-D3A2D16EF5B1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2019/11/18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2B284-40C3-46CB-877E-0E2A58AA577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920042"/>
      </p:ext>
    </p:extLst>
  </p:cSld>
  <p:clrMapOvr>
    <a:masterClrMapping/>
  </p:clrMapOvr>
  <p:transition spd="med">
    <p:check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9880F-2085-42B0-B8A0-0DA3DB4377E5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2019/11/18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09824-F7FD-4552-802F-8425D8961A2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750650"/>
      </p:ext>
    </p:extLst>
  </p:cSld>
  <p:clrMapOvr>
    <a:masterClrMapping/>
  </p:clrMapOvr>
  <p:transition spd="med">
    <p:check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8CDED-1F99-49A8-9640-A9AD3551AE25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2019/11/18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516C9-31FC-4DB1-B59D-0F77B88E43A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503297"/>
      </p:ext>
    </p:extLst>
  </p:cSld>
  <p:clrMapOvr>
    <a:masterClrMapping/>
  </p:clrMapOvr>
  <p:transition spd="med">
    <p:check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6013" y="1844675"/>
            <a:ext cx="3843337" cy="4392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1750" y="1844675"/>
            <a:ext cx="3843338" cy="4392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F616F-B442-4A50-97DA-8702D202FDD9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2019/11/18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053CCF-71CC-4958-8D68-5AD3582EB1B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374034"/>
      </p:ext>
    </p:extLst>
  </p:cSld>
  <p:clrMapOvr>
    <a:masterClrMapping/>
  </p:clrMapOvr>
  <p:transition spd="med">
    <p:check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8AF3B-5C56-44EE-9975-845C8AC8EDBF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2019/11/18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26A6A-0DF8-4A1B-83F2-3A1F105B757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285664"/>
      </p:ext>
    </p:extLst>
  </p:cSld>
  <p:clrMapOvr>
    <a:masterClrMapping/>
  </p:clrMapOvr>
  <p:transition spd="med">
    <p:check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8A46B1-79B7-424A-8325-C8EE835BAC90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2019/11/18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416D2-6B32-45F9-AB2F-1404DEE42B3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06378"/>
      </p:ext>
    </p:extLst>
  </p:cSld>
  <p:clrMapOvr>
    <a:masterClrMapping/>
  </p:clrMapOvr>
  <p:transition spd="med">
    <p:check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7A1DE-EBB4-451F-93B8-3CEF6CE987F1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2019/11/18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A1CDA-351E-4C76-8885-657BCA92ADE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609756"/>
      </p:ext>
    </p:extLst>
  </p:cSld>
  <p:clrMapOvr>
    <a:masterClrMapping/>
  </p:clrMapOvr>
  <p:transition spd="med">
    <p:check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65FBB-5FE2-45F4-94C3-8E3240C915DD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2019/11/18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018EE-9BF1-454E-8EA8-A0F8430881A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966937"/>
      </p:ext>
    </p:extLst>
  </p:cSld>
  <p:clrMapOvr>
    <a:masterClrMapping/>
  </p:clrMapOvr>
  <p:transition spd="med">
    <p:check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8097D-FEDC-4D21-9B78-4A07E106D076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2019/11/18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311EF-7B76-48CD-AD9D-9A2E7744FFC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067172"/>
      </p:ext>
    </p:extLst>
  </p:cSld>
  <p:clrMapOvr>
    <a:masterClrMapping/>
  </p:clrMapOvr>
  <p:transition spd="med">
    <p:check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ltGray">
          <a:xfrm>
            <a:off x="417513" y="90011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 userDrawn="1"/>
        </p:nvSpPr>
        <p:spPr bwMode="ltGray">
          <a:xfrm>
            <a:off x="800100" y="9001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ltGray">
          <a:xfrm>
            <a:off x="541338" y="13223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29" name="Rectangle 5"/>
          <p:cNvSpPr>
            <a:spLocks noChangeArrowheads="1"/>
          </p:cNvSpPr>
          <p:nvPr userDrawn="1"/>
        </p:nvSpPr>
        <p:spPr bwMode="ltGray">
          <a:xfrm>
            <a:off x="911225" y="13223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ltGray">
          <a:xfrm>
            <a:off x="127000" y="12493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79216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5827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620713"/>
            <a:ext cx="7827962" cy="9366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844675"/>
            <a:ext cx="7839075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237288"/>
            <a:ext cx="1152525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0810D7-4B20-42B1-BF37-09E13A58D1D7}" type="datetime1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2019/11/18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76375" y="6243638"/>
            <a:ext cx="619125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latin typeface="Tahoma" pitchFamily="34" charset="0"/>
              </a:rPr>
              <a:t>计算机文化基础 - 第一章 计算机的基础知识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237288"/>
            <a:ext cx="1152525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FB987F-36BA-4C70-AF66-017D0E4E7C63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5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>
    <p:checker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华文新魏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华文新魏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华文新魏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华文新魏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华文新魏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华文新魏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华文新魏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华文新魏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84150" y="1916113"/>
            <a:ext cx="8839200" cy="5689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zh-CN" b="1" dirty="0" smtClean="0"/>
              <a:t>是</a:t>
            </a:r>
            <a:r>
              <a:rPr lang="en-US" altLang="zh-CN" b="1" dirty="0" smtClean="0"/>
              <a:t>Excel</a:t>
            </a:r>
            <a:r>
              <a:rPr lang="zh-CN" altLang="zh-CN" b="1" dirty="0" smtClean="0"/>
              <a:t>预先定义，</a:t>
            </a:r>
            <a:r>
              <a:rPr lang="zh-CN" altLang="en-US" b="1" dirty="0" smtClean="0"/>
              <a:t>具有一定功能的</a:t>
            </a:r>
            <a:r>
              <a:rPr lang="zh-CN" altLang="zh-CN" b="1" dirty="0" smtClean="0"/>
              <a:t>特殊公式</a:t>
            </a:r>
            <a:r>
              <a:rPr lang="zh-CN" altLang="zh-CN" dirty="0" smtClean="0"/>
              <a:t>。</a:t>
            </a:r>
            <a:endParaRPr lang="en-US" altLang="zh-CN" dirty="0" smtClean="0">
              <a:solidFill>
                <a:srgbClr val="FFFFFF"/>
              </a:solidFill>
              <a:latin typeface="华文新魏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latin typeface="华文新魏" pitchFamily="2" charset="-122"/>
              </a:rPr>
              <a:t>格式： </a:t>
            </a:r>
            <a:endParaRPr lang="en-US" altLang="zh-CN" dirty="0" smtClean="0">
              <a:latin typeface="华文新魏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华文新魏" pitchFamily="2" charset="-122"/>
              </a:rPr>
              <a:t>=&lt;</a:t>
            </a:r>
            <a:r>
              <a:rPr lang="zh-CN" altLang="en-US" dirty="0" smtClean="0">
                <a:latin typeface="华文新魏" pitchFamily="2" charset="-122"/>
              </a:rPr>
              <a:t>函数名</a:t>
            </a:r>
            <a:r>
              <a:rPr lang="en-US" altLang="zh-CN" dirty="0" smtClean="0">
                <a:latin typeface="华文新魏" pitchFamily="2" charset="-122"/>
              </a:rPr>
              <a:t>&gt;(&lt;</a:t>
            </a:r>
            <a:r>
              <a:rPr lang="zh-CN" altLang="en-US" dirty="0" smtClean="0">
                <a:latin typeface="华文新魏" pitchFamily="2" charset="-122"/>
              </a:rPr>
              <a:t>参数</a:t>
            </a:r>
            <a:r>
              <a:rPr lang="en-US" altLang="zh-CN" dirty="0" smtClean="0">
                <a:latin typeface="华文新魏" pitchFamily="2" charset="-122"/>
              </a:rPr>
              <a:t>1&gt;, &lt;</a:t>
            </a:r>
            <a:r>
              <a:rPr lang="zh-CN" altLang="en-US" dirty="0" smtClean="0">
                <a:latin typeface="华文新魏" pitchFamily="2" charset="-122"/>
              </a:rPr>
              <a:t>参数</a:t>
            </a:r>
            <a:r>
              <a:rPr lang="en-US" altLang="zh-CN" dirty="0" smtClean="0">
                <a:latin typeface="华文新魏" pitchFamily="2" charset="-122"/>
              </a:rPr>
              <a:t>2&gt;,…, &lt;</a:t>
            </a:r>
            <a:r>
              <a:rPr lang="zh-CN" altLang="en-US" dirty="0" smtClean="0">
                <a:latin typeface="华文新魏" pitchFamily="2" charset="-122"/>
              </a:rPr>
              <a:t>参数</a:t>
            </a:r>
            <a:r>
              <a:rPr lang="en-US" altLang="zh-CN" dirty="0" smtClean="0">
                <a:latin typeface="华文新魏" pitchFamily="2" charset="-122"/>
              </a:rPr>
              <a:t>n&gt;)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华文新魏" pitchFamily="2" charset="-122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latin typeface="华文新魏" pitchFamily="2" charset="-122"/>
              </a:rPr>
              <a:t>举例： </a:t>
            </a:r>
            <a:r>
              <a:rPr lang="en-US" altLang="zh-CN" dirty="0" smtClean="0">
                <a:latin typeface="华文新魏" pitchFamily="2" charset="-122"/>
              </a:rPr>
              <a:t>= SUM(C2:C6)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华文新魏" pitchFamily="2" charset="-122"/>
              </a:rPr>
              <a:t>	           = </a:t>
            </a:r>
            <a:r>
              <a:rPr lang="en-US" altLang="zh-CN" dirty="0" err="1" smtClean="0">
                <a:latin typeface="华文新魏" pitchFamily="2" charset="-122"/>
              </a:rPr>
              <a:t>countif</a:t>
            </a:r>
            <a:r>
              <a:rPr lang="en-US" altLang="zh-CN" dirty="0" smtClean="0">
                <a:latin typeface="华文新魏" pitchFamily="2" charset="-122"/>
              </a:rPr>
              <a:t>(A1:A3, ”</a:t>
            </a:r>
            <a:r>
              <a:rPr lang="zh-CN" altLang="en-US" dirty="0" smtClean="0">
                <a:latin typeface="华文新魏" pitchFamily="2" charset="-122"/>
              </a:rPr>
              <a:t>张三</a:t>
            </a:r>
            <a:r>
              <a:rPr lang="en-US" altLang="zh-CN" dirty="0" smtClean="0">
                <a:latin typeface="华文新魏" pitchFamily="2" charset="-122"/>
              </a:rPr>
              <a:t>”)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华文新魏" pitchFamily="2" charset="-122"/>
              </a:rPr>
              <a:t>              </a:t>
            </a:r>
          </a:p>
        </p:txBody>
      </p:sp>
      <p:sp>
        <p:nvSpPr>
          <p:cNvPr id="31747" name="Rectangle 5"/>
          <p:cNvSpPr>
            <a:spLocks noChangeArrowheads="1"/>
          </p:cNvSpPr>
          <p:nvPr/>
        </p:nvSpPr>
        <p:spPr bwMode="auto">
          <a:xfrm>
            <a:off x="1187450" y="879475"/>
            <a:ext cx="4287838" cy="677863"/>
          </a:xfrm>
          <a:prstGeom prst="rect">
            <a:avLst/>
          </a:prstGeom>
          <a:noFill/>
          <a:ln>
            <a:noFill/>
          </a:ln>
          <a:extLst/>
        </p:spPr>
        <p:txBody>
          <a:bodyPr lIns="9144" tIns="9144" rIns="9144" bIns="9144" anchor="b"/>
          <a:lstStyle/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/>
            </a:pPr>
            <a:r>
              <a:rPr lang="zh-CN" altLang="en-US" sz="4000" dirty="0">
                <a:solidFill>
                  <a:srgbClr val="002060"/>
                </a:solidFill>
                <a:latin typeface="华文隶书" pitchFamily="2" charset="-122"/>
                <a:ea typeface="华文隶书" pitchFamily="2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602743627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97A1DE-EBB4-451F-93B8-3CEF6CE987F1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2019/11/18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计算机文化基础 - 第一章 计算机的基础知识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A1CDA-351E-4C76-8885-657BCA92ADE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2165979"/>
            <a:ext cx="7632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3600" dirty="0" smtClean="0"/>
              <a:t>必须是</a:t>
            </a:r>
            <a:r>
              <a:rPr lang="en-US" altLang="zh-CN" sz="3600" dirty="0" smtClean="0"/>
              <a:t>=</a:t>
            </a:r>
            <a:r>
              <a:rPr lang="zh-CN" altLang="en-US" sz="3600" dirty="0" smtClean="0"/>
              <a:t>开头</a:t>
            </a:r>
            <a:endParaRPr lang="en-US" altLang="zh-CN" sz="3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 smtClean="0"/>
              <a:t>函数名（代表了具体的功能）</a:t>
            </a:r>
            <a:endParaRPr lang="en-US" altLang="zh-CN" sz="3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 smtClean="0"/>
              <a:t>参数必须在括号内（英文的括号）</a:t>
            </a:r>
            <a:endParaRPr lang="en-US" altLang="zh-CN" sz="3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 smtClean="0"/>
              <a:t>多个参数必须用</a:t>
            </a:r>
            <a:r>
              <a:rPr lang="en-US" altLang="zh-CN" sz="3600" dirty="0" smtClean="0"/>
              <a:t>,(</a:t>
            </a:r>
            <a:r>
              <a:rPr lang="zh-CN" altLang="en-US" sz="3600" dirty="0" smtClean="0"/>
              <a:t>英文的逗号</a:t>
            </a:r>
            <a:r>
              <a:rPr lang="en-US" altLang="zh-CN" sz="3600" dirty="0" smtClean="0"/>
              <a:t>)</a:t>
            </a:r>
            <a:r>
              <a:rPr lang="zh-CN" altLang="en-US" sz="3600" dirty="0" smtClean="0"/>
              <a:t>隔开</a:t>
            </a:r>
            <a:endParaRPr lang="zh-CN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692696"/>
            <a:ext cx="31683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说明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784500711"/>
      </p:ext>
    </p:extLst>
  </p:cSld>
  <p:clrMapOvr>
    <a:masterClrMapping/>
  </p:clrMapOvr>
  <p:transition spd="med">
    <p:check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97A1DE-EBB4-451F-93B8-3CEF6CE987F1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2019/11/18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计算机文化基础 - 第一章 计算机的基础知识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A1CDA-351E-4C76-8885-657BCA92ADE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836712"/>
            <a:ext cx="6696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选择连续</a:t>
            </a:r>
            <a:r>
              <a:rPr lang="zh-CN" altLang="en-US" sz="3200" dirty="0" smtClean="0"/>
              <a:t>单元格，使用</a:t>
            </a:r>
            <a:r>
              <a:rPr lang="en-US" altLang="zh-CN" sz="3200" dirty="0" smtClean="0">
                <a:sym typeface="Wingdings" pitchFamily="2" charset="2"/>
              </a:rPr>
              <a:t>:(</a:t>
            </a:r>
            <a:r>
              <a:rPr lang="zh-CN" altLang="en-US" sz="3200" dirty="0" smtClean="0">
                <a:sym typeface="Wingdings" pitchFamily="2" charset="2"/>
              </a:rPr>
              <a:t>英文冒号</a:t>
            </a:r>
            <a:r>
              <a:rPr lang="en-US" altLang="zh-CN" sz="3200" dirty="0" smtClean="0">
                <a:sym typeface="Wingdings" pitchFamily="2" charset="2"/>
              </a:rPr>
              <a:t>)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2242261"/>
            <a:ext cx="79563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3600" dirty="0" smtClean="0"/>
              <a:t>鼠标左键按住拖动（单元格少时使用）</a:t>
            </a:r>
            <a:endParaRPr lang="en-US" altLang="zh-CN" sz="3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 smtClean="0"/>
              <a:t>点击第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个单元格，按住</a:t>
            </a:r>
            <a:r>
              <a:rPr lang="en-US" altLang="zh-CN" sz="3600" dirty="0" smtClean="0"/>
              <a:t>shift</a:t>
            </a:r>
            <a:r>
              <a:rPr lang="zh-CN" altLang="en-US" sz="3600" dirty="0" smtClean="0"/>
              <a:t>并点击最后一个单元格（单元格太多时使用）</a:t>
            </a:r>
            <a:endParaRPr lang="en-US" altLang="zh-CN" sz="3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 smtClean="0"/>
              <a:t>直接手动输入（单元格太多时使用）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08705094"/>
      </p:ext>
    </p:extLst>
  </p:cSld>
  <p:clrMapOvr>
    <a:masterClrMapping/>
  </p:clrMapOvr>
  <p:transition spd="med">
    <p:check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97A1DE-EBB4-451F-93B8-3CEF6CE987F1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2019/11/18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计算机文化基础 - 第一章 计算机的基础知识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A1CDA-351E-4C76-8885-657BCA92ADE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7914" y="764705"/>
            <a:ext cx="7374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SUMIF</a:t>
            </a:r>
            <a:r>
              <a:rPr lang="zh-CN" altLang="en-US" sz="3600" dirty="0" smtClean="0"/>
              <a:t>函数：根据条件求和</a:t>
            </a:r>
            <a:endParaRPr lang="zh-CN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2132856"/>
            <a:ext cx="77048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SUMIF(</a:t>
            </a:r>
            <a:r>
              <a:rPr lang="zh-CN" altLang="en-US" sz="3600" dirty="0" smtClean="0"/>
              <a:t>参数</a:t>
            </a:r>
            <a:r>
              <a:rPr lang="en-US" altLang="zh-CN" sz="3600" dirty="0" smtClean="0"/>
              <a:t>1,</a:t>
            </a:r>
            <a:r>
              <a:rPr lang="zh-CN" altLang="en-US" sz="3600" dirty="0" smtClean="0"/>
              <a:t>参数</a:t>
            </a:r>
            <a:r>
              <a:rPr lang="en-US" altLang="zh-CN" sz="3600" dirty="0" smtClean="0"/>
              <a:t>2,</a:t>
            </a:r>
            <a:r>
              <a:rPr lang="zh-CN" altLang="en-US" sz="3600" dirty="0" smtClean="0"/>
              <a:t>参数</a:t>
            </a:r>
            <a:r>
              <a:rPr lang="en-US" altLang="zh-CN" sz="3600" dirty="0" smtClean="0"/>
              <a:t>3)</a:t>
            </a:r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 smtClean="0"/>
              <a:t>只接受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个参数</a:t>
            </a:r>
            <a:endParaRPr lang="en-US" altLang="zh-CN" sz="3600" dirty="0" smtClean="0"/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 smtClean="0"/>
              <a:t>参数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：条件区域</a:t>
            </a:r>
            <a:endParaRPr lang="en-US" altLang="zh-CN" sz="3600" dirty="0" smtClean="0"/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 smtClean="0"/>
              <a:t>参数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：求和条件</a:t>
            </a:r>
            <a:endParaRPr lang="en-US" altLang="zh-CN" sz="3600" dirty="0" smtClean="0"/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 smtClean="0"/>
              <a:t>参数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：实际求和区域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58083772"/>
      </p:ext>
    </p:extLst>
  </p:cSld>
  <p:clrMapOvr>
    <a:masterClrMapping/>
  </p:clrMapOvr>
  <p:transition spd="med"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97A1DE-EBB4-451F-93B8-3CEF6CE987F1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2019/11/18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计算机文化基础 - 第一章 计算机的基础知识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A1CDA-351E-4C76-8885-657BCA92ADE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348880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当条件区域中的值</a:t>
            </a:r>
            <a:r>
              <a:rPr lang="en-US" altLang="zh-CN" sz="3600" dirty="0" smtClean="0"/>
              <a:t>=</a:t>
            </a:r>
            <a:r>
              <a:rPr lang="zh-CN" altLang="en-US" sz="3600" dirty="0" smtClean="0"/>
              <a:t>求和条件时，在实际求和区域中对应的值，作为参数进行求和</a:t>
            </a:r>
            <a:endParaRPr lang="zh-CN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83671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运算过程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00513567"/>
      </p:ext>
    </p:extLst>
  </p:cSld>
  <p:clrMapOvr>
    <a:masterClrMapping/>
  </p:clrMapOvr>
  <p:transition spd="med"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97A1DE-EBB4-451F-93B8-3CEF6CE987F1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2019/11/18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/>
              <a:t>计算机文化基础</a:t>
            </a:r>
            <a:r>
              <a:rPr lang="en-US" altLang="zh-CN" dirty="0" smtClean="0"/>
              <a:t> - </a:t>
            </a:r>
            <a:r>
              <a:rPr lang="en-US" altLang="zh-CN" dirty="0" err="1" smtClean="0"/>
              <a:t>第一章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计算机的基础知识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A1CDA-351E-4C76-8885-657BCA92ADE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836712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绝对地支符</a:t>
            </a:r>
            <a:r>
              <a:rPr lang="en-US" altLang="zh-CN" sz="3600" dirty="0" smtClean="0"/>
              <a:t>$</a:t>
            </a:r>
            <a:endParaRPr lang="zh-CN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1988840"/>
            <a:ext cx="80648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3600" dirty="0" smtClean="0"/>
              <a:t>自动填充时会改变参与运算的参数</a:t>
            </a:r>
            <a:endParaRPr lang="en-US" altLang="zh-CN" sz="3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 smtClean="0"/>
              <a:t>不想参数随着自动填充改变必须添加</a:t>
            </a:r>
            <a:r>
              <a:rPr lang="en-US" altLang="zh-CN" sz="3600" dirty="0" smtClean="0"/>
              <a:t>$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 smtClean="0"/>
              <a:t>在行前添加</a:t>
            </a:r>
            <a:r>
              <a:rPr lang="en-US" altLang="zh-CN" sz="3600" dirty="0" smtClean="0"/>
              <a:t>$</a:t>
            </a:r>
            <a:r>
              <a:rPr lang="zh-CN" altLang="en-US" sz="3600" dirty="0" smtClean="0"/>
              <a:t>行不变，在列前添加</a:t>
            </a:r>
            <a:r>
              <a:rPr lang="en-US" altLang="zh-CN" sz="3600" dirty="0" smtClean="0"/>
              <a:t>$</a:t>
            </a:r>
            <a:r>
              <a:rPr lang="zh-CN" altLang="en-US" sz="3600" dirty="0" smtClean="0"/>
              <a:t>列不变</a:t>
            </a:r>
            <a:endParaRPr lang="en-US" altLang="zh-CN" sz="3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 smtClean="0"/>
              <a:t>在行和列前都添加</a:t>
            </a:r>
            <a:r>
              <a:rPr lang="en-US" altLang="zh-CN" sz="3600" dirty="0" smtClean="0"/>
              <a:t>$</a:t>
            </a:r>
            <a:r>
              <a:rPr lang="zh-CN" altLang="en-US" sz="3600" dirty="0" smtClean="0"/>
              <a:t>，单元格不变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56857390"/>
      </p:ext>
    </p:extLst>
  </p:cSld>
  <p:clrMapOvr>
    <a:masterClrMapping/>
  </p:clrMapOvr>
  <p:transition spd="med"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97A1DE-EBB4-451F-93B8-3CEF6CE987F1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2019/11/18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计算机文化基础 - 第一章 计算机的基础知识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A1CDA-351E-4C76-8885-657BCA92ADE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548680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COUNTIF</a:t>
            </a:r>
            <a:r>
              <a:rPr lang="zh-CN" altLang="en-US" sz="3600" dirty="0" smtClean="0"/>
              <a:t>函数：根据条件统计数量</a:t>
            </a:r>
            <a:endParaRPr lang="zh-CN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276872"/>
            <a:ext cx="7992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COUNTIF(</a:t>
            </a:r>
            <a:r>
              <a:rPr lang="zh-CN" altLang="en-US" sz="3600" dirty="0" smtClean="0"/>
              <a:t>参数</a:t>
            </a:r>
            <a:r>
              <a:rPr lang="en-US" altLang="zh-CN" sz="3600" dirty="0" smtClean="0"/>
              <a:t>1,</a:t>
            </a:r>
            <a:r>
              <a:rPr lang="zh-CN" altLang="en-US" sz="3600" dirty="0" smtClean="0"/>
              <a:t>参数</a:t>
            </a:r>
            <a:r>
              <a:rPr lang="en-US" altLang="zh-CN" sz="3600" dirty="0" smtClean="0"/>
              <a:t>2)</a:t>
            </a:r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/>
              <a:t>只</a:t>
            </a:r>
            <a:r>
              <a:rPr lang="zh-CN" altLang="en-US" sz="3600" dirty="0" smtClean="0"/>
              <a:t>接受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个参数</a:t>
            </a:r>
            <a:endParaRPr lang="en-US" altLang="zh-CN" sz="3600" dirty="0" smtClean="0"/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 smtClean="0"/>
              <a:t>参数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：条件区域</a:t>
            </a:r>
            <a:endParaRPr lang="en-US" altLang="zh-CN" sz="3600" dirty="0" smtClean="0"/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 smtClean="0"/>
              <a:t>参数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：统计条件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70970630"/>
      </p:ext>
    </p:extLst>
  </p:cSld>
  <p:clrMapOvr>
    <a:masterClrMapping/>
  </p:clrMapOvr>
  <p:transition spd="med">
    <p:checker/>
  </p:transition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华文新魏"/>
        <a:cs typeface=""/>
      </a:majorFont>
      <a:minorFont>
        <a:latin typeface="Times New Roman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00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293</Words>
  <Application>Microsoft Office PowerPoint</Application>
  <PresentationFormat>全屏显示(4:3)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Blends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wx</dc:creator>
  <cp:lastModifiedBy>wx</cp:lastModifiedBy>
  <cp:revision>8</cp:revision>
  <dcterms:created xsi:type="dcterms:W3CDTF">2019-11-17T16:17:20Z</dcterms:created>
  <dcterms:modified xsi:type="dcterms:W3CDTF">2019-11-17T16:59:36Z</dcterms:modified>
</cp:coreProperties>
</file>