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1" r:id="rId15"/>
    <p:sldId id="274" r:id="rId16"/>
    <p:sldId id="282" r:id="rId17"/>
    <p:sldId id="283" r:id="rId18"/>
    <p:sldId id="284" r:id="rId19"/>
    <p:sldId id="272" r:id="rId20"/>
    <p:sldId id="275" r:id="rId21"/>
    <p:sldId id="290" r:id="rId22"/>
    <p:sldId id="285" r:id="rId23"/>
    <p:sldId id="291" r:id="rId24"/>
    <p:sldId id="286" r:id="rId25"/>
    <p:sldId id="276" r:id="rId26"/>
    <p:sldId id="287" r:id="rId27"/>
    <p:sldId id="289" r:id="rId28"/>
    <p:sldId id="288" r:id="rId29"/>
    <p:sldId id="277" r:id="rId30"/>
    <p:sldId id="292" r:id="rId31"/>
    <p:sldId id="278" r:id="rId32"/>
    <p:sldId id="293" r:id="rId33"/>
    <p:sldId id="294" r:id="rId34"/>
    <p:sldId id="295" r:id="rId35"/>
    <p:sldId id="296" r:id="rId36"/>
    <p:sldId id="297" r:id="rId37"/>
    <p:sldId id="279" r:id="rId38"/>
    <p:sldId id="280" r:id="rId39"/>
    <p:sldId id="281" r:id="rId40"/>
    <p:sldId id="298" r:id="rId41"/>
    <p:sldId id="305" r:id="rId42"/>
    <p:sldId id="306" r:id="rId43"/>
    <p:sldId id="307" r:id="rId44"/>
    <p:sldId id="299" r:id="rId45"/>
    <p:sldId id="308" r:id="rId46"/>
    <p:sldId id="313" r:id="rId47"/>
    <p:sldId id="300" r:id="rId48"/>
    <p:sldId id="309" r:id="rId49"/>
    <p:sldId id="304" r:id="rId50"/>
    <p:sldId id="312" r:id="rId51"/>
    <p:sldId id="310" r:id="rId52"/>
    <p:sldId id="311" r:id="rId53"/>
    <p:sldId id="315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814513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1052513"/>
            <a:ext cx="9144000" cy="1462087"/>
          </a:xfrm>
        </p:spPr>
        <p:txBody>
          <a:bodyPr/>
          <a:lstStyle>
            <a:lvl1pPr algn="ctr">
              <a:defRPr sz="66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0" y="3141663"/>
            <a:ext cx="91440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1865282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B68B-C162-4239-84CD-27B7AB13A1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711A3-618B-40D3-8DE2-A8B65ABB48C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82093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A570E-47A2-4405-A3AE-CE36414E1E4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86646-527A-451F-9E13-2C14105837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21627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56E55-14C8-432B-85EE-CEC19F380EB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CE179-A012-4EE4-A9C9-C1A3A27BDE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55710"/>
      </p:ext>
    </p:extLst>
  </p:cSld>
  <p:clrMapOvr>
    <a:masterClrMapping/>
  </p:clrMapOvr>
  <p:transition spd="med"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E13DA-C086-4781-9090-D3A2D16EF5B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2B284-40C3-46CB-877E-0E2A58AA57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2004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9880F-2085-42B0-B8A0-0DA3DB4377E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09824-F7FD-4552-802F-8425D8961A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50650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8CDED-1F99-49A8-9640-A9AD3551AE2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516C9-31FC-4DB1-B59D-0F77B88E43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03297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F616F-B442-4A50-97DA-8702D202FDD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53CCF-71CC-4958-8D68-5AD3582EB1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74034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8AF3B-5C56-44EE-9975-845C8AC8ED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26A6A-0DF8-4A1B-83F2-3A1F105B75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85664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A46B1-79B7-424A-8325-C8EE835BAC9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416D2-6B32-45F9-AB2F-1404DEE42B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06378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A1DE-EBB4-451F-93B8-3CEF6CE987F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A1CDA-351E-4C76-8885-657BCA92AD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09756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65FBB-5FE2-45F4-94C3-8E3240C915D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018EE-9BF1-454E-8EA8-A0F8430881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66937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8097D-FEDC-4D21-9B78-4A07E106D07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311EF-7B76-48CD-AD9D-9A2E7744FF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67172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0810D7-4B20-42B1-BF37-09E13A58D1D7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latin typeface="Tahoma" pitchFamily="34" charset="0"/>
              </a:rPr>
              <a:t>计算机文化基础 - 第一章 计算机的基础知识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FB987F-36BA-4C70-AF66-017D0E4E7C6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4150" y="1916113"/>
            <a:ext cx="8839200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CN" b="1" dirty="0" smtClean="0"/>
              <a:t>是</a:t>
            </a:r>
            <a:r>
              <a:rPr lang="en-US" altLang="zh-CN" b="1" dirty="0" smtClean="0"/>
              <a:t>Excel</a:t>
            </a:r>
            <a:r>
              <a:rPr lang="zh-CN" altLang="zh-CN" b="1" dirty="0" smtClean="0"/>
              <a:t>预先定义，</a:t>
            </a:r>
            <a:r>
              <a:rPr lang="zh-CN" altLang="en-US" b="1" dirty="0" smtClean="0"/>
              <a:t>具有一定功能的</a:t>
            </a:r>
            <a:r>
              <a:rPr lang="zh-CN" altLang="zh-CN" b="1" dirty="0" smtClean="0"/>
              <a:t>特殊公式</a:t>
            </a:r>
            <a:r>
              <a:rPr lang="zh-CN" altLang="zh-CN" dirty="0" smtClean="0"/>
              <a:t>。</a:t>
            </a:r>
            <a:endParaRPr lang="en-US" altLang="zh-CN" dirty="0" smtClean="0">
              <a:solidFill>
                <a:srgbClr val="FFFFFF"/>
              </a:solidFill>
              <a:latin typeface="华文新魏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华文新魏" pitchFamily="2" charset="-122"/>
              </a:rPr>
              <a:t>格式： </a:t>
            </a:r>
            <a:endParaRPr lang="en-US" altLang="zh-CN" dirty="0" smtClean="0">
              <a:latin typeface="华文新魏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</a:rPr>
              <a:t>=&lt;</a:t>
            </a:r>
            <a:r>
              <a:rPr lang="zh-CN" altLang="en-US" dirty="0" smtClean="0">
                <a:latin typeface="华文新魏" pitchFamily="2" charset="-122"/>
              </a:rPr>
              <a:t>函数名</a:t>
            </a:r>
            <a:r>
              <a:rPr lang="en-US" altLang="zh-CN" dirty="0" smtClean="0">
                <a:latin typeface="华文新魏" pitchFamily="2" charset="-122"/>
              </a:rPr>
              <a:t>&gt;(&lt;</a:t>
            </a:r>
            <a:r>
              <a:rPr lang="zh-CN" altLang="en-US" dirty="0" smtClean="0">
                <a:latin typeface="华文新魏" pitchFamily="2" charset="-122"/>
              </a:rPr>
              <a:t>参数</a:t>
            </a:r>
            <a:r>
              <a:rPr lang="en-US" altLang="zh-CN" dirty="0" smtClean="0">
                <a:latin typeface="华文新魏" pitchFamily="2" charset="-122"/>
              </a:rPr>
              <a:t>1&gt;, &lt;</a:t>
            </a:r>
            <a:r>
              <a:rPr lang="zh-CN" altLang="en-US" dirty="0" smtClean="0">
                <a:latin typeface="华文新魏" pitchFamily="2" charset="-122"/>
              </a:rPr>
              <a:t>参数</a:t>
            </a:r>
            <a:r>
              <a:rPr lang="en-US" altLang="zh-CN" dirty="0" smtClean="0">
                <a:latin typeface="华文新魏" pitchFamily="2" charset="-122"/>
              </a:rPr>
              <a:t>2&gt;,…, &lt;</a:t>
            </a:r>
            <a:r>
              <a:rPr lang="zh-CN" altLang="en-US" dirty="0" smtClean="0">
                <a:latin typeface="华文新魏" pitchFamily="2" charset="-122"/>
              </a:rPr>
              <a:t>参数</a:t>
            </a:r>
            <a:r>
              <a:rPr lang="en-US" altLang="zh-CN" dirty="0" smtClean="0">
                <a:latin typeface="华文新魏" pitchFamily="2" charset="-122"/>
              </a:rPr>
              <a:t>n&gt;)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华文新魏" pitchFamily="2" charset="-122"/>
              </a:rPr>
              <a:t>举例： </a:t>
            </a:r>
            <a:r>
              <a:rPr lang="en-US" altLang="zh-CN" dirty="0" smtClean="0">
                <a:latin typeface="华文新魏" pitchFamily="2" charset="-122"/>
              </a:rPr>
              <a:t>= SUM(C2:C6)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</a:rPr>
              <a:t>	           = </a:t>
            </a:r>
            <a:r>
              <a:rPr lang="en-US" altLang="zh-CN" dirty="0" err="1" smtClean="0">
                <a:latin typeface="华文新魏" pitchFamily="2" charset="-122"/>
              </a:rPr>
              <a:t>countif</a:t>
            </a:r>
            <a:r>
              <a:rPr lang="en-US" altLang="zh-CN" dirty="0" smtClean="0">
                <a:latin typeface="华文新魏" pitchFamily="2" charset="-122"/>
              </a:rPr>
              <a:t>(A1:A3, ”</a:t>
            </a:r>
            <a:r>
              <a:rPr lang="zh-CN" altLang="en-US" dirty="0" smtClean="0">
                <a:latin typeface="华文新魏" pitchFamily="2" charset="-122"/>
              </a:rPr>
              <a:t>张三</a:t>
            </a:r>
            <a:r>
              <a:rPr lang="en-US" altLang="zh-CN" dirty="0" smtClean="0">
                <a:latin typeface="华文新魏" pitchFamily="2" charset="-122"/>
              </a:rPr>
              <a:t>”)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</a:rPr>
              <a:t>              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1187450" y="879475"/>
            <a:ext cx="4287838" cy="677863"/>
          </a:xfrm>
          <a:prstGeom prst="rect">
            <a:avLst/>
          </a:prstGeom>
          <a:noFill/>
          <a:ln>
            <a:noFill/>
          </a:ln>
          <a:extLst/>
        </p:spPr>
        <p:txBody>
          <a:bodyPr lIns="9144" tIns="9144" rIns="9144" bIns="9144" anchor="b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/>
            </a:pPr>
            <a:r>
              <a:rPr lang="zh-CN" altLang="en-US" sz="4000" dirty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0274362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函数：根据条件得到结果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44825"/>
            <a:ext cx="7839075" cy="38164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3)</a:t>
            </a:r>
          </a:p>
          <a:p>
            <a:pPr marL="0" indent="0">
              <a:buNone/>
            </a:pPr>
            <a:r>
              <a:rPr lang="en-US" altLang="zh-CN" dirty="0" smtClean="0"/>
              <a:t>IF</a:t>
            </a:r>
            <a:r>
              <a:rPr lang="zh-CN" altLang="en-US" dirty="0" smtClean="0"/>
              <a:t>函数只有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：条件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：满足条件时，结果为参数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zh-CN" altLang="en-US" dirty="0" smtClean="0"/>
              <a:t>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：不满足条件时，结果为参数</a:t>
            </a:r>
            <a:r>
              <a:rPr lang="en-US" altLang="zh-CN" dirty="0" smtClean="0"/>
              <a:t>3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FDE370-9CBA-4F52-8259-C354F0C2F64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90C2AF-19AC-477C-9C54-490236F97B1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91959"/>
      </p:ext>
    </p:extLst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函数高级应用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函数中可以再插入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插入的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函数必须在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smtClean="0"/>
              <a:t>使用文本时，必须加上双引号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0652"/>
      </p:ext>
    </p:extLst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772816"/>
            <a:ext cx="7839075" cy="4392613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的参数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必须时一个布尔值</a:t>
            </a:r>
            <a:endParaRPr lang="en-US" altLang="zh-CN" dirty="0" smtClean="0"/>
          </a:p>
          <a:p>
            <a:r>
              <a:rPr lang="zh-CN" altLang="en-US" dirty="0"/>
              <a:t>布尔</a:t>
            </a:r>
            <a:r>
              <a:rPr lang="zh-CN" altLang="en-US" dirty="0" smtClean="0"/>
              <a:t>值只有两个，一个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个关系表达式一定会返回一个布尔值，例如</a:t>
            </a:r>
            <a:r>
              <a:rPr lang="en-US" altLang="zh-CN" dirty="0" smtClean="0"/>
              <a:t>1&gt;2</a:t>
            </a:r>
            <a:r>
              <a:rPr lang="zh-CN" altLang="en-US" dirty="0" smtClean="0"/>
              <a:t>，结果为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2&gt;1</a:t>
            </a:r>
            <a:r>
              <a:rPr lang="zh-CN" altLang="en-US" dirty="0" smtClean="0"/>
              <a:t>，结果为</a:t>
            </a:r>
            <a:r>
              <a:rPr lang="en-US" altLang="zh-CN" dirty="0" smtClean="0"/>
              <a:t>true</a:t>
            </a:r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与参数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如果为文本，要用双引号之中，如果没有内容，可以为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，但是不能不写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FDE370-9CBA-4F52-8259-C354F0C2F64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90C2AF-19AC-477C-9C54-490236F97B1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45053"/>
      </p:ext>
    </p:extLst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</a:t>
            </a:r>
            <a:r>
              <a:rPr lang="zh-CN" altLang="en-US" dirty="0" smtClean="0"/>
              <a:t>函数：排序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RANK(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3)</a:t>
            </a:r>
          </a:p>
          <a:p>
            <a:r>
              <a:rPr lang="zh-CN" altLang="en-US" dirty="0" smtClean="0"/>
              <a:t>只接受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：需要排序的数值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：数据区域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：排序方式。为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或空缺，按照降序排序，即值越大，排名越靠前，为</a:t>
            </a:r>
            <a:r>
              <a:rPr lang="en-US" altLang="zh-CN" dirty="0" smtClean="0"/>
              <a:t>1</a:t>
            </a:r>
            <a:r>
              <a:rPr lang="zh-CN" altLang="en-US" smtClean="0"/>
              <a:t>时，按照升序，即值越大，排名越靠后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FDE370-9CBA-4F52-8259-C354F0C2F64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90C2AF-19AC-477C-9C54-490236F97B1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3"/>
      </p:ext>
    </p:extLst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839075" cy="4392613"/>
          </a:xfrm>
        </p:spPr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能识别到字段，排序关键字会以字段名做为选项，否则以列名作为选项，如果以列名作为选项，那么选择相应列即可</a:t>
            </a:r>
            <a:endParaRPr lang="en-US" altLang="zh-CN" dirty="0" smtClean="0"/>
          </a:p>
          <a:p>
            <a:r>
              <a:rPr lang="zh-CN" altLang="en-US" dirty="0" smtClean="0"/>
              <a:t>当主要关键字的值相同时，相同值所在项会继续以次要关键字进行排序，如果次要关键字还是相同，会以下一个关键字进行排序，一次类推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FDE370-9CBA-4F52-8259-C354F0C2F64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90C2AF-19AC-477C-9C54-490236F97B1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76816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自动筛选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功能：根据简单条件对数据进行筛选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位置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开始选项卡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编辑组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排序和筛选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数据选项卡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排序和筛选</a:t>
            </a:r>
            <a:r>
              <a:rPr lang="en-US" altLang="zh-CN" dirty="0" smtClean="0"/>
              <a:t>-</a:t>
            </a:r>
            <a:r>
              <a:rPr lang="zh-CN" altLang="en-US" dirty="0" smtClean="0"/>
              <a:t>筛选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1485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自动筛选结果特征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将列信息自动分类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隐藏不需要的行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左边行信息</a:t>
            </a:r>
            <a:r>
              <a:rPr lang="zh-CN" altLang="en-US" dirty="0" smtClean="0"/>
              <a:t>不连续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根据数据类型，显示文本筛选，数字筛选，日期筛选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清除筛选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78458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根据数据类型简单筛选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根据数据类型，显示文本筛选，数字筛选，日期筛选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清除</a:t>
            </a:r>
            <a:r>
              <a:rPr lang="zh-CN" altLang="en-US" dirty="0" smtClean="0"/>
              <a:t>筛选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82778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功能：根据复杂条件进行筛选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位置：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数据选项卡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排序和筛选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29167"/>
      </p:ext>
    </p:extLst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高级筛选使用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7839075" cy="3888581"/>
          </a:xfrm>
        </p:spPr>
        <p:txBody>
          <a:bodyPr/>
          <a:lstStyle/>
          <a:p>
            <a:r>
              <a:rPr lang="zh-CN" altLang="en-US" dirty="0" smtClean="0"/>
              <a:t>列表区域：原列表</a:t>
            </a:r>
            <a:endParaRPr lang="en-US" altLang="zh-CN" dirty="0" smtClean="0"/>
          </a:p>
          <a:p>
            <a:r>
              <a:rPr lang="zh-CN" altLang="en-US" dirty="0" smtClean="0"/>
              <a:t>条件区域：当要求同时满足多个条件时，多个条件需要写在同一行，当为条件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或条件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或条件</a:t>
            </a:r>
            <a:r>
              <a:rPr lang="en-US" altLang="zh-CN" dirty="0" smtClean="0"/>
              <a:t>3…</a:t>
            </a:r>
            <a:r>
              <a:rPr lang="zh-CN" altLang="en-US" dirty="0" smtClean="0"/>
              <a:t>时，需要分行写出条件</a:t>
            </a:r>
            <a:endParaRPr lang="en-US" altLang="zh-CN" dirty="0" smtClean="0"/>
          </a:p>
          <a:p>
            <a:r>
              <a:rPr lang="zh-CN" altLang="en-US" dirty="0" smtClean="0"/>
              <a:t>复制到其他区域显示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FDE370-9CBA-4F52-8259-C354F0C2F64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90C2AF-19AC-477C-9C54-490236F97B1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0326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165979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必须是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开头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函数名（代表了具体的功能）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参数必须在括号内（英文的括号）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多个参数必须用</a:t>
            </a:r>
            <a:r>
              <a:rPr lang="en-US" altLang="zh-CN" sz="3600" dirty="0" smtClean="0"/>
              <a:t>,(</a:t>
            </a:r>
            <a:r>
              <a:rPr lang="zh-CN" altLang="en-US" sz="3600" dirty="0" smtClean="0"/>
              <a:t>英文的逗号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隔开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692696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说明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84500711"/>
      </p:ext>
    </p:extLst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功能：根据排序后的结构，对相同数据进行求和，求平均值等操作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位置：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数据选项卡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分级显示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分类汇总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517"/>
      </p:ext>
    </p:extLst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分类汇总题目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计算出课堂文件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分类汇总中，系类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与系类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的总额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76025"/>
      </p:ext>
    </p:extLst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分类字段：需要分类的数据，汇总前先对此字段排序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汇总方式：求和，平均值，最大值，最小值等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选定汇总项：需要计算的数据字段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47379"/>
      </p:ext>
    </p:extLst>
  </p:cSld>
  <p:clrMapOvr>
    <a:masterClrMapping/>
  </p:clrMapOvr>
  <p:transition spd="med"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分类汇总题目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分类汇总出产品小类的总额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14932"/>
      </p:ext>
    </p:extLst>
  </p:cSld>
  <p:clrMapOvr>
    <a:masterClrMapping/>
  </p:clrMapOvr>
  <p:transition spd="med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多级分类汇总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汇总前先根据分类字段进行排序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多级分类汇总时，取消掉替换当前分类汇总的</a:t>
            </a:r>
            <a:r>
              <a:rPr lang="zh-CN" altLang="en-US" dirty="0" smtClean="0"/>
              <a:t>勾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19260"/>
      </p:ext>
    </p:extLst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功能：汇总多个工作表的数据，在一个工作表中对数据进行合并计算，并可以根据源数据对数据进行更新</a:t>
            </a:r>
            <a:endParaRPr lang="en-US" altLang="zh-CN" dirty="0" smtClean="0"/>
          </a:p>
          <a:p>
            <a:r>
              <a:rPr lang="zh-CN" altLang="en-US" dirty="0" smtClean="0"/>
              <a:t>位置：</a:t>
            </a:r>
            <a:endParaRPr lang="en-US" altLang="zh-CN" dirty="0" smtClean="0"/>
          </a:p>
          <a:p>
            <a:r>
              <a:rPr lang="zh-CN" altLang="en-US" dirty="0" smtClean="0"/>
              <a:t>数据选项卡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合并计算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29261"/>
      </p:ext>
    </p:extLst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合并计算题目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zh-CN" altLang="en-US" dirty="0" smtClean="0"/>
              <a:t>课堂文件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合并计算中，统计出</a:t>
            </a:r>
            <a:r>
              <a:rPr lang="en-US" altLang="zh-CN" dirty="0" smtClean="0"/>
              <a:t>1-3</a:t>
            </a:r>
            <a:r>
              <a:rPr lang="zh-CN" altLang="en-US" dirty="0" smtClean="0"/>
              <a:t>月的产品小类每月的销售总额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zh-CN" altLang="en-US" dirty="0" smtClean="0"/>
              <a:t>课堂文件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合并计算中，统计出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个月的产品小类的销售总额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74963"/>
      </p:ext>
    </p:extLst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合并计算使用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函数：数据合并的计算方式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引用位子</a:t>
            </a:r>
            <a:r>
              <a:rPr lang="en-US" altLang="zh-CN" dirty="0" smtClean="0"/>
              <a:t>:</a:t>
            </a:r>
            <a:r>
              <a:rPr lang="zh-CN" altLang="en-US" dirty="0"/>
              <a:t>源</a:t>
            </a:r>
            <a:r>
              <a:rPr lang="zh-CN" altLang="en-US" dirty="0" smtClean="0"/>
              <a:t>数据的位子，将数据添加到所有引用位子中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合并计算只能引用相邻的数据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标签位子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首行：将使用引用数据的首行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标签位子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最左列：将使用引用数据的最左列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81810"/>
      </p:ext>
    </p:extLst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合并计算的条件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参与计算的数据区域应是数据列表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参与计算的数据在单独的工作表中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参与计算的数据布局相同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11677"/>
      </p:ext>
    </p:extLst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创建指向源数据的链接</a:t>
            </a:r>
            <a:endParaRPr lang="en-US" altLang="zh-CN" dirty="0" smtClean="0"/>
          </a:p>
          <a:p>
            <a:r>
              <a:rPr lang="zh-CN" altLang="en-US" dirty="0" smtClean="0"/>
              <a:t>此选项会让数据跟随源数据改变而改变</a:t>
            </a:r>
            <a:endParaRPr lang="en-US" altLang="zh-CN" dirty="0" smtClean="0"/>
          </a:p>
          <a:p>
            <a:r>
              <a:rPr lang="zh-CN" altLang="en-US" dirty="0" smtClean="0"/>
              <a:t>同时数据会变为多级显示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08263"/>
      </p:ext>
    </p:extLst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83671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选择连续单元格，使用</a:t>
            </a:r>
            <a:r>
              <a:rPr lang="en-US" altLang="zh-CN" sz="3200" dirty="0" smtClean="0">
                <a:sym typeface="Wingdings" pitchFamily="2" charset="2"/>
              </a:rPr>
              <a:t>:(</a:t>
            </a:r>
            <a:r>
              <a:rPr lang="zh-CN" altLang="en-US" sz="3200" dirty="0" smtClean="0">
                <a:sym typeface="Wingdings" pitchFamily="2" charset="2"/>
              </a:rPr>
              <a:t>英文冒号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242261"/>
            <a:ext cx="795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鼠标左键按住拖动（单元格少时使用）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点击第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个单元格，按住</a:t>
            </a:r>
            <a:r>
              <a:rPr lang="en-US" altLang="zh-CN" sz="3600" dirty="0" smtClean="0"/>
              <a:t>shift</a:t>
            </a:r>
            <a:r>
              <a:rPr lang="zh-CN" altLang="en-US" sz="3600" dirty="0" smtClean="0"/>
              <a:t>并点击最后一个单元格（单元格太多时使用）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直接手动输入（单元格太多时使用）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8705094"/>
      </p:ext>
    </p:extLst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更加直观的显示出数据的特点，比如成绩和销售额的走势，各个产品销售的比列等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53558"/>
      </p:ext>
    </p:extLst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功能：简单显示数据特点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位子：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插入选项卡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迷你图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迷你</a:t>
            </a:r>
            <a:r>
              <a:rPr lang="zh-CN" altLang="en-US" dirty="0" smtClean="0"/>
              <a:t>图其实是一张单元格的背景图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8600"/>
      </p:ext>
    </p:extLst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课堂文件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迷你图的数据插入简单迷你图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35708"/>
      </p:ext>
    </p:extLst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选择所需的数据：选择数据区域</a:t>
            </a:r>
            <a:endParaRPr lang="en-US" altLang="zh-CN" dirty="0" smtClean="0"/>
          </a:p>
          <a:p>
            <a:r>
              <a:rPr lang="zh-CN" altLang="en-US" dirty="0" smtClean="0"/>
              <a:t>选择放置迷你图的位子：生成的迷你图的位子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73066"/>
      </p:ext>
    </p:extLst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迷你图样式与属性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00808"/>
            <a:ext cx="7920880" cy="4752528"/>
          </a:xfrm>
        </p:spPr>
        <p:txBody>
          <a:bodyPr/>
          <a:lstStyle/>
          <a:p>
            <a:r>
              <a:rPr lang="zh-CN" altLang="en-US" dirty="0" smtClean="0"/>
              <a:t>组合：组合在一起的迷你图可以同时设置样式和属性等</a:t>
            </a:r>
            <a:endParaRPr lang="en-US" altLang="zh-CN" dirty="0" smtClean="0"/>
          </a:p>
          <a:p>
            <a:r>
              <a:rPr lang="zh-CN" altLang="en-US" dirty="0" smtClean="0"/>
              <a:t>标记：显示出数据点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点：显示出最大值的数据点</a:t>
            </a:r>
            <a:endParaRPr lang="en-US" altLang="zh-CN" dirty="0" smtClean="0"/>
          </a:p>
          <a:p>
            <a:r>
              <a:rPr lang="zh-CN" altLang="en-US" dirty="0"/>
              <a:t>低</a:t>
            </a:r>
            <a:r>
              <a:rPr lang="zh-CN" altLang="en-US" dirty="0" smtClean="0"/>
              <a:t>点：显示出最小值的数据点</a:t>
            </a:r>
            <a:endParaRPr lang="en-US" altLang="zh-CN" dirty="0" smtClean="0"/>
          </a:p>
          <a:p>
            <a:r>
              <a:rPr lang="zh-CN" altLang="en-US" dirty="0"/>
              <a:t>迷你图</a:t>
            </a:r>
            <a:r>
              <a:rPr lang="zh-CN" altLang="en-US" dirty="0" smtClean="0"/>
              <a:t>的颜色：数据图形的颜色</a:t>
            </a:r>
            <a:endParaRPr lang="en-US" altLang="zh-CN" dirty="0" smtClean="0"/>
          </a:p>
          <a:p>
            <a:r>
              <a:rPr lang="zh-CN" altLang="en-US" dirty="0" smtClean="0"/>
              <a:t>标记颜色：数据点的颜色</a:t>
            </a:r>
            <a:endParaRPr lang="en-US" altLang="zh-CN" dirty="0" smtClean="0"/>
          </a:p>
          <a:p>
            <a:r>
              <a:rPr lang="zh-CN" altLang="en-US" dirty="0" smtClean="0"/>
              <a:t>坐标轴：纵坐标的最小值和最大值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9994"/>
      </p:ext>
    </p:extLst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功能：根据数据生成图表，直观的反应出数据要表达的特征</a:t>
            </a:r>
            <a:endParaRPr lang="en-US" altLang="zh-CN" dirty="0" smtClean="0"/>
          </a:p>
          <a:p>
            <a:r>
              <a:rPr lang="zh-CN" altLang="en-US" dirty="0" smtClean="0"/>
              <a:t>位子：</a:t>
            </a:r>
            <a:endParaRPr lang="en-US" altLang="zh-CN" dirty="0" smtClean="0"/>
          </a:p>
          <a:p>
            <a:r>
              <a:rPr lang="zh-CN" altLang="en-US" dirty="0" smtClean="0"/>
              <a:t>插入选项卡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图表</a:t>
            </a:r>
            <a:r>
              <a:rPr lang="en-US" altLang="zh-CN" dirty="0" smtClean="0"/>
              <a:t>-</a:t>
            </a:r>
            <a:r>
              <a:rPr lang="zh-CN" altLang="en-US" dirty="0" smtClean="0"/>
              <a:t>选择一种图表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3976"/>
      </p:ext>
    </p:extLst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zh-CN" altLang="en-US" dirty="0" smtClean="0"/>
              <a:t>课堂文件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图表，完成创建图表表中的案列操作要求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54441"/>
      </p:ext>
    </p:extLst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修改图表类型</a:t>
            </a:r>
            <a:endParaRPr lang="en-US" altLang="zh-CN" dirty="0" smtClean="0"/>
          </a:p>
          <a:p>
            <a:r>
              <a:rPr lang="zh-CN" altLang="en-US" dirty="0" smtClean="0"/>
              <a:t>拖动和改变大小</a:t>
            </a:r>
            <a:endParaRPr lang="en-US" altLang="zh-CN" dirty="0" smtClean="0"/>
          </a:p>
          <a:p>
            <a:r>
              <a:rPr lang="zh-CN" altLang="en-US" dirty="0" smtClean="0"/>
              <a:t>设计选项卡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移动图表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68091"/>
      </p:ext>
    </p:extLst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图表中的元素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452" y="1703998"/>
            <a:ext cx="7977020" cy="4605322"/>
          </a:xfrm>
        </p:spPr>
        <p:txBody>
          <a:bodyPr/>
          <a:lstStyle/>
          <a:p>
            <a:r>
              <a:rPr lang="zh-CN" altLang="en-US" dirty="0" smtClean="0"/>
              <a:t>图表区</a:t>
            </a:r>
            <a:endParaRPr lang="en-US" altLang="zh-CN" dirty="0" smtClean="0"/>
          </a:p>
          <a:p>
            <a:r>
              <a:rPr lang="zh-CN" altLang="en-US" dirty="0"/>
              <a:t>绘图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r>
              <a:rPr lang="zh-CN" altLang="en-US" dirty="0" smtClean="0"/>
              <a:t>图表标题</a:t>
            </a:r>
            <a:endParaRPr lang="en-US" altLang="zh-CN" dirty="0" smtClean="0"/>
          </a:p>
          <a:p>
            <a:r>
              <a:rPr lang="zh-CN" altLang="en-US" dirty="0" smtClean="0"/>
              <a:t>坐标轴及坐标轴标题</a:t>
            </a:r>
            <a:endParaRPr lang="en-US" altLang="zh-CN" dirty="0" smtClean="0"/>
          </a:p>
          <a:p>
            <a:r>
              <a:rPr lang="zh-CN" altLang="en-US" dirty="0" smtClean="0"/>
              <a:t>图表的数据系列的数据点</a:t>
            </a:r>
            <a:endParaRPr lang="en-US" altLang="zh-CN" dirty="0" smtClean="0"/>
          </a:p>
          <a:p>
            <a:r>
              <a:rPr lang="zh-CN" altLang="en-US" dirty="0" smtClean="0"/>
              <a:t>图列</a:t>
            </a:r>
            <a:endParaRPr lang="en-US" altLang="zh-CN" dirty="0" smtClean="0"/>
          </a:p>
          <a:p>
            <a:r>
              <a:rPr lang="zh-CN" altLang="en-US" dirty="0" smtClean="0"/>
              <a:t>数据标签</a:t>
            </a:r>
            <a:endParaRPr lang="en-US" altLang="zh-CN" dirty="0" smtClean="0"/>
          </a:p>
          <a:p>
            <a:r>
              <a:rPr lang="zh-CN" altLang="en-US" dirty="0" smtClean="0"/>
              <a:t>默认情况下只显示部分元素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85513"/>
      </p:ext>
    </p:extLst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编辑、修饰图表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选择数据源</a:t>
            </a:r>
            <a:r>
              <a:rPr lang="zh-CN" altLang="en-US" dirty="0">
                <a:latin typeface="等线" pitchFamily="2" charset="-122"/>
                <a:ea typeface="等线" pitchFamily="2" charset="-122"/>
              </a:rPr>
              <a:t>：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设计选项卡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选择数据</a:t>
            </a:r>
            <a:endParaRPr lang="en-US" altLang="zh-CN" dirty="0" smtClean="0">
              <a:latin typeface="等线" pitchFamily="2" charset="-122"/>
              <a:ea typeface="等线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图表类型：需要图表类型（设计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更改图表类型）</a:t>
            </a:r>
            <a:endParaRPr lang="en-US" altLang="zh-CN" dirty="0" smtClean="0">
              <a:latin typeface="等线" pitchFamily="2" charset="-122"/>
              <a:ea typeface="等线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修改次坐标：当有两项数据时，分别显示纵坐标，选择一个数据系列，布局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选择系列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设置格式或右键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设置格式</a:t>
            </a:r>
            <a:endParaRPr lang="en-US" altLang="zh-CN" dirty="0" smtClean="0">
              <a:latin typeface="等线" pitchFamily="2" charset="-122"/>
              <a:ea typeface="等线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数据标签：显示数据的值，布局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数据标签或右键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设置格式</a:t>
            </a:r>
            <a:endParaRPr lang="en-US" altLang="zh-CN" dirty="0" smtClean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70055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7914" y="764705"/>
            <a:ext cx="737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SUMIF</a:t>
            </a:r>
            <a:r>
              <a:rPr lang="zh-CN" altLang="en-US" sz="3600" dirty="0" smtClean="0"/>
              <a:t>函数：根据条件求和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SUMIF(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1,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2,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3)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只接受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个参数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：条件区域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：求和条件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：实际求和区域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8083772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编辑、修饰图表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标题和图列：布局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标签</a:t>
            </a:r>
            <a:endParaRPr lang="en-US" altLang="zh-CN" dirty="0">
              <a:latin typeface="等线" pitchFamily="2" charset="-122"/>
              <a:ea typeface="等线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等线" pitchFamily="2" charset="-122"/>
                <a:ea typeface="等线" pitchFamily="2" charset="-122"/>
              </a:rPr>
              <a:t>模拟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运算表：布局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标签</a:t>
            </a:r>
            <a:endParaRPr lang="en-US" altLang="zh-CN" dirty="0" smtClean="0">
              <a:latin typeface="等线" pitchFamily="2" charset="-122"/>
              <a:ea typeface="等线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图表名称：布局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属性</a:t>
            </a:r>
            <a:endParaRPr lang="en-US" altLang="zh-CN" dirty="0" smtClean="0">
              <a:latin typeface="等线" pitchFamily="2" charset="-122"/>
              <a:ea typeface="等线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坐标最大最小值、坐标格式：布局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选中坐标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设置格式或右键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-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设置格式</a:t>
            </a:r>
            <a:endParaRPr lang="zh-CN" altLang="en-US" dirty="0">
              <a:latin typeface="等线" pitchFamily="2" charset="-122"/>
              <a:ea typeface="等线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36551"/>
      </p:ext>
    </p:extLst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数据透视表</a:t>
            </a:r>
            <a:r>
              <a:rPr lang="en-US" altLang="zh-CN" dirty="0"/>
              <a:t>/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这是一张按照日期排序的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销售表，产品分为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种系列，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又各自有自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己小类，如</a:t>
            </a:r>
            <a:r>
              <a:rPr lang="en-US" altLang="zh-CN" dirty="0" smtClean="0"/>
              <a:t>a-1</a:t>
            </a:r>
          </a:p>
          <a:p>
            <a:r>
              <a:rPr lang="zh-CN" altLang="en-US" dirty="0" smtClean="0"/>
              <a:t>将原始数据进行分类，分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别求出系列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的总销售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额，以及各个产品小类的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销售总额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36141"/>
            <a:ext cx="2895600" cy="47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924082"/>
      </p:ext>
    </p:extLst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数据透视表</a:t>
            </a:r>
            <a:r>
              <a:rPr lang="en-US" altLang="zh-CN" dirty="0"/>
              <a:t>/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数据透视表能通过简单</a:t>
            </a:r>
            <a:r>
              <a:rPr lang="zh-CN" altLang="en-US" dirty="0" smtClean="0"/>
              <a:t>的操作</a:t>
            </a:r>
            <a:r>
              <a:rPr lang="zh-CN" altLang="en-US" dirty="0"/>
              <a:t>，对数据进行一个</a:t>
            </a:r>
            <a:r>
              <a:rPr lang="zh-CN" altLang="en-US" dirty="0" smtClean="0"/>
              <a:t>整理</a:t>
            </a:r>
            <a:endParaRPr lang="en-US" altLang="zh-CN" dirty="0" smtClean="0"/>
          </a:p>
          <a:p>
            <a:r>
              <a:rPr lang="zh-CN" altLang="en-US" dirty="0" smtClean="0"/>
              <a:t>省去了各种公式的计算</a:t>
            </a:r>
            <a:endParaRPr lang="en-US" altLang="zh-CN" dirty="0" smtClean="0"/>
          </a:p>
          <a:p>
            <a:r>
              <a:rPr lang="zh-CN" altLang="en-US" dirty="0" smtClean="0"/>
              <a:t>效果如下图：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7394401" cy="143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433859"/>
      </p:ext>
    </p:extLst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数据透视表</a:t>
            </a:r>
            <a:r>
              <a:rPr lang="en-US" altLang="zh-CN" dirty="0"/>
              <a:t>/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指导操作完成</a:t>
            </a:r>
            <a:endParaRPr lang="en-US" altLang="zh-CN" dirty="0" smtClean="0"/>
          </a:p>
          <a:p>
            <a:r>
              <a:rPr lang="zh-CN" altLang="en-US" dirty="0" smtClean="0"/>
              <a:t>打开课堂文件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数据透视表，为</a:t>
            </a:r>
            <a:r>
              <a:rPr lang="en-US" altLang="zh-CN" dirty="0" smtClean="0"/>
              <a:t>sheet1</a:t>
            </a:r>
            <a:r>
              <a:rPr lang="zh-CN" altLang="en-US" dirty="0" smtClean="0"/>
              <a:t>中的数据插入数据透视表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0042"/>
      </p:ext>
    </p:extLst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数据透视表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数据透视表是一种交互式的表，能通过筛选，选择需要的数据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可以计算，求和等操作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可以动态的改变版面布置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16573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题目：课堂文件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数据透视表</a:t>
            </a:r>
            <a:r>
              <a:rPr lang="en-US" altLang="zh-CN" dirty="0" smtClean="0"/>
              <a:t>sheet2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筛选出</a:t>
            </a:r>
            <a:r>
              <a:rPr lang="en-US" altLang="zh-CN" dirty="0" smtClean="0"/>
              <a:t>2017/1/1</a:t>
            </a:r>
            <a:r>
              <a:rPr lang="zh-CN" altLang="en-US" dirty="0" smtClean="0"/>
              <a:t>日，系列</a:t>
            </a:r>
            <a:r>
              <a:rPr lang="en-US" altLang="zh-CN" dirty="0" smtClean="0"/>
              <a:t>a-2</a:t>
            </a:r>
            <a:r>
              <a:rPr lang="zh-CN" altLang="en-US" dirty="0" smtClean="0"/>
              <a:t>的销售总额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恢复刚才的筛选（创建日期为全选，列标签为全选）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将总金额的计算类型改为计数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将创建日期拖动到列标签，观察变化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拖动</a:t>
            </a:r>
            <a:r>
              <a:rPr lang="zh-CN" altLang="en-US" dirty="0" smtClean="0"/>
              <a:t>创建日期到报表筛选区域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62360"/>
      </p:ext>
    </p:extLst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数据透视</a:t>
            </a:r>
            <a:r>
              <a:rPr lang="zh-CN" altLang="en-US" dirty="0" smtClean="0"/>
              <a:t>表字段列表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原始数据的第一行，即原始数据的列标题，作为值放入字段列表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53284"/>
      </p:ext>
    </p:extLst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数据透视表的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个区域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筛选区域：控制数据透视表的数据区域</a:t>
            </a:r>
            <a:endParaRPr lang="en-US" altLang="zh-CN" dirty="0" smtClean="0"/>
          </a:p>
          <a:p>
            <a:r>
              <a:rPr lang="zh-CN" altLang="en-US" dirty="0" smtClean="0"/>
              <a:t>行和列区域</a:t>
            </a:r>
            <a:r>
              <a:rPr lang="zh-CN" altLang="en-US" dirty="0" smtClean="0"/>
              <a:t>：放入的字段作为</a:t>
            </a:r>
            <a:r>
              <a:rPr lang="zh-CN" altLang="en-US" dirty="0" smtClean="0"/>
              <a:t>行和列</a:t>
            </a:r>
            <a:r>
              <a:rPr lang="zh-CN" altLang="en-US" dirty="0" smtClean="0"/>
              <a:t>的</a:t>
            </a:r>
            <a:r>
              <a:rPr lang="zh-CN" altLang="en-US" dirty="0"/>
              <a:t>标签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在行和列中也可以对字段进行筛选</a:t>
            </a:r>
            <a:r>
              <a:rPr lang="zh-CN" altLang="en-US" dirty="0"/>
              <a:t>和</a:t>
            </a:r>
            <a:r>
              <a:rPr lang="zh-CN" altLang="en-US" dirty="0" smtClean="0"/>
              <a:t>排序可以插入</a:t>
            </a:r>
            <a:endParaRPr lang="en-US" altLang="zh-CN" dirty="0" smtClean="0"/>
          </a:p>
          <a:p>
            <a:r>
              <a:rPr lang="zh-CN" altLang="en-US" dirty="0" smtClean="0"/>
              <a:t>值区域：</a:t>
            </a:r>
            <a:r>
              <a:rPr lang="zh-CN" altLang="en-US" dirty="0" smtClean="0"/>
              <a:t>选择计算类型，</a:t>
            </a:r>
            <a:r>
              <a:rPr lang="zh-CN" altLang="en-US" dirty="0" smtClean="0"/>
              <a:t>值区域可以多次重复的插入同一字段</a:t>
            </a:r>
            <a:endParaRPr lang="en-US" altLang="zh-CN" dirty="0" smtClean="0"/>
          </a:p>
          <a:p>
            <a:r>
              <a:rPr lang="zh-CN" altLang="en-US" dirty="0" smtClean="0"/>
              <a:t>每个区域都可以放入多个字段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7531"/>
      </p:ext>
    </p:extLst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题目：课堂文件</a:t>
            </a:r>
            <a:r>
              <a:rPr lang="en-US" altLang="zh-CN" dirty="0"/>
              <a:t>-</a:t>
            </a:r>
            <a:r>
              <a:rPr lang="zh-CN" altLang="en-US" dirty="0"/>
              <a:t>数据透视表</a:t>
            </a:r>
            <a:r>
              <a:rPr lang="en-US" altLang="zh-CN" dirty="0" smtClean="0"/>
              <a:t>sheet3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再添加一个总金额字段到数值区域，计算类型为求和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删除计数项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21765"/>
      </p:ext>
    </p:extLst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数据透视图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绘制数据透视图</a:t>
            </a:r>
            <a:endParaRPr lang="en-US" altLang="zh-CN" dirty="0" smtClean="0"/>
          </a:p>
          <a:p>
            <a:r>
              <a:rPr lang="zh-CN" altLang="en-US" dirty="0" smtClean="0"/>
              <a:t>选项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数据透视图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46386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66553"/>
      </p:ext>
    </p:extLst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34888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当条件区域中的值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求和条件时，在实际求和区域中对应的值，作为参数进行求和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8367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运算过程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0513567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数据透视图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指导操作完成</a:t>
            </a:r>
            <a:endParaRPr lang="en-US" altLang="zh-CN" dirty="0" smtClean="0"/>
          </a:p>
          <a:p>
            <a:r>
              <a:rPr lang="zh-CN" altLang="en-US" dirty="0" smtClean="0"/>
              <a:t>用数据透视表生成数据透视图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41942"/>
      </p:ext>
    </p:extLst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数据透视图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5" y="1700809"/>
            <a:ext cx="8127504" cy="453648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通过图上的按钮，进行筛选</a:t>
            </a:r>
            <a:endParaRPr lang="en-US" altLang="zh-CN" dirty="0" smtClean="0"/>
          </a:p>
          <a:p>
            <a:r>
              <a:rPr lang="zh-CN" altLang="en-US" dirty="0" smtClean="0"/>
              <a:t>隐藏</a:t>
            </a:r>
            <a:r>
              <a:rPr lang="en-US" altLang="zh-CN" dirty="0" smtClean="0"/>
              <a:t>/</a:t>
            </a:r>
            <a:r>
              <a:rPr lang="zh-CN" altLang="en-US" dirty="0" smtClean="0"/>
              <a:t>显示按钮（分析</a:t>
            </a:r>
            <a:r>
              <a:rPr lang="zh-CN" altLang="en-US" dirty="0"/>
              <a:t>选项</a:t>
            </a:r>
            <a:r>
              <a:rPr lang="zh-CN" altLang="en-US" dirty="0" smtClean="0"/>
              <a:t>卡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字段按钮）</a:t>
            </a:r>
            <a:endParaRPr lang="en-US" altLang="zh-CN" dirty="0" smtClean="0"/>
          </a:p>
          <a:p>
            <a:r>
              <a:rPr lang="zh-CN" altLang="en-US" dirty="0" smtClean="0"/>
              <a:t>操作与普通图表相同</a:t>
            </a:r>
            <a:endParaRPr lang="en-US" altLang="zh-CN" dirty="0" smtClean="0"/>
          </a:p>
          <a:p>
            <a:r>
              <a:rPr lang="zh-CN" altLang="en-US" dirty="0" smtClean="0"/>
              <a:t>直接生成数据透视图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27709"/>
              </p:ext>
            </p:extLst>
          </p:nvPr>
        </p:nvGraphicFramePr>
        <p:xfrm>
          <a:off x="971600" y="1772816"/>
          <a:ext cx="7848870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1584176"/>
                <a:gridCol w="1924759"/>
                <a:gridCol w="1767332"/>
                <a:gridCol w="1132444"/>
              </a:tblGrid>
              <a:tr h="9514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数据透视图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报表筛选区域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图列字段（系列）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轴字段（分类）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/>
                </a:tc>
              </a:tr>
              <a:tr h="7767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数据透视表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报表筛选区域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520414"/>
      </p:ext>
    </p:extLst>
  </p:cSld>
  <p:clrMapOvr>
    <a:masterClrMapping/>
  </p:clrMapOvr>
  <p:transition spd="med">
    <p:check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完成练习数据透视表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9880F-2085-42B0-B8A0-0DA3DB4377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09824-F7FD-4552-802F-8425D8961A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052"/>
      </p:ext>
    </p:extLst>
  </p:cSld>
  <p:clrMapOvr>
    <a:masterClrMapping/>
  </p:clrMapOvr>
  <p:transition spd="med"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916113"/>
            <a:ext cx="9320212" cy="14398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FF0000"/>
                </a:solidFill>
                <a:latin typeface="华文新魏" pitchFamily="2" charset="-122"/>
              </a:rPr>
              <a:t>当公式</a:t>
            </a:r>
            <a:r>
              <a:rPr lang="en-US" altLang="zh-CN" sz="2800" smtClean="0">
                <a:solidFill>
                  <a:srgbClr val="FF0000"/>
                </a:solidFill>
                <a:latin typeface="华文新魏" pitchFamily="2" charset="-122"/>
              </a:rPr>
              <a:t>(</a:t>
            </a:r>
            <a:r>
              <a:rPr lang="zh-CN" altLang="en-US" sz="2800" smtClean="0">
                <a:solidFill>
                  <a:srgbClr val="FF0000"/>
                </a:solidFill>
                <a:latin typeface="华文新魏" pitchFamily="2" charset="-122"/>
              </a:rPr>
              <a:t>或函数</a:t>
            </a:r>
            <a:r>
              <a:rPr lang="en-US" altLang="zh-CN" sz="2800" smtClean="0">
                <a:solidFill>
                  <a:srgbClr val="FF0000"/>
                </a:solidFill>
                <a:latin typeface="华文新魏" pitchFamily="2" charset="-122"/>
              </a:rPr>
              <a:t>)</a:t>
            </a:r>
            <a:r>
              <a:rPr lang="zh-CN" altLang="en-US" sz="2800" smtClean="0">
                <a:solidFill>
                  <a:srgbClr val="FF0000"/>
                </a:solidFill>
                <a:latin typeface="华文新魏" pitchFamily="2" charset="-122"/>
              </a:rPr>
              <a:t>表达不正确时，系统将显示出错信息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8600" y="2546350"/>
          <a:ext cx="8686800" cy="3906837"/>
        </p:xfrm>
        <a:graphic>
          <a:graphicData uri="http://schemas.openxmlformats.org/drawingml/2006/table">
            <a:tbl>
              <a:tblPr firstRow="1" firstCol="1" bandRow="1"/>
              <a:tblGrid>
                <a:gridCol w="4343400"/>
                <a:gridCol w="4343400"/>
              </a:tblGrid>
              <a:tr h="365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出错信息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#####</a:t>
                      </a:r>
                      <a:endParaRPr lang="zh-CN" sz="2400" kern="100" dirty="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该单元格中公式所产生的结果太长，致使该单元格容纳不下。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＃</a:t>
                      </a: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DIV/O!</a:t>
                      </a:r>
                      <a:endParaRPr lang="zh-CN" sz="2400" kern="100" dirty="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除数为</a:t>
                      </a: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0</a:t>
                      </a:r>
                      <a:endParaRPr lang="zh-CN" sz="2400" kern="10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0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＃</a:t>
                      </a: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VALUE!</a:t>
                      </a:r>
                      <a:endParaRPr lang="zh-CN" sz="2400" kern="100" dirty="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在需要数字或逻辑值时却输入了</a:t>
                      </a:r>
                      <a:r>
                        <a:rPr lang="zh-CN" sz="2400" kern="100" dirty="0" smtClean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文本。</a:t>
                      </a:r>
                      <a:endParaRPr lang="zh-CN" sz="2400" kern="100" dirty="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＃</a:t>
                      </a: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NAME?</a:t>
                      </a:r>
                      <a:endParaRPr lang="zh-CN" sz="2400" kern="100" dirty="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使用了不能识别的文本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＃</a:t>
                      </a: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NUM!</a:t>
                      </a:r>
                      <a:endParaRPr lang="zh-CN" sz="2400" kern="10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公式或函数中某个数字有问题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＃</a:t>
                      </a:r>
                      <a:r>
                        <a:rPr lang="en-US" sz="2400" kern="10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REF!</a:t>
                      </a:r>
                      <a:endParaRPr lang="zh-CN" sz="2400" kern="10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该单元格引用无效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＃</a:t>
                      </a:r>
                      <a:r>
                        <a:rPr lang="en-US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N/A</a:t>
                      </a:r>
                      <a:endParaRPr lang="zh-CN" sz="2400" kern="100" dirty="0">
                        <a:effectLst/>
                        <a:latin typeface="华文新魏" pitchFamily="2" charset="-122"/>
                        <a:ea typeface="华文新魏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函数或公式中没有可用数值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1116013" y="836613"/>
            <a:ext cx="7827962" cy="9366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>
              <a:defRPr/>
            </a:pPr>
            <a:r>
              <a:rPr lang="zh-CN" altLang="en-US" sz="4400" b="1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出错信息</a:t>
            </a:r>
            <a:r>
              <a:rPr lang="zh-CN" altLang="en-US" b="1" smtClean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zh-CN" altLang="en-US" b="1" smtClean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6749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计算机文化基础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第一章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计算机的基础知识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83671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绝对地支符</a:t>
            </a:r>
            <a:r>
              <a:rPr lang="en-US" altLang="zh-CN" sz="3600" dirty="0" smtClean="0"/>
              <a:t>$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988840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自动填充时会改变参与运算的参数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不想参数随着自动填充改变必须添加</a:t>
            </a:r>
            <a:r>
              <a:rPr lang="en-US" altLang="zh-CN" sz="3600" dirty="0" smtClean="0"/>
              <a:t>$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在行前添加</a:t>
            </a:r>
            <a:r>
              <a:rPr lang="en-US" altLang="zh-CN" sz="3600" dirty="0" smtClean="0"/>
              <a:t>$</a:t>
            </a:r>
            <a:r>
              <a:rPr lang="zh-CN" altLang="en-US" sz="3600" dirty="0" smtClean="0"/>
              <a:t>行不变，在列前添加</a:t>
            </a:r>
            <a:r>
              <a:rPr lang="en-US" altLang="zh-CN" sz="3600" dirty="0" smtClean="0"/>
              <a:t>$</a:t>
            </a:r>
            <a:r>
              <a:rPr lang="zh-CN" altLang="en-US" sz="3600" dirty="0" smtClean="0"/>
              <a:t>列不变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在行和列前都添加</a:t>
            </a:r>
            <a:r>
              <a:rPr lang="en-US" altLang="zh-CN" sz="3600" dirty="0" smtClean="0"/>
              <a:t>$</a:t>
            </a:r>
            <a:r>
              <a:rPr lang="zh-CN" altLang="en-US" sz="3600" dirty="0" smtClean="0"/>
              <a:t>，单元格不变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6857390"/>
      </p:ext>
    </p:extLst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868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COUNTIF</a:t>
            </a:r>
            <a:r>
              <a:rPr lang="zh-CN" altLang="en-US" sz="3600" dirty="0" smtClean="0"/>
              <a:t>函数：根据条件统计数量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7687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COUNTIF(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1,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2)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只</a:t>
            </a:r>
            <a:r>
              <a:rPr lang="zh-CN" altLang="en-US" sz="3600" dirty="0" smtClean="0"/>
              <a:t>接受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个参数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：条件区域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：统计条件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0970630"/>
      </p:ext>
    </p:extLst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COUNT</a:t>
            </a:r>
            <a:r>
              <a:rPr lang="zh-CN" altLang="en-US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函数：统计数量</a:t>
            </a:r>
            <a:endParaRPr lang="zh-CN" altLang="en-US" dirty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839075" cy="43926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COUNT(</a:t>
            </a:r>
            <a:r>
              <a:rPr lang="zh-CN" altLang="en-US" dirty="0" smtClean="0">
                <a:solidFill>
                  <a:srgbClr val="002060"/>
                </a:solidFill>
              </a:rPr>
              <a:t>参数</a:t>
            </a:r>
            <a:r>
              <a:rPr lang="en-US" altLang="zh-CN" dirty="0" smtClean="0">
                <a:solidFill>
                  <a:srgbClr val="002060"/>
                </a:solidFill>
              </a:rPr>
              <a:t>1,</a:t>
            </a:r>
            <a:r>
              <a:rPr lang="zh-CN" altLang="en-US" dirty="0" smtClean="0">
                <a:solidFill>
                  <a:srgbClr val="002060"/>
                </a:solidFill>
              </a:rPr>
              <a:t>参数</a:t>
            </a:r>
            <a:r>
              <a:rPr lang="en-US" altLang="zh-CN" dirty="0" smtClean="0">
                <a:solidFill>
                  <a:srgbClr val="002060"/>
                </a:solidFill>
              </a:rPr>
              <a:t>2,…,</a:t>
            </a:r>
            <a:r>
              <a:rPr lang="zh-CN" altLang="en-US" dirty="0" smtClean="0">
                <a:solidFill>
                  <a:srgbClr val="002060"/>
                </a:solidFill>
              </a:rPr>
              <a:t>参数</a:t>
            </a:r>
            <a:r>
              <a:rPr lang="en-US" altLang="zh-CN" dirty="0" smtClean="0">
                <a:solidFill>
                  <a:srgbClr val="002060"/>
                </a:solidFill>
              </a:rPr>
              <a:t>n)</a:t>
            </a: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不管单元格中是什么内容，只统计选择的单元格</a:t>
            </a:r>
            <a:r>
              <a:rPr lang="zh-CN" altLang="en-US" dirty="0">
                <a:solidFill>
                  <a:srgbClr val="002060"/>
                </a:solidFill>
              </a:rPr>
              <a:t>的</a:t>
            </a:r>
            <a:r>
              <a:rPr lang="zh-CN" altLang="en-US" dirty="0" smtClean="0">
                <a:solidFill>
                  <a:srgbClr val="002060"/>
                </a:solidFill>
              </a:rPr>
              <a:t>数量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3A0013-310D-4582-9CE2-641A17726D5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0C8524-8FA6-4355-BF9D-C2B53CBEE7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0725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ffectLst/>
              </a:rPr>
              <a:t>MAX</a:t>
            </a:r>
            <a:r>
              <a:rPr lang="zh-CN" altLang="en-US" sz="4000" dirty="0" smtClean="0">
                <a:effectLst/>
              </a:rPr>
              <a:t>与</a:t>
            </a:r>
            <a:r>
              <a:rPr lang="en-US" altLang="zh-CN" sz="4000" dirty="0" smtClean="0">
                <a:effectLst/>
              </a:rPr>
              <a:t>MIN</a:t>
            </a:r>
            <a:r>
              <a:rPr lang="zh-CN" altLang="en-US" sz="4000" dirty="0" smtClean="0">
                <a:effectLst/>
              </a:rPr>
              <a:t>：最大值与最小值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060849"/>
            <a:ext cx="7983091" cy="3600399"/>
          </a:xfrm>
        </p:spPr>
        <p:txBody>
          <a:bodyPr/>
          <a:lstStyle/>
          <a:p>
            <a:r>
              <a:rPr lang="en-US" altLang="zh-CN" sz="4000" dirty="0" smtClean="0"/>
              <a:t>MAX(</a:t>
            </a:r>
            <a:r>
              <a:rPr lang="zh-CN" altLang="en-US" sz="4000" dirty="0" smtClean="0"/>
              <a:t>参数</a:t>
            </a:r>
            <a:r>
              <a:rPr lang="en-US" altLang="zh-CN" sz="4000" dirty="0" smtClean="0"/>
              <a:t>1,</a:t>
            </a:r>
            <a:r>
              <a:rPr lang="zh-CN" altLang="en-US" sz="4000" dirty="0" smtClean="0"/>
              <a:t>参数</a:t>
            </a:r>
            <a:r>
              <a:rPr lang="en-US" altLang="zh-CN" sz="4000" dirty="0" smtClean="0"/>
              <a:t>2,…,</a:t>
            </a:r>
            <a:r>
              <a:rPr lang="zh-CN" altLang="en-US" sz="4000" dirty="0" smtClean="0"/>
              <a:t>参数</a:t>
            </a:r>
            <a:r>
              <a:rPr lang="en-US" altLang="zh-CN" sz="4000" dirty="0" smtClean="0"/>
              <a:t>n)</a:t>
            </a:r>
          </a:p>
          <a:p>
            <a:r>
              <a:rPr lang="zh-CN" altLang="en-US" sz="4000" dirty="0" smtClean="0"/>
              <a:t>返回参数中的最大值</a:t>
            </a:r>
            <a:endParaRPr lang="en-US" altLang="zh-CN" sz="4000" dirty="0" smtClean="0"/>
          </a:p>
          <a:p>
            <a:r>
              <a:rPr lang="en-US" altLang="zh-CN" sz="4000" dirty="0" smtClean="0"/>
              <a:t>MIN(</a:t>
            </a:r>
            <a:r>
              <a:rPr lang="zh-CN" altLang="en-US" sz="4000" dirty="0" smtClean="0"/>
              <a:t>参数</a:t>
            </a:r>
            <a:r>
              <a:rPr lang="en-US" altLang="zh-CN" sz="4000" dirty="0" smtClean="0"/>
              <a:t>1,</a:t>
            </a:r>
            <a:r>
              <a:rPr lang="zh-CN" altLang="en-US" sz="4000" dirty="0" smtClean="0"/>
              <a:t>参数</a:t>
            </a:r>
            <a:r>
              <a:rPr lang="en-US" altLang="zh-CN" sz="4000" dirty="0" smtClean="0"/>
              <a:t>2,…,</a:t>
            </a:r>
            <a:r>
              <a:rPr lang="zh-CN" altLang="en-US" sz="4000" dirty="0" smtClean="0"/>
              <a:t>参数</a:t>
            </a:r>
            <a:r>
              <a:rPr lang="en-US" altLang="zh-CN" sz="4000" dirty="0" smtClean="0"/>
              <a:t>n)</a:t>
            </a:r>
          </a:p>
          <a:p>
            <a:r>
              <a:rPr lang="zh-CN" altLang="en-US" sz="4000" dirty="0" smtClean="0"/>
              <a:t>返回所有参数中的最小值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FDE370-9CBA-4F52-8259-C354F0C2F64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2019/12/1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90C2AF-19AC-477C-9C54-490236F97B1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4420"/>
      </p:ext>
    </p:extLst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2069</Words>
  <Application>Microsoft Office PowerPoint</Application>
  <PresentationFormat>全屏显示(4:3)</PresentationFormat>
  <Paragraphs>360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COUNT函数：统计数量</vt:lpstr>
      <vt:lpstr>MAX与MIN：最大值与最小值</vt:lpstr>
      <vt:lpstr>IF函数：根据条件得到结果</vt:lpstr>
      <vt:lpstr>IF函数高级应用</vt:lpstr>
      <vt:lpstr>布尔值</vt:lpstr>
      <vt:lpstr>RANK函数：排序</vt:lpstr>
      <vt:lpstr>自定义排序</vt:lpstr>
      <vt:lpstr>自动筛选</vt:lpstr>
      <vt:lpstr>自动筛选结果特征</vt:lpstr>
      <vt:lpstr>根据数据类型简单筛选</vt:lpstr>
      <vt:lpstr>高级筛选</vt:lpstr>
      <vt:lpstr>高级筛选使用</vt:lpstr>
      <vt:lpstr>分类汇总</vt:lpstr>
      <vt:lpstr>分类汇总题目</vt:lpstr>
      <vt:lpstr>分类汇总</vt:lpstr>
      <vt:lpstr>分类汇总题目</vt:lpstr>
      <vt:lpstr>多级分类汇总</vt:lpstr>
      <vt:lpstr>合并计算</vt:lpstr>
      <vt:lpstr>合并计算题目</vt:lpstr>
      <vt:lpstr>合并计算使用</vt:lpstr>
      <vt:lpstr>合并计算的条件</vt:lpstr>
      <vt:lpstr>合并计算</vt:lpstr>
      <vt:lpstr>图表</vt:lpstr>
      <vt:lpstr>迷你图</vt:lpstr>
      <vt:lpstr>迷你图演示</vt:lpstr>
      <vt:lpstr>迷你图设置</vt:lpstr>
      <vt:lpstr>迷你图样式与属性</vt:lpstr>
      <vt:lpstr>图表</vt:lpstr>
      <vt:lpstr>图表演示</vt:lpstr>
      <vt:lpstr>图表创建</vt:lpstr>
      <vt:lpstr>图表中的元素</vt:lpstr>
      <vt:lpstr>编辑、修饰图表</vt:lpstr>
      <vt:lpstr>编辑、修饰图表</vt:lpstr>
      <vt:lpstr>数据透视表/图</vt:lpstr>
      <vt:lpstr>数据透视表/图</vt:lpstr>
      <vt:lpstr>数据透视表/图</vt:lpstr>
      <vt:lpstr>数据透视表/图特点</vt:lpstr>
      <vt:lpstr>练习</vt:lpstr>
      <vt:lpstr>数据透视表字段列表</vt:lpstr>
      <vt:lpstr>数据透视表的4个区域</vt:lpstr>
      <vt:lpstr>练习</vt:lpstr>
      <vt:lpstr>数据透视图</vt:lpstr>
      <vt:lpstr>数据透视图</vt:lpstr>
      <vt:lpstr>数据透视图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99</cp:revision>
  <dcterms:created xsi:type="dcterms:W3CDTF">2019-11-17T16:17:20Z</dcterms:created>
  <dcterms:modified xsi:type="dcterms:W3CDTF">2019-12-01T07:25:36Z</dcterms:modified>
</cp:coreProperties>
</file>