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5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41" r:id="rId9"/>
    <p:sldId id="557" r:id="rId10"/>
    <p:sldId id="558" r:id="rId11"/>
    <p:sldId id="508" r:id="rId12"/>
    <p:sldId id="528" r:id="rId13"/>
    <p:sldId id="533" r:id="rId14"/>
    <p:sldId id="535" r:id="rId15"/>
    <p:sldId id="536" r:id="rId16"/>
    <p:sldId id="537" r:id="rId17"/>
    <p:sldId id="538" r:id="rId18"/>
    <p:sldId id="539" r:id="rId19"/>
    <p:sldId id="540" r:id="rId20"/>
    <p:sldId id="529" r:id="rId21"/>
    <p:sldId id="464" r:id="rId22"/>
    <p:sldId id="507" r:id="rId23"/>
    <p:sldId id="506" r:id="rId24"/>
    <p:sldId id="542" r:id="rId25"/>
    <p:sldId id="465" r:id="rId26"/>
    <p:sldId id="466" r:id="rId27"/>
    <p:sldId id="543" r:id="rId28"/>
    <p:sldId id="467" r:id="rId29"/>
    <p:sldId id="509" r:id="rId30"/>
    <p:sldId id="510" r:id="rId31"/>
    <p:sldId id="544" r:id="rId32"/>
    <p:sldId id="468" r:id="rId33"/>
    <p:sldId id="511" r:id="rId34"/>
    <p:sldId id="545" r:id="rId35"/>
    <p:sldId id="469" r:id="rId36"/>
    <p:sldId id="492" r:id="rId37"/>
    <p:sldId id="491" r:id="rId38"/>
    <p:sldId id="494" r:id="rId39"/>
    <p:sldId id="495" r:id="rId40"/>
    <p:sldId id="496" r:id="rId41"/>
    <p:sldId id="497" r:id="rId42"/>
    <p:sldId id="498" r:id="rId43"/>
    <p:sldId id="499" r:id="rId44"/>
    <p:sldId id="546" r:id="rId45"/>
    <p:sldId id="470" r:id="rId46"/>
    <p:sldId id="471" r:id="rId47"/>
    <p:sldId id="472" r:id="rId48"/>
    <p:sldId id="547" r:id="rId49"/>
    <p:sldId id="548" r:id="rId50"/>
    <p:sldId id="290" r:id="rId51"/>
    <p:sldId id="291" r:id="rId52"/>
    <p:sldId id="341" r:id="rId53"/>
    <p:sldId id="389" r:id="rId54"/>
    <p:sldId id="385" r:id="rId55"/>
    <p:sldId id="549" r:id="rId56"/>
    <p:sldId id="346" r:id="rId57"/>
    <p:sldId id="550" r:id="rId58"/>
    <p:sldId id="551" r:id="rId59"/>
    <p:sldId id="375" r:id="rId60"/>
    <p:sldId id="552" r:id="rId61"/>
    <p:sldId id="348" r:id="rId62"/>
    <p:sldId id="374" r:id="rId63"/>
    <p:sldId id="500" r:id="rId64"/>
    <p:sldId id="553" r:id="rId65"/>
    <p:sldId id="501" r:id="rId66"/>
    <p:sldId id="379" r:id="rId67"/>
    <p:sldId id="485" r:id="rId68"/>
    <p:sldId id="502" r:id="rId69"/>
    <p:sldId id="554" r:id="rId70"/>
    <p:sldId id="386" r:id="rId71"/>
    <p:sldId id="387" r:id="rId72"/>
    <p:sldId id="390" r:id="rId73"/>
    <p:sldId id="555" r:id="rId74"/>
    <p:sldId id="292" r:id="rId75"/>
    <p:sldId id="376" r:id="rId76"/>
    <p:sldId id="377" r:id="rId77"/>
    <p:sldId id="342" r:id="rId78"/>
    <p:sldId id="343" r:id="rId79"/>
    <p:sldId id="344" r:id="rId80"/>
    <p:sldId id="383" r:id="rId81"/>
    <p:sldId id="345" r:id="rId82"/>
    <p:sldId id="556" r:id="rId83"/>
    <p:sldId id="453" r:id="rId84"/>
    <p:sldId id="475" r:id="rId85"/>
    <p:sldId id="452" r:id="rId86"/>
    <p:sldId id="516" r:id="rId87"/>
    <p:sldId id="393" r:id="rId88"/>
    <p:sldId id="394" r:id="rId89"/>
    <p:sldId id="395" r:id="rId90"/>
    <p:sldId id="396" r:id="rId91"/>
    <p:sldId id="397" r:id="rId92"/>
    <p:sldId id="398" r:id="rId93"/>
    <p:sldId id="520" r:id="rId94"/>
    <p:sldId id="419" r:id="rId95"/>
    <p:sldId id="420" r:id="rId96"/>
    <p:sldId id="519" r:id="rId97"/>
    <p:sldId id="402" r:id="rId98"/>
    <p:sldId id="414" r:id="rId99"/>
    <p:sldId id="503" r:id="rId100"/>
    <p:sldId id="505" r:id="rId101"/>
    <p:sldId id="403" r:id="rId102"/>
    <p:sldId id="489" r:id="rId103"/>
    <p:sldId id="490" r:id="rId104"/>
    <p:sldId id="416" r:id="rId105"/>
    <p:sldId id="407" r:id="rId106"/>
    <p:sldId id="406" r:id="rId107"/>
    <p:sldId id="405" r:id="rId108"/>
    <p:sldId id="521" r:id="rId109"/>
    <p:sldId id="522" r:id="rId110"/>
    <p:sldId id="408" r:id="rId111"/>
    <p:sldId id="412" r:id="rId112"/>
    <p:sldId id="476" r:id="rId113"/>
    <p:sldId id="409" r:id="rId114"/>
    <p:sldId id="361" r:id="rId115"/>
    <p:sldId id="560" r:id="rId116"/>
    <p:sldId id="561" r:id="rId117"/>
    <p:sldId id="562" r:id="rId118"/>
    <p:sldId id="366" r:id="rId119"/>
    <p:sldId id="455" r:id="rId120"/>
    <p:sldId id="573" r:id="rId121"/>
    <p:sldId id="563" r:id="rId122"/>
    <p:sldId id="564" r:id="rId123"/>
    <p:sldId id="570" r:id="rId124"/>
    <p:sldId id="571" r:id="rId125"/>
    <p:sldId id="572" r:id="rId126"/>
    <p:sldId id="367" r:id="rId127"/>
    <p:sldId id="368" r:id="rId128"/>
    <p:sldId id="486" r:id="rId129"/>
    <p:sldId id="369" r:id="rId130"/>
    <p:sldId id="565" r:id="rId131"/>
    <p:sldId id="566" r:id="rId132"/>
    <p:sldId id="567" r:id="rId133"/>
    <p:sldId id="568" r:id="rId134"/>
    <p:sldId id="569" r:id="rId135"/>
    <p:sldId id="488" r:id="rId136"/>
    <p:sldId id="447" r:id="rId137"/>
    <p:sldId id="296" r:id="rId138"/>
    <p:sldId id="480" r:id="rId139"/>
    <p:sldId id="298" r:id="rId140"/>
    <p:sldId id="315" r:id="rId141"/>
    <p:sldId id="449" r:id="rId142"/>
    <p:sldId id="313" r:id="rId143"/>
    <p:sldId id="309" r:id="rId144"/>
    <p:sldId id="300" r:id="rId145"/>
    <p:sldId id="307" r:id="rId146"/>
    <p:sldId id="450" r:id="rId147"/>
    <p:sldId id="308" r:id="rId148"/>
    <p:sldId id="524" r:id="rId149"/>
    <p:sldId id="525" r:id="rId150"/>
    <p:sldId id="526" r:id="rId151"/>
    <p:sldId id="317" r:id="rId152"/>
    <p:sldId id="351" r:id="rId153"/>
    <p:sldId id="451" r:id="rId1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2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975A-BB10-4CA8-AFC9-4987392754F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取指令</a:t>
          </a:r>
          <a:endParaRPr lang="zh-CN" altLang="en-US" sz="2600" kern="1200" dirty="0"/>
        </a:p>
      </dsp:txBody>
      <dsp:txXfrm>
        <a:off x="33499" y="1579724"/>
        <a:ext cx="1545106" cy="904550"/>
      </dsp:txXfrm>
    </dsp:sp>
    <dsp:sp modelId="{0D165318-4676-4AF2-BFF0-F0BD5FB8DC8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90BC8801-B25B-485D-AA4E-1BD934D1E6BB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分析指令</a:t>
          </a:r>
          <a:endParaRPr lang="zh-CN" altLang="en-US" sz="2600" kern="1200" dirty="0"/>
        </a:p>
      </dsp:txBody>
      <dsp:txXfrm>
        <a:off x="2275446" y="1579724"/>
        <a:ext cx="1545106" cy="904550"/>
      </dsp:txXfrm>
    </dsp:sp>
    <dsp:sp modelId="{D66B2A83-8AE1-4E70-9E6C-3B20216D1BF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2F31C15F-CAA6-4B5C-ACC5-232E4428959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执行指令</a:t>
          </a:r>
          <a:endParaRPr lang="zh-CN" altLang="en-US" sz="26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xmlns="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xmlns="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xmlns="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xmlns="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xmlns="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xmlns="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../slides/slide111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xmlns="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xmlns="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xmlns="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xmlns="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xmlns="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xmlns="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xmlns="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xmlns="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xmlns="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xmlns="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xmlns="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xmlns="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xmlns="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xmlns="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xmlns="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xmlns="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xmlns="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xmlns="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xmlns="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xmlns="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xmlns="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xmlns="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xmlns="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xmlns="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xmlns="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xmlns="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xmlns="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xmlns="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xmlns="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65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xmlns="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66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xmlns="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xmlns="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xmlns="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xmlns="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xmlns="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xmlns="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xmlns="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xmlns="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E9530-901C-4128-9E31-6A8B124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81ED7F-5248-4BEF-932C-C84AF1F3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易于物理实现</a:t>
            </a:r>
            <a:endParaRPr lang="en-US" altLang="zh-CN" dirty="0"/>
          </a:p>
          <a:p>
            <a:r>
              <a:rPr lang="zh-CN" altLang="en-US" dirty="0"/>
              <a:t>可靠性高</a:t>
            </a:r>
            <a:endParaRPr lang="en-US" altLang="zh-CN" dirty="0"/>
          </a:p>
          <a:p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运算规则简单</a:t>
            </a:r>
          </a:p>
        </p:txBody>
      </p:sp>
    </p:spTree>
    <p:extLst>
      <p:ext uri="{BB962C8B-B14F-4D97-AF65-F5344CB8AC3E}">
        <p14:creationId xmlns:p14="http://schemas.microsoft.com/office/powerpoint/2010/main" val="2672756997"/>
      </p:ext>
    </p:extLst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xmlns="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xmlns="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xmlns="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xmlns="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xmlns="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，试求其国标码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xmlns="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xmlns="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xmlns="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xmlns="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xmlns="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106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xmlns="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xmlns="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107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xmlns="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xmlns="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xmlns="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xmlns="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xmlns="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110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xmlns="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xmlns="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xmlns="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35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xmlns="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36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xmlns="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xmlns="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xmlns="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113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xmlns="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xmlns="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xmlns="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xmlns="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xmlns="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写出了那篇长达</a:t>
            </a:r>
            <a:r>
              <a:rPr lang="en-US" altLang="zh-CN" dirty="0"/>
              <a:t>101</a:t>
            </a:r>
            <a:r>
              <a:rPr lang="zh-CN" altLang="en-US" dirty="0"/>
              <a:t>页，影响计算机历史走向的</a:t>
            </a:r>
            <a:r>
              <a:rPr lang="en-US" altLang="zh-CN" dirty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xmlns="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xmlns="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xmlns="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盘片（</a:t>
            </a:r>
            <a:r>
              <a:rPr lang="en-US" altLang="zh-CN" dirty="0"/>
              <a:t>platter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磁头（</a:t>
            </a:r>
            <a:r>
              <a:rPr lang="en-US" altLang="zh-CN" dirty="0"/>
              <a:t>head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磁道（</a:t>
            </a:r>
            <a:r>
              <a:rPr lang="en-US" altLang="zh-CN" dirty="0"/>
              <a:t>track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扇区（</a:t>
            </a:r>
            <a:r>
              <a:rPr lang="en-US" altLang="zh-CN" dirty="0"/>
              <a:t>sector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柱面（</a:t>
            </a:r>
            <a:r>
              <a:rPr lang="en-US" altLang="zh-CN" dirty="0"/>
              <a:t>cylinder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13475"/>
      </p:ext>
    </p:extLst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盘片 片面 和 磁头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机械硬盘一般由多个盘片组成</a:t>
            </a:r>
            <a:endParaRPr lang="en-US" altLang="zh-CN" dirty="0" smtClean="0"/>
          </a:p>
          <a:p>
            <a:r>
              <a:rPr lang="zh-CN" altLang="en-US" dirty="0" smtClean="0"/>
              <a:t>每个盘片包含两个盘面</a:t>
            </a:r>
            <a:endParaRPr lang="en-US" altLang="zh-CN" dirty="0" smtClean="0"/>
          </a:p>
          <a:p>
            <a:r>
              <a:rPr lang="zh-CN" altLang="en-US" dirty="0" smtClean="0"/>
              <a:t>每个盘片都有一个对应的读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写磁头</a:t>
            </a:r>
            <a:endParaRPr lang="en-US" altLang="zh-CN" dirty="0" smtClean="0"/>
          </a:p>
          <a:p>
            <a:r>
              <a:rPr lang="zh-CN" altLang="en-US" dirty="0"/>
              <a:t>盘</a:t>
            </a:r>
            <a:r>
              <a:rPr lang="zh-CN" altLang="en-US" dirty="0" smtClean="0"/>
              <a:t>片编号自下向上，从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开始，如最下面的盘片编号未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855503" cy="4176464"/>
          </a:xfrm>
        </p:spPr>
      </p:pic>
    </p:spTree>
    <p:extLst>
      <p:ext uri="{BB962C8B-B14F-4D97-AF65-F5344CB8AC3E}">
        <p14:creationId xmlns:p14="http://schemas.microsoft.com/office/powerpoint/2010/main" val="2124114724"/>
      </p:ext>
    </p:extLst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 和 磁道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600" dirty="0"/>
              <a:t>盘面中一圈圈灰色同心圆为一条条</a:t>
            </a:r>
            <a:r>
              <a:rPr lang="zh-CN" altLang="en-US" sz="2600" dirty="0" smtClean="0"/>
              <a:t>磁道</a:t>
            </a:r>
            <a:endParaRPr lang="en-US" altLang="zh-CN" sz="2600" dirty="0" smtClean="0"/>
          </a:p>
          <a:p>
            <a:r>
              <a:rPr lang="zh-CN" altLang="en-US" sz="2600" dirty="0"/>
              <a:t>从圆心向外画直线，可以将磁道划分为若干个弧段，每个磁道上一个弧段被称之为一个扇区（图践绿色部分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r>
              <a:rPr lang="zh-CN" altLang="en-US" sz="2600" dirty="0"/>
              <a:t>扇区是磁盘的最小组成单元，通常是</a:t>
            </a:r>
            <a:r>
              <a:rPr lang="en-US" altLang="zh-CN" sz="2600" dirty="0"/>
              <a:t>512</a:t>
            </a:r>
            <a:r>
              <a:rPr lang="zh-CN" altLang="en-US" sz="2600" dirty="0"/>
              <a:t>字节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04864"/>
            <a:ext cx="3843338" cy="3266423"/>
          </a:xfrm>
        </p:spPr>
      </p:pic>
    </p:spTree>
    <p:extLst>
      <p:ext uri="{BB962C8B-B14F-4D97-AF65-F5344CB8AC3E}">
        <p14:creationId xmlns:p14="http://schemas.microsoft.com/office/powerpoint/2010/main" val="2311894340"/>
      </p:ext>
    </p:extLst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200" dirty="0"/>
              <a:t>硬盘通常由重叠的一组盘片构成，每个盘面都被划分为数目相等的磁道，并从外缘的“</a:t>
            </a:r>
            <a:r>
              <a:rPr lang="en-US" altLang="zh-CN" sz="2200" dirty="0"/>
              <a:t>0”</a:t>
            </a:r>
            <a:r>
              <a:rPr lang="zh-CN" altLang="en-US" sz="2200" dirty="0"/>
              <a:t>开始编号，具有相同编号的磁道形成一个圆柱，称之为磁盘的</a:t>
            </a:r>
            <a:r>
              <a:rPr lang="zh-CN" altLang="en-US" sz="2200" dirty="0" smtClean="0"/>
              <a:t>柱面</a:t>
            </a:r>
            <a:endParaRPr lang="en-US" altLang="zh-CN" sz="2200" dirty="0" smtClean="0"/>
          </a:p>
          <a:p>
            <a:r>
              <a:rPr lang="zh-CN" altLang="zh-CN" sz="2200" dirty="0"/>
              <a:t>磁盘的柱面数与一个盘面上的磁道数是相等</a:t>
            </a:r>
            <a:r>
              <a:rPr lang="zh-CN" altLang="zh-CN" sz="2200" dirty="0" smtClean="0"/>
              <a:t>的</a:t>
            </a:r>
            <a:endParaRPr lang="en-US" altLang="zh-CN" sz="2200" dirty="0" smtClean="0"/>
          </a:p>
          <a:p>
            <a:r>
              <a:rPr lang="zh-CN" altLang="zh-CN" sz="2200" dirty="0"/>
              <a:t>由于每个盘面都有自己的磁头，因此，盘面数等于总的磁头数</a:t>
            </a:r>
            <a:endParaRPr lang="zh-CN" altLang="en-US" sz="2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3843338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53904"/>
      </p:ext>
    </p:extLst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 ＝ 磁头数 </a:t>
            </a:r>
            <a:r>
              <a:rPr lang="en-US" altLang="zh-CN" dirty="0"/>
              <a:t>× </a:t>
            </a:r>
            <a:r>
              <a:rPr lang="zh-CN" altLang="en-US" dirty="0"/>
              <a:t>磁道</a:t>
            </a:r>
            <a:r>
              <a:rPr lang="en-US" altLang="zh-CN" dirty="0"/>
              <a:t>(</a:t>
            </a:r>
            <a:r>
              <a:rPr lang="zh-CN" altLang="en-US" dirty="0"/>
              <a:t>柱面</a:t>
            </a:r>
            <a:r>
              <a:rPr lang="en-US" altLang="zh-CN" dirty="0"/>
              <a:t>)</a:t>
            </a:r>
            <a:r>
              <a:rPr lang="zh-CN" altLang="en-US" dirty="0"/>
              <a:t>数 </a:t>
            </a:r>
            <a:r>
              <a:rPr lang="en-US" altLang="zh-CN" dirty="0"/>
              <a:t>× </a:t>
            </a:r>
            <a:r>
              <a:rPr lang="zh-CN" altLang="en-US" dirty="0"/>
              <a:t>每道扇区数 </a:t>
            </a:r>
            <a:r>
              <a:rPr lang="en-US" altLang="zh-CN" dirty="0"/>
              <a:t>× </a:t>
            </a:r>
            <a:r>
              <a:rPr lang="zh-CN" altLang="en-US" dirty="0"/>
              <a:t>每扇区字节数</a:t>
            </a:r>
          </a:p>
        </p:txBody>
      </p:sp>
    </p:spTree>
    <p:extLst>
      <p:ext uri="{BB962C8B-B14F-4D97-AF65-F5344CB8AC3E}">
        <p14:creationId xmlns:p14="http://schemas.microsoft.com/office/powerpoint/2010/main" val="2166931697"/>
      </p:ext>
    </p:extLst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xmlns="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xmlns="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输入设备：将程序或数据送入计算机进行处理的外部设备。常见的输入设备有键盘、鼠标、扫描仪等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输出设备：将计算机处理结果以不同形式输出的设备。常见的输出设备有显示器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主要指标是分辨率，</a:t>
            </a:r>
            <a:r>
              <a:rPr lang="en-US" altLang="zh-CN" dirty="0">
                <a:solidFill>
                  <a:schemeClr val="tx1"/>
                </a:solidFill>
              </a:rPr>
              <a:t>640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480)</a:t>
            </a:r>
            <a:r>
              <a:rPr lang="zh-CN" altLang="en-US" dirty="0">
                <a:solidFill>
                  <a:schemeClr val="tx1"/>
                </a:solidFill>
              </a:rPr>
              <a:t>、打印机等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xmlns="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xmlns="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xmlns="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xmlns="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/>
              <a:t>Windows</a:t>
            </a:r>
            <a:r>
              <a:rPr lang="zh-CN" altLang="en-US" sz="2400"/>
              <a:t>系列（单用户、多任务）、</a:t>
            </a:r>
            <a:r>
              <a:rPr lang="en-US" altLang="zh-CN" sz="2400"/>
              <a:t>Linux(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>
                <a:solidFill>
                  <a:srgbClr val="FF0000"/>
                </a:solidFill>
              </a:rPr>
              <a:t>操作系统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/>
              <a:t>Oracle</a:t>
            </a:r>
            <a:r>
              <a:rPr lang="zh-CN" altLang="en-US" sz="2400"/>
              <a:t>、</a:t>
            </a:r>
            <a:r>
              <a:rPr lang="en-US" altLang="zh-CN" sz="2400"/>
              <a:t>SQLServer</a:t>
            </a:r>
            <a:r>
              <a:rPr lang="zh-CN" altLang="en-US" sz="2400"/>
              <a:t>、</a:t>
            </a:r>
            <a:r>
              <a:rPr lang="en-US" altLang="zh-CN" sz="2400"/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xmlns="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xmlns="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xmlns="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xmlns="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xmlns="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xmlns="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xmlns="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xmlns="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xmlns="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xmlns="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xmlns="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xmlns="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xmlns="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xmlns="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xmlns="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xmlns="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xmlns="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xmlns="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xmlns="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xmlns="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xmlns="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xmlns="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xmlns="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xmlns="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xmlns="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xmlns="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xmlns="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xmlns="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xmlns="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xmlns="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xmlns="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xmlns="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xmlns="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xmlns="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xmlns="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xmlns="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xmlns="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xmlns="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xmlns="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xmlns="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xmlns="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xmlns="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xmlns="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xmlns="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xmlns="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xmlns="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xmlns="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xmlns="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E07A867-7147-414D-B496-8676D95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5" name="内容占位符 7">
            <a:extLst>
              <a:ext uri="{FF2B5EF4-FFF2-40B4-BE49-F238E27FC236}">
                <a16:creationId xmlns:a16="http://schemas.microsoft.com/office/drawing/2014/main" xmlns="" id="{B28630A5-29B7-4FD6-8203-9A1464244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#include "stdio.h"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sum=0;</a:t>
            </a:r>
          </a:p>
          <a:p>
            <a:r>
              <a:rPr lang="en-US" altLang="zh-CN" sz="2400"/>
              <a:t>	for(int i=1;i&lt;=100;i++)</a:t>
            </a:r>
          </a:p>
          <a:p>
            <a:r>
              <a:rPr lang="en-US" altLang="zh-CN" sz="2400"/>
              <a:t>		sum=sum+i;</a:t>
            </a:r>
          </a:p>
          <a:p>
            <a:r>
              <a:rPr lang="en-US" altLang="zh-CN" sz="2400"/>
              <a:t>	printf("1+2+...+100</a:t>
            </a:r>
            <a:r>
              <a:rPr lang="zh-CN" altLang="en-US" sz="2400"/>
              <a:t>和值是</a:t>
            </a:r>
            <a:r>
              <a:rPr lang="en-US" altLang="zh-CN" sz="2400"/>
              <a:t>%d\n",sum);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F55833-9B5D-470B-8927-A5126391E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CF281-1250-463F-A224-AE3D207F90EC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A3F67A-8B86-44E2-82B5-ED1D59F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358CBA0-6289-493B-AC5C-8B0BF64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41B385-E848-4556-9FB1-359E44ECF5E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84527DC-37B9-49CD-8F1F-9746424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19" name="内容占位符 7">
            <a:extLst>
              <a:ext uri="{FF2B5EF4-FFF2-40B4-BE49-F238E27FC236}">
                <a16:creationId xmlns:a16="http://schemas.microsoft.com/office/drawing/2014/main" xmlns="" id="{727AC051-2B47-4ED2-B7FB-DB7A5C96D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#include "stdio.h"</a:t>
            </a:r>
          </a:p>
          <a:p>
            <a:r>
              <a:rPr lang="en-US" altLang="zh-CN" sz="1800"/>
              <a:t>void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	int sum1=0;</a:t>
            </a:r>
          </a:p>
          <a:p>
            <a:r>
              <a:rPr lang="en-US" altLang="zh-CN" sz="1800"/>
              <a:t>	int sum2=0;</a:t>
            </a:r>
          </a:p>
          <a:p>
            <a:r>
              <a:rPr lang="en-US" altLang="zh-CN" sz="1800"/>
              <a:t>	for(int i=1;i&lt;=100;i++)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if(i%2==0)</a:t>
            </a:r>
          </a:p>
          <a:p>
            <a:r>
              <a:rPr lang="en-US" altLang="zh-CN" sz="1800"/>
              <a:t>          	  sum1=sum1+i;</a:t>
            </a:r>
          </a:p>
          <a:p>
            <a:r>
              <a:rPr lang="en-US" altLang="zh-CN" sz="1800"/>
              <a:t>		else</a:t>
            </a:r>
          </a:p>
          <a:p>
            <a:r>
              <a:rPr lang="en-US" altLang="zh-CN" sz="1800"/>
              <a:t>		sum2=sum2+i;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	printf("</a:t>
            </a:r>
            <a:r>
              <a:rPr lang="zh-CN" altLang="en-US" sz="1800"/>
              <a:t>偶数和值：</a:t>
            </a:r>
            <a:r>
              <a:rPr lang="en-US" altLang="zh-CN" sz="1800"/>
              <a:t>%d  </a:t>
            </a:r>
            <a:r>
              <a:rPr lang="zh-CN" altLang="en-US" sz="1800"/>
              <a:t>奇数和值：</a:t>
            </a:r>
            <a:r>
              <a:rPr lang="en-US" altLang="zh-CN" sz="1800"/>
              <a:t>%d\n",sum1,sum2);</a:t>
            </a:r>
          </a:p>
          <a:p>
            <a:endParaRPr lang="en-US" altLang="zh-CN" sz="1800"/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64E15-67E3-4B48-8FBF-7DA6FC0FC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99A18E-247E-4264-A7F5-B141783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4AB22F-474D-4530-A716-7299A61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C98910-0429-4BAB-9118-B7871074511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45905-D878-440C-81F1-87167BD7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第一台机械式电子计算机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139DD9-EFEA-461E-82EA-C00F1E0B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100</a:t>
            </a:r>
            <a:r>
              <a:rPr lang="zh-CN" altLang="en-US" dirty="0"/>
              <a:t>年以后，</a:t>
            </a:r>
            <a:r>
              <a:rPr lang="zh-CN" altLang="zh-CN" dirty="0"/>
              <a:t>霍华德艾肯在图书馆发现了</a:t>
            </a:r>
            <a:r>
              <a:rPr lang="zh-CN" altLang="en-US" dirty="0"/>
              <a:t>分析机的相关资料，然后找到了</a:t>
            </a:r>
            <a:r>
              <a:rPr lang="en-US" altLang="zh-CN" dirty="0"/>
              <a:t>IBM</a:t>
            </a:r>
            <a:r>
              <a:rPr lang="zh-CN" altLang="zh-CN" dirty="0"/>
              <a:t>总裁沃森</a:t>
            </a:r>
            <a:r>
              <a:rPr lang="zh-CN" altLang="en-US" dirty="0"/>
              <a:t>寻求帮助。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zh-CN" dirty="0"/>
              <a:t>沃森投资了</a:t>
            </a:r>
            <a:r>
              <a:rPr lang="en-US" altLang="zh-CN" dirty="0"/>
              <a:t>100</a:t>
            </a:r>
            <a:r>
              <a:rPr lang="zh-CN" altLang="zh-CN" dirty="0"/>
              <a:t>万美元，</a:t>
            </a:r>
            <a:r>
              <a:rPr lang="zh-CN" altLang="en-US" dirty="0"/>
              <a:t>并派出</a:t>
            </a:r>
            <a:r>
              <a:rPr lang="zh-CN" altLang="zh-CN" dirty="0"/>
              <a:t>工程师团队，最后在</a:t>
            </a:r>
            <a:r>
              <a:rPr lang="en-US" altLang="zh-CN" dirty="0"/>
              <a:t>1944</a:t>
            </a:r>
            <a:r>
              <a:rPr lang="zh-CN" altLang="zh-CN" dirty="0"/>
              <a:t>年制造出第一台机械式电子计算机，一部分是用了分析机的</a:t>
            </a:r>
            <a:r>
              <a:rPr lang="zh-CN" altLang="en-US" dirty="0"/>
              <a:t>机械</a:t>
            </a:r>
            <a:r>
              <a:rPr lang="zh-CN" altLang="zh-CN" dirty="0"/>
              <a:t>结构，一部分是电子电路，</a:t>
            </a:r>
            <a:r>
              <a:rPr lang="zh-CN" altLang="en-US" dirty="0"/>
              <a:t>在当时</a:t>
            </a:r>
            <a:r>
              <a:rPr lang="zh-CN" altLang="zh-CN" dirty="0"/>
              <a:t>造成了极大的震动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891872"/>
      </p:ext>
    </p:extLst>
  </p:cSld>
  <p:clrMapOvr>
    <a:masterClrMapping/>
  </p:clrMapOvr>
  <p:transition spd="med">
    <p:check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541DE61-BAED-4FEB-91FC-A259FB7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内容占位符 7">
            <a:extLst>
              <a:ext uri="{FF2B5EF4-FFF2-40B4-BE49-F238E27FC236}">
                <a16:creationId xmlns:a16="http://schemas.microsoft.com/office/drawing/2014/main" xmlns="" id="{FD470784-5E01-4FE6-AC14-B477678D5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3CDACC-6F62-43B3-A6AA-449EC691EE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6C1E26-CB8A-4B09-BFC6-8F4CEA0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C09676-EE50-4A47-9729-174D169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52D34C-7CCD-48E5-A502-EC79AC9103A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8247" name="Picture 2">
            <a:extLst>
              <a:ext uri="{FF2B5EF4-FFF2-40B4-BE49-F238E27FC236}">
                <a16:creationId xmlns:a16="http://schemas.microsoft.com/office/drawing/2014/main" xmlns="" id="{6DB72063-C31F-4E2F-954C-B9AD913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7610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xmlns="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xmlns="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xmlns="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xmlns="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发明了图灵机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/>
              <a:t>证明了通用计算理论</a:t>
            </a:r>
            <a:endParaRPr lang="en-US" altLang="zh-CN" sz="4800" dirty="0"/>
          </a:p>
          <a:p>
            <a:r>
              <a:rPr lang="zh-CN" altLang="en-US" sz="4800" dirty="0"/>
              <a:t>揭示了计算机的工作模式和主要架构</a:t>
            </a:r>
            <a:endParaRPr lang="en-US" altLang="zh-CN" sz="4800" dirty="0"/>
          </a:p>
          <a:p>
            <a:r>
              <a:rPr lang="zh-CN" altLang="en-US" sz="48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xmlns="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xmlns="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是世界上第一台通用电子计算机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为储存程序式计算机（离散变量电子计算机 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为蓝本设计和建造（改进版 ）两者的区别在于实用性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F051225C-5D5C-4BCC-901D-975FF11B68C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0CA62BE-A44D-4B6D-9DEE-5A507D8A6136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9336FDBD-97C9-4278-AD3E-BD5CA500E1E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736B7B46-3BA9-42E5-BED7-758FE37A5793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C36FB92B-2B93-4E3D-8602-4C5B4AA34EB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293" name="Rectangle 1027">
            <a:extLst>
              <a:ext uri="{FF2B5EF4-FFF2-40B4-BE49-F238E27FC236}">
                <a16:creationId xmlns:a16="http://schemas.microsoft.com/office/drawing/2014/main" xmlns="" id="{43892235-C300-48FA-8AF5-FFAB8E9DC1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48263" y="1773238"/>
            <a:ext cx="3590925" cy="42878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/>
              <a:t>5000</a:t>
            </a:r>
            <a:r>
              <a:rPr lang="zh-CN" altLang="en-US"/>
              <a:t>次加法</a:t>
            </a:r>
            <a:r>
              <a:rPr lang="en-US" altLang="zh-CN"/>
              <a:t>/</a:t>
            </a:r>
            <a:r>
              <a:rPr lang="zh-CN" altLang="en-US"/>
              <a:t>秒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体重</a:t>
            </a:r>
            <a:r>
              <a:rPr lang="en-US" altLang="zh-CN"/>
              <a:t>27</a:t>
            </a:r>
            <a:r>
              <a:rPr lang="zh-CN" altLang="en-US"/>
              <a:t>吨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占地</a:t>
            </a:r>
            <a:r>
              <a:rPr lang="en-US" altLang="zh-CN"/>
              <a:t>150m</a:t>
            </a:r>
            <a:r>
              <a:rPr lang="en-US" altLang="zh-CN" baseline="30000"/>
              <a:t>2</a:t>
            </a:r>
            <a:endParaRPr lang="en-US" altLang="zh-CN"/>
          </a:p>
          <a:p>
            <a:pPr eaLnBrk="1" hangingPunct="1">
              <a:lnSpc>
                <a:spcPct val="115000"/>
              </a:lnSpc>
            </a:pPr>
            <a:r>
              <a:rPr lang="en-US" altLang="zh-CN"/>
              <a:t>18800</a:t>
            </a:r>
            <a:r>
              <a:rPr lang="zh-CN" altLang="en-US"/>
              <a:t>只电子管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/>
              <a:t>1500</a:t>
            </a:r>
            <a:r>
              <a:rPr lang="zh-CN" altLang="en-US"/>
              <a:t>个继电器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功率</a:t>
            </a:r>
            <a:r>
              <a:rPr lang="en-US" altLang="zh-CN"/>
              <a:t>140KW</a:t>
            </a:r>
          </a:p>
        </p:txBody>
      </p:sp>
      <p:pic>
        <p:nvPicPr>
          <p:cNvPr id="12294" name="Picture 1032" descr="ENIAC2">
            <a:extLst>
              <a:ext uri="{FF2B5EF4-FFF2-40B4-BE49-F238E27FC236}">
                <a16:creationId xmlns:a16="http://schemas.microsoft.com/office/drawing/2014/main" xmlns="" id="{16AB5A63-3CD2-4DC0-B406-20D58D0C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3832225" cy="40338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Rectangle 1024">
            <a:extLst>
              <a:ext uri="{FF2B5EF4-FFF2-40B4-BE49-F238E27FC236}">
                <a16:creationId xmlns:a16="http://schemas.microsoft.com/office/drawing/2014/main" xmlns="" id="{66F0278A-DEDB-4CE6-AD90-5AAD5175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05488"/>
            <a:ext cx="3887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ENIAC (1943</a:t>
            </a:r>
            <a:r>
              <a:rPr lang="zh-CN" altLang="en-US" sz="2400">
                <a:solidFill>
                  <a:srgbClr val="000000"/>
                </a:solidFill>
              </a:rPr>
              <a:t>～</a:t>
            </a:r>
            <a:r>
              <a:rPr lang="en-US" altLang="zh-CN" sz="2400">
                <a:solidFill>
                  <a:srgbClr val="000000"/>
                </a:solidFill>
              </a:rPr>
              <a:t>1946)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29751F-0E90-4A2D-BC03-80F76F9D2A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74AB9944-D714-4697-926D-28B14867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15" name="内容占位符 7">
            <a:extLst>
              <a:ext uri="{FF2B5EF4-FFF2-40B4-BE49-F238E27FC236}">
                <a16:creationId xmlns:a16="http://schemas.microsoft.com/office/drawing/2014/main" xmlns="" id="{7DDAB2FF-5C7F-45BF-ACA5-7E6B265EF5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/>
              <a:t>1958</a:t>
            </a:r>
            <a:r>
              <a:rPr lang="zh-CN" altLang="en-US" sz="3200"/>
              <a:t>年</a:t>
            </a:r>
            <a:r>
              <a:rPr lang="en-US" altLang="zh-CN" sz="3200"/>
              <a:t>8</a:t>
            </a:r>
            <a:r>
              <a:rPr lang="zh-CN" altLang="en-US" sz="3200"/>
              <a:t>月，我国第一台数字电子计算机</a:t>
            </a:r>
            <a:r>
              <a:rPr lang="en-US" altLang="zh-CN" sz="3200"/>
              <a:t>---103</a:t>
            </a:r>
            <a:r>
              <a:rPr lang="zh-CN" altLang="en-US" sz="3200"/>
              <a:t>机诞生，运算速度每秒</a:t>
            </a:r>
            <a:r>
              <a:rPr lang="en-US" altLang="zh-CN" sz="3200"/>
              <a:t>1500</a:t>
            </a:r>
            <a:r>
              <a:rPr lang="zh-CN" altLang="en-US" sz="3200"/>
              <a:t>次。</a:t>
            </a:r>
            <a:endParaRPr lang="en-US" altLang="zh-CN" sz="3200"/>
          </a:p>
          <a:p>
            <a:endParaRPr lang="zh-CN" altLang="en-US"/>
          </a:p>
        </p:txBody>
      </p:sp>
      <p:sp>
        <p:nvSpPr>
          <p:cNvPr id="13316" name="内容占位符 10">
            <a:extLst>
              <a:ext uri="{FF2B5EF4-FFF2-40B4-BE49-F238E27FC236}">
                <a16:creationId xmlns:a16="http://schemas.microsoft.com/office/drawing/2014/main" xmlns="" id="{E92B8D97-EE33-4B1E-AA38-D260997DA1F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CC0EAB-EAA5-45DF-936D-15ED257642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BE94AE-BEA6-4B4D-A5D4-0018DE2418DF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EBD8ED1-01EC-406B-893A-C21DB672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DC216E-4606-49B0-8BF7-DF5810F4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D1D3AA-5015-424F-9524-DE780BF2B2E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320" name="Picture 2">
            <a:extLst>
              <a:ext uri="{FF2B5EF4-FFF2-40B4-BE49-F238E27FC236}">
                <a16:creationId xmlns:a16="http://schemas.microsoft.com/office/drawing/2014/main" xmlns="" id="{A6371DC3-FC4F-47A0-ACD1-7B3A670D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349500"/>
            <a:ext cx="273685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EADB2155-85C4-4E1D-8AF5-6CDA961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39" name="内容占位符 5">
            <a:extLst>
              <a:ext uri="{FF2B5EF4-FFF2-40B4-BE49-F238E27FC236}">
                <a16:creationId xmlns:a16="http://schemas.microsoft.com/office/drawing/2014/main" xmlns="" id="{96A48911-43F1-435E-A8B3-7A2AEDF54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我国第一台计算机的主要奠基人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r>
              <a:rPr lang="zh-CN" altLang="en-US" sz="2400"/>
              <a:t>华罗庚                         夏培肃                          闵乃大</a:t>
            </a:r>
            <a:endParaRPr lang="en-US" altLang="zh-CN" sz="2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48CBAF1-CF61-4E25-88BE-AE4201143A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F3B761-8DBF-4E88-8FB2-2BA44B06C317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9E79388-22C1-499D-BA86-517FD90C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4FD1F9-EAFE-4F4F-85A3-709599C7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FEB3295-9BDA-43FC-A271-55331B9A1F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4343" name="Picture 2">
            <a:extLst>
              <a:ext uri="{FF2B5EF4-FFF2-40B4-BE49-F238E27FC236}">
                <a16:creationId xmlns:a16="http://schemas.microsoft.com/office/drawing/2014/main" xmlns="" id="{983E2E88-B206-4CB5-AC22-28EE29FA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65400"/>
            <a:ext cx="1728787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4344" name="Picture 3">
            <a:extLst>
              <a:ext uri="{FF2B5EF4-FFF2-40B4-BE49-F238E27FC236}">
                <a16:creationId xmlns:a16="http://schemas.microsoft.com/office/drawing/2014/main" xmlns="" id="{834491BB-5293-4565-87CA-188477B3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565400"/>
            <a:ext cx="16557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4345" name="Picture 4">
            <a:extLst>
              <a:ext uri="{FF2B5EF4-FFF2-40B4-BE49-F238E27FC236}">
                <a16:creationId xmlns:a16="http://schemas.microsoft.com/office/drawing/2014/main" xmlns="" id="{A4DB7E0B-666E-48FD-A0BD-0FCA1BF27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16557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4346" name="TextBox 9">
            <a:extLst>
              <a:ext uri="{FF2B5EF4-FFF2-40B4-BE49-F238E27FC236}">
                <a16:creationId xmlns:a16="http://schemas.microsoft.com/office/drawing/2014/main" xmlns="" id="{88691B99-CBFE-446C-B720-111C29C0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00663"/>
            <a:ext cx="15128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数学家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1910~1985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TextBox 10">
            <a:extLst>
              <a:ext uri="{FF2B5EF4-FFF2-40B4-BE49-F238E27FC236}">
                <a16:creationId xmlns:a16="http://schemas.microsoft.com/office/drawing/2014/main" xmlns="" id="{D3D1C2EF-BB28-450E-B9BC-D2AAC57E3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80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计算机专家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1923~2014.8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TextBox 11">
            <a:extLst>
              <a:ext uri="{FF2B5EF4-FFF2-40B4-BE49-F238E27FC236}">
                <a16:creationId xmlns:a16="http://schemas.microsoft.com/office/drawing/2014/main" xmlns="" id="{1E5EDD4D-35DA-4BC5-9AB0-70F364AF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373688"/>
            <a:ext cx="2160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德籍贯华人科学家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02ACAF-CEE0-421D-885E-6C0BB557D0E8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AE4DE0-6F49-4F3D-AD92-0A720C983543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063F25-336A-4394-A290-DC490C727E8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5F40A6-DB4B-4534-9E75-E7941B3A6A71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7BE7DB7-A45D-4A43-AE24-DD82CA6F4A8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25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xmlns="" id="{49676568-8E6E-4D20-892D-03023BE72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42950" indent="-74295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zh-CN" altLang="en-US" sz="4000" dirty="0">
                <a:solidFill>
                  <a:srgbClr val="002060"/>
                </a:solidFill>
              </a:rPr>
              <a:t>电子管时代</a:t>
            </a:r>
          </a:p>
          <a:p>
            <a:pPr marL="742950" indent="-74295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zh-CN" altLang="en-US" sz="4000" dirty="0">
                <a:solidFill>
                  <a:srgbClr val="002060"/>
                </a:solidFill>
              </a:rPr>
              <a:t>晶体管时代</a:t>
            </a:r>
          </a:p>
          <a:p>
            <a:pPr marL="742950" indent="-74295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zh-CN" altLang="en-US" sz="4000" dirty="0">
                <a:solidFill>
                  <a:srgbClr val="002060"/>
                </a:solidFill>
              </a:rPr>
              <a:t>中小规模集成电路时代</a:t>
            </a:r>
          </a:p>
          <a:p>
            <a:pPr marL="742950" indent="-74295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zh-CN" altLang="en-US" sz="4000" dirty="0">
                <a:solidFill>
                  <a:srgbClr val="002060"/>
                </a:solidFill>
              </a:rPr>
              <a:t>大规模及超大规模集成电路时代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0A67A280-2AB3-44A4-8472-6E18549F159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计算机发展的几个阶段</a:t>
            </a:r>
          </a:p>
        </p:txBody>
      </p:sp>
    </p:spTree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xmlns="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xmlns="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xmlns="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xmlns="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xmlns="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xmlns="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xmlns="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xmlns="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xmlns="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9977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040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9977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xmlns="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400843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xmlns="" id="{ABFC1B4D-D38D-4C6B-8B01-0901C1BBB7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89138"/>
            <a:ext cx="7839075" cy="4392612"/>
          </a:xfrm>
        </p:spPr>
        <p:txBody>
          <a:bodyPr/>
          <a:lstStyle/>
          <a:p>
            <a:pPr marL="0" indent="0" eaLnBrk="1" hangingPunct="1">
              <a:buNone/>
            </a:pPr>
            <a:endParaRPr kumimoji="1" lang="zh-CN" altLang="zh-CN" dirty="0">
              <a:latin typeface="华文新魏" panose="02010800040101010101" pitchFamily="2" charset="-122"/>
            </a:endParaRP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xmlns="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2860675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xmlns="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838450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xmlns="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17800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xmlns="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044950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xmlns="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4910138"/>
            <a:ext cx="27352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xmlns="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2789238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xmlns="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4189413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xmlns="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5000625"/>
            <a:ext cx="142875" cy="1420813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xmlns="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xmlns="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xmlns="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xmlns="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xmlns="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xmlns="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xmlns="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xmlns="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xmlns="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xmlns="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xmlns="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32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xmlns="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5038"/>
            <a:ext cx="8955088" cy="43926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运算速度快 ：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运算速度是指计算机每秒能执行多少条指令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的缩写，每秒处理的百万级的机器语言指令数 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计算精度高：圆周率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341438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xmlns="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存储容量大：（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4GB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内存）；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逻辑判断能力强：在程序执行过程中，计算机能够进行各种基本逻辑判断，并根据判断结果来决定下一步执行哪条指令；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35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xmlns="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(6)</a:t>
            </a:r>
            <a:r>
              <a:rPr lang="zh-CN" altLang="en-US" sz="2800" dirty="0">
                <a:solidFill>
                  <a:srgbClr val="002060"/>
                </a:solidFill>
              </a:rPr>
              <a:t>网络应用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(7)</a:t>
            </a:r>
            <a:r>
              <a:rPr lang="zh-CN" altLang="en-US" sz="2800" dirty="0">
                <a:solidFill>
                  <a:srgbClr val="002060"/>
                </a:solidFill>
              </a:rPr>
              <a:t>多媒体应用</a:t>
            </a: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xmlns="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(1)</a:t>
            </a:r>
            <a:r>
              <a:rPr lang="zh-CN" altLang="en-US">
                <a:solidFill>
                  <a:schemeClr val="tx1"/>
                </a:solidFill>
              </a:rPr>
              <a:t>数值计算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xmlns="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xmlns="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xmlns="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  <a:r>
              <a:rPr kumimoji="1" lang="en-US" altLang="zh-CN" sz="2800" b="1">
                <a:solidFill>
                  <a:schemeClr val="tx1"/>
                </a:solidFill>
              </a:rPr>
              <a:t>CAD,CAM,CAI,CAT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/>
              <a:t>CAD(Computer Aided Design)</a:t>
            </a:r>
            <a:r>
              <a:rPr kumimoji="1" lang="zh-CN" altLang="en-US"/>
              <a:t>：计算机辅助设计，利用计算机和图形设备帮助设计人员完成设计工作。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xmlns="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CAM(Computer Aided  Manufacturing):</a:t>
            </a:r>
            <a:r>
              <a:rPr kumimoji="1" lang="zh-CN" altLang="en-US" sz="2400"/>
              <a:t>计算机辅助制造，利用计算机通过各种数值控制设备，自动完成离散产品的加工、装配、检测和包装等制造过程。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xmlns="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/>
              <a:t>CAI(Computer Aided Instruction )</a:t>
            </a:r>
            <a:r>
              <a:rPr kumimoji="1" lang="zh-CN" altLang="en-US"/>
              <a:t>：计算机辅助教学，在多媒体计算机辅助下进行的各种教学活动。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xmlns="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/>
              <a:t>CAT(Computer Aided  Test)</a:t>
            </a:r>
            <a:r>
              <a:rPr kumimoji="1" lang="zh-CN" altLang="en-US"/>
              <a:t>：计算机辅助测试，利用多媒体计算机协助对学生的学习效果进行测试和评估。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xmlns="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45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xmlns="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xmlns="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xmlns="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xmlns="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xmlns="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xmlns="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xmlns="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xmlns="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xmlns="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xmlns="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xmlns="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xmlns="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xmlns="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xmlns="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xmlns="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xmlns="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xmlns="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xmlns="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xmlns="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xmlns="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xmlns="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xmlns="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xmlns="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xmlns="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xmlns="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xmlns="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xmlns="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xmlns="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xmlns="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xmlns="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xmlns="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xmlns="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xmlns="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xmlns="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xmlns="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xmlns="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xmlns="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xmlns="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xmlns="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xmlns="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xmlns="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xmlns="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xmlns="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xmlns="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xmlns="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xmlns="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xmlns="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xmlns="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xmlns="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xmlns="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xmlns="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xmlns="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xmlns="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xmlns="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xmlns="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xmlns="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xmlns="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xmlns="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xmlns="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xmlns="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xmlns="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xmlns="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xmlns="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002060"/>
                </a:solidFill>
              </a:rPr>
              <a:t>1946</a:t>
            </a:r>
            <a:r>
              <a:rPr kumimoji="1" lang="zh-CN" altLang="en-US" sz="2100" dirty="0">
                <a:solidFill>
                  <a:srgbClr val="00206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002060"/>
                </a:solidFill>
              </a:rPr>
              <a:t>ENIAC(</a:t>
            </a:r>
            <a:r>
              <a:rPr kumimoji="1" lang="zh-CN" altLang="en-US" sz="2100" dirty="0">
                <a:solidFill>
                  <a:srgbClr val="00206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002060"/>
                </a:solidFill>
              </a:rPr>
              <a:t>) (Electronic Numerical  Integrator  And  Computer)</a:t>
            </a:r>
            <a:r>
              <a:rPr kumimoji="1" lang="zh-CN" altLang="en-US" sz="2100" dirty="0">
                <a:solidFill>
                  <a:srgbClr val="002060"/>
                </a:solidFill>
              </a:rPr>
              <a:t>。</a:t>
            </a:r>
            <a:endParaRPr kumimoji="1" lang="en-US" altLang="zh-CN" sz="2100" dirty="0">
              <a:solidFill>
                <a:srgbClr val="002060"/>
              </a:solidFill>
            </a:endParaRP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dirty="0">
                <a:solidFill>
                  <a:srgbClr val="002060"/>
                </a:solidFill>
              </a:rPr>
              <a:t>    其中，</a:t>
            </a:r>
            <a:r>
              <a:rPr lang="zh-CN" altLang="en-US" sz="2100" dirty="0"/>
              <a:t> 冯</a:t>
            </a:r>
            <a:r>
              <a:rPr lang="en-US" altLang="zh-CN" sz="2100" dirty="0"/>
              <a:t>· </a:t>
            </a:r>
            <a:r>
              <a:rPr lang="zh-CN" altLang="en-US" sz="2100" dirty="0"/>
              <a:t>诺依曼作为研究小组顾问参与到研究的整个过程。</a:t>
            </a:r>
            <a:endParaRPr kumimoji="1" lang="en-US" altLang="zh-CN" sz="21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xmlns="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2020/4/13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xmlns="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xmlns="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xmlns="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xmlns="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xmlns="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xmlns="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xmlns="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xmlns="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xmlns="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xmlns="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xmlns="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xmlns="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xmlns="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xmlns="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xmlns="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xmlns="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xmlns="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xmlns="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xmlns="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xmlns="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xmlns="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xmlns="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xmlns="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xmlns="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xmlns="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xmlns="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xmlns="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xmlns="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xmlns="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xmlns="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xmlns="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xmlns="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xmlns="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xmlns="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xmlns="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xmlns="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xmlns="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xmlns="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xmlns="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2020/4/13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67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xmlns="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xmlns="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xmlns="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xmlns="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xmlns="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xmlns="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xmlns="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xmlns="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xmlns="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xmlns="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xmlns="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xmlns="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xmlns="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xmlns="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人工计算导弹速度：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en-US" altLang="zh-CN" dirty="0"/>
              <a:t>ENIAC</a:t>
            </a:r>
            <a:r>
              <a:rPr lang="zh-CN" altLang="en-US" dirty="0"/>
              <a:t>计算导弹的速度：</a:t>
            </a:r>
            <a:r>
              <a:rPr lang="en-US" altLang="zh-CN" dirty="0"/>
              <a:t>20</a:t>
            </a:r>
            <a:r>
              <a:rPr lang="zh-CN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xmlns="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xmlns="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xmlns="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xmlns="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xmlns="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xmlns="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xmlns="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xmlns="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xmlns="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xmlns="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xmlns="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xmlns="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xmlns="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xmlns="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xmlns="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xmlns="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xmlns="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xmlns="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xmlns="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xmlns="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xmlns="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xmlns="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xmlns="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xmlns="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xmlns="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xmlns="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xmlns="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xmlns="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xmlns="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xmlns="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xmlns="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xmlns="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并未全部采用二进制</a:t>
            </a:r>
            <a:endParaRPr lang="en-US" altLang="zh-CN" dirty="0"/>
          </a:p>
          <a:p>
            <a:r>
              <a:rPr lang="zh-CN" altLang="en-US" dirty="0"/>
              <a:t>由硬件驱动，只能计算导弹弹道，如果要计算其他程序，要重新设计电路结构</a:t>
            </a:r>
            <a:endParaRPr lang="en-US" altLang="zh-CN" dirty="0"/>
          </a:p>
          <a:p>
            <a:r>
              <a:rPr lang="zh-CN" altLang="en-US" dirty="0"/>
              <a:t>注：现在用的计算机的基础并不是</a:t>
            </a:r>
            <a:r>
              <a:rPr lang="en-US" altLang="zh-CN" dirty="0"/>
              <a:t>ENIAC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xmlns="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xmlns="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xmlns="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xmlns="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xmlns="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xmlns="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xmlns="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xmlns="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xmlns="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88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xmlns="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xmlns="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xmlns="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xmlns="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89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B65C88-9AFF-472A-9D58-2B88022C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为什么采用二进制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496D61-AD88-4FD6-A82A-64AC6369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电子电路技术已经发展成熟</a:t>
            </a:r>
            <a:r>
              <a:rPr lang="en-US" altLang="zh-CN" sz="2800" dirty="0"/>
              <a:t>,</a:t>
            </a:r>
            <a:r>
              <a:rPr lang="zh-CN" altLang="en-US" sz="2800" dirty="0"/>
              <a:t>功能电路使用广泛、如加法器、锁存器、触发器、计数器等。</a:t>
            </a:r>
            <a:endParaRPr lang="en-US" altLang="zh-CN" sz="2800" dirty="0"/>
          </a:p>
          <a:p>
            <a:r>
              <a:rPr lang="zh-CN" altLang="en-US" sz="2800" dirty="0"/>
              <a:t>计算机是由数字电子电路组成</a:t>
            </a:r>
            <a:r>
              <a:rPr lang="en-US" altLang="zh-CN" sz="2800" dirty="0"/>
              <a:t>,</a:t>
            </a:r>
            <a:r>
              <a:rPr lang="zh-CN" altLang="en-US" sz="2800" dirty="0"/>
              <a:t>数字电子电路主要由门电路组成。</a:t>
            </a:r>
            <a:endParaRPr lang="en-US" altLang="zh-CN" sz="2800" dirty="0"/>
          </a:p>
          <a:p>
            <a:r>
              <a:rPr lang="zh-CN" altLang="en-US" sz="2800" dirty="0"/>
              <a:t>门电路主要由三极管组成，三极管只有两种状态，打开和关闭，因此就用高电平和低电平来表示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计算机采用二进制</a:t>
            </a:r>
            <a:r>
              <a:rPr lang="en-US" altLang="zh-CN" sz="2800" dirty="0"/>
              <a:t>,</a:t>
            </a:r>
            <a:r>
              <a:rPr lang="zh-CN" altLang="en-US" sz="2800" dirty="0"/>
              <a:t>根本原因是因为它用门电路作为基本物理器件。</a:t>
            </a:r>
          </a:p>
        </p:txBody>
      </p:sp>
    </p:spTree>
    <p:extLst>
      <p:ext uri="{BB962C8B-B14F-4D97-AF65-F5344CB8AC3E}">
        <p14:creationId xmlns:p14="http://schemas.microsoft.com/office/powerpoint/2010/main" val="1985943102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xmlns="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xmlns="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xmlns="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xmlns="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xmlns="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xmlns="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xmlns="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xmlns="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xmlns="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xmlns="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xmlns="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xmlns="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xmlns="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xmlns="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xmlns="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xmlns="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xmlns="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xmlns="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xmlns="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xmlns="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xmlns="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xmlns="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2020/4/13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xmlns="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xmlns="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xmlns="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xmlns="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10803</TotalTime>
  <Words>6461</Words>
  <Application>Microsoft Office PowerPoint</Application>
  <PresentationFormat>全屏显示(4:3)</PresentationFormat>
  <Paragraphs>1348</Paragraphs>
  <Slides>153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55" baseType="lpstr"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ENIAC的缺陷</vt:lpstr>
      <vt:lpstr>为什么采用二进制</vt:lpstr>
      <vt:lpstr>二进制的优点</vt:lpstr>
      <vt:lpstr>冯·诺依曼</vt:lpstr>
      <vt:lpstr>冯诺依曼的贡献</vt:lpstr>
      <vt:lpstr>冯诺依曼设计的由来</vt:lpstr>
      <vt:lpstr>计算机雏形</vt:lpstr>
      <vt:lpstr>第一台机械式电子计算机</vt:lpstr>
      <vt:lpstr>图灵</vt:lpstr>
      <vt:lpstr>图灵机的意义</vt:lpstr>
      <vt:lpstr>机械结构</vt:lpstr>
      <vt:lpstr>架构和程序</vt:lpstr>
      <vt:lpstr>ENIVA，EDVAC，EDSAC</vt:lpstr>
      <vt:lpstr>PowerPoint 演示文稿</vt:lpstr>
      <vt:lpstr>PowerPoint 演示文稿</vt:lpstr>
      <vt:lpstr>PowerPoint 演示文稿</vt:lpstr>
      <vt:lpstr>1.1.2 、计算机发展的几个阶段 </vt:lpstr>
      <vt:lpstr>计算机发展的几个阶段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硬盘</vt:lpstr>
      <vt:lpstr>盘片 片面 和 磁头</vt:lpstr>
      <vt:lpstr>扇区 和 磁道</vt:lpstr>
      <vt:lpstr>柱面</vt:lpstr>
      <vt:lpstr>磁盘容量计算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1456</cp:revision>
  <dcterms:created xsi:type="dcterms:W3CDTF">2003-08-26T10:11:20Z</dcterms:created>
  <dcterms:modified xsi:type="dcterms:W3CDTF">2020-04-13T13:10:16Z</dcterms:modified>
</cp:coreProperties>
</file>