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6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一月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联想</c:v>
                </c:pt>
                <c:pt idx="1">
                  <c:v>戴尔</c:v>
                </c:pt>
                <c:pt idx="2">
                  <c:v>同方</c:v>
                </c:pt>
                <c:pt idx="3">
                  <c:v>方正</c:v>
                </c:pt>
                <c:pt idx="4">
                  <c:v>惠普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78</c:v>
                </c:pt>
                <c:pt idx="1">
                  <c:v>88</c:v>
                </c:pt>
                <c:pt idx="2">
                  <c:v>98</c:v>
                </c:pt>
                <c:pt idx="3">
                  <c:v>67</c:v>
                </c:pt>
                <c:pt idx="4">
                  <c:v>74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二月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联想</c:v>
                </c:pt>
                <c:pt idx="1">
                  <c:v>戴尔</c:v>
                </c:pt>
                <c:pt idx="2">
                  <c:v>同方</c:v>
                </c:pt>
                <c:pt idx="3">
                  <c:v>方正</c:v>
                </c:pt>
                <c:pt idx="4">
                  <c:v>惠普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88</c:v>
                </c:pt>
                <c:pt idx="1">
                  <c:v>76</c:v>
                </c:pt>
                <c:pt idx="2">
                  <c:v>85</c:v>
                </c:pt>
                <c:pt idx="3">
                  <c:v>90</c:v>
                </c:pt>
                <c:pt idx="4">
                  <c:v>78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三月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联想</c:v>
                </c:pt>
                <c:pt idx="1">
                  <c:v>戴尔</c:v>
                </c:pt>
                <c:pt idx="2">
                  <c:v>同方</c:v>
                </c:pt>
                <c:pt idx="3">
                  <c:v>方正</c:v>
                </c:pt>
                <c:pt idx="4">
                  <c:v>惠普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70</c:v>
                </c:pt>
                <c:pt idx="1">
                  <c:v>78</c:v>
                </c:pt>
                <c:pt idx="2">
                  <c:v>77</c:v>
                </c:pt>
                <c:pt idx="3">
                  <c:v>89</c:v>
                </c:pt>
                <c:pt idx="4">
                  <c:v>80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140992"/>
        <c:axId val="195155840"/>
      </c:lineChart>
      <c:catAx>
        <c:axId val="195140992"/>
        <c:scaling>
          <c:orientation val="minMax"/>
        </c:scaling>
        <c:delete val="0"/>
        <c:axPos val="b"/>
        <c:majorTickMark val="out"/>
        <c:minorTickMark val="none"/>
        <c:tickLblPos val="nextTo"/>
        <c:crossAx val="195155840"/>
        <c:crosses val="autoZero"/>
        <c:auto val="1"/>
        <c:lblAlgn val="ctr"/>
        <c:lblOffset val="100"/>
        <c:noMultiLvlLbl val="0"/>
      </c:catAx>
      <c:valAx>
        <c:axId val="1951558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51409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王清华</c:v>
                </c:pt>
              </c:strCache>
            </c:strRef>
          </c:tx>
          <c:invertIfNegative val="0"/>
          <c:cat>
            <c:strRef>
              <c:f>Sheet1!$B$1:$H$1</c:f>
              <c:strCache>
                <c:ptCount val="7"/>
                <c:pt idx="0">
                  <c:v>语文</c:v>
                </c:pt>
                <c:pt idx="1">
                  <c:v>数学</c:v>
                </c:pt>
                <c:pt idx="2">
                  <c:v>英语</c:v>
                </c:pt>
                <c:pt idx="3">
                  <c:v>生物</c:v>
                </c:pt>
                <c:pt idx="4">
                  <c:v>地理</c:v>
                </c:pt>
                <c:pt idx="5">
                  <c:v>历史</c:v>
                </c:pt>
                <c:pt idx="6">
                  <c:v>政治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91.5</c:v>
                </c:pt>
                <c:pt idx="1">
                  <c:v>89</c:v>
                </c:pt>
                <c:pt idx="2">
                  <c:v>94</c:v>
                </c:pt>
                <c:pt idx="3">
                  <c:v>92</c:v>
                </c:pt>
                <c:pt idx="4">
                  <c:v>91</c:v>
                </c:pt>
                <c:pt idx="5">
                  <c:v>86</c:v>
                </c:pt>
                <c:pt idx="6">
                  <c:v>86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包宏伟</c:v>
                </c:pt>
              </c:strCache>
            </c:strRef>
          </c:tx>
          <c:invertIfNegative val="0"/>
          <c:cat>
            <c:strRef>
              <c:f>Sheet1!$B$1:$H$1</c:f>
              <c:strCache>
                <c:ptCount val="7"/>
                <c:pt idx="0">
                  <c:v>语文</c:v>
                </c:pt>
                <c:pt idx="1">
                  <c:v>数学</c:v>
                </c:pt>
                <c:pt idx="2">
                  <c:v>英语</c:v>
                </c:pt>
                <c:pt idx="3">
                  <c:v>生物</c:v>
                </c:pt>
                <c:pt idx="4">
                  <c:v>地理</c:v>
                </c:pt>
                <c:pt idx="5">
                  <c:v>历史</c:v>
                </c:pt>
                <c:pt idx="6">
                  <c:v>政治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97.5</c:v>
                </c:pt>
                <c:pt idx="1">
                  <c:v>106</c:v>
                </c:pt>
                <c:pt idx="2">
                  <c:v>108</c:v>
                </c:pt>
                <c:pt idx="3">
                  <c:v>98</c:v>
                </c:pt>
                <c:pt idx="4">
                  <c:v>99</c:v>
                </c:pt>
                <c:pt idx="5">
                  <c:v>99</c:v>
                </c:pt>
                <c:pt idx="6">
                  <c:v>96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吉祥</c:v>
                </c:pt>
              </c:strCache>
            </c:strRef>
          </c:tx>
          <c:invertIfNegative val="0"/>
          <c:cat>
            <c:strRef>
              <c:f>Sheet1!$B$1:$H$1</c:f>
              <c:strCache>
                <c:ptCount val="7"/>
                <c:pt idx="0">
                  <c:v>语文</c:v>
                </c:pt>
                <c:pt idx="1">
                  <c:v>数学</c:v>
                </c:pt>
                <c:pt idx="2">
                  <c:v>英语</c:v>
                </c:pt>
                <c:pt idx="3">
                  <c:v>生物</c:v>
                </c:pt>
                <c:pt idx="4">
                  <c:v>地理</c:v>
                </c:pt>
                <c:pt idx="5">
                  <c:v>历史</c:v>
                </c:pt>
                <c:pt idx="6">
                  <c:v>政治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93</c:v>
                </c:pt>
                <c:pt idx="1">
                  <c:v>99</c:v>
                </c:pt>
                <c:pt idx="2">
                  <c:v>92</c:v>
                </c:pt>
                <c:pt idx="3">
                  <c:v>86</c:v>
                </c:pt>
                <c:pt idx="4">
                  <c:v>86</c:v>
                </c:pt>
                <c:pt idx="5">
                  <c:v>73</c:v>
                </c:pt>
                <c:pt idx="6">
                  <c:v>92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刘康锋</c:v>
                </c:pt>
              </c:strCache>
            </c:strRef>
          </c:tx>
          <c:invertIfNegative val="0"/>
          <c:cat>
            <c:strRef>
              <c:f>Sheet1!$B$1:$H$1</c:f>
              <c:strCache>
                <c:ptCount val="7"/>
                <c:pt idx="0">
                  <c:v>语文</c:v>
                </c:pt>
                <c:pt idx="1">
                  <c:v>数学</c:v>
                </c:pt>
                <c:pt idx="2">
                  <c:v>英语</c:v>
                </c:pt>
                <c:pt idx="3">
                  <c:v>生物</c:v>
                </c:pt>
                <c:pt idx="4">
                  <c:v>地理</c:v>
                </c:pt>
                <c:pt idx="5">
                  <c:v>历史</c:v>
                </c:pt>
                <c:pt idx="6">
                  <c:v>政治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102</c:v>
                </c:pt>
                <c:pt idx="1">
                  <c:v>116</c:v>
                </c:pt>
                <c:pt idx="2">
                  <c:v>113</c:v>
                </c:pt>
                <c:pt idx="3">
                  <c:v>78</c:v>
                </c:pt>
                <c:pt idx="4">
                  <c:v>88</c:v>
                </c:pt>
                <c:pt idx="5">
                  <c:v>86</c:v>
                </c:pt>
                <c:pt idx="6">
                  <c:v>74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刘鹏举</c:v>
                </c:pt>
              </c:strCache>
            </c:strRef>
          </c:tx>
          <c:invertIfNegative val="0"/>
          <c:cat>
            <c:strRef>
              <c:f>Sheet1!$B$1:$H$1</c:f>
              <c:strCache>
                <c:ptCount val="7"/>
                <c:pt idx="0">
                  <c:v>语文</c:v>
                </c:pt>
                <c:pt idx="1">
                  <c:v>数学</c:v>
                </c:pt>
                <c:pt idx="2">
                  <c:v>英语</c:v>
                </c:pt>
                <c:pt idx="3">
                  <c:v>生物</c:v>
                </c:pt>
                <c:pt idx="4">
                  <c:v>地理</c:v>
                </c:pt>
                <c:pt idx="5">
                  <c:v>历史</c:v>
                </c:pt>
                <c:pt idx="6">
                  <c:v>政治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99</c:v>
                </c:pt>
                <c:pt idx="1">
                  <c:v>98</c:v>
                </c:pt>
                <c:pt idx="2">
                  <c:v>101</c:v>
                </c:pt>
                <c:pt idx="3">
                  <c:v>95</c:v>
                </c:pt>
                <c:pt idx="4">
                  <c:v>91</c:v>
                </c:pt>
                <c:pt idx="5">
                  <c:v>95</c:v>
                </c:pt>
                <c:pt idx="6">
                  <c:v>78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齐飞扬</c:v>
                </c:pt>
              </c:strCache>
            </c:strRef>
          </c:tx>
          <c:invertIfNegative val="0"/>
          <c:cat>
            <c:strRef>
              <c:f>Sheet1!$B$1:$H$1</c:f>
              <c:strCache>
                <c:ptCount val="7"/>
                <c:pt idx="0">
                  <c:v>语文</c:v>
                </c:pt>
                <c:pt idx="1">
                  <c:v>数学</c:v>
                </c:pt>
                <c:pt idx="2">
                  <c:v>英语</c:v>
                </c:pt>
                <c:pt idx="3">
                  <c:v>生物</c:v>
                </c:pt>
                <c:pt idx="4">
                  <c:v>地理</c:v>
                </c:pt>
                <c:pt idx="5">
                  <c:v>历史</c:v>
                </c:pt>
                <c:pt idx="6">
                  <c:v>政治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101</c:v>
                </c:pt>
                <c:pt idx="1">
                  <c:v>94</c:v>
                </c:pt>
                <c:pt idx="2">
                  <c:v>99</c:v>
                </c:pt>
                <c:pt idx="3">
                  <c:v>90</c:v>
                </c:pt>
                <c:pt idx="4">
                  <c:v>87</c:v>
                </c:pt>
                <c:pt idx="5">
                  <c:v>95</c:v>
                </c:pt>
                <c:pt idx="6">
                  <c:v>93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闫朝霞</c:v>
                </c:pt>
              </c:strCache>
            </c:strRef>
          </c:tx>
          <c:invertIfNegative val="0"/>
          <c:cat>
            <c:strRef>
              <c:f>Sheet1!$B$1:$H$1</c:f>
              <c:strCache>
                <c:ptCount val="7"/>
                <c:pt idx="0">
                  <c:v>语文</c:v>
                </c:pt>
                <c:pt idx="1">
                  <c:v>数学</c:v>
                </c:pt>
                <c:pt idx="2">
                  <c:v>英语</c:v>
                </c:pt>
                <c:pt idx="3">
                  <c:v>生物</c:v>
                </c:pt>
                <c:pt idx="4">
                  <c:v>地理</c:v>
                </c:pt>
                <c:pt idx="5">
                  <c:v>历史</c:v>
                </c:pt>
                <c:pt idx="6">
                  <c:v>政治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100.5</c:v>
                </c:pt>
                <c:pt idx="1">
                  <c:v>103</c:v>
                </c:pt>
                <c:pt idx="2">
                  <c:v>104</c:v>
                </c:pt>
                <c:pt idx="3">
                  <c:v>88</c:v>
                </c:pt>
                <c:pt idx="4">
                  <c:v>89</c:v>
                </c:pt>
                <c:pt idx="5">
                  <c:v>78</c:v>
                </c:pt>
                <c:pt idx="6">
                  <c:v>90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孙玉敏</c:v>
                </c:pt>
              </c:strCache>
            </c:strRef>
          </c:tx>
          <c:invertIfNegative val="0"/>
          <c:cat>
            <c:strRef>
              <c:f>Sheet1!$B$1:$H$1</c:f>
              <c:strCache>
                <c:ptCount val="7"/>
                <c:pt idx="0">
                  <c:v>语文</c:v>
                </c:pt>
                <c:pt idx="1">
                  <c:v>数学</c:v>
                </c:pt>
                <c:pt idx="2">
                  <c:v>英语</c:v>
                </c:pt>
                <c:pt idx="3">
                  <c:v>生物</c:v>
                </c:pt>
                <c:pt idx="4">
                  <c:v>地理</c:v>
                </c:pt>
                <c:pt idx="5">
                  <c:v>历史</c:v>
                </c:pt>
                <c:pt idx="6">
                  <c:v>政治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78</c:v>
                </c:pt>
                <c:pt idx="1">
                  <c:v>95</c:v>
                </c:pt>
                <c:pt idx="2">
                  <c:v>94</c:v>
                </c:pt>
                <c:pt idx="3">
                  <c:v>82</c:v>
                </c:pt>
                <c:pt idx="4">
                  <c:v>90</c:v>
                </c:pt>
                <c:pt idx="5">
                  <c:v>93</c:v>
                </c:pt>
                <c:pt idx="6">
                  <c:v>84</c:v>
                </c:pt>
              </c:numCache>
            </c:numRef>
          </c:val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苏解放</c:v>
                </c:pt>
              </c:strCache>
            </c:strRef>
          </c:tx>
          <c:invertIfNegative val="0"/>
          <c:cat>
            <c:strRef>
              <c:f>Sheet1!$B$1:$H$1</c:f>
              <c:strCache>
                <c:ptCount val="7"/>
                <c:pt idx="0">
                  <c:v>语文</c:v>
                </c:pt>
                <c:pt idx="1">
                  <c:v>数学</c:v>
                </c:pt>
                <c:pt idx="2">
                  <c:v>英语</c:v>
                </c:pt>
                <c:pt idx="3">
                  <c:v>生物</c:v>
                </c:pt>
                <c:pt idx="4">
                  <c:v>地理</c:v>
                </c:pt>
                <c:pt idx="5">
                  <c:v>历史</c:v>
                </c:pt>
                <c:pt idx="6">
                  <c:v>政治</c:v>
                </c:pt>
              </c:strCache>
            </c:strRef>
          </c:cat>
          <c:val>
            <c:numRef>
              <c:f>Sheet1!$B$10:$H$10</c:f>
              <c:numCache>
                <c:formatCode>General</c:formatCode>
                <c:ptCount val="7"/>
                <c:pt idx="0">
                  <c:v>95.5</c:v>
                </c:pt>
                <c:pt idx="1">
                  <c:v>92</c:v>
                </c:pt>
                <c:pt idx="2">
                  <c:v>96</c:v>
                </c:pt>
                <c:pt idx="3">
                  <c:v>84</c:v>
                </c:pt>
                <c:pt idx="4">
                  <c:v>95</c:v>
                </c:pt>
                <c:pt idx="5">
                  <c:v>91</c:v>
                </c:pt>
                <c:pt idx="6">
                  <c:v>92</c:v>
                </c:pt>
              </c:numCache>
            </c:numRef>
          </c:val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杜学江</c:v>
                </c:pt>
              </c:strCache>
            </c:strRef>
          </c:tx>
          <c:invertIfNegative val="0"/>
          <c:cat>
            <c:strRef>
              <c:f>Sheet1!$B$1:$H$1</c:f>
              <c:strCache>
                <c:ptCount val="7"/>
                <c:pt idx="0">
                  <c:v>语文</c:v>
                </c:pt>
                <c:pt idx="1">
                  <c:v>数学</c:v>
                </c:pt>
                <c:pt idx="2">
                  <c:v>英语</c:v>
                </c:pt>
                <c:pt idx="3">
                  <c:v>生物</c:v>
                </c:pt>
                <c:pt idx="4">
                  <c:v>地理</c:v>
                </c:pt>
                <c:pt idx="5">
                  <c:v>历史</c:v>
                </c:pt>
                <c:pt idx="6">
                  <c:v>政治</c:v>
                </c:pt>
              </c:strCache>
            </c:strRef>
          </c:cat>
          <c:val>
            <c:numRef>
              <c:f>Sheet1!$B$11:$H$11</c:f>
              <c:numCache>
                <c:formatCode>General</c:formatCode>
                <c:ptCount val="7"/>
                <c:pt idx="0">
                  <c:v>94.5</c:v>
                </c:pt>
                <c:pt idx="1">
                  <c:v>107</c:v>
                </c:pt>
                <c:pt idx="2">
                  <c:v>96</c:v>
                </c:pt>
                <c:pt idx="3">
                  <c:v>100</c:v>
                </c:pt>
                <c:pt idx="4">
                  <c:v>93</c:v>
                </c:pt>
                <c:pt idx="5">
                  <c:v>92</c:v>
                </c:pt>
                <c:pt idx="6">
                  <c:v>93</c:v>
                </c:pt>
              </c:numCache>
            </c:numRef>
          </c:val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李北大</c:v>
                </c:pt>
              </c:strCache>
            </c:strRef>
          </c:tx>
          <c:invertIfNegative val="0"/>
          <c:cat>
            <c:strRef>
              <c:f>Sheet1!$B$1:$H$1</c:f>
              <c:strCache>
                <c:ptCount val="7"/>
                <c:pt idx="0">
                  <c:v>语文</c:v>
                </c:pt>
                <c:pt idx="1">
                  <c:v>数学</c:v>
                </c:pt>
                <c:pt idx="2">
                  <c:v>英语</c:v>
                </c:pt>
                <c:pt idx="3">
                  <c:v>生物</c:v>
                </c:pt>
                <c:pt idx="4">
                  <c:v>地理</c:v>
                </c:pt>
                <c:pt idx="5">
                  <c:v>历史</c:v>
                </c:pt>
                <c:pt idx="6">
                  <c:v>政治</c:v>
                </c:pt>
              </c:strCache>
            </c:strRef>
          </c:cat>
          <c:val>
            <c:numRef>
              <c:f>Sheet1!$B$12:$H$12</c:f>
              <c:numCache>
                <c:formatCode>General</c:formatCode>
                <c:ptCount val="7"/>
                <c:pt idx="0">
                  <c:v>95</c:v>
                </c:pt>
                <c:pt idx="1">
                  <c:v>97</c:v>
                </c:pt>
                <c:pt idx="2">
                  <c:v>102</c:v>
                </c:pt>
                <c:pt idx="3">
                  <c:v>93</c:v>
                </c:pt>
                <c:pt idx="4">
                  <c:v>95</c:v>
                </c:pt>
                <c:pt idx="5">
                  <c:v>92</c:v>
                </c:pt>
                <c:pt idx="6">
                  <c:v>88</c:v>
                </c:pt>
              </c:numCache>
            </c:numRef>
          </c:val>
        </c:ser>
        <c:ser>
          <c:idx val="11"/>
          <c:order val="11"/>
          <c:tx>
            <c:strRef>
              <c:f>Sheet1!$A$13</c:f>
              <c:strCache>
                <c:ptCount val="1"/>
                <c:pt idx="0">
                  <c:v>李娜娜</c:v>
                </c:pt>
              </c:strCache>
            </c:strRef>
          </c:tx>
          <c:invertIfNegative val="0"/>
          <c:cat>
            <c:strRef>
              <c:f>Sheet1!$B$1:$H$1</c:f>
              <c:strCache>
                <c:ptCount val="7"/>
                <c:pt idx="0">
                  <c:v>语文</c:v>
                </c:pt>
                <c:pt idx="1">
                  <c:v>数学</c:v>
                </c:pt>
                <c:pt idx="2">
                  <c:v>英语</c:v>
                </c:pt>
                <c:pt idx="3">
                  <c:v>生物</c:v>
                </c:pt>
                <c:pt idx="4">
                  <c:v>地理</c:v>
                </c:pt>
                <c:pt idx="5">
                  <c:v>历史</c:v>
                </c:pt>
                <c:pt idx="6">
                  <c:v>政治</c:v>
                </c:pt>
              </c:strCache>
            </c:strRef>
          </c:cat>
          <c:val>
            <c:numRef>
              <c:f>Sheet1!$B$13:$H$13</c:f>
              <c:numCache>
                <c:formatCode>General</c:formatCode>
                <c:ptCount val="7"/>
                <c:pt idx="0">
                  <c:v>95</c:v>
                </c:pt>
                <c:pt idx="1">
                  <c:v>85</c:v>
                </c:pt>
                <c:pt idx="2">
                  <c:v>99</c:v>
                </c:pt>
                <c:pt idx="3">
                  <c:v>98</c:v>
                </c:pt>
                <c:pt idx="4">
                  <c:v>92</c:v>
                </c:pt>
                <c:pt idx="5">
                  <c:v>92</c:v>
                </c:pt>
                <c:pt idx="6">
                  <c:v>88</c:v>
                </c:pt>
              </c:numCache>
            </c:numRef>
          </c:val>
        </c:ser>
        <c:ser>
          <c:idx val="12"/>
          <c:order val="12"/>
          <c:tx>
            <c:strRef>
              <c:f>Sheet1!$A$14</c:f>
              <c:strCache>
                <c:ptCount val="1"/>
                <c:pt idx="0">
                  <c:v>张桂花</c:v>
                </c:pt>
              </c:strCache>
            </c:strRef>
          </c:tx>
          <c:invertIfNegative val="0"/>
          <c:cat>
            <c:strRef>
              <c:f>Sheet1!$B$1:$H$1</c:f>
              <c:strCache>
                <c:ptCount val="7"/>
                <c:pt idx="0">
                  <c:v>语文</c:v>
                </c:pt>
                <c:pt idx="1">
                  <c:v>数学</c:v>
                </c:pt>
                <c:pt idx="2">
                  <c:v>英语</c:v>
                </c:pt>
                <c:pt idx="3">
                  <c:v>生物</c:v>
                </c:pt>
                <c:pt idx="4">
                  <c:v>地理</c:v>
                </c:pt>
                <c:pt idx="5">
                  <c:v>历史</c:v>
                </c:pt>
                <c:pt idx="6">
                  <c:v>政治</c:v>
                </c:pt>
              </c:strCache>
            </c:strRef>
          </c:cat>
          <c:val>
            <c:numRef>
              <c:f>Sheet1!$B$14:$H$14</c:f>
              <c:numCache>
                <c:formatCode>General</c:formatCode>
                <c:ptCount val="7"/>
                <c:pt idx="0">
                  <c:v>88</c:v>
                </c:pt>
                <c:pt idx="1">
                  <c:v>98</c:v>
                </c:pt>
                <c:pt idx="2">
                  <c:v>101</c:v>
                </c:pt>
                <c:pt idx="3">
                  <c:v>89</c:v>
                </c:pt>
                <c:pt idx="4">
                  <c:v>73</c:v>
                </c:pt>
                <c:pt idx="5">
                  <c:v>95</c:v>
                </c:pt>
                <c:pt idx="6">
                  <c:v>91</c:v>
                </c:pt>
              </c:numCache>
            </c:numRef>
          </c:val>
        </c:ser>
        <c:ser>
          <c:idx val="13"/>
          <c:order val="13"/>
          <c:tx>
            <c:strRef>
              <c:f>Sheet1!$A$15</c:f>
              <c:strCache>
                <c:ptCount val="1"/>
                <c:pt idx="0">
                  <c:v>陈万地</c:v>
                </c:pt>
              </c:strCache>
            </c:strRef>
          </c:tx>
          <c:invertIfNegative val="0"/>
          <c:cat>
            <c:strRef>
              <c:f>Sheet1!$B$1:$H$1</c:f>
              <c:strCache>
                <c:ptCount val="7"/>
                <c:pt idx="0">
                  <c:v>语文</c:v>
                </c:pt>
                <c:pt idx="1">
                  <c:v>数学</c:v>
                </c:pt>
                <c:pt idx="2">
                  <c:v>英语</c:v>
                </c:pt>
                <c:pt idx="3">
                  <c:v>生物</c:v>
                </c:pt>
                <c:pt idx="4">
                  <c:v>地理</c:v>
                </c:pt>
                <c:pt idx="5">
                  <c:v>历史</c:v>
                </c:pt>
                <c:pt idx="6">
                  <c:v>政治</c:v>
                </c:pt>
              </c:strCache>
            </c:strRef>
          </c:cat>
          <c:val>
            <c:numRef>
              <c:f>Sheet1!$B$15:$H$15</c:f>
              <c:numCache>
                <c:formatCode>General</c:formatCode>
                <c:ptCount val="7"/>
                <c:pt idx="0">
                  <c:v>86</c:v>
                </c:pt>
                <c:pt idx="1">
                  <c:v>107</c:v>
                </c:pt>
                <c:pt idx="2">
                  <c:v>89</c:v>
                </c:pt>
                <c:pt idx="3">
                  <c:v>88</c:v>
                </c:pt>
                <c:pt idx="4">
                  <c:v>92</c:v>
                </c:pt>
                <c:pt idx="5">
                  <c:v>88</c:v>
                </c:pt>
                <c:pt idx="6">
                  <c:v>89</c:v>
                </c:pt>
              </c:numCache>
            </c:numRef>
          </c:val>
        </c:ser>
        <c:ser>
          <c:idx val="14"/>
          <c:order val="14"/>
          <c:tx>
            <c:strRef>
              <c:f>Sheet1!$A$16</c:f>
              <c:strCache>
                <c:ptCount val="1"/>
                <c:pt idx="0">
                  <c:v>倪冬声</c:v>
                </c:pt>
              </c:strCache>
            </c:strRef>
          </c:tx>
          <c:invertIfNegative val="0"/>
          <c:cat>
            <c:strRef>
              <c:f>Sheet1!$B$1:$H$1</c:f>
              <c:strCache>
                <c:ptCount val="7"/>
                <c:pt idx="0">
                  <c:v>语文</c:v>
                </c:pt>
                <c:pt idx="1">
                  <c:v>数学</c:v>
                </c:pt>
                <c:pt idx="2">
                  <c:v>英语</c:v>
                </c:pt>
                <c:pt idx="3">
                  <c:v>生物</c:v>
                </c:pt>
                <c:pt idx="4">
                  <c:v>地理</c:v>
                </c:pt>
                <c:pt idx="5">
                  <c:v>历史</c:v>
                </c:pt>
                <c:pt idx="6">
                  <c:v>政治</c:v>
                </c:pt>
              </c:strCache>
            </c:strRef>
          </c:cat>
          <c:val>
            <c:numRef>
              <c:f>Sheet1!$B$16:$H$16</c:f>
              <c:numCache>
                <c:formatCode>General</c:formatCode>
                <c:ptCount val="7"/>
                <c:pt idx="0">
                  <c:v>103.5</c:v>
                </c:pt>
                <c:pt idx="1">
                  <c:v>105</c:v>
                </c:pt>
                <c:pt idx="2">
                  <c:v>105</c:v>
                </c:pt>
                <c:pt idx="3">
                  <c:v>93</c:v>
                </c:pt>
                <c:pt idx="4">
                  <c:v>93</c:v>
                </c:pt>
                <c:pt idx="5">
                  <c:v>90</c:v>
                </c:pt>
                <c:pt idx="6">
                  <c:v>86</c:v>
                </c:pt>
              </c:numCache>
            </c:numRef>
          </c:val>
        </c:ser>
        <c:ser>
          <c:idx val="15"/>
          <c:order val="15"/>
          <c:tx>
            <c:strRef>
              <c:f>Sheet1!$A$17</c:f>
              <c:strCache>
                <c:ptCount val="1"/>
                <c:pt idx="0">
                  <c:v>符合</c:v>
                </c:pt>
              </c:strCache>
            </c:strRef>
          </c:tx>
          <c:invertIfNegative val="0"/>
          <c:cat>
            <c:strRef>
              <c:f>Sheet1!$B$1:$H$1</c:f>
              <c:strCache>
                <c:ptCount val="7"/>
                <c:pt idx="0">
                  <c:v>语文</c:v>
                </c:pt>
                <c:pt idx="1">
                  <c:v>数学</c:v>
                </c:pt>
                <c:pt idx="2">
                  <c:v>英语</c:v>
                </c:pt>
                <c:pt idx="3">
                  <c:v>生物</c:v>
                </c:pt>
                <c:pt idx="4">
                  <c:v>地理</c:v>
                </c:pt>
                <c:pt idx="5">
                  <c:v>历史</c:v>
                </c:pt>
                <c:pt idx="6">
                  <c:v>政治</c:v>
                </c:pt>
              </c:strCache>
            </c:strRef>
          </c:cat>
          <c:val>
            <c:numRef>
              <c:f>Sheet1!$B$17:$H$17</c:f>
              <c:numCache>
                <c:formatCode>General</c:formatCode>
                <c:ptCount val="7"/>
                <c:pt idx="0">
                  <c:v>110</c:v>
                </c:pt>
                <c:pt idx="1">
                  <c:v>95</c:v>
                </c:pt>
                <c:pt idx="2">
                  <c:v>98</c:v>
                </c:pt>
                <c:pt idx="3">
                  <c:v>99</c:v>
                </c:pt>
                <c:pt idx="4">
                  <c:v>93</c:v>
                </c:pt>
                <c:pt idx="5">
                  <c:v>93</c:v>
                </c:pt>
                <c:pt idx="6">
                  <c:v>92</c:v>
                </c:pt>
              </c:numCache>
            </c:numRef>
          </c:val>
        </c:ser>
        <c:ser>
          <c:idx val="16"/>
          <c:order val="16"/>
          <c:tx>
            <c:strRef>
              <c:f>Sheet1!$A$18</c:f>
              <c:strCache>
                <c:ptCount val="1"/>
                <c:pt idx="0">
                  <c:v>曾令煊</c:v>
                </c:pt>
              </c:strCache>
            </c:strRef>
          </c:tx>
          <c:invertIfNegative val="0"/>
          <c:cat>
            <c:strRef>
              <c:f>Sheet1!$B$1:$H$1</c:f>
              <c:strCache>
                <c:ptCount val="7"/>
                <c:pt idx="0">
                  <c:v>语文</c:v>
                </c:pt>
                <c:pt idx="1">
                  <c:v>数学</c:v>
                </c:pt>
                <c:pt idx="2">
                  <c:v>英语</c:v>
                </c:pt>
                <c:pt idx="3">
                  <c:v>生物</c:v>
                </c:pt>
                <c:pt idx="4">
                  <c:v>地理</c:v>
                </c:pt>
                <c:pt idx="5">
                  <c:v>历史</c:v>
                </c:pt>
                <c:pt idx="6">
                  <c:v>政治</c:v>
                </c:pt>
              </c:strCache>
            </c:strRef>
          </c:cat>
          <c:val>
            <c:numRef>
              <c:f>Sheet1!$B$18:$H$18</c:f>
              <c:numCache>
                <c:formatCode>General</c:formatCode>
                <c:ptCount val="7"/>
                <c:pt idx="0">
                  <c:v>85.5</c:v>
                </c:pt>
                <c:pt idx="1">
                  <c:v>100</c:v>
                </c:pt>
                <c:pt idx="2">
                  <c:v>97</c:v>
                </c:pt>
                <c:pt idx="3">
                  <c:v>87</c:v>
                </c:pt>
                <c:pt idx="4">
                  <c:v>78</c:v>
                </c:pt>
                <c:pt idx="5">
                  <c:v>89</c:v>
                </c:pt>
                <c:pt idx="6">
                  <c:v>93</c:v>
                </c:pt>
              </c:numCache>
            </c:numRef>
          </c:val>
        </c:ser>
        <c:ser>
          <c:idx val="17"/>
          <c:order val="17"/>
          <c:tx>
            <c:strRef>
              <c:f>Sheet1!$A$19</c:f>
              <c:strCache>
                <c:ptCount val="1"/>
                <c:pt idx="0">
                  <c:v>谢如康</c:v>
                </c:pt>
              </c:strCache>
            </c:strRef>
          </c:tx>
          <c:invertIfNegative val="0"/>
          <c:cat>
            <c:strRef>
              <c:f>Sheet1!$B$1:$H$1</c:f>
              <c:strCache>
                <c:ptCount val="7"/>
                <c:pt idx="0">
                  <c:v>语文</c:v>
                </c:pt>
                <c:pt idx="1">
                  <c:v>数学</c:v>
                </c:pt>
                <c:pt idx="2">
                  <c:v>英语</c:v>
                </c:pt>
                <c:pt idx="3">
                  <c:v>生物</c:v>
                </c:pt>
                <c:pt idx="4">
                  <c:v>地理</c:v>
                </c:pt>
                <c:pt idx="5">
                  <c:v>历史</c:v>
                </c:pt>
                <c:pt idx="6">
                  <c:v>政治</c:v>
                </c:pt>
              </c:strCache>
            </c:strRef>
          </c:cat>
          <c:val>
            <c:numRef>
              <c:f>Sheet1!$B$19:$H$19</c:f>
              <c:numCache>
                <c:formatCode>General</c:formatCode>
                <c:ptCount val="7"/>
                <c:pt idx="0">
                  <c:v>90</c:v>
                </c:pt>
                <c:pt idx="1">
                  <c:v>111</c:v>
                </c:pt>
                <c:pt idx="2">
                  <c:v>116</c:v>
                </c:pt>
                <c:pt idx="3">
                  <c:v>75</c:v>
                </c:pt>
                <c:pt idx="4">
                  <c:v>95</c:v>
                </c:pt>
                <c:pt idx="5">
                  <c:v>93</c:v>
                </c:pt>
                <c:pt idx="6">
                  <c:v>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5513728"/>
        <c:axId val="217380352"/>
      </c:barChart>
      <c:catAx>
        <c:axId val="215513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7380352"/>
        <c:crosses val="autoZero"/>
        <c:auto val="1"/>
        <c:lblAlgn val="ctr"/>
        <c:lblOffset val="100"/>
        <c:noMultiLvlLbl val="0"/>
      </c:catAx>
      <c:valAx>
        <c:axId val="2173803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55137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FA487C-20B0-4F87-867A-F89471160F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94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6F87DC-AC00-49C7-AECE-E256BDD241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40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9585C7-7580-4D3D-8759-814E37D50E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240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74DD6-3069-43D4-92C3-1C2A9B6F5F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947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9B256-784B-4DE1-A0F7-AFBF32DC52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304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6C130C-0A10-4C94-916F-87BA5B8294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160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E76B4E-BBF5-47D5-82FE-66ED2480C7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869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855CBC-BBBE-44FC-B574-C006AB7AD8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841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8BB1B2-6728-47AF-A44A-E374F6D8FF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878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96C8D0-BF1A-4F80-893C-E1C611CED4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874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17ED7E-A486-44EA-B3A0-925623A95F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826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7A79E72-BEB9-4CD3-A078-3763E2CD619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00000" y="2160000"/>
            <a:ext cx="6445996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urveDown">
              <a:avLst/>
            </a:prstTxWarp>
            <a:spAutoFit/>
          </a:bodyPr>
          <a:lstStyle/>
          <a:p>
            <a:pPr algn="ctr"/>
            <a:r>
              <a:rPr lang="zh-CN" alt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网络第一次上网地点</a:t>
            </a:r>
          </a:p>
        </p:txBody>
      </p:sp>
    </p:spTree>
    <p:extLst>
      <p:ext uri="{BB962C8B-B14F-4D97-AF65-F5344CB8AC3E}">
        <p14:creationId xmlns:p14="http://schemas.microsoft.com/office/powerpoint/2010/main" val="26323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网民第一次上网的地点情况</a:t>
            </a:r>
            <a:r>
              <a:rPr lang="zh-CN" altLang="en-US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260600"/>
          </a:xfrm>
        </p:spPr>
        <p:txBody>
          <a:bodyPr/>
          <a:lstStyle/>
          <a:p>
            <a:r>
              <a:rPr lang="zh-CN" altLang="en-US"/>
              <a:t>　　在</a:t>
            </a:r>
            <a:r>
              <a:rPr lang="en-US" altLang="zh-CN"/>
              <a:t>1886</a:t>
            </a:r>
            <a:r>
              <a:rPr lang="zh-CN" altLang="en-US"/>
              <a:t>名被调查者当中，第一次上网在网吧的</a:t>
            </a:r>
            <a:r>
              <a:rPr lang="en-US" altLang="zh-CN"/>
              <a:t>1214</a:t>
            </a:r>
            <a:r>
              <a:rPr lang="zh-CN" altLang="en-US"/>
              <a:t>人，占</a:t>
            </a:r>
            <a:r>
              <a:rPr lang="en-US" altLang="zh-CN"/>
              <a:t>65%</a:t>
            </a:r>
            <a:r>
              <a:rPr lang="zh-CN" altLang="en-US"/>
              <a:t>；在家的</a:t>
            </a:r>
            <a:r>
              <a:rPr lang="en-US" altLang="zh-CN"/>
              <a:t>299</a:t>
            </a:r>
            <a:r>
              <a:rPr lang="zh-CN" altLang="en-US"/>
              <a:t>人，占</a:t>
            </a:r>
            <a:r>
              <a:rPr lang="en-US" altLang="zh-CN"/>
              <a:t>16%</a:t>
            </a:r>
            <a:r>
              <a:rPr lang="zh-CN" altLang="en-US"/>
              <a:t>；在公司的</a:t>
            </a:r>
            <a:r>
              <a:rPr lang="en-US" altLang="zh-CN"/>
              <a:t>107</a:t>
            </a:r>
            <a:r>
              <a:rPr lang="zh-CN" altLang="en-US"/>
              <a:t>人，占</a:t>
            </a:r>
            <a:r>
              <a:rPr lang="en-US" altLang="zh-CN"/>
              <a:t>6%</a:t>
            </a:r>
            <a:r>
              <a:rPr lang="zh-CN" altLang="en-US"/>
              <a:t>；在其他地方的</a:t>
            </a:r>
            <a:r>
              <a:rPr lang="en-US" altLang="zh-CN"/>
              <a:t>256</a:t>
            </a:r>
            <a:r>
              <a:rPr lang="zh-CN" altLang="en-US"/>
              <a:t>人，占</a:t>
            </a:r>
            <a:r>
              <a:rPr lang="en-US" altLang="zh-CN"/>
              <a:t>13%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中国网民第一次上网调查 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3300" b="1" dirty="0">
                <a:solidFill>
                  <a:srgbClr val="F50000"/>
                </a:solidFill>
                <a:latin typeface="黑体" pitchFamily="49" charset="-122"/>
                <a:ea typeface="黑体" pitchFamily="49" charset="-122"/>
              </a:rPr>
              <a:t>2006</a:t>
            </a:r>
            <a:r>
              <a:rPr lang="zh-CN" altLang="en-US" sz="3300" b="1" dirty="0">
                <a:solidFill>
                  <a:srgbClr val="F50000"/>
                </a:solidFill>
                <a:latin typeface="黑体" pitchFamily="49" charset="-122"/>
                <a:ea typeface="黑体" pitchFamily="49" charset="-122"/>
              </a:rPr>
              <a:t>年以前，新网民上网的主要场所是网吧。</a:t>
            </a:r>
            <a:r>
              <a:rPr lang="en-US" altLang="zh-CN" sz="3300" b="1" dirty="0">
                <a:solidFill>
                  <a:srgbClr val="F50000"/>
                </a:solidFill>
                <a:latin typeface="黑体" pitchFamily="49" charset="-122"/>
                <a:ea typeface="黑体" pitchFamily="49" charset="-122"/>
              </a:rPr>
              <a:t>2006</a:t>
            </a:r>
            <a:r>
              <a:rPr lang="zh-CN" altLang="en-US" sz="3300" b="1" dirty="0">
                <a:solidFill>
                  <a:srgbClr val="F50000"/>
                </a:solidFill>
                <a:latin typeface="黑体" pitchFamily="49" charset="-122"/>
                <a:ea typeface="黑体" pitchFamily="49" charset="-122"/>
              </a:rPr>
              <a:t>年开始，家庭成了新网民上网的主要场所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755" y="2759710"/>
            <a:ext cx="3883489" cy="2206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3154363"/>
            <a:ext cx="8961438" cy="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087272"/>
              </p:ext>
            </p:extLst>
          </p:nvPr>
        </p:nvGraphicFramePr>
        <p:xfrm>
          <a:off x="1800000" y="2880000"/>
          <a:ext cx="5760000" cy="86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000"/>
                <a:gridCol w="1440000"/>
                <a:gridCol w="1440000"/>
                <a:gridCol w="1440000"/>
              </a:tblGrid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B05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网吧</a:t>
                      </a:r>
                      <a:endParaRPr lang="zh-CN" sz="2000" kern="100" dirty="0">
                        <a:solidFill>
                          <a:srgbClr val="00B050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B05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家</a:t>
                      </a:r>
                      <a:endParaRPr lang="zh-CN" sz="2000" kern="100" dirty="0">
                        <a:solidFill>
                          <a:srgbClr val="00B050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indent="4000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B05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公司</a:t>
                      </a:r>
                      <a:endParaRPr lang="zh-CN" sz="2000" kern="100" dirty="0">
                        <a:solidFill>
                          <a:srgbClr val="00B050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B05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其他</a:t>
                      </a:r>
                      <a:endParaRPr lang="zh-CN" sz="2000" kern="100" dirty="0">
                        <a:solidFill>
                          <a:srgbClr val="00B050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B05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1214</a:t>
                      </a:r>
                      <a:r>
                        <a:rPr lang="zh-CN" sz="2000" kern="100" dirty="0">
                          <a:solidFill>
                            <a:srgbClr val="00B05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人</a:t>
                      </a:r>
                      <a:endParaRPr lang="zh-CN" sz="2000" kern="100" dirty="0">
                        <a:solidFill>
                          <a:srgbClr val="00B050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B05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299</a:t>
                      </a:r>
                      <a:r>
                        <a:rPr lang="zh-CN" sz="2000" kern="100" dirty="0">
                          <a:solidFill>
                            <a:srgbClr val="00B05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人</a:t>
                      </a:r>
                      <a:endParaRPr lang="zh-CN" sz="2000" kern="100" dirty="0">
                        <a:solidFill>
                          <a:srgbClr val="00B050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B05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107</a:t>
                      </a:r>
                      <a:r>
                        <a:rPr lang="zh-CN" sz="2000" kern="100" dirty="0">
                          <a:solidFill>
                            <a:srgbClr val="00B05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人</a:t>
                      </a:r>
                      <a:endParaRPr lang="zh-CN" sz="2000" kern="100" dirty="0">
                        <a:solidFill>
                          <a:srgbClr val="00B050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B05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256</a:t>
                      </a:r>
                      <a:r>
                        <a:rPr lang="zh-CN" sz="2000" kern="100" dirty="0">
                          <a:solidFill>
                            <a:srgbClr val="00B05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人</a:t>
                      </a:r>
                      <a:endParaRPr lang="zh-CN" sz="2000" kern="100" dirty="0">
                        <a:solidFill>
                          <a:srgbClr val="00B050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07182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771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49111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34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53</Words>
  <Application>Microsoft Office PowerPoint</Application>
  <PresentationFormat>全屏显示(4:3)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默认设计模板</vt:lpstr>
      <vt:lpstr>PowerPoint 演示文稿</vt:lpstr>
      <vt:lpstr>网民第一次上网的地点情况 </vt:lpstr>
      <vt:lpstr>中国网民第一次上网调查 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中国网民第一次上网调查 </dc:title>
  <dc:creator>User</dc:creator>
  <cp:lastModifiedBy>wx</cp:lastModifiedBy>
  <cp:revision>6</cp:revision>
  <dcterms:created xsi:type="dcterms:W3CDTF">2008-02-08T07:58:57Z</dcterms:created>
  <dcterms:modified xsi:type="dcterms:W3CDTF">2020-06-11T09:10:12Z</dcterms:modified>
</cp:coreProperties>
</file>