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盒子模型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</a:t>
            </a:r>
            <a:r>
              <a:rPr lang="en-US" altLang="zh-CN"/>
              <a:t>HTML</a:t>
            </a:r>
            <a:r>
              <a:rPr lang="zh-CN" altLang="en-US"/>
              <a:t>元素</a:t>
            </a:r>
            <a:r>
              <a:rPr lang="zh-CN" altLang="en-US" smtClean="0"/>
              <a:t>可以看作盒子。</a:t>
            </a:r>
            <a:endParaRPr lang="en-US" altLang="zh-CN" smtClean="0"/>
          </a:p>
          <a:p>
            <a:r>
              <a:rPr lang="en-US" altLang="zh-CN"/>
              <a:t>CSS</a:t>
            </a:r>
            <a:r>
              <a:rPr lang="zh-CN" altLang="en-US"/>
              <a:t>盒模型本质上是一个盒子，封装周围的</a:t>
            </a:r>
            <a:r>
              <a:rPr lang="en-US" altLang="zh-CN"/>
              <a:t>HTML</a:t>
            </a:r>
            <a:r>
              <a:rPr lang="zh-CN" altLang="en-US"/>
              <a:t>元素，它包括：边距，边框，填充，和实际内容。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789040"/>
            <a:ext cx="5105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6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样式其他的来源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浏览器默认样式</a:t>
            </a:r>
            <a:endParaRPr lang="en-US" altLang="zh-CN" smtClean="0"/>
          </a:p>
          <a:p>
            <a:pPr marL="400050" lvl="1" indent="0">
              <a:buNone/>
            </a:pPr>
            <a:r>
              <a:rPr lang="zh-CN" altLang="en-US" smtClean="0"/>
              <a:t>有些元素在使用时，浏览器会默认给它设置一些样式。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继承</a:t>
            </a:r>
            <a:endParaRPr lang="en-US" altLang="zh-CN" smtClean="0"/>
          </a:p>
          <a:p>
            <a:pPr marL="400050" lvl="1" indent="0">
              <a:buNone/>
            </a:pPr>
            <a:r>
              <a:rPr lang="zh-CN" altLang="en-US" smtClean="0"/>
              <a:t>如果浏览器在直接相关的样式中找不到某个属性的值，就会继承父元素的值。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7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&lt;head&gt;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&lt;style&gt;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p {</a:t>
            </a:r>
          </a:p>
          <a:p>
            <a:pPr marL="0" indent="0">
              <a:buNone/>
            </a:pPr>
            <a:r>
              <a:rPr lang="en-US" altLang="zh-CN" smtClean="0"/>
              <a:t>			color:white;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	background:grey;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	border:medium solid blakc;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		}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&lt;/style&gt; </a:t>
            </a:r>
          </a:p>
          <a:p>
            <a:pPr marL="0" indent="0">
              <a:buNone/>
            </a:pPr>
            <a:r>
              <a:rPr lang="en-US" altLang="zh-CN" smtClean="0"/>
              <a:t>&lt;/head&gt;</a:t>
            </a:r>
          </a:p>
          <a:p>
            <a:pPr marL="0" indent="0">
              <a:buNone/>
            </a:pPr>
            <a:r>
              <a:rPr lang="en-US" altLang="zh-CN" smtClean="0"/>
              <a:t>&lt;body&gt;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&lt;p&gt;</a:t>
            </a:r>
            <a:r>
              <a:rPr lang="zh-CN" altLang="en-US" smtClean="0"/>
              <a:t>我喜欢</a:t>
            </a:r>
            <a:r>
              <a:rPr lang="en-US" altLang="zh-CN" smtClean="0"/>
              <a:t>&lt;span&gt;</a:t>
            </a:r>
            <a:r>
              <a:rPr lang="zh-CN" altLang="en-US" smtClean="0"/>
              <a:t>苹果</a:t>
            </a:r>
            <a:r>
              <a:rPr lang="en-US" altLang="zh-CN" smtClean="0"/>
              <a:t>&lt;span&gt;</a:t>
            </a:r>
            <a:r>
              <a:rPr lang="zh-CN" altLang="en-US" smtClean="0"/>
              <a:t>和橘子</a:t>
            </a:r>
            <a:r>
              <a:rPr lang="en-US" altLang="zh-CN" smtClean="0"/>
              <a:t>&lt;/p&gt;</a:t>
            </a:r>
          </a:p>
          <a:p>
            <a:pPr marL="0" indent="0">
              <a:buNone/>
            </a:pPr>
            <a:r>
              <a:rPr lang="en-US" altLang="zh-CN" smtClean="0"/>
              <a:t>&lt;/body&gt;</a:t>
            </a:r>
          </a:p>
          <a:p>
            <a:pPr marL="0" indent="0">
              <a:buNone/>
            </a:pPr>
            <a:r>
              <a:rPr lang="en-US" altLang="zh-CN" smtClean="0"/>
              <a:t>&lt;span&gt;</a:t>
            </a:r>
            <a:r>
              <a:rPr lang="zh-CN" altLang="en-US" smtClean="0"/>
              <a:t>元素字体颜色和背景色继承了父元素，但是</a:t>
            </a:r>
            <a:r>
              <a:rPr lang="zh-CN" altLang="en-US"/>
              <a:t>边框</a:t>
            </a:r>
            <a:r>
              <a:rPr lang="zh-CN" altLang="en-US" smtClean="0"/>
              <a:t>却没有。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可以使用</a:t>
            </a:r>
            <a:r>
              <a:rPr lang="en-US" altLang="zh-CN" smtClean="0"/>
              <a:t>inherit</a:t>
            </a:r>
            <a:r>
              <a:rPr lang="zh-CN" altLang="en-US" smtClean="0"/>
              <a:t>这个特殊的值强行继承。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38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层叠顺序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如果样式属性值标记为</a:t>
            </a:r>
            <a:r>
              <a:rPr lang="en-US" altLang="zh-CN" smtClean="0"/>
              <a:t>important</a:t>
            </a:r>
            <a:r>
              <a:rPr lang="zh-CN" altLang="en-US"/>
              <a:t>。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元素内嵌样式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文档内嵌样式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外部样式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浏览器样式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8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CSS</a:t>
            </a:r>
            <a:r>
              <a:rPr lang="zh-CN" altLang="en-US" smtClean="0"/>
              <a:t>基础选择器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383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通用选择器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作用：选择所有元素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 smtClean="0"/>
              <a:t>* { … }</a:t>
            </a:r>
          </a:p>
        </p:txBody>
      </p:sp>
    </p:spTree>
    <p:extLst>
      <p:ext uri="{BB962C8B-B14F-4D97-AF65-F5344CB8AC3E}">
        <p14:creationId xmlns:p14="http://schemas.microsoft.com/office/powerpoint/2010/main" val="410982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元素类型选择器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作用：通过元素类型选择元素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 smtClean="0"/>
              <a:t>&lt;</a:t>
            </a:r>
            <a:r>
              <a:rPr lang="zh-CN" altLang="en-US" smtClean="0"/>
              <a:t>元素标签</a:t>
            </a:r>
            <a:r>
              <a:rPr lang="en-US" altLang="zh-CN" smtClean="0"/>
              <a:t>&gt; { … }</a:t>
            </a:r>
          </a:p>
          <a:p>
            <a:r>
              <a:rPr lang="zh-CN" altLang="en-US" smtClean="0"/>
              <a:t>示例：</a:t>
            </a:r>
            <a:r>
              <a:rPr lang="en-US" altLang="zh-CN" smtClean="0"/>
              <a:t>p { … }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22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作用：通过元素</a:t>
            </a:r>
            <a:r>
              <a:rPr lang="en-US" altLang="zh-CN" smtClean="0"/>
              <a:t>class</a:t>
            </a:r>
            <a:r>
              <a:rPr lang="zh-CN" altLang="en-US" smtClean="0"/>
              <a:t>属性的值选择元素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 smtClean="0"/>
              <a:t>&lt;</a:t>
            </a:r>
            <a:r>
              <a:rPr lang="zh-CN" altLang="en-US" smtClean="0"/>
              <a:t>类名</a:t>
            </a:r>
            <a:r>
              <a:rPr lang="en-US" altLang="zh-CN" smtClean="0"/>
              <a:t>&gt; </a:t>
            </a:r>
            <a:r>
              <a:rPr lang="zh-CN" altLang="en-US" smtClean="0"/>
              <a:t>或 </a:t>
            </a:r>
            <a:r>
              <a:rPr lang="en-US" altLang="zh-CN" smtClean="0"/>
              <a:t>&lt;</a:t>
            </a:r>
            <a:r>
              <a:rPr lang="zh-CN" altLang="en-US" smtClean="0"/>
              <a:t>元素类型</a:t>
            </a:r>
            <a:r>
              <a:rPr lang="en-US" altLang="zh-CN" smtClean="0"/>
              <a:t>&gt;.&lt;</a:t>
            </a:r>
            <a:r>
              <a:rPr lang="zh-CN" altLang="en-US" smtClean="0"/>
              <a:t>类名</a:t>
            </a:r>
            <a:r>
              <a:rPr lang="en-US" altLang="zh-CN" smtClean="0"/>
              <a:t>&gt; { .. }</a:t>
            </a:r>
          </a:p>
          <a:p>
            <a:r>
              <a:rPr lang="zh-CN" altLang="en-US" smtClean="0"/>
              <a:t>示例：</a:t>
            </a:r>
            <a:r>
              <a:rPr lang="en-US" altLang="zh-CN" smtClean="0"/>
              <a:t>p.content { .. }</a:t>
            </a:r>
          </a:p>
          <a:p>
            <a:endParaRPr lang="en-US" altLang="zh-CN"/>
          </a:p>
          <a:p>
            <a:r>
              <a:rPr lang="zh-CN" altLang="en-US" smtClean="0"/>
              <a:t>元素</a:t>
            </a:r>
            <a:r>
              <a:rPr lang="en-US" altLang="zh-CN" smtClean="0"/>
              <a:t>class</a:t>
            </a:r>
            <a:r>
              <a:rPr lang="zh-CN" altLang="en-US" smtClean="0"/>
              <a:t>属性的值，称位类名。</a:t>
            </a:r>
            <a:r>
              <a:rPr lang="en-US" altLang="zh-CN" smtClean="0"/>
              <a:t>class</a:t>
            </a:r>
            <a:r>
              <a:rPr lang="zh-CN" altLang="en-US" smtClean="0"/>
              <a:t>属性的值是一个自定义的字符串。</a:t>
            </a:r>
            <a:endParaRPr lang="en-US" altLang="zh-CN" smtClean="0"/>
          </a:p>
          <a:p>
            <a:r>
              <a:rPr lang="zh-CN" altLang="en-US" smtClean="0"/>
              <a:t>一个</a:t>
            </a:r>
            <a:r>
              <a:rPr lang="en-US" altLang="zh-CN" smtClean="0"/>
              <a:t>HTML</a:t>
            </a:r>
            <a:r>
              <a:rPr lang="zh-CN" altLang="en-US" smtClean="0"/>
              <a:t>文档中，多个元素可以使用相同的类名</a:t>
            </a:r>
            <a:endParaRPr lang="en-US" altLang="zh-CN" smtClean="0"/>
          </a:p>
          <a:p>
            <a:r>
              <a:rPr lang="zh-CN" altLang="en-US"/>
              <a:t>一</a:t>
            </a:r>
            <a:r>
              <a:rPr lang="zh-CN" altLang="en-US" smtClean="0"/>
              <a:t>个元素可以设置多个类名，类名与类名之间用空格隔开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38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ID</a:t>
            </a:r>
            <a:r>
              <a:rPr lang="zh-CN" altLang="en-US" smtClean="0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作用：通过元素的</a:t>
            </a:r>
            <a:r>
              <a:rPr lang="en-US" altLang="zh-CN" smtClean="0"/>
              <a:t>ID</a:t>
            </a:r>
            <a:r>
              <a:rPr lang="zh-CN" altLang="en-US" smtClean="0"/>
              <a:t>值选择元素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 smtClean="0"/>
              <a:t>#&lt;id</a:t>
            </a:r>
            <a:r>
              <a:rPr lang="zh-CN" altLang="en-US" smtClean="0"/>
              <a:t>值</a:t>
            </a:r>
            <a:r>
              <a:rPr lang="en-US" altLang="zh-CN" smtClean="0"/>
              <a:t>&gt;</a:t>
            </a:r>
            <a:endParaRPr lang="en-US" altLang="zh-CN"/>
          </a:p>
          <a:p>
            <a:r>
              <a:rPr lang="zh-CN" altLang="en-US" smtClean="0"/>
              <a:t>示例：</a:t>
            </a:r>
            <a:r>
              <a:rPr lang="en-US" altLang="zh-CN" smtClean="0"/>
              <a:t>#w3 { … }</a:t>
            </a:r>
          </a:p>
          <a:p>
            <a:endParaRPr lang="en-US" altLang="zh-CN"/>
          </a:p>
          <a:p>
            <a:r>
              <a:rPr lang="zh-CN" altLang="en-US" smtClean="0"/>
              <a:t>元素</a:t>
            </a:r>
            <a:r>
              <a:rPr lang="en-US" altLang="zh-CN" smtClean="0"/>
              <a:t>id</a:t>
            </a:r>
            <a:r>
              <a:rPr lang="zh-CN" altLang="en-US" smtClean="0"/>
              <a:t>属性的值，称位</a:t>
            </a:r>
            <a:r>
              <a:rPr lang="en-US" altLang="zh-CN" smtClean="0"/>
              <a:t>ID</a:t>
            </a:r>
            <a:r>
              <a:rPr lang="zh-CN" altLang="en-US" smtClean="0"/>
              <a:t>值，在</a:t>
            </a:r>
            <a:r>
              <a:rPr lang="en-US" altLang="zh-CN" smtClean="0"/>
              <a:t>HTML</a:t>
            </a:r>
            <a:r>
              <a:rPr lang="zh-CN" altLang="en-US" smtClean="0"/>
              <a:t>文档中，</a:t>
            </a:r>
            <a:r>
              <a:rPr lang="en-US" altLang="zh-CN" smtClean="0"/>
              <a:t>ID</a:t>
            </a:r>
            <a:r>
              <a:rPr lang="zh-CN" altLang="en-US" smtClean="0"/>
              <a:t>值不能重复，不能存在多个元素使用相同的</a:t>
            </a:r>
            <a:r>
              <a:rPr lang="en-US" altLang="zh-CN" smtClean="0"/>
              <a:t>ID</a:t>
            </a:r>
            <a:r>
              <a:rPr lang="zh-CN" altLang="en-US" smtClean="0"/>
              <a:t>值。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80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属性选择器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作用：通过元素的属性选择元素。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 smtClean="0"/>
              <a:t>[&lt;</a:t>
            </a:r>
            <a:r>
              <a:rPr lang="zh-CN" altLang="en-US" smtClean="0"/>
              <a:t>条件</a:t>
            </a:r>
            <a:r>
              <a:rPr lang="en-US" altLang="zh-CN" smtClean="0"/>
              <a:t>&gt;] </a:t>
            </a:r>
            <a:r>
              <a:rPr lang="zh-CN" altLang="en-US" smtClean="0"/>
              <a:t>或 </a:t>
            </a:r>
            <a:r>
              <a:rPr lang="en-US" altLang="zh-CN" smtClean="0"/>
              <a:t>&lt;</a:t>
            </a:r>
            <a:r>
              <a:rPr lang="zh-CN" altLang="en-US" smtClean="0"/>
              <a:t>元素标签</a:t>
            </a:r>
            <a:r>
              <a:rPr lang="en-US" altLang="zh-CN" smtClean="0"/>
              <a:t>&gt;[&lt;</a:t>
            </a:r>
            <a:r>
              <a:rPr lang="zh-CN" altLang="en-US" smtClean="0"/>
              <a:t>条件</a:t>
            </a:r>
            <a:r>
              <a:rPr lang="en-US" altLang="zh-CN" smtClean="0"/>
              <a:t>&gt;] { … }</a:t>
            </a:r>
          </a:p>
          <a:p>
            <a:r>
              <a:rPr lang="zh-CN" altLang="en-US" smtClean="0"/>
              <a:t>示例：</a:t>
            </a:r>
            <a:r>
              <a:rPr lang="en-US" altLang="zh-CN" smtClean="0"/>
              <a:t>[href] { … } </a:t>
            </a:r>
            <a:r>
              <a:rPr lang="zh-CN" altLang="en-US" smtClean="0"/>
              <a:t>或 </a:t>
            </a:r>
            <a:r>
              <a:rPr lang="en-US" altLang="zh-CN" smtClean="0"/>
              <a:t>input[text=“text”]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6669"/>
              </p:ext>
            </p:extLst>
          </p:nvPr>
        </p:nvGraphicFramePr>
        <p:xfrm>
          <a:off x="683568" y="3645024"/>
          <a:ext cx="7524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000"/>
                <a:gridCol w="540000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属性选择器的条件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选择定义</a:t>
                      </a:r>
                      <a:r>
                        <a:rPr lang="en-US" altLang="zh-CN" smtClean="0"/>
                        <a:t>attr</a:t>
                      </a:r>
                      <a:r>
                        <a:rPr lang="zh-CN" altLang="en-US" smtClean="0"/>
                        <a:t>属性的元素，忽略属性值</a:t>
                      </a:r>
                      <a:endParaRPr lang="zh-CN" alt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[attr=“val”]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选择定义</a:t>
                      </a:r>
                      <a:r>
                        <a:rPr lang="en-US" altLang="zh-CN" smtClean="0"/>
                        <a:t>attr</a:t>
                      </a:r>
                      <a:r>
                        <a:rPr lang="zh-CN" altLang="en-US" smtClean="0"/>
                        <a:t>属性，且属性值为</a:t>
                      </a:r>
                      <a:r>
                        <a:rPr lang="en-US" altLang="zh-CN" smtClean="0"/>
                        <a:t>val</a:t>
                      </a:r>
                      <a:r>
                        <a:rPr lang="zh-CN" altLang="en-US" smtClean="0"/>
                        <a:t>的元素</a:t>
                      </a:r>
                      <a:endParaRPr lang="zh-CN" alt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[attr^=“val”]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选择定义</a:t>
                      </a:r>
                      <a:r>
                        <a:rPr lang="en-US" altLang="zh-CN" smtClean="0"/>
                        <a:t>attr</a:t>
                      </a:r>
                      <a:r>
                        <a:rPr lang="zh-CN" altLang="en-US" smtClean="0"/>
                        <a:t>属性，且属性值以字符串</a:t>
                      </a:r>
                      <a:r>
                        <a:rPr lang="en-US" altLang="zh-CN" smtClean="0"/>
                        <a:t>val</a:t>
                      </a:r>
                      <a:r>
                        <a:rPr lang="zh-CN" altLang="en-US" smtClean="0"/>
                        <a:t>开头的元素</a:t>
                      </a:r>
                      <a:endParaRPr lang="zh-CN" alt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[attr$=“val”]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选择定义</a:t>
                      </a:r>
                      <a:r>
                        <a:rPr lang="en-US" altLang="zh-CN" smtClean="0"/>
                        <a:t>attr</a:t>
                      </a:r>
                      <a:r>
                        <a:rPr lang="zh-CN" altLang="en-US" smtClean="0"/>
                        <a:t>属性，且属性值以字符串</a:t>
                      </a:r>
                      <a:r>
                        <a:rPr lang="en-US" altLang="zh-CN" smtClean="0"/>
                        <a:t>val</a:t>
                      </a:r>
                      <a:r>
                        <a:rPr lang="zh-CN" altLang="en-US" smtClean="0"/>
                        <a:t>结尾的元素</a:t>
                      </a:r>
                      <a:endParaRPr lang="zh-CN" alt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[attr*=“val”]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选择定义</a:t>
                      </a:r>
                      <a:r>
                        <a:rPr lang="en-US" altLang="zh-CN" smtClean="0"/>
                        <a:t>attr</a:t>
                      </a:r>
                      <a:r>
                        <a:rPr lang="zh-CN" altLang="en-US" smtClean="0"/>
                        <a:t>属性，且属性值包含字符串</a:t>
                      </a:r>
                      <a:r>
                        <a:rPr lang="en-US" altLang="zh-CN" smtClean="0"/>
                        <a:t>val</a:t>
                      </a:r>
                      <a:r>
                        <a:rPr lang="zh-CN" altLang="en-US" smtClean="0"/>
                        <a:t>的元素</a:t>
                      </a:r>
                      <a:endParaRPr lang="zh-CN" alt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[attr~=“val”]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选择定义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属性，且属性值具有多个值，其中一个为字符串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的元素。</a:t>
                      </a:r>
                      <a:endParaRPr lang="zh-CN" alt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2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复合选择器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7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两种盒子标准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根据计算</a:t>
            </a:r>
            <a:r>
              <a:rPr lang="en-US" altLang="zh-CN" smtClean="0"/>
              <a:t>width</a:t>
            </a:r>
            <a:r>
              <a:rPr lang="zh-CN" altLang="en-US" smtClean="0"/>
              <a:t>的方式不同，盒子模型分为两个标准。</a:t>
            </a:r>
            <a:endParaRPr lang="en-US" altLang="zh-CN" smtClean="0"/>
          </a:p>
          <a:p>
            <a:r>
              <a:rPr lang="en-US" altLang="zh-CN" smtClean="0"/>
              <a:t>IE</a:t>
            </a:r>
            <a:r>
              <a:rPr lang="zh-CN" altLang="en-US" smtClean="0"/>
              <a:t>盒子标准和</a:t>
            </a:r>
            <a:r>
              <a:rPr lang="en-US" altLang="zh-CN" smtClean="0"/>
              <a:t>W3C</a:t>
            </a:r>
            <a:r>
              <a:rPr lang="zh-CN" altLang="en-US" smtClean="0"/>
              <a:t>盒子标准。</a:t>
            </a:r>
            <a:endParaRPr lang="en-US" altLang="zh-CN" smtClean="0"/>
          </a:p>
          <a:p>
            <a:r>
              <a:rPr lang="en-US" altLang="zh-CN" smtClean="0"/>
              <a:t>W3C</a:t>
            </a:r>
            <a:r>
              <a:rPr lang="zh-CN" altLang="en-US" smtClean="0"/>
              <a:t>盒子标准浏览器默认使用的盒子标准。但是在使用中，常用的是</a:t>
            </a:r>
            <a:r>
              <a:rPr lang="en-US" altLang="zh-CN" smtClean="0"/>
              <a:t>IE</a:t>
            </a:r>
            <a:r>
              <a:rPr lang="zh-CN" altLang="en-US" smtClean="0"/>
              <a:t>盒子标准。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box-sizing:border-box</a:t>
            </a:r>
            <a:r>
              <a:rPr lang="zh-CN" altLang="en-US" smtClean="0"/>
              <a:t>将盒子标准设置为</a:t>
            </a:r>
            <a:r>
              <a:rPr lang="en-US" altLang="zh-CN" smtClean="0"/>
              <a:t>IE</a:t>
            </a:r>
            <a:r>
              <a:rPr lang="zh-CN" altLang="en-US" smtClean="0"/>
              <a:t>标准。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59368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并集选择器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作用：创建由逗号分隔的多个选择器可以将样式应用到单个</a:t>
            </a:r>
            <a:r>
              <a:rPr lang="zh-CN" altLang="en-US" smtClean="0"/>
              <a:t>选择器</a:t>
            </a:r>
            <a:r>
              <a:rPr lang="zh-CN" altLang="en-US"/>
              <a:t>匹配的所有元素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/>
              <a:t>&lt;</a:t>
            </a:r>
            <a:r>
              <a:rPr lang="zh-CN" altLang="en-US"/>
              <a:t>选择器</a:t>
            </a:r>
            <a:r>
              <a:rPr lang="en-US" altLang="zh-CN"/>
              <a:t>&gt;,&lt;</a:t>
            </a:r>
            <a:r>
              <a:rPr lang="zh-CN" altLang="en-US"/>
              <a:t>选择器</a:t>
            </a:r>
            <a:r>
              <a:rPr lang="en-US" altLang="zh-CN"/>
              <a:t>&gt;,&lt;</a:t>
            </a:r>
            <a:r>
              <a:rPr lang="zh-CN" altLang="en-US"/>
              <a:t>选择器</a:t>
            </a:r>
            <a:r>
              <a:rPr lang="en-US" altLang="zh-CN" smtClean="0"/>
              <a:t>&gt;</a:t>
            </a:r>
          </a:p>
          <a:p>
            <a:r>
              <a:rPr lang="zh-CN" altLang="en-US" smtClean="0"/>
              <a:t>示例：</a:t>
            </a:r>
            <a:r>
              <a:rPr lang="en-US" altLang="zh-CN" smtClean="0"/>
              <a:t>p,span,input[type=“text”] { .. 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06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后代选择器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作用：后代选择器用于选择包含在其他元素中的元素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/>
              <a:t>&lt;</a:t>
            </a:r>
            <a:r>
              <a:rPr lang="zh-CN" altLang="en-US"/>
              <a:t>第一个选择器</a:t>
            </a:r>
            <a:r>
              <a:rPr lang="en-US" altLang="zh-CN"/>
              <a:t>&gt; &lt;</a:t>
            </a:r>
            <a:r>
              <a:rPr lang="zh-CN" altLang="en-US"/>
              <a:t>第二个选择器</a:t>
            </a:r>
            <a:r>
              <a:rPr lang="en-US" altLang="zh-CN" smtClean="0"/>
              <a:t>&gt;</a:t>
            </a:r>
          </a:p>
          <a:p>
            <a:r>
              <a:rPr lang="zh-CN" altLang="en-US" smtClean="0"/>
              <a:t>示例：</a:t>
            </a:r>
            <a:r>
              <a:rPr lang="en-US" altLang="zh-CN" smtClean="0"/>
              <a:t>p span { … 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2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子代选择器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</a:t>
            </a:r>
            <a:r>
              <a:rPr lang="zh-CN" altLang="en-US"/>
              <a:t>只选择匹配元素中的直接</a:t>
            </a:r>
            <a:r>
              <a:rPr lang="zh-CN" altLang="en-US" smtClean="0"/>
              <a:t>后代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/>
              <a:t>&lt;</a:t>
            </a:r>
            <a:r>
              <a:rPr lang="zh-CN" altLang="en-US"/>
              <a:t>第一个选择器</a:t>
            </a:r>
            <a:r>
              <a:rPr lang="en-US" altLang="zh-CN"/>
              <a:t>&gt; &gt; &lt;</a:t>
            </a:r>
            <a:r>
              <a:rPr lang="zh-CN" altLang="en-US"/>
              <a:t>第二个选择器</a:t>
            </a:r>
            <a:r>
              <a:rPr lang="en-US" altLang="zh-CN" smtClean="0"/>
              <a:t>&gt;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2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W3C</a:t>
            </a:r>
            <a:r>
              <a:rPr lang="zh-CN" altLang="en-US" smtClean="0"/>
              <a:t>盒子标准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696244"/>
            <a:ext cx="7105650" cy="4333875"/>
          </a:xfrm>
        </p:spPr>
      </p:pic>
    </p:spTree>
    <p:extLst>
      <p:ext uri="{BB962C8B-B14F-4D97-AF65-F5344CB8AC3E}">
        <p14:creationId xmlns:p14="http://schemas.microsoft.com/office/powerpoint/2010/main" val="60229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IE</a:t>
            </a:r>
            <a:r>
              <a:rPr lang="zh-CN" altLang="en-US" smtClean="0"/>
              <a:t>盒子标准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1662906"/>
            <a:ext cx="7534275" cy="4400550"/>
          </a:xfrm>
        </p:spPr>
      </p:pic>
    </p:spTree>
    <p:extLst>
      <p:ext uri="{BB962C8B-B14F-4D97-AF65-F5344CB8AC3E}">
        <p14:creationId xmlns:p14="http://schemas.microsoft.com/office/powerpoint/2010/main" val="385679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元素间的层级关系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&lt;body&gt;</a:t>
            </a:r>
          </a:p>
          <a:p>
            <a:pPr marL="0" indent="0">
              <a:buNone/>
            </a:pPr>
            <a:r>
              <a:rPr lang="en-US" altLang="zh-CN" smtClean="0"/>
              <a:t>	&lt;h1&gt;&lt;/h1&gt;</a:t>
            </a:r>
          </a:p>
          <a:p>
            <a:pPr marL="0" indent="0">
              <a:buNone/>
            </a:pPr>
            <a:r>
              <a:rPr lang="en-US" altLang="zh-CN" smtClean="0"/>
              <a:t>	&lt;p&gt;</a:t>
            </a:r>
            <a:r>
              <a:rPr lang="zh-CN" altLang="en-US" smtClean="0"/>
              <a:t>第一段</a:t>
            </a:r>
            <a:r>
              <a:rPr lang="en-US" altLang="zh-CN" smtClean="0"/>
              <a:t>&lt;/p&gt;</a:t>
            </a:r>
          </a:p>
          <a:p>
            <a:pPr marL="0" indent="0">
              <a:buNone/>
            </a:pPr>
            <a:r>
              <a:rPr lang="en-US" altLang="zh-CN" smtClean="0"/>
              <a:t>	&lt;ul&gt;</a:t>
            </a:r>
          </a:p>
          <a:p>
            <a:pPr marL="0" indent="0">
              <a:buNone/>
            </a:pPr>
            <a:r>
              <a:rPr lang="en-US" altLang="zh-CN" smtClean="0"/>
              <a:t>		&lt;li&gt;</a:t>
            </a:r>
            <a:r>
              <a:rPr lang="zh-CN" altLang="en-US" smtClean="0"/>
              <a:t>第一项</a:t>
            </a:r>
            <a:r>
              <a:rPr lang="en-US" altLang="zh-CN" smtClean="0"/>
              <a:t>&lt;/li&gt;</a:t>
            </a:r>
          </a:p>
          <a:p>
            <a:pPr marL="0" indent="0">
              <a:buNone/>
            </a:pPr>
            <a:r>
              <a:rPr lang="en-US" altLang="zh-CN" smtClean="0"/>
              <a:t>		&lt;</a:t>
            </a:r>
            <a:r>
              <a:rPr lang="en-US" altLang="zh-CN"/>
              <a:t>li</a:t>
            </a:r>
            <a:r>
              <a:rPr lang="en-US" altLang="zh-CN" smtClean="0"/>
              <a:t>&gt;</a:t>
            </a:r>
            <a:r>
              <a:rPr lang="zh-CN" altLang="en-US" smtClean="0"/>
              <a:t>第</a:t>
            </a:r>
            <a:r>
              <a:rPr lang="en-US" altLang="zh-CN" smtClean="0"/>
              <a:t>&lt;span&gt;</a:t>
            </a:r>
            <a:r>
              <a:rPr lang="zh-CN" altLang="en-US" smtClean="0"/>
              <a:t>二</a:t>
            </a:r>
            <a:r>
              <a:rPr lang="en-US" altLang="zh-CN" smtClean="0"/>
              <a:t>&lt;/span&gt;</a:t>
            </a:r>
            <a:r>
              <a:rPr lang="zh-CN" altLang="en-US" smtClean="0"/>
              <a:t>项</a:t>
            </a:r>
            <a:r>
              <a:rPr lang="en-US" altLang="zh-CN"/>
              <a:t>&lt;/li&gt;</a:t>
            </a:r>
          </a:p>
          <a:p>
            <a:pPr marL="0" indent="0">
              <a:buNone/>
            </a:pPr>
            <a:r>
              <a:rPr lang="en-US" altLang="zh-CN" smtClean="0"/>
              <a:t>		&lt;</a:t>
            </a:r>
            <a:r>
              <a:rPr lang="en-US" altLang="zh-CN"/>
              <a:t>li&gt;</a:t>
            </a:r>
            <a:r>
              <a:rPr lang="zh-CN" altLang="en-US" smtClean="0"/>
              <a:t>第三项</a:t>
            </a:r>
            <a:r>
              <a:rPr lang="en-US" altLang="zh-CN"/>
              <a:t>&lt;/li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en-US" altLang="zh-CN" smtClean="0"/>
              <a:t>	&lt;/ul&gt;</a:t>
            </a:r>
          </a:p>
          <a:p>
            <a:pPr marL="0" indent="0">
              <a:buNone/>
            </a:pPr>
            <a:r>
              <a:rPr lang="en-US" altLang="zh-CN" smtClean="0"/>
              <a:t>&lt;/body&gt;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4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定义和应用样式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CSS</a:t>
            </a:r>
            <a:r>
              <a:rPr lang="zh-CN" altLang="en-US" smtClean="0"/>
              <a:t>（层叠样式表）用来规定</a:t>
            </a:r>
            <a:r>
              <a:rPr lang="en-US" altLang="zh-CN" smtClean="0"/>
              <a:t>HTML</a:t>
            </a:r>
            <a:r>
              <a:rPr lang="zh-CN" altLang="en-US" smtClean="0"/>
              <a:t>文档的呈现形式。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856" y="4005064"/>
            <a:ext cx="396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background-color:grey</a:t>
            </a:r>
            <a:endParaRPr lang="zh-CN" alt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5076288" y="4149080"/>
            <a:ext cx="2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;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92312" y="4005064"/>
            <a:ext cx="2088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color:white</a:t>
            </a:r>
            <a:endParaRPr lang="zh-CN" altLang="en-US" sz="32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284657" y="34290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572000" y="34290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724128" y="34290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732240" y="34290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8613" y="305410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属性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64088" y="30596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属性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92032" y="3021840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98240" y="3030849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43808" y="54452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声明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2160" y="54452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声明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167856" y="4589839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350660" y="4589839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9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元素内嵌样式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smtClean="0"/>
              <a:t>使用属性</a:t>
            </a:r>
            <a:r>
              <a:rPr lang="en-US" altLang="zh-CN" sz="2800" smtClean="0"/>
              <a:t>style</a:t>
            </a:r>
            <a:r>
              <a:rPr lang="zh-CN" altLang="en-US" sz="2800" smtClean="0"/>
              <a:t>定义样式。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smtClean="0"/>
              <a:t>&lt;body&gt;</a:t>
            </a:r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en-US" altLang="zh-CN" sz="2800" smtClean="0"/>
              <a:t>&lt;a href=</a:t>
            </a:r>
            <a:r>
              <a:rPr lang="en-US" altLang="zh-CN" sz="2800" smtClean="0">
                <a:hlinkClick r:id="rId2"/>
              </a:rPr>
              <a:t>“www.baidu.com</a:t>
            </a:r>
            <a:r>
              <a:rPr lang="en-US" altLang="zh-CN" sz="2800" smtClean="0"/>
              <a:t>” style=“color:green”&gt;</a:t>
            </a:r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en-US" altLang="zh-CN" sz="2800" smtClean="0"/>
              <a:t>	</a:t>
            </a:r>
            <a:r>
              <a:rPr lang="zh-CN" altLang="en-US" sz="2800" smtClean="0"/>
              <a:t>百度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en-US" altLang="zh-CN" sz="2800" smtClean="0"/>
              <a:t>&lt;/a&gt;</a:t>
            </a:r>
          </a:p>
          <a:p>
            <a:pPr marL="0" indent="0">
              <a:buNone/>
            </a:pPr>
            <a:r>
              <a:rPr lang="en-US" altLang="zh-CN" sz="2800" smtClean="0"/>
              <a:t>&lt;/body&gt;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20042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使用文档内嵌样式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&lt;head&gt;</a:t>
            </a:r>
            <a:r>
              <a:rPr lang="zh-CN" altLang="en-US" smtClean="0"/>
              <a:t>元素中，使用</a:t>
            </a:r>
            <a:r>
              <a:rPr lang="en-US" altLang="zh-CN" smtClean="0"/>
              <a:t>&lt;style&gt;</a:t>
            </a:r>
            <a:r>
              <a:rPr lang="zh-CN" altLang="en-US" smtClean="0"/>
              <a:t>元素定义文档内嵌样式，通过</a:t>
            </a:r>
            <a:r>
              <a:rPr lang="en-US" altLang="zh-CN" smtClean="0"/>
              <a:t>CSS</a:t>
            </a:r>
            <a:r>
              <a:rPr lang="zh-CN" altLang="en-US" smtClean="0"/>
              <a:t>选择器选择元素。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&lt;head&gt;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&lt;style&gt;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a {</a:t>
            </a:r>
          </a:p>
          <a:p>
            <a:pPr marL="0" indent="0">
              <a:buNone/>
            </a:pPr>
            <a:r>
              <a:rPr lang="en-US" altLang="zh-CN" smtClean="0"/>
              <a:t>			color:green;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	background-color:grey;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		}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&lt;/style&gt;</a:t>
            </a:r>
          </a:p>
          <a:p>
            <a:pPr marL="0" indent="0">
              <a:buNone/>
            </a:pPr>
            <a:r>
              <a:rPr lang="en-US" altLang="zh-CN" smtClean="0"/>
              <a:t>&lt;/head&gt;</a:t>
            </a:r>
          </a:p>
          <a:p>
            <a:pPr marL="0" indent="0">
              <a:buNone/>
            </a:pPr>
            <a:r>
              <a:rPr lang="en-US" altLang="zh-CN" smtClean="0"/>
              <a:t>&lt;body&gt;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&lt;a href=“www.baidu.com”&gt; </a:t>
            </a:r>
            <a:r>
              <a:rPr lang="zh-CN" altLang="en-US" smtClean="0"/>
              <a:t>百度</a:t>
            </a:r>
            <a:r>
              <a:rPr lang="en-US" altLang="zh-CN" smtClean="0"/>
              <a:t>&lt;/a&gt;</a:t>
            </a:r>
          </a:p>
          <a:p>
            <a:pPr marL="0" indent="0">
              <a:buNone/>
            </a:pPr>
            <a:r>
              <a:rPr lang="en-US" altLang="zh-CN" smtClean="0"/>
              <a:t>&lt;/body&gt;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95736" y="2852936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59832" y="3190002"/>
            <a:ext cx="3240360" cy="743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691680" y="303760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5576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选择器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6732240" y="356152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52320" y="33746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声明</a:t>
            </a:r>
          </a:p>
        </p:txBody>
      </p:sp>
    </p:spTree>
    <p:extLst>
      <p:ext uri="{BB962C8B-B14F-4D97-AF65-F5344CB8AC3E}">
        <p14:creationId xmlns:p14="http://schemas.microsoft.com/office/powerpoint/2010/main" val="325096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使用外部样式表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mtClean="0"/>
              <a:t>同一套样式，如果想重复使用，单独建立</a:t>
            </a:r>
            <a:r>
              <a:rPr lang="en-US" altLang="zh-CN" smtClean="0"/>
              <a:t>css</a:t>
            </a:r>
            <a:r>
              <a:rPr lang="zh-CN" altLang="en-US" smtClean="0"/>
              <a:t>文件，通过</a:t>
            </a:r>
            <a:r>
              <a:rPr lang="en-US" altLang="zh-CN" smtClean="0"/>
              <a:t>&lt;link&gt;</a:t>
            </a:r>
            <a:r>
              <a:rPr lang="zh-CN" altLang="en-US" smtClean="0"/>
              <a:t>元素导入外部</a:t>
            </a:r>
            <a:r>
              <a:rPr lang="en-US" altLang="zh-CN" smtClean="0"/>
              <a:t>css</a:t>
            </a:r>
            <a:r>
              <a:rPr lang="zh-CN" altLang="en-US" smtClean="0"/>
              <a:t>文件。</a:t>
            </a:r>
            <a:endParaRPr lang="en-US" altLang="zh-CN" smtClean="0"/>
          </a:p>
          <a:p>
            <a:r>
              <a:rPr lang="zh-CN" altLang="en-US" smtClean="0"/>
              <a:t>文件</a:t>
            </a:r>
            <a:r>
              <a:rPr lang="en-US" altLang="zh-CN" smtClean="0"/>
              <a:t>style.css</a:t>
            </a:r>
          </a:p>
          <a:p>
            <a:pPr marL="0" indent="0">
              <a:buNone/>
            </a:pPr>
            <a:r>
              <a:rPr lang="en-US" altLang="zh-CN" smtClean="0"/>
              <a:t>a {</a:t>
            </a:r>
          </a:p>
          <a:p>
            <a:pPr marL="0" indent="0">
              <a:buNone/>
            </a:pPr>
            <a:r>
              <a:rPr lang="en-US" altLang="zh-CN" smtClean="0"/>
              <a:t>	background-color:grey;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color:green;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}</a:t>
            </a:r>
          </a:p>
          <a:p>
            <a:r>
              <a:rPr lang="en-US" altLang="zh-CN" smtClean="0"/>
              <a:t>HTML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&lt;head&gt;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&lt;link rel=“stylesheet” type=“text/css” href=“style.css”&gt;</a:t>
            </a:r>
          </a:p>
          <a:p>
            <a:pPr marL="0" indent="0">
              <a:buNone/>
            </a:pPr>
            <a:r>
              <a:rPr lang="en-US" altLang="zh-CN" smtClean="0"/>
              <a:t>&lt;/head&gt;</a:t>
            </a:r>
          </a:p>
          <a:p>
            <a:pPr marL="0" indent="0">
              <a:buNone/>
            </a:pPr>
            <a:r>
              <a:rPr lang="en-US" altLang="zh-CN" smtClean="0"/>
              <a:t>&lt;body&gt;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&lt;a href=“www.baidu.com”&gt;</a:t>
            </a:r>
            <a:r>
              <a:rPr lang="zh-CN" altLang="en-US" smtClean="0"/>
              <a:t>百度</a:t>
            </a:r>
            <a:r>
              <a:rPr lang="en-US" altLang="zh-CN" smtClean="0"/>
              <a:t>&lt;/a&gt;</a:t>
            </a:r>
          </a:p>
          <a:p>
            <a:pPr marL="0" indent="0">
              <a:buNone/>
            </a:pPr>
            <a:r>
              <a:rPr lang="en-US" altLang="zh-CN" smtClean="0"/>
              <a:t>&lt;/body&gt;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6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762</Words>
  <Application>Microsoft Office PowerPoint</Application>
  <PresentationFormat>全屏显示(4:3)</PresentationFormat>
  <Paragraphs>146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盒子模型</vt:lpstr>
      <vt:lpstr>两种盒子标准</vt:lpstr>
      <vt:lpstr>W3C盒子标准</vt:lpstr>
      <vt:lpstr>IE盒子标准</vt:lpstr>
      <vt:lpstr>HTML元素间的层级关系</vt:lpstr>
      <vt:lpstr>定义和应用样式</vt:lpstr>
      <vt:lpstr>元素内嵌样式</vt:lpstr>
      <vt:lpstr>使用文档内嵌样式</vt:lpstr>
      <vt:lpstr>使用外部样式表</vt:lpstr>
      <vt:lpstr>样式其他的来源</vt:lpstr>
      <vt:lpstr>继承</vt:lpstr>
      <vt:lpstr>层叠顺序</vt:lpstr>
      <vt:lpstr>CSS基础选择器</vt:lpstr>
      <vt:lpstr>通用选择器</vt:lpstr>
      <vt:lpstr>元素类型选择器</vt:lpstr>
      <vt:lpstr>类选择器</vt:lpstr>
      <vt:lpstr>ID选择器</vt:lpstr>
      <vt:lpstr>属性选择器</vt:lpstr>
      <vt:lpstr>复合选择器</vt:lpstr>
      <vt:lpstr>并集选择器</vt:lpstr>
      <vt:lpstr>后代选择器</vt:lpstr>
      <vt:lpstr>子代选择器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CSS基础选择器</dc:title>
  <dc:creator>wx</dc:creator>
  <cp:lastModifiedBy>wx</cp:lastModifiedBy>
  <cp:revision>29</cp:revision>
  <dcterms:created xsi:type="dcterms:W3CDTF">2020-09-21T01:25:35Z</dcterms:created>
  <dcterms:modified xsi:type="dcterms:W3CDTF">2020-09-27T14:22:08Z</dcterms:modified>
</cp:coreProperties>
</file>