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aven Pro" panose="020B0604020202020204" charset="0"/>
      <p:regular r:id="rId23"/>
      <p:bold r:id="rId24"/>
    </p:embeddedFont>
    <p:embeddedFont>
      <p:font typeface="Nunito" panose="00000500000000000000"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45" d="100"/>
          <a:sy n="145" d="100"/>
        </p:scale>
        <p:origin x="48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6ab38e2e5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6ab38e2e5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6ab38e2e5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6ab38e2e5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6ab38e2e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d6ab38e2e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6ab38e2e5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6ab38e2e5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d6ab38e2e5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d6ab38e2e5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d6ab38e2e5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d6ab38e2e5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d6ab38e2e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d6ab38e2e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6ab38e2e5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d6ab38e2e5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6ab38e2e5_1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6ab38e2e5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d6ab38e2e5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d6ab38e2e5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3586f4c8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3586f4c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6ab38e2e5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6ab38e2e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6ab38e2e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d6ab38e2e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34739f8d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34739f8d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6ab38e2e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6ab38e2e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6ab38e2e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6ab38e2e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6ab38e2e5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6ab38e2e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6ab38e2e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6ab38e2e5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6ab38e2e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6ab38e2e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Milestone 1 Feedback</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2"/>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7: Profile Setup page</a:t>
            </a:r>
            <a:endParaRPr/>
          </a:p>
        </p:txBody>
      </p:sp>
      <p:sp>
        <p:nvSpPr>
          <p:cNvPr id="345" name="Google Shape;345;p22"/>
          <p:cNvSpPr txBox="1"/>
          <p:nvPr/>
        </p:nvSpPr>
        <p:spPr>
          <a:xfrm>
            <a:off x="236200" y="884125"/>
            <a:ext cx="46833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Profile Setup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title banner (at the very top) is too large, please reduce the height of the banner </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Profile photo add button, can you use translucent/gradient without the black border line</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Could you Change “Occupation” to “Bio”?</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Could you remove the “Add Catergory tags min  8” text box? This is required for “seller profile setup”, not “initial profile setup”</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latin typeface="Nunito"/>
                <a:ea typeface="Nunito"/>
                <a:cs typeface="Nunito"/>
                <a:sym typeface="Nunito"/>
              </a:rPr>
              <a:t>Add “upload banner” icon/button in this same picture. The profile page has a banner picture as seen here</a:t>
            </a:r>
            <a:endParaRPr dirty="0">
              <a:latin typeface="Nunito"/>
              <a:ea typeface="Nunito"/>
              <a:cs typeface="Nunito"/>
              <a:sym typeface="Nunito"/>
            </a:endParaRPr>
          </a:p>
        </p:txBody>
      </p:sp>
      <p:pic>
        <p:nvPicPr>
          <p:cNvPr id="346" name="Google Shape;346;p22"/>
          <p:cNvPicPr preferRelativeResize="0"/>
          <p:nvPr/>
        </p:nvPicPr>
        <p:blipFill>
          <a:blip r:embed="rId3">
            <a:alphaModFix/>
          </a:blip>
          <a:stretch>
            <a:fillRect/>
          </a:stretch>
        </p:blipFill>
        <p:spPr>
          <a:xfrm>
            <a:off x="6779500" y="63300"/>
            <a:ext cx="2241931" cy="4838699"/>
          </a:xfrm>
          <a:prstGeom prst="rect">
            <a:avLst/>
          </a:prstGeom>
          <a:noFill/>
          <a:ln>
            <a:noFill/>
          </a:ln>
        </p:spPr>
      </p:pic>
      <p:sp>
        <p:nvSpPr>
          <p:cNvPr id="347" name="Google Shape;347;p22"/>
          <p:cNvSpPr/>
          <p:nvPr/>
        </p:nvSpPr>
        <p:spPr>
          <a:xfrm rot="-723948">
            <a:off x="4712266" y="1604008"/>
            <a:ext cx="2528765" cy="126095"/>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rot="-1151096">
            <a:off x="4440479" y="901261"/>
            <a:ext cx="2384530" cy="126090"/>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rot="2328">
            <a:off x="4188362" y="2508745"/>
            <a:ext cx="2657701" cy="126000"/>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0" name="Google Shape;350;p22"/>
          <p:cNvPicPr preferRelativeResize="0"/>
          <p:nvPr/>
        </p:nvPicPr>
        <p:blipFill>
          <a:blip r:embed="rId4">
            <a:alphaModFix/>
          </a:blip>
          <a:stretch>
            <a:fillRect/>
          </a:stretch>
        </p:blipFill>
        <p:spPr>
          <a:xfrm>
            <a:off x="5009737" y="3223544"/>
            <a:ext cx="1679525" cy="33552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3"/>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8: Meet Setup page</a:t>
            </a:r>
            <a:endParaRPr/>
          </a:p>
        </p:txBody>
      </p:sp>
      <p:pic>
        <p:nvPicPr>
          <p:cNvPr id="356" name="Google Shape;356;p23"/>
          <p:cNvPicPr preferRelativeResize="0"/>
          <p:nvPr/>
        </p:nvPicPr>
        <p:blipFill>
          <a:blip r:embed="rId3">
            <a:alphaModFix/>
          </a:blip>
          <a:stretch>
            <a:fillRect/>
          </a:stretch>
        </p:blipFill>
        <p:spPr>
          <a:xfrm>
            <a:off x="6737500" y="63300"/>
            <a:ext cx="2252683" cy="4838699"/>
          </a:xfrm>
          <a:prstGeom prst="rect">
            <a:avLst/>
          </a:prstGeom>
          <a:noFill/>
          <a:ln>
            <a:noFill/>
          </a:ln>
        </p:spPr>
      </p:pic>
      <p:sp>
        <p:nvSpPr>
          <p:cNvPr id="357" name="Google Shape;357;p23"/>
          <p:cNvSpPr txBox="1"/>
          <p:nvPr/>
        </p:nvSpPr>
        <p:spPr>
          <a:xfrm>
            <a:off x="236200" y="884125"/>
            <a:ext cx="4683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Meet Setup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title banner (at the very top) is too large, please reduce the height of the banner </a:t>
            </a:r>
            <a:endParaRPr dirty="0">
              <a:solidFill>
                <a:srgbClr val="00B050"/>
              </a:solidFill>
              <a:latin typeface="Nunito"/>
              <a:ea typeface="Nunito"/>
              <a:cs typeface="Nunito"/>
              <a:sym typeface="Nunito"/>
            </a:endParaRPr>
          </a:p>
          <a:p>
            <a:pPr marL="914400" lvl="1" indent="-317500" algn="l" rtl="0">
              <a:spcBef>
                <a:spcPts val="0"/>
              </a:spcBef>
              <a:spcAft>
                <a:spcPts val="0"/>
              </a:spcAft>
              <a:buSzPts val="1400"/>
              <a:buFont typeface="Nunito"/>
              <a:buAutoNum type="alphaLcPeriod"/>
            </a:pPr>
            <a:r>
              <a:rPr lang="en" dirty="0">
                <a:solidFill>
                  <a:srgbClr val="00B050"/>
                </a:solidFill>
                <a:latin typeface="Nunito"/>
                <a:ea typeface="Nunito"/>
                <a:cs typeface="Nunito"/>
                <a:sym typeface="Nunito"/>
              </a:rPr>
              <a:t>Change “Meet Set-up” to “Meet Setup”</a:t>
            </a:r>
            <a:endParaRPr dirty="0">
              <a:solidFill>
                <a:srgbClr val="00B050"/>
              </a:solidFill>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Change “picture” icon to “Upload a banner picture for your meet-up”</a:t>
            </a:r>
            <a:endParaRPr dirty="0">
              <a:solidFill>
                <a:srgbClr val="00B050"/>
              </a:solidFill>
              <a:latin typeface="Nunito"/>
              <a:ea typeface="Nunito"/>
              <a:cs typeface="Nunito"/>
              <a:sym typeface="Nunito"/>
            </a:endParaRPr>
          </a:p>
          <a:p>
            <a:pPr marL="457200" lvl="0" indent="0" algn="l" rtl="0">
              <a:spcBef>
                <a:spcPts val="0"/>
              </a:spcBef>
              <a:spcAft>
                <a:spcPts val="0"/>
              </a:spcAft>
              <a:buNone/>
            </a:pP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We need a tag input on this page so that people can filter the profiles when they search based on tags</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Please remove this photo entry. We do not need a second photo here.</a:t>
            </a:r>
            <a:endParaRPr dirty="0">
              <a:solidFill>
                <a:srgbClr val="00B050"/>
              </a:solidFill>
              <a:latin typeface="Nunito"/>
              <a:ea typeface="Nunito"/>
              <a:cs typeface="Nunito"/>
              <a:sym typeface="Nunito"/>
            </a:endParaRPr>
          </a:p>
          <a:p>
            <a:pPr marL="457200" lvl="0" indent="0" algn="l" rtl="0">
              <a:spcBef>
                <a:spcPts val="0"/>
              </a:spcBef>
              <a:spcAft>
                <a:spcPts val="0"/>
              </a:spcAft>
              <a:buNone/>
            </a:pPr>
            <a:endParaRPr dirty="0">
              <a:latin typeface="Nunito"/>
              <a:ea typeface="Nunito"/>
              <a:cs typeface="Nunito"/>
              <a:sym typeface="Nunito"/>
            </a:endParaRPr>
          </a:p>
        </p:txBody>
      </p:sp>
      <p:sp>
        <p:nvSpPr>
          <p:cNvPr id="358" name="Google Shape;358;p23"/>
          <p:cNvSpPr/>
          <p:nvPr/>
        </p:nvSpPr>
        <p:spPr>
          <a:xfrm rot="-723948">
            <a:off x="4523316" y="1072183"/>
            <a:ext cx="2528765" cy="126095"/>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rot="553547">
            <a:off x="4332148" y="3948719"/>
            <a:ext cx="2640254" cy="126112"/>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4"/>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9: About you</a:t>
            </a:r>
            <a:endParaRPr/>
          </a:p>
        </p:txBody>
      </p:sp>
      <p:pic>
        <p:nvPicPr>
          <p:cNvPr id="365" name="Google Shape;365;p24"/>
          <p:cNvPicPr preferRelativeResize="0"/>
          <p:nvPr/>
        </p:nvPicPr>
        <p:blipFill>
          <a:blip r:embed="rId3">
            <a:alphaModFix/>
          </a:blip>
          <a:stretch>
            <a:fillRect/>
          </a:stretch>
        </p:blipFill>
        <p:spPr>
          <a:xfrm>
            <a:off x="6849475" y="96400"/>
            <a:ext cx="2236554" cy="4838699"/>
          </a:xfrm>
          <a:prstGeom prst="rect">
            <a:avLst/>
          </a:prstGeom>
          <a:noFill/>
          <a:ln>
            <a:noFill/>
          </a:ln>
        </p:spPr>
      </p:pic>
      <p:sp>
        <p:nvSpPr>
          <p:cNvPr id="366" name="Google Shape;366;p24"/>
          <p:cNvSpPr txBox="1"/>
          <p:nvPr/>
        </p:nvSpPr>
        <p:spPr>
          <a:xfrm>
            <a:off x="236200" y="884125"/>
            <a:ext cx="4683300" cy="483206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About you screen</a:t>
            </a:r>
            <a:endParaRPr b="1" u="sng" dirty="0">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solidFill>
                  <a:srgbClr val="00B050"/>
                </a:solidFill>
                <a:latin typeface="Nunito"/>
                <a:ea typeface="Nunito"/>
                <a:cs typeface="Nunito"/>
                <a:sym typeface="Nunito"/>
              </a:rPr>
              <a:t>The title banner (at the very top) is too large, please reduce the height of the banner</a:t>
            </a:r>
            <a:br>
              <a:rPr lang="en" sz="1200" dirty="0">
                <a:latin typeface="Nunito"/>
                <a:ea typeface="Nunito"/>
                <a:cs typeface="Nunito"/>
                <a:sym typeface="Nunito"/>
              </a:rPr>
            </a:br>
            <a:endParaRPr sz="1200" dirty="0">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solidFill>
                  <a:srgbClr val="00B050"/>
                </a:solidFill>
                <a:latin typeface="Nunito"/>
                <a:ea typeface="Nunito"/>
                <a:cs typeface="Nunito"/>
                <a:sym typeface="Nunito"/>
              </a:rPr>
              <a:t>Change “About you” to “Click on all which applies to you!”</a:t>
            </a:r>
            <a:br>
              <a:rPr lang="en" sz="1200" dirty="0">
                <a:latin typeface="Nunito"/>
                <a:ea typeface="Nunito"/>
                <a:cs typeface="Nunito"/>
                <a:sym typeface="Nunito"/>
              </a:rPr>
            </a:br>
            <a:endParaRPr sz="1200" dirty="0">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latin typeface="Nunito"/>
                <a:ea typeface="Nunito"/>
                <a:cs typeface="Nunito"/>
                <a:sym typeface="Nunito"/>
              </a:rPr>
              <a:t>To clarify, in the future milestones, will there be an animation of the bubbles flowing and also the “pop” animation when these items are selected?</a:t>
            </a:r>
          </a:p>
          <a:p>
            <a:pPr marL="457200" lvl="0" indent="-304800" algn="l" rtl="0">
              <a:spcBef>
                <a:spcPts val="0"/>
              </a:spcBef>
              <a:spcAft>
                <a:spcPts val="0"/>
              </a:spcAft>
              <a:buSzPts val="1200"/>
              <a:buFont typeface="Nunito"/>
              <a:buAutoNum type="arabicPeriod"/>
            </a:pPr>
            <a:r>
              <a:rPr lang="en" sz="1200" dirty="0">
                <a:latin typeface="Nunito"/>
                <a:ea typeface="Nunito"/>
                <a:cs typeface="Nunito"/>
                <a:sym typeface="Nunito"/>
              </a:rPr>
              <a:t> </a:t>
            </a:r>
            <a:r>
              <a:rPr lang="en" sz="1200" dirty="0">
                <a:solidFill>
                  <a:srgbClr val="FF0000"/>
                </a:solidFill>
                <a:latin typeface="Nunito"/>
                <a:ea typeface="Nunito"/>
                <a:cs typeface="Nunito"/>
                <a:sym typeface="Nunito"/>
              </a:rPr>
              <a:t>YES THE BUBBLES WILL POP</a:t>
            </a:r>
            <a:br>
              <a:rPr lang="en" sz="1200" dirty="0">
                <a:latin typeface="Nunito"/>
                <a:ea typeface="Nunito"/>
                <a:cs typeface="Nunito"/>
                <a:sym typeface="Nunito"/>
              </a:rPr>
            </a:br>
            <a:endParaRPr sz="1200" dirty="0">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solidFill>
                  <a:srgbClr val="00B050"/>
                </a:solidFill>
                <a:latin typeface="Nunito"/>
                <a:ea typeface="Nunito"/>
                <a:cs typeface="Nunito"/>
                <a:sym typeface="Nunito"/>
              </a:rPr>
              <a:t>Change “Mother” to “Parent” </a:t>
            </a:r>
            <a:br>
              <a:rPr lang="en" sz="1200" dirty="0">
                <a:solidFill>
                  <a:srgbClr val="00B050"/>
                </a:solidFill>
                <a:latin typeface="Nunito"/>
                <a:ea typeface="Nunito"/>
                <a:cs typeface="Nunito"/>
                <a:sym typeface="Nunito"/>
              </a:rPr>
            </a:br>
            <a:endParaRPr sz="1200" dirty="0">
              <a:solidFill>
                <a:srgbClr val="00B050"/>
              </a:solidFill>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solidFill>
                  <a:srgbClr val="00B050"/>
                </a:solidFill>
                <a:latin typeface="Nunito"/>
                <a:ea typeface="Nunito"/>
                <a:cs typeface="Nunito"/>
                <a:sym typeface="Nunito"/>
              </a:rPr>
              <a:t>Change “A Parent” to “Entrepreneur” </a:t>
            </a:r>
            <a:br>
              <a:rPr lang="en" sz="1200" dirty="0">
                <a:solidFill>
                  <a:srgbClr val="00B050"/>
                </a:solidFill>
                <a:latin typeface="Nunito"/>
                <a:ea typeface="Nunito"/>
                <a:cs typeface="Nunito"/>
                <a:sym typeface="Nunito"/>
              </a:rPr>
            </a:br>
            <a:endParaRPr sz="1200" dirty="0">
              <a:solidFill>
                <a:srgbClr val="00B050"/>
              </a:solidFill>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solidFill>
                  <a:srgbClr val="00B050"/>
                </a:solidFill>
                <a:latin typeface="Nunito"/>
                <a:ea typeface="Nunito"/>
                <a:cs typeface="Nunito"/>
                <a:sym typeface="Nunito"/>
              </a:rPr>
              <a:t>Change “UnEmployed” to “ Job Seeker” </a:t>
            </a:r>
            <a:br>
              <a:rPr lang="en" sz="1200" dirty="0">
                <a:solidFill>
                  <a:srgbClr val="00B050"/>
                </a:solidFill>
                <a:latin typeface="Nunito"/>
                <a:ea typeface="Nunito"/>
                <a:cs typeface="Nunito"/>
                <a:sym typeface="Nunito"/>
              </a:rPr>
            </a:br>
            <a:endParaRPr sz="1200" dirty="0">
              <a:solidFill>
                <a:srgbClr val="00B050"/>
              </a:solidFill>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solidFill>
                  <a:srgbClr val="00B050"/>
                </a:solidFill>
                <a:latin typeface="Nunito"/>
                <a:ea typeface="Nunito"/>
                <a:cs typeface="Nunito"/>
                <a:sym typeface="Nunito"/>
              </a:rPr>
              <a:t>Change “Gamer” to “Scholar” </a:t>
            </a:r>
            <a:br>
              <a:rPr lang="en" sz="1200" dirty="0">
                <a:solidFill>
                  <a:srgbClr val="00B050"/>
                </a:solidFill>
                <a:latin typeface="Nunito"/>
                <a:ea typeface="Nunito"/>
                <a:cs typeface="Nunito"/>
                <a:sym typeface="Nunito"/>
              </a:rPr>
            </a:br>
            <a:endParaRPr sz="1200" dirty="0">
              <a:solidFill>
                <a:srgbClr val="00B050"/>
              </a:solidFill>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solidFill>
                  <a:srgbClr val="00B050"/>
                </a:solidFill>
                <a:latin typeface="Nunito"/>
                <a:ea typeface="Nunito"/>
                <a:cs typeface="Nunito"/>
                <a:sym typeface="Nunito"/>
              </a:rPr>
              <a:t>Change “A Freelancer” to “Freelancer” </a:t>
            </a:r>
            <a:br>
              <a:rPr lang="en" sz="1200" dirty="0">
                <a:latin typeface="Nunito"/>
                <a:ea typeface="Nunito"/>
                <a:cs typeface="Nunito"/>
                <a:sym typeface="Nunito"/>
              </a:rPr>
            </a:br>
            <a:endParaRPr sz="1200" dirty="0">
              <a:latin typeface="Nunito"/>
              <a:ea typeface="Nunito"/>
              <a:cs typeface="Nunito"/>
              <a:sym typeface="Nunito"/>
            </a:endParaRPr>
          </a:p>
          <a:p>
            <a:pPr marL="457200" lvl="0" indent="-304800" algn="l" rtl="0">
              <a:spcBef>
                <a:spcPts val="0"/>
              </a:spcBef>
              <a:spcAft>
                <a:spcPts val="0"/>
              </a:spcAft>
              <a:buSzPts val="1200"/>
              <a:buFont typeface="Nunito"/>
              <a:buAutoNum type="arabicPeriod"/>
            </a:pPr>
            <a:r>
              <a:rPr lang="en" sz="1200" dirty="0">
                <a:latin typeface="Nunito"/>
                <a:ea typeface="Nunito"/>
                <a:cs typeface="Nunito"/>
                <a:sym typeface="Nunito"/>
              </a:rPr>
              <a:t>Will we be able to add more bubbles / fix them through the back end system in the future? </a:t>
            </a:r>
            <a:endParaRPr sz="1200" dirty="0">
              <a:latin typeface="Nunito"/>
              <a:ea typeface="Nunito"/>
              <a:cs typeface="Nunito"/>
              <a:sym typeface="Nunito"/>
            </a:endParaRPr>
          </a:p>
          <a:p>
            <a:pPr marL="457200" lvl="0" indent="0" algn="l" rtl="0">
              <a:spcBef>
                <a:spcPts val="0"/>
              </a:spcBef>
              <a:spcAft>
                <a:spcPts val="0"/>
              </a:spcAft>
              <a:buNone/>
            </a:pPr>
            <a:endParaRPr sz="1200" dirty="0">
              <a:latin typeface="Nunito"/>
              <a:ea typeface="Nunito"/>
              <a:cs typeface="Nunito"/>
              <a:sym typeface="Nunito"/>
            </a:endParaRPr>
          </a:p>
          <a:p>
            <a:pPr marL="457200" lvl="0" indent="0" algn="l" rtl="0">
              <a:spcBef>
                <a:spcPts val="0"/>
              </a:spcBef>
              <a:spcAft>
                <a:spcPts val="0"/>
              </a:spcAft>
              <a:buNone/>
            </a:pPr>
            <a:endParaRPr sz="1200" dirty="0">
              <a:latin typeface="Nunito"/>
              <a:ea typeface="Nunito"/>
              <a:cs typeface="Nunito"/>
              <a:sym typeface="Nunito"/>
            </a:endParaRPr>
          </a:p>
        </p:txBody>
      </p:sp>
      <p:sp>
        <p:nvSpPr>
          <p:cNvPr id="367" name="Google Shape;367;p24"/>
          <p:cNvSpPr/>
          <p:nvPr/>
        </p:nvSpPr>
        <p:spPr>
          <a:xfrm rot="-723948">
            <a:off x="4523316" y="1072183"/>
            <a:ext cx="2528765" cy="126095"/>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10: What do you love</a:t>
            </a:r>
            <a:endParaRPr/>
          </a:p>
        </p:txBody>
      </p:sp>
      <p:sp>
        <p:nvSpPr>
          <p:cNvPr id="373" name="Google Shape;373;p25"/>
          <p:cNvSpPr txBox="1"/>
          <p:nvPr/>
        </p:nvSpPr>
        <p:spPr>
          <a:xfrm>
            <a:off x="236200" y="884125"/>
            <a:ext cx="4683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What do you love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title banner (at the very top) is too large, please reduce the height of the banner</a:t>
            </a:r>
            <a:endParaRPr dirty="0">
              <a:solidFill>
                <a:srgbClr val="00B050"/>
              </a:solidFill>
              <a:latin typeface="Nunito"/>
              <a:ea typeface="Nunito"/>
              <a:cs typeface="Nunito"/>
              <a:sym typeface="Nunito"/>
            </a:endParaRPr>
          </a:p>
          <a:p>
            <a:pPr marL="0" lvl="0" indent="0" algn="l" rtl="0">
              <a:spcBef>
                <a:spcPts val="0"/>
              </a:spcBef>
              <a:spcAft>
                <a:spcPts val="0"/>
              </a:spcAft>
              <a:buNone/>
            </a:pP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Change “What do you love” to “Select your interests!”</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“Fitness” to “Fitness Lover” </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“Start-up Discussion” to “Start-up”</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“Adulting Skills” to “Life Skills”</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“Dating advice” to “Dating” </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“Academic Advice” to “Academic” </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“Part-time Jobs” to “Employment”</a:t>
            </a:r>
            <a:endParaRPr dirty="0">
              <a:solidFill>
                <a:srgbClr val="00B050"/>
              </a:solidFill>
              <a:latin typeface="Nunito"/>
              <a:ea typeface="Nunito"/>
              <a:cs typeface="Nunito"/>
              <a:sym typeface="Nunito"/>
            </a:endParaRPr>
          </a:p>
        </p:txBody>
      </p:sp>
      <p:pic>
        <p:nvPicPr>
          <p:cNvPr id="374" name="Google Shape;374;p25"/>
          <p:cNvPicPr preferRelativeResize="0"/>
          <p:nvPr/>
        </p:nvPicPr>
        <p:blipFill>
          <a:blip r:embed="rId3">
            <a:alphaModFix/>
          </a:blip>
          <a:stretch>
            <a:fillRect/>
          </a:stretch>
        </p:blipFill>
        <p:spPr>
          <a:xfrm>
            <a:off x="6828475" y="63300"/>
            <a:ext cx="2247307"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6"/>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11: “Selling” page</a:t>
            </a:r>
            <a:endParaRPr/>
          </a:p>
        </p:txBody>
      </p:sp>
      <p:sp>
        <p:nvSpPr>
          <p:cNvPr id="380" name="Google Shape;380;p26"/>
          <p:cNvSpPr txBox="1"/>
          <p:nvPr/>
        </p:nvSpPr>
        <p:spPr>
          <a:xfrm>
            <a:off x="236200" y="884125"/>
            <a:ext cx="46833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“Meeter”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title banner (at the very top) is too large, please reduce the height of the banner</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Change “MEETER” into “Setup a sellers listing?”</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Please resize the “No” button to a smaller size than the “Yes” button </a:t>
            </a:r>
            <a:endParaRPr dirty="0">
              <a:solidFill>
                <a:srgbClr val="00B050"/>
              </a:solidFill>
              <a:latin typeface="Nunito"/>
              <a:ea typeface="Nunito"/>
              <a:cs typeface="Nunito"/>
              <a:sym typeface="Nunito"/>
            </a:endParaRPr>
          </a:p>
        </p:txBody>
      </p:sp>
      <p:pic>
        <p:nvPicPr>
          <p:cNvPr id="381" name="Google Shape;381;p26"/>
          <p:cNvPicPr preferRelativeResize="0"/>
          <p:nvPr/>
        </p:nvPicPr>
        <p:blipFill>
          <a:blip r:embed="rId3">
            <a:alphaModFix/>
          </a:blip>
          <a:stretch>
            <a:fillRect/>
          </a:stretch>
        </p:blipFill>
        <p:spPr>
          <a:xfrm>
            <a:off x="6793475" y="63300"/>
            <a:ext cx="2258060"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7"/>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Page 12: Discover page (This should be part of set-up)</a:t>
            </a:r>
            <a:endParaRPr/>
          </a:p>
        </p:txBody>
      </p:sp>
      <p:sp>
        <p:nvSpPr>
          <p:cNvPr id="387" name="Google Shape;387;p27"/>
          <p:cNvSpPr txBox="1"/>
          <p:nvPr/>
        </p:nvSpPr>
        <p:spPr>
          <a:xfrm>
            <a:off x="236200" y="884125"/>
            <a:ext cx="4683300" cy="438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u="sng" dirty="0">
                <a:latin typeface="Nunito"/>
                <a:ea typeface="Nunito"/>
                <a:cs typeface="Nunito"/>
                <a:sym typeface="Nunito"/>
              </a:rPr>
              <a:t>Meet Setup screen</a:t>
            </a:r>
            <a:endParaRPr sz="1300" b="1" u="sng" dirty="0">
              <a:latin typeface="Nunito"/>
              <a:ea typeface="Nunito"/>
              <a:cs typeface="Nunito"/>
              <a:sym typeface="Nunito"/>
            </a:endParaRPr>
          </a:p>
          <a:p>
            <a:pPr marL="457200" lvl="0" indent="-311150" algn="l" rtl="0">
              <a:spcBef>
                <a:spcPts val="0"/>
              </a:spcBef>
              <a:spcAft>
                <a:spcPts val="0"/>
              </a:spcAft>
              <a:buSzPts val="1300"/>
              <a:buFont typeface="Nunito"/>
              <a:buAutoNum type="arabicPeriod"/>
            </a:pPr>
            <a:r>
              <a:rPr lang="en" sz="1300" dirty="0">
                <a:solidFill>
                  <a:srgbClr val="00B050"/>
                </a:solidFill>
                <a:latin typeface="Nunito"/>
                <a:ea typeface="Nunito"/>
                <a:cs typeface="Nunito"/>
                <a:sym typeface="Nunito"/>
              </a:rPr>
              <a:t>The title banner (at the very top) is too large, please reduce the height of the banner </a:t>
            </a:r>
            <a:endParaRPr sz="1300" dirty="0">
              <a:solidFill>
                <a:srgbClr val="00B050"/>
              </a:solidFill>
              <a:latin typeface="Nunito"/>
              <a:ea typeface="Nunito"/>
              <a:cs typeface="Nunito"/>
              <a:sym typeface="Nunito"/>
            </a:endParaRPr>
          </a:p>
          <a:p>
            <a:pPr marL="0" lvl="0" indent="0" algn="l" rtl="0">
              <a:spcBef>
                <a:spcPts val="0"/>
              </a:spcBef>
              <a:spcAft>
                <a:spcPts val="0"/>
              </a:spcAft>
              <a:buNone/>
            </a:pPr>
            <a:endParaRPr sz="1300" dirty="0">
              <a:latin typeface="Nunito"/>
              <a:ea typeface="Nunito"/>
              <a:cs typeface="Nunito"/>
              <a:sym typeface="Nunito"/>
            </a:endParaRPr>
          </a:p>
          <a:p>
            <a:pPr marL="457200" lvl="0" indent="-311150" algn="l" rtl="0">
              <a:spcBef>
                <a:spcPts val="0"/>
              </a:spcBef>
              <a:spcAft>
                <a:spcPts val="0"/>
              </a:spcAft>
              <a:buSzPts val="1300"/>
              <a:buFont typeface="Nunito"/>
              <a:buAutoNum type="arabicPeriod"/>
            </a:pPr>
            <a:r>
              <a:rPr lang="en" sz="1300" dirty="0">
                <a:solidFill>
                  <a:srgbClr val="00B050"/>
                </a:solidFill>
                <a:latin typeface="Nunito"/>
                <a:ea typeface="Nunito"/>
                <a:cs typeface="Nunito"/>
                <a:sym typeface="Nunito"/>
              </a:rPr>
              <a:t>Change “Discover” into “Setting up a seller listing”</a:t>
            </a:r>
            <a:br>
              <a:rPr lang="en" sz="1300" dirty="0">
                <a:solidFill>
                  <a:srgbClr val="00B050"/>
                </a:solidFill>
                <a:latin typeface="Nunito"/>
                <a:ea typeface="Nunito"/>
                <a:cs typeface="Nunito"/>
                <a:sym typeface="Nunito"/>
              </a:rPr>
            </a:br>
            <a:r>
              <a:rPr lang="en" sz="1300" dirty="0">
                <a:solidFill>
                  <a:srgbClr val="00B050"/>
                </a:solidFill>
                <a:latin typeface="Nunito"/>
                <a:ea typeface="Nunito"/>
                <a:cs typeface="Nunito"/>
                <a:sym typeface="Nunito"/>
              </a:rPr>
              <a:t>This is actually not a “Discover” page but rather a page which is supposed to show after the user clicks “Yes” on page 11 screen where it shows examples of seller listing.</a:t>
            </a:r>
            <a:br>
              <a:rPr lang="en" sz="1300" dirty="0">
                <a:latin typeface="Nunito"/>
                <a:ea typeface="Nunito"/>
                <a:cs typeface="Nunito"/>
                <a:sym typeface="Nunito"/>
              </a:rPr>
            </a:br>
            <a:endParaRPr sz="1300" dirty="0">
              <a:latin typeface="Nunito"/>
              <a:ea typeface="Nunito"/>
              <a:cs typeface="Nunito"/>
              <a:sym typeface="Nunito"/>
            </a:endParaRPr>
          </a:p>
          <a:p>
            <a:pPr marL="457200" lvl="0" indent="-311150" algn="l" rtl="0">
              <a:spcBef>
                <a:spcPts val="0"/>
              </a:spcBef>
              <a:spcAft>
                <a:spcPts val="0"/>
              </a:spcAft>
              <a:buSzPts val="1300"/>
              <a:buFont typeface="Nunito"/>
              <a:buAutoNum type="arabicPeriod"/>
            </a:pPr>
            <a:r>
              <a:rPr lang="en" sz="1300" dirty="0">
                <a:solidFill>
                  <a:srgbClr val="00B050"/>
                </a:solidFill>
                <a:latin typeface="Nunito"/>
                <a:ea typeface="Nunito"/>
                <a:cs typeface="Nunito"/>
                <a:sym typeface="Nunito"/>
              </a:rPr>
              <a:t>Grammar fixation for introduction text as below:</a:t>
            </a:r>
            <a:endParaRPr sz="1300" dirty="0">
              <a:solidFill>
                <a:srgbClr val="00B050"/>
              </a:solidFill>
              <a:latin typeface="Nunito"/>
              <a:ea typeface="Nunito"/>
              <a:cs typeface="Nunito"/>
              <a:sym typeface="Nunito"/>
            </a:endParaRPr>
          </a:p>
          <a:p>
            <a:pPr marL="914400" lvl="1" indent="-311150" algn="l" rtl="0">
              <a:spcBef>
                <a:spcPts val="0"/>
              </a:spcBef>
              <a:spcAft>
                <a:spcPts val="0"/>
              </a:spcAft>
              <a:buSzPts val="1300"/>
              <a:buFont typeface="Nunito"/>
              <a:buAutoNum type="alphaLcPeriod"/>
            </a:pPr>
            <a:r>
              <a:rPr lang="en" sz="1300" dirty="0">
                <a:solidFill>
                  <a:srgbClr val="00B050"/>
                </a:solidFill>
                <a:latin typeface="Nunito"/>
                <a:ea typeface="Nunito"/>
                <a:cs typeface="Nunito"/>
                <a:sym typeface="Nunito"/>
              </a:rPr>
              <a:t>Thank you for opting to sell your time.</a:t>
            </a:r>
            <a:br>
              <a:rPr lang="en" sz="1300" dirty="0">
                <a:latin typeface="Nunito"/>
                <a:ea typeface="Nunito"/>
                <a:cs typeface="Nunito"/>
                <a:sym typeface="Nunito"/>
              </a:rPr>
            </a:br>
            <a:br>
              <a:rPr lang="en" sz="1300" dirty="0">
                <a:latin typeface="Nunito"/>
                <a:ea typeface="Nunito"/>
                <a:cs typeface="Nunito"/>
                <a:sym typeface="Nunito"/>
              </a:rPr>
            </a:br>
            <a:r>
              <a:rPr lang="en" sz="1300" dirty="0">
                <a:solidFill>
                  <a:srgbClr val="00B050"/>
                </a:solidFill>
                <a:latin typeface="Nunito"/>
                <a:ea typeface="Nunito"/>
                <a:cs typeface="Nunito"/>
                <a:sym typeface="Nunito"/>
              </a:rPr>
              <a:t>Let’s ease you in by setting up your first Meeter listing. Let’s set a title first! </a:t>
            </a:r>
            <a:br>
              <a:rPr lang="en" sz="1300" dirty="0">
                <a:solidFill>
                  <a:srgbClr val="00B050"/>
                </a:solidFill>
                <a:latin typeface="Nunito"/>
                <a:ea typeface="Nunito"/>
                <a:cs typeface="Nunito"/>
                <a:sym typeface="Nunito"/>
              </a:rPr>
            </a:br>
            <a:r>
              <a:rPr lang="en" sz="1300" dirty="0">
                <a:solidFill>
                  <a:srgbClr val="00B050"/>
                </a:solidFill>
                <a:latin typeface="Nunito"/>
                <a:ea typeface="Nunito"/>
                <a:cs typeface="Nunito"/>
                <a:sym typeface="Nunito"/>
              </a:rPr>
              <a:t>Below are some examples…</a:t>
            </a:r>
            <a:br>
              <a:rPr lang="en" sz="1300" dirty="0">
                <a:solidFill>
                  <a:srgbClr val="00B050"/>
                </a:solidFill>
                <a:latin typeface="Nunito"/>
                <a:ea typeface="Nunito"/>
                <a:cs typeface="Nunito"/>
                <a:sym typeface="Nunito"/>
              </a:rPr>
            </a:br>
            <a:endParaRPr sz="1300" dirty="0">
              <a:solidFill>
                <a:srgbClr val="00B050"/>
              </a:solidFill>
              <a:latin typeface="Nunito"/>
              <a:ea typeface="Nunito"/>
              <a:cs typeface="Nunito"/>
              <a:sym typeface="Nunito"/>
            </a:endParaRPr>
          </a:p>
          <a:p>
            <a:pPr marL="914400" lvl="1" indent="-311150" algn="l" rtl="0">
              <a:spcBef>
                <a:spcPts val="0"/>
              </a:spcBef>
              <a:spcAft>
                <a:spcPts val="0"/>
              </a:spcAft>
              <a:buSzPts val="1300"/>
              <a:buFont typeface="Nunito"/>
              <a:buAutoNum type="alphaLcPeriod"/>
            </a:pPr>
            <a:r>
              <a:rPr lang="en" sz="1300" dirty="0">
                <a:solidFill>
                  <a:srgbClr val="00B050"/>
                </a:solidFill>
                <a:latin typeface="Nunito"/>
                <a:ea typeface="Nunito"/>
                <a:cs typeface="Nunito"/>
                <a:sym typeface="Nunito"/>
              </a:rPr>
              <a:t>Change the font color to more visible one</a:t>
            </a:r>
            <a:br>
              <a:rPr lang="en" sz="1300" dirty="0">
                <a:latin typeface="Nunito"/>
                <a:ea typeface="Nunito"/>
                <a:cs typeface="Nunito"/>
                <a:sym typeface="Nunito"/>
              </a:rPr>
            </a:br>
            <a:endParaRPr sz="1300" dirty="0">
              <a:latin typeface="Nunito"/>
              <a:ea typeface="Nunito"/>
              <a:cs typeface="Nunito"/>
              <a:sym typeface="Nunito"/>
            </a:endParaRPr>
          </a:p>
          <a:p>
            <a:pPr marL="457200" lvl="0" indent="-311150" algn="l" rtl="0">
              <a:spcBef>
                <a:spcPts val="0"/>
              </a:spcBef>
              <a:spcAft>
                <a:spcPts val="0"/>
              </a:spcAft>
              <a:buSzPts val="1300"/>
              <a:buFont typeface="Nunito"/>
              <a:buAutoNum type="arabicPeriod"/>
            </a:pPr>
            <a:r>
              <a:rPr lang="en" sz="1300" dirty="0">
                <a:solidFill>
                  <a:srgbClr val="00B050"/>
                </a:solidFill>
                <a:latin typeface="Nunito"/>
                <a:ea typeface="Nunito"/>
                <a:cs typeface="Nunito"/>
                <a:sym typeface="Nunito"/>
              </a:rPr>
              <a:t>Standardize the font size of the listings </a:t>
            </a:r>
            <a:endParaRPr sz="1300" dirty="0">
              <a:solidFill>
                <a:srgbClr val="00B050"/>
              </a:solidFill>
              <a:latin typeface="Nunito"/>
              <a:ea typeface="Nunito"/>
              <a:cs typeface="Nunito"/>
              <a:sym typeface="Nunito"/>
            </a:endParaRPr>
          </a:p>
          <a:p>
            <a:pPr marL="457200" lvl="0" indent="0" algn="l" rtl="0">
              <a:spcBef>
                <a:spcPts val="0"/>
              </a:spcBef>
              <a:spcAft>
                <a:spcPts val="0"/>
              </a:spcAft>
              <a:buNone/>
            </a:pPr>
            <a:endParaRPr sz="1300" dirty="0">
              <a:latin typeface="Nunito"/>
              <a:ea typeface="Nunito"/>
              <a:cs typeface="Nunito"/>
              <a:sym typeface="Nunito"/>
            </a:endParaRPr>
          </a:p>
        </p:txBody>
      </p:sp>
      <p:pic>
        <p:nvPicPr>
          <p:cNvPr id="388" name="Google Shape;388;p27"/>
          <p:cNvPicPr preferRelativeResize="0"/>
          <p:nvPr/>
        </p:nvPicPr>
        <p:blipFill>
          <a:blip r:embed="rId3">
            <a:alphaModFix/>
          </a:blip>
          <a:stretch>
            <a:fillRect/>
          </a:stretch>
        </p:blipFill>
        <p:spPr>
          <a:xfrm>
            <a:off x="6706875" y="0"/>
            <a:ext cx="2371726" cy="5143500"/>
          </a:xfrm>
          <a:prstGeom prst="rect">
            <a:avLst/>
          </a:prstGeom>
          <a:noFill/>
          <a:ln>
            <a:noFill/>
          </a:ln>
        </p:spPr>
      </p:pic>
      <p:sp>
        <p:nvSpPr>
          <p:cNvPr id="389" name="Google Shape;389;p27"/>
          <p:cNvSpPr/>
          <p:nvPr/>
        </p:nvSpPr>
        <p:spPr>
          <a:xfrm rot="-723948">
            <a:off x="4523316" y="1072183"/>
            <a:ext cx="2528765" cy="126095"/>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8"/>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12: Discover page </a:t>
            </a:r>
            <a:endParaRPr/>
          </a:p>
        </p:txBody>
      </p:sp>
      <p:sp>
        <p:nvSpPr>
          <p:cNvPr id="395" name="Google Shape;395;p28"/>
          <p:cNvSpPr txBox="1"/>
          <p:nvPr/>
        </p:nvSpPr>
        <p:spPr>
          <a:xfrm>
            <a:off x="236200" y="989075"/>
            <a:ext cx="4683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Discover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title banner (at the very top) is too large, please reduce the height of the banner </a:t>
            </a:r>
            <a:endParaRPr dirty="0">
              <a:solidFill>
                <a:srgbClr val="00B050"/>
              </a:solidFill>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latin typeface="Nunito"/>
                <a:ea typeface="Nunito"/>
                <a:cs typeface="Nunito"/>
                <a:sym typeface="Nunito"/>
              </a:rPr>
              <a:t>Remove the subtexts “Thank you for…..” and “Let’s easy you in…” </a:t>
            </a:r>
            <a:endParaRPr dirty="0">
              <a:latin typeface="Nunito"/>
              <a:ea typeface="Nunito"/>
              <a:cs typeface="Nunito"/>
              <a:sym typeface="Nunito"/>
            </a:endParaRPr>
          </a:p>
        </p:txBody>
      </p:sp>
      <p:pic>
        <p:nvPicPr>
          <p:cNvPr id="396" name="Google Shape;396;p28"/>
          <p:cNvPicPr preferRelativeResize="0"/>
          <p:nvPr/>
        </p:nvPicPr>
        <p:blipFill>
          <a:blip r:embed="rId3">
            <a:alphaModFix/>
          </a:blip>
          <a:stretch>
            <a:fillRect/>
          </a:stretch>
        </p:blipFill>
        <p:spPr>
          <a:xfrm>
            <a:off x="6706875" y="0"/>
            <a:ext cx="2371726" cy="5143500"/>
          </a:xfrm>
          <a:prstGeom prst="rect">
            <a:avLst/>
          </a:prstGeom>
          <a:noFill/>
          <a:ln>
            <a:noFill/>
          </a:ln>
        </p:spPr>
      </p:pic>
      <p:sp>
        <p:nvSpPr>
          <p:cNvPr id="397" name="Google Shape;397;p28"/>
          <p:cNvSpPr/>
          <p:nvPr/>
        </p:nvSpPr>
        <p:spPr>
          <a:xfrm rot="-723948">
            <a:off x="4523316" y="1072183"/>
            <a:ext cx="2528765" cy="126095"/>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9"/>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13: Discover page 2</a:t>
            </a:r>
            <a:endParaRPr/>
          </a:p>
        </p:txBody>
      </p:sp>
      <p:sp>
        <p:nvSpPr>
          <p:cNvPr id="403" name="Google Shape;403;p29"/>
          <p:cNvSpPr txBox="1"/>
          <p:nvPr/>
        </p:nvSpPr>
        <p:spPr>
          <a:xfrm>
            <a:off x="236200" y="884125"/>
            <a:ext cx="4683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Discover page 2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latin typeface="Nunito"/>
                <a:ea typeface="Nunito"/>
                <a:cs typeface="Nunito"/>
                <a:sym typeface="Nunito"/>
              </a:rPr>
              <a:t>This is not supposed to appear in the setup page</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font color needs to be better...or the background color should be different (to make the text more visible)</a:t>
            </a:r>
            <a:endParaRPr dirty="0">
              <a:solidFill>
                <a:srgbClr val="00B050"/>
              </a:solidFill>
              <a:latin typeface="Nunito"/>
              <a:ea typeface="Nunito"/>
              <a:cs typeface="Nunito"/>
              <a:sym typeface="Nunito"/>
            </a:endParaRPr>
          </a:p>
        </p:txBody>
      </p:sp>
      <p:pic>
        <p:nvPicPr>
          <p:cNvPr id="404" name="Google Shape;404;p29"/>
          <p:cNvPicPr preferRelativeResize="0"/>
          <p:nvPr/>
        </p:nvPicPr>
        <p:blipFill>
          <a:blip r:embed="rId3">
            <a:alphaModFix/>
          </a:blip>
          <a:stretch>
            <a:fillRect/>
          </a:stretch>
        </p:blipFill>
        <p:spPr>
          <a:xfrm>
            <a:off x="6559900" y="0"/>
            <a:ext cx="2377445"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0"/>
          <p:cNvSpPr txBox="1">
            <a:spLocks noGrp="1"/>
          </p:cNvSpPr>
          <p:nvPr>
            <p:ph type="ctrTitle" idx="4294967295"/>
          </p:nvPr>
        </p:nvSpPr>
        <p:spPr>
          <a:xfrm>
            <a:off x="0" y="63300"/>
            <a:ext cx="6530100" cy="95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Page 14: Interested seller page</a:t>
            </a:r>
            <a:br>
              <a:rPr lang="en"/>
            </a:br>
            <a:r>
              <a:rPr lang="en"/>
              <a:t>(Discover page 3)</a:t>
            </a:r>
            <a:endParaRPr/>
          </a:p>
        </p:txBody>
      </p:sp>
      <p:sp>
        <p:nvSpPr>
          <p:cNvPr id="410" name="Google Shape;410;p30"/>
          <p:cNvSpPr txBox="1"/>
          <p:nvPr/>
        </p:nvSpPr>
        <p:spPr>
          <a:xfrm>
            <a:off x="242600" y="665650"/>
            <a:ext cx="46833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Interested seller page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title banner (at the very top) is too large, please reduce the height of the banner </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latin typeface="Nunito"/>
                <a:ea typeface="Nunito"/>
                <a:cs typeface="Nunito"/>
                <a:sym typeface="Nunito"/>
              </a:rPr>
              <a:t>Possible to change the background color of the listing to a shade of blue? </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Remove “The business Man” and maybe add a fake name instead </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Reviews should be out of 5 and not 4 </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Also please change </a:t>
            </a:r>
            <a:br>
              <a:rPr lang="en" dirty="0">
                <a:solidFill>
                  <a:srgbClr val="00B050"/>
                </a:solidFill>
                <a:latin typeface="Nunito"/>
                <a:ea typeface="Nunito"/>
                <a:cs typeface="Nunito"/>
                <a:sym typeface="Nunito"/>
              </a:rPr>
            </a:br>
            <a:r>
              <a:rPr lang="en" dirty="0">
                <a:solidFill>
                  <a:srgbClr val="00B050"/>
                </a:solidFill>
                <a:latin typeface="Nunito"/>
                <a:ea typeface="Nunito"/>
                <a:cs typeface="Nunito"/>
                <a:sym typeface="Nunito"/>
              </a:rPr>
              <a:t>“</a:t>
            </a:r>
            <a:r>
              <a:rPr lang="en" sz="1300" dirty="0">
                <a:solidFill>
                  <a:srgbClr val="00B050"/>
                </a:solidFill>
                <a:highlight>
                  <a:srgbClr val="F7F7F7"/>
                </a:highlight>
                <a:latin typeface="Verdana"/>
                <a:ea typeface="Verdana"/>
                <a:cs typeface="Verdana"/>
                <a:sym typeface="Verdana"/>
              </a:rPr>
              <a:t>☆☆☆☆ Reviews” to “Ratings ☆☆☆☆☆”</a:t>
            </a:r>
            <a:br>
              <a:rPr lang="en" sz="1300" dirty="0">
                <a:solidFill>
                  <a:srgbClr val="666666"/>
                </a:solidFill>
                <a:highlight>
                  <a:srgbClr val="F7F7F7"/>
                </a:highlight>
                <a:latin typeface="Verdana"/>
                <a:ea typeface="Verdana"/>
                <a:cs typeface="Verdana"/>
                <a:sym typeface="Verdana"/>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Also compress the texts a bit closer to each other</a:t>
            </a:r>
            <a:endParaRPr dirty="0">
              <a:solidFill>
                <a:srgbClr val="00B050"/>
              </a:solidFill>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457200" lvl="0" indent="0" algn="l" rtl="0">
              <a:spcBef>
                <a:spcPts val="0"/>
              </a:spcBef>
              <a:spcAft>
                <a:spcPts val="0"/>
              </a:spcAft>
              <a:buNone/>
            </a:pPr>
            <a:endParaRPr dirty="0">
              <a:latin typeface="Nunito"/>
              <a:ea typeface="Nunito"/>
              <a:cs typeface="Nunito"/>
              <a:sym typeface="Nunito"/>
            </a:endParaRPr>
          </a:p>
        </p:txBody>
      </p:sp>
      <p:pic>
        <p:nvPicPr>
          <p:cNvPr id="411" name="Google Shape;411;p30"/>
          <p:cNvPicPr preferRelativeResize="0"/>
          <p:nvPr/>
        </p:nvPicPr>
        <p:blipFill>
          <a:blip r:embed="rId3">
            <a:alphaModFix/>
          </a:blip>
          <a:stretch>
            <a:fillRect/>
          </a:stretch>
        </p:blipFill>
        <p:spPr>
          <a:xfrm>
            <a:off x="6496975" y="-16750"/>
            <a:ext cx="2404425" cy="5177000"/>
          </a:xfrm>
          <a:prstGeom prst="rect">
            <a:avLst/>
          </a:prstGeom>
          <a:noFill/>
          <a:ln>
            <a:noFill/>
          </a:ln>
        </p:spPr>
      </p:pic>
      <p:sp>
        <p:nvSpPr>
          <p:cNvPr id="412" name="Google Shape;412;p30"/>
          <p:cNvSpPr/>
          <p:nvPr/>
        </p:nvSpPr>
        <p:spPr>
          <a:xfrm rot="-723948">
            <a:off x="4523316" y="1072183"/>
            <a:ext cx="2528765" cy="126095"/>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txBox="1">
            <a:spLocks noGrp="1"/>
          </p:cNvSpPr>
          <p:nvPr>
            <p:ph type="ctrTitle" idx="4294967295"/>
          </p:nvPr>
        </p:nvSpPr>
        <p:spPr>
          <a:xfrm>
            <a:off x="0" y="63300"/>
            <a:ext cx="4275900" cy="95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Page 15: Profile preview (upper)</a:t>
            </a:r>
            <a:endParaRPr/>
          </a:p>
        </p:txBody>
      </p:sp>
      <p:sp>
        <p:nvSpPr>
          <p:cNvPr id="418" name="Google Shape;418;p31"/>
          <p:cNvSpPr txBox="1"/>
          <p:nvPr/>
        </p:nvSpPr>
        <p:spPr>
          <a:xfrm>
            <a:off x="236275" y="1052075"/>
            <a:ext cx="4144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Profile preview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Center the text “Request to meet-up” in the button</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Remove “From Japan”</a:t>
            </a:r>
            <a:endParaRPr dirty="0">
              <a:solidFill>
                <a:srgbClr val="00B050"/>
              </a:solidFill>
              <a:latin typeface="Nunito"/>
              <a:ea typeface="Nunito"/>
              <a:cs typeface="Nunito"/>
              <a:sym typeface="Nunito"/>
            </a:endParaRPr>
          </a:p>
          <a:p>
            <a:pPr marL="457200" lvl="0" indent="0" algn="l" rtl="0">
              <a:spcBef>
                <a:spcPts val="0"/>
              </a:spcBef>
              <a:spcAft>
                <a:spcPts val="0"/>
              </a:spcAft>
              <a:buNone/>
            </a:pPr>
            <a:endParaRPr dirty="0">
              <a:latin typeface="Nunito"/>
              <a:ea typeface="Nunito"/>
              <a:cs typeface="Nunito"/>
              <a:sym typeface="Nunito"/>
            </a:endParaRPr>
          </a:p>
        </p:txBody>
      </p:sp>
      <p:pic>
        <p:nvPicPr>
          <p:cNvPr id="419" name="Google Shape;419;p31"/>
          <p:cNvPicPr preferRelativeResize="0"/>
          <p:nvPr/>
        </p:nvPicPr>
        <p:blipFill>
          <a:blip r:embed="rId3">
            <a:alphaModFix/>
          </a:blip>
          <a:stretch>
            <a:fillRect/>
          </a:stretch>
        </p:blipFill>
        <p:spPr>
          <a:xfrm>
            <a:off x="4380775" y="0"/>
            <a:ext cx="2368635" cy="5143500"/>
          </a:xfrm>
          <a:prstGeom prst="rect">
            <a:avLst/>
          </a:prstGeom>
          <a:noFill/>
          <a:ln>
            <a:noFill/>
          </a:ln>
        </p:spPr>
      </p:pic>
      <p:pic>
        <p:nvPicPr>
          <p:cNvPr id="420" name="Google Shape;420;p31"/>
          <p:cNvPicPr preferRelativeResize="0"/>
          <p:nvPr/>
        </p:nvPicPr>
        <p:blipFill>
          <a:blip r:embed="rId4">
            <a:alphaModFix/>
          </a:blip>
          <a:stretch>
            <a:fillRect/>
          </a:stretch>
        </p:blipFill>
        <p:spPr>
          <a:xfrm>
            <a:off x="6749408" y="0"/>
            <a:ext cx="239458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Overall</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solidFill>
                  <a:srgbClr val="00B050"/>
                </a:solidFill>
              </a:rPr>
              <a:t>The blue bar at the bottom: if there is no purpose, should be removed</a:t>
            </a:r>
            <a:endParaRPr dirty="0">
              <a:solidFill>
                <a:srgbClr val="00B050"/>
              </a:solidFill>
            </a:endParaRPr>
          </a:p>
          <a:p>
            <a:pPr marL="457200" lvl="0" indent="-311150" algn="l" rtl="0">
              <a:spcBef>
                <a:spcPts val="0"/>
              </a:spcBef>
              <a:spcAft>
                <a:spcPts val="0"/>
              </a:spcAft>
              <a:buSzPts val="1300"/>
              <a:buChar char="●"/>
            </a:pPr>
            <a:r>
              <a:rPr lang="en" dirty="0"/>
              <a:t>We do want to change the logo, but we are still designing it; we will send it once the design is done</a:t>
            </a:r>
            <a:endParaRPr dirty="0"/>
          </a:p>
          <a:p>
            <a:pPr marL="457200" lvl="0" indent="-311150" algn="l" rtl="0">
              <a:spcBef>
                <a:spcPts val="0"/>
              </a:spcBef>
              <a:spcAft>
                <a:spcPts val="0"/>
              </a:spcAft>
              <a:buSzPts val="1300"/>
              <a:buChar char="●"/>
            </a:pPr>
            <a:r>
              <a:rPr lang="en" dirty="0">
                <a:solidFill>
                  <a:srgbClr val="00B050"/>
                </a:solidFill>
              </a:rPr>
              <a:t>For the inverted color, if not too difficult, we do want to see two different versions (one with white background and one inverted) so that we can decide which one to go with.</a:t>
            </a:r>
            <a:endParaRPr dirty="0">
              <a:solidFill>
                <a:srgbClr val="00B050"/>
              </a:solidFill>
            </a:endParaRPr>
          </a:p>
          <a:p>
            <a:pPr marL="457200" lvl="0" indent="-311150" algn="l" rtl="0">
              <a:spcBef>
                <a:spcPts val="0"/>
              </a:spcBef>
              <a:spcAft>
                <a:spcPts val="0"/>
              </a:spcAft>
              <a:buSzPts val="1300"/>
              <a:buChar char="●"/>
            </a:pPr>
            <a:r>
              <a:rPr lang="en" dirty="0"/>
              <a:t>The most important question is can we fix some inputs through our backend system</a:t>
            </a:r>
            <a:endParaRPr dirty="0"/>
          </a:p>
          <a:p>
            <a:pPr marL="457200" lvl="0" indent="-311150" algn="l" rtl="0">
              <a:spcBef>
                <a:spcPts val="0"/>
              </a:spcBef>
              <a:spcAft>
                <a:spcPts val="0"/>
              </a:spcAft>
              <a:buSzPts val="1300"/>
              <a:buChar char="●"/>
            </a:pPr>
            <a:r>
              <a:rPr lang="en" dirty="0"/>
              <a:t>We would love to have a meeting on Monday to clarify and discuss more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2"/>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Page 16: Profile About</a:t>
            </a:r>
            <a:endParaRPr/>
          </a:p>
          <a:p>
            <a:pPr marL="0" lvl="0" indent="0" algn="l" rtl="0">
              <a:spcBef>
                <a:spcPts val="0"/>
              </a:spcBef>
              <a:spcAft>
                <a:spcPts val="0"/>
              </a:spcAft>
              <a:buNone/>
            </a:pPr>
            <a:r>
              <a:rPr lang="en"/>
              <a:t>(when you see your own profile)</a:t>
            </a:r>
            <a:endParaRPr/>
          </a:p>
        </p:txBody>
      </p:sp>
      <p:sp>
        <p:nvSpPr>
          <p:cNvPr id="426" name="Google Shape;426;p32"/>
          <p:cNvSpPr txBox="1"/>
          <p:nvPr/>
        </p:nvSpPr>
        <p:spPr>
          <a:xfrm>
            <a:off x="236200" y="1091675"/>
            <a:ext cx="468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Profile About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Apply everything from “page 15: profile preview”</a:t>
            </a:r>
            <a:endParaRPr dirty="0">
              <a:solidFill>
                <a:srgbClr val="00B050"/>
              </a:solidFill>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457200" lvl="0" indent="0" algn="l" rtl="0">
              <a:spcBef>
                <a:spcPts val="0"/>
              </a:spcBef>
              <a:spcAft>
                <a:spcPts val="0"/>
              </a:spcAft>
              <a:buNone/>
            </a:pPr>
            <a:endParaRPr dirty="0">
              <a:latin typeface="Nunito"/>
              <a:ea typeface="Nunito"/>
              <a:cs typeface="Nunito"/>
              <a:sym typeface="Nunito"/>
            </a:endParaRPr>
          </a:p>
        </p:txBody>
      </p:sp>
      <p:pic>
        <p:nvPicPr>
          <p:cNvPr id="427" name="Google Shape;427;p32"/>
          <p:cNvPicPr preferRelativeResize="0"/>
          <p:nvPr/>
        </p:nvPicPr>
        <p:blipFill>
          <a:blip r:embed="rId3">
            <a:alphaModFix/>
          </a:blip>
          <a:stretch>
            <a:fillRect/>
          </a:stretch>
        </p:blipFill>
        <p:spPr>
          <a:xfrm>
            <a:off x="6317650" y="0"/>
            <a:ext cx="240029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Specific pages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ctrTitle" idx="4294967295"/>
          </p:nvPr>
        </p:nvSpPr>
        <p:spPr>
          <a:xfrm>
            <a:off x="0" y="63300"/>
            <a:ext cx="43548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1: Welcome Screen </a:t>
            </a:r>
            <a:endParaRPr/>
          </a:p>
        </p:txBody>
      </p:sp>
      <p:sp>
        <p:nvSpPr>
          <p:cNvPr id="295" name="Google Shape;295;p16"/>
          <p:cNvSpPr txBox="1"/>
          <p:nvPr/>
        </p:nvSpPr>
        <p:spPr>
          <a:xfrm>
            <a:off x="236200" y="884125"/>
            <a:ext cx="37374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Welcome screen </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“Life-changing encounter</a:t>
            </a:r>
            <a:r>
              <a:rPr lang="en" b="1" dirty="0">
                <a:solidFill>
                  <a:srgbClr val="00B050"/>
                </a:solidFill>
                <a:latin typeface="Nunito"/>
                <a:ea typeface="Nunito"/>
                <a:cs typeface="Nunito"/>
                <a:sym typeface="Nunito"/>
              </a:rPr>
              <a:t>, one M</a:t>
            </a:r>
            <a:r>
              <a:rPr lang="en" dirty="0">
                <a:solidFill>
                  <a:srgbClr val="00B050"/>
                </a:solidFill>
                <a:latin typeface="Nunito"/>
                <a:ea typeface="Nunito"/>
                <a:cs typeface="Nunito"/>
                <a:sym typeface="Nunito"/>
              </a:rPr>
              <a:t>eeter away” (comma at the wrong place and capitalize M)</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screen ratio adjustment for each page? </a:t>
            </a:r>
            <a:endParaRPr dirty="0">
              <a:solidFill>
                <a:srgbClr val="00B050"/>
              </a:solidFill>
              <a:latin typeface="Nunito"/>
              <a:ea typeface="Nunito"/>
              <a:cs typeface="Nunito"/>
              <a:sym typeface="Nunito"/>
            </a:endParaRPr>
          </a:p>
          <a:p>
            <a:pPr marL="914400" lvl="1" indent="-317500" algn="l" rtl="0">
              <a:spcBef>
                <a:spcPts val="0"/>
              </a:spcBef>
              <a:spcAft>
                <a:spcPts val="0"/>
              </a:spcAft>
              <a:buSzPts val="1400"/>
              <a:buFont typeface="Nunito"/>
              <a:buChar char="○"/>
            </a:pPr>
            <a:r>
              <a:rPr lang="en" dirty="0">
                <a:solidFill>
                  <a:srgbClr val="00B050"/>
                </a:solidFill>
                <a:latin typeface="Nunito"/>
                <a:ea typeface="Nunito"/>
                <a:cs typeface="Nunito"/>
                <a:sym typeface="Nunito"/>
              </a:rPr>
              <a:t>The screen is cut-off for some phones </a:t>
            </a:r>
            <a:endParaRPr dirty="0">
              <a:solidFill>
                <a:srgbClr val="00B050"/>
              </a:solidFill>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latin typeface="Nunito"/>
                <a:ea typeface="Nunito"/>
                <a:cs typeface="Nunito"/>
                <a:sym typeface="Nunito"/>
              </a:rPr>
              <a:t>Inverted color for this page</a:t>
            </a:r>
            <a:endParaRPr dirty="0">
              <a:latin typeface="Nunito"/>
              <a:ea typeface="Nunito"/>
              <a:cs typeface="Nunito"/>
              <a:sym typeface="Nunito"/>
            </a:endParaRPr>
          </a:p>
          <a:p>
            <a:pPr marL="914400" lvl="1" indent="-317500" algn="l" rtl="0">
              <a:spcBef>
                <a:spcPts val="0"/>
              </a:spcBef>
              <a:spcAft>
                <a:spcPts val="0"/>
              </a:spcAft>
              <a:buSzPts val="1400"/>
              <a:buFont typeface="Nunito"/>
              <a:buAutoNum type="alphaLcPeriod"/>
            </a:pPr>
            <a:r>
              <a:rPr lang="en" dirty="0">
                <a:latin typeface="Nunito"/>
                <a:ea typeface="Nunito"/>
                <a:cs typeface="Nunito"/>
                <a:sym typeface="Nunito"/>
              </a:rPr>
              <a:t>Different shades of blue for sign up button (can’t see it right now)</a:t>
            </a:r>
            <a:br>
              <a:rPr lang="en" dirty="0">
                <a:latin typeface="Nunito"/>
                <a:ea typeface="Nunito"/>
                <a:cs typeface="Nunito"/>
                <a:sym typeface="Nunito"/>
              </a:rPr>
            </a:br>
            <a:endParaRPr dirty="0">
              <a:latin typeface="Nunito"/>
              <a:ea typeface="Nunito"/>
              <a:cs typeface="Nunito"/>
              <a:sym typeface="Nunito"/>
            </a:endParaRPr>
          </a:p>
          <a:p>
            <a:pPr marL="914400" lvl="1" indent="-317500" algn="l" rtl="0">
              <a:spcBef>
                <a:spcPts val="0"/>
              </a:spcBef>
              <a:spcAft>
                <a:spcPts val="0"/>
              </a:spcAft>
              <a:buSzPts val="1400"/>
              <a:buFont typeface="Nunito"/>
              <a:buAutoNum type="alphaLcPeriod"/>
            </a:pPr>
            <a:r>
              <a:rPr lang="en" dirty="0">
                <a:solidFill>
                  <a:srgbClr val="00B050"/>
                </a:solidFill>
                <a:latin typeface="Nunito"/>
                <a:ea typeface="Nunito"/>
                <a:cs typeface="Nunito"/>
                <a:sym typeface="Nunito"/>
              </a:rPr>
              <a:t>Can you increase the border thickness of the two buttons also?</a:t>
            </a:r>
            <a:endParaRPr dirty="0">
              <a:solidFill>
                <a:srgbClr val="00B050"/>
              </a:solidFill>
              <a:latin typeface="Nunito"/>
              <a:ea typeface="Nunito"/>
              <a:cs typeface="Nunito"/>
              <a:sym typeface="Nunito"/>
            </a:endParaRPr>
          </a:p>
        </p:txBody>
      </p:sp>
      <p:pic>
        <p:nvPicPr>
          <p:cNvPr id="296" name="Google Shape;296;p16"/>
          <p:cNvPicPr preferRelativeResize="0"/>
          <p:nvPr/>
        </p:nvPicPr>
        <p:blipFill>
          <a:blip r:embed="rId3">
            <a:alphaModFix/>
          </a:blip>
          <a:stretch>
            <a:fillRect/>
          </a:stretch>
        </p:blipFill>
        <p:spPr>
          <a:xfrm>
            <a:off x="6838525" y="112300"/>
            <a:ext cx="2305466" cy="4838701"/>
          </a:xfrm>
          <a:prstGeom prst="rect">
            <a:avLst/>
          </a:prstGeom>
          <a:noFill/>
          <a:ln w="9525" cap="flat" cmpd="sng">
            <a:solidFill>
              <a:schemeClr val="dk2"/>
            </a:solidFill>
            <a:prstDash val="solid"/>
            <a:round/>
            <a:headEnd type="none" w="sm" len="sm"/>
            <a:tailEnd type="none" w="sm" len="sm"/>
          </a:ln>
        </p:spPr>
      </p:pic>
      <p:pic>
        <p:nvPicPr>
          <p:cNvPr id="297" name="Google Shape;297;p16"/>
          <p:cNvPicPr preferRelativeResize="0"/>
          <p:nvPr/>
        </p:nvPicPr>
        <p:blipFill>
          <a:blip r:embed="rId4">
            <a:alphaModFix/>
          </a:blip>
          <a:stretch>
            <a:fillRect/>
          </a:stretch>
        </p:blipFill>
        <p:spPr>
          <a:xfrm>
            <a:off x="4405750" y="170661"/>
            <a:ext cx="2305475" cy="4780339"/>
          </a:xfrm>
          <a:prstGeom prst="rect">
            <a:avLst/>
          </a:prstGeom>
          <a:noFill/>
          <a:ln>
            <a:noFill/>
          </a:ln>
        </p:spPr>
      </p:pic>
      <p:sp>
        <p:nvSpPr>
          <p:cNvPr id="298" name="Google Shape;298;p16"/>
          <p:cNvSpPr/>
          <p:nvPr/>
        </p:nvSpPr>
        <p:spPr>
          <a:xfrm rot="1020872">
            <a:off x="3865512" y="3726221"/>
            <a:ext cx="1174926" cy="189421"/>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ctrTitle" idx="4294967295"/>
          </p:nvPr>
        </p:nvSpPr>
        <p:spPr>
          <a:xfrm>
            <a:off x="0" y="63300"/>
            <a:ext cx="43548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2: Sign in screen</a:t>
            </a:r>
            <a:endParaRPr/>
          </a:p>
        </p:txBody>
      </p:sp>
      <p:sp>
        <p:nvSpPr>
          <p:cNvPr id="304" name="Google Shape;304;p17"/>
          <p:cNvSpPr txBox="1"/>
          <p:nvPr/>
        </p:nvSpPr>
        <p:spPr>
          <a:xfrm>
            <a:off x="236200" y="884125"/>
            <a:ext cx="37374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Sign in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text at the blank should be “Enter your phone number” (case sensitive)</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textholder/text “Enter your phone number”, would it be possible to </a:t>
            </a:r>
            <a:r>
              <a:rPr lang="en" b="1" dirty="0">
                <a:solidFill>
                  <a:srgbClr val="00B050"/>
                </a:solidFill>
                <a:latin typeface="Nunito"/>
                <a:ea typeface="Nunito"/>
                <a:cs typeface="Nunito"/>
                <a:sym typeface="Nunito"/>
              </a:rPr>
              <a:t>center the height</a:t>
            </a:r>
            <a:r>
              <a:rPr lang="en" dirty="0">
                <a:solidFill>
                  <a:srgbClr val="00B050"/>
                </a:solidFill>
                <a:latin typeface="Nunito"/>
                <a:ea typeface="Nunito"/>
                <a:cs typeface="Nunito"/>
                <a:sym typeface="Nunito"/>
              </a:rPr>
              <a:t> in the textbox?</a:t>
            </a:r>
            <a:br>
              <a:rPr lang="en" dirty="0">
                <a:solidFill>
                  <a:srgbClr val="00B050"/>
                </a:solidFill>
                <a:latin typeface="Nunito"/>
                <a:ea typeface="Nunito"/>
                <a:cs typeface="Nunito"/>
                <a:sym typeface="Nunito"/>
              </a:rPr>
            </a:br>
            <a:r>
              <a:rPr lang="en" dirty="0">
                <a:solidFill>
                  <a:srgbClr val="00B050"/>
                </a:solidFill>
                <a:latin typeface="Nunito"/>
                <a:ea typeface="Nunito"/>
                <a:cs typeface="Nunito"/>
                <a:sym typeface="Nunito"/>
              </a:rPr>
              <a:t>(Apply to all textboxes)</a:t>
            </a:r>
            <a:br>
              <a:rPr lang="en" dirty="0">
                <a:latin typeface="Nunito"/>
                <a:ea typeface="Nunito"/>
                <a:cs typeface="Nunito"/>
                <a:sym typeface="Nunito"/>
              </a:rPr>
            </a:br>
            <a:endParaRPr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Log in should be also possible through both email and phone number, not just phone number.</a:t>
            </a:r>
            <a:endParaRPr dirty="0">
              <a:solidFill>
                <a:srgbClr val="00B050"/>
              </a:solidFill>
              <a:latin typeface="Nunito"/>
              <a:ea typeface="Nunito"/>
              <a:cs typeface="Nunito"/>
              <a:sym typeface="Nunito"/>
            </a:endParaRPr>
          </a:p>
        </p:txBody>
      </p:sp>
      <p:pic>
        <p:nvPicPr>
          <p:cNvPr id="305" name="Google Shape;305;p17"/>
          <p:cNvPicPr preferRelativeResize="0"/>
          <p:nvPr/>
        </p:nvPicPr>
        <p:blipFill>
          <a:blip r:embed="rId3">
            <a:alphaModFix/>
          </a:blip>
          <a:stretch>
            <a:fillRect/>
          </a:stretch>
        </p:blipFill>
        <p:spPr>
          <a:xfrm>
            <a:off x="6816525" y="63300"/>
            <a:ext cx="2232831" cy="4838701"/>
          </a:xfrm>
          <a:prstGeom prst="rect">
            <a:avLst/>
          </a:prstGeom>
          <a:noFill/>
          <a:ln>
            <a:noFill/>
          </a:ln>
        </p:spPr>
      </p:pic>
      <p:pic>
        <p:nvPicPr>
          <p:cNvPr id="306" name="Google Shape;306;p17"/>
          <p:cNvPicPr preferRelativeResize="0"/>
          <p:nvPr/>
        </p:nvPicPr>
        <p:blipFill>
          <a:blip r:embed="rId4">
            <a:alphaModFix/>
          </a:blip>
          <a:stretch>
            <a:fillRect/>
          </a:stretch>
        </p:blipFill>
        <p:spPr>
          <a:xfrm>
            <a:off x="675975" y="3606023"/>
            <a:ext cx="2143125" cy="1749500"/>
          </a:xfrm>
          <a:prstGeom prst="rect">
            <a:avLst/>
          </a:prstGeom>
          <a:noFill/>
          <a:ln>
            <a:noFill/>
          </a:ln>
        </p:spPr>
      </p:pic>
      <p:sp>
        <p:nvSpPr>
          <p:cNvPr id="307" name="Google Shape;307;p17"/>
          <p:cNvSpPr/>
          <p:nvPr/>
        </p:nvSpPr>
        <p:spPr>
          <a:xfrm rot="-325540">
            <a:off x="3490310" y="2104839"/>
            <a:ext cx="3499579" cy="125973"/>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p:nvPr/>
        </p:nvSpPr>
        <p:spPr>
          <a:xfrm>
            <a:off x="168150" y="4354825"/>
            <a:ext cx="3324000" cy="400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Not exactly this, but something like this</a:t>
            </a:r>
            <a:endParaRPr>
              <a:latin typeface="Nunito"/>
              <a:ea typeface="Nunito"/>
              <a:cs typeface="Nunito"/>
              <a:sym typeface="Nunito"/>
            </a:endParaRPr>
          </a:p>
        </p:txBody>
      </p:sp>
      <p:sp>
        <p:nvSpPr>
          <p:cNvPr id="309" name="Google Shape;309;p17"/>
          <p:cNvSpPr/>
          <p:nvPr/>
        </p:nvSpPr>
        <p:spPr>
          <a:xfrm>
            <a:off x="1455575" y="3606025"/>
            <a:ext cx="231000" cy="496800"/>
          </a:xfrm>
          <a:prstGeom prst="downArrow">
            <a:avLst>
              <a:gd name="adj1" fmla="val 50000"/>
              <a:gd name="adj2" fmla="val 50000"/>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Page 3: Registration Page</a:t>
            </a:r>
            <a:endParaRPr/>
          </a:p>
        </p:txBody>
      </p:sp>
      <p:sp>
        <p:nvSpPr>
          <p:cNvPr id="315" name="Google Shape;315;p18"/>
          <p:cNvSpPr txBox="1"/>
          <p:nvPr/>
        </p:nvSpPr>
        <p:spPr>
          <a:xfrm>
            <a:off x="236200" y="884125"/>
            <a:ext cx="4683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Registration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As mentioned in page 3 feedback, sign up should require email address as well</a:t>
            </a: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“Sign UP” → “Sign Up” </a:t>
            </a:r>
            <a:endParaRPr dirty="0">
              <a:solidFill>
                <a:srgbClr val="00B050"/>
              </a:solidFill>
              <a:latin typeface="Nunito"/>
              <a:ea typeface="Nunito"/>
              <a:cs typeface="Nunito"/>
              <a:sym typeface="Nunito"/>
            </a:endParaRPr>
          </a:p>
        </p:txBody>
      </p:sp>
      <p:pic>
        <p:nvPicPr>
          <p:cNvPr id="316" name="Google Shape;316;p18"/>
          <p:cNvPicPr preferRelativeResize="0"/>
          <p:nvPr/>
        </p:nvPicPr>
        <p:blipFill>
          <a:blip r:embed="rId3">
            <a:alphaModFix/>
          </a:blip>
          <a:stretch>
            <a:fillRect/>
          </a:stretch>
        </p:blipFill>
        <p:spPr>
          <a:xfrm>
            <a:off x="6849475" y="63300"/>
            <a:ext cx="2251940" cy="4838700"/>
          </a:xfrm>
          <a:prstGeom prst="rect">
            <a:avLst/>
          </a:prstGeom>
          <a:noFill/>
          <a:ln>
            <a:noFill/>
          </a:ln>
        </p:spPr>
      </p:pic>
      <p:sp>
        <p:nvSpPr>
          <p:cNvPr id="317" name="Google Shape;317;p18"/>
          <p:cNvSpPr txBox="1"/>
          <p:nvPr/>
        </p:nvSpPr>
        <p:spPr>
          <a:xfrm>
            <a:off x="8138625" y="3701925"/>
            <a:ext cx="50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Nunito"/>
                <a:ea typeface="Nunito"/>
                <a:cs typeface="Nunito"/>
                <a:sym typeface="Nunito"/>
              </a:rPr>
              <a:t>#2</a:t>
            </a:r>
            <a:endParaRPr b="1">
              <a:solidFill>
                <a:srgbClr val="FF0000"/>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4: Verification page</a:t>
            </a:r>
            <a:endParaRPr/>
          </a:p>
        </p:txBody>
      </p:sp>
      <p:sp>
        <p:nvSpPr>
          <p:cNvPr id="323" name="Google Shape;323;p19"/>
          <p:cNvSpPr txBox="1"/>
          <p:nvPr/>
        </p:nvSpPr>
        <p:spPr>
          <a:xfrm>
            <a:off x="236200" y="884125"/>
            <a:ext cx="46833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Verification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Do not capitalize all the word in the sentence. Only the first word would do:</a:t>
            </a:r>
            <a:br>
              <a:rPr lang="en" dirty="0">
                <a:solidFill>
                  <a:srgbClr val="00B050"/>
                </a:solidFill>
                <a:latin typeface="Nunito"/>
                <a:ea typeface="Nunito"/>
                <a:cs typeface="Nunito"/>
                <a:sym typeface="Nunito"/>
              </a:rPr>
            </a:br>
            <a:r>
              <a:rPr lang="en" dirty="0">
                <a:solidFill>
                  <a:srgbClr val="00B050"/>
                </a:solidFill>
                <a:latin typeface="Nunito"/>
                <a:ea typeface="Nunito"/>
                <a:cs typeface="Nunito"/>
                <a:sym typeface="Nunito"/>
              </a:rPr>
              <a:t>“Enter A 4 Digit Number That Was Sent To …”</a:t>
            </a:r>
            <a:endParaRPr dirty="0">
              <a:solidFill>
                <a:srgbClr val="00B050"/>
              </a:solidFill>
              <a:latin typeface="Nunito"/>
              <a:ea typeface="Nunito"/>
              <a:cs typeface="Nunito"/>
              <a:sym typeface="Nunito"/>
            </a:endParaRPr>
          </a:p>
          <a:p>
            <a:pPr marL="457200" lvl="0" indent="0" algn="l" rtl="0">
              <a:spcBef>
                <a:spcPts val="0"/>
              </a:spcBef>
              <a:spcAft>
                <a:spcPts val="0"/>
              </a:spcAft>
              <a:buNone/>
            </a:pPr>
            <a:r>
              <a:rPr lang="en" dirty="0">
                <a:solidFill>
                  <a:srgbClr val="00B050"/>
                </a:solidFill>
                <a:latin typeface="Nunito"/>
                <a:ea typeface="Nunito"/>
                <a:cs typeface="Nunito"/>
                <a:sym typeface="Nunito"/>
              </a:rPr>
              <a:t>→ </a:t>
            </a:r>
            <a:br>
              <a:rPr lang="en" dirty="0">
                <a:solidFill>
                  <a:srgbClr val="00B050"/>
                </a:solidFill>
                <a:latin typeface="Nunito"/>
                <a:ea typeface="Nunito"/>
                <a:cs typeface="Nunito"/>
                <a:sym typeface="Nunito"/>
              </a:rPr>
            </a:br>
            <a:r>
              <a:rPr lang="en" dirty="0">
                <a:solidFill>
                  <a:srgbClr val="00B050"/>
                </a:solidFill>
                <a:latin typeface="Nunito"/>
                <a:ea typeface="Nunito"/>
                <a:cs typeface="Nunito"/>
                <a:sym typeface="Nunito"/>
              </a:rPr>
              <a:t>“Enter the 4 digit number that was sent to</a:t>
            </a:r>
            <a:br>
              <a:rPr lang="en" dirty="0">
                <a:solidFill>
                  <a:srgbClr val="00B050"/>
                </a:solidFill>
                <a:latin typeface="Nunito"/>
                <a:ea typeface="Nunito"/>
                <a:cs typeface="Nunito"/>
                <a:sym typeface="Nunito"/>
              </a:rPr>
            </a:b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Why is there 5 number input and not 4? Change to 4 please!</a:t>
            </a:r>
            <a:endParaRPr dirty="0">
              <a:solidFill>
                <a:srgbClr val="00B050"/>
              </a:solidFill>
              <a:latin typeface="Nunito"/>
              <a:ea typeface="Nunito"/>
              <a:cs typeface="Nunito"/>
              <a:sym typeface="Nunito"/>
            </a:endParaRPr>
          </a:p>
        </p:txBody>
      </p:sp>
      <p:pic>
        <p:nvPicPr>
          <p:cNvPr id="324" name="Google Shape;324;p19"/>
          <p:cNvPicPr preferRelativeResize="0"/>
          <p:nvPr/>
        </p:nvPicPr>
        <p:blipFill>
          <a:blip r:embed="rId3">
            <a:alphaModFix/>
          </a:blip>
          <a:stretch>
            <a:fillRect/>
          </a:stretch>
        </p:blipFill>
        <p:spPr>
          <a:xfrm>
            <a:off x="6744500" y="63300"/>
            <a:ext cx="2241536"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0"/>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5: Verified page</a:t>
            </a:r>
            <a:endParaRPr/>
          </a:p>
        </p:txBody>
      </p:sp>
      <p:sp>
        <p:nvSpPr>
          <p:cNvPr id="330" name="Google Shape;330;p20"/>
          <p:cNvSpPr txBox="1"/>
          <p:nvPr/>
        </p:nvSpPr>
        <p:spPr>
          <a:xfrm>
            <a:off x="236200" y="884125"/>
            <a:ext cx="468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solidFill>
                  <a:srgbClr val="00B050"/>
                </a:solidFill>
                <a:latin typeface="Nunito"/>
                <a:ea typeface="Nunito"/>
                <a:cs typeface="Nunito"/>
                <a:sym typeface="Nunito"/>
              </a:rPr>
              <a:t>Verified screen</a:t>
            </a:r>
            <a:endParaRPr b="1" u="sng"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Same thing with capitalization:</a:t>
            </a:r>
            <a:endParaRPr dirty="0">
              <a:solidFill>
                <a:srgbClr val="00B050"/>
              </a:solidFill>
              <a:latin typeface="Nunito"/>
              <a:ea typeface="Nunito"/>
              <a:cs typeface="Nunito"/>
              <a:sym typeface="Nunito"/>
            </a:endParaRPr>
          </a:p>
          <a:p>
            <a:pPr marL="457200" lvl="0" indent="0" algn="l" rtl="0">
              <a:spcBef>
                <a:spcPts val="0"/>
              </a:spcBef>
              <a:spcAft>
                <a:spcPts val="0"/>
              </a:spcAft>
              <a:buNone/>
            </a:pPr>
            <a:r>
              <a:rPr lang="en" dirty="0">
                <a:solidFill>
                  <a:srgbClr val="00B050"/>
                </a:solidFill>
                <a:latin typeface="Nunito"/>
                <a:ea typeface="Nunito"/>
                <a:cs typeface="Nunito"/>
                <a:sym typeface="Nunito"/>
              </a:rPr>
              <a:t>Change the text to:</a:t>
            </a:r>
            <a:endParaRPr dirty="0">
              <a:solidFill>
                <a:srgbClr val="00B050"/>
              </a:solidFill>
              <a:latin typeface="Nunito"/>
              <a:ea typeface="Nunito"/>
              <a:cs typeface="Nunito"/>
              <a:sym typeface="Nunito"/>
            </a:endParaRPr>
          </a:p>
          <a:p>
            <a:pPr marL="457200" lvl="0" indent="0" algn="l" rtl="0">
              <a:spcBef>
                <a:spcPts val="0"/>
              </a:spcBef>
              <a:spcAft>
                <a:spcPts val="0"/>
              </a:spcAft>
              <a:buNone/>
            </a:pPr>
            <a:r>
              <a:rPr lang="en" dirty="0">
                <a:solidFill>
                  <a:srgbClr val="00B050"/>
                </a:solidFill>
                <a:latin typeface="Nunito"/>
                <a:ea typeface="Nunito"/>
                <a:cs typeface="Nunito"/>
                <a:sym typeface="Nunito"/>
              </a:rPr>
              <a:t>“Congratulations, your phone number have been verified. Welcome to Meeter!”</a:t>
            </a:r>
            <a:endParaRPr dirty="0">
              <a:solidFill>
                <a:srgbClr val="00B050"/>
              </a:solidFill>
              <a:latin typeface="Nunito"/>
              <a:ea typeface="Nunito"/>
              <a:cs typeface="Nunito"/>
              <a:sym typeface="Nunito"/>
            </a:endParaRPr>
          </a:p>
        </p:txBody>
      </p:sp>
      <p:pic>
        <p:nvPicPr>
          <p:cNvPr id="331" name="Google Shape;331;p20"/>
          <p:cNvPicPr preferRelativeResize="0"/>
          <p:nvPr/>
        </p:nvPicPr>
        <p:blipFill>
          <a:blip r:embed="rId3">
            <a:alphaModFix/>
          </a:blip>
          <a:stretch>
            <a:fillRect/>
          </a:stretch>
        </p:blipFill>
        <p:spPr>
          <a:xfrm>
            <a:off x="6737500" y="33425"/>
            <a:ext cx="2241931"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ctrTitle" idx="4294967295"/>
          </p:nvPr>
        </p:nvSpPr>
        <p:spPr>
          <a:xfrm>
            <a:off x="0" y="63300"/>
            <a:ext cx="52275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Page 6: Setting page</a:t>
            </a:r>
            <a:endParaRPr/>
          </a:p>
        </p:txBody>
      </p:sp>
      <p:sp>
        <p:nvSpPr>
          <p:cNvPr id="337" name="Google Shape;337;p21"/>
          <p:cNvSpPr txBox="1"/>
          <p:nvPr/>
        </p:nvSpPr>
        <p:spPr>
          <a:xfrm>
            <a:off x="236200" y="884125"/>
            <a:ext cx="468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Setting screen</a:t>
            </a:r>
            <a:endParaRPr b="1" u="sng" dirty="0">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dirty="0">
                <a:solidFill>
                  <a:srgbClr val="00B050"/>
                </a:solidFill>
                <a:latin typeface="Nunito"/>
                <a:ea typeface="Nunito"/>
                <a:cs typeface="Nunito"/>
                <a:sym typeface="Nunito"/>
              </a:rPr>
              <a:t>The title banner (at the very top) is too large, please reduce the height of the banner </a:t>
            </a:r>
            <a:endParaRPr dirty="0">
              <a:solidFill>
                <a:srgbClr val="00B050"/>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endParaRPr dirty="0">
              <a:latin typeface="Nunito"/>
              <a:ea typeface="Nunito"/>
              <a:cs typeface="Nunito"/>
              <a:sym typeface="Nunito"/>
            </a:endParaRPr>
          </a:p>
          <a:p>
            <a:pPr marL="457200" lvl="0" indent="0" algn="l" rtl="0">
              <a:spcBef>
                <a:spcPts val="0"/>
              </a:spcBef>
              <a:spcAft>
                <a:spcPts val="0"/>
              </a:spcAft>
              <a:buNone/>
            </a:pPr>
            <a:endParaRPr dirty="0">
              <a:latin typeface="Nunito"/>
              <a:ea typeface="Nunito"/>
              <a:cs typeface="Nunito"/>
              <a:sym typeface="Nunito"/>
            </a:endParaRPr>
          </a:p>
        </p:txBody>
      </p:sp>
      <p:pic>
        <p:nvPicPr>
          <p:cNvPr id="338" name="Google Shape;338;p21"/>
          <p:cNvPicPr preferRelativeResize="0"/>
          <p:nvPr/>
        </p:nvPicPr>
        <p:blipFill>
          <a:blip r:embed="rId3">
            <a:alphaModFix/>
          </a:blip>
          <a:stretch>
            <a:fillRect/>
          </a:stretch>
        </p:blipFill>
        <p:spPr>
          <a:xfrm>
            <a:off x="6863475" y="103400"/>
            <a:ext cx="2233661" cy="4838701"/>
          </a:xfrm>
          <a:prstGeom prst="rect">
            <a:avLst/>
          </a:prstGeom>
          <a:noFill/>
          <a:ln>
            <a:noFill/>
          </a:ln>
        </p:spPr>
      </p:pic>
      <p:sp>
        <p:nvSpPr>
          <p:cNvPr id="339" name="Google Shape;339;p21"/>
          <p:cNvSpPr/>
          <p:nvPr/>
        </p:nvSpPr>
        <p:spPr>
          <a:xfrm rot="-723948">
            <a:off x="4523316" y="1072183"/>
            <a:ext cx="2528765" cy="126095"/>
          </a:xfrm>
          <a:prstGeom prst="rightArrow">
            <a:avLst>
              <a:gd name="adj1" fmla="val 50000"/>
              <a:gd name="adj2" fmla="val 50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1327</Words>
  <Application>Microsoft Office PowerPoint</Application>
  <PresentationFormat>On-screen Show (16:9)</PresentationFormat>
  <Paragraphs>121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Nunito</vt:lpstr>
      <vt:lpstr>Maven Pro</vt:lpstr>
      <vt:lpstr>Arial</vt:lpstr>
      <vt:lpstr>Verdana</vt:lpstr>
      <vt:lpstr>Momentum</vt:lpstr>
      <vt:lpstr>Milestone 1 Feedback</vt:lpstr>
      <vt:lpstr>Overall</vt:lpstr>
      <vt:lpstr>Specific pages</vt:lpstr>
      <vt:lpstr>Page 1: Welcome Screen </vt:lpstr>
      <vt:lpstr>Page 2: Sign in screen</vt:lpstr>
      <vt:lpstr>Page 3: Registration Page</vt:lpstr>
      <vt:lpstr>Page 4: Verification page</vt:lpstr>
      <vt:lpstr>Page 5: Verified page</vt:lpstr>
      <vt:lpstr>Page 6: Setting page</vt:lpstr>
      <vt:lpstr>Page 7: Profile Setup page</vt:lpstr>
      <vt:lpstr>Page 8: Meet Setup page</vt:lpstr>
      <vt:lpstr>Page 9: About you</vt:lpstr>
      <vt:lpstr>Page 10: What do you love</vt:lpstr>
      <vt:lpstr>Page 11: “Selling” page</vt:lpstr>
      <vt:lpstr>Page 12: Discover page (This should be part of set-up)</vt:lpstr>
      <vt:lpstr>Page 12: Discover page </vt:lpstr>
      <vt:lpstr>Page 13: Discover page 2</vt:lpstr>
      <vt:lpstr>Page 14: Interested seller page (Discover page 3)</vt:lpstr>
      <vt:lpstr>Page 15: Profile preview (upper)</vt:lpstr>
      <vt:lpstr>Page 16: Profile About (when you see your own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Feedback</dc:title>
  <dc:creator>Gigabyte</dc:creator>
  <cp:lastModifiedBy>FAIZAN UN NABI GILLANI</cp:lastModifiedBy>
  <cp:revision>18</cp:revision>
  <dcterms:modified xsi:type="dcterms:W3CDTF">2021-05-04T16:40:32Z</dcterms:modified>
</cp:coreProperties>
</file>