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335" r:id="rId5"/>
    <p:sldId id="281" r:id="rId6"/>
    <p:sldId id="343" r:id="rId7"/>
    <p:sldId id="355" r:id="rId8"/>
    <p:sldId id="356" r:id="rId9"/>
    <p:sldId id="357" r:id="rId10"/>
    <p:sldId id="342" r:id="rId11"/>
    <p:sldId id="354" r:id="rId12"/>
    <p:sldId id="344" r:id="rId13"/>
    <p:sldId id="366" r:id="rId14"/>
    <p:sldId id="367" r:id="rId15"/>
    <p:sldId id="368" r:id="rId16"/>
    <p:sldId id="374" r:id="rId17"/>
    <p:sldId id="380" r:id="rId18"/>
    <p:sldId id="346" r:id="rId19"/>
    <p:sldId id="386" r:id="rId20"/>
    <p:sldId id="387" r:id="rId21"/>
    <p:sldId id="392" r:id="rId22"/>
    <p:sldId id="393" r:id="rId23"/>
    <p:sldId id="395" r:id="rId24"/>
    <p:sldId id="347" r:id="rId25"/>
    <p:sldId id="399" r:id="rId26"/>
    <p:sldId id="400" r:id="rId27"/>
    <p:sldId id="401" r:id="rId28"/>
    <p:sldId id="345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100"/>
    <a:srgbClr val="FF9F9D"/>
    <a:srgbClr val="FEE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8"/>
    <p:restoredTop sz="94973"/>
  </p:normalViewPr>
  <p:slideViewPr>
    <p:cSldViewPr snapToGrid="0">
      <p:cViewPr varScale="1">
        <p:scale>
          <a:sx n="108" d="100"/>
          <a:sy n="108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6681-0123-864E-8041-00769F5B332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2B827-539C-BF42-9677-93872087A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5850-6EA0-034F-AEB8-52125720BF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19928-F5FE-F643-A366-EFF8EB492E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19928-F5FE-F643-A366-EFF8EB492E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4219928-F5FE-F643-A366-EFF8EB492E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6" y="2280167"/>
            <a:ext cx="12193436" cy="2297666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968391" y="2913727"/>
            <a:ext cx="10250909" cy="946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40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186871" y="124263"/>
            <a:ext cx="3782938" cy="5414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www.sihuatech.com</a:t>
            </a:r>
            <a:endParaRPr lang="zh-CN" alt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477536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AAFB84-16E2-3544-A1E6-01F701BD1547}" type="datetime4">
              <a:rPr lang="en-US" altLang="zh-CN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 l="3836" r="59667"/>
          <a:stretch>
            <a:fillRect/>
          </a:stretch>
        </p:blipFill>
        <p:spPr>
          <a:xfrm>
            <a:off x="336174" y="6298102"/>
            <a:ext cx="2985249" cy="406806"/>
          </a:xfrm>
          <a:prstGeom prst="rect">
            <a:avLst/>
          </a:prstGeom>
        </p:spPr>
      </p:pic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421102" y="413252"/>
            <a:ext cx="11273593" cy="597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21101" y="1253330"/>
            <a:ext cx="11273593" cy="4964090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u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3514164" y="6498028"/>
            <a:ext cx="8172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413252"/>
            <a:ext cx="421101" cy="597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7"/>
          <p:cNvPicPr>
            <a:picLocks noChangeAspect="1"/>
          </p:cNvPicPr>
          <p:nvPr userDrawn="1"/>
        </p:nvPicPr>
        <p:blipFill rotWithShape="1">
          <a:blip r:embed="rId2" cstate="screen"/>
          <a:srcRect l="3836" r="59667"/>
          <a:stretch>
            <a:fillRect/>
          </a:stretch>
        </p:blipFill>
        <p:spPr>
          <a:xfrm>
            <a:off x="336174" y="6298102"/>
            <a:ext cx="2985249" cy="406806"/>
          </a:xfrm>
          <a:prstGeom prst="rect">
            <a:avLst/>
          </a:prstGeom>
        </p:spPr>
      </p:pic>
      <p:sp>
        <p:nvSpPr>
          <p:cNvPr id="7" name="矩形 16"/>
          <p:cNvSpPr/>
          <p:nvPr userDrawn="1"/>
        </p:nvSpPr>
        <p:spPr>
          <a:xfrm>
            <a:off x="3514164" y="6498028"/>
            <a:ext cx="8172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421102" y="413252"/>
            <a:ext cx="11273593" cy="597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413252"/>
            <a:ext cx="421101" cy="597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 rotWithShape="1">
          <a:blip r:embed="rId2" cstate="screen"/>
          <a:srcRect l="3836" r="59667"/>
          <a:stretch>
            <a:fillRect/>
          </a:stretch>
        </p:blipFill>
        <p:spPr>
          <a:xfrm>
            <a:off x="336174" y="6298102"/>
            <a:ext cx="2985249" cy="406806"/>
          </a:xfrm>
          <a:prstGeom prst="rect">
            <a:avLst/>
          </a:prstGeom>
        </p:spPr>
      </p:pic>
      <p:sp>
        <p:nvSpPr>
          <p:cNvPr id="4" name="矩形 16"/>
          <p:cNvSpPr/>
          <p:nvPr userDrawn="1"/>
        </p:nvSpPr>
        <p:spPr>
          <a:xfrm>
            <a:off x="3514164" y="6498028"/>
            <a:ext cx="8172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21102" y="413252"/>
            <a:ext cx="11273593" cy="597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13252"/>
            <a:ext cx="421101" cy="597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21102" y="1253330"/>
            <a:ext cx="5438278" cy="4702301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u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6252411" y="1249314"/>
            <a:ext cx="5442283" cy="4702301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u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/>
          <a:srcRect l="3836" r="59667"/>
          <a:stretch>
            <a:fillRect/>
          </a:stretch>
        </p:blipFill>
        <p:spPr>
          <a:xfrm>
            <a:off x="336174" y="6298102"/>
            <a:ext cx="2985249" cy="4068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514164" y="6498028"/>
            <a:ext cx="8172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421102" y="413252"/>
            <a:ext cx="11273593" cy="597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13252"/>
            <a:ext cx="421101" cy="597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 userDrawn="1"/>
        </p:nvGraphicFramePr>
        <p:xfrm>
          <a:off x="438485" y="1253330"/>
          <a:ext cx="11256208" cy="447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13"/>
                <a:gridCol w="1653745"/>
                <a:gridCol w="1608030"/>
                <a:gridCol w="1608030"/>
                <a:gridCol w="1608030"/>
                <a:gridCol w="1608030"/>
                <a:gridCol w="1608030"/>
              </a:tblGrid>
              <a:tr h="431091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</a:tr>
              <a:tr h="268883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172005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EBE8"/>
                    </a:solidFill>
                  </a:tcPr>
                </a:tc>
              </a:tr>
            </a:tbl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 rotWithShape="1">
          <a:blip r:embed="rId2" cstate="screen"/>
          <a:srcRect l="3836" r="59667"/>
          <a:stretch>
            <a:fillRect/>
          </a:stretch>
        </p:blipFill>
        <p:spPr>
          <a:xfrm>
            <a:off x="336174" y="6298102"/>
            <a:ext cx="2985249" cy="406806"/>
          </a:xfrm>
          <a:prstGeom prst="rect">
            <a:avLst/>
          </a:prstGeom>
        </p:spPr>
      </p:pic>
      <p:sp>
        <p:nvSpPr>
          <p:cNvPr id="6" name="矩形 16"/>
          <p:cNvSpPr/>
          <p:nvPr userDrawn="1"/>
        </p:nvSpPr>
        <p:spPr>
          <a:xfrm>
            <a:off x="3514164" y="6498028"/>
            <a:ext cx="8172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421102" y="413252"/>
            <a:ext cx="11273593" cy="597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413252"/>
            <a:ext cx="421101" cy="597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24063" y="0"/>
            <a:ext cx="4864470" cy="6858000"/>
          </a:xfrm>
          <a:prstGeom prst="rect">
            <a:avLst/>
          </a:prstGeom>
        </p:spPr>
      </p:pic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21102" y="413252"/>
            <a:ext cx="4006519" cy="5570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>
              <a:lnSpc>
                <a:spcPct val="200000"/>
              </a:lnSpc>
              <a:buFont typeface="Wingdings" panose="05000000000000000000" pitchFamily="2" charset="2"/>
              <a:buChar char="p"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85572" y="1540042"/>
            <a:ext cx="6385060" cy="3838074"/>
          </a:xfrm>
        </p:spPr>
        <p:txBody>
          <a:bodyPr>
            <a:normAutofit/>
          </a:bodyPr>
          <a:lstStyle>
            <a:lvl1pPr marL="228600" indent="-228600">
              <a:lnSpc>
                <a:spcPct val="200000"/>
              </a:lnSpc>
              <a:buFont typeface="Wingdings" panose="05000000000000000000" pitchFamily="2" charset="2"/>
              <a:buChar char="u"/>
              <a:defRPr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23145" y="6260964"/>
            <a:ext cx="3102962" cy="45937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5285572" y="6498028"/>
            <a:ext cx="6372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13252" y="2262220"/>
            <a:ext cx="9477379" cy="2313666"/>
            <a:chOff x="3060880" y="2261937"/>
            <a:chExt cx="9477379" cy="2313666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4864077" y="3815770"/>
              <a:ext cx="5354746" cy="75983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60880" y="2261937"/>
              <a:ext cx="9105452" cy="209079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4" cstate="screen"/>
            <a:stretch>
              <a:fillRect/>
            </a:stretch>
          </p:blipFill>
          <p:spPr>
            <a:xfrm>
              <a:off x="10782424" y="2720088"/>
              <a:ext cx="1755835" cy="1755835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2001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>
            <a:alphaModFix amt="78000"/>
          </a:blip>
          <a:stretch>
            <a:fillRect/>
          </a:stretch>
        </p:blipFill>
        <p:spPr>
          <a:xfrm>
            <a:off x="0" y="0"/>
            <a:ext cx="12200112" cy="686175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05AB-A4DB-7B4E-A34F-B6568FBF746F}" type="datetime4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www.sihuatech.com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FF83-1778-4817-920D-0C88568864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89124" y="6356350"/>
            <a:ext cx="2743200" cy="365125"/>
          </a:xfrm>
        </p:spPr>
        <p:txBody>
          <a:bodyPr/>
          <a:lstStyle/>
          <a:p>
            <a:fld id="{7C50D4E0-419F-234B-B5EF-8CDA2C0ADA6A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www.sihuatech.com</a:t>
            </a:r>
            <a:endParaRPr lang="zh-CN" altLang="en-US" dirty="0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WEB</a:t>
            </a:r>
            <a:r>
              <a:rPr kumimoji="1" lang="zh-CN" altLang="en-US" dirty="0">
                <a:sym typeface="+mn-ea"/>
              </a:rPr>
              <a:t>前端基础技术须知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开发模式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（早期时代）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610360"/>
            <a:ext cx="5152390" cy="3637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78575" y="1352550"/>
            <a:ext cx="51822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Web 1.0 时代，适合小项目，不分前后端。页面由 JSP、PHP 等在服务端生成，浏览器负责展现。服务端给什么浏览器就展现什么，展现的控制在 Web Server 层。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好处是：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简单明快，只需要 Tomcat 或 Apache 的服务环境就能开发。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问题是：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Service 越多，调用关系越复杂，前端搭建本地环境不再是一件简单的事。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JSP 等代码的可维护性越来越差。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开发模式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MVC 时代）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1762760"/>
            <a:ext cx="5152390" cy="3333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0480" y="1722120"/>
            <a:ext cx="51796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这个时期以后端为主，</a:t>
            </a:r>
            <a:r>
              <a:rPr lang="en-US" altLang="zh-CN" sz="1600">
                <a:latin typeface="+mj-ea"/>
                <a:ea typeface="+mj-ea"/>
              </a:rPr>
              <a:t>Web Server </a:t>
            </a:r>
            <a:r>
              <a:rPr lang="zh-CN" altLang="en-US" sz="1600">
                <a:latin typeface="+mj-ea"/>
                <a:ea typeface="+mj-ea"/>
              </a:rPr>
              <a:t>服务层放置在后端服务器上。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好处是：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  <a:sym typeface="+mn-ea"/>
              </a:rPr>
              <a:t>代码可维护性好；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前后端</a:t>
            </a:r>
            <a:r>
              <a:rPr lang="zh-CN" altLang="en-US" sz="1600">
                <a:latin typeface="+mj-ea"/>
                <a:ea typeface="+mj-ea"/>
                <a:sym typeface="+mn-ea"/>
              </a:rPr>
              <a:t>协作开发</a:t>
            </a:r>
            <a:r>
              <a:rPr lang="zh-CN" altLang="en-US" sz="1600">
                <a:latin typeface="+mj-ea"/>
                <a:ea typeface="+mj-ea"/>
              </a:rPr>
              <a:t>，分工更清晰</a:t>
            </a:r>
            <a:endParaRPr lang="zh-CN" altLang="en-US" sz="1600">
              <a:latin typeface="+mj-ea"/>
              <a:ea typeface="+mj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</a:rPr>
              <a:t>问题是：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前端开发重度依赖开发环境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前后端职责易冲突，不能分清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开发模式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</a:t>
            </a:r>
            <a:r>
              <a:rPr kumimoji="1" lang="en-US" altLang="zh-CN" dirty="0">
                <a:sym typeface="+mn-ea"/>
              </a:rPr>
              <a:t>SPA </a:t>
            </a:r>
            <a:r>
              <a:rPr kumimoji="1" lang="zh-CN" altLang="en-US" dirty="0">
                <a:sym typeface="+mn-ea"/>
              </a:rPr>
              <a:t>时代）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643380"/>
            <a:ext cx="5152390" cy="3571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90640" y="1721485"/>
            <a:ext cx="51714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单页面应用时代，前后端的分工非常清晰。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前端和后端一起制定接口规则，前端还可以用来模拟数据，使得前后端可以在约定接口后实现高效并行开发。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前端开发的复杂度控制，SPA 应用大多以功能交互型为主，JavaScript 代码过十万行很正常。大量 JS 代码的组织，与 View 层的绑定等，都不是容易的事情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开发模式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MV</a:t>
            </a:r>
            <a:r>
              <a:rPr kumimoji="1" lang="en-US" altLang="zh-CN" dirty="0">
                <a:sym typeface="+mn-ea"/>
              </a:rPr>
              <a:t>*</a:t>
            </a:r>
            <a:r>
              <a:rPr kumimoji="1" lang="zh-CN" altLang="en-US" dirty="0">
                <a:sym typeface="+mn-ea"/>
              </a:rPr>
              <a:t> 时代）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619885"/>
            <a:ext cx="5190490" cy="3618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54775" y="1352550"/>
            <a:ext cx="53848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  <a:sym typeface="+mn-ea"/>
              </a:rPr>
              <a:t>以前端为主的时代，降低前端开发复杂度，总的原则是先按类型分层，比如 Templates、Controllers、Models，然后再在层内做切分。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  <a:sym typeface="+mn-ea"/>
              </a:rPr>
              <a:t>前后端职责很清晰，前端可以本地开发。模拟测试数据，后端专注业务逻辑处理，输出接口。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  <a:sym typeface="+mn-ea"/>
              </a:rPr>
              <a:t>前端开发的复杂度可控，虽然代码很重，但分层合理。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  <a:sym typeface="+mn-ea"/>
              </a:rPr>
              <a:t>部署相对独立，产品体验可以快速改进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开发模式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</a:t>
            </a:r>
            <a:r>
              <a:rPr kumimoji="1" dirty="0">
                <a:sym typeface="+mn-ea"/>
              </a:rPr>
              <a:t>全栈时代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282700"/>
            <a:ext cx="5067935" cy="431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6030" y="1351915"/>
            <a:ext cx="54483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Node.js 的兴起，使得 JavaScript 开始运行在服务端，在这种研发模式下，前后端的职责很清晰。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</a:rPr>
              <a:t>Browser</a:t>
            </a:r>
            <a:r>
              <a:rPr lang="zh-CN" altLang="en-US" sz="1600">
                <a:latin typeface="+mj-ea"/>
                <a:ea typeface="+mj-ea"/>
              </a:rPr>
              <a:t> UI layer 处理浏览器层的展现逻辑。</a:t>
            </a:r>
            <a:r>
              <a:rPr lang="zh-CN" altLang="en-US" sz="1600">
                <a:latin typeface="+mj-ea"/>
                <a:ea typeface="+mj-ea"/>
                <a:sym typeface="+mn-ea"/>
              </a:rPr>
              <a:t>HTML 生成</a:t>
            </a:r>
            <a:r>
              <a:rPr lang="en-US" altLang="zh-CN" sz="1600">
                <a:latin typeface="+mj-ea"/>
                <a:ea typeface="+mj-ea"/>
                <a:sym typeface="+mn-ea"/>
              </a:rPr>
              <a:t>Dom</a:t>
            </a:r>
            <a:r>
              <a:rPr lang="zh-CN" altLang="en-US" sz="1600">
                <a:latin typeface="+mj-ea"/>
                <a:ea typeface="+mj-ea"/>
                <a:sym typeface="+mn-ea"/>
              </a:rPr>
              <a:t>结构，</a:t>
            </a:r>
            <a:r>
              <a:rPr lang="zh-CN" altLang="en-US" sz="1600">
                <a:latin typeface="+mj-ea"/>
                <a:ea typeface="+mj-ea"/>
              </a:rPr>
              <a:t>CSS 渲染样式，JavaScript 添加交互功能。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</a:rPr>
              <a:t>Server </a:t>
            </a:r>
            <a:r>
              <a:rPr lang="zh-CN" altLang="en-US" sz="1600">
                <a:latin typeface="+mj-ea"/>
                <a:ea typeface="+mj-ea"/>
              </a:rPr>
              <a:t>UI layer 处理路由、模板、数据获取、cookie 等。</a:t>
            </a:r>
            <a:r>
              <a:rPr lang="zh-CN" altLang="en-US" sz="1600">
                <a:latin typeface="+mj-ea"/>
                <a:ea typeface="+mj-ea"/>
                <a:sym typeface="+mn-ea"/>
              </a:rPr>
              <a:t>前端</a:t>
            </a:r>
            <a:r>
              <a:rPr lang="zh-CN" altLang="en-US" sz="1600">
                <a:latin typeface="+mj-ea"/>
                <a:ea typeface="+mj-ea"/>
              </a:rPr>
              <a:t>通过路由自主把控 URL Design。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通过 Node、Web Server ，异步请求导致的性能问题可以通过服务端来缓解。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开发模式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总结）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6520" y="1744345"/>
            <a:ext cx="97186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除了全栈时代模式还在探索期，其他各种已有大量实践</a:t>
            </a:r>
            <a:endParaRPr lang="zh-CN" altLang="en-US" sz="1600">
              <a:latin typeface="+mj-ea"/>
              <a:ea typeface="+mj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模式没有好坏高下之分，只有合不合适。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Ajax 给前端开发带来了一次质的飞跃，Node 很可能是第二次。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前后端分离是一条伟大的原则。上面种种模式，都是让前后端的职责更清晰，分工更合理高效。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还有个原则，让合适的人做合适的事。比如 Web Server 层的 UI Layer 开发，前端是更合适的人选。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MVC、</a:t>
            </a:r>
            <a:r>
              <a:rPr kumimoji="1" lang="en-US" altLang="zh-CN" dirty="0">
                <a:sym typeface="+mn-ea"/>
              </a:rPr>
              <a:t>MVP</a:t>
            </a:r>
            <a:r>
              <a:rPr kumimoji="1" lang="zh-CN" altLang="en-US" dirty="0">
                <a:sym typeface="+mn-ea"/>
              </a:rPr>
              <a:t>、MVVM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33508" y="1313180"/>
            <a:ext cx="42487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MVC（Model-View-Controller）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8575" y="2972435"/>
            <a:ext cx="5195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用户操作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-&gt;View（负责接收用户的输入操作）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-&gt;Controller（业务逻辑处理）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-&gt;Model（数据持久化）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-&gt;View（将结果反馈给View）</a:t>
            </a:r>
            <a:endParaRPr lang="zh-CN" altLang="en-US" sz="160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102485"/>
            <a:ext cx="3928745" cy="3521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84780" y="3898900"/>
            <a:ext cx="488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视图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0015" y="5172710"/>
            <a:ext cx="695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控制器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2085" y="5172710"/>
            <a:ext cx="513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模型</a:t>
            </a:r>
            <a:endParaRPr lang="zh-CN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MVC、</a:t>
            </a:r>
            <a:r>
              <a:rPr kumimoji="1" lang="en-US" altLang="zh-CN" dirty="0">
                <a:sym typeface="+mn-ea"/>
              </a:rPr>
              <a:t>MVP</a:t>
            </a:r>
            <a:r>
              <a:rPr kumimoji="1" lang="zh-CN" altLang="en-US" dirty="0">
                <a:sym typeface="+mn-ea"/>
              </a:rPr>
              <a:t>、MVVM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66528" y="1313180"/>
            <a:ext cx="418274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MVP（Model-View-Presenter）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3810" y="2144395"/>
            <a:ext cx="51955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MVP 模式将 Controller 改名为 Presenter，同时改变了通信方向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各部分之间的通信，都是双向的。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View 与 Model 不发生联系，都通过 Presenter 传递。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View 非常薄，不部署任何业务逻辑，而 Presenter非常厚，所有逻辑都部署在那里。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780" y="3898900"/>
            <a:ext cx="488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视图</a:t>
            </a:r>
            <a:endParaRPr lang="zh-CN" altLang="en-US" sz="120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2548255"/>
            <a:ext cx="4117975" cy="23107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4640" y="4427220"/>
            <a:ext cx="513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模型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9055" y="4427220"/>
            <a:ext cx="695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控制器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6695" y="3096895"/>
            <a:ext cx="488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视图</a:t>
            </a:r>
            <a:endParaRPr lang="zh-CN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MVC、</a:t>
            </a:r>
            <a:r>
              <a:rPr kumimoji="1" lang="en-US" altLang="zh-CN" dirty="0">
                <a:sym typeface="+mn-ea"/>
              </a:rPr>
              <a:t>MVP</a:t>
            </a:r>
            <a:r>
              <a:rPr kumimoji="1" lang="zh-CN" altLang="en-US" dirty="0">
                <a:sym typeface="+mn-ea"/>
              </a:rPr>
              <a:t>、MVVM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17926" y="1313180"/>
            <a:ext cx="467995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MVVM（Model-View-ViewModel）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3810" y="2303780"/>
            <a:ext cx="51955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MVVM 模式将 Presenter 改名为 ViewModel，采用双向绑定（data-binding）。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在View和Model之间没有联系，通过ViewModel进行交互，而且Model和ViewModel之间的交互是双向的，因此视图的数据的变化会同时修改数据源，而数据源数据的变化也会立即反应到View上</a:t>
            </a:r>
            <a:endParaRPr lang="zh-CN" altLang="en-US" sz="160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2464435"/>
            <a:ext cx="4199890" cy="23552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4640" y="4354830"/>
            <a:ext cx="513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模型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54630" y="3024505"/>
            <a:ext cx="488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视图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9055" y="4354830"/>
            <a:ext cx="695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j-ea"/>
                <a:ea typeface="+mj-ea"/>
              </a:rPr>
              <a:t>控制器</a:t>
            </a:r>
            <a:endParaRPr lang="zh-CN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开发工具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8525" y="1536700"/>
            <a:ext cx="103911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包管理工具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把各种前端的库（类似于jquery、bootstrap）打包存储在一个专门的服务器上，开发时可以使用工具从服务器上下载这些包，放到文件夹下；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包管理工具还允许你生成一个配置文件，配置文件记录了这个项目中用到了哪些包。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常见的包管理工具：NodeJs 本身的 npm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项目自动化工具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每次编译时</a:t>
            </a:r>
            <a:r>
              <a:rPr lang="zh-CN" altLang="en-US" sz="1600">
                <a:latin typeface="+mj-ea"/>
                <a:ea typeface="+mj-ea"/>
                <a:sym typeface="+mn-ea"/>
              </a:rPr>
              <a:t>移动文件、合并文件、对JavaScript文件进行压缩、把LESS翻译成CSS放到指定的位置上，将这些工序自动化。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常见的项目自动化工具：</a:t>
            </a:r>
            <a:r>
              <a:rPr lang="en-US" altLang="zh-CN" sz="1600">
                <a:latin typeface="+mj-ea"/>
                <a:ea typeface="+mj-ea"/>
              </a:rPr>
              <a:t>G</a:t>
            </a:r>
            <a:r>
              <a:rPr lang="zh-CN" altLang="en-US" sz="1600">
                <a:latin typeface="+mj-ea"/>
                <a:ea typeface="+mj-ea"/>
              </a:rPr>
              <a:t>ulp、</a:t>
            </a:r>
            <a:r>
              <a:rPr lang="en-US" altLang="zh-CN" sz="1600">
                <a:latin typeface="+mj-ea"/>
                <a:ea typeface="+mj-ea"/>
              </a:rPr>
              <a:t>W</a:t>
            </a:r>
            <a:r>
              <a:rPr lang="zh-CN" altLang="en-US" sz="1600">
                <a:latin typeface="+mj-ea"/>
                <a:ea typeface="+mj-ea"/>
              </a:rPr>
              <a:t>ebpack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zh-CN" altLang="en-US" sz="8000" b="1" dirty="0" smtClean="0"/>
              <a:t>目</a:t>
            </a:r>
            <a:br>
              <a:rPr kumimoji="1" lang="en-US" altLang="zh-CN" sz="8000" b="1" dirty="0" smtClean="0"/>
            </a:br>
            <a:r>
              <a:rPr kumimoji="1" lang="zh-CN" altLang="en-US" sz="8000" b="1" dirty="0" smtClean="0"/>
              <a:t>录</a:t>
            </a:r>
            <a:endParaRPr kumimoji="1" lang="zh-CN" altLang="en-US" sz="8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758940" y="1152525"/>
            <a:ext cx="41078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一、三大要素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二、前后端分离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三、开发模式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四、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MVC、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MVP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、MVVM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r>
              <a:rPr kumimoji="1" lang="zh-CN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五、开发工具</a:t>
            </a:r>
            <a:endParaRPr kumimoji="1"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六、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主流框架介绍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七、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框架如何选型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开发工具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0430" y="1351915"/>
            <a:ext cx="103911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CSS预编译工具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一种被强化过的CSS语言，提供一些新的语法来完成一些更方便的功能。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常见的CSS预编译语言： L</a:t>
            </a:r>
            <a:r>
              <a:rPr lang="en-US" altLang="zh-CN" sz="1600">
                <a:latin typeface="+mj-ea"/>
                <a:ea typeface="+mj-ea"/>
              </a:rPr>
              <a:t>ess</a:t>
            </a:r>
            <a:r>
              <a:rPr lang="zh-CN" altLang="en-US" sz="1600">
                <a:latin typeface="+mj-ea"/>
                <a:ea typeface="+mj-ea"/>
              </a:rPr>
              <a:t> 、</a:t>
            </a:r>
            <a:r>
              <a:rPr lang="en-US" altLang="zh-CN" sz="1600">
                <a:latin typeface="+mj-ea"/>
                <a:ea typeface="+mj-ea"/>
              </a:rPr>
              <a:t>Sass</a:t>
            </a:r>
            <a:r>
              <a:rPr lang="zh-CN" altLang="en-US" sz="1600">
                <a:latin typeface="+mj-ea"/>
                <a:ea typeface="+mj-ea"/>
              </a:rPr>
              <a:t>、Stylus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JavaScript预编译工具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  <a:sym typeface="+mn-ea"/>
              </a:rPr>
              <a:t>如</a:t>
            </a:r>
            <a:r>
              <a:rPr lang="en-US" altLang="zh-CN" sz="1600">
                <a:latin typeface="+mj-ea"/>
                <a:ea typeface="+mj-ea"/>
                <a:sym typeface="+mn-ea"/>
              </a:rPr>
              <a:t>ES6在语法特性上更加的强大</a:t>
            </a:r>
            <a:r>
              <a:rPr lang="zh-CN" altLang="en-US" sz="1600">
                <a:latin typeface="+mj-ea"/>
                <a:ea typeface="+mj-ea"/>
                <a:sym typeface="+mn-ea"/>
              </a:rPr>
              <a:t>，</a:t>
            </a:r>
            <a:r>
              <a:rPr lang="zh-CN" altLang="en-US" sz="1600">
                <a:latin typeface="+mj-ea"/>
                <a:ea typeface="+mj-ea"/>
              </a:rPr>
              <a:t>解决JavaScript现有版本中存在的一些问题的。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常见的JavaScript预编译工具：</a:t>
            </a:r>
            <a:r>
              <a:rPr lang="en-US" altLang="zh-CN" sz="1600">
                <a:latin typeface="+mj-ea"/>
                <a:ea typeface="+mj-ea"/>
                <a:sym typeface="+mn-ea"/>
              </a:rPr>
              <a:t>Typescript</a:t>
            </a:r>
            <a:r>
              <a:rPr lang="zh-CN" altLang="en-US" sz="1600">
                <a:latin typeface="+mj-ea"/>
                <a:ea typeface="+mj-ea"/>
                <a:sym typeface="+mn-ea"/>
              </a:rPr>
              <a:t>、</a:t>
            </a:r>
            <a:r>
              <a:rPr lang="en-US" altLang="zh-CN" sz="1600">
                <a:latin typeface="+mj-ea"/>
                <a:ea typeface="+mj-ea"/>
                <a:sym typeface="+mn-ea"/>
              </a:rPr>
              <a:t>Babel</a:t>
            </a:r>
            <a:r>
              <a:rPr lang="en-US" altLang="zh-CN" sz="1600">
                <a:latin typeface="+mj-ea"/>
                <a:ea typeface="+mj-ea"/>
              </a:rPr>
              <a:t>（把ES6代码编译成ES5或者ES3代码）</a:t>
            </a:r>
            <a:endParaRPr lang="en-US" altLang="zh-CN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  <a:sym typeface="+mn-ea"/>
              </a:rPr>
              <a:t>模块化与模块加载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  <a:sym typeface="+mn-ea"/>
              </a:rPr>
              <a:t>比如将在多处需要使用的相同功能打包成一个单独的模块插件，在使用时自动加载。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  <a:sym typeface="+mn-ea"/>
              </a:rPr>
              <a:t>常见的模块化框架有：</a:t>
            </a:r>
            <a:r>
              <a:rPr lang="en-US" altLang="zh-CN" sz="1600">
                <a:latin typeface="+mj-ea"/>
                <a:ea typeface="+mj-ea"/>
                <a:sym typeface="+mn-ea"/>
              </a:rPr>
              <a:t>R</a:t>
            </a:r>
            <a:r>
              <a:rPr lang="zh-CN" altLang="en-US" sz="1600">
                <a:latin typeface="+mj-ea"/>
                <a:ea typeface="+mj-ea"/>
                <a:sym typeface="+mn-ea"/>
              </a:rPr>
              <a:t>equirejs、</a:t>
            </a:r>
            <a:r>
              <a:rPr lang="en-US" altLang="zh-CN" sz="1600">
                <a:latin typeface="+mj-ea"/>
                <a:ea typeface="+mj-ea"/>
                <a:sym typeface="+mn-ea"/>
              </a:rPr>
              <a:t>W</a:t>
            </a:r>
            <a:r>
              <a:rPr lang="zh-CN" altLang="en-US" sz="1600">
                <a:latin typeface="+mj-ea"/>
                <a:ea typeface="+mj-ea"/>
                <a:sym typeface="+mn-ea"/>
              </a:rPr>
              <a:t>ebpack</a:t>
            </a:r>
            <a:endParaRPr lang="en-US" altLang="zh-CN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开发工具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0430" y="1351915"/>
            <a:ext cx="103911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代码管理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</a:rPr>
              <a:t>记录项目开发整个过程，追踪项目中内容的变化情况，实现版本控制与权限控制。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  <a:sym typeface="+mn-ea"/>
              </a:rPr>
              <a:t>常见的代码管理工具</a:t>
            </a:r>
            <a:r>
              <a:rPr lang="zh-CN" altLang="en-US" sz="1600">
                <a:latin typeface="+mj-ea"/>
                <a:ea typeface="+mj-ea"/>
              </a:rPr>
              <a:t>：</a:t>
            </a:r>
            <a:r>
              <a:rPr lang="en-US" altLang="zh-CN" sz="1600">
                <a:latin typeface="+mj-ea"/>
                <a:ea typeface="+mj-ea"/>
              </a:rPr>
              <a:t>SVN</a:t>
            </a:r>
            <a:r>
              <a:rPr lang="zh-CN" altLang="en-US" sz="1600">
                <a:latin typeface="+mj-ea"/>
                <a:ea typeface="+mj-ea"/>
              </a:rPr>
              <a:t>（集中式）、</a:t>
            </a:r>
            <a:r>
              <a:rPr lang="en-US" altLang="zh-CN" sz="1600">
                <a:latin typeface="+mj-ea"/>
                <a:ea typeface="+mj-ea"/>
              </a:rPr>
              <a:t>GIT</a:t>
            </a:r>
            <a:r>
              <a:rPr lang="zh-CN" altLang="en-US" sz="1600">
                <a:latin typeface="+mj-ea"/>
                <a:ea typeface="+mj-ea"/>
              </a:rPr>
              <a:t>（分布式）</a:t>
            </a:r>
            <a:endParaRPr lang="zh-CN" altLang="en-US" sz="1600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</a:rPr>
              <a:t>Firbug </a:t>
            </a:r>
            <a:r>
              <a:rPr lang="zh-CN" altLang="en-US" sz="1600">
                <a:latin typeface="+mj-ea"/>
                <a:ea typeface="+mj-ea"/>
              </a:rPr>
              <a:t>调试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</a:rPr>
              <a:t>用来调试</a:t>
            </a:r>
            <a:r>
              <a:rPr lang="en-US" altLang="zh-CN" sz="1600">
                <a:latin typeface="+mj-ea"/>
                <a:ea typeface="+mj-ea"/>
              </a:rPr>
              <a:t>Html</a:t>
            </a:r>
            <a:r>
              <a:rPr lang="zh-CN" altLang="en-US" sz="1600">
                <a:latin typeface="+mj-ea"/>
                <a:ea typeface="+mj-ea"/>
              </a:rPr>
              <a:t>、</a:t>
            </a:r>
            <a:r>
              <a:rPr lang="en-US" altLang="zh-CN" sz="1600">
                <a:latin typeface="+mj-ea"/>
                <a:ea typeface="+mj-ea"/>
              </a:rPr>
              <a:t>Css</a:t>
            </a:r>
            <a:r>
              <a:rPr lang="zh-CN" altLang="en-US" sz="1600">
                <a:latin typeface="+mj-ea"/>
                <a:ea typeface="+mj-ea"/>
              </a:rPr>
              <a:t>、</a:t>
            </a:r>
            <a:r>
              <a:rPr lang="en-US" altLang="zh-CN" sz="1600">
                <a:latin typeface="+mj-ea"/>
                <a:ea typeface="+mj-ea"/>
              </a:rPr>
              <a:t>Js</a:t>
            </a:r>
            <a:r>
              <a:rPr lang="zh-CN" altLang="en-US" sz="1600">
                <a:latin typeface="+mj-ea"/>
                <a:ea typeface="+mj-ea"/>
              </a:rPr>
              <a:t>。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  <a:sym typeface="+mn-ea"/>
              </a:rPr>
              <a:t>常见的调试工具：</a:t>
            </a:r>
            <a:r>
              <a:rPr lang="en-US" altLang="zh-CN" sz="1600">
                <a:latin typeface="+mj-ea"/>
                <a:ea typeface="+mj-ea"/>
                <a:sym typeface="+mn-ea"/>
              </a:rPr>
              <a:t>Chrome </a:t>
            </a:r>
            <a:r>
              <a:rPr lang="zh-CN" altLang="en-US" sz="1600">
                <a:latin typeface="+mj-ea"/>
                <a:ea typeface="+mj-ea"/>
                <a:sym typeface="+mn-ea"/>
              </a:rPr>
              <a:t>开发者工具、</a:t>
            </a:r>
            <a:r>
              <a:rPr lang="en-US" altLang="zh-CN" sz="1600">
                <a:latin typeface="+mj-ea"/>
                <a:ea typeface="+mj-ea"/>
                <a:sym typeface="+mn-ea"/>
              </a:rPr>
              <a:t>Firefox firebug</a:t>
            </a:r>
            <a:r>
              <a:rPr lang="zh-CN" altLang="en-US" sz="1600">
                <a:latin typeface="+mj-ea"/>
                <a:ea typeface="+mj-ea"/>
                <a:sym typeface="+mn-ea"/>
              </a:rPr>
              <a:t>、</a:t>
            </a:r>
            <a:r>
              <a:rPr lang="en-US" altLang="zh-CN" sz="1600">
                <a:latin typeface="+mj-ea"/>
                <a:ea typeface="+mj-ea"/>
                <a:sym typeface="+mn-ea"/>
              </a:rPr>
              <a:t>Json </a:t>
            </a:r>
            <a:r>
              <a:rPr lang="zh-CN" altLang="en-US" sz="1600">
                <a:latin typeface="+mj-ea"/>
                <a:ea typeface="+mj-ea"/>
                <a:sym typeface="+mn-ea"/>
              </a:rPr>
              <a:t>格式校验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</a:rPr>
              <a:t>IDE </a:t>
            </a:r>
            <a:r>
              <a:rPr lang="zh-CN" altLang="en-US" sz="1600">
                <a:latin typeface="+mj-ea"/>
                <a:ea typeface="+mj-ea"/>
              </a:rPr>
              <a:t>编辑工具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</a:rPr>
              <a:t>代码编辑工具。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  <a:sym typeface="+mn-ea"/>
              </a:rPr>
              <a:t>常见的编辑工具：A</a:t>
            </a:r>
            <a:r>
              <a:rPr lang="en-US" altLang="zh-CN" sz="1600">
                <a:latin typeface="+mj-ea"/>
                <a:ea typeface="+mj-ea"/>
                <a:sym typeface="+mn-ea"/>
              </a:rPr>
              <a:t>tom</a:t>
            </a:r>
            <a:r>
              <a:rPr lang="zh-CN" altLang="en-US" sz="1600">
                <a:latin typeface="+mj-ea"/>
                <a:ea typeface="+mj-ea"/>
                <a:sym typeface="+mn-ea"/>
              </a:rPr>
              <a:t>、SublimeText3、VS Code、Brackets</a:t>
            </a:r>
            <a:endParaRPr lang="zh-CN" altLang="en-US" sz="160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主流框架介绍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0910" y="1905635"/>
            <a:ext cx="103784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UI 样式库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预定义的样式组件和插件，可以快速的开发页面，支持自定义样式修改，通常都会包括CSS部分和JS组件部分。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  <a:sym typeface="+mn-ea"/>
              </a:rPr>
              <a:t>常见的样式库</a:t>
            </a:r>
            <a:r>
              <a:rPr lang="zh-CN" altLang="en-US" sz="1600">
                <a:latin typeface="+mj-ea"/>
                <a:ea typeface="+mj-ea"/>
              </a:rPr>
              <a:t>：</a:t>
            </a:r>
            <a:r>
              <a:rPr lang="en-US" altLang="zh-CN" sz="1600">
                <a:latin typeface="+mj-ea"/>
                <a:ea typeface="+mj-ea"/>
              </a:rPr>
              <a:t>B</a:t>
            </a:r>
            <a:r>
              <a:rPr lang="zh-CN" altLang="en-US" sz="1600">
                <a:latin typeface="+mj-ea"/>
                <a:ea typeface="+mj-ea"/>
                <a:sym typeface="+mn-ea"/>
              </a:rPr>
              <a:t>oot</a:t>
            </a:r>
            <a:r>
              <a:rPr lang="en-US" altLang="zh-CN" sz="1600">
                <a:latin typeface="+mj-ea"/>
                <a:ea typeface="+mj-ea"/>
                <a:sym typeface="+mn-ea"/>
              </a:rPr>
              <a:t>S</a:t>
            </a:r>
            <a:r>
              <a:rPr lang="zh-CN" altLang="en-US" sz="1600">
                <a:latin typeface="+mj-ea"/>
                <a:ea typeface="+mj-ea"/>
                <a:sym typeface="+mn-ea"/>
              </a:rPr>
              <a:t>trap、</a:t>
            </a:r>
            <a:r>
              <a:rPr lang="en-US" altLang="zh-CN" sz="1600">
                <a:latin typeface="+mj-ea"/>
                <a:ea typeface="+mj-ea"/>
                <a:sym typeface="+mn-ea"/>
              </a:rPr>
              <a:t>j</a:t>
            </a:r>
            <a:r>
              <a:rPr lang="zh-CN" altLang="en-US" sz="1600">
                <a:latin typeface="+mj-ea"/>
                <a:ea typeface="+mj-ea"/>
                <a:sym typeface="+mn-ea"/>
              </a:rPr>
              <a:t>Query-ui、</a:t>
            </a:r>
            <a:r>
              <a:rPr lang="en-US" altLang="zh-CN" sz="1600">
                <a:latin typeface="+mj-ea"/>
                <a:ea typeface="+mj-ea"/>
                <a:sym typeface="+mn-ea"/>
              </a:rPr>
              <a:t>E</a:t>
            </a:r>
            <a:r>
              <a:rPr lang="zh-CN" altLang="en-US" sz="1600">
                <a:latin typeface="+mj-ea"/>
                <a:ea typeface="+mj-ea"/>
                <a:sym typeface="+mn-ea"/>
              </a:rPr>
              <a:t>asy-ui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应用框架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专门研究当页面局部刷新越来越多，单一页面的功能越来越复杂时，如何更好的组织代码、更方便地改变页面显示状态的框架。</a:t>
            </a:r>
            <a:endParaRPr lang="zh-CN" altLang="en-US" sz="1600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+mj-ea"/>
                <a:ea typeface="+mj-ea"/>
              </a:rPr>
              <a:t>常见的应用框架：AngularJs、React、VueJs</a:t>
            </a:r>
            <a:endParaRPr lang="en-US" altLang="zh-CN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主流框架介绍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</a:t>
            </a:r>
            <a:r>
              <a:rPr kumimoji="1" lang="en-US" altLang="zh-CN" dirty="0">
                <a:sym typeface="+mn-ea"/>
              </a:rPr>
              <a:t>UI</a:t>
            </a:r>
            <a:r>
              <a:rPr kumimoji="1" lang="zh-CN" altLang="en-US" dirty="0">
                <a:sym typeface="+mn-ea"/>
              </a:rPr>
              <a:t>样式库）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3130" y="1659890"/>
            <a:ext cx="103663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Bootstrap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  <a:sym typeface="+mn-ea"/>
              </a:rPr>
              <a:t>代码以css为主，自身的js代码少，框架量级更轻，更灵活，适合互联网web产品，对响应式的支持良好</a:t>
            </a:r>
            <a:r>
              <a:rPr lang="zh-CN" altLang="en-US" sz="1600">
                <a:latin typeface="+mj-ea"/>
                <a:ea typeface="+mj-ea"/>
              </a:rPr>
              <a:t>。ui皮肤 + 少量js组成的框架，属于封装度偏低的框架。</a:t>
            </a:r>
            <a:endParaRPr lang="zh-CN" altLang="en-US" sz="1600">
              <a:latin typeface="+mj-ea"/>
              <a:ea typeface="+mj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jQuery-ui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</a:rPr>
              <a:t>适合传统管理软件的开发，属于前端的重度封装，通过框架暴露的接口进行开发。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easy-ui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+mj-ea"/>
                <a:ea typeface="+mj-ea"/>
              </a:rPr>
              <a:t>基于jQuery-ui，但具有更丰富的组件库。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主流框架介绍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</a:t>
            </a:r>
            <a:r>
              <a:rPr lang="zh-CN" altLang="en-US">
                <a:latin typeface="+mj-ea"/>
                <a:ea typeface="+mj-ea"/>
                <a:sym typeface="+mn-ea"/>
              </a:rPr>
              <a:t>应用框架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6445" y="1536700"/>
            <a:ext cx="103663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>
                <a:latin typeface="+mj-ea"/>
                <a:ea typeface="+mj-ea"/>
              </a:rPr>
              <a:t>vuejs</a:t>
            </a:r>
            <a:r>
              <a:rPr lang="zh-CN" altLang="en-US" sz="1600">
                <a:latin typeface="+mj-ea"/>
                <a:ea typeface="+mj-ea"/>
              </a:rPr>
              <a:t>与AngularJS的区别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+mj-ea"/>
                <a:ea typeface="+mj-ea"/>
              </a:rPr>
              <a:t>相同点：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都支持指令：内置指令和自定义指令。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都支持过滤器：内置过滤器和自定义过滤器。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都支持双向数据绑定。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都不支持低端浏览器。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+mj-ea"/>
                <a:ea typeface="+mj-ea"/>
              </a:rPr>
              <a:t>不同点：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AngularJS的学习成本高，而Vue.js本身提供的API都比较简单、直观。</a:t>
            </a:r>
            <a:endParaRPr lang="en-US" altLang="zh-CN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在性能上，AngularJS依赖对数据做脏检查，所以Watcher越多越慢。Vue.js使用基于依赖追踪的观察并且使用异步队列更新。所有的数据都是独立触发的。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主流框架介绍 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（ </a:t>
            </a:r>
            <a:r>
              <a:rPr lang="zh-CN" altLang="en-US">
                <a:latin typeface="+mj-ea"/>
                <a:ea typeface="+mj-ea"/>
                <a:sym typeface="+mn-ea"/>
              </a:rPr>
              <a:t>应用框架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4380" y="1376680"/>
            <a:ext cx="103663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>
                <a:latin typeface="+mj-ea"/>
                <a:ea typeface="+mj-ea"/>
              </a:rPr>
              <a:t>vuejs与React的区别</a:t>
            </a:r>
            <a:endParaRPr lang="en-US" altLang="zh-CN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+mj-ea"/>
                <a:ea typeface="+mj-ea"/>
              </a:rPr>
              <a:t>相同点：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React采用特殊的JSX语法，Vue.js在组件开发中也推崇编写.vue特殊文件格式，对文件内容都有一些约定，两者都需要编译后使用。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中心思想相同：一切都是组件，组件实例之间可以嵌套。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都提供合理的钩子函数，可以让开发者定制化地去处理需求。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都不内置列数AJAX，Route等功能到核心包，而是以插件的方式加载。</a:t>
            </a: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+mj-ea"/>
                <a:ea typeface="+mj-ea"/>
              </a:rPr>
              <a:t>不同点：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React依赖Virtual DOM，而Vue.js使用的是DOM模板。React采用的Virtual DOM会对渲染出来的结果做脏检查。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Vue.js在模板中提供了指令，过滤器等，可以非常方便，快捷地操作DOM。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0000"/>
                </a:solidFill>
                <a:latin typeface="+mj-ea"/>
                <a:ea typeface="+mj-ea"/>
              </a:rPr>
              <a:t>资料地址：https://cn.vuejs.org/v2/guide/comparison.html</a:t>
            </a:r>
            <a:endParaRPr lang="zh-CN" altLang="en-US" sz="16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框架如何选型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8365" y="1351915"/>
            <a:ext cx="104152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有足够的人气吗？ 更多的人气意味着更多的人参与项目，更多的教程和社区文章、更多的实例和网站、更多的第三方扩展、更好的相关的Web产品可与其集成、更具前瞻性，因为具有更大社区的框架不太可能被抛弃。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是否正在积极发展？ 一个好的框架需要不断地使用最新的web技术。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是否达到成熟？ 如果一个特定的框架在现实项目中还没有被使用和测试，那么将其用于你的专业项目，可能不是一个明智的选择。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是否提供了良好的文档？ 为了方便学习过程，总是需要良好的文档。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特异性是什么？ 与具有高级别特异性的框架相比，更通用的框架更容易使用。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前端简介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6145" y="1536700"/>
            <a:ext cx="1037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sz="1600">
                <a:latin typeface="+mj-ea"/>
                <a:ea typeface="+mj-ea"/>
              </a:rPr>
              <a:t>什么是</a:t>
            </a:r>
            <a:r>
              <a:rPr lang="en-US" altLang="zh-CN" sz="1600">
                <a:latin typeface="+mj-ea"/>
                <a:ea typeface="+mj-ea"/>
              </a:rPr>
              <a:t>WEB</a:t>
            </a:r>
            <a:r>
              <a:rPr lang="zh-CN" altLang="zh-CN" sz="1600">
                <a:latin typeface="+mj-ea"/>
                <a:ea typeface="+mj-ea"/>
              </a:rPr>
              <a:t>前端？</a:t>
            </a:r>
            <a:endParaRPr lang="zh-CN" altLang="zh-CN" sz="1600">
              <a:latin typeface="+mj-ea"/>
              <a:ea typeface="+mj-ea"/>
            </a:endParaRPr>
          </a:p>
          <a:p>
            <a:pPr lvl="1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+mj-ea"/>
                <a:ea typeface="+mj-ea"/>
                <a:sym typeface="+mn-ea"/>
              </a:rPr>
              <a:t>前端的工作不只是切页面写模板或是处理一些简单的js逻辑，前端需要处理服务器返回的各种数据格式，还需要掌握一系列的数据处理逻辑、MVC思想和各种主流框架。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lvl="1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latin typeface="+mj-ea"/>
              <a:ea typeface="+mj-ea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职责是什么？</a:t>
            </a:r>
            <a:endParaRPr lang="zh-CN" altLang="en-US" sz="1600">
              <a:latin typeface="+mj-ea"/>
              <a:ea typeface="+mj-ea"/>
            </a:endParaRPr>
          </a:p>
          <a:p>
            <a:pPr lvl="1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+mj-ea"/>
                <a:ea typeface="+mj-ea"/>
              </a:rPr>
              <a:t>前端工程师主要利用HMTL与CSS建构页面，用JavaScript完善交互以及用户体验</a:t>
            </a:r>
            <a:r>
              <a:rPr lang="zh-CN" altLang="en-US" sz="1600">
                <a:latin typeface="+mj-ea"/>
                <a:ea typeface="+mj-ea"/>
              </a:rPr>
              <a:t>，对完成的页面进行维护和对网站前端性能做相应的优化。</a:t>
            </a:r>
            <a:endParaRPr lang="zh-CN" altLang="en-US" sz="1600">
              <a:latin typeface="+mj-ea"/>
              <a:ea typeface="+mj-ea"/>
            </a:endParaRPr>
          </a:p>
          <a:p>
            <a:pPr lvl="1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技术基础</a:t>
            </a:r>
            <a:endParaRPr lang="zh-CN" altLang="en-US" sz="1600">
              <a:latin typeface="+mj-ea"/>
              <a:ea typeface="+mj-ea"/>
            </a:endParaRPr>
          </a:p>
          <a:p>
            <a:pPr lvl="1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+mj-ea"/>
                <a:ea typeface="+mj-ea"/>
              </a:rPr>
              <a:t>Html，Css，JavaScript 三种基本语言</a:t>
            </a:r>
            <a:r>
              <a:rPr lang="zh-CN" altLang="en-US" sz="1600">
                <a:latin typeface="+mj-ea"/>
                <a:ea typeface="+mj-ea"/>
              </a:rPr>
              <a:t>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三大要素</a:t>
            </a:r>
            <a:endParaRPr kumimoji="1" lang="zh-CN" altLang="en-US" dirty="0"/>
          </a:p>
        </p:txBody>
      </p:sp>
      <p:sp>
        <p:nvSpPr>
          <p:cNvPr id="3" name="流程图: 离页连接符 2"/>
          <p:cNvSpPr/>
          <p:nvPr/>
        </p:nvSpPr>
        <p:spPr>
          <a:xfrm>
            <a:off x="1276350" y="2154555"/>
            <a:ext cx="2065655" cy="941070"/>
          </a:xfrm>
          <a:prstGeom prst="flowChartOffpage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+mj-ea"/>
                <a:ea typeface="+mj-ea"/>
              </a:rPr>
              <a:t>Html</a:t>
            </a:r>
            <a:endParaRPr lang="en-US" altLang="zh-CN" sz="2400" b="1">
              <a:latin typeface="+mj-ea"/>
              <a:ea typeface="+mj-ea"/>
            </a:endParaRPr>
          </a:p>
          <a:p>
            <a:pPr algn="ctr"/>
            <a:r>
              <a:rPr lang="zh-CN" altLang="en-US" sz="1600">
                <a:latin typeface="+mj-ea"/>
                <a:ea typeface="+mj-ea"/>
              </a:rPr>
              <a:t>（结构）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6" name="流程图: 离页连接符 5"/>
          <p:cNvSpPr/>
          <p:nvPr/>
        </p:nvSpPr>
        <p:spPr>
          <a:xfrm>
            <a:off x="5015230" y="2154555"/>
            <a:ext cx="2065655" cy="941070"/>
          </a:xfrm>
          <a:prstGeom prst="flowChartOffpage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+mj-ea"/>
                <a:ea typeface="+mj-ea"/>
              </a:rPr>
              <a:t>Css</a:t>
            </a:r>
            <a:endParaRPr lang="en-US" altLang="zh-CN" sz="2400" b="1">
              <a:latin typeface="+mj-ea"/>
              <a:ea typeface="+mj-ea"/>
            </a:endParaRPr>
          </a:p>
          <a:p>
            <a:pPr algn="ctr"/>
            <a:r>
              <a:rPr lang="zh-CN" altLang="en-US" sz="1600">
                <a:latin typeface="+mj-ea"/>
                <a:ea typeface="+mj-ea"/>
                <a:sym typeface="+mn-ea"/>
              </a:rPr>
              <a:t>（表现）</a:t>
            </a:r>
            <a:endParaRPr lang="en-US" altLang="zh-CN" sz="1600">
              <a:latin typeface="+mj-ea"/>
              <a:ea typeface="+mj-ea"/>
            </a:endParaRPr>
          </a:p>
        </p:txBody>
      </p:sp>
      <p:sp>
        <p:nvSpPr>
          <p:cNvPr id="7" name="流程图: 离页连接符 6"/>
          <p:cNvSpPr/>
          <p:nvPr/>
        </p:nvSpPr>
        <p:spPr>
          <a:xfrm>
            <a:off x="8857615" y="2154555"/>
            <a:ext cx="2065655" cy="941070"/>
          </a:xfrm>
          <a:prstGeom prst="flowChartOffpage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 smtClean="0">
                <a:sym typeface="+mn-ea"/>
              </a:rPr>
              <a:t>JavaScript</a:t>
            </a:r>
            <a:endParaRPr lang="en-US" altLang="zh-CN" sz="2400" b="1" dirty="0" smtClean="0"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1600">
                <a:latin typeface="+mj-ea"/>
                <a:ea typeface="+mj-ea"/>
                <a:sym typeface="+mn-ea"/>
              </a:rPr>
              <a:t>（行为）</a:t>
            </a:r>
            <a:endParaRPr lang="en-US" altLang="zh-CN" sz="160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9250" y="3646170"/>
            <a:ext cx="1380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  <a:sym typeface="+mn-ea"/>
              </a:rPr>
              <a:t>Dom</a:t>
            </a:r>
            <a:r>
              <a:rPr lang="zh-CN" altLang="en-US" sz="1600">
                <a:latin typeface="+mj-ea"/>
                <a:ea typeface="+mj-ea"/>
                <a:sym typeface="+mn-ea"/>
              </a:rPr>
              <a:t>结构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  <a:sym typeface="+mn-ea"/>
              </a:rPr>
              <a:t>H5</a:t>
            </a:r>
            <a:r>
              <a:rPr lang="zh-CN" altLang="en-US" sz="1600">
                <a:latin typeface="+mj-ea"/>
                <a:ea typeface="+mj-ea"/>
                <a:sym typeface="+mn-ea"/>
              </a:rPr>
              <a:t>新特性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47005" y="3646170"/>
            <a:ext cx="1601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盒子模型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浮动与布局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</a:rPr>
              <a:t>Css3 </a:t>
            </a:r>
            <a:r>
              <a:rPr lang="zh-CN" altLang="en-US" sz="1600">
                <a:latin typeface="+mj-ea"/>
                <a:ea typeface="+mj-ea"/>
              </a:rPr>
              <a:t>新特性</a:t>
            </a:r>
            <a:endParaRPr lang="en-US" altLang="zh-CN" sz="160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46845" y="3646170"/>
            <a:ext cx="16871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  <a:sym typeface="+mn-ea"/>
              </a:rPr>
              <a:t>DOM</a:t>
            </a:r>
            <a:r>
              <a:rPr lang="zh-CN" altLang="en-US" sz="1600">
                <a:latin typeface="+mj-ea"/>
                <a:ea typeface="+mj-ea"/>
                <a:sym typeface="+mn-ea"/>
              </a:rPr>
              <a:t>、</a:t>
            </a:r>
            <a:r>
              <a:rPr lang="en-US" altLang="zh-CN" sz="1600">
                <a:latin typeface="+mj-ea"/>
                <a:ea typeface="+mj-ea"/>
                <a:sym typeface="+mn-ea"/>
              </a:rPr>
              <a:t>BOM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</a:rPr>
              <a:t>Ajax </a:t>
            </a:r>
            <a:r>
              <a:rPr lang="zh-CN" altLang="en-US" sz="1600">
                <a:latin typeface="+mj-ea"/>
                <a:ea typeface="+mj-ea"/>
              </a:rPr>
              <a:t>请求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+mj-ea"/>
                <a:ea typeface="+mj-ea"/>
                <a:sym typeface="+mn-ea"/>
              </a:rPr>
              <a:t>ECMAScript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21" name="加号 20"/>
          <p:cNvSpPr/>
          <p:nvPr/>
        </p:nvSpPr>
        <p:spPr>
          <a:xfrm>
            <a:off x="7724140" y="2343150"/>
            <a:ext cx="489585" cy="46545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加号 21"/>
          <p:cNvSpPr/>
          <p:nvPr/>
        </p:nvSpPr>
        <p:spPr>
          <a:xfrm>
            <a:off x="3933825" y="2343150"/>
            <a:ext cx="489585" cy="46545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三大要素 </a:t>
            </a:r>
            <a:r>
              <a:rPr kumimoji="1" lang="en-US" altLang="zh-CN" dirty="0"/>
              <a:t>-- </a:t>
            </a:r>
            <a:r>
              <a:rPr kumimoji="1" lang="en-US" altLang="zh-CN" sz="2000" dirty="0"/>
              <a:t>Html (</a:t>
            </a:r>
            <a:r>
              <a:rPr kumimoji="1" lang="zh-CN" altLang="en-US" sz="2000" dirty="0"/>
              <a:t>结构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" y="2056130"/>
            <a:ext cx="4231005" cy="2745740"/>
          </a:xfrm>
        </p:spPr>
      </p:pic>
      <p:sp>
        <p:nvSpPr>
          <p:cNvPr id="5" name="文本框 4"/>
          <p:cNvSpPr txBox="1"/>
          <p:nvPr/>
        </p:nvSpPr>
        <p:spPr>
          <a:xfrm>
            <a:off x="6340475" y="1906270"/>
            <a:ext cx="44862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>
                <a:latin typeface="+mj-ea"/>
                <a:ea typeface="+mj-ea"/>
              </a:rPr>
              <a:t>H5</a:t>
            </a:r>
            <a:r>
              <a:rPr lang="zh-CN" altLang="en-US" sz="1600">
                <a:latin typeface="+mj-ea"/>
                <a:ea typeface="+mj-ea"/>
              </a:rPr>
              <a:t>新特性：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用于绘画的 canvas 元素；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用于媒介回放的 video 和 audio 元素；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对本地离线存储的更好的支持；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新的特殊内容元素，比如 article、footer、header、nav、section；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新的表单控件，比如 calendar、date、time、email、url、search。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三大要素 </a:t>
            </a:r>
            <a:r>
              <a:rPr kumimoji="1" lang="en-US" altLang="zh-CN" dirty="0"/>
              <a:t>-- Css</a:t>
            </a:r>
            <a:r>
              <a:rPr kumimoji="1" lang="en-US" altLang="zh-CN" sz="2000" dirty="0"/>
              <a:t> (</a:t>
            </a:r>
            <a:r>
              <a:rPr kumimoji="1" lang="zh-CN" altLang="en-US" sz="2000" dirty="0"/>
              <a:t>表现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" y="2090420"/>
            <a:ext cx="4249420" cy="2677160"/>
          </a:xfrm>
        </p:spPr>
      </p:pic>
      <p:sp>
        <p:nvSpPr>
          <p:cNvPr id="3" name="文本框 2"/>
          <p:cNvSpPr txBox="1"/>
          <p:nvPr/>
        </p:nvSpPr>
        <p:spPr>
          <a:xfrm>
            <a:off x="8872220" y="2090420"/>
            <a:ext cx="21888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CSS3 新特性：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选择器、</a:t>
            </a:r>
            <a:r>
              <a:rPr lang="zh-CN" altLang="en-US" sz="1600">
                <a:latin typeface="+mj-ea"/>
                <a:ea typeface="+mj-ea"/>
                <a:sym typeface="+mn-ea"/>
              </a:rPr>
              <a:t>框模型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背景和边框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文本效果、</a:t>
            </a:r>
            <a:r>
              <a:rPr lang="zh-CN" altLang="en-US" sz="1600">
                <a:latin typeface="+mj-ea"/>
                <a:ea typeface="+mj-ea"/>
                <a:sym typeface="+mn-ea"/>
              </a:rPr>
              <a:t>动画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2D/3D 转换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多列布局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用户界面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3685" y="2460625"/>
            <a:ext cx="15411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CSS 浮动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CSS 定位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相对定位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绝对定位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固定定位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三大要素 </a:t>
            </a:r>
            <a:r>
              <a:rPr kumimoji="1" lang="en-US" altLang="zh-CN" dirty="0"/>
              <a:t>-- JavaScript</a:t>
            </a:r>
            <a:r>
              <a:rPr kumimoji="1" lang="en-US" altLang="zh-CN" sz="2000" dirty="0"/>
              <a:t> (</a:t>
            </a:r>
            <a:r>
              <a:rPr kumimoji="1" lang="zh-CN" altLang="en-US" sz="2000" dirty="0"/>
              <a:t>行为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76300" y="1351915"/>
            <a:ext cx="104394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 dirty="0" smtClean="0">
                <a:latin typeface="+mj-ea"/>
                <a:ea typeface="+mj-ea"/>
                <a:sym typeface="+mn-ea"/>
              </a:rPr>
              <a:t>DOM</a:t>
            </a:r>
            <a:endParaRPr lang="en-US" altLang="zh-CN" sz="1600" dirty="0" smtClean="0">
              <a:latin typeface="+mj-ea"/>
              <a:ea typeface="+mj-ea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 smtClean="0">
                <a:latin typeface="+mj-ea"/>
                <a:ea typeface="+mj-ea"/>
                <a:sym typeface="+mn-ea"/>
              </a:rPr>
              <a:t>文档对象模型，</a:t>
            </a:r>
            <a:r>
              <a:rPr lang="en-US" altLang="zh-CN" sz="1600" dirty="0" smtClean="0">
                <a:latin typeface="+mj-ea"/>
                <a:ea typeface="+mj-ea"/>
                <a:sym typeface="+mn-ea"/>
              </a:rPr>
              <a:t>HTML</a:t>
            </a:r>
            <a:r>
              <a:rPr lang="zh-CN" altLang="en-US" sz="1600" dirty="0" smtClean="0">
                <a:latin typeface="+mj-ea"/>
                <a:ea typeface="+mj-ea"/>
                <a:sym typeface="+mn-ea"/>
              </a:rPr>
              <a:t>文档被解析成</a:t>
            </a:r>
            <a:r>
              <a:rPr lang="en-US" altLang="zh-CN" sz="1600" dirty="0" smtClean="0">
                <a:latin typeface="+mj-ea"/>
                <a:ea typeface="+mj-ea"/>
                <a:sym typeface="+mn-ea"/>
              </a:rPr>
              <a:t>DOM</a:t>
            </a:r>
            <a:r>
              <a:rPr lang="zh-CN" altLang="en-US" sz="1600" dirty="0" smtClean="0">
                <a:latin typeface="+mj-ea"/>
                <a:ea typeface="+mj-ea"/>
                <a:sym typeface="+mn-ea"/>
              </a:rPr>
              <a:t>树，可以通过操作</a:t>
            </a:r>
            <a:r>
              <a:rPr lang="en-US" altLang="zh-CN" sz="1600" dirty="0" smtClean="0">
                <a:latin typeface="+mj-ea"/>
                <a:ea typeface="+mj-ea"/>
                <a:sym typeface="+mn-ea"/>
              </a:rPr>
              <a:t>DOM</a:t>
            </a:r>
            <a:r>
              <a:rPr lang="zh-CN" altLang="en-US" sz="1600" dirty="0" smtClean="0">
                <a:latin typeface="+mj-ea"/>
                <a:ea typeface="+mj-ea"/>
                <a:sym typeface="+mn-ea"/>
              </a:rPr>
              <a:t>树实现页面处理。</a:t>
            </a:r>
            <a:endParaRPr lang="zh-CN" altLang="en-US" sz="1600" dirty="0" smtClean="0">
              <a:latin typeface="+mj-ea"/>
              <a:ea typeface="+mj-ea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 smtClean="0">
              <a:latin typeface="+mj-ea"/>
              <a:ea typeface="+mj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>
                <a:latin typeface="+mj-ea"/>
                <a:ea typeface="+mj-ea"/>
              </a:rPr>
              <a:t>BOM</a:t>
            </a:r>
            <a:endParaRPr lang="en-US" altLang="zh-CN" sz="1600">
              <a:latin typeface="+mj-ea"/>
              <a:ea typeface="+mj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 smtClean="0">
                <a:latin typeface="+mj-ea"/>
                <a:ea typeface="+mj-ea"/>
                <a:sym typeface="+mn-ea"/>
              </a:rPr>
              <a:t>浏览器对象模型，</a:t>
            </a:r>
            <a:r>
              <a:rPr lang="en-US" altLang="zh-CN" sz="1600" dirty="0" smtClean="0">
                <a:latin typeface="+mj-ea"/>
                <a:ea typeface="+mj-ea"/>
                <a:sym typeface="+mn-ea"/>
              </a:rPr>
              <a:t>BOM</a:t>
            </a:r>
            <a:r>
              <a:rPr lang="zh-CN" altLang="en-US" sz="1600" dirty="0" smtClean="0">
                <a:latin typeface="+mj-ea"/>
                <a:ea typeface="+mj-ea"/>
                <a:sym typeface="+mn-ea"/>
              </a:rPr>
              <a:t>代表浏览器窗口的</a:t>
            </a:r>
            <a:r>
              <a:rPr lang="en-US" altLang="zh-CN" sz="1600" dirty="0" smtClean="0">
                <a:latin typeface="+mj-ea"/>
                <a:ea typeface="+mj-ea"/>
                <a:sym typeface="+mn-ea"/>
              </a:rPr>
              <a:t>window</a:t>
            </a:r>
            <a:r>
              <a:rPr lang="zh-CN" altLang="en-US" sz="1600" dirty="0" smtClean="0">
                <a:latin typeface="+mj-ea"/>
                <a:ea typeface="+mj-ea"/>
                <a:sym typeface="+mn-ea"/>
              </a:rPr>
              <a:t>对象。</a:t>
            </a:r>
            <a:endParaRPr lang="zh-CN" altLang="en-US" sz="1600" dirty="0" smtClean="0">
              <a:latin typeface="+mj-ea"/>
              <a:ea typeface="+mj-ea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 smtClean="0">
              <a:latin typeface="+mj-ea"/>
              <a:ea typeface="+mj-ea"/>
              <a:sym typeface="+mn-ea"/>
            </a:endParaRPr>
          </a:p>
          <a:p>
            <a:pPr marL="2857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>
                <a:latin typeface="+mj-ea"/>
                <a:ea typeface="+mj-ea"/>
              </a:rPr>
              <a:t>AJAX</a:t>
            </a:r>
            <a:endParaRPr lang="en-US" altLang="zh-CN" sz="1600">
              <a:latin typeface="+mj-ea"/>
              <a:ea typeface="+mj-ea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+mj-ea"/>
                <a:ea typeface="+mj-ea"/>
              </a:rPr>
              <a:t>通过在后台与服务器进行少量数据交换，实现异步更新</a:t>
            </a:r>
            <a:r>
              <a:rPr lang="zh-CN" altLang="en-US" sz="1600">
                <a:latin typeface="+mj-ea"/>
                <a:ea typeface="+mj-ea"/>
              </a:rPr>
              <a:t>，</a:t>
            </a:r>
            <a:r>
              <a:rPr lang="en-US" altLang="zh-CN" sz="1600">
                <a:latin typeface="+mj-ea"/>
                <a:ea typeface="+mj-ea"/>
                <a:sym typeface="+mn-ea"/>
              </a:rPr>
              <a:t>快速创建动态网页</a:t>
            </a:r>
            <a:r>
              <a:rPr lang="en-US" altLang="zh-CN" sz="1600">
                <a:latin typeface="+mj-ea"/>
                <a:ea typeface="+mj-ea"/>
              </a:rPr>
              <a:t>。</a:t>
            </a:r>
            <a:endParaRPr lang="en-US" altLang="zh-CN" sz="1600">
              <a:latin typeface="+mj-ea"/>
              <a:ea typeface="+mj-ea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+mj-ea"/>
              <a:ea typeface="+mj-ea"/>
            </a:endParaRPr>
          </a:p>
          <a:p>
            <a:pPr marL="2857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>
                <a:latin typeface="+mj-ea"/>
                <a:ea typeface="+mj-ea"/>
              </a:rPr>
              <a:t>ECMAScript 6.0</a:t>
            </a:r>
            <a:endParaRPr lang="en-US" altLang="zh-CN" sz="1600">
              <a:latin typeface="+mj-ea"/>
              <a:ea typeface="+mj-ea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+mj-ea"/>
                <a:ea typeface="+mj-ea"/>
              </a:rPr>
              <a:t>使得 JavaScript 语言可以用来编写复杂的大型应用程序，成为企业级开发语言。</a:t>
            </a:r>
            <a:endParaRPr lang="en-US" altLang="zh-CN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前后端分离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3130" y="1475105"/>
            <a:ext cx="1036637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为什么要前后端分离？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SPA应用（单页应用）最主要的特点：局部刷新，通过A</a:t>
            </a:r>
            <a:r>
              <a:rPr lang="en-US" altLang="zh-CN" sz="1600">
                <a:latin typeface="+mj-ea"/>
                <a:ea typeface="+mj-ea"/>
              </a:rPr>
              <a:t>jax</a:t>
            </a:r>
            <a:r>
              <a:rPr lang="zh-CN" altLang="en-US" sz="1600">
                <a:latin typeface="+mj-ea"/>
                <a:ea typeface="+mj-ea"/>
                <a:sym typeface="+mn-ea"/>
              </a:rPr>
              <a:t>调用</a:t>
            </a:r>
            <a:r>
              <a:rPr lang="zh-CN" altLang="en-US" sz="1600">
                <a:latin typeface="+mj-ea"/>
                <a:ea typeface="+mj-ea"/>
              </a:rPr>
              <a:t>后台接口实现。这样的方式用户体验更加友好，网页加载更加快速，开发和维护成本降低，效率提升。</a:t>
            </a:r>
            <a:endParaRPr lang="zh-CN" altLang="en-US" sz="1600">
              <a:latin typeface="+mj-ea"/>
              <a:ea typeface="+mj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前后端不分离的情况下，服务端要单独针对Web端做处理，返回完整HTML，势必增加服务端复杂度，可维护性差。而web端需要加载完整的HTML，也会在一定程度上影响网页性能。</a:t>
            </a:r>
            <a:endParaRPr lang="zh-CN" altLang="en-US" sz="1600">
              <a:latin typeface="+mj-ea"/>
              <a:ea typeface="+mj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endParaRPr lang="en-US" altLang="zh-CN" sz="1600">
              <a:latin typeface="+mj-ea"/>
              <a:ea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利用前端框架，如React、Vue、Angular 等可以构建起一个无需服务器端渲染就可以展示的网站，这类框架都提供了前端路由功能，后台可以不再控制路由的跳转，原本属于前端的业务逻辑全部丢给前端，这样前后端分离可以说是最为彻底。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前后端分离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3130" y="1167130"/>
            <a:ext cx="103663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600">
                <a:latin typeface="+mj-ea"/>
                <a:ea typeface="+mj-ea"/>
              </a:rPr>
              <a:t>如何前后端分离？</a:t>
            </a:r>
            <a:endParaRPr lang="zh-CN" altLang="en-US" sz="1600"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后端专注于：控制层 &amp; 服务层 &amp; 数据访问层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j-ea"/>
                <a:ea typeface="+mj-ea"/>
              </a:rPr>
              <a:t>前端专注于：行为层 &amp; 表现层 </a:t>
            </a:r>
            <a:r>
              <a:rPr lang="en-US" altLang="zh-CN" sz="1600">
                <a:latin typeface="+mj-ea"/>
                <a:ea typeface="+mj-ea"/>
              </a:rPr>
              <a:t>&amp; </a:t>
            </a:r>
            <a:r>
              <a:rPr lang="zh-CN" altLang="zh-CN" sz="1600">
                <a:latin typeface="+mj-ea"/>
                <a:ea typeface="+mj-ea"/>
              </a:rPr>
              <a:t>结构</a:t>
            </a:r>
            <a:r>
              <a:rPr lang="zh-CN" altLang="en-US" sz="1600">
                <a:latin typeface="+mj-ea"/>
                <a:ea typeface="+mj-ea"/>
              </a:rPr>
              <a:t>层</a:t>
            </a:r>
            <a:endParaRPr lang="zh-CN" altLang="en-US" sz="160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>
              <a:latin typeface="+mj-ea"/>
              <a:ea typeface="+mj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+mj-ea"/>
                <a:ea typeface="+mj-ea"/>
                <a:sym typeface="+mn-ea"/>
              </a:rPr>
              <a:t>设计阶段：对项目整体进行分析，讨论并确定API风格、职责分配、开发协助模式、制定开发接口；</a:t>
            </a:r>
            <a:endParaRPr lang="zh-CN" altLang="en-US" sz="1600">
              <a:latin typeface="+mj-ea"/>
              <a:ea typeface="+mj-ea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1600">
              <a:latin typeface="+mj-ea"/>
              <a:ea typeface="+mj-ea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+mj-ea"/>
                <a:ea typeface="+mj-ea"/>
              </a:rPr>
              <a:t>开发阶段：前后端各自分工，协同敏捷开发。后端提供 API，并给出详细文档说明，前端发送API请求(GET,PUT,POST,DELETE等)获取数据（json，xml）后渲染页面。</a:t>
            </a:r>
            <a:endParaRPr lang="zh-CN" altLang="en-US" sz="1600">
              <a:latin typeface="+mj-ea"/>
              <a:ea typeface="+mj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1600">
              <a:latin typeface="+mj-ea"/>
              <a:ea typeface="+mj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+mj-ea"/>
                <a:ea typeface="+mj-ea"/>
              </a:rPr>
              <a:t>测试阶段：API完成之前，前后端人员分开测试，不用互相等待；API完成之后，前后端再对接测；</a:t>
            </a:r>
            <a:endParaRPr lang="zh-CN" altLang="en-US" sz="1600">
              <a:latin typeface="+mj-ea"/>
              <a:ea typeface="+mj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1600">
              <a:latin typeface="+mj-ea"/>
              <a:ea typeface="+mj-ea"/>
            </a:endParaRPr>
          </a:p>
          <a:p>
            <a:pPr marL="342900" indent="-3429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+mj-ea"/>
                <a:ea typeface="+mj-ea"/>
              </a:rPr>
              <a:t>部署阶段：</a:t>
            </a:r>
            <a:r>
              <a:rPr lang="zh-CN" altLang="en-US" sz="1600">
                <a:latin typeface="+mj-ea"/>
                <a:ea typeface="+mj-ea"/>
                <a:sym typeface="+mn-ea"/>
              </a:rPr>
              <a:t>编译</a:t>
            </a:r>
            <a:r>
              <a:rPr lang="zh-CN" altLang="en-US" sz="1600">
                <a:latin typeface="+mj-ea"/>
                <a:ea typeface="+mj-ea"/>
              </a:rPr>
              <a:t>前端代码，在服务器端做反向代理，如Java + nodejs + nginx 方式进行。</a:t>
            </a:r>
            <a:endParaRPr lang="zh-CN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4836</Words>
  <Application>WPS 演示</Application>
  <PresentationFormat>Widescreen</PresentationFormat>
  <Paragraphs>335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Arial Unicode MS</vt:lpstr>
      <vt:lpstr>Arial Black</vt:lpstr>
      <vt:lpstr>黑体</vt:lpstr>
      <vt:lpstr>DengXian</vt:lpstr>
      <vt:lpstr>Segoe Print</vt:lpstr>
      <vt:lpstr>Office 主题</vt:lpstr>
      <vt:lpstr>WEB前端基础技术须知</vt:lpstr>
      <vt:lpstr>目 录</vt:lpstr>
      <vt:lpstr>WEB前端简介</vt:lpstr>
      <vt:lpstr>三大要素</vt:lpstr>
      <vt:lpstr>三大要素 -- Html (结构)</vt:lpstr>
      <vt:lpstr>三大要素 -- Css (表现)</vt:lpstr>
      <vt:lpstr>三大要素 -- JavaScript (行为)</vt:lpstr>
      <vt:lpstr>前后端分离</vt:lpstr>
      <vt:lpstr>前后端分离</vt:lpstr>
      <vt:lpstr>开发模式 ——（早期时代）</vt:lpstr>
      <vt:lpstr>开发模式 ——（ MVC 时代）</vt:lpstr>
      <vt:lpstr>开发模式 ——（ SPA 时代）</vt:lpstr>
      <vt:lpstr>开发模式 ——（ MV* 时代）</vt:lpstr>
      <vt:lpstr>开发模式 ——（ 全栈时代）</vt:lpstr>
      <vt:lpstr>开发模式 ——（ 总结）</vt:lpstr>
      <vt:lpstr>MVC、MVP、MVVM</vt:lpstr>
      <vt:lpstr>MVC、MVP、MVVM</vt:lpstr>
      <vt:lpstr>MVC、MVP、MVVM</vt:lpstr>
      <vt:lpstr>开发工具</vt:lpstr>
      <vt:lpstr>开发工具</vt:lpstr>
      <vt:lpstr>开发工具</vt:lpstr>
      <vt:lpstr>主流框架介绍</vt:lpstr>
      <vt:lpstr>主流框架介绍 ——（ UI样式库）</vt:lpstr>
      <vt:lpstr>主流框架介绍 ——（ 应用框架）</vt:lpstr>
      <vt:lpstr>主流框架介绍 ——（ 应用框架）</vt:lpstr>
      <vt:lpstr>框架如何选型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sihua</cp:lastModifiedBy>
  <cp:revision>541</cp:revision>
  <dcterms:created xsi:type="dcterms:W3CDTF">2017-04-07T09:51:00Z</dcterms:created>
  <dcterms:modified xsi:type="dcterms:W3CDTF">2017-09-21T11:03:56Z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