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BFFD-384D-4037-A18C-71AB16354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98A0E-C0C6-475F-966A-F37E3428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E0CF-9D5B-4471-9795-EB993501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1E6D-0A9C-4A91-BCED-D1FF176C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556F-DD28-4DFB-A41A-A518CBD2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ACB5-DF42-42A7-997C-E775075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E0125-1B2C-486E-AE87-574D99E9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E277-B701-4000-9B05-9F7013D5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ACA5-85CE-43B6-9270-6F2A630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BB46-D2C1-4E54-B956-528E8737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5C7DE-02BC-4C8C-AD9D-2576E6A7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E5E2D-E88A-4AD0-AB61-AF1AC9E8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254B-9FC4-4B41-B281-8DF9C76D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5E5D-57BD-43A4-B653-48FA6A97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C311-ED59-4507-A480-60A5EDA4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C7A0-7B39-48D0-86CB-FB7354F0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6A77-40FA-4532-9969-6271D3B8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EFF9-6426-4DAE-9B62-22128A0B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6D19-C4DD-4B39-88FF-3B1A7114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CF51-BEA4-4E4F-A423-0FF5FA50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46D3-B0A6-4801-92D0-D9D8937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BA29-09E4-4C88-A7D4-CE1B4CB7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12C3-E159-4512-9344-A9DD0E52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97CD4-5C46-4266-9CDF-5F3E60C8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F4FF-ABE5-4DEA-927B-91478CA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9454-FD54-4C08-A89F-0FB16E17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A585-D91E-4AF4-B001-036F29FA7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587A8-A8C7-45B2-BC21-F2FD896A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A5F96-FA54-4804-B8AA-DF3C23BE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6BC96-442C-48F5-9957-896917E3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04D4-6106-4CE1-9807-44259FA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EAF-30C7-4746-B5A1-9933E7D6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CCDF-7677-4CCE-8C09-C54D99D0B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871EC-DA27-49AD-BAF6-27CA100D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D503A-1C06-4B74-9E46-C271B95BD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65E3-7D8F-4C37-BBEF-5F943063E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23D9-55C8-4431-898A-0419EC9A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0283-9AE1-4DD0-A164-60F84FFC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B2CFE-E58A-40E8-8256-859C8860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38E7-6C53-4FDD-A2EA-5D8B0F60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B894D-D85D-47AC-BB07-B81F91DB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E16A-B79C-4560-A6F3-78C99CA3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189E1-8613-4E7C-B2AA-F4BE25B2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ADA9C-DD7F-4BAD-960E-913FB63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7AD3D-D9DD-42BB-AAA8-48569FD6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5217-92E1-4E05-9364-EFB8D4F2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DC4F-B95A-4678-A058-8C1441B9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0AA3-A756-48E8-9A56-D34F3A3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2DB43-9B7A-4206-B410-6C46C4F88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E18D-C4D7-4C0C-B06E-60C2BD56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066E0-ECFD-44BE-A3C1-AD642F2B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C195-A0E1-4528-9775-464A8B6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1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C37F-D293-4353-B02D-BD99B2B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EA563-B99B-4086-8EDF-8DE8E43F3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8EB3F-4B31-48A7-AC2D-6AD3AC19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7160-3511-4935-AB65-0B2BF497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ED8A-59E3-4CAE-A531-03D6B31E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05DF-5330-49B5-9388-CF103398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4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0E856-DFFE-46FC-A8F1-846E2587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22BE-B274-456A-906A-5DFA70D6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8F17-4220-471C-A7DD-F4B5F5DB1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4293-661C-4EE8-8BB1-8F93C1591A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D3D7-5717-4066-ADDC-6B76CB570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04EB-FBC8-47F0-901E-DFEAA0D5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397F-57E2-46C5-A064-2B864E92F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sar-choinyambuu/location-ai" TargetMode="External"/><Relationship Id="rId2" Type="http://schemas.openxmlformats.org/officeDocument/2006/relationships/hyperlink" Target="https://osmaxx.hsr.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tripadvisor.com/api/partner/2.0" TargetMode="External"/><Relationship Id="rId2" Type="http://schemas.openxmlformats.org/officeDocument/2006/relationships/hyperlink" Target="http://dev.virtualearth.net/REST/v1/Lo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sar-choinyambuu/location-a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9EAA-D3B2-4031-AC83-47A23548C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Analysis Concept: Predicting locations for restaurants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0F33-2011-44D3-873E-BCB9EFDF5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ZHAW CAS Statistical Modeling</a:t>
            </a:r>
          </a:p>
          <a:p>
            <a:r>
              <a:rPr lang="de-CH" dirty="0"/>
              <a:t>Sansar Choinyambuu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4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B48E-7BC6-44AD-A67A-AECB6FF5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09D4-3C97-42C9-90D5-D1D9E137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Location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key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restaurants</a:t>
            </a:r>
            <a:endParaRPr lang="en-GB" dirty="0"/>
          </a:p>
          <a:p>
            <a:r>
              <a:rPr lang="en-GB" dirty="0"/>
              <a:t>Where do I open my new restaurant?</a:t>
            </a:r>
          </a:p>
          <a:p>
            <a:r>
              <a:rPr lang="en-GB" dirty="0"/>
              <a:t>Can I use public data to answer the question?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70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F917-BEF3-4C2D-8E8B-3EEA48EE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A384-5E64-4504-AA2E-49AFDD35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successful</a:t>
            </a:r>
            <a:r>
              <a:rPr lang="de-CH" dirty="0"/>
              <a:t> restaurants at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location</a:t>
            </a:r>
            <a:endParaRPr lang="de-CH" dirty="0"/>
          </a:p>
          <a:p>
            <a:pPr lvl="1"/>
            <a:r>
              <a:rPr lang="de-CH" dirty="0"/>
              <a:t>Crawl 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OpenStreetMaps</a:t>
            </a:r>
            <a:endParaRPr lang="de-CH" dirty="0"/>
          </a:p>
          <a:p>
            <a:pPr lvl="1"/>
            <a:r>
              <a:rPr lang="de-CH" dirty="0"/>
              <a:t>Crawl </a:t>
            </a:r>
            <a:r>
              <a:rPr lang="de-CH" dirty="0" err="1"/>
              <a:t>successful</a:t>
            </a:r>
            <a:r>
              <a:rPr lang="de-CH" dirty="0"/>
              <a:t> restaurants </a:t>
            </a:r>
            <a:r>
              <a:rPr lang="de-CH" dirty="0" err="1"/>
              <a:t>from</a:t>
            </a:r>
            <a:r>
              <a:rPr lang="de-CH" dirty="0"/>
              <a:t> TripAdvisor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best</a:t>
            </a:r>
            <a:r>
              <a:rPr lang="de-CH" dirty="0"/>
              <a:t> possible locations </a:t>
            </a:r>
            <a:r>
              <a:rPr lang="de-CH" dirty="0" err="1"/>
              <a:t>are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max</a:t>
            </a:r>
            <a:r>
              <a:rPr lang="de-CH" dirty="0"/>
              <a:t> (</a:t>
            </a:r>
            <a:r>
              <a:rPr lang="de-CH" dirty="0" err="1"/>
              <a:t>predicted</a:t>
            </a:r>
            <a:r>
              <a:rPr lang="de-CH" dirty="0"/>
              <a:t> - </a:t>
            </a:r>
            <a:r>
              <a:rPr lang="de-CH" dirty="0" err="1"/>
              <a:t>actual</a:t>
            </a:r>
            <a:r>
              <a:rPr lang="de-CH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43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AFA4-9888-41BB-933E-599D044E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AADF-B8F6-4208-A4FE-6036BC99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297" cy="3154748"/>
          </a:xfrm>
        </p:spPr>
        <p:txBody>
          <a:bodyPr/>
          <a:lstStyle/>
          <a:p>
            <a:r>
              <a:rPr lang="de-CH" dirty="0"/>
              <a:t>Analysis </a:t>
            </a:r>
            <a:r>
              <a:rPr lang="de-CH" dirty="0" err="1"/>
              <a:t>done</a:t>
            </a:r>
            <a:r>
              <a:rPr lang="de-CH" dirty="0"/>
              <a:t> on City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Zurich</a:t>
            </a:r>
            <a:endParaRPr lang="de-CH" dirty="0"/>
          </a:p>
          <a:p>
            <a:r>
              <a:rPr lang="de-CH" dirty="0"/>
              <a:t>10x10 km </a:t>
            </a:r>
            <a:r>
              <a:rPr lang="de-CH" dirty="0" err="1"/>
              <a:t>area</a:t>
            </a:r>
            <a:r>
              <a:rPr lang="de-CH" dirty="0"/>
              <a:t> </a:t>
            </a:r>
            <a:r>
              <a:rPr lang="de-CH" dirty="0" err="1"/>
              <a:t>centred</a:t>
            </a:r>
            <a:r>
              <a:rPr lang="de-CH" dirty="0"/>
              <a:t> at </a:t>
            </a:r>
            <a:r>
              <a:rPr lang="de-CH" dirty="0" err="1"/>
              <a:t>Zurich</a:t>
            </a:r>
            <a:r>
              <a:rPr lang="de-CH" dirty="0"/>
              <a:t> Main Station</a:t>
            </a:r>
          </a:p>
          <a:p>
            <a:r>
              <a:rPr lang="de-CH" dirty="0"/>
              <a:t>Location </a:t>
            </a:r>
            <a:r>
              <a:rPr lang="de-CH" dirty="0" err="1"/>
              <a:t>unit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200x200m </a:t>
            </a:r>
            <a:r>
              <a:rPr lang="de-CH" dirty="0" err="1"/>
              <a:t>sized</a:t>
            </a:r>
            <a:r>
              <a:rPr lang="de-CH" dirty="0"/>
              <a:t> </a:t>
            </a:r>
            <a:r>
              <a:rPr lang="de-CH" dirty="0" err="1"/>
              <a:t>cell</a:t>
            </a:r>
            <a:r>
              <a:rPr lang="de-CH" dirty="0"/>
              <a:t> – </a:t>
            </a:r>
            <a:r>
              <a:rPr lang="de-CH" dirty="0" err="1"/>
              <a:t>approx</a:t>
            </a:r>
            <a:r>
              <a:rPr lang="de-CH" dirty="0"/>
              <a:t> 3 </a:t>
            </a:r>
            <a:r>
              <a:rPr lang="de-CH" dirty="0" err="1"/>
              <a:t>blocks</a:t>
            </a:r>
            <a:r>
              <a:rPr lang="de-CH" dirty="0"/>
              <a:t> in Wiedikon</a:t>
            </a:r>
          </a:p>
          <a:p>
            <a:endParaRPr lang="de-CH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2A6E-5EAE-4329-94AE-CDB19102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8" y="1294552"/>
            <a:ext cx="5417132" cy="3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F543-4717-4987-A5F2-09888B18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42BF-D103-4250-AAD4-D4C9345C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4497280" cy="4351338"/>
          </a:xfrm>
        </p:spPr>
        <p:txBody>
          <a:bodyPr/>
          <a:lstStyle/>
          <a:p>
            <a:r>
              <a:rPr lang="de-CH" dirty="0"/>
              <a:t>Open </a:t>
            </a:r>
            <a:r>
              <a:rPr lang="de-CH" dirty="0" err="1"/>
              <a:t>street</a:t>
            </a:r>
            <a:r>
              <a:rPr lang="de-CH" dirty="0"/>
              <a:t> </a:t>
            </a:r>
            <a:r>
              <a:rPr lang="de-CH" dirty="0" err="1"/>
              <a:t>maps</a:t>
            </a:r>
            <a:r>
              <a:rPr lang="de-CH" dirty="0"/>
              <a:t> [1]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B2BF90-A5FA-4948-A5F9-166FBCF5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33079"/>
              </p:ext>
            </p:extLst>
          </p:nvPr>
        </p:nvGraphicFramePr>
        <p:xfrm>
          <a:off x="963181" y="1962570"/>
          <a:ext cx="7071110" cy="4660166"/>
        </p:xfrm>
        <a:graphic>
          <a:graphicData uri="http://schemas.openxmlformats.org/drawingml/2006/table">
            <a:tbl>
              <a:tblPr/>
              <a:tblGrid>
                <a:gridCol w="2071335">
                  <a:extLst>
                    <a:ext uri="{9D8B030D-6E8A-4147-A177-3AD203B41FA5}">
                      <a16:colId xmlns:a16="http://schemas.microsoft.com/office/drawing/2014/main" val="2631203027"/>
                    </a:ext>
                  </a:extLst>
                </a:gridCol>
                <a:gridCol w="2214186">
                  <a:extLst>
                    <a:ext uri="{9D8B030D-6E8A-4147-A177-3AD203B41FA5}">
                      <a16:colId xmlns:a16="http://schemas.microsoft.com/office/drawing/2014/main" val="55545887"/>
                    </a:ext>
                  </a:extLst>
                </a:gridCol>
                <a:gridCol w="2785589">
                  <a:extLst>
                    <a:ext uri="{9D8B030D-6E8A-4147-A177-3AD203B41FA5}">
                      <a16:colId xmlns:a16="http://schemas.microsoft.com/office/drawing/2014/main" val="62209715"/>
                    </a:ext>
                  </a:extLst>
                </a:gridCol>
              </a:tblGrid>
              <a:tr h="31031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>
                          <a:effectLst/>
                        </a:rPr>
                        <a:t>Variable</a:t>
                      </a:r>
                    </a:p>
                  </a:txBody>
                  <a:tcPr marL="21431" marR="21431" marT="21431" marB="214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>
                          <a:effectLst/>
                        </a:rPr>
                        <a:t>Open Street Map key and value</a:t>
                      </a:r>
                    </a:p>
                  </a:txBody>
                  <a:tcPr marL="21431" marR="21431" marT="21431" marB="214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>
                          <a:effectLst/>
                        </a:rPr>
                        <a:t>Comment</a:t>
                      </a:r>
                    </a:p>
                  </a:txBody>
                  <a:tcPr marL="21431" marR="21431" marT="21431" marB="214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7574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 dirty="0">
                          <a:effectLst/>
                        </a:rPr>
                        <a:t>Number of motorways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highway:{motorway}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13714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major streets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highway:{trunk, primary, secondary}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19660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minor streets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highway:{tertiary, residential}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 dirty="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870827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pedestrian streets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highway:{pedestrian, footway, living_street}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40650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public transport stations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public_transport:{station}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trains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86650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 dirty="0">
                          <a:effectLst/>
                        </a:rPr>
                        <a:t>Number of public transport stops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public_transport:{stop_position}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 dirty="0">
                          <a:effectLst/>
                        </a:rPr>
                        <a:t>buses and trams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63595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public buildings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building:{public}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33797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residential buildings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building:{residential, apartments, house}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93629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schools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amenity:{school}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1209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universities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amenity:{univsersity, college}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3004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parking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amenity:{parking}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65153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hospitals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amenity:{hospital}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14838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entertainment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amenity:{arts_centre, cinema, theatre}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32360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leisure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leisure:{}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sports, fitness, gaming, park etc.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2679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bars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amenity:{bar, nightclub, pub, biergarten}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800">
                        <a:effectLst/>
                      </a:endParaRP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1193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shops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shop:{}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all kinds of shops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03755"/>
                  </a:ext>
                </a:extLst>
              </a:tr>
              <a:tr h="178108"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Number of tourism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>
                          <a:effectLst/>
                        </a:rPr>
                        <a:t>tourism:{}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800" dirty="0">
                          <a:effectLst/>
                        </a:rPr>
                        <a:t>attractions, hotels etc.</a:t>
                      </a:r>
                    </a:p>
                  </a:txBody>
                  <a:tcPr marL="21431" marR="21431" marT="21431" marB="2143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6621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182021A-DB45-40C3-9F3D-03E4FC00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D5E2F8-498F-417B-9EF1-FB7D7167C46E}"/>
              </a:ext>
            </a:extLst>
          </p:cNvPr>
          <p:cNvSpPr txBox="1">
            <a:spLocks/>
          </p:cNvSpPr>
          <p:nvPr/>
        </p:nvSpPr>
        <p:spPr>
          <a:xfrm>
            <a:off x="7957264" y="1564998"/>
            <a:ext cx="4497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785E55-D6EA-49DB-B0D3-C8D3DACE4E24}"/>
              </a:ext>
            </a:extLst>
          </p:cNvPr>
          <p:cNvSpPr txBox="1">
            <a:spLocks/>
          </p:cNvSpPr>
          <p:nvPr/>
        </p:nvSpPr>
        <p:spPr>
          <a:xfrm>
            <a:off x="4781322" y="1575656"/>
            <a:ext cx="4497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A5462F-92F4-4D0A-9967-575BECEB9682}"/>
              </a:ext>
            </a:extLst>
          </p:cNvPr>
          <p:cNvSpPr txBox="1">
            <a:spLocks/>
          </p:cNvSpPr>
          <p:nvPr/>
        </p:nvSpPr>
        <p:spPr>
          <a:xfrm>
            <a:off x="4561371" y="1575656"/>
            <a:ext cx="2928421" cy="431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DB314-0C0D-4F3B-AECC-19FEEF11577A}"/>
              </a:ext>
            </a:extLst>
          </p:cNvPr>
          <p:cNvSpPr txBox="1"/>
          <p:nvPr/>
        </p:nvSpPr>
        <p:spPr>
          <a:xfrm>
            <a:off x="8159272" y="642268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32F62"/>
                </a:solidFill>
                <a:latin typeface="SFMono-Regular"/>
              </a:rPr>
              <a:t>[1</a:t>
            </a:r>
            <a:r>
              <a:rPr lang="en-GB" sz="1000" dirty="0">
                <a:solidFill>
                  <a:srgbClr val="032F62"/>
                </a:solidFill>
                <a:latin typeface="SFMono-Regular"/>
              </a:rPr>
              <a:t>] </a:t>
            </a:r>
            <a:r>
              <a:rPr lang="en-GB" sz="1000" dirty="0">
                <a:solidFill>
                  <a:srgbClr val="032F62"/>
                </a:solidFill>
                <a:latin typeface="SFMono-Regular"/>
                <a:hlinkClick r:id="rId2"/>
              </a:rPr>
              <a:t>https://osmaxx.hsr.ch</a:t>
            </a:r>
            <a:r>
              <a:rPr lang="en-GB" sz="1000" dirty="0">
                <a:solidFill>
                  <a:srgbClr val="032F62"/>
                </a:solidFill>
                <a:latin typeface="SFMono-Regular"/>
              </a:rPr>
              <a:t> </a:t>
            </a:r>
          </a:p>
          <a:p>
            <a:r>
              <a:rPr lang="en-GB" sz="1000" dirty="0">
                <a:solidFill>
                  <a:srgbClr val="032F62"/>
                </a:solidFill>
                <a:latin typeface="SFMono-Regular"/>
              </a:rPr>
              <a:t>Data extraction: </a:t>
            </a:r>
            <a:r>
              <a:rPr lang="en-GB" sz="1000" dirty="0">
                <a:hlinkClick r:id="rId3"/>
              </a:rPr>
              <a:t>https://github.com/sansar-choinyambuu/location-ai</a:t>
            </a:r>
            <a:r>
              <a:rPr lang="en-GB" sz="1000" dirty="0">
                <a:solidFill>
                  <a:srgbClr val="032F62"/>
                </a:solidFill>
                <a:latin typeface="SFMono-Regular"/>
              </a:rPr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3819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E289-7F50-49AE-83A7-AF3C52A8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2459-E4F2-4C8A-AADA-77D405D8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Reverse </a:t>
            </a:r>
            <a:r>
              <a:rPr lang="de-CH" dirty="0" err="1"/>
              <a:t>geocode</a:t>
            </a:r>
            <a:r>
              <a:rPr lang="de-CH" dirty="0"/>
              <a:t> [1]</a:t>
            </a:r>
          </a:p>
          <a:p>
            <a:pPr lvl="1"/>
            <a:r>
              <a:rPr lang="de-CH" dirty="0" err="1"/>
              <a:t>zipcode</a:t>
            </a:r>
            <a:endParaRPr lang="de-CH" dirty="0"/>
          </a:p>
          <a:p>
            <a:r>
              <a:rPr lang="de-CH" dirty="0"/>
              <a:t>Trip </a:t>
            </a:r>
            <a:r>
              <a:rPr lang="de-CH" dirty="0" err="1"/>
              <a:t>advisor</a:t>
            </a:r>
            <a:r>
              <a:rPr lang="de-CH" dirty="0"/>
              <a:t> [2]</a:t>
            </a:r>
          </a:p>
          <a:p>
            <a:pPr lvl="1"/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successful</a:t>
            </a:r>
            <a:r>
              <a:rPr lang="de-CH" dirty="0"/>
              <a:t> restaurants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0C7E5-6C3F-44FC-9FE5-3E35B7A637DB}"/>
              </a:ext>
            </a:extLst>
          </p:cNvPr>
          <p:cNvSpPr txBox="1"/>
          <p:nvPr/>
        </p:nvSpPr>
        <p:spPr>
          <a:xfrm>
            <a:off x="1563123" y="3702970"/>
            <a:ext cx="960498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/>
              <a:t>Successful</a:t>
            </a:r>
            <a:r>
              <a:rPr lang="de-CH" dirty="0"/>
              <a:t> </a:t>
            </a:r>
            <a:r>
              <a:rPr lang="de-CH" dirty="0" err="1"/>
              <a:t>restaurant</a:t>
            </a:r>
            <a:r>
              <a:rPr lang="de-CH" dirty="0"/>
              <a:t> = TripAdvisor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in top 30th </a:t>
            </a:r>
            <a:r>
              <a:rPr lang="de-CH" dirty="0" err="1"/>
              <a:t>percentile</a:t>
            </a:r>
            <a:r>
              <a:rPr lang="de-CH" dirty="0"/>
              <a:t>. Out </a:t>
            </a:r>
            <a:r>
              <a:rPr lang="de-CH" dirty="0" err="1"/>
              <a:t>of</a:t>
            </a:r>
            <a:r>
              <a:rPr lang="de-CH" dirty="0"/>
              <a:t> 1644 restaurants in </a:t>
            </a:r>
            <a:r>
              <a:rPr lang="de-CH" dirty="0" err="1"/>
              <a:t>Zurich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top 493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succesful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0FD1-9112-4A3A-BFA1-FCECC8EEF98B}"/>
              </a:ext>
            </a:extLst>
          </p:cNvPr>
          <p:cNvSpPr txBox="1"/>
          <p:nvPr/>
        </p:nvSpPr>
        <p:spPr>
          <a:xfrm>
            <a:off x="8326530" y="6226646"/>
            <a:ext cx="3801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32F62"/>
                </a:solidFill>
                <a:latin typeface="SFMono-Regular"/>
              </a:rPr>
              <a:t>[1] </a:t>
            </a:r>
            <a:r>
              <a:rPr lang="en-GB" sz="1000" b="0" i="0" dirty="0">
                <a:solidFill>
                  <a:srgbClr val="032F62"/>
                </a:solidFill>
                <a:effectLst/>
                <a:latin typeface="SFMono-Regular"/>
                <a:hlinkClick r:id="rId2"/>
              </a:rPr>
              <a:t>http://dev.virtualearth.net/REST/v1/Locations</a:t>
            </a:r>
            <a:endParaRPr lang="en-GB" sz="1000" b="0" i="0" dirty="0">
              <a:solidFill>
                <a:srgbClr val="032F62"/>
              </a:solidFill>
              <a:effectLst/>
              <a:latin typeface="SFMono-Regular"/>
            </a:endParaRPr>
          </a:p>
          <a:p>
            <a:r>
              <a:rPr lang="en-GB" sz="1000" dirty="0">
                <a:solidFill>
                  <a:srgbClr val="032F62"/>
                </a:solidFill>
                <a:latin typeface="SFMono-Regular"/>
              </a:rPr>
              <a:t>[2] </a:t>
            </a:r>
            <a:r>
              <a:rPr lang="en-GB" sz="1000" dirty="0">
                <a:solidFill>
                  <a:srgbClr val="032F62"/>
                </a:solidFill>
                <a:latin typeface="SFMono-Regular"/>
                <a:hlinkClick r:id="rId3"/>
              </a:rPr>
              <a:t>http://api.tripadvisor.com/api/partner/2.0</a:t>
            </a:r>
            <a:r>
              <a:rPr lang="en-GB" sz="1000" dirty="0">
                <a:solidFill>
                  <a:srgbClr val="032F62"/>
                </a:solidFill>
                <a:latin typeface="SFMono-Regular"/>
              </a:rPr>
              <a:t> </a:t>
            </a:r>
          </a:p>
          <a:p>
            <a:r>
              <a:rPr lang="en-GB" sz="1000" dirty="0">
                <a:solidFill>
                  <a:srgbClr val="032F62"/>
                </a:solidFill>
                <a:latin typeface="SFMono-Regular"/>
              </a:rPr>
              <a:t>Data extraction: </a:t>
            </a:r>
            <a:r>
              <a:rPr lang="en-GB" sz="1000" dirty="0">
                <a:hlinkClick r:id="rId4"/>
              </a:rPr>
              <a:t>https://github.com/sansar-choinyambuu/location-ai</a:t>
            </a:r>
            <a:r>
              <a:rPr lang="en-GB" sz="1000" dirty="0">
                <a:solidFill>
                  <a:srgbClr val="032F62"/>
                </a:solidFill>
                <a:latin typeface="SFMono-Regular"/>
              </a:rPr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292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C1DD-AC75-4474-AE0C-5A2575F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FD6A-CA2E-451F-B7CC-4559875E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Target variable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count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- Poisson </a:t>
            </a:r>
            <a:r>
              <a:rPr lang="de-CH" dirty="0" err="1"/>
              <a:t>model</a:t>
            </a:r>
            <a:endParaRPr lang="de-CH" dirty="0"/>
          </a:p>
          <a:p>
            <a:pPr lvl="1"/>
            <a:r>
              <a:rPr lang="de-CH" dirty="0" err="1"/>
              <a:t>Equidispersion</a:t>
            </a:r>
            <a:r>
              <a:rPr lang="de-CH" dirty="0"/>
              <a:t> not </a:t>
            </a:r>
            <a:r>
              <a:rPr lang="de-CH" dirty="0" err="1"/>
              <a:t>satisfied</a:t>
            </a:r>
            <a:r>
              <a:rPr lang="de-CH" dirty="0"/>
              <a:t>, </a:t>
            </a:r>
            <a:r>
              <a:rPr lang="de-CH" dirty="0" err="1"/>
              <a:t>target</a:t>
            </a:r>
            <a:r>
              <a:rPr lang="de-CH" dirty="0"/>
              <a:t> variable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overdispersed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Chosen model – negative binomial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0153A-633E-4535-9198-939FF8A86C59}"/>
              </a:ext>
            </a:extLst>
          </p:cNvPr>
          <p:cNvSpPr txBox="1"/>
          <p:nvPr/>
        </p:nvSpPr>
        <p:spPr>
          <a:xfrm>
            <a:off x="1447060" y="2867487"/>
            <a:ext cx="98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lm_fit</a:t>
            </a:r>
            <a:r>
              <a:rPr lang="en-GB" sz="1200" dirty="0">
                <a:latin typeface="Lucida Console" panose="020B0609040504020204" pitchFamily="49" charset="0"/>
              </a:rPr>
              <a:t> &lt;- </a:t>
            </a:r>
            <a:r>
              <a:rPr lang="en-GB" sz="1200" dirty="0" err="1">
                <a:latin typeface="Lucida Console" panose="020B0609040504020204" pitchFamily="49" charset="0"/>
              </a:rPr>
              <a:t>lm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successful_restaurants</a:t>
            </a:r>
            <a:r>
              <a:rPr lang="en-GB" sz="1200" dirty="0">
                <a:latin typeface="Lucida Console" panose="020B0609040504020204" pitchFamily="49" charset="0"/>
              </a:rPr>
              <a:t> ~ ., data = locations)</a:t>
            </a:r>
          </a:p>
          <a:p>
            <a:r>
              <a:rPr lang="en-GB" sz="1200" dirty="0" err="1">
                <a:latin typeface="Lucida Console" panose="020B0609040504020204" pitchFamily="49" charset="0"/>
              </a:rPr>
              <a:t>variance_e_relation</a:t>
            </a:r>
            <a:r>
              <a:rPr lang="en-GB" sz="1200" dirty="0">
                <a:latin typeface="Lucida Console" panose="020B0609040504020204" pitchFamily="49" charset="0"/>
              </a:rPr>
              <a:t> &lt;- </a:t>
            </a:r>
            <a:r>
              <a:rPr lang="en-GB" sz="1200" dirty="0" err="1">
                <a:latin typeface="Lucida Console" panose="020B0609040504020204" pitchFamily="49" charset="0"/>
              </a:rPr>
              <a:t>lm</a:t>
            </a:r>
            <a:r>
              <a:rPr lang="en-GB" sz="1200" dirty="0">
                <a:latin typeface="Lucida Console" panose="020B0609040504020204" pitchFamily="49" charset="0"/>
              </a:rPr>
              <a:t>(log(</a:t>
            </a:r>
            <a:r>
              <a:rPr lang="en-GB" sz="1200" dirty="0" err="1">
                <a:latin typeface="Lucida Console" panose="020B0609040504020204" pitchFamily="49" charset="0"/>
              </a:rPr>
              <a:t>resid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lm_fit</a:t>
            </a:r>
            <a:r>
              <a:rPr lang="en-GB" sz="1200" dirty="0">
                <a:latin typeface="Lucida Console" panose="020B0609040504020204" pitchFamily="49" charset="0"/>
              </a:rPr>
              <a:t>)^2)~log(fitted(</a:t>
            </a:r>
            <a:r>
              <a:rPr lang="en-GB" sz="1200" dirty="0" err="1">
                <a:latin typeface="Lucida Console" panose="020B0609040504020204" pitchFamily="49" charset="0"/>
              </a:rPr>
              <a:t>lm_fit</a:t>
            </a:r>
            <a:r>
              <a:rPr lang="en-GB" sz="1200" dirty="0">
                <a:latin typeface="Lucida Console" panose="020B0609040504020204" pitchFamily="49" charset="0"/>
              </a:rPr>
              <a:t>)))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summary(</a:t>
            </a:r>
            <a:r>
              <a:rPr lang="en-GB" sz="1200" dirty="0" err="1">
                <a:latin typeface="Lucida Console" panose="020B0609040504020204" pitchFamily="49" charset="0"/>
              </a:rPr>
              <a:t>variance_e_relation</a:t>
            </a:r>
            <a:r>
              <a:rPr lang="en-GB" sz="12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C5EE1-1D17-454C-A55E-C41E601CB0D3}"/>
              </a:ext>
            </a:extLst>
          </p:cNvPr>
          <p:cNvSpPr txBox="1"/>
          <p:nvPr/>
        </p:nvSpPr>
        <p:spPr>
          <a:xfrm>
            <a:off x="1447060" y="3693685"/>
            <a:ext cx="990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    Estimate  Std. Error  t value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      -0.48863    0.05504    -8.878    &lt;2e-16 *** </a:t>
            </a:r>
          </a:p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log(fitted(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lm_fit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1.78954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0.01983    90.238    &lt;2e-16 ***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3914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174F-2AEB-48FD-8F87-36305195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A036-F996-4CFF-943B-91AEC1BC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/>
          <a:lstStyle/>
          <a:p>
            <a:r>
              <a:rPr lang="de-CH" dirty="0"/>
              <a:t>49 locations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predicts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successful</a:t>
            </a:r>
            <a:r>
              <a:rPr lang="de-CH" dirty="0"/>
              <a:t> restaurants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actually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[1]</a:t>
            </a:r>
          </a:p>
          <a:p>
            <a:endParaRPr lang="de-CH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84AD8-8B55-4E6A-A559-37876A0B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70" y="2577139"/>
            <a:ext cx="6558979" cy="4075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B5B56-9B2D-4441-B52C-5331A1BA6599}"/>
              </a:ext>
            </a:extLst>
          </p:cNvPr>
          <p:cNvSpPr txBox="1"/>
          <p:nvPr/>
        </p:nvSpPr>
        <p:spPr>
          <a:xfrm>
            <a:off x="10614655" y="652967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32F62"/>
                </a:solidFill>
                <a:latin typeface="SFMono-Regular"/>
              </a:rPr>
              <a:t>[1</a:t>
            </a:r>
            <a:r>
              <a:rPr lang="en-GB" sz="1000" dirty="0">
                <a:solidFill>
                  <a:srgbClr val="032F62"/>
                </a:solidFill>
                <a:latin typeface="SFMono-Regular"/>
              </a:rPr>
              <a:t>] Out of 2500 locations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0107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C7E5-E2AF-40CE-AC72-EC65AEF4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Outlook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8D3A-CEBF-4A9E-AD85-2920B223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de-CH" dirty="0"/>
          </a:p>
          <a:p>
            <a:pPr lvl="1"/>
            <a:r>
              <a:rPr lang="de-CH" dirty="0" err="1"/>
              <a:t>Goodness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fit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failed</a:t>
            </a:r>
            <a:endParaRPr lang="de-CH" dirty="0"/>
          </a:p>
          <a:p>
            <a:pPr lvl="1"/>
            <a:r>
              <a:rPr lang="de-CH" dirty="0"/>
              <a:t>Zero </a:t>
            </a:r>
            <a:r>
              <a:rPr lang="de-CH" dirty="0" err="1"/>
              <a:t>inflated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? [1]</a:t>
            </a:r>
          </a:p>
          <a:p>
            <a:pPr lvl="1"/>
            <a:r>
              <a:rPr lang="de-CH" dirty="0" err="1"/>
              <a:t>Cell</a:t>
            </a:r>
            <a:r>
              <a:rPr lang="de-CH" dirty="0"/>
              <a:t> </a:t>
            </a:r>
            <a:r>
              <a:rPr lang="de-CH" dirty="0" err="1"/>
              <a:t>border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skew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lvl="1"/>
            <a:r>
              <a:rPr lang="de-CH" dirty="0"/>
              <a:t>Competition </a:t>
            </a:r>
            <a:r>
              <a:rPr lang="de-CH" dirty="0" err="1"/>
              <a:t>aspects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not </a:t>
            </a:r>
            <a:r>
              <a:rPr lang="de-CH" dirty="0" err="1"/>
              <a:t>considered</a:t>
            </a:r>
            <a:endParaRPr lang="de-CH" dirty="0"/>
          </a:p>
          <a:p>
            <a:endParaRPr lang="de-CH" dirty="0"/>
          </a:p>
          <a:p>
            <a:r>
              <a:rPr lang="de-CH" dirty="0"/>
              <a:t>Alternative </a:t>
            </a:r>
            <a:r>
              <a:rPr lang="de-CH" dirty="0" err="1"/>
              <a:t>approach</a:t>
            </a:r>
            <a:endParaRPr lang="de-CH" dirty="0"/>
          </a:p>
          <a:p>
            <a:pPr lvl="1"/>
            <a:r>
              <a:rPr lang="de-CH" dirty="0"/>
              <a:t>Clustering</a:t>
            </a:r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37FF1-DE87-440D-9218-0F9FE952166F}"/>
              </a:ext>
            </a:extLst>
          </p:cNvPr>
          <p:cNvSpPr txBox="1"/>
          <p:nvPr/>
        </p:nvSpPr>
        <p:spPr>
          <a:xfrm>
            <a:off x="6272708" y="6472101"/>
            <a:ext cx="59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2F62"/>
                </a:solidFill>
                <a:latin typeface="SFMono-Regular"/>
              </a:rPr>
              <a:t>[1</a:t>
            </a:r>
            <a:r>
              <a:rPr lang="en-GB" dirty="0">
                <a:solidFill>
                  <a:srgbClr val="032F62"/>
                </a:solidFill>
                <a:latin typeface="SFMono-Regular"/>
              </a:rPr>
              <a:t>] Out of 2500 locations 2238 have no successful restaurants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3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580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SFMono-Regular</vt:lpstr>
      <vt:lpstr>Office Theme</vt:lpstr>
      <vt:lpstr>Analysis Concept: Predicting locations for restaurants</vt:lpstr>
      <vt:lpstr>Problem</vt:lpstr>
      <vt:lpstr>Approach</vt:lpstr>
      <vt:lpstr>Data</vt:lpstr>
      <vt:lpstr>Data</vt:lpstr>
      <vt:lpstr>Data</vt:lpstr>
      <vt:lpstr>Model selection</vt:lpstr>
      <vt:lpstr>Prediction results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Analysekonzept CAS Statistical Modeling</dc:title>
  <dc:creator>Sansar Choinyambuu</dc:creator>
  <cp:lastModifiedBy>Sansar Choinyambuu</cp:lastModifiedBy>
  <cp:revision>17</cp:revision>
  <dcterms:created xsi:type="dcterms:W3CDTF">2020-06-26T09:13:24Z</dcterms:created>
  <dcterms:modified xsi:type="dcterms:W3CDTF">2020-06-26T10:08:25Z</dcterms:modified>
</cp:coreProperties>
</file>