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718" r:id="rId2"/>
    <p:sldMasterId id="214748373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76" d="100"/>
          <a:sy n="76" d="100"/>
        </p:scale>
        <p:origin x="56" y="1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63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7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18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1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78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86118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09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6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28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31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80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94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97577"/>
      </p:ext>
    </p:extLst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726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91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493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48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405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2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80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05958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14" y="5815086"/>
            <a:ext cx="3278293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149566"/>
            <a:ext cx="105156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38200" y="5114030"/>
            <a:ext cx="105156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单击此处编辑母版副标题样式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1"/>
            <a:ext cx="12192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1234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1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78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04828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1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1" y="975600"/>
            <a:ext cx="11162884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115968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164374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1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78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2"/>
            <a:ext cx="12192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04390"/>
            <a:ext cx="613229" cy="46008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2"/>
            <a:ext cx="12192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矩形 10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04390"/>
            <a:ext cx="613229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2008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1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78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2"/>
            <a:ext cx="12192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6801" y="313201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04390"/>
            <a:ext cx="613229" cy="46008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2"/>
            <a:ext cx="12192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矩形 12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文本框 13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04390"/>
            <a:ext cx="613229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906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250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25" y="6100772"/>
            <a:ext cx="2611396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1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12192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12192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312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>
          <p15:clr>
            <a:srgbClr val="FBAE40"/>
          </p15:clr>
        </p15:guide>
        <p15:guide id="8" pos="1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1" y="975601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935558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1" y="975601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11595421" y="311755"/>
            <a:ext cx="596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150512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976219358"/>
      </p:ext>
    </p:extLst>
  </p:cSld>
  <p:clrMapOvr>
    <a:masterClrMapping/>
  </p:clrMapOvr>
  <p:transition spd="med">
    <p:push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96801" y="313201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9657820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1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58" y="975600"/>
            <a:ext cx="1140822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20386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3"/>
            <a:ext cx="12192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000035" y="313201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1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0" y="313201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58" y="975600"/>
            <a:ext cx="11421927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3"/>
            <a:ext cx="12192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888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>
          <p15:clr>
            <a:srgbClr val="FBAE40"/>
          </p15:clr>
        </p15:guide>
        <p15:guide id="8" pos="389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5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1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8396832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11000035" y="313201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5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1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0" y="313201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647380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>
          <p15:clr>
            <a:srgbClr val="FBAE40"/>
          </p15:clr>
        </p15:guide>
        <p15:guide id="8" pos="3895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14" y="5815086"/>
            <a:ext cx="3278293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498" y="4006448"/>
            <a:ext cx="11100025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5499" y="5245247"/>
            <a:ext cx="7760477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25499" y="5815087"/>
            <a:ext cx="5545667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1"/>
            <a:ext cx="12192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1"/>
            <a:ext cx="12192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5141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249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12192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6" y="3608990"/>
            <a:ext cx="4029124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50528" y="1371600"/>
            <a:ext cx="11213989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12192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3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5/22/2018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5/22/2018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5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5/22/2018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0035"/>
      </p:ext>
    </p:extLst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4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2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51292" y="1673352"/>
            <a:ext cx="1112056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3"/>
            <a:ext cx="12192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551291" y="863021"/>
            <a:ext cx="11213989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3"/>
            <a:ext cx="12192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0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jianshu.com/p/2c6ebe34744a" TargetMode="Externa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ED2C1-ACA9-497A-8ED3-DB328385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CI/CD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B2FEC4-A8BD-4935-BCC5-812EFACF21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组员：蔡忠玮、赵樱、冯歆骅、王韡熙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F613CA-35B3-4512-A33F-183017F59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126" y="5684875"/>
            <a:ext cx="3732503" cy="97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599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E391A97-1E48-4A6C-BF55-0DE6A67B97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8700" y="1685678"/>
            <a:ext cx="9829021" cy="492149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谈谈持续集成，持续交付，持续部署之间的区别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https://www.jianshu.com/p/2c6ebe34744a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http://www.ruanyifeng.com/blog/2017/12/travis_ci_tutorial.html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67C51A8-52E7-4C07-9439-8347E2B0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007E15-7407-48E9-804E-939EB0CCB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73" y="53975"/>
            <a:ext cx="1566322" cy="57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0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14713C3-9F8F-41E1-AAB9-1AF35CF38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411" y="173805"/>
            <a:ext cx="8632687" cy="337358"/>
          </a:xfrm>
        </p:spPr>
        <p:txBody>
          <a:bodyPr>
            <a:noAutofit/>
          </a:bodyPr>
          <a:lstStyle/>
          <a:p>
            <a:r>
              <a:rPr lang="zh-CN" altLang="en-US" sz="3200" b="1" dirty="0"/>
              <a:t>目录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2E0F8F-37DD-4455-8582-06CB2E1EF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635" y="5913525"/>
            <a:ext cx="3436994" cy="86259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799CA1E-D54A-41A9-B95A-707169F1BDB8}"/>
              </a:ext>
            </a:extLst>
          </p:cNvPr>
          <p:cNvSpPr txBox="1"/>
          <p:nvPr/>
        </p:nvSpPr>
        <p:spPr>
          <a:xfrm>
            <a:off x="1193181" y="1187605"/>
            <a:ext cx="4306372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1.CI</a:t>
            </a:r>
          </a:p>
          <a:p>
            <a:pPr>
              <a:lnSpc>
                <a:spcPct val="150000"/>
              </a:lnSpc>
            </a:pP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2.CD</a:t>
            </a:r>
          </a:p>
          <a:p>
            <a:pPr>
              <a:lnSpc>
                <a:spcPct val="150000"/>
              </a:lnSpc>
            </a:pP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3.Tool &amp; Process</a:t>
            </a:r>
          </a:p>
          <a:p>
            <a:pPr>
              <a:lnSpc>
                <a:spcPct val="150000"/>
              </a:lnSpc>
            </a:pP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4.Pros &amp; Cons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053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2D0805C-A4B5-4F90-B08C-72834FBBA65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02801" y="1378457"/>
            <a:ext cx="5656159" cy="49214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软件个人研发的部分向软件整体部分交付，</a:t>
            </a:r>
            <a:r>
              <a:rPr lang="zh-CN" altLang="en-US" sz="2400" b="1" dirty="0">
                <a:solidFill>
                  <a:schemeClr val="accent1"/>
                </a:solidFill>
              </a:rPr>
              <a:t>以便尽早发现个人开发部分的问题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全面的自动化测试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灵活的基础设施（容器，虚拟机）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版本控制工具（</a:t>
            </a:r>
            <a:r>
              <a:rPr lang="en-US" altLang="zh-CN" sz="2400" dirty="0"/>
              <a:t>Git</a:t>
            </a:r>
            <a:r>
              <a:rPr lang="zh-CN" altLang="en-US" sz="2400" dirty="0"/>
              <a:t>，</a:t>
            </a:r>
            <a:r>
              <a:rPr lang="en-US" altLang="zh-CN" sz="2400" dirty="0"/>
              <a:t>CVS</a:t>
            </a:r>
            <a:r>
              <a:rPr lang="zh-CN" altLang="en-US" sz="2400" dirty="0"/>
              <a:t>，</a:t>
            </a:r>
            <a:r>
              <a:rPr lang="en-US" altLang="zh-CN" sz="2400" dirty="0"/>
              <a:t>SVN 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自动化的构建和软件发布流程的工具</a:t>
            </a:r>
            <a:r>
              <a:rPr lang="en-US" altLang="zh-CN" sz="2400" dirty="0"/>
              <a:t>(</a:t>
            </a:r>
            <a:r>
              <a:rPr lang="zh-CN" altLang="en-US" sz="2400" dirty="0"/>
              <a:t> </a:t>
            </a:r>
            <a:r>
              <a:rPr lang="en-US" altLang="zh-CN" sz="2400" dirty="0"/>
              <a:t>Jenkins</a:t>
            </a:r>
            <a:r>
              <a:rPr lang="zh-CN" altLang="en-US" sz="2400" dirty="0"/>
              <a:t>，</a:t>
            </a:r>
            <a:r>
              <a:rPr lang="en-US" altLang="zh-CN" sz="2400" dirty="0"/>
              <a:t>flow.ci</a:t>
            </a:r>
            <a:r>
              <a:rPr lang="zh-CN" altLang="en-US" sz="2400" dirty="0"/>
              <a:t>，</a:t>
            </a:r>
            <a:r>
              <a:rPr lang="en-US" altLang="zh-CN" sz="2400" dirty="0"/>
              <a:t>Travis CI)</a:t>
            </a:r>
          </a:p>
          <a:p>
            <a:pPr>
              <a:lnSpc>
                <a:spcPct val="100000"/>
              </a:lnSpc>
            </a:pPr>
            <a:r>
              <a:rPr lang="zh-CN" altLang="en-US" sz="2400" dirty="0"/>
              <a:t>反馈机制（构建失败会收到邮件等）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178A58B-7980-4518-B775-7993C03C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</a:t>
            </a:r>
            <a:r>
              <a:rPr lang="zh-CN" altLang="en-US" dirty="0"/>
              <a:t>：持续集成</a:t>
            </a:r>
            <a:r>
              <a:rPr lang="en-US" altLang="zh-CN" dirty="0"/>
              <a:t>(Continuous integration)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9DBF77-7971-4C24-BBA6-0CF472FC8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3" y="53975"/>
            <a:ext cx="1566322" cy="574183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D9055DD1-E17C-4ACE-866C-C0CF8B24B226}"/>
              </a:ext>
            </a:extLst>
          </p:cNvPr>
          <p:cNvGrpSpPr/>
          <p:nvPr/>
        </p:nvGrpSpPr>
        <p:grpSpPr>
          <a:xfrm>
            <a:off x="83467" y="1977782"/>
            <a:ext cx="5844440" cy="2510151"/>
            <a:chOff x="5977143" y="1894581"/>
            <a:chExt cx="5844440" cy="251015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52816FE8-88D8-46F2-8050-8A5F7D09B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7143" y="2550362"/>
              <a:ext cx="5844440" cy="185437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D7EE2BE-71E5-4E0F-A1A2-1F016814A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91362" y="1894581"/>
              <a:ext cx="3822672" cy="11556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867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470A2BD-F1F8-44CC-9F9F-37724E666D9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8701" y="1605776"/>
            <a:ext cx="5262598" cy="5001400"/>
          </a:xfrm>
        </p:spPr>
        <p:txBody>
          <a:bodyPr/>
          <a:lstStyle/>
          <a:p>
            <a:pPr>
              <a:lnSpc>
                <a:spcPct val="150000"/>
              </a:lnSpc>
            </a:pPr>
            <a:br>
              <a:rPr lang="en-US" altLang="zh-CN" dirty="0"/>
            </a:br>
            <a:r>
              <a:rPr lang="zh-CN" altLang="en-US" dirty="0"/>
              <a:t>是一种软件工程手法，让软件产品的产出过程在一个短周期内完成，以保证软件可以稳定、持续的保持在随时可以释出的状况。它的目标在于让软件的建置、测试与释出变得更快以及更频繁。这种方式可以减少软件开发的成本与时间，减少风险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2AE48DB-0560-4FC3-9171-1CE9A467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CD</a:t>
            </a:r>
            <a:r>
              <a:rPr lang="zh-CN" altLang="en-US" dirty="0"/>
              <a:t>：持续交付</a:t>
            </a:r>
            <a:r>
              <a:rPr lang="en-US" altLang="zh-CN" dirty="0"/>
              <a:t>(Continuous delivery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587AAD-2957-46E9-B05D-EE3CFDFAA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3" y="53975"/>
            <a:ext cx="1566322" cy="5741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12B6B2C-1837-4995-B5B2-87D511EA1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001" y="1685678"/>
            <a:ext cx="5991653" cy="444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94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6839D77-69E9-41D5-8599-19E671CB8FB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快速失败”，在对产品没有风险的情况下进行测试，并快速响应；</a:t>
            </a:r>
            <a:endParaRPr lang="en-US" altLang="zh-CN" dirty="0"/>
          </a:p>
          <a:p>
            <a:r>
              <a:rPr lang="zh-CN" altLang="en-US" dirty="0"/>
              <a:t>最大限度地减少风险，降低修复错误代码的成本；</a:t>
            </a:r>
            <a:endParaRPr lang="en-US" altLang="zh-CN" dirty="0"/>
          </a:p>
          <a:p>
            <a:r>
              <a:rPr lang="zh-CN" altLang="en-US" dirty="0"/>
              <a:t>将重复性的手工流程自动化，让工程师更加专注于代码；</a:t>
            </a:r>
            <a:endParaRPr lang="en-US" altLang="zh-CN" dirty="0"/>
          </a:p>
          <a:p>
            <a:r>
              <a:rPr lang="zh-CN" altLang="en-US" dirty="0"/>
              <a:t>保持频繁部署，快速生成可部署的软件；</a:t>
            </a:r>
            <a:endParaRPr lang="en-US" altLang="zh-CN" dirty="0"/>
          </a:p>
          <a:p>
            <a:r>
              <a:rPr lang="zh-CN" altLang="en-US" dirty="0"/>
              <a:t>提高项目的能见度，方便团队成员了解项目的进度和成熟度；</a:t>
            </a:r>
            <a:endParaRPr lang="en-US" altLang="zh-CN" dirty="0"/>
          </a:p>
          <a:p>
            <a:r>
              <a:rPr lang="zh-CN" altLang="en-US" dirty="0"/>
              <a:t>增强开发人员对软件产品的信心，帮助建立更好的工程师文化。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CDA8210-BE9E-4F30-95DC-F0D9A2D8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CI/CD</a:t>
            </a:r>
            <a:r>
              <a:rPr lang="zh-CN" altLang="en-US" dirty="0"/>
              <a:t>的优点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8EB8E2-BDCA-43A4-81E6-37EFA5711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3" y="53975"/>
            <a:ext cx="1566322" cy="57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19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404A3F5-2DA0-4F9C-A49D-7B82522A227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2" r="11384"/>
          <a:stretch/>
        </p:blipFill>
        <p:spPr>
          <a:xfrm>
            <a:off x="301860" y="1548462"/>
            <a:ext cx="5429241" cy="4389581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20527C99-94E8-4428-ABDF-ECD781FA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99" y="801218"/>
            <a:ext cx="11162884" cy="574183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Travis CI</a:t>
            </a:r>
            <a:endParaRPr lang="zh-CN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B00DBE-AF23-4C04-8F8B-CA584643A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73" y="53975"/>
            <a:ext cx="1566322" cy="574183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960E808C-8F29-40D9-ACA2-C3E00C78E00F}"/>
              </a:ext>
            </a:extLst>
          </p:cNvPr>
          <p:cNvGrpSpPr/>
          <p:nvPr/>
        </p:nvGrpSpPr>
        <p:grpSpPr>
          <a:xfrm>
            <a:off x="5888982" y="1548461"/>
            <a:ext cx="5932601" cy="4389582"/>
            <a:chOff x="6038233" y="1865408"/>
            <a:chExt cx="5443738" cy="3468029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DA83AE4-DF24-4833-9A2A-4E6959167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8233" y="1865408"/>
              <a:ext cx="5443738" cy="3468029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2787A54-2C67-4744-A271-0E2F532E0495}"/>
                </a:ext>
              </a:extLst>
            </p:cNvPr>
            <p:cNvSpPr/>
            <p:nvPr/>
          </p:nvSpPr>
          <p:spPr>
            <a:xfrm>
              <a:off x="7900639" y="3724507"/>
              <a:ext cx="485078" cy="2230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1864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A44E974-FD55-4F42-B63D-E2AA295DE0F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16"/>
          <a:stretch/>
        </p:blipFill>
        <p:spPr>
          <a:xfrm>
            <a:off x="5800927" y="2053479"/>
            <a:ext cx="6020656" cy="3085579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5B5A6F4-467D-45ED-83D5-FADDD137F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73" y="53975"/>
            <a:ext cx="1566322" cy="574183"/>
          </a:xfrm>
          <a:prstGeom prst="rect">
            <a:avLst/>
          </a:prstGeom>
        </p:spPr>
      </p:pic>
      <p:sp>
        <p:nvSpPr>
          <p:cNvPr id="8" name="标题 2">
            <a:extLst>
              <a:ext uri="{FF2B5EF4-FFF2-40B4-BE49-F238E27FC236}">
                <a16:creationId xmlns:a16="http://schemas.microsoft.com/office/drawing/2014/main" id="{495FE240-5B07-477F-AEA6-882C076B0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99" y="801218"/>
            <a:ext cx="11162884" cy="574183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Travis CI</a:t>
            </a:r>
            <a:endParaRPr lang="zh-CN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6D3CCF9-FC51-4917-BC95-103E18FA8BCE}"/>
              </a:ext>
            </a:extLst>
          </p:cNvPr>
          <p:cNvSpPr txBox="1"/>
          <p:nvPr/>
        </p:nvSpPr>
        <p:spPr>
          <a:xfrm>
            <a:off x="658699" y="1548461"/>
            <a:ext cx="47663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项目，使用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Junit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进行单元测试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项目的根目录新建文件：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travis.yml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Travis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官方文档，配置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language,jdk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等信息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高级自定义配置：自己编写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before/after scripts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的命令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643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0527C99-94E8-4428-ABDF-ECD781FA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99" y="801218"/>
            <a:ext cx="11162884" cy="574183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将本地代码</a:t>
            </a:r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  <a:r>
              <a:rPr lang="zh-CN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到</a:t>
            </a:r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origin</a:t>
            </a:r>
            <a:r>
              <a:rPr lang="zh-CN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B00DBE-AF23-4C04-8F8B-CA584643A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3" y="53975"/>
            <a:ext cx="1566322" cy="5741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40B497A-69EA-471C-A9D2-FDE203484E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49091"/>
          <a:stretch/>
        </p:blipFill>
        <p:spPr>
          <a:xfrm>
            <a:off x="791737" y="1544649"/>
            <a:ext cx="5140711" cy="2354563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F3EE527E-94AE-4210-B45A-34F3A96184EF}"/>
              </a:ext>
            </a:extLst>
          </p:cNvPr>
          <p:cNvGrpSpPr/>
          <p:nvPr/>
        </p:nvGrpSpPr>
        <p:grpSpPr>
          <a:xfrm>
            <a:off x="6096000" y="4068461"/>
            <a:ext cx="4018156" cy="2322227"/>
            <a:chOff x="6736897" y="2267886"/>
            <a:chExt cx="3628162" cy="2322227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C1ABDF25-EDD9-409B-9F55-0A9504410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36897" y="2267886"/>
              <a:ext cx="3628162" cy="2322227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1260372-B967-4C86-93FD-AC508AFBF22A}"/>
                </a:ext>
              </a:extLst>
            </p:cNvPr>
            <p:cNvSpPr/>
            <p:nvPr/>
          </p:nvSpPr>
          <p:spPr>
            <a:xfrm>
              <a:off x="7142356" y="3841595"/>
              <a:ext cx="1477536" cy="6133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98BD0F0B-F95F-457E-B480-43BC84965B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71" r="2888"/>
          <a:stretch/>
        </p:blipFill>
        <p:spPr>
          <a:xfrm>
            <a:off x="6207512" y="1548461"/>
            <a:ext cx="5062654" cy="2520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EEC3FCE-1E16-4B4D-9338-04B65D55EF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33"/>
          <a:stretch/>
        </p:blipFill>
        <p:spPr>
          <a:xfrm>
            <a:off x="921834" y="3941783"/>
            <a:ext cx="5062655" cy="255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91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DC95C08-7BD2-45BA-81FB-47E3C86E9DA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build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需要大量准备，时间较长，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只支持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，不支持其他代码托管服务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8835071-FCA6-4C76-8F8D-FCCE6237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Travis CI </a:t>
            </a:r>
            <a:r>
              <a:rPr lang="zh-CN" altLang="en-US" dirty="0"/>
              <a:t>集成的缺点</a:t>
            </a:r>
          </a:p>
        </p:txBody>
      </p:sp>
    </p:spTree>
    <p:extLst>
      <p:ext uri="{BB962C8B-B14F-4D97-AF65-F5344CB8AC3E}">
        <p14:creationId xmlns:p14="http://schemas.microsoft.com/office/powerpoint/2010/main" val="300288067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交大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交大蓝" id="{0F2DF94D-6FE4-4D4D-A7F9-DD5AE024DBE3}" vid="{9E67C1C7-8AF8-4AB7-A01F-74C93C763E8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TM02900743[[fn=环保]]</Template>
  <TotalTime>81</TotalTime>
  <Words>338</Words>
  <Application>Microsoft Office PowerPoint</Application>
  <PresentationFormat>宽屏</PresentationFormat>
  <Paragraphs>37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Wingdings 2</vt:lpstr>
      <vt:lpstr>HDOfficeLightV0</vt:lpstr>
      <vt:lpstr>1_HDOfficeLightV0</vt:lpstr>
      <vt:lpstr>交大蓝</vt:lpstr>
      <vt:lpstr>CI/CD</vt:lpstr>
      <vt:lpstr>目录</vt:lpstr>
      <vt:lpstr>CI：持续集成(Continuous integration)</vt:lpstr>
      <vt:lpstr>CD：持续交付(Continuous delivery）</vt:lpstr>
      <vt:lpstr>CI/CD的优点</vt:lpstr>
      <vt:lpstr>Travis CI</vt:lpstr>
      <vt:lpstr>Travis CI</vt:lpstr>
      <vt:lpstr>将本地代码push到origin后</vt:lpstr>
      <vt:lpstr>用Travis CI 集成的缺点</vt:lpstr>
      <vt:lpstr>参考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</dc:title>
  <dc:creator>赵樱</dc:creator>
  <cp:lastModifiedBy>赵樱</cp:lastModifiedBy>
  <cp:revision>14</cp:revision>
  <dcterms:created xsi:type="dcterms:W3CDTF">2018-05-22T12:15:52Z</dcterms:created>
  <dcterms:modified xsi:type="dcterms:W3CDTF">2018-05-22T13:41:26Z</dcterms:modified>
</cp:coreProperties>
</file>