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18" r:id="rId2"/>
    <p:sldMasterId id="2147483731" r:id="rId3"/>
  </p:sldMasterIdLst>
  <p:notesMasterIdLst>
    <p:notesMasterId r:id="rId20"/>
  </p:notesMasterIdLst>
  <p:sldIdLst>
    <p:sldId id="256" r:id="rId4"/>
    <p:sldId id="257" r:id="rId5"/>
    <p:sldId id="258" r:id="rId6"/>
    <p:sldId id="266" r:id="rId7"/>
    <p:sldId id="259" r:id="rId8"/>
    <p:sldId id="267" r:id="rId9"/>
    <p:sldId id="269" r:id="rId10"/>
    <p:sldId id="268" r:id="rId11"/>
    <p:sldId id="271" r:id="rId12"/>
    <p:sldId id="270" r:id="rId13"/>
    <p:sldId id="260" r:id="rId14"/>
    <p:sldId id="261" r:id="rId15"/>
    <p:sldId id="262" r:id="rId16"/>
    <p:sldId id="265" r:id="rId17"/>
    <p:sldId id="26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80595" autoAdjust="0"/>
  </p:normalViewPr>
  <p:slideViewPr>
    <p:cSldViewPr snapToGrid="0">
      <p:cViewPr varScale="1">
        <p:scale>
          <a:sx n="65" d="100"/>
          <a:sy n="65" d="100"/>
        </p:scale>
        <p:origin x="48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C2D4C-6A84-445C-8867-30BAA42E60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DF52484-6DAD-4C5F-9AC5-569DBFEEF29B}">
      <dgm:prSet phldrT="[文本]"/>
      <dgm:spPr/>
      <dgm:t>
        <a:bodyPr/>
        <a:lstStyle/>
        <a:p>
          <a:r>
            <a:rPr lang="zh-CN" altLang="en-US" dirty="0"/>
            <a:t>自动化程度高</a:t>
          </a:r>
          <a:endParaRPr lang="en-US" altLang="zh-CN" dirty="0"/>
        </a:p>
        <a:p>
          <a:r>
            <a:rPr lang="zh-CN" altLang="en-US" dirty="0"/>
            <a:t>专注代码</a:t>
          </a:r>
        </a:p>
      </dgm:t>
    </dgm:pt>
    <dgm:pt modelId="{2B3812AD-59F3-4CBD-9C5A-A4BA7892660A}" type="parTrans" cxnId="{01F2AC4F-F90C-4F5F-9DAF-C9629872E014}">
      <dgm:prSet/>
      <dgm:spPr/>
      <dgm:t>
        <a:bodyPr/>
        <a:lstStyle/>
        <a:p>
          <a:endParaRPr lang="zh-CN" altLang="en-US"/>
        </a:p>
      </dgm:t>
    </dgm:pt>
    <dgm:pt modelId="{F29AD280-F4D5-4187-BA49-2BF0E899A25F}" type="sibTrans" cxnId="{01F2AC4F-F90C-4F5F-9DAF-C9629872E014}">
      <dgm:prSet/>
      <dgm:spPr/>
      <dgm:t>
        <a:bodyPr/>
        <a:lstStyle/>
        <a:p>
          <a:endParaRPr lang="zh-CN" altLang="en-US"/>
        </a:p>
      </dgm:t>
    </dgm:pt>
    <dgm:pt modelId="{8DEE3C40-E13A-4734-A92C-50C796E0B99F}">
      <dgm:prSet phldrT="[文本]"/>
      <dgm:spPr/>
      <dgm:t>
        <a:bodyPr/>
        <a:lstStyle/>
        <a:p>
          <a:r>
            <a:rPr lang="en-US" altLang="zh-CN" dirty="0"/>
            <a:t>“</a:t>
          </a:r>
          <a:r>
            <a:rPr lang="zh-CN" altLang="en-US" dirty="0"/>
            <a:t>快速失败</a:t>
          </a:r>
          <a:r>
            <a:rPr lang="en-US" altLang="zh-CN" dirty="0"/>
            <a:t>”</a:t>
          </a:r>
        </a:p>
        <a:p>
          <a:r>
            <a:rPr lang="zh-CN" altLang="en-US" dirty="0"/>
            <a:t>减少风险</a:t>
          </a:r>
          <a:endParaRPr lang="en-US" altLang="zh-CN" dirty="0"/>
        </a:p>
      </dgm:t>
    </dgm:pt>
    <dgm:pt modelId="{4DF8453C-B543-4925-BBED-F34163B5EA36}" type="parTrans" cxnId="{E4FBF243-D315-4544-85F2-1BF6E7226BBE}">
      <dgm:prSet/>
      <dgm:spPr/>
      <dgm:t>
        <a:bodyPr/>
        <a:lstStyle/>
        <a:p>
          <a:endParaRPr lang="zh-CN" altLang="en-US"/>
        </a:p>
      </dgm:t>
    </dgm:pt>
    <dgm:pt modelId="{F3EB3B9A-CF44-4F0B-8807-4A0945BFBC8F}" type="sibTrans" cxnId="{E4FBF243-D315-4544-85F2-1BF6E7226BBE}">
      <dgm:prSet/>
      <dgm:spPr/>
      <dgm:t>
        <a:bodyPr/>
        <a:lstStyle/>
        <a:p>
          <a:endParaRPr lang="zh-CN" altLang="en-US"/>
        </a:p>
      </dgm:t>
    </dgm:pt>
    <dgm:pt modelId="{BD34C710-73A8-49CC-A062-19B8C7747AA1}">
      <dgm:prSet phldrT="[文本]"/>
      <dgm:spPr/>
      <dgm:t>
        <a:bodyPr/>
        <a:lstStyle/>
        <a:p>
          <a:r>
            <a:rPr lang="zh-CN" altLang="en-US" dirty="0"/>
            <a:t>提高项目能见度</a:t>
          </a:r>
        </a:p>
      </dgm:t>
    </dgm:pt>
    <dgm:pt modelId="{F7C2E672-DFF5-4B09-B51A-1A07FAE7C94E}" type="parTrans" cxnId="{FC6533B9-F90D-41E1-9557-72B9CE90C3CE}">
      <dgm:prSet/>
      <dgm:spPr/>
      <dgm:t>
        <a:bodyPr/>
        <a:lstStyle/>
        <a:p>
          <a:endParaRPr lang="zh-CN" altLang="en-US"/>
        </a:p>
      </dgm:t>
    </dgm:pt>
    <dgm:pt modelId="{1BD20AE6-EB51-473F-8BAA-375C3D87D47B}" type="sibTrans" cxnId="{FC6533B9-F90D-41E1-9557-72B9CE90C3CE}">
      <dgm:prSet/>
      <dgm:spPr/>
      <dgm:t>
        <a:bodyPr/>
        <a:lstStyle/>
        <a:p>
          <a:endParaRPr lang="zh-CN" altLang="en-US"/>
        </a:p>
      </dgm:t>
    </dgm:pt>
    <dgm:pt modelId="{037E0635-A002-412B-92F0-03C30807FC4D}" type="pres">
      <dgm:prSet presAssocID="{4F2C2D4C-6A84-445C-8867-30BAA42E60B7}" presName="Name0" presStyleCnt="0">
        <dgm:presLayoutVars>
          <dgm:dir/>
          <dgm:animLvl val="lvl"/>
          <dgm:resizeHandles val="exact"/>
        </dgm:presLayoutVars>
      </dgm:prSet>
      <dgm:spPr/>
    </dgm:pt>
    <dgm:pt modelId="{35307B1C-48C1-4993-A6EF-51212366C7C7}" type="pres">
      <dgm:prSet presAssocID="{4DF52484-6DAD-4C5F-9AC5-569DBFEEF29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D47BB24-4A29-47E0-81C5-244F7A8653E8}" type="pres">
      <dgm:prSet presAssocID="{F29AD280-F4D5-4187-BA49-2BF0E899A25F}" presName="parTxOnlySpace" presStyleCnt="0"/>
      <dgm:spPr/>
    </dgm:pt>
    <dgm:pt modelId="{73A942A1-27E0-41C0-A25C-1FC57925410D}" type="pres">
      <dgm:prSet presAssocID="{8DEE3C40-E13A-4734-A92C-50C796E0B9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D3FBA5-CE9C-417C-98B5-39A34CCBC131}" type="pres">
      <dgm:prSet presAssocID="{F3EB3B9A-CF44-4F0B-8807-4A0945BFBC8F}" presName="parTxOnlySpace" presStyleCnt="0"/>
      <dgm:spPr/>
    </dgm:pt>
    <dgm:pt modelId="{95A3B810-4CD3-4CAA-98FB-A7F463A40FE0}" type="pres">
      <dgm:prSet presAssocID="{BD34C710-73A8-49CC-A062-19B8C7747AA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4FBF243-D315-4544-85F2-1BF6E7226BBE}" srcId="{4F2C2D4C-6A84-445C-8867-30BAA42E60B7}" destId="{8DEE3C40-E13A-4734-A92C-50C796E0B99F}" srcOrd="1" destOrd="0" parTransId="{4DF8453C-B543-4925-BBED-F34163B5EA36}" sibTransId="{F3EB3B9A-CF44-4F0B-8807-4A0945BFBC8F}"/>
    <dgm:cxn modelId="{FF7D5F4C-2D85-4830-A368-390C2BAE2E46}" type="presOf" srcId="{4F2C2D4C-6A84-445C-8867-30BAA42E60B7}" destId="{037E0635-A002-412B-92F0-03C30807FC4D}" srcOrd="0" destOrd="0" presId="urn:microsoft.com/office/officeart/2005/8/layout/chevron1"/>
    <dgm:cxn modelId="{01F2AC4F-F90C-4F5F-9DAF-C9629872E014}" srcId="{4F2C2D4C-6A84-445C-8867-30BAA42E60B7}" destId="{4DF52484-6DAD-4C5F-9AC5-569DBFEEF29B}" srcOrd="0" destOrd="0" parTransId="{2B3812AD-59F3-4CBD-9C5A-A4BA7892660A}" sibTransId="{F29AD280-F4D5-4187-BA49-2BF0E899A25F}"/>
    <dgm:cxn modelId="{451E8D99-B359-47A2-BE5D-AA93C314E512}" type="presOf" srcId="{4DF52484-6DAD-4C5F-9AC5-569DBFEEF29B}" destId="{35307B1C-48C1-4993-A6EF-51212366C7C7}" srcOrd="0" destOrd="0" presId="urn:microsoft.com/office/officeart/2005/8/layout/chevron1"/>
    <dgm:cxn modelId="{DF6889B5-444F-41B1-8C6D-58B9A13375B2}" type="presOf" srcId="{BD34C710-73A8-49CC-A062-19B8C7747AA1}" destId="{95A3B810-4CD3-4CAA-98FB-A7F463A40FE0}" srcOrd="0" destOrd="0" presId="urn:microsoft.com/office/officeart/2005/8/layout/chevron1"/>
    <dgm:cxn modelId="{FC6533B9-F90D-41E1-9557-72B9CE90C3CE}" srcId="{4F2C2D4C-6A84-445C-8867-30BAA42E60B7}" destId="{BD34C710-73A8-49CC-A062-19B8C7747AA1}" srcOrd="2" destOrd="0" parTransId="{F7C2E672-DFF5-4B09-B51A-1A07FAE7C94E}" sibTransId="{1BD20AE6-EB51-473F-8BAA-375C3D87D47B}"/>
    <dgm:cxn modelId="{4D27D9C5-6E7C-4564-A087-F10776AA8300}" type="presOf" srcId="{8DEE3C40-E13A-4734-A92C-50C796E0B99F}" destId="{73A942A1-27E0-41C0-A25C-1FC57925410D}" srcOrd="0" destOrd="0" presId="urn:microsoft.com/office/officeart/2005/8/layout/chevron1"/>
    <dgm:cxn modelId="{8B9B9515-7228-4E16-8DBD-503DE5DCD2B1}" type="presParOf" srcId="{037E0635-A002-412B-92F0-03C30807FC4D}" destId="{35307B1C-48C1-4993-A6EF-51212366C7C7}" srcOrd="0" destOrd="0" presId="urn:microsoft.com/office/officeart/2005/8/layout/chevron1"/>
    <dgm:cxn modelId="{E157FB68-9197-41F5-BD01-4CF01FBF02B6}" type="presParOf" srcId="{037E0635-A002-412B-92F0-03C30807FC4D}" destId="{0D47BB24-4A29-47E0-81C5-244F7A8653E8}" srcOrd="1" destOrd="0" presId="urn:microsoft.com/office/officeart/2005/8/layout/chevron1"/>
    <dgm:cxn modelId="{930A2FE1-40A0-45E4-833A-805B7E86BA0D}" type="presParOf" srcId="{037E0635-A002-412B-92F0-03C30807FC4D}" destId="{73A942A1-27E0-41C0-A25C-1FC57925410D}" srcOrd="2" destOrd="0" presId="urn:microsoft.com/office/officeart/2005/8/layout/chevron1"/>
    <dgm:cxn modelId="{23F5BCD2-ABEF-470E-AE4E-610A902D65D9}" type="presParOf" srcId="{037E0635-A002-412B-92F0-03C30807FC4D}" destId="{7DD3FBA5-CE9C-417C-98B5-39A34CCBC131}" srcOrd="3" destOrd="0" presId="urn:microsoft.com/office/officeart/2005/8/layout/chevron1"/>
    <dgm:cxn modelId="{B29EA2F8-A58B-43FE-AEA0-3CC54E239553}" type="presParOf" srcId="{037E0635-A002-412B-92F0-03C30807FC4D}" destId="{95A3B810-4CD3-4CAA-98FB-A7F463A40FE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07B1C-48C1-4993-A6EF-51212366C7C7}">
      <dsp:nvSpPr>
        <dsp:cNvPr id="0" name=""/>
        <dsp:cNvSpPr/>
      </dsp:nvSpPr>
      <dsp:spPr>
        <a:xfrm>
          <a:off x="3034" y="2391380"/>
          <a:ext cx="3697316" cy="1478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自动化程度高</a:t>
          </a:r>
          <a:endParaRPr lang="en-US" altLang="zh-CN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专注代码</a:t>
          </a:r>
        </a:p>
      </dsp:txBody>
      <dsp:txXfrm>
        <a:off x="742497" y="2391380"/>
        <a:ext cx="2218390" cy="1478926"/>
      </dsp:txXfrm>
    </dsp:sp>
    <dsp:sp modelId="{73A942A1-27E0-41C0-A25C-1FC57925410D}">
      <dsp:nvSpPr>
        <dsp:cNvPr id="0" name=""/>
        <dsp:cNvSpPr/>
      </dsp:nvSpPr>
      <dsp:spPr>
        <a:xfrm>
          <a:off x="3330619" y="2391380"/>
          <a:ext cx="3697316" cy="1478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“</a:t>
          </a:r>
          <a:r>
            <a:rPr lang="zh-CN" altLang="en-US" sz="2700" kern="1200" dirty="0"/>
            <a:t>快速失败</a:t>
          </a:r>
          <a:r>
            <a:rPr lang="en-US" altLang="zh-CN" sz="2700" kern="1200" dirty="0"/>
            <a:t>”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减少风险</a:t>
          </a:r>
          <a:endParaRPr lang="en-US" altLang="zh-CN" sz="2700" kern="1200" dirty="0"/>
        </a:p>
      </dsp:txBody>
      <dsp:txXfrm>
        <a:off x="4070082" y="2391380"/>
        <a:ext cx="2218390" cy="1478926"/>
      </dsp:txXfrm>
    </dsp:sp>
    <dsp:sp modelId="{95A3B810-4CD3-4CAA-98FB-A7F463A40FE0}">
      <dsp:nvSpPr>
        <dsp:cNvPr id="0" name=""/>
        <dsp:cNvSpPr/>
      </dsp:nvSpPr>
      <dsp:spPr>
        <a:xfrm>
          <a:off x="6658204" y="2391380"/>
          <a:ext cx="3697316" cy="1478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提高项目能见度</a:t>
          </a:r>
        </a:p>
      </dsp:txBody>
      <dsp:txXfrm>
        <a:off x="7397667" y="2391380"/>
        <a:ext cx="2218390" cy="1478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5A9DE-6AF8-4C5A-9BE9-0CC0865B1E1C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0FDE1-4F8A-488B-AE27-6D1C02D05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5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快速失败”，在对产品没有风险的情况下进行测试，并快速响应；</a:t>
            </a:r>
            <a:endParaRPr lang="en-US" altLang="zh-CN" dirty="0"/>
          </a:p>
          <a:p>
            <a:r>
              <a:rPr lang="zh-CN" altLang="en-US" dirty="0"/>
              <a:t>最大限度地减少风险，降低修复错误代码的成本；</a:t>
            </a:r>
            <a:endParaRPr lang="en-US" altLang="zh-CN" dirty="0"/>
          </a:p>
          <a:p>
            <a:r>
              <a:rPr lang="zh-CN" altLang="en-US" dirty="0"/>
              <a:t>将重复性的手工流程自动化，让工程师更加专注于代码；</a:t>
            </a:r>
            <a:endParaRPr lang="en-US" altLang="zh-CN" dirty="0"/>
          </a:p>
          <a:p>
            <a:r>
              <a:rPr lang="zh-CN" altLang="en-US" dirty="0"/>
              <a:t>保持频繁部署，快速生成可部署的软件；</a:t>
            </a:r>
            <a:endParaRPr lang="en-US" altLang="zh-CN" dirty="0"/>
          </a:p>
          <a:p>
            <a:r>
              <a:rPr lang="zh-CN" altLang="en-US" dirty="0"/>
              <a:t>提高项目的能见度，方便团队成员了解项目的进度和成熟度；</a:t>
            </a:r>
            <a:endParaRPr lang="en-US" altLang="zh-CN" dirty="0"/>
          </a:p>
          <a:p>
            <a:r>
              <a:rPr lang="zh-CN" altLang="en-US" dirty="0"/>
              <a:t>增强开发人员对软件产品的信心，帮助建立更好的工程师文化。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FDE1-4F8A-488B-AE27-6D1C02D05A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5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63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7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18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6118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6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2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31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80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9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97577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72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91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49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05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80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0595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4956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114030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123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0482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0"/>
            <a:ext cx="11162884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6437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200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框 13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906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50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31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>
          <p15:clr>
            <a:srgbClr val="FBAE40"/>
          </p15:clr>
        </p15:guide>
        <p15:guide id="8" pos="1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93555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150512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976219358"/>
      </p:ext>
    </p:extLst>
  </p:cSld>
  <p:clrMapOvr>
    <a:masterClrMapping/>
  </p:clrMapOvr>
  <p:transition spd="med">
    <p:pu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657820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2038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888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839683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47380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98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499" y="5245247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499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14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249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6" y="3608990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0528" y="1371600"/>
            <a:ext cx="11213989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5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0035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4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2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2" y="1673352"/>
            <a:ext cx="1112056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551291" y="863021"/>
            <a:ext cx="11213989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0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anyifeng.com/blog/2017/12/travis_ci_tutorial.html" TargetMode="External"/><Relationship Id="rId2" Type="http://schemas.openxmlformats.org/officeDocument/2006/relationships/hyperlink" Target="https://www.jianshu.com/p/2c6ebe34744a" TargetMode="Externa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0.png"/><Relationship Id="rId4" Type="http://schemas.openxmlformats.org/officeDocument/2006/relationships/hyperlink" Target="https://www.mindtheproduct.com/2016/02/what-the-hell-are-ci-cd-and-devops-a-cheatsheet-for-the-rest-of-u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ED2C1-ACA9-497A-8ED3-DB328385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CI/CD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B2FEC4-A8BD-4935-BCC5-812EFACF2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组员：蔡忠玮、赵樱、冯歆骅、王韡熙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F613CA-35B3-4512-A33F-183017F59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126" y="5684875"/>
            <a:ext cx="3732503" cy="97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9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2AE48DB-0560-4FC3-9171-1CE9A467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CD</a:t>
            </a:r>
            <a:r>
              <a:rPr lang="zh-CN" altLang="en-US" dirty="0"/>
              <a:t>：持续部署</a:t>
            </a:r>
            <a:r>
              <a:rPr lang="en-US" altLang="zh-CN" dirty="0"/>
              <a:t>(Continuous Deployment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87AAD-2957-46E9-B05D-EE3CFDFA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0E7215D-38D7-4946-BC4E-FCA2066B0150}"/>
              </a:ext>
            </a:extLst>
          </p:cNvPr>
          <p:cNvSpPr txBox="1">
            <a:spLocks/>
          </p:cNvSpPr>
          <p:nvPr/>
        </p:nvSpPr>
        <p:spPr>
          <a:xfrm>
            <a:off x="337056" y="1347901"/>
            <a:ext cx="5656159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：持续部署有什么好处？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发布频率更快，因为不需要停下来等待发布。每一处提交都会自动触发发布流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在小批量发布的时候，风险降低了，发现问题也可以很轻松的修复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客户每天都可以看到持续改进和提升</a:t>
            </a:r>
          </a:p>
          <a:p>
            <a:endParaRPr lang="zh-CN" altLang="en-US" sz="2400" dirty="0"/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4BD7277-6670-4122-B25E-BDD42514F679}"/>
              </a:ext>
            </a:extLst>
          </p:cNvPr>
          <p:cNvGrpSpPr/>
          <p:nvPr/>
        </p:nvGrpSpPr>
        <p:grpSpPr>
          <a:xfrm>
            <a:off x="5993215" y="1778393"/>
            <a:ext cx="6198785" cy="4329920"/>
            <a:chOff x="6096000" y="1672124"/>
            <a:chExt cx="6198785" cy="432992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F654F6A-A60C-4AF1-8A8B-B0F3C3289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672124"/>
              <a:ext cx="6198785" cy="432992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C052BF5-17DD-4A11-BB19-96DD4C0DDF12}"/>
                </a:ext>
              </a:extLst>
            </p:cNvPr>
            <p:cNvSpPr/>
            <p:nvPr/>
          </p:nvSpPr>
          <p:spPr>
            <a:xfrm>
              <a:off x="11521899" y="5251269"/>
              <a:ext cx="772886" cy="3918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19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CDA8210-BE9E-4F30-95DC-F0D9A2D8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CI/CD</a:t>
            </a:r>
            <a:r>
              <a:rPr lang="zh-CN" altLang="en-US" dirty="0"/>
              <a:t>的优点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8EB8E2-BDCA-43A4-81E6-37EFA5711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5675363A-5586-43C1-9B94-3BE9859A03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22174"/>
              </p:ext>
            </p:extLst>
          </p:nvPr>
        </p:nvGraphicFramePr>
        <p:xfrm>
          <a:off x="658699" y="298156"/>
          <a:ext cx="10358555" cy="6261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6311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404A3F5-2DA0-4F9C-A49D-7B82522A227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2" r="11384"/>
          <a:stretch/>
        </p:blipFill>
        <p:spPr>
          <a:xfrm>
            <a:off x="301860" y="1548462"/>
            <a:ext cx="5429241" cy="4389581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0527C99-94E8-4428-ABDF-ECD781FA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9" y="801218"/>
            <a:ext cx="11162884" cy="574183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Travis CI</a:t>
            </a:r>
            <a:endParaRPr lang="zh-CN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B00DBE-AF23-4C04-8F8B-CA584643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60E808C-8F29-40D9-ACA2-C3E00C78E00F}"/>
              </a:ext>
            </a:extLst>
          </p:cNvPr>
          <p:cNvGrpSpPr/>
          <p:nvPr/>
        </p:nvGrpSpPr>
        <p:grpSpPr>
          <a:xfrm>
            <a:off x="5888982" y="1548461"/>
            <a:ext cx="5932601" cy="4389582"/>
            <a:chOff x="6038233" y="1865408"/>
            <a:chExt cx="5443738" cy="346802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DA83AE4-DF24-4833-9A2A-4E6959167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233" y="1865408"/>
              <a:ext cx="5443738" cy="3468029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2787A54-2C67-4744-A271-0E2F532E0495}"/>
                </a:ext>
              </a:extLst>
            </p:cNvPr>
            <p:cNvSpPr/>
            <p:nvPr/>
          </p:nvSpPr>
          <p:spPr>
            <a:xfrm>
              <a:off x="7900639" y="3724507"/>
              <a:ext cx="485078" cy="2230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186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A44E974-FD55-4F42-B63D-E2AA295DE0F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16"/>
          <a:stretch/>
        </p:blipFill>
        <p:spPr>
          <a:xfrm>
            <a:off x="5800927" y="2053479"/>
            <a:ext cx="6020656" cy="3085579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5B5A6F4-467D-45ED-83D5-FADDD137F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id="{495FE240-5B07-477F-AEA6-882C076B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9" y="801218"/>
            <a:ext cx="11162884" cy="574183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Travis CI</a:t>
            </a:r>
            <a:endParaRPr lang="zh-CN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D3CCF9-FC51-4917-BC95-103E18FA8BCE}"/>
              </a:ext>
            </a:extLst>
          </p:cNvPr>
          <p:cNvSpPr txBox="1"/>
          <p:nvPr/>
        </p:nvSpPr>
        <p:spPr>
          <a:xfrm>
            <a:off x="658699" y="1548461"/>
            <a:ext cx="47663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项目，使用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进行单元测试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项目的根目录新建文件：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travis.yml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Travis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官方文档，配置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language,jdk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高级自定义配置：自己编写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before/after scripts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43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0527C99-94E8-4428-ABDF-ECD781FA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9" y="801218"/>
            <a:ext cx="11162884" cy="574183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将本地代码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到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origin</a:t>
            </a:r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B00DBE-AF23-4C04-8F8B-CA584643A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0B497A-69EA-471C-A9D2-FDE203484E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9091"/>
          <a:stretch/>
        </p:blipFill>
        <p:spPr>
          <a:xfrm>
            <a:off x="791737" y="1544649"/>
            <a:ext cx="5140711" cy="235456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F3EE527E-94AE-4210-B45A-34F3A96184EF}"/>
              </a:ext>
            </a:extLst>
          </p:cNvPr>
          <p:cNvGrpSpPr/>
          <p:nvPr/>
        </p:nvGrpSpPr>
        <p:grpSpPr>
          <a:xfrm>
            <a:off x="6096000" y="4068461"/>
            <a:ext cx="4018156" cy="2322227"/>
            <a:chOff x="6736897" y="2267886"/>
            <a:chExt cx="3628162" cy="232222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1ABDF25-EDD9-409B-9F55-0A9504410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6897" y="2267886"/>
              <a:ext cx="3628162" cy="2322227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1260372-B967-4C86-93FD-AC508AFBF22A}"/>
                </a:ext>
              </a:extLst>
            </p:cNvPr>
            <p:cNvSpPr/>
            <p:nvPr/>
          </p:nvSpPr>
          <p:spPr>
            <a:xfrm>
              <a:off x="7142356" y="3841595"/>
              <a:ext cx="1477536" cy="6133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98BD0F0B-F95F-457E-B480-43BC84965B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71" r="2888"/>
          <a:stretch/>
        </p:blipFill>
        <p:spPr>
          <a:xfrm>
            <a:off x="6207512" y="1548461"/>
            <a:ext cx="5062654" cy="252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EEC3FCE-1E16-4B4D-9338-04B65D55EF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33"/>
          <a:stretch/>
        </p:blipFill>
        <p:spPr>
          <a:xfrm>
            <a:off x="921834" y="3941783"/>
            <a:ext cx="5062655" cy="255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9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DC95C08-7BD2-45BA-81FB-47E3C86E9D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699" y="2259861"/>
            <a:ext cx="11162884" cy="29581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需要大量准备，时间较长，只适合小项目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强关联，不支持其他代码托管服务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闭源代码使用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SaaS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还需考虑安全问题；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是本地部署，不担心安全问题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私有项目收费高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835071-FCA6-4C76-8F8D-FCCE6237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Travis CI </a:t>
            </a:r>
            <a:r>
              <a:rPr lang="zh-CN" altLang="en-US" dirty="0"/>
              <a:t>持续集成的缺点</a:t>
            </a:r>
          </a:p>
        </p:txBody>
      </p:sp>
    </p:spTree>
    <p:extLst>
      <p:ext uri="{BB962C8B-B14F-4D97-AF65-F5344CB8AC3E}">
        <p14:creationId xmlns:p14="http://schemas.microsoft.com/office/powerpoint/2010/main" val="3002880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391A97-1E48-4A6C-BF55-0DE6A67B9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700" y="1685678"/>
            <a:ext cx="9829021" cy="492149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谈谈持续集成，持续交付，持续部署之间的区别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https://www.jianshu.com/p/2c6ebe34744a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http://www.ruanyifeng.com/blog/2017/12/travis_ci_tutorial.html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https://www.mindtheproduct.com/2016/02/what-the-hell-are-ci-cd-and-devops-a-cheatsheet-for-the-rest-of-us/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7C51A8-52E7-4C07-9439-8347E2B0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007E15-7407-48E9-804E-939EB0CCB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14713C3-9F8F-41E1-AAB9-1AF35CF3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11" y="173805"/>
            <a:ext cx="8632687" cy="337358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目录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2E0F8F-37DD-4455-8582-06CB2E1EF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635" y="5913525"/>
            <a:ext cx="3436994" cy="8625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799CA1E-D54A-41A9-B95A-707169F1BDB8}"/>
              </a:ext>
            </a:extLst>
          </p:cNvPr>
          <p:cNvSpPr txBox="1"/>
          <p:nvPr/>
        </p:nvSpPr>
        <p:spPr>
          <a:xfrm>
            <a:off x="1193181" y="972068"/>
            <a:ext cx="427552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什么是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什么是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工具与实践过程</a:t>
            </a: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优缺点分析</a:t>
            </a: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参考</a:t>
            </a: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53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2D0805C-A4B5-4F90-B08C-72834FBBA6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02801" y="1378457"/>
            <a:ext cx="5656159" cy="49214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在持续集成环境中，软件个人研发的部分向软件整体部分交付，开发人员将会频繁的提交代码到主干。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这些新提交在最终合并到主线之前，都需要通过编译和自动化测试流进行验证。</a:t>
            </a:r>
            <a:r>
              <a:rPr lang="zh-CN" altLang="en-US" sz="2400" b="1" dirty="0">
                <a:solidFill>
                  <a:schemeClr val="accent1"/>
                </a:solidFill>
              </a:rPr>
              <a:t>以便尽早发现个人开发部分的问题</a:t>
            </a:r>
            <a:endParaRPr lang="en-US" altLang="zh-CN" sz="24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178A58B-7980-4518-B775-7993C03C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</a:t>
            </a:r>
            <a:r>
              <a:rPr lang="zh-CN" altLang="en-US" dirty="0"/>
              <a:t>：持续集成</a:t>
            </a:r>
            <a:r>
              <a:rPr lang="en-US" altLang="zh-CN" dirty="0"/>
              <a:t>(Continuous integration)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9DBF77-7971-4C24-BBA6-0CF472FC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D9055DD1-E17C-4ACE-866C-C0CF8B24B226}"/>
              </a:ext>
            </a:extLst>
          </p:cNvPr>
          <p:cNvGrpSpPr/>
          <p:nvPr/>
        </p:nvGrpSpPr>
        <p:grpSpPr>
          <a:xfrm>
            <a:off x="83467" y="1977782"/>
            <a:ext cx="5844440" cy="2510151"/>
            <a:chOff x="5977143" y="1894581"/>
            <a:chExt cx="5844440" cy="251015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2816FE8-88D8-46F2-8050-8A5F7D09B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7143" y="2550362"/>
              <a:ext cx="5844440" cy="185437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D7EE2BE-71E5-4E0F-A1A2-1F016814A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1362" y="1894581"/>
              <a:ext cx="3822672" cy="1155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867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2D0805C-A4B5-4F90-B08C-72834FBBA6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9085" y="1097812"/>
            <a:ext cx="5656159" cy="49214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r>
              <a:rPr lang="en-US" altLang="zh-CN" sz="2800" b="1" dirty="0"/>
              <a:t>Q</a:t>
            </a:r>
            <a:r>
              <a:rPr lang="zh-CN" altLang="en-US" sz="2800" b="1" dirty="0"/>
              <a:t>：需要什么条件？</a:t>
            </a:r>
          </a:p>
          <a:p>
            <a:r>
              <a:rPr lang="zh-CN" altLang="en-US" sz="2400" dirty="0"/>
              <a:t>需要为每个新功能，代码改进，或者问题修复创建自动化测试用例</a:t>
            </a:r>
          </a:p>
          <a:p>
            <a:r>
              <a:rPr lang="zh-CN" altLang="en-US" sz="2400" dirty="0"/>
              <a:t>需要一个持续集成服务器，它可以监控代码提交情况，对每个新的提交进行自动化测试</a:t>
            </a:r>
          </a:p>
          <a:p>
            <a:r>
              <a:rPr lang="zh-CN" altLang="en-US" sz="2400" dirty="0"/>
              <a:t>研发团队需要尽可能快的提交代码，至少每天一次提交</a:t>
            </a:r>
            <a:endParaRPr lang="en-US" altLang="zh-CN" sz="2400" dirty="0"/>
          </a:p>
          <a:p>
            <a:endParaRPr lang="zh-CN" altLang="en-US" sz="2400" dirty="0"/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178A58B-7980-4518-B775-7993C03C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</a:t>
            </a:r>
            <a:r>
              <a:rPr lang="zh-CN" altLang="en-US" dirty="0"/>
              <a:t>：持续集成</a:t>
            </a:r>
            <a:r>
              <a:rPr lang="en-US" altLang="zh-CN" dirty="0"/>
              <a:t>(Continuous integration)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9DBF77-7971-4C24-BBA6-0CF472FC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79A019C-20BD-435B-A1B3-B262232C2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12313"/>
            <a:ext cx="5933789" cy="129843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0DF07A1-E7D6-4E38-8D12-EFF958C7F176}"/>
              </a:ext>
            </a:extLst>
          </p:cNvPr>
          <p:cNvSpPr txBox="1"/>
          <p:nvPr/>
        </p:nvSpPr>
        <p:spPr>
          <a:xfrm>
            <a:off x="6168330" y="1722379"/>
            <a:ext cx="4938002" cy="341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pPr>
            <a:r>
              <a:rPr lang="zh-CN" altLang="en-US" sz="2400" dirty="0"/>
              <a:t>灵活的基础设施（容器，虚拟机）</a:t>
            </a:r>
            <a:endParaRPr lang="en-US" altLang="zh-CN" sz="2400" dirty="0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pPr>
            <a:r>
              <a:rPr lang="zh-CN" altLang="en-US" sz="2400" dirty="0"/>
              <a:t>版本控制工具（</a:t>
            </a:r>
            <a:r>
              <a:rPr lang="en-US" altLang="zh-CN" sz="2400" dirty="0"/>
              <a:t>Git</a:t>
            </a:r>
            <a:r>
              <a:rPr lang="zh-CN" altLang="en-US" sz="2400" dirty="0"/>
              <a:t>，</a:t>
            </a:r>
            <a:r>
              <a:rPr lang="en-US" altLang="zh-CN" sz="2400" dirty="0"/>
              <a:t>CVS</a:t>
            </a:r>
            <a:r>
              <a:rPr lang="zh-CN" altLang="en-US" sz="2400" dirty="0"/>
              <a:t>，</a:t>
            </a:r>
            <a:r>
              <a:rPr lang="en-US" altLang="zh-CN" sz="2400" dirty="0"/>
              <a:t>SVN 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pPr>
            <a:r>
              <a:rPr lang="zh-CN" altLang="en-US" sz="2400" dirty="0"/>
              <a:t>自动化的构建和软件发布流程的工具</a:t>
            </a:r>
            <a:r>
              <a:rPr lang="en-US" altLang="zh-CN" sz="2400" dirty="0"/>
              <a:t>(</a:t>
            </a:r>
            <a:r>
              <a:rPr lang="zh-CN" altLang="en-US" sz="2400" dirty="0"/>
              <a:t> </a:t>
            </a:r>
            <a:r>
              <a:rPr lang="en-US" altLang="zh-CN" sz="2400" dirty="0"/>
              <a:t>Jenkins</a:t>
            </a:r>
            <a:r>
              <a:rPr lang="zh-CN" altLang="en-US" sz="2400" dirty="0"/>
              <a:t>，</a:t>
            </a:r>
            <a:r>
              <a:rPr lang="en-US" altLang="zh-CN" sz="2400" dirty="0"/>
              <a:t>flow.ci</a:t>
            </a:r>
            <a:r>
              <a:rPr lang="zh-CN" altLang="en-US" sz="2400" dirty="0"/>
              <a:t>，</a:t>
            </a:r>
            <a:r>
              <a:rPr lang="en-US" altLang="zh-CN" sz="2400" dirty="0"/>
              <a:t>Travis CI)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pPr>
            <a:r>
              <a:rPr lang="zh-CN" altLang="en-US" sz="2400" dirty="0"/>
              <a:t>反馈机制（构建失败会收到邮件等）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39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470A2BD-F1F8-44CC-9F9F-37724E666D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701" y="1605776"/>
            <a:ext cx="5262598" cy="5001400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altLang="zh-CN" dirty="0"/>
            </a:br>
            <a:r>
              <a:rPr lang="zh-CN" altLang="en-US" sz="2400" b="1" dirty="0"/>
              <a:t>持续交付就是讲我们的应用发布出去的过程。这个过程可以确保我们尽可能快的实现交付。这就意味着除了自动化测试，我们还需要有自动化的发布流，以及通过一个按键就可以随时随地实现应用的部署上线。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AE48DB-0560-4FC3-9171-1CE9A467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</a:t>
            </a:r>
            <a:r>
              <a:rPr lang="zh-CN" altLang="en-US" dirty="0"/>
              <a:t>：持续交付</a:t>
            </a:r>
            <a:r>
              <a:rPr lang="en-US" altLang="zh-CN" dirty="0"/>
              <a:t>(Continuous Delivery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87AAD-2957-46E9-B05D-EE3CFDFA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67A153-7536-4C65-82F2-C4A4733D3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1" r="2445"/>
          <a:stretch/>
        </p:blipFill>
        <p:spPr>
          <a:xfrm>
            <a:off x="5935828" y="1548461"/>
            <a:ext cx="6179971" cy="444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9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2AE48DB-0560-4FC3-9171-1CE9A467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</a:t>
            </a:r>
            <a:r>
              <a:rPr lang="zh-CN" altLang="en-US" dirty="0"/>
              <a:t>：持续交付</a:t>
            </a:r>
            <a:r>
              <a:rPr lang="en-US" altLang="zh-CN" dirty="0"/>
              <a:t>(Continuous Delivery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87AAD-2957-46E9-B05D-EE3CFDFA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0E7215D-38D7-4946-BC4E-FCA2066B0150}"/>
              </a:ext>
            </a:extLst>
          </p:cNvPr>
          <p:cNvSpPr txBox="1">
            <a:spLocks/>
          </p:cNvSpPr>
          <p:nvPr/>
        </p:nvSpPr>
        <p:spPr>
          <a:xfrm>
            <a:off x="439841" y="1204210"/>
            <a:ext cx="5656159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zh-CN" altLang="en-US" dirty="0"/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：需要什么条件？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强大的持续集成组件和足够多的测试项可以满足代码的需求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部署需要自动化。触发是手动的，但是部署一旦开始，就不能人为干预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可能需要接受特性开关，没有完成的功能模块不会影响到线上产品</a:t>
            </a:r>
          </a:p>
          <a:p>
            <a:endParaRPr lang="zh-CN" altLang="en-US" sz="2400" dirty="0"/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2BD1391-60C8-4643-B425-E34D0B18A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1" r="2445"/>
          <a:stretch/>
        </p:blipFill>
        <p:spPr>
          <a:xfrm>
            <a:off x="5935828" y="1548461"/>
            <a:ext cx="6179971" cy="444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8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2AE48DB-0560-4FC3-9171-1CE9A467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</a:t>
            </a:r>
            <a:r>
              <a:rPr lang="zh-CN" altLang="en-US" dirty="0"/>
              <a:t>：持续交付</a:t>
            </a:r>
            <a:r>
              <a:rPr lang="en-US" altLang="zh-CN" dirty="0"/>
              <a:t>(Continuous Delivery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87AAD-2957-46E9-B05D-EE3CFDFA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0E7215D-38D7-4946-BC4E-FCA2066B0150}"/>
              </a:ext>
            </a:extLst>
          </p:cNvPr>
          <p:cNvSpPr txBox="1">
            <a:spLocks/>
          </p:cNvSpPr>
          <p:nvPr/>
        </p:nvSpPr>
        <p:spPr>
          <a:xfrm>
            <a:off x="439841" y="1204210"/>
            <a:ext cx="5320879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：持续交付有什么好处？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繁琐的部署工作没有了。不再需要花费几天的时间去准备一个发布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可以更快的进行交付，这样就加快了与客户之间的反馈环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轻松应对小变更，加速迭代</a:t>
            </a:r>
          </a:p>
          <a:p>
            <a:endParaRPr lang="zh-CN" altLang="en-US" sz="2400" dirty="0"/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2BD1391-60C8-4643-B425-E34D0B18A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1" r="2445"/>
          <a:stretch/>
        </p:blipFill>
        <p:spPr>
          <a:xfrm>
            <a:off x="5935828" y="1548461"/>
            <a:ext cx="6179971" cy="444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2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2AE48DB-0560-4FC3-9171-1CE9A467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CD</a:t>
            </a:r>
            <a:r>
              <a:rPr lang="zh-CN" altLang="en-US" dirty="0"/>
              <a:t>：持续部署</a:t>
            </a:r>
            <a:r>
              <a:rPr lang="en-US" altLang="zh-CN" dirty="0"/>
              <a:t>(Continuous Deployment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87AAD-2957-46E9-B05D-EE3CFDFA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0E7215D-38D7-4946-BC4E-FCA2066B0150}"/>
              </a:ext>
            </a:extLst>
          </p:cNvPr>
          <p:cNvSpPr txBox="1">
            <a:spLocks/>
          </p:cNvSpPr>
          <p:nvPr/>
        </p:nvSpPr>
        <p:spPr>
          <a:xfrm>
            <a:off x="439841" y="1681005"/>
            <a:ext cx="5656159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通过这个方式，任何修改通过了所有已有的工作流就会直接和客户见面。没有人为干预（没有一键部署按钮），只有当一个修改在工作流中构建失败才能阻止它部署到产品线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4BD7277-6670-4122-B25E-BDD42514F679}"/>
              </a:ext>
            </a:extLst>
          </p:cNvPr>
          <p:cNvGrpSpPr/>
          <p:nvPr/>
        </p:nvGrpSpPr>
        <p:grpSpPr>
          <a:xfrm>
            <a:off x="5993215" y="1752267"/>
            <a:ext cx="6198785" cy="4329920"/>
            <a:chOff x="6096000" y="1672124"/>
            <a:chExt cx="6198785" cy="432992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F654F6A-A60C-4AF1-8A8B-B0F3C3289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672124"/>
              <a:ext cx="6198785" cy="432992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C052BF5-17DD-4A11-BB19-96DD4C0DDF12}"/>
                </a:ext>
              </a:extLst>
            </p:cNvPr>
            <p:cNvSpPr/>
            <p:nvPr/>
          </p:nvSpPr>
          <p:spPr>
            <a:xfrm>
              <a:off x="11521899" y="5251269"/>
              <a:ext cx="772886" cy="3918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96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2AE48DB-0560-4FC3-9171-1CE9A467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CD</a:t>
            </a:r>
            <a:r>
              <a:rPr lang="zh-CN" altLang="en-US" dirty="0"/>
              <a:t>：持续部署</a:t>
            </a:r>
            <a:r>
              <a:rPr lang="en-US" altLang="zh-CN" dirty="0"/>
              <a:t>(Continuous Deployment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87AAD-2957-46E9-B05D-EE3CFDFA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0E7215D-38D7-4946-BC4E-FCA2066B0150}"/>
              </a:ext>
            </a:extLst>
          </p:cNvPr>
          <p:cNvSpPr txBox="1">
            <a:spLocks/>
          </p:cNvSpPr>
          <p:nvPr/>
        </p:nvSpPr>
        <p:spPr>
          <a:xfrm>
            <a:off x="439841" y="1204210"/>
            <a:ext cx="5656159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zh-CN" altLang="en-US" dirty="0"/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：需要什么条件？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研发团队测试理念比较完善。测试单元的健壮性直接决定交付质量。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文档和部署频率要保持一致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特征标志成为发布重大变化过程的固有部分，以确保可以与其他部门（支持，市场营销，公关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）协调。</a:t>
            </a:r>
          </a:p>
          <a:p>
            <a:endParaRPr lang="zh-CN" altLang="en-US" sz="2400" dirty="0"/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4BD7277-6670-4122-B25E-BDD42514F679}"/>
              </a:ext>
            </a:extLst>
          </p:cNvPr>
          <p:cNvGrpSpPr/>
          <p:nvPr/>
        </p:nvGrpSpPr>
        <p:grpSpPr>
          <a:xfrm>
            <a:off x="5993215" y="1778393"/>
            <a:ext cx="6198785" cy="4329920"/>
            <a:chOff x="6096000" y="1672124"/>
            <a:chExt cx="6198785" cy="432992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F654F6A-A60C-4AF1-8A8B-B0F3C3289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672124"/>
              <a:ext cx="6198785" cy="432992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C052BF5-17DD-4A11-BB19-96DD4C0DDF12}"/>
                </a:ext>
              </a:extLst>
            </p:cNvPr>
            <p:cNvSpPr/>
            <p:nvPr/>
          </p:nvSpPr>
          <p:spPr>
            <a:xfrm>
              <a:off x="11521899" y="5251269"/>
              <a:ext cx="772886" cy="3918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796273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交大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交大蓝" id="{0F2DF94D-6FE4-4D4D-A7F9-DD5AE024DBE3}" vid="{9E67C1C7-8AF8-4AB7-A01F-74C93C763E87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112</TotalTime>
  <Words>808</Words>
  <Application>Microsoft Office PowerPoint</Application>
  <PresentationFormat>宽屏</PresentationFormat>
  <Paragraphs>80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Wingdings 2</vt:lpstr>
      <vt:lpstr>HDOfficeLightV0</vt:lpstr>
      <vt:lpstr>1_HDOfficeLightV0</vt:lpstr>
      <vt:lpstr>交大蓝</vt:lpstr>
      <vt:lpstr>CI/CD</vt:lpstr>
      <vt:lpstr>目录</vt:lpstr>
      <vt:lpstr>CI：持续集成(Continuous integration)</vt:lpstr>
      <vt:lpstr>CI：持续集成(Continuous integration)</vt:lpstr>
      <vt:lpstr>CD：持续交付(Continuous Delivery）</vt:lpstr>
      <vt:lpstr>CD：持续交付(Continuous Delivery）</vt:lpstr>
      <vt:lpstr>CD：持续交付(Continuous Delivery）</vt:lpstr>
      <vt:lpstr>CD：持续部署(Continuous Deployment）</vt:lpstr>
      <vt:lpstr>CD：持续部署(Continuous Deployment）</vt:lpstr>
      <vt:lpstr>CD：持续部署(Continuous Deployment）</vt:lpstr>
      <vt:lpstr>CI/CD的优点</vt:lpstr>
      <vt:lpstr>Travis CI</vt:lpstr>
      <vt:lpstr>Travis CI</vt:lpstr>
      <vt:lpstr>将本地代码push到origin后</vt:lpstr>
      <vt:lpstr>用Travis CI 持续集成的缺点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</dc:title>
  <dc:creator>赵樱</dc:creator>
  <cp:lastModifiedBy>赵樱</cp:lastModifiedBy>
  <cp:revision>24</cp:revision>
  <dcterms:created xsi:type="dcterms:W3CDTF">2018-05-22T12:15:52Z</dcterms:created>
  <dcterms:modified xsi:type="dcterms:W3CDTF">2018-05-22T15:44:04Z</dcterms:modified>
</cp:coreProperties>
</file>