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1"/>
  </p:handoutMasterIdLst>
  <p:sldIdLst>
    <p:sldId id="422" r:id="rId3"/>
    <p:sldId id="268" r:id="rId4"/>
    <p:sldId id="288" r:id="rId6"/>
    <p:sldId id="289" r:id="rId7"/>
    <p:sldId id="290" r:id="rId8"/>
    <p:sldId id="291" r:id="rId9"/>
    <p:sldId id="292" r:id="rId10"/>
    <p:sldId id="382" r:id="rId11"/>
    <p:sldId id="379" r:id="rId12"/>
    <p:sldId id="381" r:id="rId13"/>
    <p:sldId id="417" r:id="rId14"/>
    <p:sldId id="413" r:id="rId15"/>
    <p:sldId id="403" r:id="rId16"/>
    <p:sldId id="380" r:id="rId17"/>
    <p:sldId id="387" r:id="rId18"/>
    <p:sldId id="388" r:id="rId19"/>
    <p:sldId id="389" r:id="rId20"/>
    <p:sldId id="390" r:id="rId21"/>
    <p:sldId id="392" r:id="rId22"/>
    <p:sldId id="393" r:id="rId23"/>
    <p:sldId id="395" r:id="rId24"/>
    <p:sldId id="418" r:id="rId25"/>
    <p:sldId id="419" r:id="rId26"/>
    <p:sldId id="398" r:id="rId27"/>
    <p:sldId id="414" r:id="rId28"/>
    <p:sldId id="401" r:id="rId29"/>
    <p:sldId id="416" r:id="rId30"/>
    <p:sldId id="318" r:id="rId31"/>
    <p:sldId id="351" r:id="rId32"/>
    <p:sldId id="420" r:id="rId33"/>
    <p:sldId id="361" r:id="rId34"/>
    <p:sldId id="322" r:id="rId35"/>
    <p:sldId id="377" r:id="rId36"/>
    <p:sldId id="412" r:id="rId37"/>
    <p:sldId id="324" r:id="rId38"/>
    <p:sldId id="327" r:id="rId39"/>
    <p:sldId id="411" r:id="rId40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accent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accent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accent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accent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accent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accent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accent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accent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accent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00CC"/>
    <a:srgbClr val="000066"/>
    <a:srgbClr val="FFFFCC"/>
    <a:srgbClr val="FFFF66"/>
    <a:srgbClr val="FF9933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9"/>
    <p:restoredTop sz="83760"/>
  </p:normalViewPr>
  <p:slideViewPr>
    <p:cSldViewPr showGuides="1">
      <p:cViewPr>
        <p:scale>
          <a:sx n="50" d="100"/>
          <a:sy n="50" d="100"/>
        </p:scale>
        <p:origin x="166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gs" Target="tags/tag2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2-29T18:42:08.706" idx="8">
    <p:pos x="10" y="10"/>
    <p:text>备注中提到的页码，与教材页码无法对应？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2-29T18:51:10.866" idx="9">
    <p:pos x="557" y="327"/>
    <p:text>图中N改为斜体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2-29T19:06:36.036" idx="11">
    <p:pos x="174" y="326"/>
    <p:text>备注是否有必要？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2-29T19:06:36.036" idx="11">
    <p:pos x="174" y="326"/>
    <p:text>备注是否有必要？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3-03T11:14:41.379" idx="19">
    <p:pos x="317" y="192"/>
    <p:text>教材46页TCP/IP参考模型分为四层：网络接口层、网际层、传输层、应用层。与本页ppt不一样？？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6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57742-8897-4482-A615-4786A2068D8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7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2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1028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72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2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2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40FCDF-3065-45D8-B9A4-E0A6EFF6C7F0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61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337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378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（</a:t>
            </a:r>
            <a:r>
              <a:rPr lang="en-US" altLang="zh-CN" i="1" dirty="0"/>
              <a:t>n</a:t>
            </a:r>
            <a:r>
              <a:rPr lang="zh-CN" altLang="en-US" dirty="0"/>
              <a:t>）连接实际是逻辑上的，只有最低层实际的物理介质上的连接才是真实的。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399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4710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后续几张是自己添加，是为了更清楚的说明各层的概念和功能。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491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后续几张是自己添加，是为了更清楚的说明各层的概念和功能。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512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自己补充内容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》TCP/IP</a:t>
            </a:r>
            <a:r>
              <a:rPr lang="zh-CN" altLang="en-US" dirty="0"/>
              <a:t>协议产生于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年代后期，当时</a:t>
            </a:r>
            <a:r>
              <a:rPr lang="en-US" altLang="zh-CN" dirty="0"/>
              <a:t>ARPA</a:t>
            </a:r>
            <a:r>
              <a:rPr lang="zh-CN" altLang="en-US" dirty="0"/>
              <a:t>为实现异种网之间的互联和互通，大力资助互联技术的研究和开发，从而导致了</a:t>
            </a:r>
            <a:r>
              <a:rPr lang="en-US" altLang="zh-CN" dirty="0"/>
              <a:t>TCP/IP</a:t>
            </a:r>
            <a:r>
              <a:rPr lang="zh-CN" altLang="en-US" dirty="0"/>
              <a:t>的发展。</a:t>
            </a:r>
            <a:r>
              <a:rPr lang="en-US" altLang="zh-CN" dirty="0"/>
              <a:t>1980</a:t>
            </a:r>
            <a:r>
              <a:rPr lang="zh-CN" altLang="en-US" dirty="0"/>
              <a:t>年，</a:t>
            </a:r>
            <a:r>
              <a:rPr lang="en-US" altLang="zh-CN" dirty="0"/>
              <a:t>ARPANET</a:t>
            </a:r>
            <a:r>
              <a:rPr lang="zh-CN" altLang="en-US" dirty="0"/>
              <a:t>上所有的机器转向</a:t>
            </a:r>
            <a:r>
              <a:rPr lang="en-US" altLang="zh-CN" dirty="0"/>
              <a:t>TCP/IP</a:t>
            </a:r>
            <a:r>
              <a:rPr lang="zh-CN" altLang="en-US" dirty="0"/>
              <a:t>协议，并以</a:t>
            </a:r>
            <a:r>
              <a:rPr lang="en-US" altLang="zh-CN" dirty="0"/>
              <a:t>ARPANET</a:t>
            </a:r>
            <a:r>
              <a:rPr lang="zh-CN" altLang="en-US" dirty="0"/>
              <a:t>为主干建立</a:t>
            </a:r>
            <a:r>
              <a:rPr lang="en-US" altLang="zh-CN" dirty="0"/>
              <a:t>Internet</a:t>
            </a:r>
            <a:r>
              <a:rPr lang="zh-CN" altLang="en-US" dirty="0"/>
              <a:t>。到</a:t>
            </a:r>
            <a:r>
              <a:rPr lang="en-US" altLang="zh-CN" dirty="0"/>
              <a:t>80</a:t>
            </a:r>
            <a:r>
              <a:rPr lang="zh-CN" altLang="en-US" dirty="0"/>
              <a:t>年代末</a:t>
            </a:r>
            <a:r>
              <a:rPr lang="en-US" altLang="zh-CN" dirty="0"/>
              <a:t>90</a:t>
            </a:r>
            <a:r>
              <a:rPr lang="zh-CN" altLang="en-US" dirty="0"/>
              <a:t>年代初，</a:t>
            </a:r>
            <a:r>
              <a:rPr lang="en-US" altLang="zh-CN" dirty="0"/>
              <a:t>TCP/IP</a:t>
            </a:r>
            <a:r>
              <a:rPr lang="zh-CN" altLang="en-US" dirty="0"/>
              <a:t>协议集成为事实上的标准。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》</a:t>
            </a:r>
            <a:r>
              <a:rPr lang="zh-CN" altLang="en-US" dirty="0"/>
              <a:t>解释</a:t>
            </a:r>
            <a:r>
              <a:rPr lang="en-US" altLang="zh-CN" dirty="0"/>
              <a:t>TCP/IP</a:t>
            </a:r>
            <a:r>
              <a:rPr lang="zh-CN" altLang="en-US" dirty="0"/>
              <a:t>全称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583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81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133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1638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276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b="1" dirty="0"/>
              <a:t>以邮局发信为例</a:t>
            </a:r>
            <a:endParaRPr lang="zh-CN" altLang="en-US" b="1" dirty="0"/>
          </a:p>
          <a:p>
            <a:pPr lvl="0" eaLnBrk="1" hangingPunct="1"/>
            <a:r>
              <a:rPr lang="zh-CN" altLang="en-US" b="1" dirty="0"/>
              <a:t>需要详细讲解</a:t>
            </a:r>
            <a:endParaRPr lang="zh-CN" altLang="en-US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296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>
              <a:buClrTx/>
              <a:buFontTx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317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6913" y="260350"/>
            <a:ext cx="2097087" cy="54117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0350"/>
            <a:ext cx="6138863" cy="54117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5573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447800" y="260350"/>
            <a:ext cx="7696200" cy="720725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 lIns="92075" tIns="46038" rIns="92075" bIns="46038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C93A6-067E-43C5-948F-E35A17375BE2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61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body"/>
          </p:nvPr>
        </p:nvSpPr>
        <p:spPr>
          <a:xfrm>
            <a:off x="755650" y="1557338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82625"/>
            <a:ext cx="9144000" cy="46038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99CC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56796" dir="1593903" algn="ctr" rotWithShape="0">
              <a:srgbClr val="DDDDD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defRPr/>
            </a:pPr>
            <a:endParaRPr kumimoji="1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719138" y="7938"/>
            <a:ext cx="7696200" cy="720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单击此处编辑母版标题样式</a:t>
            </a:r>
            <a:endParaRPr kumimoji="1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82625"/>
            <a:ext cx="9144000" cy="46038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99CC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56796" dir="1593903" algn="ctr" rotWithShape="0">
              <a:srgbClr val="DDDDD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defRPr/>
            </a:pPr>
            <a:endParaRPr kumimoji="1" lang="zh-CN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033" name="Object 15"/>
          <p:cNvGraphicFramePr>
            <a:graphicFrameLocks noChangeAspect="1"/>
          </p:cNvGraphicFramePr>
          <p:nvPr userDrawn="1"/>
        </p:nvGraphicFramePr>
        <p:xfrm>
          <a:off x="0" y="188913"/>
          <a:ext cx="91440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15290800" imgH="1549400" progId="Photoshop.Image.7">
                  <p:embed/>
                </p:oleObj>
              </mc:Choice>
              <mc:Fallback>
                <p:oleObj name="" r:id="rId13" imgW="15290800" imgH="1549400" progId="Photoshop.Image.7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188913"/>
                        <a:ext cx="9144000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6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l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Freeform 17"/>
          <p:cNvSpPr/>
          <p:nvPr userDrawn="1"/>
        </p:nvSpPr>
        <p:spPr>
          <a:xfrm>
            <a:off x="0" y="908050"/>
            <a:ext cx="9144000" cy="4619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768" h="366">
                <a:moveTo>
                  <a:pt x="4" y="365"/>
                </a:moveTo>
                <a:lnTo>
                  <a:pt x="0" y="246"/>
                </a:lnTo>
                <a:cubicBezTo>
                  <a:pt x="304" y="192"/>
                  <a:pt x="1175" y="64"/>
                  <a:pt x="1837" y="32"/>
                </a:cubicBezTo>
                <a:cubicBezTo>
                  <a:pt x="2499" y="0"/>
                  <a:pt x="3316" y="19"/>
                  <a:pt x="3970" y="52"/>
                </a:cubicBezTo>
                <a:cubicBezTo>
                  <a:pt x="4624" y="85"/>
                  <a:pt x="5464" y="179"/>
                  <a:pt x="5764" y="231"/>
                </a:cubicBezTo>
                <a:lnTo>
                  <a:pt x="5768" y="366"/>
                </a:lnTo>
                <a:lnTo>
                  <a:pt x="4" y="36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l"/>
        <a:defRPr kumimoji="1" sz="32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ü"/>
        <a:defRPr kumimoji="1" sz="2800" b="1">
          <a:solidFill>
            <a:srgbClr val="0033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anose="05000000000000000000" pitchFamily="2" charset="2"/>
        <a:buChar char="q"/>
        <a:defRPr kumimoji="1" sz="2400" b="1">
          <a:solidFill>
            <a:srgbClr val="CC66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56EFF"/>
        </a:buClr>
        <a:buChar char="–"/>
        <a:defRPr kumimoji="1" sz="20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56EFF"/>
        </a:buClr>
        <a:buChar char="•"/>
        <a:defRPr kumimoji="1" sz="20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56EFF"/>
        </a:buClr>
        <a:buChar char="•"/>
        <a:defRPr kumimoji="1" sz="20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56EFF"/>
        </a:buClr>
        <a:buChar char="•"/>
        <a:defRPr kumimoji="1" sz="20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56EFF"/>
        </a:buClr>
        <a:buChar char="•"/>
        <a:defRPr kumimoji="1" sz="20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56EFF"/>
        </a:buClr>
        <a:buChar char="•"/>
        <a:defRPr kumimoji="1" sz="20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2"/>
          <p:cNvSpPr>
            <a:spLocks noGrp="1" noRot="1"/>
          </p:cNvSpPr>
          <p:nvPr>
            <p:ph type="ctr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计算机网络</a:t>
            </a:r>
            <a:endParaRPr kumimoji="1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4100" name="Rectangle 3"/>
          <p:cNvSpPr>
            <a:spLocks noGrp="1" noRot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西安交通大学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计算机科学与技术学院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2.3 </a:t>
            </a:r>
            <a:r>
              <a:rPr lang="zh-CN" altLang="en-US" sz="3200" dirty="0"/>
              <a:t>网络体系结构元素</a:t>
            </a:r>
            <a:endParaRPr lang="zh-CN" altLang="en-US" sz="3200" dirty="0"/>
          </a:p>
        </p:txBody>
      </p:sp>
      <p:sp>
        <p:nvSpPr>
          <p:cNvPr id="416771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64062"/>
          </a:xfrm>
        </p:spPr>
        <p:txBody>
          <a:bodyPr vert="horz" wrap="square" lIns="91440" tIns="45720" rIns="91440" bIns="45720" anchor="t" anchorCtr="0">
            <a:spAutoFit/>
          </a:bodyPr>
          <a:p>
            <a:pPr marL="609600" indent="-609600" eaLnBrk="1" hangingPunct="1">
              <a:buClr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实体（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entity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90600" lvl="1" indent="-5334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层中的活动元素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可以是软件（如进程），也可以是硬件（如网卡、智能输入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输出芯片），不同网络层次中的实体实现的功能可以相同。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eaLnBrk="1" hangingPunct="1">
              <a:spcBef>
                <a:spcPts val="1200"/>
              </a:spcBef>
              <a:buClr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对等实体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同等实体（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peer entity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90600" lvl="1" indent="-5334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位于不同系统的同一层的实体间的互称。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eaLnBrk="1" hangingPunct="1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7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67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67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6771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6771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6771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1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6771">
                                            <p:txEl>
                                              <p:charRg st="1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6771">
                                            <p:txEl>
                                              <p:charRg st="1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6771">
                                            <p:txEl>
                                              <p:charRg st="1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6771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6771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6771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6771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6771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6771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2.3 </a:t>
            </a:r>
            <a:r>
              <a:rPr lang="zh-CN" altLang="en-US" sz="3200" dirty="0"/>
              <a:t>网络体系结构元素</a:t>
            </a:r>
            <a:endParaRPr lang="zh-CN" altLang="en-US" sz="3200" dirty="0"/>
          </a:p>
        </p:txBody>
      </p:sp>
      <p:sp>
        <p:nvSpPr>
          <p:cNvPr id="484355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8496300" cy="3409950"/>
          </a:xfrm>
        </p:spPr>
        <p:txBody>
          <a:bodyPr vert="horz" wrap="square" lIns="91440" tIns="45720" rIns="91440" bIns="45720" anchor="t" anchorCtr="0">
            <a:spAutoFit/>
          </a:bodyPr>
          <a:p>
            <a:pPr marL="609600" indent="-609600" eaLnBrk="1" hangingPunct="1">
              <a:lnSpc>
                <a:spcPct val="80000"/>
              </a:lnSpc>
              <a:buClr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层 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layer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90600" lvl="1" indent="-533400" eaLnBrk="1" hangingPunct="1">
              <a:spcBef>
                <a:spcPts val="1200"/>
              </a:spcBef>
            </a:pPr>
            <a:r>
              <a:rPr lang="en-US" altLang="zh-CN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：指在网络体系结构中的某特定层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>
              <a:spcBef>
                <a:spcPts val="1200"/>
              </a:spcBef>
            </a:pPr>
            <a:r>
              <a:rPr lang="en-US" altLang="zh-CN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(n+1)</a:t>
            </a:r>
            <a:r>
              <a:rPr lang="zh-CN" altLang="en-US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层的相邻上层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>
              <a:spcBef>
                <a:spcPts val="1200"/>
              </a:spcBef>
            </a:pPr>
            <a:r>
              <a:rPr lang="en-US" altLang="zh-CN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(n-1)</a:t>
            </a:r>
            <a:r>
              <a:rPr lang="zh-CN" altLang="en-US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层的相邻下层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每层实体与同一系统的相邻层实体交互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每层实体与不同系统的对等实体交互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35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435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435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charRg st="1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4355">
                                            <p:txEl>
                                              <p:charRg st="1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4355">
                                            <p:txEl>
                                              <p:charRg st="1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4355">
                                            <p:txEl>
                                              <p:charRg st="1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4355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4355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4355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4355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4355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4355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4355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4355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4355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charRg st="8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4355">
                                            <p:txEl>
                                              <p:charRg st="84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4355">
                                            <p:txEl>
                                              <p:charRg st="8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4355">
                                            <p:txEl>
                                              <p:charRg st="8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2.3 </a:t>
            </a:r>
            <a:r>
              <a:rPr lang="zh-CN" altLang="en-US" sz="3200" dirty="0"/>
              <a:t>网络体系结构元素</a:t>
            </a:r>
            <a:endParaRPr lang="zh-CN" altLang="en-US" sz="3200" dirty="0"/>
          </a:p>
        </p:txBody>
      </p:sp>
      <p:sp>
        <p:nvSpPr>
          <p:cNvPr id="473092" name="Rectangle 4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8208963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协议（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protocol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计算机网络同等层次中，通信双方进行信息交换时必须遵守的规则。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协议组成要素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语法（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syntax)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：以二进制形式表示的命令和相应的结构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语义（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semantics)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：由发出的命令请求，完成的动作和回送的响应组成的集合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同步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定时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关系（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timing)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有关通信操作执行的顺序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charRg st="1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charRg st="4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charRg st="5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charRg st="8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charRg st="12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2.3 </a:t>
            </a:r>
            <a:r>
              <a:rPr lang="zh-CN" altLang="en-US" sz="3200" dirty="0"/>
              <a:t>网络体系结构元素</a:t>
            </a:r>
            <a:endParaRPr lang="zh-CN" altLang="en-US" sz="3200" dirty="0"/>
          </a:p>
        </p:txBody>
      </p:sp>
      <p:sp>
        <p:nvSpPr>
          <p:cNvPr id="452611" name="Rectangle 3"/>
          <p:cNvSpPr>
            <a:spLocks noGrp="1"/>
          </p:cNvSpPr>
          <p:nvPr>
            <p:ph idx="1"/>
          </p:nvPr>
        </p:nvSpPr>
        <p:spPr>
          <a:xfrm>
            <a:off x="684213" y="1196975"/>
            <a:ext cx="8064500" cy="4752975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spcBef>
                <a:spcPts val="1800"/>
              </a:spcBef>
              <a:buClrTx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09650" lvl="1" indent="-609600" eaLnBrk="1" hangingPunct="1">
              <a:lnSpc>
                <a:spcPct val="120000"/>
              </a:lnSpc>
              <a:spcBef>
                <a:spcPts val="600"/>
              </a:spcBef>
              <a:buClrTx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实体向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n+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实体提供的通信能力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,(n+1)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实体能看见的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实体提供的功能集合。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09650" lvl="1" indent="-6096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在计算机网络分层结构中，每一层功能的本质都是为它的上层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提供服务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09650" lvl="1" indent="-6096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位于相邻层间，定义下层向上层提供的原语操作和服务。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800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charRg st="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charRg st="4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charRg st="8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charRg st="8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5747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435975" cy="507365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</a:pPr>
            <a:r>
              <a:rPr lang="en-US" altLang="zh-CN" sz="2800" dirty="0"/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服务提供者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服务的下一层实体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服务提供者：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层实体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间接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服务提供者：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层以下各层的实体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  <a:buClrTx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服务用户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服务的上一层实体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服务用户：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(n+1)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层实体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间接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服务用户：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(n+1)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层以上各层的实体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2.3 </a:t>
            </a:r>
            <a:r>
              <a:rPr lang="zh-CN" altLang="en-US" sz="3200" dirty="0"/>
              <a:t>网络体系结构元素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charRg st="1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charRg st="7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charRg st="8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charRg st="106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2.3 </a:t>
            </a:r>
            <a:r>
              <a:rPr lang="zh-CN" altLang="en-US" sz="3200" dirty="0"/>
              <a:t>网络体系结构元素</a:t>
            </a:r>
            <a:endParaRPr lang="en-US" altLang="zh-CN" sz="3200" dirty="0"/>
          </a:p>
        </p:txBody>
      </p:sp>
      <p:sp>
        <p:nvSpPr>
          <p:cNvPr id="17411" name="Rectangle 4"/>
          <p:cNvSpPr/>
          <p:nvPr/>
        </p:nvSpPr>
        <p:spPr>
          <a:xfrm>
            <a:off x="755650" y="1125538"/>
            <a:ext cx="7777163" cy="55086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ts val="120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服务访问点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SAP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Service Access Point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是邻层实体之间的逻辑接口，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层间服务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必须在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SAP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上进行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从物理层开始，每一层都向上层提供服务访问点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ts val="12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SAP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例程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物理层的服务访问点是网卡接口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(RJ45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接口或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BNC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数据链路层的服务访问点是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MAC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网络层的服务访问点是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传输层的服务访问点是端口号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应用层提供的服务访问点是用户界面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8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8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1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33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48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62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2.3 </a:t>
            </a:r>
            <a:r>
              <a:rPr lang="zh-CN" altLang="en-US" sz="3200" dirty="0"/>
              <a:t>网络体系结构元素</a:t>
            </a:r>
            <a:endParaRPr lang="en-US" altLang="zh-CN" sz="3200" dirty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042988" y="1341438"/>
            <a:ext cx="7848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l"/>
              <a:defRPr kumimoji="1" sz="3200" b="1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ü"/>
              <a:defRPr kumimoji="1" sz="2800" b="1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CC66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256EFF"/>
              </a:buClr>
              <a:buChar char="–"/>
              <a:defRPr kumimoji="1" sz="2000" b="1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spcBef>
                <a:spcPct val="20000"/>
              </a:spcBef>
              <a:buClr>
                <a:srgbClr val="256EFF"/>
              </a:buClr>
              <a:buChar char="•"/>
              <a:defRPr kumimoji="1" sz="2000" b="1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56EFF"/>
              </a:buClr>
              <a:buChar char="•"/>
              <a:defRPr kumimoji="1" sz="2000" b="1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56EFF"/>
              </a:buClr>
              <a:buChar char="•"/>
              <a:defRPr kumimoji="1" sz="2000" b="1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56EFF"/>
              </a:buClr>
              <a:buChar char="•"/>
              <a:defRPr kumimoji="1" sz="2000" b="1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56EFF"/>
              </a:buClr>
              <a:buChar char="•"/>
              <a:defRPr kumimoji="1" sz="2000" b="1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数据单元（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DU-Data Unit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在网络中信息传送的单位，称为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数据单元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对等实体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协议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的控制下交换信息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相邻层实体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按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交换信息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数据单元种类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协议数据单元（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PDU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接口数据单元（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IDU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服务数据单元（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SDU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3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6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7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8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9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>
              <a:buClr>
                <a:srgbClr val="FFFF00"/>
              </a:buClr>
              <a:buNone/>
            </a:pPr>
            <a:r>
              <a:rPr lang="zh-CN" altLang="en-US" sz="3200" dirty="0"/>
              <a:t>协议数据单元 </a:t>
            </a:r>
            <a:r>
              <a:rPr lang="en-US" altLang="zh-CN" sz="3200" dirty="0"/>
              <a:t>PDU</a:t>
            </a:r>
            <a:endParaRPr lang="en-US" altLang="zh-CN" sz="3200" dirty="0"/>
          </a:p>
        </p:txBody>
      </p:sp>
      <p:sp>
        <p:nvSpPr>
          <p:cNvPr id="19459" name="Text Box 3"/>
          <p:cNvSpPr txBox="1"/>
          <p:nvPr/>
        </p:nvSpPr>
        <p:spPr>
          <a:xfrm>
            <a:off x="468313" y="2492375"/>
            <a:ext cx="8280400" cy="3895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>
              <a:spcBef>
                <a:spcPct val="20000"/>
              </a:spcBef>
              <a:buClr>
                <a:schemeClr val="accent1"/>
              </a:buClr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PDU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基本格式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spcBef>
                <a:spcPct val="20000"/>
              </a:spcBef>
              <a:buClr>
                <a:schemeClr val="accent1"/>
              </a:buClr>
              <a:buFontTx/>
            </a:pP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PCI	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用户数据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PCI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（协议控制信息）是为实现协议而在传送的数据的首部或尾部加的控制信息，如：地址、差错控制信息、序号信息等。</a:t>
            </a:r>
            <a:endParaRPr lang="zh-CN" altLang="en-US" sz="240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用户数据为提供服务而传送的信息。</a:t>
            </a:r>
            <a:endParaRPr lang="zh-CN" altLang="en-US" sz="240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考虑到协议的要求，如时延、效率等因素，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PDU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的大小一般都有一定的长度要求。</a:t>
            </a:r>
            <a:endParaRPr lang="zh-CN" altLang="en-US" sz="240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913" y="3068638"/>
            <a:ext cx="5257800" cy="609600"/>
            <a:chOff x="1331913" y="3068638"/>
            <a:chExt cx="5257800" cy="609600"/>
          </a:xfrm>
        </p:grpSpPr>
        <p:sp>
          <p:nvSpPr>
            <p:cNvPr id="26628" name="Rectangle 4"/>
            <p:cNvSpPr/>
            <p:nvPr/>
          </p:nvSpPr>
          <p:spPr>
            <a:xfrm>
              <a:off x="1331913" y="3068638"/>
              <a:ext cx="5257800" cy="609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marL="342900" indent="-342900" algn="ctr"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zh-CN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629" name="Line 5"/>
            <p:cNvSpPr/>
            <p:nvPr/>
          </p:nvSpPr>
          <p:spPr>
            <a:xfrm>
              <a:off x="3203575" y="3068638"/>
              <a:ext cx="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462" name="Group 6"/>
          <p:cNvGrpSpPr/>
          <p:nvPr/>
        </p:nvGrpSpPr>
        <p:grpSpPr>
          <a:xfrm>
            <a:off x="611188" y="1196975"/>
            <a:ext cx="7705725" cy="1079500"/>
            <a:chOff x="912" y="1008"/>
            <a:chExt cx="3984" cy="912"/>
          </a:xfrm>
        </p:grpSpPr>
        <p:sp>
          <p:nvSpPr>
            <p:cNvPr id="26631" name="AutoShape 7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 anchorCtr="0"/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6632" name="Group 8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428041" name="AutoShape 9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8042" name="Freeform 10"/>
              <p:cNvSpPr/>
              <p:nvPr/>
            </p:nvSpPr>
            <p:spPr bwMode="gray">
              <a:xfrm>
                <a:off x="1047" y="1142"/>
                <a:ext cx="382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35" name="Text Box 11"/>
              <p:cNvSpPr txBox="1"/>
              <p:nvPr/>
            </p:nvSpPr>
            <p:spPr>
              <a:xfrm>
                <a:off x="1162" y="1328"/>
                <a:ext cx="420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en-US" altLang="zh-CN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PDU</a:t>
                </a:r>
                <a:endParaRPr lang="en-US" altLang="zh-CN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6636" name="Text Box 12"/>
            <p:cNvSpPr txBox="1"/>
            <p:nvPr/>
          </p:nvSpPr>
          <p:spPr>
            <a:xfrm>
              <a:off x="1872" y="1149"/>
              <a:ext cx="2928" cy="6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不同系统的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对等实体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为实现该层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协议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所交换的信息单位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0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2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914400" y="188913"/>
            <a:ext cx="8229600" cy="692150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 (n)PDU</a:t>
            </a:r>
            <a:r>
              <a:rPr lang="zh-CN" altLang="en-US" sz="3200" dirty="0"/>
              <a:t>与</a:t>
            </a:r>
            <a:r>
              <a:rPr lang="en-US" altLang="zh-CN" sz="3200" dirty="0"/>
              <a:t>(n+1)PDU</a:t>
            </a:r>
            <a:r>
              <a:rPr lang="zh-CN" altLang="en-US" sz="3200" dirty="0"/>
              <a:t>的关系</a:t>
            </a:r>
            <a:endParaRPr lang="zh-CN" altLang="en-US" sz="3200" dirty="0"/>
          </a:p>
        </p:txBody>
      </p:sp>
      <p:sp>
        <p:nvSpPr>
          <p:cNvPr id="28674" name="Rectangle 3"/>
          <p:cNvSpPr/>
          <p:nvPr/>
        </p:nvSpPr>
        <p:spPr>
          <a:xfrm>
            <a:off x="2386013" y="3644900"/>
            <a:ext cx="5257800" cy="6096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5" name="Line 4"/>
          <p:cNvSpPr/>
          <p:nvPr/>
        </p:nvSpPr>
        <p:spPr>
          <a:xfrm>
            <a:off x="3910013" y="35687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76" name="Rectangle 5"/>
          <p:cNvSpPr/>
          <p:nvPr/>
        </p:nvSpPr>
        <p:spPr>
          <a:xfrm>
            <a:off x="3910013" y="2387600"/>
            <a:ext cx="3733800" cy="6096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7" name="Line 6"/>
          <p:cNvSpPr/>
          <p:nvPr/>
        </p:nvSpPr>
        <p:spPr>
          <a:xfrm>
            <a:off x="3910013" y="30353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8678" name="Line 7"/>
          <p:cNvSpPr/>
          <p:nvPr/>
        </p:nvSpPr>
        <p:spPr>
          <a:xfrm>
            <a:off x="7643813" y="31115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8679" name="Rectangle 8"/>
          <p:cNvSpPr>
            <a:spLocks noGrp="1"/>
          </p:cNvSpPr>
          <p:nvPr>
            <p:ph idx="1"/>
          </p:nvPr>
        </p:nvSpPr>
        <p:spPr>
          <a:xfrm>
            <a:off x="1116013" y="863600"/>
            <a:ext cx="8305800" cy="4495800"/>
          </a:xfrm>
        </p:spPr>
        <p:txBody>
          <a:bodyPr vert="horz" wrap="square" lIns="91440" tIns="45720" rIns="91440" bIns="45720" anchor="t" anchorCtr="0"/>
          <a:p>
            <a:pPr marL="1371600" lvl="2" indent="-457200" algn="just" eaLnBrk="1" hangingPunct="1"/>
            <a:endParaRPr lang="en-US" altLang="zh-CN" dirty="0"/>
          </a:p>
          <a:p>
            <a:pPr marL="1371600" lvl="2" indent="-457200" algn="just" eaLnBrk="1" hangingPunct="1">
              <a:buNone/>
            </a:pPr>
            <a:endParaRPr lang="en-US" altLang="zh-CN" dirty="0"/>
          </a:p>
          <a:p>
            <a:pPr marL="1752600" lvl="3" indent="-381000" algn="just" eaLnBrk="1" hangingPunct="1">
              <a:buNone/>
            </a:pPr>
            <a:endParaRPr lang="en-US" altLang="zh-CN" dirty="0"/>
          </a:p>
          <a:p>
            <a:pPr marL="1752600" lvl="3" indent="-381000" algn="just" eaLnBrk="1" hangingPunct="1">
              <a:buNone/>
            </a:pPr>
            <a:r>
              <a:rPr lang="en-US" altLang="zh-CN" dirty="0"/>
              <a:t>         </a:t>
            </a:r>
            <a:endParaRPr lang="en-US" altLang="zh-CN" dirty="0"/>
          </a:p>
          <a:p>
            <a:pPr marL="1752600" lvl="3" indent="-381000" algn="just" eaLnBrk="1" hangingPunct="1">
              <a:buNone/>
            </a:pPr>
            <a:r>
              <a:rPr lang="en-US" altLang="zh-CN" dirty="0"/>
              <a:t>                                   </a:t>
            </a:r>
            <a:r>
              <a:rPr lang="zh-CN" altLang="en-US" sz="2400" dirty="0"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+1)PDU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1752600" lvl="3" indent="-381000" algn="just"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1752600" lvl="3" indent="-381000" algn="just" eaLnBrk="1" hangingPunct="1">
              <a:buNone/>
            </a:pPr>
            <a:endParaRPr lang="en-US" altLang="zh-CN" dirty="0"/>
          </a:p>
          <a:p>
            <a:pPr marL="1752600" lvl="3" indent="-381000" algn="just" eaLnBrk="1" hangingPunct="1">
              <a:buNone/>
            </a:pPr>
            <a:r>
              <a:rPr lang="en-US" altLang="zh-CN" sz="2400" dirty="0"/>
              <a:t> 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 PCI	           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用户数据</a:t>
            </a:r>
            <a:endParaRPr lang="zh-CN" altLang="en-US" sz="2400" dirty="0"/>
          </a:p>
          <a:p>
            <a:pPr marL="1752600" lvl="3" indent="-381000" algn="just" eaLnBrk="1" hangingPunct="1">
              <a:buNone/>
            </a:pPr>
            <a:endParaRPr lang="zh-CN" altLang="en-US" sz="2400" dirty="0"/>
          </a:p>
          <a:p>
            <a:pPr marL="1752600" lvl="3" indent="-381000" algn="just" eaLnBrk="1" hangingPunct="1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>
              <a:buClr>
                <a:srgbClr val="FFFF00"/>
              </a:buClr>
              <a:buNone/>
            </a:pPr>
            <a:r>
              <a:rPr lang="zh-CN" altLang="en-US" sz="3200" dirty="0"/>
              <a:t>接口数据单元 </a:t>
            </a:r>
            <a:r>
              <a:rPr lang="en-US" altLang="zh-CN" sz="3200" dirty="0"/>
              <a:t>IDU</a:t>
            </a:r>
            <a:endParaRPr lang="en-US" altLang="zh-CN" sz="3200" dirty="0"/>
          </a:p>
        </p:txBody>
      </p:sp>
      <p:sp>
        <p:nvSpPr>
          <p:cNvPr id="21507" name="Text Box 3"/>
          <p:cNvSpPr txBox="1"/>
          <p:nvPr/>
        </p:nvSpPr>
        <p:spPr>
          <a:xfrm>
            <a:off x="250825" y="2349500"/>
            <a:ext cx="8281988" cy="3600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>
              <a:spcBef>
                <a:spcPct val="20000"/>
              </a:spcBef>
              <a:buClr>
                <a:schemeClr val="accent1"/>
              </a:buClr>
              <a:buFontTx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IDU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基本格式：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71600" lvl="2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71600" lvl="2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ICI	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接口数据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71600" lvl="2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71600" lvl="2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ICI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（接口控制信息）是协议在通过层间接口时，添加的一些控制信息，如通过多少字节、或要求的服务质量等。</a:t>
            </a:r>
            <a:endParaRPr lang="zh-CN" altLang="en-US" sz="240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1371600" lvl="2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ICI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只对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IDU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通过接口时有作用。</a:t>
            </a:r>
            <a:endParaRPr lang="zh-CN" altLang="en-US" sz="240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1371600" lvl="2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接口数据为通过接口进行传送的信息内容。</a:t>
            </a:r>
            <a:endParaRPr lang="zh-CN" altLang="en-US" sz="240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3713" y="2924175"/>
            <a:ext cx="5257800" cy="609600"/>
            <a:chOff x="1763713" y="2924175"/>
            <a:chExt cx="5257800" cy="609600"/>
          </a:xfrm>
        </p:grpSpPr>
        <p:sp>
          <p:nvSpPr>
            <p:cNvPr id="30724" name="Rectangle 4"/>
            <p:cNvSpPr/>
            <p:nvPr/>
          </p:nvSpPr>
          <p:spPr>
            <a:xfrm>
              <a:off x="1763713" y="2924175"/>
              <a:ext cx="5257800" cy="609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725" name="Line 5"/>
            <p:cNvSpPr/>
            <p:nvPr/>
          </p:nvSpPr>
          <p:spPr>
            <a:xfrm>
              <a:off x="3563938" y="2924175"/>
              <a:ext cx="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510" name="Group 6"/>
          <p:cNvGrpSpPr/>
          <p:nvPr/>
        </p:nvGrpSpPr>
        <p:grpSpPr>
          <a:xfrm>
            <a:off x="1187450" y="1125538"/>
            <a:ext cx="7416800" cy="1079500"/>
            <a:chOff x="912" y="1008"/>
            <a:chExt cx="3984" cy="912"/>
          </a:xfrm>
        </p:grpSpPr>
        <p:sp>
          <p:nvSpPr>
            <p:cNvPr id="30727" name="AutoShape 7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 anchorCtr="0"/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0728" name="Group 8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433161" name="AutoShape 9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3162" name="Freeform 10"/>
              <p:cNvSpPr/>
              <p:nvPr/>
            </p:nvSpPr>
            <p:spPr bwMode="gray">
              <a:xfrm>
                <a:off x="1047" y="1142"/>
                <a:ext cx="385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0731" name="Text Box 11"/>
              <p:cNvSpPr txBox="1"/>
              <p:nvPr/>
            </p:nvSpPr>
            <p:spPr>
              <a:xfrm>
                <a:off x="1173" y="1328"/>
                <a:ext cx="400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en-US" altLang="zh-CN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IDU</a:t>
                </a:r>
                <a:endParaRPr lang="en-US" altLang="zh-CN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0732" name="Text Box 12"/>
            <p:cNvSpPr txBox="1"/>
            <p:nvPr/>
          </p:nvSpPr>
          <p:spPr>
            <a:xfrm>
              <a:off x="1872" y="1149"/>
              <a:ext cx="2928" cy="6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同一系统的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相邻层实体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的一次交互中，经过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层间接口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的信息单元，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3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74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2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4000" dirty="0"/>
              <a:t>第二章  网络体系结构</a:t>
            </a:r>
            <a:endParaRPr lang="zh-CN" alt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692275" y="1700213"/>
            <a:ext cx="5018088" cy="3960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网络分层思想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网络体系结构定义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网络体系结构要素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OSI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参考模型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TCP/IP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参考模型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层参考模型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>
              <a:buClr>
                <a:srgbClr val="FFFF00"/>
              </a:buClr>
              <a:buNone/>
            </a:pPr>
            <a:r>
              <a:rPr lang="zh-CN" altLang="en-US" sz="3200" dirty="0"/>
              <a:t>服务数据单元</a:t>
            </a:r>
            <a:r>
              <a:rPr lang="en-US" altLang="zh-CN" sz="3200" dirty="0"/>
              <a:t>SDU</a:t>
            </a:r>
            <a:endParaRPr lang="en-US" altLang="zh-CN" sz="3200" dirty="0"/>
          </a:p>
        </p:txBody>
      </p:sp>
      <p:sp>
        <p:nvSpPr>
          <p:cNvPr id="22531" name="Text Box 3"/>
          <p:cNvSpPr txBox="1"/>
          <p:nvPr/>
        </p:nvSpPr>
        <p:spPr>
          <a:xfrm>
            <a:off x="611188" y="2349500"/>
            <a:ext cx="7696200" cy="3857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>
              <a:spcBef>
                <a:spcPct val="20000"/>
              </a:spcBef>
              <a:buClr>
                <a:schemeClr val="accent1"/>
              </a:buClr>
              <a:buFontTx/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PDU</a:t>
            </a: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的大小一般都有一定的长度要求。因此，</a:t>
            </a:r>
            <a:r>
              <a:rPr lang="en-US" altLang="zh-CN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PDU</a:t>
            </a: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的用户数据部分可能是经过分段或合并的</a:t>
            </a:r>
            <a:r>
              <a:rPr lang="en-US" altLang="zh-CN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SDU</a:t>
            </a: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zh-CN" altLang="en-US" sz="28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)SDU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(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)PCI                                   (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)PCI	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32" name="Group 4"/>
          <p:cNvGrpSpPr/>
          <p:nvPr/>
        </p:nvGrpSpPr>
        <p:grpSpPr>
          <a:xfrm>
            <a:off x="1931988" y="4357688"/>
            <a:ext cx="4800600" cy="1447800"/>
            <a:chOff x="1248" y="2448"/>
            <a:chExt cx="3024" cy="912"/>
          </a:xfrm>
        </p:grpSpPr>
        <p:sp>
          <p:nvSpPr>
            <p:cNvPr id="32772" name="Rectangle 5"/>
            <p:cNvSpPr/>
            <p:nvPr/>
          </p:nvSpPr>
          <p:spPr>
            <a:xfrm>
              <a:off x="2256" y="2448"/>
              <a:ext cx="1152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773" name="Rectangle 6"/>
            <p:cNvSpPr/>
            <p:nvPr/>
          </p:nvSpPr>
          <p:spPr>
            <a:xfrm>
              <a:off x="1248" y="3072"/>
              <a:ext cx="1248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774" name="Rectangle 7"/>
            <p:cNvSpPr/>
            <p:nvPr/>
          </p:nvSpPr>
          <p:spPr>
            <a:xfrm>
              <a:off x="3120" y="3072"/>
              <a:ext cx="1152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775" name="Line 8"/>
            <p:cNvSpPr/>
            <p:nvPr/>
          </p:nvSpPr>
          <p:spPr>
            <a:xfrm>
              <a:off x="3648" y="307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6" name="Line 9"/>
            <p:cNvSpPr/>
            <p:nvPr/>
          </p:nvSpPr>
          <p:spPr>
            <a:xfrm flipH="1">
              <a:off x="1872" y="2736"/>
              <a:ext cx="38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7" name="Line 10"/>
            <p:cNvSpPr/>
            <p:nvPr/>
          </p:nvSpPr>
          <p:spPr>
            <a:xfrm flipH="1">
              <a:off x="2496" y="2736"/>
              <a:ext cx="336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8" name="Line 11"/>
            <p:cNvSpPr/>
            <p:nvPr/>
          </p:nvSpPr>
          <p:spPr>
            <a:xfrm>
              <a:off x="2832" y="2736"/>
              <a:ext cx="816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9" name="Line 12"/>
            <p:cNvSpPr/>
            <p:nvPr/>
          </p:nvSpPr>
          <p:spPr>
            <a:xfrm>
              <a:off x="3408" y="2736"/>
              <a:ext cx="86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0" name="Line 13"/>
            <p:cNvSpPr/>
            <p:nvPr/>
          </p:nvSpPr>
          <p:spPr>
            <a:xfrm>
              <a:off x="1872" y="307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533" name="Group 16"/>
          <p:cNvGrpSpPr/>
          <p:nvPr/>
        </p:nvGrpSpPr>
        <p:grpSpPr>
          <a:xfrm>
            <a:off x="827088" y="1052513"/>
            <a:ext cx="7416800" cy="1079500"/>
            <a:chOff x="912" y="1008"/>
            <a:chExt cx="3984" cy="912"/>
          </a:xfrm>
        </p:grpSpPr>
        <p:sp>
          <p:nvSpPr>
            <p:cNvPr id="32782" name="AutoShape 17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 anchorCtr="0"/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2783" name="Group 18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435219" name="AutoShape 19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5220" name="Freeform 20"/>
              <p:cNvSpPr/>
              <p:nvPr/>
            </p:nvSpPr>
            <p:spPr bwMode="gray">
              <a:xfrm>
                <a:off x="1047" y="1142"/>
                <a:ext cx="385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2786" name="Text Box 21"/>
              <p:cNvSpPr txBox="1"/>
              <p:nvPr/>
            </p:nvSpPr>
            <p:spPr>
              <a:xfrm>
                <a:off x="1159" y="1328"/>
                <a:ext cx="427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en-US" altLang="zh-CN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SDU</a:t>
                </a:r>
                <a:endParaRPr lang="en-US" altLang="zh-CN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2787" name="Text Box 22"/>
            <p:cNvSpPr txBox="1"/>
            <p:nvPr/>
          </p:nvSpPr>
          <p:spPr>
            <a:xfrm>
              <a:off x="1872" y="1149"/>
              <a:ext cx="2928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上层服务用户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所要求传递的数据单元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0" y="1628775"/>
          <a:ext cx="914400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697095" imgH="1883410" progId="Visio.Drawing.11">
                  <p:embed/>
                </p:oleObj>
              </mc:Choice>
              <mc:Fallback>
                <p:oleObj name="" r:id="rId1" imgW="4697095" imgH="188341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628775"/>
                        <a:ext cx="9144000" cy="366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7"/>
          <p:cNvSpPr/>
          <p:nvPr/>
        </p:nvSpPr>
        <p:spPr>
          <a:xfrm>
            <a:off x="5292725" y="404813"/>
            <a:ext cx="33369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marL="342900" indent="-342900"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(n)SDU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(n)PDU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的关系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dirty="0"/>
              <a:t>连接</a:t>
            </a:r>
            <a:endParaRPr lang="zh-CN" altLang="en-US" sz="3200" dirty="0"/>
          </a:p>
        </p:txBody>
      </p:sp>
      <p:sp>
        <p:nvSpPr>
          <p:cNvPr id="420868" name="Rectangle 4"/>
          <p:cNvSpPr>
            <a:spLocks noGrp="1"/>
          </p:cNvSpPr>
          <p:nvPr>
            <p:ph idx="1"/>
          </p:nvPr>
        </p:nvSpPr>
        <p:spPr>
          <a:xfrm>
            <a:off x="468313" y="1268413"/>
            <a:ext cx="8496300" cy="2544762"/>
          </a:xfrm>
        </p:spPr>
        <p:txBody>
          <a:bodyPr vert="horz" wrap="square" lIns="91440" tIns="45720" rIns="91440" bIns="45720" anchor="t" anchorCtr="0">
            <a:spAutoFit/>
          </a:bodyPr>
          <a:p>
            <a:pPr marL="609600" indent="-609600" eaLnBrk="1" hangingPunct="1">
              <a:buClrTx/>
            </a:pP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(n)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90600" lvl="1" indent="-533400" eaLnBrk="1" hangingPunct="1"/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(n+1)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实体利用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实体而建立的联系。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+1)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层对等实体要进行通信必须通过相邻下层以及下面各层通信来完成。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charRg st="2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dirty="0"/>
              <a:t>协议与连接</a:t>
            </a:r>
            <a:endParaRPr lang="zh-CN" altLang="en-US" sz="3200" dirty="0"/>
          </a:p>
        </p:txBody>
      </p:sp>
      <p:graphicFrame>
        <p:nvGraphicFramePr>
          <p:cNvPr id="42189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79425" y="1412875"/>
          <a:ext cx="80391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652000" imgH="4965700" progId="Visio.Drawing.11">
                  <p:embed/>
                </p:oleObj>
              </mc:Choice>
              <mc:Fallback>
                <p:oleObj name="" r:id="rId1" imgW="9652000" imgH="49657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9425" y="1412875"/>
                        <a:ext cx="8039100" cy="4133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dirty="0"/>
              <a:t>服务分类</a:t>
            </a:r>
            <a:endParaRPr lang="zh-CN" altLang="en-US" sz="3200" dirty="0"/>
          </a:p>
        </p:txBody>
      </p:sp>
      <p:sp>
        <p:nvSpPr>
          <p:cNvPr id="444420" name="Rectangle 4"/>
          <p:cNvSpPr>
            <a:spLocks noGrp="1"/>
          </p:cNvSpPr>
          <p:nvPr>
            <p:ph idx="1"/>
          </p:nvPr>
        </p:nvSpPr>
        <p:spPr>
          <a:xfrm>
            <a:off x="611188" y="1268413"/>
            <a:ext cx="8229600" cy="4525962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面向（基于）连接的服务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传送数据时，首先建立连接，然后使用该连接传送数据。使用完后，关闭连接。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特点：容易控制，顺序性好。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  <a:buClrTx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无连接服务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直接使用服务传送数据，每个包独立进行路由选择。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特点：不好控制，顺序性差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charRg st="1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charRg st="4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charRg st="6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charRg st="9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dirty="0"/>
              <a:t>服务原语</a:t>
            </a:r>
            <a:endParaRPr lang="zh-CN" altLang="en-US" sz="3200" dirty="0"/>
          </a:p>
        </p:txBody>
      </p:sp>
      <p:sp>
        <p:nvSpPr>
          <p:cNvPr id="474118" name="Rectangle 6"/>
          <p:cNvSpPr>
            <a:spLocks noGrp="1"/>
          </p:cNvSpPr>
          <p:nvPr>
            <p:ph idx="1"/>
          </p:nvPr>
        </p:nvSpPr>
        <p:spPr>
          <a:xfrm>
            <a:off x="900113" y="1341438"/>
            <a:ext cx="7704137" cy="280828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Tx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服务在形式上是由一组</a:t>
            </a:r>
            <a:r>
              <a:rPr lang="zh-CN" altLang="en-US" sz="2800" dirty="0">
                <a:solidFill>
                  <a:srgbClr val="FF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接口原语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（或操作）来描述的。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(n+1)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实体向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实体请求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服务时，服务提供者和服务用户间需要交流一些必要信息，以说明要求的服务的一些情况，这些信息即服务原语。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  <a:buClrTx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服务原语类型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6013" y="4149725"/>
          <a:ext cx="7488238" cy="246221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0589"/>
                <a:gridCol w="5517648"/>
              </a:tblGrid>
              <a:tr h="463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请求</a:t>
                      </a:r>
                      <a:r>
                        <a:rPr lang="fr-FR" sz="2000" b="0" kern="100" dirty="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(request)</a:t>
                      </a:r>
                      <a:endParaRPr lang="zh-CN" sz="2000" b="0" kern="100" dirty="0">
                        <a:solidFill>
                          <a:srgbClr val="00206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lang="fr-FR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N+1</a:t>
                      </a: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）实体请求（</a:t>
                      </a:r>
                      <a:r>
                        <a:rPr lang="fr-FR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N</a:t>
                      </a: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）实体提供服务</a:t>
                      </a:r>
                      <a:endParaRPr lang="zh-CN" sz="2000" b="0" kern="100">
                        <a:solidFill>
                          <a:srgbClr val="00206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76" marR="68576" marT="0" marB="0" anchor="ctr"/>
                </a:tc>
              </a:tr>
              <a:tr h="609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指示</a:t>
                      </a:r>
                      <a:r>
                        <a:rPr lang="fr-FR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(indication)</a:t>
                      </a:r>
                      <a:endParaRPr lang="zh-CN" sz="2000" b="0" kern="100">
                        <a:solidFill>
                          <a:srgbClr val="00206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lang="fr-FR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N</a:t>
                      </a: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）实体通知（</a:t>
                      </a:r>
                      <a:r>
                        <a:rPr lang="fr-FR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N+1</a:t>
                      </a: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）实体发生了某一事件</a:t>
                      </a:r>
                      <a:endParaRPr lang="zh-CN" sz="2000" b="0" kern="100">
                        <a:solidFill>
                          <a:srgbClr val="00206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76" marR="68576" marT="0" marB="0" anchor="ctr"/>
                </a:tc>
              </a:tr>
              <a:tr h="463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响应</a:t>
                      </a:r>
                      <a:r>
                        <a:rPr lang="fr-FR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(response)</a:t>
                      </a:r>
                      <a:endParaRPr lang="zh-CN" sz="2000" b="0" kern="100">
                        <a:solidFill>
                          <a:srgbClr val="00206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lang="fr-FR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N+1</a:t>
                      </a: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）实体对（</a:t>
                      </a:r>
                      <a:r>
                        <a:rPr lang="fr-FR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N</a:t>
                      </a: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）实体指示的响应</a:t>
                      </a:r>
                      <a:endParaRPr lang="zh-CN" sz="2000" b="0" kern="100">
                        <a:solidFill>
                          <a:srgbClr val="00206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76" marR="68576" marT="0" marB="0" anchor="ctr"/>
                </a:tc>
              </a:tr>
              <a:tr h="92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证实</a:t>
                      </a:r>
                      <a:r>
                        <a:rPr lang="fr-FR" sz="2000" b="0" kern="10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(confirm)</a:t>
                      </a:r>
                      <a:endParaRPr lang="zh-CN" sz="2000" b="0" kern="100">
                        <a:solidFill>
                          <a:srgbClr val="00206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lang="fr-FR" sz="2000" b="0" kern="100" dirty="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N</a:t>
                      </a:r>
                      <a:r>
                        <a:rPr lang="zh-CN" sz="2000" b="0" kern="100" dirty="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）实体向（</a:t>
                      </a:r>
                      <a:r>
                        <a:rPr lang="fr-FR" sz="2000" b="0" kern="100" dirty="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N+1</a:t>
                      </a:r>
                      <a:r>
                        <a:rPr lang="zh-CN" sz="2000" b="0" kern="100" dirty="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）实体确认，（</a:t>
                      </a:r>
                      <a:r>
                        <a:rPr lang="fr-FR" sz="2000" b="0" kern="100" dirty="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N+1</a:t>
                      </a:r>
                      <a:r>
                        <a:rPr lang="zh-CN" sz="2000" b="0" kern="100" dirty="0"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）实体请求的服务已完成</a:t>
                      </a:r>
                      <a:endParaRPr lang="zh-CN" sz="2000" b="0" kern="100" dirty="0">
                        <a:solidFill>
                          <a:srgbClr val="00206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charRg st="2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914400" y="260350"/>
            <a:ext cx="8229600" cy="647700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dirty="0"/>
              <a:t>面向连接服务的原语执行过程</a:t>
            </a:r>
            <a:endParaRPr lang="zh-CN" altLang="en-US" sz="3200" dirty="0"/>
          </a:p>
        </p:txBody>
      </p:sp>
      <p:sp>
        <p:nvSpPr>
          <p:cNvPr id="41986" name="Rectangle 5"/>
          <p:cNvSpPr/>
          <p:nvPr/>
        </p:nvSpPr>
        <p:spPr>
          <a:xfrm>
            <a:off x="0" y="2713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0" y="1916113"/>
          <a:ext cx="8856663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65830" imgH="1189990" progId="Visio.Drawing.6">
                  <p:embed/>
                </p:oleObj>
              </mc:Choice>
              <mc:Fallback>
                <p:oleObj name="" r:id="rId1" imgW="3465830" imgH="118999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916113"/>
                        <a:ext cx="8856663" cy="303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6"/>
          <p:cNvSpPr/>
          <p:nvPr/>
        </p:nvSpPr>
        <p:spPr>
          <a:xfrm>
            <a:off x="4479925" y="379571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buClrTx/>
              <a:buFontTx/>
            </a:pPr>
            <a:endParaRPr lang="zh-CN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6013" y="5400675"/>
            <a:ext cx="7416800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DATA.request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请求发送数据</a:t>
            </a:r>
            <a:endParaRPr kumimoji="1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DATA.indication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：指示数据已到达</a:t>
            </a:r>
            <a:endParaRPr kumimoji="1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dirty="0"/>
              <a:t>协议与服务</a:t>
            </a:r>
            <a:endParaRPr lang="zh-CN" altLang="en-US" dirty="0"/>
          </a:p>
        </p:txBody>
      </p:sp>
      <p:grpSp>
        <p:nvGrpSpPr>
          <p:cNvPr id="27651" name="Group 4"/>
          <p:cNvGrpSpPr/>
          <p:nvPr/>
        </p:nvGrpSpPr>
        <p:grpSpPr>
          <a:xfrm>
            <a:off x="1331913" y="1412875"/>
            <a:ext cx="6480175" cy="1643063"/>
            <a:chOff x="912" y="1008"/>
            <a:chExt cx="3984" cy="912"/>
          </a:xfrm>
        </p:grpSpPr>
        <p:sp>
          <p:nvSpPr>
            <p:cNvPr id="43011" name="AutoShape 5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 anchorCtr="0"/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43012" name="Group 6"/>
            <p:cNvGrpSpPr/>
            <p:nvPr/>
          </p:nvGrpSpPr>
          <p:grpSpPr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483335" name="AutoShape 7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3336" name="Freeform 8"/>
              <p:cNvSpPr/>
              <p:nvPr/>
            </p:nvSpPr>
            <p:spPr bwMode="gray">
              <a:xfrm>
                <a:off x="1047" y="1138"/>
                <a:ext cx="386" cy="374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15" name="Text Box 9"/>
              <p:cNvSpPr txBox="1"/>
              <p:nvPr/>
            </p:nvSpPr>
            <p:spPr>
              <a:xfrm>
                <a:off x="1128" y="1317"/>
                <a:ext cx="490" cy="2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zh-CN" altLang="en-US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服务</a:t>
                </a:r>
                <a:endPara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3016" name="Text Box 10"/>
            <p:cNvSpPr txBox="1"/>
            <p:nvPr/>
          </p:nvSpPr>
          <p:spPr>
            <a:xfrm>
              <a:off x="1872" y="1149"/>
              <a:ext cx="2928" cy="6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服务</a:t>
              </a: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是各层向上层提供的一组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原语</a:t>
              </a: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（操作），只定义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接口</a:t>
              </a: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不涉及具体实现；</a:t>
              </a: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7652" name="Group 11"/>
          <p:cNvGrpSpPr/>
          <p:nvPr/>
        </p:nvGrpSpPr>
        <p:grpSpPr>
          <a:xfrm>
            <a:off x="1331913" y="2943225"/>
            <a:ext cx="6480175" cy="1643063"/>
            <a:chOff x="912" y="2016"/>
            <a:chExt cx="3984" cy="912"/>
          </a:xfrm>
        </p:grpSpPr>
        <p:sp>
          <p:nvSpPr>
            <p:cNvPr id="43018" name="AutoShape 12"/>
            <p:cNvSpPr/>
            <p:nvPr/>
          </p:nvSpPr>
          <p:spPr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 anchorCtr="0"/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43019" name="Group 13"/>
            <p:cNvGrpSpPr/>
            <p:nvPr/>
          </p:nvGrpSpPr>
          <p:grpSpPr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483342" name="AutoShape 14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3343" name="Freeform 15"/>
              <p:cNvSpPr/>
              <p:nvPr/>
            </p:nvSpPr>
            <p:spPr bwMode="gray">
              <a:xfrm>
                <a:off x="1047" y="2146"/>
                <a:ext cx="386" cy="374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2" name="Text Box 16"/>
              <p:cNvSpPr txBox="1"/>
              <p:nvPr/>
            </p:nvSpPr>
            <p:spPr>
              <a:xfrm>
                <a:off x="1128" y="2322"/>
                <a:ext cx="490" cy="2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协议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3023" name="Text Box 17"/>
            <p:cNvSpPr txBox="1"/>
            <p:nvPr/>
          </p:nvSpPr>
          <p:spPr>
            <a:xfrm>
              <a:off x="1872" y="2141"/>
              <a:ext cx="2928" cy="4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</a:pP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协议</a:t>
              </a: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定义同层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对等实体</a:t>
              </a: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的具体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规则</a:t>
              </a: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；</a:t>
              </a: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7653" name="Group 18"/>
          <p:cNvGrpSpPr/>
          <p:nvPr/>
        </p:nvGrpSpPr>
        <p:grpSpPr>
          <a:xfrm>
            <a:off x="1331913" y="4483100"/>
            <a:ext cx="6480175" cy="1643063"/>
            <a:chOff x="912" y="3036"/>
            <a:chExt cx="3984" cy="912"/>
          </a:xfrm>
        </p:grpSpPr>
        <p:sp>
          <p:nvSpPr>
            <p:cNvPr id="43025" name="AutoShape 19"/>
            <p:cNvSpPr/>
            <p:nvPr/>
          </p:nvSpPr>
          <p:spPr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EEEEEE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 anchorCtr="0"/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43026" name="Group 20"/>
            <p:cNvGrpSpPr/>
            <p:nvPr/>
          </p:nvGrpSpPr>
          <p:grpSpPr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483349" name="AutoShape 21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2">
                      <a:gamma/>
                      <a:tint val="63529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3350" name="Freeform 22"/>
              <p:cNvSpPr/>
              <p:nvPr/>
            </p:nvSpPr>
            <p:spPr bwMode="gray">
              <a:xfrm>
                <a:off x="1047" y="3166"/>
                <a:ext cx="386" cy="374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8627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029" name="Text Box 23"/>
              <p:cNvSpPr txBox="1"/>
              <p:nvPr/>
            </p:nvSpPr>
            <p:spPr>
              <a:xfrm>
                <a:off x="1128" y="3342"/>
                <a:ext cx="490" cy="4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二者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algn="ctr" eaLnBrk="0" hangingPunct="0">
                  <a:buClrTx/>
                  <a:buFontTx/>
                </a:pP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关系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3030" name="Text Box 24"/>
            <p:cNvSpPr txBox="1"/>
            <p:nvPr/>
          </p:nvSpPr>
          <p:spPr>
            <a:xfrm>
              <a:off x="1872" y="3161"/>
              <a:ext cx="2928" cy="6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实体利用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协议</a:t>
              </a: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实现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服务</a:t>
              </a: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定义的</a:t>
              </a: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接口</a:t>
              </a: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；只要服务不变，可以任意改变协议。</a:t>
              </a: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1374775" y="260350"/>
            <a:ext cx="7769225" cy="609600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300" b="1" dirty="0"/>
              <a:t>2.4 OSI </a:t>
            </a:r>
            <a:r>
              <a:rPr lang="zh-CN" altLang="en-US" sz="3300" b="1" dirty="0"/>
              <a:t>参考模型</a:t>
            </a:r>
            <a:endParaRPr lang="zh-CN" altLang="en-US" sz="3300" b="1" dirty="0"/>
          </a:p>
        </p:txBody>
      </p:sp>
      <p:sp>
        <p:nvSpPr>
          <p:cNvPr id="44034" name="Rectangle 7"/>
          <p:cNvSpPr/>
          <p:nvPr/>
        </p:nvSpPr>
        <p:spPr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4035" name="Object 6"/>
          <p:cNvGraphicFramePr>
            <a:graphicFrameLocks noChangeAspect="1"/>
          </p:cNvGraphicFramePr>
          <p:nvPr/>
        </p:nvGraphicFramePr>
        <p:xfrm>
          <a:off x="684213" y="1125538"/>
          <a:ext cx="7921625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245735" imgH="3352800" progId="Visio.Drawing.11">
                  <p:embed/>
                </p:oleObj>
              </mc:Choice>
              <mc:Fallback>
                <p:oleObj name="" r:id="rId1" imgW="5245735" imgH="33528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7921625" cy="5060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395288" y="188913"/>
            <a:ext cx="8748712" cy="692150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OSI</a:t>
            </a:r>
            <a:r>
              <a:rPr lang="zh-CN" altLang="en-US" sz="3200" dirty="0"/>
              <a:t>参考模型层次功能</a:t>
            </a:r>
            <a:endParaRPr lang="en-US" altLang="zh-CN" sz="3200" dirty="0"/>
          </a:p>
        </p:txBody>
      </p:sp>
      <p:sp>
        <p:nvSpPr>
          <p:cNvPr id="299012" name="Rectangle 4"/>
          <p:cNvSpPr>
            <a:spLocks noGrp="1"/>
          </p:cNvSpPr>
          <p:nvPr>
            <p:ph idx="1"/>
          </p:nvPr>
        </p:nvSpPr>
        <p:spPr>
          <a:xfrm>
            <a:off x="611188" y="1412875"/>
            <a:ext cx="8064500" cy="36004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</a:pPr>
            <a:r>
              <a:rPr lang="zh-CN" altLang="en-US" sz="2800" dirty="0">
                <a:ea typeface="宋体" panose="02010600030101010101" pitchFamily="2" charset="-122"/>
              </a:rPr>
              <a:t>物理层：实现在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物理媒体</a:t>
            </a:r>
            <a:r>
              <a:rPr lang="zh-CN" altLang="en-US" sz="2800" dirty="0">
                <a:ea typeface="宋体" panose="02010600030101010101" pitchFamily="2" charset="-122"/>
              </a:rPr>
              <a:t>上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透明地</a:t>
            </a:r>
            <a:r>
              <a:rPr lang="zh-CN" altLang="en-US" sz="2800" dirty="0">
                <a:ea typeface="宋体" panose="02010600030101010101" pitchFamily="2" charset="-122"/>
              </a:rPr>
              <a:t>传送原始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比特流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数据链路层：在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物理线路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上提供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可靠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的数据传输，使之对网络层呈现为一条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无错的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线路。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网络层：</a:t>
            </a:r>
            <a:r>
              <a:rPr lang="en-US" altLang="zh-CN" sz="2800" dirty="0"/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源结点与目的结点</a:t>
            </a:r>
            <a:r>
              <a:rPr lang="zh-CN" altLang="en-US" sz="2800" dirty="0">
                <a:ea typeface="宋体" panose="02010600030101010101" pitchFamily="2" charset="-122"/>
              </a:rPr>
              <a:t>之间建立、维护、终止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网络连接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2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2.1 </a:t>
            </a:r>
            <a:r>
              <a:rPr lang="zh-CN" altLang="en-US" sz="3200" dirty="0"/>
              <a:t>网络分层思想</a:t>
            </a:r>
            <a:endParaRPr lang="zh-CN" altLang="en-US" sz="3200" dirty="0"/>
          </a:p>
        </p:txBody>
      </p:sp>
      <p:sp>
        <p:nvSpPr>
          <p:cNvPr id="210947" name="Text Box 3"/>
          <p:cNvSpPr txBox="1"/>
          <p:nvPr/>
        </p:nvSpPr>
        <p:spPr>
          <a:xfrm>
            <a:off x="620713" y="3146425"/>
            <a:ext cx="5688012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914400" lvl="1" indent="-4572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66CC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场景：两个哲学家讨论哲学问题</a:t>
            </a:r>
            <a:endParaRPr lang="zh-CN" altLang="en-US" sz="2800" dirty="0">
              <a:solidFill>
                <a:srgbClr val="0066CC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10948" name="Text Box 4"/>
          <p:cNvSpPr txBox="1"/>
          <p:nvPr/>
        </p:nvSpPr>
        <p:spPr>
          <a:xfrm>
            <a:off x="6891338" y="2924175"/>
            <a:ext cx="12192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0" dirty="0">
                <a:solidFill>
                  <a:srgbClr val="66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哲学知识</a:t>
            </a:r>
            <a:endParaRPr lang="zh-CN" altLang="en-US" sz="2800" b="0" dirty="0">
              <a:solidFill>
                <a:srgbClr val="66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10949" name="Text Box 5"/>
          <p:cNvSpPr txBox="1"/>
          <p:nvPr/>
        </p:nvSpPr>
        <p:spPr>
          <a:xfrm>
            <a:off x="6956425" y="40338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0" dirty="0">
                <a:solidFill>
                  <a:srgbClr val="66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翻译</a:t>
            </a:r>
            <a:endParaRPr lang="zh-CN" altLang="en-US" sz="2800" b="0" dirty="0">
              <a:solidFill>
                <a:srgbClr val="66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10950" name="Text Box 6"/>
          <p:cNvSpPr txBox="1"/>
          <p:nvPr/>
        </p:nvSpPr>
        <p:spPr>
          <a:xfrm>
            <a:off x="6956425" y="47926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0" dirty="0">
                <a:solidFill>
                  <a:srgbClr val="66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通信</a:t>
            </a:r>
            <a:endParaRPr lang="zh-CN" altLang="en-US" sz="2800" b="0" dirty="0">
              <a:solidFill>
                <a:srgbClr val="66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6388" y="981075"/>
            <a:ext cx="4467225" cy="1690688"/>
            <a:chOff x="1619672" y="4472830"/>
            <a:chExt cx="4467646" cy="1691431"/>
          </a:xfrm>
        </p:grpSpPr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1619672" y="4943474"/>
            <a:ext cx="1665287" cy="1220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2210435" imgH="1617980" progId="CorelDRAW.Graphic.9">
                    <p:embed/>
                  </p:oleObj>
                </mc:Choice>
                <mc:Fallback>
                  <p:oleObj name="" r:id="rId1" imgW="2210435" imgH="1617980" progId="CorelDRAW.Graphic.9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19672" y="4943474"/>
                          <a:ext cx="1665287" cy="12207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椭圆形标注 1"/>
            <p:cNvSpPr/>
            <p:nvPr/>
          </p:nvSpPr>
          <p:spPr>
            <a:xfrm>
              <a:off x="2782318" y="4472830"/>
              <a:ext cx="3305000" cy="649188"/>
            </a:xfrm>
            <a:prstGeom prst="wedgeEllipseCallout">
              <a:avLst>
                <a:gd name="adj1" fmla="val -47213"/>
                <a:gd name="adj2" fmla="val 69236"/>
              </a:avLst>
            </a:prstGeom>
            <a:noFill/>
            <a:ln w="1270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人为什么活着？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17988" y="1312863"/>
            <a:ext cx="3465512" cy="1512887"/>
            <a:chOff x="3995936" y="4797424"/>
            <a:chExt cx="3466157" cy="1512888"/>
          </a:xfrm>
        </p:grpSpPr>
        <p:graphicFrame>
          <p:nvGraphicFramePr>
            <p:cNvPr id="7178" name="Object 8"/>
            <p:cNvGraphicFramePr>
              <a:graphicFrameLocks noChangeAspect="1"/>
            </p:cNvGraphicFramePr>
            <p:nvPr/>
          </p:nvGraphicFramePr>
          <p:xfrm>
            <a:off x="6087318" y="4797424"/>
            <a:ext cx="1374775" cy="151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918970" imgH="2110105" progId="CorelDRAW.Graphic.9">
                    <p:embed/>
                  </p:oleObj>
                </mc:Choice>
                <mc:Fallback>
                  <p:oleObj name="" r:id="rId3" imgW="1918970" imgH="2110105" progId="CorelDRAW.Graphic.9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87318" y="4797424"/>
                          <a:ext cx="1374775" cy="15128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椭圆形标注 9"/>
            <p:cNvSpPr/>
            <p:nvPr/>
          </p:nvSpPr>
          <p:spPr>
            <a:xfrm>
              <a:off x="3995936" y="5391571"/>
              <a:ext cx="1560307" cy="649188"/>
            </a:xfrm>
            <a:prstGeom prst="wedgeEllipseCallout">
              <a:avLst>
                <a:gd name="adj1" fmla="val 108917"/>
                <a:gd name="adj2" fmla="val -95088"/>
              </a:avLst>
            </a:prstGeom>
            <a:noFill/>
            <a:ln w="1270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  <a:buClr>
                  <a:srgbClr val="3366FF"/>
                </a:buClr>
                <a:buFont typeface="Wingdings" panose="05000000000000000000" pitchFamily="2" charset="2"/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？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……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3" name="Text Box 3"/>
          <p:cNvSpPr txBox="1"/>
          <p:nvPr/>
        </p:nvSpPr>
        <p:spPr>
          <a:xfrm>
            <a:off x="1123950" y="4005263"/>
            <a:ext cx="5319713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两个哲学家使用不同的语言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3"/>
          <p:cNvSpPr txBox="1"/>
          <p:nvPr/>
        </p:nvSpPr>
        <p:spPr>
          <a:xfrm>
            <a:off x="1123950" y="4775200"/>
            <a:ext cx="518477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algn="just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两个哲学家位于不同的国家</a:t>
            </a:r>
            <a:endParaRPr lang="en-US" altLang="zh-CN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"/>
          <p:cNvSpPr txBox="1"/>
          <p:nvPr/>
        </p:nvSpPr>
        <p:spPr>
          <a:xfrm>
            <a:off x="1120775" y="5446713"/>
            <a:ext cx="518477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algn="just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讲话时长限制、口齿不清等等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6"/>
          <p:cNvSpPr txBox="1"/>
          <p:nvPr/>
        </p:nvSpPr>
        <p:spPr>
          <a:xfrm>
            <a:off x="6956425" y="5373688"/>
            <a:ext cx="89535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0" dirty="0">
                <a:solidFill>
                  <a:srgbClr val="FFC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奈何？</a:t>
            </a:r>
            <a:endParaRPr lang="zh-CN" altLang="en-US" sz="2800" b="0" dirty="0">
              <a:solidFill>
                <a:srgbClr val="FFC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/>
      <p:bldP spid="210948" grpId="0"/>
      <p:bldP spid="210949" grpId="0"/>
      <p:bldP spid="210950" grpId="0"/>
      <p:bldP spid="13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xfrm>
            <a:off x="395288" y="188913"/>
            <a:ext cx="8748712" cy="692150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OSI</a:t>
            </a:r>
            <a:r>
              <a:rPr lang="zh-CN" altLang="en-US" sz="3200" dirty="0"/>
              <a:t>参考模型层次功能（续）</a:t>
            </a:r>
            <a:endParaRPr lang="en-US" altLang="zh-CN" sz="3200" dirty="0"/>
          </a:p>
        </p:txBody>
      </p:sp>
      <p:sp>
        <p:nvSpPr>
          <p:cNvPr id="299012" name="Rectangle 4"/>
          <p:cNvSpPr>
            <a:spLocks noGrp="1"/>
          </p:cNvSpPr>
          <p:nvPr>
            <p:ph idx="1"/>
          </p:nvPr>
        </p:nvSpPr>
        <p:spPr>
          <a:xfrm>
            <a:off x="611188" y="1196975"/>
            <a:ext cx="8064500" cy="453548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</a:pPr>
            <a:r>
              <a:rPr lang="zh-CN" altLang="en-US" sz="2800" dirty="0">
                <a:ea typeface="宋体" panose="02010600030101010101" pitchFamily="2" charset="-122"/>
              </a:rPr>
              <a:t>传输层：为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源端应用到目的应用</a:t>
            </a:r>
            <a:r>
              <a:rPr lang="zh-CN" altLang="en-US" sz="2800" dirty="0">
                <a:ea typeface="宋体" panose="02010600030101010101" pitchFamily="2" charset="-122"/>
              </a:rPr>
              <a:t>提供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可靠的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满足服务质量要求</a:t>
            </a:r>
            <a:r>
              <a:rPr lang="zh-CN" altLang="en-US" sz="2800" dirty="0">
                <a:ea typeface="宋体" panose="02010600030101010101" pitchFamily="2" charset="-122"/>
              </a:rPr>
              <a:t>的数据传输服务。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</a:pPr>
            <a:r>
              <a:rPr lang="zh-CN" altLang="en-US" sz="2800" dirty="0">
                <a:ea typeface="宋体" panose="02010600030101010101" pitchFamily="2" charset="-122"/>
              </a:rPr>
              <a:t>会话层：建立、管理和中止不同机器上的应用程序之间的会话。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</a:pPr>
            <a:r>
              <a:rPr lang="zh-CN" altLang="en-US" sz="2800" dirty="0">
                <a:ea typeface="宋体" panose="02010600030101010101" pitchFamily="2" charset="-122"/>
              </a:rPr>
              <a:t>表示层：处理被传送数据的表示问题，即信息的语法和语义。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</a:pPr>
            <a:r>
              <a:rPr lang="zh-CN" altLang="en-US" sz="2800" dirty="0">
                <a:ea typeface="宋体" panose="02010600030101010101" pitchFamily="2" charset="-122"/>
              </a:rPr>
              <a:t>应用层：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为用户的应用程序提供</a:t>
            </a:r>
            <a:r>
              <a:rPr lang="zh-CN" altLang="en-US" sz="2800" dirty="0">
                <a:solidFill>
                  <a:srgbClr val="FF5050"/>
                </a:solidFill>
                <a:ea typeface="宋体" panose="02010600030101010101" pitchFamily="2" charset="-122"/>
              </a:rPr>
              <a:t>网络通信服务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</a:pPr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</a:pPr>
            <a:endParaRPr lang="en-US" altLang="zh-CN" sz="2800" dirty="0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3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66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9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xfrm>
            <a:off x="1449388" y="396875"/>
            <a:ext cx="7632700" cy="431800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OSI</a:t>
            </a:r>
            <a:r>
              <a:rPr lang="zh-CN" altLang="en-US" sz="3200" dirty="0"/>
              <a:t>模型各层次功能总结</a:t>
            </a:r>
            <a:endParaRPr lang="zh-CN" altLang="en-US" sz="3200" dirty="0"/>
          </a:p>
        </p:txBody>
      </p:sp>
      <p:sp>
        <p:nvSpPr>
          <p:cNvPr id="316419" name="Rectangle 3"/>
          <p:cNvSpPr>
            <a:spLocks noGrp="1"/>
          </p:cNvSpPr>
          <p:nvPr>
            <p:ph idx="1"/>
          </p:nvPr>
        </p:nvSpPr>
        <p:spPr>
          <a:xfrm>
            <a:off x="611188" y="1196975"/>
            <a:ext cx="8675687" cy="5434013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5050"/>
                </a:solidFill>
                <a:ea typeface="宋体" panose="02010600030101010101" pitchFamily="2" charset="-122"/>
              </a:rPr>
              <a:t>应用层（报文）</a:t>
            </a:r>
            <a:endParaRPr lang="zh-CN" altLang="en-US" sz="2400" dirty="0">
              <a:solidFill>
                <a:srgbClr val="FF505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负责用户信息的语义表示，即：做什么？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5050"/>
                </a:solidFill>
                <a:ea typeface="宋体" panose="02010600030101010101" pitchFamily="2" charset="-122"/>
              </a:rPr>
              <a:t>表示层（报文）</a:t>
            </a:r>
            <a:endParaRPr lang="zh-CN" altLang="en-US" sz="2400" dirty="0">
              <a:solidFill>
                <a:srgbClr val="FF505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解决用户信息的语法表示，即：任务怎么描述？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5050"/>
                </a:solidFill>
                <a:ea typeface="宋体" panose="02010600030101010101" pitchFamily="2" charset="-122"/>
              </a:rPr>
              <a:t>会话层（报文）</a:t>
            </a:r>
            <a:endParaRPr lang="zh-CN" altLang="en-US" sz="2400" dirty="0">
              <a:solidFill>
                <a:srgbClr val="FF505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会话的管理与数据的同步，即：从何时、何处开始？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5050"/>
                </a:solidFill>
                <a:ea typeface="宋体" panose="02010600030101010101" pitchFamily="2" charset="-122"/>
              </a:rPr>
              <a:t>传输层（段）</a:t>
            </a:r>
            <a:endParaRPr lang="zh-CN" altLang="en-US" sz="2400" dirty="0">
              <a:solidFill>
                <a:srgbClr val="FF505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建立一条传输的连接，即：对方在何处？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5050"/>
                </a:solidFill>
                <a:ea typeface="宋体" panose="02010600030101010101" pitchFamily="2" charset="-122"/>
              </a:rPr>
              <a:t>网络层（分组或包）</a:t>
            </a:r>
            <a:endParaRPr lang="zh-CN" altLang="en-US" sz="2400" dirty="0">
              <a:solidFill>
                <a:srgbClr val="FF505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选择合适的路由，即：走哪条路可到达该处？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5050"/>
                </a:solidFill>
                <a:ea typeface="宋体" panose="02010600030101010101" pitchFamily="2" charset="-122"/>
              </a:rPr>
              <a:t>数据链路层（帧）</a:t>
            </a:r>
            <a:endParaRPr lang="zh-CN" altLang="en-US" sz="2400" dirty="0">
              <a:solidFill>
                <a:srgbClr val="FF505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在链路上无差错地传送帧，即：每一步应该怎样走？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5050"/>
                </a:solidFill>
                <a:ea typeface="宋体" panose="02010600030101010101" pitchFamily="2" charset="-122"/>
              </a:rPr>
              <a:t>物理层（比特）</a:t>
            </a:r>
            <a:endParaRPr lang="zh-CN" altLang="en-US" sz="2400" dirty="0">
              <a:solidFill>
                <a:srgbClr val="FF505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将比特流送到物理媒体上传送，即：怎样利用物理媒体？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6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8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11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12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14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155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17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18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dirty="0"/>
              <a:t>对</a:t>
            </a:r>
            <a:r>
              <a:rPr lang="en-US" altLang="zh-CN" sz="3200" dirty="0"/>
              <a:t>OSI</a:t>
            </a:r>
            <a:r>
              <a:rPr lang="zh-CN" altLang="en-US" sz="3200" dirty="0"/>
              <a:t>的评价</a:t>
            </a:r>
            <a:endParaRPr lang="zh-CN" altLang="en-US" sz="3200" dirty="0"/>
          </a:p>
        </p:txBody>
      </p:sp>
      <p:sp>
        <p:nvSpPr>
          <p:cNvPr id="245763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229600" cy="5256212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1200"/>
              </a:spcBef>
              <a:buClr>
                <a:schemeClr val="tx1"/>
              </a:buClr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OSI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世纪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年代计算机网络技术。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chemeClr val="tx1"/>
              </a:buClr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OSI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网络体系结构的核心和贡献：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分层模型，网络体系结构的研究方法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服务、接口、协议</a:t>
            </a:r>
            <a:endParaRPr lang="zh-CN" altLang="en-US" i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Clr>
                <a:srgbClr val="000066"/>
              </a:buClr>
            </a:pPr>
            <a:r>
              <a:rPr lang="en-US" altLang="zh-CN" sz="28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Andrew S. Tanenbaum </a:t>
            </a:r>
            <a:r>
              <a:rPr lang="zh-CN" altLang="en-US" sz="28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评价</a:t>
            </a:r>
            <a:r>
              <a:rPr lang="en-US" altLang="zh-CN" sz="28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OSI</a:t>
            </a:r>
            <a:r>
              <a:rPr lang="zh-CN" altLang="en-US" sz="28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糟糕的提出时机（太晚）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糟糕的技术（模型和协议都有缺陷）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糟糕的实现（庞大，笨拙，缓慢）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糟糕的策略（政府和组织的官僚）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3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5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6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91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10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12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charRg st="13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ldLvl="3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229600" cy="4525962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ClrTx/>
            </a:pPr>
            <a:r>
              <a:rPr lang="en-US" altLang="zh-CN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协议产生于</a:t>
            </a:r>
            <a:r>
              <a:rPr lang="en-US" altLang="zh-CN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世纪</a:t>
            </a:r>
            <a:r>
              <a:rPr lang="en-US" altLang="zh-CN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年代后期</a:t>
            </a:r>
            <a:endParaRPr lang="zh-CN" altLang="en-US" sz="28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eaLnBrk="1" hangingPunct="1">
              <a:buClrTx/>
            </a:pPr>
            <a:r>
              <a:rPr lang="en-US" altLang="zh-CN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协议集是</a:t>
            </a:r>
            <a:r>
              <a:rPr lang="en-US" altLang="zh-CN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Internet</a:t>
            </a: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的核心，是事实上的标准。</a:t>
            </a:r>
            <a:endParaRPr lang="zh-CN" altLang="en-US" sz="28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eaLnBrk="1" hangingPunct="1">
              <a:buClrTx/>
            </a:pPr>
            <a:r>
              <a:rPr lang="en-US" altLang="zh-CN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协议集的产生遵循了按需要制定协议的原则。</a:t>
            </a:r>
            <a:endParaRPr lang="zh-CN" altLang="en-US" sz="28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0" name="Rectangle 4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/>
              <a:t>2.5 TCP/IP </a:t>
            </a:r>
            <a:r>
              <a:rPr lang="zh-CN" altLang="en-US" sz="3200" dirty="0"/>
              <a:t>参考模型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2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5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1447800" y="260350"/>
            <a:ext cx="7696200" cy="581025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OSI</a:t>
            </a:r>
            <a:r>
              <a:rPr lang="zh-CN" altLang="en-US" sz="3200" dirty="0"/>
              <a:t>与</a:t>
            </a:r>
            <a:r>
              <a:rPr lang="en-US" altLang="zh-CN" sz="3200" dirty="0"/>
              <a:t>TCP/IP</a:t>
            </a:r>
            <a:r>
              <a:rPr lang="zh-CN" altLang="en-US" sz="3200" dirty="0"/>
              <a:t>模型对比</a:t>
            </a:r>
            <a:endParaRPr lang="zh-CN" altLang="en-US" sz="3200" dirty="0"/>
          </a:p>
        </p:txBody>
      </p:sp>
      <p:graphicFrame>
        <p:nvGraphicFramePr>
          <p:cNvPr id="3" name="内容占位符 2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315210" y="1557655"/>
          <a:ext cx="465264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5438775" imgH="4810125" progId="Paint.Picture">
                  <p:embed/>
                </p:oleObj>
              </mc:Choice>
              <mc:Fallback>
                <p:oleObj name="" r:id="rId2" imgW="5438775" imgH="48101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5210" y="1557655"/>
                        <a:ext cx="4652645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1" name="Rectangle 3"/>
          <p:cNvSpPr>
            <a:spLocks noGrp="1"/>
          </p:cNvSpPr>
          <p:nvPr>
            <p:ph idx="1"/>
          </p:nvPr>
        </p:nvSpPr>
        <p:spPr>
          <a:xfrm>
            <a:off x="395288" y="1196975"/>
            <a:ext cx="8424862" cy="4968875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ClrTx/>
            </a:pP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应用层：提供各种 </a:t>
            </a:r>
            <a:r>
              <a:rPr lang="en-US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Internet 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管理和应用服务。</a:t>
            </a:r>
            <a:endParaRPr lang="zh-CN" altLang="en-US" sz="2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FTP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SMTP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传输层：提供端到端应用的数据传送服务。</a:t>
            </a:r>
            <a:endParaRPr lang="zh-CN" altLang="en-US" sz="2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TCP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eaLnBrk="1" hangingPunct="1">
              <a:buClrTx/>
            </a:pPr>
            <a:r>
              <a:rPr lang="en-US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Internet</a:t>
            </a:r>
            <a:r>
              <a:rPr lang="zh-CN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层（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网际</a:t>
            </a:r>
            <a:r>
              <a:rPr lang="zh-CN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）：控制通信子网提供源点到目的点的 </a:t>
            </a:r>
            <a:r>
              <a:rPr lang="en-US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包传送。</a:t>
            </a:r>
            <a:endParaRPr lang="zh-CN" altLang="en-US" sz="2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IGMP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ARP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eaLnBrk="1" hangingPunct="1">
              <a:buClrTx/>
            </a:pP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网络接口层：</a:t>
            </a:r>
            <a:r>
              <a:rPr lang="en-US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 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协议集把物理层和数据链路层合起来称为网络接口层。</a:t>
            </a:r>
            <a:endParaRPr lang="zh-CN" altLang="en-US" sz="2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没有具体协议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298" name="Rectangle 5"/>
          <p:cNvSpPr>
            <a:spLocks noGrp="1" noRot="1"/>
          </p:cNvSpPr>
          <p:nvPr>
            <p:ph type="title"/>
          </p:nvPr>
        </p:nvSpPr>
        <p:spPr>
          <a:xfrm>
            <a:off x="914400" y="260350"/>
            <a:ext cx="8229600" cy="7651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/>
              <a:t>TCP/IP</a:t>
            </a:r>
            <a:r>
              <a:rPr lang="zh-CN" altLang="en-US" sz="3200" dirty="0"/>
              <a:t>层次结构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charRg st="3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charRg st="6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charRg st="10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charRg st="12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charRg st="163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ldLvl="3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xfrm>
            <a:off x="1447800" y="260350"/>
            <a:ext cx="7696200" cy="536575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dirty="0"/>
              <a:t>对</a:t>
            </a:r>
            <a:r>
              <a:rPr lang="en-US" altLang="zh-CN" sz="3200" dirty="0"/>
              <a:t>TCP/IP</a:t>
            </a:r>
            <a:r>
              <a:rPr lang="zh-CN" altLang="en-US" sz="3200" dirty="0"/>
              <a:t>的评价</a:t>
            </a:r>
            <a:endParaRPr lang="zh-CN" altLang="en-US" sz="3200" dirty="0"/>
          </a:p>
        </p:txBody>
      </p:sp>
      <p:sp>
        <p:nvSpPr>
          <p:cNvPr id="250883" name="Rectangle 3"/>
          <p:cNvSpPr>
            <a:spLocks noGrp="1"/>
          </p:cNvSpPr>
          <p:nvPr>
            <p:ph idx="1"/>
          </p:nvPr>
        </p:nvSpPr>
        <p:spPr>
          <a:xfrm>
            <a:off x="708025" y="1341438"/>
            <a:ext cx="7751763" cy="4525962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600"/>
              </a:spcBef>
              <a:buClr>
                <a:schemeClr val="tx1"/>
              </a:buCl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的支撑协议，是目前使用最广泛的协议。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chemeClr val="tx1"/>
              </a:buCl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网络体系结构优点：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简单、灵活、易于实现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充分考虑不同用户的需求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chemeClr val="tx1"/>
              </a:buClr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Andrew S. Tanenbaum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评价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没有明显地区分出协议、接口和服务的概念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不通用，只能描述它本身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主机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网络层只是个接口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不区分物理层和数据链路层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有缺陷的协议很难被替换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3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5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6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7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0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2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3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47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6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2.6 </a:t>
            </a:r>
            <a:r>
              <a:rPr lang="zh-CN" altLang="en-US" sz="3200" dirty="0"/>
              <a:t>抽象</a:t>
            </a:r>
            <a:r>
              <a:rPr lang="en-US" altLang="zh-CN" sz="3200" dirty="0"/>
              <a:t>5</a:t>
            </a:r>
            <a:r>
              <a:rPr lang="zh-CN" altLang="en-US" sz="3200" dirty="0"/>
              <a:t>层模型</a:t>
            </a:r>
            <a:endParaRPr lang="zh-CN" altLang="en-US" sz="3200" dirty="0"/>
          </a:p>
        </p:txBody>
      </p:sp>
      <p:graphicFrame>
        <p:nvGraphicFramePr>
          <p:cNvPr id="4198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412875"/>
          <a:ext cx="7561262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197735" imgH="1179195" progId="Visio.Drawing.11">
                  <p:embed/>
                </p:oleObj>
              </mc:Choice>
              <mc:Fallback>
                <p:oleObj name="" r:id="rId1" imgW="2197735" imgH="1179195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1412875"/>
                        <a:ext cx="7561262" cy="4038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3"/>
          <p:cNvSpPr/>
          <p:nvPr/>
        </p:nvSpPr>
        <p:spPr>
          <a:xfrm>
            <a:off x="2528888" y="2371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16013" y="1844675"/>
          <a:ext cx="7315200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167630" imgH="2675890" progId="Visio.Drawing.11">
                  <p:embed/>
                </p:oleObj>
              </mc:Choice>
              <mc:Fallback>
                <p:oleObj name="" r:id="rId1" imgW="5167630" imgH="267589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1844675"/>
                        <a:ext cx="7315200" cy="3786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4"/>
          <p:cNvSpPr/>
          <p:nvPr/>
        </p:nvSpPr>
        <p:spPr>
          <a:xfrm>
            <a:off x="3219450" y="333375"/>
            <a:ext cx="5924550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lvl="1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哲学家</a:t>
            </a:r>
            <a:r>
              <a:rPr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32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翻译</a:t>
            </a:r>
            <a:r>
              <a:rPr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32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秘书层次结构</a:t>
            </a:r>
            <a:endParaRPr lang="zh-CN" altLang="en-US" sz="32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4211638" y="5013325"/>
          <a:ext cx="1295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662555" imgH="2491740" progId="CorelDRAW.Graphic.9">
                  <p:embed/>
                </p:oleObj>
              </mc:Choice>
              <mc:Fallback>
                <p:oleObj name="" r:id="rId3" imgW="2662555" imgH="2491740" progId="CorelDRAW.Graphic.9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638" y="5013325"/>
                        <a:ext cx="1295400" cy="121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dirty="0"/>
              <a:t>网络分层优点</a:t>
            </a:r>
            <a:endParaRPr lang="zh-CN" altLang="en-US" sz="3200" dirty="0"/>
          </a:p>
        </p:txBody>
      </p:sp>
      <p:sp>
        <p:nvSpPr>
          <p:cNvPr id="212996" name="Rectangle 4"/>
          <p:cNvSpPr>
            <a:spLocks noGrp="1"/>
          </p:cNvSpPr>
          <p:nvPr>
            <p:ph idx="1"/>
          </p:nvPr>
        </p:nvSpPr>
        <p:spPr>
          <a:xfrm>
            <a:off x="684213" y="1196975"/>
            <a:ext cx="8280400" cy="496887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各层独立。</a:t>
            </a:r>
            <a:r>
              <a:rPr lang="zh-CN" altLang="en-US" sz="2800" dirty="0">
                <a:solidFill>
                  <a:srgbClr val="000066"/>
                </a:solidFill>
                <a:ea typeface="宋体" panose="02010600030101010101" pitchFamily="2" charset="-122"/>
              </a:rPr>
              <a:t>每一层不需要知道下层是如何实现的，只需要知道层间的接口和所提供的服务。</a:t>
            </a:r>
            <a:endParaRPr lang="zh-CN" altLang="en-US" sz="28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灵活性好。</a:t>
            </a:r>
            <a:r>
              <a:rPr lang="zh-CN" altLang="en-US" sz="2800" dirty="0">
                <a:solidFill>
                  <a:srgbClr val="000066"/>
                </a:solidFill>
                <a:ea typeface="宋体" panose="02010600030101010101" pitchFamily="2" charset="-122"/>
              </a:rPr>
              <a:t>当任意层发生变化时，只要接口不变，上下层均不受影响。</a:t>
            </a:r>
            <a:endParaRPr lang="zh-CN" altLang="en-US" sz="28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结构上分开。</a:t>
            </a:r>
            <a:r>
              <a:rPr lang="zh-CN" altLang="en-US" sz="2800" dirty="0">
                <a:solidFill>
                  <a:srgbClr val="000066"/>
                </a:solidFill>
                <a:ea typeface="宋体" panose="02010600030101010101" pitchFamily="2" charset="-122"/>
              </a:rPr>
              <a:t>各层可采用最适合的技术。</a:t>
            </a:r>
            <a:endParaRPr lang="zh-CN" altLang="en-US" sz="28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易于实现和维护。</a:t>
            </a:r>
            <a:endParaRPr lang="zh-CN" altLang="en-US" dirty="0">
              <a:solidFill>
                <a:srgbClr val="6600CC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6600CC"/>
                </a:solidFill>
                <a:ea typeface="宋体" panose="02010600030101010101" pitchFamily="2" charset="-122"/>
              </a:rPr>
              <a:t>促进标准化。</a:t>
            </a:r>
            <a:r>
              <a:rPr lang="zh-CN" altLang="en-US" sz="2800" dirty="0">
                <a:solidFill>
                  <a:srgbClr val="000066"/>
                </a:solidFill>
                <a:ea typeface="宋体" panose="02010600030101010101" pitchFamily="2" charset="-122"/>
              </a:rPr>
              <a:t>由于每一层及其提供的服务都有明确的定义。</a:t>
            </a:r>
            <a:endParaRPr lang="zh-CN" altLang="en-US" sz="28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charRg st="4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charRg st="7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charRg st="9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charRg st="10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dirty="0"/>
              <a:t>网络分层原则</a:t>
            </a:r>
            <a:endParaRPr lang="zh-CN" altLang="en-US" sz="3200" dirty="0"/>
          </a:p>
        </p:txBody>
      </p:sp>
      <p:sp>
        <p:nvSpPr>
          <p:cNvPr id="214020" name="Rectangle 4"/>
          <p:cNvSpPr>
            <a:spLocks noGrp="1"/>
          </p:cNvSpPr>
          <p:nvPr>
            <p:ph idx="1"/>
          </p:nvPr>
        </p:nvSpPr>
        <p:spPr>
          <a:xfrm>
            <a:off x="611188" y="1341438"/>
            <a:ext cx="8281987" cy="4968875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根据功能需要分层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每层的功能明确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每层的功能的选择有利于制定国际标准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每层的接口信息量尽可能少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层数足够多：避免不同的功能混于同一层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层数不能太多：避免体系结构过于庞大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None/>
            </a:pPr>
            <a:endParaRPr lang="en-US" altLang="zh-CN" b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9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3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charRg st="6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dirty="0"/>
              <a:t>2.2 </a:t>
            </a:r>
            <a:r>
              <a:rPr lang="zh-CN" altLang="en-US" sz="3200" dirty="0"/>
              <a:t>网络体系结构定义</a:t>
            </a:r>
            <a:endParaRPr lang="zh-CN" altLang="en-US" sz="3200" dirty="0"/>
          </a:p>
        </p:txBody>
      </p:sp>
      <p:sp>
        <p:nvSpPr>
          <p:cNvPr id="215044" name="Rectangle 4"/>
          <p:cNvSpPr>
            <a:spLocks noGrp="1"/>
          </p:cNvSpPr>
          <p:nvPr>
            <p:ph idx="1"/>
          </p:nvPr>
        </p:nvSpPr>
        <p:spPr>
          <a:xfrm>
            <a:off x="827088" y="1268413"/>
            <a:ext cx="7705725" cy="4968875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ClrTx/>
            </a:pPr>
            <a:r>
              <a:rPr lang="zh-CN" altLang="en-US" dirty="0">
                <a:solidFill>
                  <a:srgbClr val="002060"/>
                </a:solidFill>
                <a:ea typeface="宋体" panose="02010600030101010101" pitchFamily="2" charset="-122"/>
              </a:rPr>
              <a:t>计算机网络研究方法</a:t>
            </a:r>
            <a:endParaRPr lang="zh-CN" altLang="en-US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按功能抽象分层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定义相邻层间接口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定义相同层间通信的规则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协议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spcBef>
                <a:spcPts val="1800"/>
              </a:spcBef>
              <a:buClrTx/>
            </a:pPr>
            <a:r>
              <a:rPr lang="zh-CN" altLang="en-US" dirty="0">
                <a:solidFill>
                  <a:srgbClr val="002060"/>
                </a:solidFill>
                <a:ea typeface="宋体" panose="02010600030101010101" pitchFamily="2" charset="-122"/>
              </a:rPr>
              <a:t>网络体系结构</a:t>
            </a:r>
            <a:r>
              <a:rPr lang="zh-CN" altLang="en-US" b="0" dirty="0"/>
              <a:t>（</a:t>
            </a:r>
            <a:r>
              <a:rPr lang="en-US" altLang="zh-CN" b="0" dirty="0"/>
              <a:t>network architecture</a:t>
            </a:r>
            <a:r>
              <a:rPr lang="zh-CN" altLang="en-US" b="0" dirty="0"/>
              <a:t>）</a:t>
            </a:r>
            <a:endParaRPr lang="zh-CN" altLang="en-US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为了完成计算机之间的通信合作，把各个计算机互联的功能划分成定义明确的层次，并规定对等实体进行通信的协议。这些层与协议的集合被称为网络体系结构。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charRg st="1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char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charRg st="7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/>
          <p:nvPr/>
        </p:nvSpPr>
        <p:spPr>
          <a:xfrm>
            <a:off x="0" y="2625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20000"/>
              </a:spcBef>
              <a:buClr>
                <a:srgbClr val="3366FF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684213" y="1412875"/>
          <a:ext cx="7561262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521710" imgH="1965960" progId="Visio.Drawing.11">
                  <p:embed/>
                </p:oleObj>
              </mc:Choice>
              <mc:Fallback>
                <p:oleObj name="" r:id="rId1" imgW="3521710" imgH="196596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412875"/>
                        <a:ext cx="7561262" cy="422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8"/>
          <p:cNvSpPr/>
          <p:nvPr/>
        </p:nvSpPr>
        <p:spPr>
          <a:xfrm>
            <a:off x="6115050" y="333375"/>
            <a:ext cx="302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buClrTx/>
              <a:buFontTx/>
            </a:pPr>
            <a:r>
              <a:rPr lang="zh-CN" altLang="en-US" sz="32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层、协议和接口</a:t>
            </a:r>
            <a:endParaRPr lang="zh-CN" altLang="en-US" sz="32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sz="3200" dirty="0"/>
              <a:t>层次设计主题</a:t>
            </a:r>
            <a:endParaRPr lang="zh-CN" altLang="en-US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41438"/>
            <a:ext cx="777716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编址机制（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address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 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数据传输（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data transfer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 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差错控制（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error control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 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顺序控制（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sequence control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 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流量控制（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flow control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 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拥塞控制（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congest control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拆分与重组（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disassemble and reassemble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 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复用与解复用（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multiplex &amp; 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demultiplex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 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路由（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routing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0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23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58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9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83ad747c-1ed4-418c-bf8d-d20997b33919"/>
  <p:tag name="COMMONDATA" val="eyJoZGlkIjoiYjU2MWE5NTc0M2M5M2YyOWY3OGRjNDgyYWQzZjcyN2EifQ=="/>
</p:tagLst>
</file>

<file path=ppt/theme/theme1.xml><?xml version="1.0" encoding="utf-8"?>
<a:theme xmlns:a="http://schemas.openxmlformats.org/drawingml/2006/main" name="REREC模板（2004年2月）">
  <a:themeElements>
    <a:clrScheme name="">
      <a:dk1>
        <a:srgbClr val="000000"/>
      </a:dk1>
      <a:lt1>
        <a:srgbClr val="FFFF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REREC模板（2004年2月）">
      <a:majorFont>
        <a:latin typeface="Arial"/>
        <a:ea typeface="黑体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66FF"/>
          </a:buClr>
          <a:buSzTx/>
          <a:buFont typeface="Wingdings" panose="05000000000000000000" pitchFamily="2" charset="2"/>
          <a:buChar char="l"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66FF"/>
          </a:buClr>
          <a:buSzTx/>
          <a:buFont typeface="Wingdings" panose="05000000000000000000" pitchFamily="2" charset="2"/>
          <a:buChar char="l"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REREC模板（2004年2月）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REC模板（2004年2月）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REC模板（2004年2月）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REC模板（2004年2月）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REC模板（2004年2月）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西安交通大学</Template>
  <TotalTime>0</TotalTime>
  <Words>3961</Words>
  <Application>WPS 演示</Application>
  <PresentationFormat>全屏显示(4:3)</PresentationFormat>
  <Paragraphs>352</Paragraphs>
  <Slides>37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37</vt:i4>
      </vt:variant>
    </vt:vector>
  </HeadingPairs>
  <TitlesOfParts>
    <vt:vector size="63" baseType="lpstr">
      <vt:lpstr>Arial</vt:lpstr>
      <vt:lpstr>宋体</vt:lpstr>
      <vt:lpstr>Wingdings</vt:lpstr>
      <vt:lpstr>Times New Roman</vt:lpstr>
      <vt:lpstr>黑体</vt:lpstr>
      <vt:lpstr>华文中宋</vt:lpstr>
      <vt:lpstr>华文隶书</vt:lpstr>
      <vt:lpstr>华文新魏</vt:lpstr>
      <vt:lpstr>仿宋_GB2312</vt:lpstr>
      <vt:lpstr>仿宋</vt:lpstr>
      <vt:lpstr>微软雅黑</vt:lpstr>
      <vt:lpstr>Arial Unicode MS</vt:lpstr>
      <vt:lpstr>仿宋_GB2312</vt:lpstr>
      <vt:lpstr>REREC模板（2004年2月）</vt:lpstr>
      <vt:lpstr>Photoshop.Image.7</vt:lpstr>
      <vt:lpstr>Visio.Drawing.11</vt:lpstr>
      <vt:lpstr>Paint.Picture</vt:lpstr>
      <vt:lpstr>Visio.Drawing.11</vt:lpstr>
      <vt:lpstr>CorelDRAW.Graphic.9</vt:lpstr>
      <vt:lpstr>CorelDRAW.Graphic.9</vt:lpstr>
      <vt:lpstr>Visio.Drawing.11</vt:lpstr>
      <vt:lpstr>CorelDRAW.Graphic.9</vt:lpstr>
      <vt:lpstr>Visio.Drawing.11</vt:lpstr>
      <vt:lpstr>Visio.Drawing.11</vt:lpstr>
      <vt:lpstr>Visio.Drawing.11</vt:lpstr>
      <vt:lpstr>Visio.Drawing.6</vt:lpstr>
      <vt:lpstr>计算机网络</vt:lpstr>
      <vt:lpstr>第二章  网络体系结构</vt:lpstr>
      <vt:lpstr>2.1 网络分层思想</vt:lpstr>
      <vt:lpstr>PowerPoint 演示文稿</vt:lpstr>
      <vt:lpstr>网络分层优点</vt:lpstr>
      <vt:lpstr>网络分层原则</vt:lpstr>
      <vt:lpstr>2.2 网络体系结构定义</vt:lpstr>
      <vt:lpstr>PowerPoint 演示文稿</vt:lpstr>
      <vt:lpstr>层次设计主题</vt:lpstr>
      <vt:lpstr>2.3 网络体系结构元素</vt:lpstr>
      <vt:lpstr>2.3 网络体系结构元素</vt:lpstr>
      <vt:lpstr>2.3 网络体系结构元素</vt:lpstr>
      <vt:lpstr>2.3 网络体系结构元素</vt:lpstr>
      <vt:lpstr>2.3 网络体系结构元素</vt:lpstr>
      <vt:lpstr>2.3 网络体系结构元素</vt:lpstr>
      <vt:lpstr>2.3 网络体系结构元素</vt:lpstr>
      <vt:lpstr>协议数据单元 PDU</vt:lpstr>
      <vt:lpstr> (n)PDU与(n+1)PDU的关系</vt:lpstr>
      <vt:lpstr>接口数据单元 IDU</vt:lpstr>
      <vt:lpstr>服务数据单元SDU</vt:lpstr>
      <vt:lpstr>PowerPoint 演示文稿</vt:lpstr>
      <vt:lpstr>连接</vt:lpstr>
      <vt:lpstr>协议与连接</vt:lpstr>
      <vt:lpstr>服务分类</vt:lpstr>
      <vt:lpstr>服务原语</vt:lpstr>
      <vt:lpstr>面向连接服务的原语执行过程</vt:lpstr>
      <vt:lpstr>协议与服务</vt:lpstr>
      <vt:lpstr>2.4 OSI 参考模型</vt:lpstr>
      <vt:lpstr>OSI参考模型层次功能</vt:lpstr>
      <vt:lpstr>OSI参考模型层次功能（续）</vt:lpstr>
      <vt:lpstr>OSI模型各层次功能总结</vt:lpstr>
      <vt:lpstr>对OSI的评价</vt:lpstr>
      <vt:lpstr>2.5 TCP/IP 参考模型</vt:lpstr>
      <vt:lpstr>OSI与TCP/IP模型对比</vt:lpstr>
      <vt:lpstr>TCP/IP层次结构</vt:lpstr>
      <vt:lpstr>对TCP/IP的评价</vt:lpstr>
      <vt:lpstr>2.6 抽象5层模型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第一章概述</dc:title>
  <dc:creator>zhuhaiping</dc:creator>
  <cp:lastModifiedBy>yan</cp:lastModifiedBy>
  <cp:revision>331</cp:revision>
  <dcterms:created xsi:type="dcterms:W3CDTF">1999-09-03T07:07:00Z</dcterms:created>
  <dcterms:modified xsi:type="dcterms:W3CDTF">2023-09-04T01:14:01Z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A713D11C04B64A71909553502BC881AD</vt:lpwstr>
  </property>
  <property fmtid="{D5CDD505-2E9C-101B-9397-08002B2CF9AE}" pid="3" name="KSOProductBuildVer">
    <vt:lpwstr>2052-12.1.0.15358</vt:lpwstr>
  </property>
</Properties>
</file>