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5"/>
  </p:handoutMasterIdLst>
  <p:sldIdLst>
    <p:sldId id="262" r:id="rId3"/>
    <p:sldId id="582" r:id="rId5"/>
    <p:sldId id="583" r:id="rId6"/>
    <p:sldId id="584" r:id="rId7"/>
    <p:sldId id="590" r:id="rId8"/>
    <p:sldId id="585" r:id="rId9"/>
    <p:sldId id="586" r:id="rId10"/>
    <p:sldId id="587" r:id="rId11"/>
    <p:sldId id="588" r:id="rId12"/>
    <p:sldId id="589" r:id="rId13"/>
    <p:sldId id="384" r:id="rId14"/>
    <p:sldId id="436" r:id="rId15"/>
    <p:sldId id="437" r:id="rId16"/>
    <p:sldId id="438" r:id="rId17"/>
    <p:sldId id="439" r:id="rId18"/>
    <p:sldId id="451" r:id="rId19"/>
    <p:sldId id="591" r:id="rId20"/>
    <p:sldId id="441" r:id="rId21"/>
    <p:sldId id="592" r:id="rId22"/>
    <p:sldId id="593" r:id="rId23"/>
    <p:sldId id="452" r:id="rId24"/>
    <p:sldId id="504" r:id="rId25"/>
    <p:sldId id="594" r:id="rId26"/>
    <p:sldId id="595" r:id="rId27"/>
    <p:sldId id="596" r:id="rId28"/>
    <p:sldId id="599" r:id="rId29"/>
    <p:sldId id="447" r:id="rId30"/>
    <p:sldId id="458" r:id="rId31"/>
    <p:sldId id="459" r:id="rId32"/>
    <p:sldId id="600" r:id="rId33"/>
    <p:sldId id="429" r:id="rId34"/>
    <p:sldId id="460" r:id="rId35"/>
    <p:sldId id="461" r:id="rId36"/>
    <p:sldId id="432" r:id="rId37"/>
    <p:sldId id="295" r:id="rId38"/>
    <p:sldId id="485" r:id="rId39"/>
    <p:sldId id="462" r:id="rId40"/>
    <p:sldId id="296" r:id="rId41"/>
    <p:sldId id="400" r:id="rId42"/>
    <p:sldId id="483" r:id="rId43"/>
    <p:sldId id="604" r:id="rId44"/>
    <p:sldId id="605" r:id="rId45"/>
    <p:sldId id="606" r:id="rId46"/>
    <p:sldId id="607" r:id="rId47"/>
    <p:sldId id="608" r:id="rId48"/>
    <p:sldId id="476" r:id="rId49"/>
    <p:sldId id="463" r:id="rId50"/>
    <p:sldId id="277" r:id="rId51"/>
    <p:sldId id="464" r:id="rId52"/>
    <p:sldId id="465" r:id="rId53"/>
    <p:sldId id="434" r:id="rId54"/>
    <p:sldId id="466" r:id="rId55"/>
    <p:sldId id="467" r:id="rId56"/>
    <p:sldId id="468" r:id="rId57"/>
    <p:sldId id="469" r:id="rId58"/>
    <p:sldId id="470" r:id="rId59"/>
    <p:sldId id="471" r:id="rId60"/>
    <p:sldId id="472" r:id="rId61"/>
    <p:sldId id="473" r:id="rId62"/>
    <p:sldId id="474" r:id="rId63"/>
    <p:sldId id="479" r:id="rId64"/>
    <p:sldId id="286" r:id="rId65"/>
    <p:sldId id="287" r:id="rId66"/>
    <p:sldId id="411" r:id="rId67"/>
    <p:sldId id="412" r:id="rId68"/>
    <p:sldId id="413" r:id="rId69"/>
    <p:sldId id="414" r:id="rId70"/>
    <p:sldId id="601" r:id="rId71"/>
    <p:sldId id="415" r:id="rId72"/>
    <p:sldId id="416" r:id="rId73"/>
    <p:sldId id="602" r:id="rId74"/>
    <p:sldId id="603" r:id="rId75"/>
    <p:sldId id="341" r:id="rId76"/>
    <p:sldId id="342" r:id="rId77"/>
    <p:sldId id="343" r:id="rId78"/>
    <p:sldId id="344" r:id="rId79"/>
    <p:sldId id="487" r:id="rId80"/>
    <p:sldId id="502" r:id="rId81"/>
    <p:sldId id="486" r:id="rId82"/>
    <p:sldId id="431" r:id="rId83"/>
    <p:sldId id="477" r:id="rId84"/>
    <p:sldId id="478" r:id="rId85"/>
    <p:sldId id="354" r:id="rId86"/>
    <p:sldId id="355" r:id="rId87"/>
    <p:sldId id="356" r:id="rId88"/>
    <p:sldId id="357" r:id="rId89"/>
    <p:sldId id="358" r:id="rId90"/>
    <p:sldId id="359" r:id="rId91"/>
    <p:sldId id="430" r:id="rId92"/>
    <p:sldId id="361" r:id="rId93"/>
    <p:sldId id="362" r:id="rId94"/>
    <p:sldId id="503" r:id="rId95"/>
    <p:sldId id="363" r:id="rId96"/>
    <p:sldId id="368" r:id="rId97"/>
    <p:sldId id="369" r:id="rId98"/>
    <p:sldId id="488" r:id="rId99"/>
    <p:sldId id="370" r:id="rId100"/>
    <p:sldId id="489" r:id="rId101"/>
    <p:sldId id="490" r:id="rId102"/>
    <p:sldId id="492" r:id="rId103"/>
    <p:sldId id="428" r:id="rId104"/>
  </p:sldIdLst>
  <p:sldSz cx="9144000" cy="6858000" type="screen4x3"/>
  <p:notesSz cx="6858000" cy="9144000"/>
  <p:custDataLst>
    <p:tags r:id="rId11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翔" initials="纪"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000066"/>
    <a:srgbClr val="FF0000"/>
    <a:srgbClr val="3399FF"/>
    <a:srgbClr val="CC3300"/>
    <a:srgbClr val="66FF66"/>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643"/>
    <p:restoredTop sz="94626"/>
  </p:normalViewPr>
  <p:slideViewPr>
    <p:cSldViewPr showGuides="1">
      <p:cViewPr varScale="1">
        <p:scale>
          <a:sx n="151" d="100"/>
          <a:sy n="151" d="100"/>
        </p:scale>
        <p:origin x="1932" y="1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0" Type="http://schemas.openxmlformats.org/officeDocument/2006/relationships/tags" Target="tags/tag121.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FDDC086-9E02-4C52-94F9-455A7F89F3A5}"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rPr>
            </a:fld>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4100"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单击以编辑母版文本样式</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第二级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第三级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第四级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第五级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D0E39A-C7C6-4229-977A-CCDA8D0B5FFA}"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rPr>
            </a:fld>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7171" name="Rectangle 2"/>
          <p:cNvSpPr>
            <a:spLocks noTextEdit="1"/>
          </p:cNvSpPr>
          <p:nvPr>
            <p:ph type="sldImg"/>
          </p:nvPr>
        </p:nvSpPr>
        <p:spPr/>
      </p:sp>
      <p:sp>
        <p:nvSpPr>
          <p:cNvPr id="717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23555" name="Rectangle 2"/>
          <p:cNvSpPr>
            <a:spLocks noTextEdit="1"/>
          </p:cNvSpPr>
          <p:nvPr>
            <p:ph type="sldImg"/>
          </p:nvPr>
        </p:nvSpPr>
        <p:spPr/>
      </p:sp>
      <p:sp>
        <p:nvSpPr>
          <p:cNvPr id="2355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25603" name="Rectangle 2"/>
          <p:cNvSpPr>
            <a:spLocks noTextEdit="1"/>
          </p:cNvSpPr>
          <p:nvPr>
            <p:ph type="sldImg"/>
          </p:nvPr>
        </p:nvSpPr>
        <p:spPr/>
      </p:sp>
      <p:sp>
        <p:nvSpPr>
          <p:cNvPr id="2560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27651" name="Rectangle 2"/>
          <p:cNvSpPr>
            <a:spLocks noGrp="1" noRot="1" noChangeAspect="1"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29699" name="Rectangle 2"/>
          <p:cNvSpPr>
            <a:spLocks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31747" name="Rectangle 2"/>
          <p:cNvSpPr>
            <a:spLocks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33795" name="Rectangle 2"/>
          <p:cNvSpPr>
            <a:spLocks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9219" name="Rectangle 2"/>
          <p:cNvSpPr>
            <a:spLocks noTextEdit="1"/>
          </p:cNvSpPr>
          <p:nvPr>
            <p:ph type="sldImg"/>
          </p:nvPr>
        </p:nvSpPr>
        <p:spPr/>
      </p:sp>
      <p:sp>
        <p:nvSpPr>
          <p:cNvPr id="922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9219" name="Rectangle 2"/>
          <p:cNvSpPr>
            <a:spLocks noTextEdit="1"/>
          </p:cNvSpPr>
          <p:nvPr>
            <p:ph type="sldImg"/>
          </p:nvPr>
        </p:nvSpPr>
        <p:spPr/>
      </p:sp>
      <p:sp>
        <p:nvSpPr>
          <p:cNvPr id="922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78851" name="Rectangle 2"/>
          <p:cNvSpPr>
            <a:spLocks noTextEdit="1"/>
          </p:cNvSpPr>
          <p:nvPr>
            <p:ph type="sldImg"/>
          </p:nvPr>
        </p:nvSpPr>
        <p:spPr/>
      </p:sp>
      <p:sp>
        <p:nvSpPr>
          <p:cNvPr id="7885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80899" name="Rectangle 2"/>
          <p:cNvSpPr>
            <a:spLocks noTextEdit="1"/>
          </p:cNvSpPr>
          <p:nvPr>
            <p:ph type="sldImg"/>
          </p:nvPr>
        </p:nvSpPr>
        <p:spPr/>
      </p:sp>
      <p:sp>
        <p:nvSpPr>
          <p:cNvPr id="8090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267" name="Rectangle 2"/>
          <p:cNvSpPr>
            <a:spLocks noTextEdit="1"/>
          </p:cNvSpPr>
          <p:nvPr>
            <p:ph type="sldImg"/>
          </p:nvPr>
        </p:nvSpPr>
        <p:spPr/>
      </p:sp>
      <p:sp>
        <p:nvSpPr>
          <p:cNvPr id="112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97283" name="Rectangle 2"/>
          <p:cNvSpPr>
            <a:spLocks noTextEdit="1"/>
          </p:cNvSpPr>
          <p:nvPr>
            <p:ph type="sldImg"/>
          </p:nvPr>
        </p:nvSpPr>
        <p:spPr/>
      </p:sp>
      <p:sp>
        <p:nvSpPr>
          <p:cNvPr id="9728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99331" name="Rectangle 2"/>
          <p:cNvSpPr>
            <a:spLocks noTextEdit="1"/>
          </p:cNvSpPr>
          <p:nvPr>
            <p:ph type="sldImg"/>
          </p:nvPr>
        </p:nvSpPr>
        <p:spPr/>
      </p:sp>
      <p:sp>
        <p:nvSpPr>
          <p:cNvPr id="9933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1379" name="Rectangle 2"/>
          <p:cNvSpPr>
            <a:spLocks noTextEdit="1"/>
          </p:cNvSpPr>
          <p:nvPr>
            <p:ph type="sldImg"/>
          </p:nvPr>
        </p:nvSpPr>
        <p:spPr/>
      </p:sp>
      <p:sp>
        <p:nvSpPr>
          <p:cNvPr id="10138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3427" name="Rectangle 2"/>
          <p:cNvSpPr>
            <a:spLocks noTextEdit="1"/>
          </p:cNvSpPr>
          <p:nvPr>
            <p:ph type="sldImg"/>
          </p:nvPr>
        </p:nvSpPr>
        <p:spPr/>
      </p:sp>
      <p:sp>
        <p:nvSpPr>
          <p:cNvPr id="10342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3315" name="Rectangle 2"/>
          <p:cNvSpPr>
            <a:spLocks noTextEdit="1"/>
          </p:cNvSpPr>
          <p:nvPr>
            <p:ph type="sldImg"/>
          </p:nvPr>
        </p:nvSpPr>
        <p:spPr/>
      </p:sp>
      <p:sp>
        <p:nvSpPr>
          <p:cNvPr id="1331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3427" name="Rectangle 2"/>
          <p:cNvSpPr>
            <a:spLocks noTextEdit="1"/>
          </p:cNvSpPr>
          <p:nvPr>
            <p:ph type="sldImg"/>
          </p:nvPr>
        </p:nvSpPr>
        <p:spPr/>
      </p:sp>
      <p:sp>
        <p:nvSpPr>
          <p:cNvPr id="10342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5475" name="Rectangle 2"/>
          <p:cNvSpPr>
            <a:spLocks noTextEdit="1"/>
          </p:cNvSpPr>
          <p:nvPr>
            <p:ph type="sldImg"/>
          </p:nvPr>
        </p:nvSpPr>
        <p:spPr/>
      </p:sp>
      <p:sp>
        <p:nvSpPr>
          <p:cNvPr id="10547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3667" name="Rectangle 2"/>
          <p:cNvSpPr>
            <a:spLocks noTextEdit="1"/>
          </p:cNvSpPr>
          <p:nvPr>
            <p:ph type="sldImg"/>
          </p:nvPr>
        </p:nvSpPr>
        <p:spPr/>
      </p:sp>
      <p:sp>
        <p:nvSpPr>
          <p:cNvPr id="1136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5715" name="Rectangle 2"/>
          <p:cNvSpPr>
            <a:spLocks noTextEdit="1"/>
          </p:cNvSpPr>
          <p:nvPr>
            <p:ph type="sldImg"/>
          </p:nvPr>
        </p:nvSpPr>
        <p:spPr/>
      </p:sp>
      <p:sp>
        <p:nvSpPr>
          <p:cNvPr id="11571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7763" name="Rectangle 2"/>
          <p:cNvSpPr>
            <a:spLocks noTextEdit="1"/>
          </p:cNvSpPr>
          <p:nvPr>
            <p:ph type="sldImg"/>
          </p:nvPr>
        </p:nvSpPr>
        <p:spPr/>
      </p:sp>
      <p:sp>
        <p:nvSpPr>
          <p:cNvPr id="11776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9811" name="Rectangle 2"/>
          <p:cNvSpPr>
            <a:spLocks noTextEdit="1"/>
          </p:cNvSpPr>
          <p:nvPr>
            <p:ph type="sldImg"/>
          </p:nvPr>
        </p:nvSpPr>
        <p:spPr/>
      </p:sp>
      <p:sp>
        <p:nvSpPr>
          <p:cNvPr id="11981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3907" name="Rectangle 2"/>
          <p:cNvSpPr>
            <a:spLocks noTextEdit="1"/>
          </p:cNvSpPr>
          <p:nvPr>
            <p:ph type="sldImg"/>
          </p:nvPr>
        </p:nvSpPr>
        <p:spPr/>
      </p:sp>
      <p:sp>
        <p:nvSpPr>
          <p:cNvPr id="12390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5955" name="Rectangle 2"/>
          <p:cNvSpPr>
            <a:spLocks noTextEdit="1"/>
          </p:cNvSpPr>
          <p:nvPr>
            <p:ph type="sldImg"/>
          </p:nvPr>
        </p:nvSpPr>
        <p:spPr/>
      </p:sp>
      <p:sp>
        <p:nvSpPr>
          <p:cNvPr id="12595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8003" name="Rectangle 2"/>
          <p:cNvSpPr>
            <a:spLocks noTextEdit="1"/>
          </p:cNvSpPr>
          <p:nvPr>
            <p:ph type="sldImg"/>
          </p:nvPr>
        </p:nvSpPr>
        <p:spPr/>
      </p:sp>
      <p:sp>
        <p:nvSpPr>
          <p:cNvPr id="12800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5363" name="Rectangle 2"/>
          <p:cNvSpPr>
            <a:spLocks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42339" name="Rectangle 2"/>
          <p:cNvSpPr>
            <a:spLocks noTextEdit="1"/>
          </p:cNvSpPr>
          <p:nvPr>
            <p:ph type="sldImg"/>
          </p:nvPr>
        </p:nvSpPr>
        <p:spPr/>
      </p:sp>
      <p:sp>
        <p:nvSpPr>
          <p:cNvPr id="14234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44387" name="Rectangle 2"/>
          <p:cNvSpPr>
            <a:spLocks noTextEdit="1"/>
          </p:cNvSpPr>
          <p:nvPr>
            <p:ph type="sldImg"/>
          </p:nvPr>
        </p:nvSpPr>
        <p:spPr/>
      </p:sp>
      <p:sp>
        <p:nvSpPr>
          <p:cNvPr id="14438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46435" name="Rectangle 2"/>
          <p:cNvSpPr>
            <a:spLocks noTextEdit="1"/>
          </p:cNvSpPr>
          <p:nvPr>
            <p:ph type="sldImg"/>
          </p:nvPr>
        </p:nvSpPr>
        <p:spPr/>
      </p:sp>
      <p:sp>
        <p:nvSpPr>
          <p:cNvPr id="14643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48483" name="Rectangle 2"/>
          <p:cNvSpPr>
            <a:spLocks noTextEdit="1"/>
          </p:cNvSpPr>
          <p:nvPr>
            <p:ph type="sldImg"/>
          </p:nvPr>
        </p:nvSpPr>
        <p:spPr/>
      </p:sp>
      <p:sp>
        <p:nvSpPr>
          <p:cNvPr id="14848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50531" name="Rectangle 2"/>
          <p:cNvSpPr>
            <a:spLocks noTextEdit="1"/>
          </p:cNvSpPr>
          <p:nvPr>
            <p:ph type="sldImg"/>
          </p:nvPr>
        </p:nvSpPr>
        <p:spPr/>
      </p:sp>
      <p:sp>
        <p:nvSpPr>
          <p:cNvPr id="15053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52579" name="Rectangle 2"/>
          <p:cNvSpPr>
            <a:spLocks noTextEdit="1"/>
          </p:cNvSpPr>
          <p:nvPr>
            <p:ph type="sldImg"/>
          </p:nvPr>
        </p:nvSpPr>
        <p:spPr/>
      </p:sp>
      <p:sp>
        <p:nvSpPr>
          <p:cNvPr id="15258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54627" name="Rectangle 2"/>
          <p:cNvSpPr>
            <a:spLocks noTextEdit="1"/>
          </p:cNvSpPr>
          <p:nvPr>
            <p:ph type="sldImg"/>
          </p:nvPr>
        </p:nvSpPr>
        <p:spPr/>
      </p:sp>
      <p:sp>
        <p:nvSpPr>
          <p:cNvPr id="15462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56675" name="Rectangle 2"/>
          <p:cNvSpPr>
            <a:spLocks noTextEdit="1"/>
          </p:cNvSpPr>
          <p:nvPr>
            <p:ph type="sldImg"/>
          </p:nvPr>
        </p:nvSpPr>
        <p:spPr/>
      </p:sp>
      <p:sp>
        <p:nvSpPr>
          <p:cNvPr id="15667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58723" name="Rectangle 2"/>
          <p:cNvSpPr>
            <a:spLocks noTextEdit="1"/>
          </p:cNvSpPr>
          <p:nvPr>
            <p:ph type="sldImg"/>
          </p:nvPr>
        </p:nvSpPr>
        <p:spPr/>
      </p:sp>
      <p:sp>
        <p:nvSpPr>
          <p:cNvPr id="15872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60771" name="Rectangle 2"/>
          <p:cNvSpPr>
            <a:spLocks noTextEdit="1"/>
          </p:cNvSpPr>
          <p:nvPr>
            <p:ph type="sldImg"/>
          </p:nvPr>
        </p:nvSpPr>
        <p:spPr/>
      </p:sp>
      <p:sp>
        <p:nvSpPr>
          <p:cNvPr id="16077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7411" name="Rectangle 2"/>
          <p:cNvSpPr>
            <a:spLocks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62819" name="Rectangle 2"/>
          <p:cNvSpPr>
            <a:spLocks noTextEdit="1"/>
          </p:cNvSpPr>
          <p:nvPr>
            <p:ph type="sldImg"/>
          </p:nvPr>
        </p:nvSpPr>
        <p:spPr/>
      </p:sp>
      <p:sp>
        <p:nvSpPr>
          <p:cNvPr id="16282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64867" name="Rectangle 2"/>
          <p:cNvSpPr>
            <a:spLocks noTextEdit="1"/>
          </p:cNvSpPr>
          <p:nvPr>
            <p:ph type="sldImg"/>
          </p:nvPr>
        </p:nvSpPr>
        <p:spPr/>
      </p:sp>
      <p:sp>
        <p:nvSpPr>
          <p:cNvPr id="1648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66915" name="Rectangle 2"/>
          <p:cNvSpPr>
            <a:spLocks noTextEdit="1"/>
          </p:cNvSpPr>
          <p:nvPr>
            <p:ph type="sldImg"/>
          </p:nvPr>
        </p:nvSpPr>
        <p:spPr/>
      </p:sp>
      <p:sp>
        <p:nvSpPr>
          <p:cNvPr id="16691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68963" name="Rectangle 2"/>
          <p:cNvSpPr>
            <a:spLocks noTextEdit="1"/>
          </p:cNvSpPr>
          <p:nvPr>
            <p:ph type="sldImg"/>
          </p:nvPr>
        </p:nvSpPr>
        <p:spPr/>
      </p:sp>
      <p:sp>
        <p:nvSpPr>
          <p:cNvPr id="16896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71011" name="Rectangle 2"/>
          <p:cNvSpPr>
            <a:spLocks noTextEdit="1"/>
          </p:cNvSpPr>
          <p:nvPr>
            <p:ph type="sldImg"/>
          </p:nvPr>
        </p:nvSpPr>
        <p:spPr/>
      </p:sp>
      <p:sp>
        <p:nvSpPr>
          <p:cNvPr id="17101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73059" name="Rectangle 2"/>
          <p:cNvSpPr>
            <a:spLocks noTextEdit="1"/>
          </p:cNvSpPr>
          <p:nvPr>
            <p:ph type="sldImg"/>
          </p:nvPr>
        </p:nvSpPr>
        <p:spPr/>
      </p:sp>
      <p:sp>
        <p:nvSpPr>
          <p:cNvPr id="17306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75107" name="Rectangle 2"/>
          <p:cNvSpPr>
            <a:spLocks noTextEdit="1"/>
          </p:cNvSpPr>
          <p:nvPr>
            <p:ph type="sldImg"/>
          </p:nvPr>
        </p:nvSpPr>
        <p:spPr/>
      </p:sp>
      <p:sp>
        <p:nvSpPr>
          <p:cNvPr id="17510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77155" name="Rectangle 2"/>
          <p:cNvSpPr>
            <a:spLocks noTextEdit="1"/>
          </p:cNvSpPr>
          <p:nvPr>
            <p:ph type="sldImg"/>
          </p:nvPr>
        </p:nvSpPr>
        <p:spPr/>
      </p:sp>
      <p:sp>
        <p:nvSpPr>
          <p:cNvPr id="17715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79203" name="Rectangle 2"/>
          <p:cNvSpPr>
            <a:spLocks noTextEdit="1"/>
          </p:cNvSpPr>
          <p:nvPr>
            <p:ph type="sldImg"/>
          </p:nvPr>
        </p:nvSpPr>
        <p:spPr/>
      </p:sp>
      <p:sp>
        <p:nvSpPr>
          <p:cNvPr id="17920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81251" name="Rectangle 2"/>
          <p:cNvSpPr>
            <a:spLocks noTextEdit="1"/>
          </p:cNvSpPr>
          <p:nvPr>
            <p:ph type="sldImg"/>
          </p:nvPr>
        </p:nvSpPr>
        <p:spPr/>
      </p:sp>
      <p:sp>
        <p:nvSpPr>
          <p:cNvPr id="18125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9459" name="Rectangle 2"/>
          <p:cNvSpPr>
            <a:spLocks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83299" name="Rectangle 2"/>
          <p:cNvSpPr>
            <a:spLocks noTextEdit="1"/>
          </p:cNvSpPr>
          <p:nvPr>
            <p:ph type="sldImg"/>
          </p:nvPr>
        </p:nvSpPr>
        <p:spPr/>
      </p:sp>
      <p:sp>
        <p:nvSpPr>
          <p:cNvPr id="18330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85347" name="Rectangle 2"/>
          <p:cNvSpPr>
            <a:spLocks noTextEdit="1"/>
          </p:cNvSpPr>
          <p:nvPr>
            <p:ph type="sldImg"/>
          </p:nvPr>
        </p:nvSpPr>
        <p:spPr/>
      </p:sp>
      <p:sp>
        <p:nvSpPr>
          <p:cNvPr id="18534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21507" name="Rectangle 2"/>
          <p:cNvSpPr>
            <a:spLocks noTextEdit="1"/>
          </p:cNvSpPr>
          <p:nvPr>
            <p:ph type="sldImg"/>
          </p:nvPr>
        </p:nvSpPr>
        <p:spPr/>
      </p:sp>
      <p:sp>
        <p:nvSpPr>
          <p:cNvPr id="2150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r>
              <a:rPr lang="zh-CN" altLang="en-US" noProof="1"/>
              <a:t>单击此处编辑母版标题样式</a:t>
            </a:r>
            <a:endParaRPr lang="zh-CN" altLang="en-US"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r>
              <a:rPr lang="zh-CN" altLang="en-US" noProof="1"/>
              <a:t>单击此处编辑母版副标题样式</a:t>
            </a:r>
            <a:endParaRPr lang="zh-CN" altLang="en-US" noProof="1"/>
          </a:p>
        </p:txBody>
      </p:sp>
      <p:sp>
        <p:nvSpPr>
          <p:cNvPr id="7" name="Rectangle 4"/>
          <p:cNvSpPr>
            <a:spLocks noGrp="1" noChangeArrowheads="1"/>
          </p:cNvSpPr>
          <p:nvPr>
            <p:ph type="dt" sz="quarter" idx="2"/>
          </p:nvPr>
        </p:nvSpPr>
        <p:spPr bwMode="auto">
          <a:xfrm>
            <a:off x="685800" y="6248400"/>
            <a:ext cx="1905000" cy="457200"/>
          </a:xfrm>
          <a:prstGeom prst="rect">
            <a:avLst/>
          </a:prstGeom>
          <a:ln>
            <a:miter lim="800000"/>
          </a:ln>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lstStyle>
            <a:lvl1pPr algn="r" eaLnBrk="1" hangingPunct="1">
              <a:defRPr sz="1400" noProof="1">
                <a:latin typeface="Times New Roman" panose="02020603050405020304" pitchFamily="18" charset="0"/>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6DF344-44C7-4B42-B08D-D8CE3AD27262}"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黑体" panose="02010609060101010101" pitchFamily="49" charset="-122"/>
                <a:cs typeface="+mn-cs"/>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719138" y="7938"/>
            <a:ext cx="5710237" cy="54832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762000" y="1376363"/>
            <a:ext cx="3810000" cy="41148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4400" y="1376363"/>
            <a:ext cx="3810000" cy="41148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黑体" panose="02010609060101010101" pitchFamily="49" charset="-122"/>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2"/>
          </p:nvPr>
        </p:nvSpPr>
        <p:spPr bwMode="auto">
          <a:xfrm>
            <a:off x="685800" y="6248400"/>
            <a:ext cx="1905000" cy="457200"/>
          </a:xfrm>
          <a:prstGeom prst="rect">
            <a:avLst/>
          </a:prstGeom>
          <a:ln>
            <a:miter lim="800000"/>
          </a:ln>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a:ln>
            <a:miter lim="800000"/>
          </a:ln>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p>
            <a:pPr lvl="0"/>
            <a:r>
              <a:rPr lang="zh-CN" altLang="en-US" dirty="0"/>
              <a:t>单击此处编辑母版标题样式</a:t>
            </a:r>
            <a:endParaRPr lang="zh-CN" altLang="en-US" dirty="0"/>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b="1">
                <a:solidFill>
                  <a:schemeClr val="bg2"/>
                </a:solidFill>
                <a:latin typeface="Times New Roman" panose="02020603050405020304" pitchFamily="18"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b="1">
                <a:solidFill>
                  <a:schemeClr val="bg2"/>
                </a:solidFill>
                <a:latin typeface="Times New Roman" panose="02020603050405020304" pitchFamily="18" charset="0"/>
                <a:ea typeface="黑体" panose="020106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
        <p:nvSpPr>
          <p:cNvPr id="1029" name="Rectangle 5"/>
          <p:cNvSpPr>
            <a:spLocks noGrp="1"/>
          </p:cNvSpPr>
          <p:nvPr>
            <p:ph type="body"/>
          </p:nvPr>
        </p:nvSpPr>
        <p:spPr>
          <a:xfrm>
            <a:off x="762000" y="137636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4.xml"/><Relationship Id="rId3" Type="http://schemas.openxmlformats.org/officeDocument/2006/relationships/oleObject" Target="../embeddings/oleObject9.bin"/><Relationship Id="rId2" Type="http://schemas.openxmlformats.org/officeDocument/2006/relationships/image" Target="../media/image11.w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hyperlink" Target="http://www.xjtu.edu.cn/" TargetMode="Externa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10.bin"/><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9" Type="http://schemas.openxmlformats.org/officeDocument/2006/relationships/tags" Target="../tags/tag99.xml"/><Relationship Id="rId98" Type="http://schemas.openxmlformats.org/officeDocument/2006/relationships/tags" Target="../tags/tag98.xml"/><Relationship Id="rId97" Type="http://schemas.openxmlformats.org/officeDocument/2006/relationships/tags" Target="../tags/tag97.xml"/><Relationship Id="rId96" Type="http://schemas.openxmlformats.org/officeDocument/2006/relationships/tags" Target="../tags/tag96.xml"/><Relationship Id="rId95" Type="http://schemas.openxmlformats.org/officeDocument/2006/relationships/tags" Target="../tags/tag95.xml"/><Relationship Id="rId94" Type="http://schemas.openxmlformats.org/officeDocument/2006/relationships/tags" Target="../tags/tag94.xml"/><Relationship Id="rId93" Type="http://schemas.openxmlformats.org/officeDocument/2006/relationships/tags" Target="../tags/tag93.xml"/><Relationship Id="rId92" Type="http://schemas.openxmlformats.org/officeDocument/2006/relationships/tags" Target="../tags/tag92.xml"/><Relationship Id="rId91" Type="http://schemas.openxmlformats.org/officeDocument/2006/relationships/tags" Target="../tags/tag91.xml"/><Relationship Id="rId90" Type="http://schemas.openxmlformats.org/officeDocument/2006/relationships/tags" Target="../tags/tag90.xml"/><Relationship Id="rId9" Type="http://schemas.openxmlformats.org/officeDocument/2006/relationships/tags" Target="../tags/tag15.xml"/><Relationship Id="rId89" Type="http://schemas.openxmlformats.org/officeDocument/2006/relationships/tags" Target="../tags/tag89.xml"/><Relationship Id="rId88" Type="http://schemas.openxmlformats.org/officeDocument/2006/relationships/tags" Target="../tags/tag88.xml"/><Relationship Id="rId87" Type="http://schemas.openxmlformats.org/officeDocument/2006/relationships/tags" Target="../tags/tag87.xml"/><Relationship Id="rId86" Type="http://schemas.openxmlformats.org/officeDocument/2006/relationships/tags" Target="../tags/tag86.xml"/><Relationship Id="rId85" Type="http://schemas.openxmlformats.org/officeDocument/2006/relationships/tags" Target="../tags/tag85.xml"/><Relationship Id="rId84" Type="http://schemas.openxmlformats.org/officeDocument/2006/relationships/tags" Target="../tags/tag84.xml"/><Relationship Id="rId83" Type="http://schemas.openxmlformats.org/officeDocument/2006/relationships/tags" Target="../tags/tag83.xml"/><Relationship Id="rId82" Type="http://schemas.openxmlformats.org/officeDocument/2006/relationships/tags" Target="../tags/tag82.xml"/><Relationship Id="rId81" Type="http://schemas.openxmlformats.org/officeDocument/2006/relationships/tags" Target="../tags/tag81.xml"/><Relationship Id="rId80" Type="http://schemas.openxmlformats.org/officeDocument/2006/relationships/tags" Target="../tags/tag80.xml"/><Relationship Id="rId8" Type="http://schemas.openxmlformats.org/officeDocument/2006/relationships/tags" Target="../tags/tag14.xml"/><Relationship Id="rId79" Type="http://schemas.openxmlformats.org/officeDocument/2006/relationships/tags" Target="../tags/tag79.xml"/><Relationship Id="rId78" Type="http://schemas.openxmlformats.org/officeDocument/2006/relationships/oleObject" Target="../embeddings/oleObject15.bin"/><Relationship Id="rId77" Type="http://schemas.openxmlformats.org/officeDocument/2006/relationships/tags" Target="../tags/tag78.xml"/><Relationship Id="rId76" Type="http://schemas.openxmlformats.org/officeDocument/2006/relationships/tags" Target="../tags/tag77.xml"/><Relationship Id="rId75" Type="http://schemas.openxmlformats.org/officeDocument/2006/relationships/tags" Target="../tags/tag76.xml"/><Relationship Id="rId74" Type="http://schemas.openxmlformats.org/officeDocument/2006/relationships/oleObject" Target="../embeddings/oleObject14.bin"/><Relationship Id="rId73" Type="http://schemas.openxmlformats.org/officeDocument/2006/relationships/tags" Target="../tags/tag75.xml"/><Relationship Id="rId72" Type="http://schemas.openxmlformats.org/officeDocument/2006/relationships/tags" Target="../tags/tag74.xml"/><Relationship Id="rId71" Type="http://schemas.openxmlformats.org/officeDocument/2006/relationships/tags" Target="../tags/tag73.xml"/><Relationship Id="rId70" Type="http://schemas.openxmlformats.org/officeDocument/2006/relationships/tags" Target="../tags/tag72.xml"/><Relationship Id="rId7" Type="http://schemas.openxmlformats.org/officeDocument/2006/relationships/tags" Target="../tags/tag13.xml"/><Relationship Id="rId69" Type="http://schemas.openxmlformats.org/officeDocument/2006/relationships/tags" Target="../tags/tag71.xml"/><Relationship Id="rId68" Type="http://schemas.openxmlformats.org/officeDocument/2006/relationships/tags" Target="../tags/tag70.xml"/><Relationship Id="rId67" Type="http://schemas.openxmlformats.org/officeDocument/2006/relationships/tags" Target="../tags/tag69.xml"/><Relationship Id="rId66" Type="http://schemas.openxmlformats.org/officeDocument/2006/relationships/tags" Target="../tags/tag68.xml"/><Relationship Id="rId65" Type="http://schemas.openxmlformats.org/officeDocument/2006/relationships/tags" Target="../tags/tag67.xml"/><Relationship Id="rId64" Type="http://schemas.openxmlformats.org/officeDocument/2006/relationships/tags" Target="../tags/tag66.xml"/><Relationship Id="rId63" Type="http://schemas.openxmlformats.org/officeDocument/2006/relationships/tags" Target="../tags/tag65.xml"/><Relationship Id="rId62" Type="http://schemas.openxmlformats.org/officeDocument/2006/relationships/tags" Target="../tags/tag64.xml"/><Relationship Id="rId61" Type="http://schemas.openxmlformats.org/officeDocument/2006/relationships/tags" Target="../tags/tag63.xml"/><Relationship Id="rId60" Type="http://schemas.openxmlformats.org/officeDocument/2006/relationships/tags" Target="../tags/tag62.xml"/><Relationship Id="rId6" Type="http://schemas.openxmlformats.org/officeDocument/2006/relationships/tags" Target="../tags/tag12.xml"/><Relationship Id="rId59" Type="http://schemas.openxmlformats.org/officeDocument/2006/relationships/tags" Target="../tags/tag61.xml"/><Relationship Id="rId58" Type="http://schemas.openxmlformats.org/officeDocument/2006/relationships/tags" Target="../tags/tag60.xml"/><Relationship Id="rId57" Type="http://schemas.openxmlformats.org/officeDocument/2006/relationships/tags" Target="../tags/tag59.xml"/><Relationship Id="rId56" Type="http://schemas.openxmlformats.org/officeDocument/2006/relationships/tags" Target="../tags/tag58.xml"/><Relationship Id="rId55" Type="http://schemas.openxmlformats.org/officeDocument/2006/relationships/tags" Target="../tags/tag57.xml"/><Relationship Id="rId54" Type="http://schemas.openxmlformats.org/officeDocument/2006/relationships/tags" Target="../tags/tag56.xml"/><Relationship Id="rId53" Type="http://schemas.openxmlformats.org/officeDocument/2006/relationships/tags" Target="../tags/tag55.xml"/><Relationship Id="rId52" Type="http://schemas.openxmlformats.org/officeDocument/2006/relationships/tags" Target="../tags/tag54.xml"/><Relationship Id="rId51" Type="http://schemas.openxmlformats.org/officeDocument/2006/relationships/tags" Target="../tags/tag53.xml"/><Relationship Id="rId50" Type="http://schemas.openxmlformats.org/officeDocument/2006/relationships/tags" Target="../tags/tag52.xml"/><Relationship Id="rId5" Type="http://schemas.openxmlformats.org/officeDocument/2006/relationships/tags" Target="../tags/tag11.xml"/><Relationship Id="rId49" Type="http://schemas.openxmlformats.org/officeDocument/2006/relationships/tags" Target="../tags/tag51.xml"/><Relationship Id="rId48" Type="http://schemas.openxmlformats.org/officeDocument/2006/relationships/tags" Target="../tags/tag50.xml"/><Relationship Id="rId47" Type="http://schemas.openxmlformats.org/officeDocument/2006/relationships/oleObject" Target="../embeddings/oleObject13.bin"/><Relationship Id="rId46" Type="http://schemas.openxmlformats.org/officeDocument/2006/relationships/tags" Target="../tags/tag49.xml"/><Relationship Id="rId45" Type="http://schemas.openxmlformats.org/officeDocument/2006/relationships/tags" Target="../tags/tag48.xml"/><Relationship Id="rId44" Type="http://schemas.openxmlformats.org/officeDocument/2006/relationships/tags" Target="../tags/tag47.xml"/><Relationship Id="rId43" Type="http://schemas.openxmlformats.org/officeDocument/2006/relationships/oleObject" Target="../embeddings/oleObject12.bin"/><Relationship Id="rId42" Type="http://schemas.openxmlformats.org/officeDocument/2006/relationships/tags" Target="../tags/tag46.xml"/><Relationship Id="rId41" Type="http://schemas.openxmlformats.org/officeDocument/2006/relationships/tags" Target="../tags/tag45.xml"/><Relationship Id="rId40" Type="http://schemas.openxmlformats.org/officeDocument/2006/relationships/tags" Target="../tags/tag44.xml"/><Relationship Id="rId4" Type="http://schemas.openxmlformats.org/officeDocument/2006/relationships/tags" Target="../tags/tag10.xml"/><Relationship Id="rId39" Type="http://schemas.openxmlformats.org/officeDocument/2006/relationships/image" Target="../media/image11.wmf"/><Relationship Id="rId38" Type="http://schemas.openxmlformats.org/officeDocument/2006/relationships/oleObject" Target="../embeddings/oleObject11.bin"/><Relationship Id="rId37" Type="http://schemas.openxmlformats.org/officeDocument/2006/relationships/tags" Target="../tags/tag43.xml"/><Relationship Id="rId36" Type="http://schemas.openxmlformats.org/officeDocument/2006/relationships/tags" Target="../tags/tag42.xml"/><Relationship Id="rId35" Type="http://schemas.openxmlformats.org/officeDocument/2006/relationships/tags" Target="../tags/tag41.xml"/><Relationship Id="rId34" Type="http://schemas.openxmlformats.org/officeDocument/2006/relationships/tags" Target="../tags/tag40.xml"/><Relationship Id="rId33" Type="http://schemas.openxmlformats.org/officeDocument/2006/relationships/tags" Target="../tags/tag39.xml"/><Relationship Id="rId32" Type="http://schemas.openxmlformats.org/officeDocument/2006/relationships/tags" Target="../tags/tag38.xml"/><Relationship Id="rId31" Type="http://schemas.openxmlformats.org/officeDocument/2006/relationships/tags" Target="../tags/tag37.xml"/><Relationship Id="rId30" Type="http://schemas.openxmlformats.org/officeDocument/2006/relationships/tags" Target="../tags/tag36.xml"/><Relationship Id="rId3" Type="http://schemas.openxmlformats.org/officeDocument/2006/relationships/tags" Target="../tags/tag9.xml"/><Relationship Id="rId29" Type="http://schemas.openxmlformats.org/officeDocument/2006/relationships/tags" Target="../tags/tag35.xml"/><Relationship Id="rId28" Type="http://schemas.openxmlformats.org/officeDocument/2006/relationships/tags" Target="../tags/tag34.xml"/><Relationship Id="rId27" Type="http://schemas.openxmlformats.org/officeDocument/2006/relationships/tags" Target="../tags/tag33.xml"/><Relationship Id="rId26" Type="http://schemas.openxmlformats.org/officeDocument/2006/relationships/tags" Target="../tags/tag32.xml"/><Relationship Id="rId25" Type="http://schemas.openxmlformats.org/officeDocument/2006/relationships/tags" Target="../tags/tag31.xml"/><Relationship Id="rId24" Type="http://schemas.openxmlformats.org/officeDocument/2006/relationships/tags" Target="../tags/tag30.xml"/><Relationship Id="rId23" Type="http://schemas.openxmlformats.org/officeDocument/2006/relationships/tags" Target="../tags/tag29.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7" Type="http://schemas.openxmlformats.org/officeDocument/2006/relationships/vmlDrawing" Target="../drawings/vmlDrawing9.vml"/><Relationship Id="rId116" Type="http://schemas.openxmlformats.org/officeDocument/2006/relationships/slideLayout" Target="../slideLayouts/slideLayout2.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7.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oleObject" Target="../embeddings/oleObject16.bin"/><Relationship Id="rId104" Type="http://schemas.openxmlformats.org/officeDocument/2006/relationships/tags" Target="../tags/tag104.xml"/><Relationship Id="rId103" Type="http://schemas.openxmlformats.org/officeDocument/2006/relationships/tags" Target="../tags/tag103.xml"/><Relationship Id="rId102" Type="http://schemas.openxmlformats.org/officeDocument/2006/relationships/tags" Target="../tags/tag102.xml"/><Relationship Id="rId101" Type="http://schemas.openxmlformats.org/officeDocument/2006/relationships/tags" Target="../tags/tag101.xml"/><Relationship Id="rId100" Type="http://schemas.openxmlformats.org/officeDocument/2006/relationships/tags" Target="../tags/tag100.xml"/><Relationship Id="rId10" Type="http://schemas.openxmlformats.org/officeDocument/2006/relationships/tags" Target="../tags/tag16.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slide" Target="slide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9.bin"/><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oleObject" Target="../embeddings/oleObject18.bin"/><Relationship Id="rId1" Type="http://schemas.openxmlformats.org/officeDocument/2006/relationships/image" Target="../media/image15.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20.emf"/><Relationship Id="rId3" Type="http://schemas.openxmlformats.org/officeDocument/2006/relationships/oleObject" Target="../embeddings/oleObject20.bin"/><Relationship Id="rId2" Type="http://schemas.openxmlformats.org/officeDocument/2006/relationships/tags" Target="../tags/tag118.xml"/><Relationship Id="rId1" Type="http://schemas.openxmlformats.org/officeDocument/2006/relationships/tags" Target="../tags/tag1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Rectangle 2"/>
          <p:cNvSpPr>
            <a:spLocks noGrp="1" noRot="1"/>
          </p:cNvSpPr>
          <p:nvPr>
            <p:ph type="title"/>
          </p:nvPr>
        </p:nvSpPr>
        <p:spPr>
          <a:xfrm>
            <a:off x="611188" y="404178"/>
            <a:ext cx="7696200" cy="720725"/>
          </a:xfrm>
        </p:spPr>
        <p:txBody>
          <a:bodyPr vert="horz" wrap="square" lIns="92075" tIns="46038" rIns="92075" bIns="46038" anchor="ctr" anchorCtr="0"/>
          <a:p>
            <a:r>
              <a:rPr lang="zh-CN" altLang="en-US" b="1" dirty="0">
                <a:latin typeface="黑体" panose="02010609060101010101" pitchFamily="49" charset="-122"/>
              </a:rPr>
              <a:t>第</a:t>
            </a:r>
            <a:r>
              <a:rPr lang="en-US" altLang="zh-CN" b="1" dirty="0">
                <a:latin typeface="黑体" panose="02010609060101010101" pitchFamily="49" charset="-122"/>
              </a:rPr>
              <a:t>3</a:t>
            </a:r>
            <a:r>
              <a:rPr lang="zh-CN" altLang="en-US" b="1" dirty="0">
                <a:latin typeface="黑体" panose="02010609060101010101" pitchFamily="49" charset="-122"/>
              </a:rPr>
              <a:t>章 应用层</a:t>
            </a:r>
            <a:endParaRPr lang="zh-CN" altLang="en-US" b="1" dirty="0">
              <a:latin typeface="黑体" panose="02010609060101010101" pitchFamily="49" charset="-122"/>
            </a:endParaRPr>
          </a:p>
        </p:txBody>
      </p:sp>
      <p:sp>
        <p:nvSpPr>
          <p:cNvPr id="6147" name="Rectangle 3"/>
          <p:cNvSpPr>
            <a:spLocks noGrp="1" noRot="1"/>
          </p:cNvSpPr>
          <p:nvPr>
            <p:ph idx="1"/>
          </p:nvPr>
        </p:nvSpPr>
        <p:spPr/>
        <p:txBody>
          <a:bodyPr vert="horz" wrap="square" lIns="91440" tIns="45720" rIns="91440" bIns="45720" anchor="t" anchorCtr="0"/>
          <a:p>
            <a:pPr algn="just"/>
            <a:r>
              <a:rPr lang="zh-CN" altLang="en-US" dirty="0"/>
              <a:t>本章内容</a:t>
            </a:r>
            <a:endParaRPr lang="zh-CN" altLang="en-US" dirty="0"/>
          </a:p>
          <a:p>
            <a:pPr lvl="1" algn="just"/>
            <a:r>
              <a:rPr lang="zh-CN" altLang="en-US" dirty="0">
                <a:solidFill>
                  <a:schemeClr val="tx1"/>
                </a:solidFill>
              </a:rPr>
              <a:t>应用层概述</a:t>
            </a:r>
            <a:endParaRPr lang="en-US" altLang="zh-CN" dirty="0">
              <a:solidFill>
                <a:schemeClr val="tx1"/>
              </a:solidFill>
            </a:endParaRPr>
          </a:p>
          <a:p>
            <a:pPr lvl="1" algn="just"/>
            <a:r>
              <a:rPr lang="zh-CN" altLang="en-US" dirty="0">
                <a:solidFill>
                  <a:schemeClr val="tx1"/>
                </a:solidFill>
              </a:rPr>
              <a:t>域名系统（</a:t>
            </a:r>
            <a:r>
              <a:rPr lang="en-US" altLang="zh-CN" dirty="0">
                <a:solidFill>
                  <a:schemeClr val="tx1"/>
                </a:solidFill>
              </a:rPr>
              <a:t>DNS</a:t>
            </a:r>
            <a:r>
              <a:rPr lang="zh-CN" altLang="en-US" dirty="0">
                <a:solidFill>
                  <a:schemeClr val="tx1"/>
                </a:solidFill>
              </a:rPr>
              <a:t>）</a:t>
            </a:r>
            <a:endParaRPr lang="zh-CN" altLang="en-US" dirty="0">
              <a:solidFill>
                <a:schemeClr val="tx1"/>
              </a:solidFill>
            </a:endParaRPr>
          </a:p>
          <a:p>
            <a:pPr lvl="1" algn="just"/>
            <a:r>
              <a:rPr lang="zh-CN" altLang="en-US" dirty="0">
                <a:solidFill>
                  <a:schemeClr val="tx1"/>
                </a:solidFill>
              </a:rPr>
              <a:t>电子邮件（</a:t>
            </a:r>
            <a:r>
              <a:rPr lang="en-US" altLang="zh-CN" dirty="0">
                <a:solidFill>
                  <a:schemeClr val="tx1"/>
                </a:solidFill>
              </a:rPr>
              <a:t>E-mail</a:t>
            </a:r>
            <a:r>
              <a:rPr lang="zh-CN" altLang="en-US" dirty="0">
                <a:solidFill>
                  <a:schemeClr val="tx1"/>
                </a:solidFill>
              </a:rPr>
              <a:t>）</a:t>
            </a:r>
            <a:endParaRPr lang="zh-CN" altLang="en-US" dirty="0">
              <a:solidFill>
                <a:schemeClr val="tx1"/>
              </a:solidFill>
            </a:endParaRPr>
          </a:p>
          <a:p>
            <a:pPr lvl="1" algn="just"/>
            <a:r>
              <a:rPr lang="zh-CN" altLang="en-US" dirty="0">
                <a:solidFill>
                  <a:schemeClr val="tx1"/>
                </a:solidFill>
              </a:rPr>
              <a:t>文件传输（</a:t>
            </a:r>
            <a:r>
              <a:rPr lang="en-US" altLang="zh-CN" dirty="0">
                <a:solidFill>
                  <a:schemeClr val="tx1"/>
                </a:solidFill>
              </a:rPr>
              <a:t>FTP</a:t>
            </a:r>
            <a:r>
              <a:rPr lang="zh-CN" altLang="en-US" dirty="0">
                <a:solidFill>
                  <a:schemeClr val="tx1"/>
                </a:solidFill>
              </a:rPr>
              <a:t>）</a:t>
            </a:r>
            <a:endParaRPr lang="zh-CN" altLang="en-US" dirty="0">
              <a:solidFill>
                <a:schemeClr val="tx1"/>
              </a:solidFill>
            </a:endParaRPr>
          </a:p>
          <a:p>
            <a:pPr lvl="1" algn="just"/>
            <a:r>
              <a:rPr lang="zh-CN" altLang="en-US" dirty="0">
                <a:solidFill>
                  <a:schemeClr val="tx1"/>
                </a:solidFill>
              </a:rPr>
              <a:t>万维网（</a:t>
            </a:r>
            <a:r>
              <a:rPr lang="en-US" altLang="zh-CN" dirty="0">
                <a:solidFill>
                  <a:schemeClr val="tx1"/>
                </a:solidFill>
              </a:rPr>
              <a:t>WWW</a:t>
            </a:r>
            <a:r>
              <a:rPr lang="zh-CN" altLang="en-US" dirty="0">
                <a:solidFill>
                  <a:schemeClr val="tx1"/>
                </a:solidFill>
              </a:rPr>
              <a:t>）</a:t>
            </a:r>
            <a:endParaRPr lang="zh-CN" altLang="en-US" dirty="0">
              <a:solidFill>
                <a:schemeClr val="tx1"/>
              </a:solidFill>
            </a:endParaRPr>
          </a:p>
          <a:p>
            <a:pPr lvl="1" algn="just"/>
            <a:r>
              <a:rPr lang="en-US" altLang="zh-CN" dirty="0">
                <a:solidFill>
                  <a:schemeClr val="tx1"/>
                </a:solidFill>
              </a:rPr>
              <a:t>Internet</a:t>
            </a:r>
            <a:r>
              <a:rPr lang="zh-CN" altLang="en-US" dirty="0">
                <a:solidFill>
                  <a:schemeClr val="tx1"/>
                </a:solidFill>
              </a:rPr>
              <a:t>的多媒体应用</a:t>
            </a:r>
            <a:endParaRPr lang="en-US" altLang="zh-CN" dirty="0">
              <a:solidFill>
                <a:schemeClr val="tx1"/>
              </a:solidFill>
            </a:endParaRPr>
          </a:p>
          <a:p>
            <a:pPr lvl="1" algn="just"/>
            <a:r>
              <a:rPr lang="zh-CN" altLang="en-US" dirty="0">
                <a:solidFill>
                  <a:schemeClr val="tx1"/>
                </a:solidFill>
              </a:rPr>
              <a:t>网络应用发展趋势</a:t>
            </a:r>
            <a:endParaRPr lang="zh-CN" altLang="en-US" dirty="0">
              <a:solidFill>
                <a:schemeClr val="tx1"/>
              </a:solidFill>
            </a:endParaRPr>
          </a:p>
          <a:p>
            <a:pPr algn="just"/>
            <a:endParaRPr lang="en-US" altLang="zh-CN"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3.  P2P</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模式</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296963" name="Rectangle 3"/>
          <p:cNvSpPr>
            <a:spLocks noGrp="1"/>
          </p:cNvSpPr>
          <p:nvPr>
            <p:ph idx="1"/>
          </p:nvPr>
        </p:nvSpPr>
        <p:spPr>
          <a:xfrm>
            <a:off x="684213" y="981075"/>
            <a:ext cx="8001000" cy="1849438"/>
          </a:xfrm>
        </p:spPr>
        <p:txBody>
          <a:bodyPr vert="horz" wrap="square" lIns="91440" tIns="45720" rIns="91440" bIns="45720" anchor="t"/>
          <a:p>
            <a:pPr algn="just" eaLnBrk="1" hangingPunct="1"/>
            <a:r>
              <a:rPr lang="en-US" altLang="zh-CN" sz="2400" b="0" dirty="0"/>
              <a:t>P2P</a:t>
            </a:r>
            <a:r>
              <a:rPr lang="zh-CN" altLang="en-US" sz="2400" b="0" dirty="0"/>
              <a:t>模式中，网络中的任何节点都可以作为服务器或者客户端。</a:t>
            </a:r>
            <a:endParaRPr lang="en-US" altLang="zh-CN" sz="2400" b="0" dirty="0"/>
          </a:p>
        </p:txBody>
      </p:sp>
      <p:sp>
        <p:nvSpPr>
          <p:cNvPr id="92163" name="Rectangle 5"/>
          <p:cNvSpPr/>
          <p:nvPr/>
        </p:nvSpPr>
        <p:spPr>
          <a:xfrm>
            <a:off x="0" y="3133725"/>
            <a:ext cx="9144000" cy="0"/>
          </a:xfrm>
          <a:prstGeom prst="rect">
            <a:avLst/>
          </a:prstGeom>
          <a:noFill/>
          <a:ln w="9525">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对象 -2147482600"/>
          <p:cNvGraphicFramePr>
            <a:graphicFrameLocks noChangeAspect="1"/>
          </p:cNvGraphicFramePr>
          <p:nvPr/>
        </p:nvGraphicFramePr>
        <p:xfrm>
          <a:off x="719455" y="2176145"/>
          <a:ext cx="8226425" cy="2390775"/>
        </p:xfrm>
        <a:graphic>
          <a:graphicData uri="http://schemas.openxmlformats.org/presentationml/2006/ole">
            <mc:AlternateContent xmlns:mc="http://schemas.openxmlformats.org/markup-compatibility/2006">
              <mc:Choice xmlns:v="urn:schemas-microsoft-com:vml" Requires="v">
                <p:oleObj spid="_x0000_s3076" name="" r:id="rId1" imgW="6421755" imgH="1891030" progId="Visio.Drawing.11">
                  <p:embed/>
                </p:oleObj>
              </mc:Choice>
              <mc:Fallback>
                <p:oleObj name="" r:id="rId1" imgW="6421755" imgH="1891030" progId="Visio.Drawing.11">
                  <p:embed/>
                  <p:pic>
                    <p:nvPicPr>
                      <p:cNvPr id="0" name="图片 3075"/>
                      <p:cNvPicPr/>
                      <p:nvPr/>
                    </p:nvPicPr>
                    <p:blipFill>
                      <a:blip r:embed="rId2"/>
                      <a:stretch>
                        <a:fillRect/>
                      </a:stretch>
                    </p:blipFill>
                    <p:spPr>
                      <a:xfrm>
                        <a:off x="719455" y="2176145"/>
                        <a:ext cx="8226425" cy="2390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3">
                                            <p:txEl>
                                              <p:charRg st="0" end="87"/>
                                            </p:txEl>
                                          </p:spTgt>
                                        </p:tgtEl>
                                        <p:attrNameLst>
                                          <p:attrName>style.visibility</p:attrName>
                                        </p:attrNameLst>
                                      </p:cBhvr>
                                      <p:to>
                                        <p:strVal val="visible"/>
                                      </p:to>
                                    </p:set>
                                    <p:anim calcmode="lin" valueType="num">
                                      <p:cBhvr additive="base">
                                        <p:cTn id="7" dur="500" fill="hold"/>
                                        <p:tgtEl>
                                          <p:spTgt spid="296963">
                                            <p:txEl>
                                              <p:charRg st="0" end="8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63">
                                            <p:txEl>
                                              <p:charRg st="0" end="8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ldLvl="2"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2"/>
          <p:cNvSpPr>
            <a:spLocks noGrp="1" noRot="1"/>
          </p:cNvSpPr>
          <p:nvPr>
            <p:ph type="title"/>
          </p:nvPr>
        </p:nvSpPr>
        <p:spPr/>
        <p:txBody>
          <a:bodyPr vert="horz" wrap="square" lIns="92075" tIns="46038" rIns="92075" bIns="46038" anchor="ctr" anchorCtr="0"/>
          <a:p>
            <a:r>
              <a:rPr lang="en-US" altLang="zh-CN" sz="3200" dirty="0"/>
              <a:t>Internet</a:t>
            </a:r>
            <a:r>
              <a:rPr lang="zh-CN" altLang="en-US" sz="3200" dirty="0"/>
              <a:t>应用与人工智能</a:t>
            </a:r>
            <a:r>
              <a:rPr lang="zh-CN" altLang="en-US" sz="2000" dirty="0"/>
              <a:t> </a:t>
            </a:r>
            <a:endParaRPr lang="en-US" altLang="zh-CN" sz="2000" dirty="0"/>
          </a:p>
        </p:txBody>
      </p:sp>
      <p:sp>
        <p:nvSpPr>
          <p:cNvPr id="15" name="文本框 14"/>
          <p:cNvSpPr txBox="1"/>
          <p:nvPr/>
        </p:nvSpPr>
        <p:spPr>
          <a:xfrm>
            <a:off x="430213" y="1357313"/>
            <a:ext cx="7921625" cy="1200150"/>
          </a:xfrm>
          <a:prstGeom prst="rect">
            <a:avLst/>
          </a:prstGeom>
          <a:noFill/>
        </p:spPr>
        <p:txBody>
          <a:bodyPr>
            <a:spAutoFit/>
          </a:bodyPr>
          <a:lstStyle/>
          <a:p>
            <a:pPr marL="342900" marR="0" indent="-342900" defTabSz="914400">
              <a:spcBef>
                <a:spcPct val="20000"/>
              </a:spcBef>
              <a:buClr>
                <a:srgbClr val="3366FF"/>
              </a:buClr>
              <a:buSzTx/>
              <a:buFont typeface="Wingdings" panose="05000000000000000000" pitchFamily="2" charset="2"/>
              <a:buChar char="l"/>
              <a:defRPr/>
            </a:pPr>
            <a:r>
              <a:rPr kumimoji="1" lang="zh-CN" altLang="en-US" sz="2400" b="1" kern="0" cap="none" spc="0" normalizeH="0" baseline="0" noProof="0" dirty="0">
                <a:solidFill>
                  <a:schemeClr val="bg2"/>
                </a:solidFill>
                <a:latin typeface="+mn-lt"/>
                <a:ea typeface="黑体" panose="02010609060101010101" pitchFamily="49" charset="-122"/>
                <a:cs typeface="+mn-cs"/>
              </a:rPr>
              <a:t>人工智能技术可以优化</a:t>
            </a:r>
            <a:r>
              <a:rPr kumimoji="1" lang="en-US" altLang="zh-CN" sz="2400" b="1" kern="0" cap="none" spc="0" normalizeH="0" baseline="0" noProof="0" dirty="0">
                <a:solidFill>
                  <a:schemeClr val="bg2"/>
                </a:solidFill>
                <a:latin typeface="+mn-lt"/>
                <a:ea typeface="黑体" panose="02010609060101010101" pitchFamily="49" charset="-122"/>
                <a:cs typeface="+mn-cs"/>
              </a:rPr>
              <a:t>Internet</a:t>
            </a:r>
            <a:r>
              <a:rPr kumimoji="1" lang="zh-CN" altLang="en-US" sz="2400" b="1" kern="0" cap="none" spc="0" normalizeH="0" baseline="0" noProof="0" dirty="0">
                <a:solidFill>
                  <a:schemeClr val="bg2"/>
                </a:solidFill>
                <a:latin typeface="+mn-lt"/>
                <a:ea typeface="黑体" panose="02010609060101010101" pitchFamily="49" charset="-122"/>
                <a:cs typeface="+mn-cs"/>
              </a:rPr>
              <a:t>应用的负载调度、决策控制、安全机制、服务质量。如</a:t>
            </a:r>
            <a:r>
              <a:rPr kumimoji="1" lang="en-US" altLang="zh-CN" sz="2400" b="1" kern="0" cap="none" spc="0" normalizeH="0" baseline="0" noProof="0" dirty="0">
                <a:solidFill>
                  <a:schemeClr val="bg2"/>
                </a:solidFill>
                <a:latin typeface="+mn-lt"/>
                <a:ea typeface="黑体" panose="02010609060101010101" pitchFamily="49" charset="-122"/>
                <a:cs typeface="+mn-cs"/>
              </a:rPr>
              <a:t>TCP</a:t>
            </a:r>
            <a:r>
              <a:rPr kumimoji="1" lang="zh-CN" altLang="en-US" sz="2400" b="1" kern="0" cap="none" spc="0" normalizeH="0" baseline="0" noProof="0" dirty="0">
                <a:solidFill>
                  <a:schemeClr val="bg2"/>
                </a:solidFill>
                <a:latin typeface="+mn-lt"/>
                <a:ea typeface="黑体" panose="02010609060101010101" pitchFamily="49" charset="-122"/>
                <a:cs typeface="+mn-cs"/>
              </a:rPr>
              <a:t>拥塞控制、自适应流传输、</a:t>
            </a:r>
            <a:r>
              <a:rPr kumimoji="1" lang="en-US" altLang="zh-CN" sz="2400" b="1" kern="0" cap="none" spc="0" normalizeH="0" baseline="0" noProof="0" dirty="0">
                <a:solidFill>
                  <a:schemeClr val="bg2"/>
                </a:solidFill>
                <a:latin typeface="+mn-lt"/>
                <a:ea typeface="黑体" panose="02010609060101010101" pitchFamily="49" charset="-122"/>
                <a:cs typeface="+mn-cs"/>
              </a:rPr>
              <a:t>VR360</a:t>
            </a:r>
            <a:r>
              <a:rPr kumimoji="1" lang="zh-CN" altLang="en-US" sz="2400" b="1" kern="0" cap="none" spc="0" normalizeH="0" baseline="0" noProof="0" dirty="0">
                <a:solidFill>
                  <a:schemeClr val="bg2"/>
                </a:solidFill>
                <a:latin typeface="+mn-lt"/>
                <a:ea typeface="黑体" panose="02010609060101010101" pitchFamily="49" charset="-122"/>
                <a:cs typeface="+mn-cs"/>
              </a:rPr>
              <a:t>视角预测</a:t>
            </a:r>
            <a:endParaRPr kumimoji="1" lang="en-US" altLang="zh-CN" sz="2400" b="1" kern="0" cap="none" spc="0" normalizeH="0" baseline="0" noProof="0" dirty="0">
              <a:solidFill>
                <a:schemeClr val="bg2"/>
              </a:solidFill>
              <a:latin typeface="+mn-lt"/>
              <a:ea typeface="黑体" panose="02010609060101010101" pitchFamily="49" charset="-122"/>
              <a:cs typeface="+mn-cs"/>
            </a:endParaRPr>
          </a:p>
        </p:txBody>
      </p:sp>
      <p:sp>
        <p:nvSpPr>
          <p:cNvPr id="16" name="文本框 15"/>
          <p:cNvSpPr txBox="1"/>
          <p:nvPr/>
        </p:nvSpPr>
        <p:spPr>
          <a:xfrm>
            <a:off x="430213" y="3429000"/>
            <a:ext cx="7921625" cy="830263"/>
          </a:xfrm>
          <a:prstGeom prst="rect">
            <a:avLst/>
          </a:prstGeom>
          <a:noFill/>
        </p:spPr>
        <p:txBody>
          <a:bodyPr>
            <a:spAutoFit/>
          </a:bodyPr>
          <a:lstStyle/>
          <a:p>
            <a:pPr marL="342900" marR="0" indent="-342900" defTabSz="914400">
              <a:spcBef>
                <a:spcPct val="20000"/>
              </a:spcBef>
              <a:buClr>
                <a:srgbClr val="3366FF"/>
              </a:buClr>
              <a:buSzTx/>
              <a:buFont typeface="Wingdings" panose="05000000000000000000" pitchFamily="2" charset="2"/>
              <a:buChar char="l"/>
              <a:defRPr/>
            </a:pPr>
            <a:r>
              <a:rPr kumimoji="1" lang="zh-CN" altLang="en-US" sz="2400" b="1" kern="0" cap="none" spc="0" normalizeH="0" baseline="0" noProof="0" dirty="0">
                <a:solidFill>
                  <a:schemeClr val="bg2"/>
                </a:solidFill>
                <a:latin typeface="+mn-lt"/>
                <a:ea typeface="黑体" panose="02010609060101010101" pitchFamily="49" charset="-122"/>
                <a:cs typeface="+mn-cs"/>
              </a:rPr>
              <a:t>计算机网络的快速发展，也催生了智能化</a:t>
            </a:r>
            <a:r>
              <a:rPr kumimoji="1" lang="en-US" altLang="zh-CN" sz="2400" b="1" kern="0" cap="none" spc="0" normalizeH="0" baseline="0" noProof="0" dirty="0">
                <a:solidFill>
                  <a:schemeClr val="bg2"/>
                </a:solidFill>
                <a:latin typeface="+mn-lt"/>
                <a:ea typeface="黑体" panose="02010609060101010101" pitchFamily="49" charset="-122"/>
                <a:cs typeface="+mn-cs"/>
              </a:rPr>
              <a:t>Internet</a:t>
            </a:r>
            <a:r>
              <a:rPr kumimoji="1" lang="zh-CN" altLang="en-US" sz="2400" b="1" kern="0" cap="none" spc="0" normalizeH="0" baseline="0" noProof="0" dirty="0">
                <a:solidFill>
                  <a:schemeClr val="bg2"/>
                </a:solidFill>
                <a:latin typeface="+mn-lt"/>
                <a:ea typeface="黑体" panose="02010609060101010101" pitchFamily="49" charset="-122"/>
                <a:cs typeface="+mn-cs"/>
              </a:rPr>
              <a:t>新应用的涌现，如边缘智能等</a:t>
            </a:r>
            <a:endParaRPr kumimoji="1" lang="zh-CN" altLang="en-US" sz="2400" b="1" kern="0" cap="none" spc="0" normalizeH="0" baseline="0" noProof="0" dirty="0">
              <a:solidFill>
                <a:schemeClr val="bg2"/>
              </a:solidFill>
              <a:latin typeface="+mn-lt"/>
              <a:ea typeface="黑体" panose="02010609060101010101" pitchFamily="49" charset="-122"/>
              <a:cs typeface="+mn-cs"/>
            </a:endParaRP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noRot="1"/>
          </p:cNvSpPr>
          <p:nvPr>
            <p:ph type="title"/>
          </p:nvPr>
        </p:nvSpPr>
        <p:spPr/>
        <p:txBody>
          <a:bodyPr vert="horz" wrap="square" lIns="92075" tIns="46038" rIns="92075" bIns="46038" anchor="ctr" anchorCtr="0"/>
          <a:p>
            <a:r>
              <a:rPr lang="zh-CN" altLang="en-US" b="1" dirty="0">
                <a:latin typeface="黑体" panose="02010609060101010101" pitchFamily="49" charset="-122"/>
              </a:rPr>
              <a:t>小 结</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p:txBody>
      </p:sp>
      <p:sp>
        <p:nvSpPr>
          <p:cNvPr id="184323" name="Rectangle 3"/>
          <p:cNvSpPr>
            <a:spLocks noGrp="1" noRot="1"/>
          </p:cNvSpPr>
          <p:nvPr>
            <p:ph idx="1"/>
          </p:nvPr>
        </p:nvSpPr>
        <p:spPr>
          <a:xfrm>
            <a:off x="1258888" y="1484313"/>
            <a:ext cx="7772400" cy="4114800"/>
          </a:xfrm>
        </p:spPr>
        <p:txBody>
          <a:bodyPr vert="horz" wrap="square" lIns="91440" tIns="45720" rIns="91440" bIns="45720" anchor="t" anchorCtr="0"/>
          <a:p>
            <a:pPr algn="just"/>
            <a:r>
              <a:rPr lang="zh-CN" altLang="en-US" dirty="0">
                <a:latin typeface="黑体" panose="02010609060101010101" pitchFamily="49" charset="-122"/>
              </a:rPr>
              <a:t>应用层概述</a:t>
            </a:r>
            <a:endParaRPr lang="zh-CN" altLang="en-US" dirty="0">
              <a:latin typeface="黑体" panose="02010609060101010101" pitchFamily="49" charset="-122"/>
            </a:endParaRPr>
          </a:p>
          <a:p>
            <a:pPr algn="just"/>
            <a:r>
              <a:rPr lang="zh-CN" altLang="en-US" dirty="0">
                <a:latin typeface="黑体" panose="02010609060101010101" pitchFamily="49" charset="-122"/>
              </a:rPr>
              <a:t>域名系统（</a:t>
            </a:r>
            <a:r>
              <a:rPr lang="en-US" altLang="zh-CN" dirty="0">
                <a:latin typeface="黑体" panose="02010609060101010101" pitchFamily="49" charset="-122"/>
              </a:rPr>
              <a:t>DNS</a:t>
            </a:r>
            <a:r>
              <a:rPr lang="zh-CN" altLang="en-US" dirty="0">
                <a:latin typeface="黑体" panose="02010609060101010101" pitchFamily="49" charset="-122"/>
              </a:rPr>
              <a:t>）</a:t>
            </a:r>
            <a:endParaRPr lang="zh-CN" altLang="en-US" dirty="0">
              <a:latin typeface="黑体" panose="02010609060101010101" pitchFamily="49" charset="-122"/>
            </a:endParaRPr>
          </a:p>
          <a:p>
            <a:pPr algn="just"/>
            <a:r>
              <a:rPr lang="zh-CN" altLang="en-US" dirty="0">
                <a:latin typeface="黑体" panose="02010609060101010101" pitchFamily="49" charset="-122"/>
              </a:rPr>
              <a:t>电子邮件（</a:t>
            </a:r>
            <a:r>
              <a:rPr lang="en-US" altLang="zh-CN" dirty="0">
                <a:latin typeface="黑体" panose="02010609060101010101" pitchFamily="49" charset="-122"/>
              </a:rPr>
              <a:t>E-mail</a:t>
            </a:r>
            <a:r>
              <a:rPr lang="zh-CN" altLang="en-US" dirty="0">
                <a:latin typeface="黑体" panose="02010609060101010101" pitchFamily="49" charset="-122"/>
              </a:rPr>
              <a:t>）</a:t>
            </a:r>
            <a:endParaRPr lang="zh-CN" altLang="en-US" dirty="0">
              <a:latin typeface="黑体" panose="02010609060101010101" pitchFamily="49" charset="-122"/>
            </a:endParaRPr>
          </a:p>
          <a:p>
            <a:pPr algn="just"/>
            <a:r>
              <a:rPr lang="zh-CN" altLang="en-US" dirty="0">
                <a:latin typeface="黑体" panose="02010609060101010101" pitchFamily="49" charset="-122"/>
              </a:rPr>
              <a:t>文件传输（</a:t>
            </a:r>
            <a:r>
              <a:rPr lang="en-US" altLang="zh-CN" dirty="0">
                <a:latin typeface="黑体" panose="02010609060101010101" pitchFamily="49" charset="-122"/>
              </a:rPr>
              <a:t>FTP</a:t>
            </a:r>
            <a:r>
              <a:rPr lang="zh-CN" altLang="en-US" dirty="0">
                <a:latin typeface="黑体" panose="02010609060101010101" pitchFamily="49" charset="-122"/>
              </a:rPr>
              <a:t>）</a:t>
            </a:r>
            <a:endParaRPr lang="zh-CN" altLang="en-US" dirty="0">
              <a:latin typeface="黑体" panose="02010609060101010101" pitchFamily="49" charset="-122"/>
            </a:endParaRPr>
          </a:p>
          <a:p>
            <a:pPr algn="just"/>
            <a:r>
              <a:rPr lang="zh-CN" altLang="en-US" dirty="0">
                <a:latin typeface="黑体" panose="02010609060101010101" pitchFamily="49" charset="-122"/>
              </a:rPr>
              <a:t>万维网（</a:t>
            </a:r>
            <a:r>
              <a:rPr lang="en-US" altLang="zh-CN" dirty="0">
                <a:latin typeface="黑体" panose="02010609060101010101" pitchFamily="49" charset="-122"/>
              </a:rPr>
              <a:t>WWW</a:t>
            </a:r>
            <a:r>
              <a:rPr lang="zh-CN" altLang="en-US" dirty="0">
                <a:latin typeface="黑体" panose="02010609060101010101" pitchFamily="49" charset="-122"/>
              </a:rPr>
              <a:t>）</a:t>
            </a:r>
            <a:endParaRPr lang="zh-CN" altLang="en-US" dirty="0">
              <a:latin typeface="黑体" panose="02010609060101010101" pitchFamily="49" charset="-122"/>
            </a:endParaRPr>
          </a:p>
          <a:p>
            <a:pPr algn="just"/>
            <a:r>
              <a:rPr lang="en-US" altLang="zh-CN" dirty="0">
                <a:latin typeface="黑体" panose="02010609060101010101" pitchFamily="49" charset="-122"/>
              </a:rPr>
              <a:t>Internet</a:t>
            </a:r>
            <a:r>
              <a:rPr lang="zh-CN" altLang="en-US" dirty="0">
                <a:latin typeface="黑体" panose="02010609060101010101" pitchFamily="49" charset="-122"/>
              </a:rPr>
              <a:t>的多媒体应用</a:t>
            </a:r>
            <a:endParaRPr lang="zh-CN" altLang="en-US" dirty="0">
              <a:latin typeface="黑体" panose="02010609060101010101" pitchFamily="49" charset="-122"/>
            </a:endParaRPr>
          </a:p>
          <a:p>
            <a:pPr algn="just"/>
            <a:r>
              <a:rPr lang="zh-CN" altLang="en-US" dirty="0">
                <a:latin typeface="黑体" panose="02010609060101010101" pitchFamily="49" charset="-122"/>
              </a:rPr>
              <a:t>网络应用发展趋势</a:t>
            </a:r>
            <a:endParaRPr lang="zh-CN" altLang="en-US" dirty="0">
              <a:latin typeface="黑体" panose="02010609060101010101" pitchFamily="49"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Rot="1"/>
          </p:cNvSpPr>
          <p:nvPr>
            <p:ph type="title"/>
          </p:nvPr>
        </p:nvSpPr>
        <p:spPr/>
        <p:txBody>
          <a:bodyPr vert="horz" wrap="square" lIns="92075" tIns="46038" rIns="92075" bIns="46038" anchor="ctr" anchorCtr="0"/>
          <a:p>
            <a:r>
              <a:rPr lang="en-US" altLang="zh-CN" dirty="0">
                <a:latin typeface="黑体" panose="02010609060101010101" pitchFamily="49" charset="-122"/>
              </a:rPr>
              <a:t>3.2 </a:t>
            </a:r>
            <a:r>
              <a:rPr lang="zh-CN" altLang="en-US" dirty="0">
                <a:latin typeface="黑体" panose="02010609060101010101" pitchFamily="49" charset="-122"/>
              </a:rPr>
              <a:t>域名系统</a:t>
            </a:r>
            <a:r>
              <a:rPr lang="en-US" altLang="zh-CN" dirty="0">
                <a:latin typeface="黑体" panose="02010609060101010101" pitchFamily="49" charset="-122"/>
              </a:rPr>
              <a:t>(DNS)</a:t>
            </a:r>
            <a:endParaRPr lang="zh-CN" altLang="en-US" dirty="0"/>
          </a:p>
        </p:txBody>
      </p:sp>
      <p:sp>
        <p:nvSpPr>
          <p:cNvPr id="10243" name="Rectangle 3"/>
          <p:cNvSpPr>
            <a:spLocks noGrp="1" noRot="1"/>
          </p:cNvSpPr>
          <p:nvPr>
            <p:ph idx="1"/>
          </p:nvPr>
        </p:nvSpPr>
        <p:spPr>
          <a:xfrm>
            <a:off x="534670" y="1052830"/>
            <a:ext cx="8155305" cy="4114800"/>
          </a:xfrm>
        </p:spPr>
        <p:txBody>
          <a:bodyPr vert="horz" wrap="square" lIns="91440" tIns="45720" rIns="91440" bIns="45720" anchor="t" anchorCtr="0"/>
          <a:p>
            <a:r>
              <a:rPr lang="en-US" altLang="zh-CN" sz="2800" dirty="0"/>
              <a:t>Internet</a:t>
            </a:r>
            <a:r>
              <a:rPr lang="zh-CN" altLang="en-US" sz="2800" dirty="0"/>
              <a:t>编址机制：三种形式的地址管理机制</a:t>
            </a:r>
            <a:endParaRPr lang="zh-CN" altLang="en-US" sz="2800" dirty="0"/>
          </a:p>
          <a:p>
            <a:pPr lvl="1"/>
            <a:r>
              <a:rPr lang="zh-CN" altLang="en-US" sz="2400" dirty="0">
                <a:solidFill>
                  <a:srgbClr val="FF0000"/>
                </a:solidFill>
              </a:rPr>
              <a:t>域名地址</a:t>
            </a:r>
            <a:r>
              <a:rPr lang="zh-CN" altLang="en-US" sz="2400" dirty="0"/>
              <a:t>：</a:t>
            </a:r>
            <a:r>
              <a:rPr lang="en-US" altLang="zh-CN" sz="2400" dirty="0">
                <a:solidFill>
                  <a:schemeClr val="tx1"/>
                </a:solidFill>
              </a:rPr>
              <a:t>www.xjtu.edu.cn</a:t>
            </a:r>
            <a:endParaRPr lang="en-US" altLang="zh-CN" sz="2400" dirty="0">
              <a:solidFill>
                <a:schemeClr val="tx1"/>
              </a:solidFill>
            </a:endParaRPr>
          </a:p>
          <a:p>
            <a:pPr lvl="2"/>
            <a:r>
              <a:rPr lang="zh-CN" altLang="en-US" sz="2000" dirty="0">
                <a:solidFill>
                  <a:schemeClr val="tx1"/>
                </a:solidFill>
              </a:rPr>
              <a:t>层次化的地址，便于人们记忆。</a:t>
            </a:r>
            <a:endParaRPr lang="zh-CN" altLang="en-US" sz="2000" dirty="0">
              <a:solidFill>
                <a:schemeClr val="tx1"/>
              </a:solidFill>
            </a:endParaRPr>
          </a:p>
          <a:p>
            <a:pPr lvl="1"/>
            <a:r>
              <a:rPr lang="en-US" altLang="zh-CN" sz="2400" dirty="0">
                <a:solidFill>
                  <a:srgbClr val="FF0000"/>
                </a:solidFill>
              </a:rPr>
              <a:t>IP</a:t>
            </a:r>
            <a:r>
              <a:rPr lang="zh-CN" altLang="en-US" sz="2400" dirty="0">
                <a:solidFill>
                  <a:srgbClr val="FF0000"/>
                </a:solidFill>
              </a:rPr>
              <a:t>地址</a:t>
            </a:r>
            <a:r>
              <a:rPr lang="zh-CN" altLang="en-US" sz="2400" dirty="0"/>
              <a:t>：</a:t>
            </a:r>
            <a:r>
              <a:rPr lang="en-US" altLang="zh-CN" sz="2400" dirty="0">
                <a:solidFill>
                  <a:schemeClr val="tx1"/>
                </a:solidFill>
              </a:rPr>
              <a:t>202.117.0.20</a:t>
            </a:r>
            <a:endParaRPr lang="en-US" altLang="zh-CN" sz="2400" dirty="0">
              <a:solidFill>
                <a:schemeClr val="tx1"/>
              </a:solidFill>
            </a:endParaRPr>
          </a:p>
          <a:p>
            <a:pPr lvl="2"/>
            <a:r>
              <a:rPr lang="en-US" altLang="zh-CN" sz="2000" dirty="0">
                <a:solidFill>
                  <a:schemeClr val="tx1"/>
                </a:solidFill>
              </a:rPr>
              <a:t>32</a:t>
            </a:r>
            <a:r>
              <a:rPr lang="zh-CN" altLang="en-US" sz="2000" dirty="0">
                <a:solidFill>
                  <a:schemeClr val="tx1"/>
                </a:solidFill>
              </a:rPr>
              <a:t>位逻辑编码，用来在</a:t>
            </a:r>
            <a:r>
              <a:rPr lang="en-US" altLang="zh-CN" sz="2000" dirty="0">
                <a:solidFill>
                  <a:schemeClr val="tx1"/>
                </a:solidFill>
              </a:rPr>
              <a:t>Internet</a:t>
            </a:r>
            <a:r>
              <a:rPr lang="zh-CN" altLang="en-US" sz="2000" dirty="0">
                <a:solidFill>
                  <a:schemeClr val="tx1"/>
                </a:solidFill>
              </a:rPr>
              <a:t>中定位主机和路由器的接口。 </a:t>
            </a:r>
            <a:r>
              <a:rPr lang="en-US" altLang="zh-CN" sz="2000" dirty="0">
                <a:solidFill>
                  <a:schemeClr val="tx1"/>
                </a:solidFill>
              </a:rPr>
              <a:t>TCP/IP</a:t>
            </a:r>
            <a:r>
              <a:rPr lang="zh-CN" altLang="en-US" sz="2000" dirty="0">
                <a:solidFill>
                  <a:schemeClr val="tx1"/>
                </a:solidFill>
              </a:rPr>
              <a:t>网络上的每台主机都必须有唯一的</a:t>
            </a:r>
            <a:r>
              <a:rPr lang="en-US" altLang="zh-CN" sz="2000" dirty="0">
                <a:solidFill>
                  <a:schemeClr val="tx1"/>
                </a:solidFill>
              </a:rPr>
              <a:t>IP</a:t>
            </a:r>
            <a:r>
              <a:rPr lang="zh-CN" altLang="en-US" sz="2000" dirty="0">
                <a:solidFill>
                  <a:schemeClr val="tx1"/>
                </a:solidFill>
              </a:rPr>
              <a:t>地址。</a:t>
            </a:r>
            <a:endParaRPr lang="zh-CN" altLang="en-US" sz="2000" dirty="0">
              <a:solidFill>
                <a:schemeClr val="tx1"/>
              </a:solidFill>
            </a:endParaRPr>
          </a:p>
          <a:p>
            <a:pPr lvl="2"/>
            <a:r>
              <a:rPr lang="zh-CN" altLang="en-US" sz="2000" dirty="0">
                <a:solidFill>
                  <a:schemeClr val="tx1"/>
                </a:solidFill>
              </a:rPr>
              <a:t>域名地址转换到</a:t>
            </a:r>
            <a:r>
              <a:rPr lang="en-US" altLang="zh-CN" sz="2000" dirty="0">
                <a:solidFill>
                  <a:schemeClr val="tx1"/>
                </a:solidFill>
              </a:rPr>
              <a:t>IP</a:t>
            </a:r>
            <a:r>
              <a:rPr lang="zh-CN" altLang="en-US" sz="2000" dirty="0">
                <a:solidFill>
                  <a:schemeClr val="tx1"/>
                </a:solidFill>
              </a:rPr>
              <a:t>地址由域名服务系统（</a:t>
            </a:r>
            <a:r>
              <a:rPr lang="en-US" altLang="zh-CN" sz="2000" dirty="0">
                <a:solidFill>
                  <a:schemeClr val="tx1"/>
                </a:solidFill>
              </a:rPr>
              <a:t>Domain Name System</a:t>
            </a:r>
            <a:r>
              <a:rPr lang="zh-CN" altLang="en-US" sz="2000" dirty="0">
                <a:solidFill>
                  <a:schemeClr val="tx1"/>
                </a:solidFill>
              </a:rPr>
              <a:t>，</a:t>
            </a:r>
            <a:r>
              <a:rPr lang="en-US" altLang="zh-CN" sz="2000" u="sng" dirty="0">
                <a:solidFill>
                  <a:schemeClr val="tx1"/>
                </a:solidFill>
              </a:rPr>
              <a:t>DNS</a:t>
            </a:r>
            <a:r>
              <a:rPr lang="zh-CN" altLang="en-US" sz="2000" dirty="0">
                <a:solidFill>
                  <a:schemeClr val="tx1"/>
                </a:solidFill>
              </a:rPr>
              <a:t>）实现，这个转换过程又称为</a:t>
            </a:r>
            <a:r>
              <a:rPr lang="zh-CN" altLang="en-US" sz="2000" dirty="0">
                <a:solidFill>
                  <a:srgbClr val="FF0000"/>
                </a:solidFill>
              </a:rPr>
              <a:t>域名解析（</a:t>
            </a:r>
            <a:r>
              <a:rPr lang="en-US" altLang="zh-CN" sz="2000" dirty="0">
                <a:solidFill>
                  <a:srgbClr val="FF0000"/>
                </a:solidFill>
              </a:rPr>
              <a:t>Name Resolution</a:t>
            </a:r>
            <a:r>
              <a:rPr lang="zh-CN" altLang="en-US" sz="2000" dirty="0">
                <a:solidFill>
                  <a:srgbClr val="FF0000"/>
                </a:solidFill>
              </a:rPr>
              <a:t>）</a:t>
            </a:r>
            <a:r>
              <a:rPr lang="zh-CN" altLang="en-US" sz="2000" dirty="0">
                <a:solidFill>
                  <a:schemeClr val="tx1"/>
                </a:solidFill>
              </a:rPr>
              <a:t>。</a:t>
            </a:r>
            <a:endParaRPr lang="zh-CN" altLang="en-US" sz="2000" dirty="0">
              <a:solidFill>
                <a:schemeClr val="tx1"/>
              </a:solidFill>
            </a:endParaRPr>
          </a:p>
          <a:p>
            <a:pPr lvl="1"/>
            <a:r>
              <a:rPr lang="en-US" altLang="zh-CN" sz="2400" dirty="0">
                <a:solidFill>
                  <a:srgbClr val="FF0000"/>
                </a:solidFill>
              </a:rPr>
              <a:t>MAC</a:t>
            </a:r>
            <a:r>
              <a:rPr lang="zh-CN" altLang="en-US" sz="2400" dirty="0">
                <a:solidFill>
                  <a:srgbClr val="FF0000"/>
                </a:solidFill>
              </a:rPr>
              <a:t>地址</a:t>
            </a:r>
            <a:r>
              <a:rPr lang="zh-CN" altLang="en-US" sz="2400" dirty="0"/>
              <a:t>：</a:t>
            </a:r>
            <a:r>
              <a:rPr lang="en-US" altLang="zh-CN" sz="2400" dirty="0">
                <a:solidFill>
                  <a:schemeClr val="tx1"/>
                </a:solidFill>
              </a:rPr>
              <a:t>12-FA-9B-23-DB-11</a:t>
            </a:r>
            <a:endParaRPr lang="en-US" altLang="zh-CN" sz="2400" dirty="0">
              <a:solidFill>
                <a:schemeClr val="tx1"/>
              </a:solidFill>
            </a:endParaRPr>
          </a:p>
          <a:p>
            <a:pPr lvl="2"/>
            <a:r>
              <a:rPr lang="en-US" altLang="zh-CN" sz="2000" dirty="0">
                <a:solidFill>
                  <a:schemeClr val="tx1"/>
                </a:solidFill>
              </a:rPr>
              <a:t>48</a:t>
            </a:r>
            <a:r>
              <a:rPr lang="zh-CN" altLang="en-US" sz="2000" dirty="0">
                <a:solidFill>
                  <a:schemeClr val="tx1"/>
                </a:solidFill>
              </a:rPr>
              <a:t>位物理编码，用来在局域网中识别主机</a:t>
            </a:r>
            <a:r>
              <a:rPr lang="en-US" altLang="zh-CN" sz="2000" dirty="0">
                <a:solidFill>
                  <a:schemeClr val="tx1"/>
                </a:solidFill>
              </a:rPr>
              <a:t>/</a:t>
            </a:r>
            <a:r>
              <a:rPr lang="zh-CN" altLang="en-US" sz="2000" dirty="0">
                <a:solidFill>
                  <a:schemeClr val="tx1"/>
                </a:solidFill>
              </a:rPr>
              <a:t>路由器的接口。</a:t>
            </a:r>
            <a:endParaRPr lang="zh-CN" altLang="en-US" sz="2000" dirty="0">
              <a:solidFill>
                <a:schemeClr val="tx1"/>
              </a:solidFill>
            </a:endParaRPr>
          </a:p>
          <a:p>
            <a:pPr lvl="2"/>
            <a:r>
              <a:rPr lang="zh-CN" altLang="en-US" sz="2000" dirty="0">
                <a:solidFill>
                  <a:schemeClr val="tx1"/>
                </a:solidFill>
              </a:rPr>
              <a:t> </a:t>
            </a:r>
            <a:r>
              <a:rPr lang="en-US" altLang="zh-CN" sz="2000" dirty="0">
                <a:solidFill>
                  <a:schemeClr val="tx1"/>
                </a:solidFill>
              </a:rPr>
              <a:t>IP</a:t>
            </a:r>
            <a:r>
              <a:rPr lang="zh-CN" altLang="en-US" sz="2000" dirty="0">
                <a:solidFill>
                  <a:schemeClr val="tx1"/>
                </a:solidFill>
              </a:rPr>
              <a:t>地址转换到</a:t>
            </a:r>
            <a:r>
              <a:rPr lang="en-US" altLang="zh-CN" sz="2000" dirty="0">
                <a:solidFill>
                  <a:schemeClr val="tx1"/>
                </a:solidFill>
              </a:rPr>
              <a:t>MAC</a:t>
            </a:r>
            <a:r>
              <a:rPr lang="zh-CN" altLang="en-US" sz="2000" dirty="0">
                <a:solidFill>
                  <a:schemeClr val="tx1"/>
                </a:solidFill>
              </a:rPr>
              <a:t>地址由地址解析协议（</a:t>
            </a:r>
            <a:r>
              <a:rPr lang="en-US" altLang="zh-CN" sz="2000" dirty="0">
                <a:solidFill>
                  <a:schemeClr val="tx1"/>
                </a:solidFill>
              </a:rPr>
              <a:t>ARP</a:t>
            </a:r>
            <a:r>
              <a:rPr lang="zh-CN" altLang="en-US" sz="2000" dirty="0">
                <a:solidFill>
                  <a:schemeClr val="tx1"/>
                </a:solidFill>
              </a:rPr>
              <a:t>）实现。</a:t>
            </a:r>
            <a:endParaRPr lang="zh-CN" altLang="en-US" sz="2000" dirty="0">
              <a:solidFill>
                <a:schemeClr val="tx1"/>
              </a:solidFill>
            </a:endParaRPr>
          </a:p>
        </p:txBody>
      </p:sp>
      <p:sp>
        <p:nvSpPr>
          <p:cNvPr id="5" name="AutoShape 5"/>
          <p:cNvSpPr/>
          <p:nvPr/>
        </p:nvSpPr>
        <p:spPr>
          <a:xfrm>
            <a:off x="3053398" y="1484313"/>
            <a:ext cx="3313112" cy="2016125"/>
          </a:xfrm>
          <a:prstGeom prst="wedgeRoundRectCallout">
            <a:avLst>
              <a:gd name="adj1" fmla="val -44153"/>
              <a:gd name="adj2" fmla="val 74329"/>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r>
              <a:rPr lang="en-US" altLang="zh-CN" sz="2400" b="0" dirty="0">
                <a:solidFill>
                  <a:schemeClr val="tx1"/>
                </a:solidFill>
                <a:latin typeface="Arial" panose="020B0604020202020204" pitchFamily="34" charset="0"/>
              </a:rPr>
              <a:t>DNS</a:t>
            </a:r>
            <a:r>
              <a:rPr lang="zh-CN" altLang="en-US" sz="2400" b="0" dirty="0">
                <a:solidFill>
                  <a:schemeClr val="tx1"/>
                </a:solidFill>
                <a:latin typeface="Arial" panose="020B0604020202020204" pitchFamily="34" charset="0"/>
              </a:rPr>
              <a:t>（</a:t>
            </a:r>
            <a:r>
              <a:rPr lang="en-US" altLang="zh-CN" sz="2400" b="0" dirty="0">
                <a:solidFill>
                  <a:schemeClr val="tx1"/>
                </a:solidFill>
                <a:latin typeface="Arial" panose="020B0604020202020204" pitchFamily="34" charset="0"/>
              </a:rPr>
              <a:t>RFC 1034</a:t>
            </a:r>
            <a:r>
              <a:rPr lang="zh-CN" altLang="en-US" sz="2400" b="0" dirty="0">
                <a:solidFill>
                  <a:schemeClr val="tx1"/>
                </a:solidFill>
                <a:latin typeface="Arial" panose="020B0604020202020204" pitchFamily="34" charset="0"/>
              </a:rPr>
              <a:t>）也是</a:t>
            </a:r>
            <a:r>
              <a:rPr lang="en-US" altLang="zh-CN" sz="2400" b="0" dirty="0">
                <a:solidFill>
                  <a:schemeClr val="tx1"/>
                </a:solidFill>
                <a:latin typeface="Arial" panose="020B0604020202020204" pitchFamily="34" charset="0"/>
              </a:rPr>
              <a:t>TCP/IP</a:t>
            </a:r>
            <a:r>
              <a:rPr lang="zh-CN" altLang="en-US" sz="2400" b="0" dirty="0">
                <a:solidFill>
                  <a:schemeClr val="tx1"/>
                </a:solidFill>
                <a:latin typeface="Arial" panose="020B0604020202020204" pitchFamily="34" charset="0"/>
              </a:rPr>
              <a:t>的应用层协议之一。它主要利用传输层</a:t>
            </a:r>
            <a:r>
              <a:rPr lang="en-US" altLang="zh-CN" sz="2400" b="0" dirty="0">
                <a:solidFill>
                  <a:schemeClr val="tx1"/>
                </a:solidFill>
                <a:latin typeface="Arial" panose="020B0604020202020204" pitchFamily="34" charset="0"/>
              </a:rPr>
              <a:t>UDP</a:t>
            </a:r>
            <a:r>
              <a:rPr lang="zh-CN" altLang="en-US" sz="2400" b="0" dirty="0">
                <a:solidFill>
                  <a:schemeClr val="tx1"/>
                </a:solidFill>
                <a:latin typeface="Arial" panose="020B0604020202020204" pitchFamily="34" charset="0"/>
              </a:rPr>
              <a:t>协议，端口为</a:t>
            </a:r>
            <a:r>
              <a:rPr lang="en-US" altLang="zh-CN" sz="2400" b="0" dirty="0">
                <a:solidFill>
                  <a:schemeClr val="tx1"/>
                </a:solidFill>
                <a:latin typeface="Arial" panose="020B0604020202020204" pitchFamily="34" charset="0"/>
              </a:rPr>
              <a:t>53</a:t>
            </a:r>
            <a:r>
              <a:rPr lang="zh-CN" altLang="en-US" sz="2400" b="0" dirty="0">
                <a:solidFill>
                  <a:schemeClr val="tx1"/>
                </a:solidFill>
                <a:latin typeface="Arial" panose="020B0604020202020204" pitchFamily="34" charset="0"/>
              </a:rPr>
              <a:t>。</a:t>
            </a:r>
            <a:endParaRPr lang="zh-CN" altLang="en-US" sz="2400" b="0" dirty="0">
              <a:solidFill>
                <a:schemeClr val="tx1"/>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Rot="1"/>
          </p:cNvSpPr>
          <p:nvPr>
            <p:ph type="title"/>
          </p:nvPr>
        </p:nvSpPr>
        <p:spPr/>
        <p:txBody>
          <a:bodyPr vert="horz" wrap="square" lIns="92075" tIns="46038" rIns="92075" bIns="46038" anchor="ctr" anchorCtr="0"/>
          <a:p>
            <a:r>
              <a:rPr lang="en-US" altLang="zh-CN" dirty="0"/>
              <a:t>Internet</a:t>
            </a:r>
            <a:r>
              <a:rPr lang="zh-CN" altLang="en-US" dirty="0"/>
              <a:t>上计算机的名字</a:t>
            </a:r>
            <a:endParaRPr lang="zh-CN" altLang="en-US" dirty="0"/>
          </a:p>
        </p:txBody>
      </p:sp>
      <p:sp>
        <p:nvSpPr>
          <p:cNvPr id="12291" name="Rectangle 3"/>
          <p:cNvSpPr>
            <a:spLocks noGrp="1" noRot="1"/>
          </p:cNvSpPr>
          <p:nvPr>
            <p:ph idx="1"/>
          </p:nvPr>
        </p:nvSpPr>
        <p:spPr>
          <a:xfrm>
            <a:off x="762000" y="1124268"/>
            <a:ext cx="7772400" cy="4114800"/>
          </a:xfrm>
        </p:spPr>
        <p:txBody>
          <a:bodyPr vert="horz" wrap="square" lIns="91440" tIns="45720" rIns="91440" bIns="45720" anchor="t" anchorCtr="0"/>
          <a:p>
            <a:pPr>
              <a:lnSpc>
                <a:spcPct val="90000"/>
              </a:lnSpc>
            </a:pPr>
            <a:r>
              <a:rPr lang="en-US" altLang="zh-CN" sz="2800" dirty="0"/>
              <a:t>IP</a:t>
            </a:r>
            <a:r>
              <a:rPr lang="zh-CN" altLang="en-US" sz="2800" dirty="0"/>
              <a:t>地址的优点和缺点</a:t>
            </a:r>
            <a:endParaRPr lang="zh-CN" altLang="en-US" sz="2800" dirty="0"/>
          </a:p>
          <a:p>
            <a:pPr lvl="1">
              <a:lnSpc>
                <a:spcPct val="90000"/>
              </a:lnSpc>
            </a:pPr>
            <a:r>
              <a:rPr lang="en-US" altLang="zh-CN" sz="2400" dirty="0">
                <a:solidFill>
                  <a:schemeClr val="tx1"/>
                </a:solidFill>
              </a:rPr>
              <a:t>IP</a:t>
            </a:r>
            <a:r>
              <a:rPr lang="zh-CN" altLang="en-US" sz="2400" dirty="0">
                <a:solidFill>
                  <a:schemeClr val="tx1"/>
                </a:solidFill>
              </a:rPr>
              <a:t>地址更适合计算机处理</a:t>
            </a:r>
            <a:endParaRPr lang="zh-CN" altLang="en-US" sz="2400" dirty="0">
              <a:solidFill>
                <a:schemeClr val="tx1"/>
              </a:solidFill>
            </a:endParaRPr>
          </a:p>
          <a:p>
            <a:pPr lvl="2">
              <a:lnSpc>
                <a:spcPct val="90000"/>
              </a:lnSpc>
            </a:pPr>
            <a:r>
              <a:rPr lang="en-US" altLang="zh-CN" sz="2000" dirty="0"/>
              <a:t>IP</a:t>
            </a:r>
            <a:r>
              <a:rPr lang="zh-CN" altLang="en-US" sz="2000" dirty="0"/>
              <a:t>地址包含足够的路由信息。</a:t>
            </a:r>
            <a:endParaRPr lang="zh-CN" altLang="en-US" sz="2000" dirty="0"/>
          </a:p>
          <a:p>
            <a:pPr lvl="1">
              <a:lnSpc>
                <a:spcPct val="90000"/>
              </a:lnSpc>
            </a:pPr>
            <a:r>
              <a:rPr lang="en-US" altLang="zh-CN" sz="2400" dirty="0">
                <a:solidFill>
                  <a:schemeClr val="tx1"/>
                </a:solidFill>
              </a:rPr>
              <a:t>IP</a:t>
            </a:r>
            <a:r>
              <a:rPr lang="zh-CN" altLang="en-US" sz="2400" dirty="0">
                <a:solidFill>
                  <a:schemeClr val="tx1"/>
                </a:solidFill>
              </a:rPr>
              <a:t>地址不适合人们记忆</a:t>
            </a:r>
            <a:endParaRPr lang="zh-CN" altLang="en-US" sz="2400" dirty="0">
              <a:solidFill>
                <a:schemeClr val="tx1"/>
              </a:solidFill>
            </a:endParaRPr>
          </a:p>
          <a:p>
            <a:pPr lvl="1">
              <a:lnSpc>
                <a:spcPct val="90000"/>
              </a:lnSpc>
            </a:pPr>
            <a:r>
              <a:rPr lang="zh-CN" altLang="en-US" sz="2400" dirty="0">
                <a:solidFill>
                  <a:schemeClr val="tx1"/>
                </a:solidFill>
              </a:rPr>
              <a:t>无法通过</a:t>
            </a:r>
            <a:r>
              <a:rPr lang="en-US" altLang="zh-CN" sz="2400" dirty="0">
                <a:solidFill>
                  <a:schemeClr val="tx1"/>
                </a:solidFill>
              </a:rPr>
              <a:t>IP</a:t>
            </a:r>
            <a:r>
              <a:rPr lang="zh-CN" altLang="en-US" sz="2400" dirty="0">
                <a:solidFill>
                  <a:schemeClr val="tx1"/>
                </a:solidFill>
              </a:rPr>
              <a:t>地址猜测主机的用途</a:t>
            </a:r>
            <a:endParaRPr lang="zh-CN" altLang="en-US" sz="2400" dirty="0">
              <a:solidFill>
                <a:schemeClr val="tx1"/>
              </a:solidFill>
            </a:endParaRPr>
          </a:p>
          <a:p>
            <a:pPr lvl="2">
              <a:lnSpc>
                <a:spcPct val="90000"/>
              </a:lnSpc>
            </a:pPr>
            <a:r>
              <a:rPr lang="zh-CN" altLang="en-US" sz="2000" dirty="0"/>
              <a:t>如一个主机到底是</a:t>
            </a:r>
            <a:r>
              <a:rPr lang="en-US" altLang="zh-CN" sz="2000" dirty="0"/>
              <a:t>www</a:t>
            </a:r>
            <a:r>
              <a:rPr lang="zh-CN" altLang="en-US" sz="2000" dirty="0"/>
              <a:t>服务器还是</a:t>
            </a:r>
            <a:r>
              <a:rPr lang="en-US" altLang="zh-CN" sz="2000" dirty="0"/>
              <a:t>FTP</a:t>
            </a:r>
            <a:r>
              <a:rPr lang="zh-CN" altLang="en-US" sz="2000" dirty="0"/>
              <a:t>服务器？</a:t>
            </a:r>
            <a:endParaRPr lang="zh-CN" altLang="en-US" sz="2000" dirty="0"/>
          </a:p>
          <a:p>
            <a:pPr>
              <a:lnSpc>
                <a:spcPct val="90000"/>
              </a:lnSpc>
            </a:pPr>
            <a:r>
              <a:rPr lang="zh-CN" altLang="en-US" sz="2800" dirty="0"/>
              <a:t>如何取长补短？－域名系统</a:t>
            </a:r>
            <a:endParaRPr lang="zh-CN" altLang="en-US" sz="2800" dirty="0"/>
          </a:p>
          <a:p>
            <a:pPr lvl="1">
              <a:lnSpc>
                <a:spcPct val="90000"/>
              </a:lnSpc>
            </a:pPr>
            <a:r>
              <a:rPr lang="zh-CN" altLang="en-US" sz="2400" dirty="0">
                <a:solidFill>
                  <a:schemeClr val="tx1"/>
                </a:solidFill>
              </a:rPr>
              <a:t>域名：层次化的主机名</a:t>
            </a:r>
            <a:endParaRPr lang="zh-CN" altLang="en-US" sz="2400" dirty="0">
              <a:solidFill>
                <a:schemeClr val="tx1"/>
              </a:solidFill>
            </a:endParaRPr>
          </a:p>
          <a:p>
            <a:pPr lvl="1">
              <a:lnSpc>
                <a:spcPct val="90000"/>
              </a:lnSpc>
            </a:pPr>
            <a:r>
              <a:rPr lang="zh-CN" altLang="en-US" sz="2400" dirty="0">
                <a:solidFill>
                  <a:schemeClr val="tx1"/>
                </a:solidFill>
              </a:rPr>
              <a:t>域名系统：任务是将域名解析为对应的</a:t>
            </a:r>
            <a:r>
              <a:rPr lang="en-US" altLang="zh-CN" sz="2400" dirty="0">
                <a:solidFill>
                  <a:schemeClr val="tx1"/>
                </a:solidFill>
              </a:rPr>
              <a:t>IP</a:t>
            </a:r>
            <a:r>
              <a:rPr lang="zh-CN" altLang="en-US" sz="2400" dirty="0">
                <a:solidFill>
                  <a:schemeClr val="tx1"/>
                </a:solidFill>
              </a:rPr>
              <a:t>地址。</a:t>
            </a:r>
            <a:endParaRPr lang="zh-CN" altLang="en-US" sz="2400" dirty="0">
              <a:solidFill>
                <a:schemeClr val="tx1"/>
              </a:solidFill>
            </a:endParaRPr>
          </a:p>
          <a:p>
            <a:pPr lvl="1">
              <a:lnSpc>
                <a:spcPct val="90000"/>
              </a:lnSpc>
            </a:pPr>
            <a:r>
              <a:rPr lang="zh-CN" altLang="en-US" sz="2400" dirty="0">
                <a:solidFill>
                  <a:schemeClr val="tx1"/>
                </a:solidFill>
              </a:rPr>
              <a:t>优点：</a:t>
            </a:r>
            <a:endParaRPr lang="zh-CN" altLang="en-US" sz="2400" dirty="0">
              <a:solidFill>
                <a:schemeClr val="tx1"/>
              </a:solidFill>
            </a:endParaRPr>
          </a:p>
          <a:p>
            <a:pPr lvl="2">
              <a:lnSpc>
                <a:spcPct val="90000"/>
              </a:lnSpc>
            </a:pPr>
            <a:r>
              <a:rPr lang="zh-CN" altLang="en-US" sz="2000" dirty="0"/>
              <a:t>使用方便，易于记忆。</a:t>
            </a:r>
            <a:endParaRPr lang="zh-CN" altLang="en-US" sz="2000" dirty="0"/>
          </a:p>
          <a:p>
            <a:pPr lvl="2">
              <a:lnSpc>
                <a:spcPct val="90000"/>
              </a:lnSpc>
            </a:pPr>
            <a:r>
              <a:rPr lang="zh-CN" altLang="en-US" sz="2000" dirty="0"/>
              <a:t>一致性好，不会随</a:t>
            </a:r>
            <a:r>
              <a:rPr lang="en-US" altLang="zh-CN" sz="2000" dirty="0"/>
              <a:t>IP</a:t>
            </a:r>
            <a:r>
              <a:rPr lang="zh-CN" altLang="en-US" sz="2000" dirty="0"/>
              <a:t>地址的改变而改变。</a:t>
            </a:r>
            <a:endParaRPr lang="zh-CN" altLang="en-US" sz="20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6"/>
          <p:cNvSpPr/>
          <p:nvPr/>
        </p:nvSpPr>
        <p:spPr>
          <a:xfrm>
            <a:off x="840105" y="1557020"/>
            <a:ext cx="7829550" cy="3959225"/>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14339" name="Rectangle 2"/>
          <p:cNvSpPr>
            <a:spLocks noGrp="1" noRot="1"/>
          </p:cNvSpPr>
          <p:nvPr>
            <p:ph type="title"/>
          </p:nvPr>
        </p:nvSpPr>
        <p:spPr/>
        <p:txBody>
          <a:bodyPr vert="horz" wrap="square" lIns="92075" tIns="46038" rIns="92075" bIns="46038" anchor="ctr" anchorCtr="0"/>
          <a:p>
            <a:r>
              <a:rPr lang="zh-CN" altLang="en-US" dirty="0"/>
              <a:t>域名空间（域名树）</a:t>
            </a:r>
            <a:endParaRPr lang="zh-CN" altLang="en-US" dirty="0"/>
          </a:p>
        </p:txBody>
      </p:sp>
      <p:graphicFrame>
        <p:nvGraphicFramePr>
          <p:cNvPr id="14340" name="Object 4"/>
          <p:cNvGraphicFramePr>
            <a:graphicFrameLocks noGrp="1" noChangeAspect="1"/>
          </p:cNvGraphicFramePr>
          <p:nvPr>
            <p:ph idx="1"/>
          </p:nvPr>
        </p:nvGraphicFramePr>
        <p:xfrm>
          <a:off x="1401763" y="1700848"/>
          <a:ext cx="6491287" cy="2573337"/>
        </p:xfrm>
        <a:graphic>
          <a:graphicData uri="http://schemas.openxmlformats.org/presentationml/2006/ole">
            <mc:AlternateContent xmlns:mc="http://schemas.openxmlformats.org/markup-compatibility/2006">
              <mc:Choice xmlns:v="urn:schemas-microsoft-com:vml" Requires="v">
                <p:oleObj spid="_x0000_s3076" name="" r:id="rId1" imgW="7698740" imgH="3059430" progId="Visio.Drawing.11">
                  <p:embed/>
                </p:oleObj>
              </mc:Choice>
              <mc:Fallback>
                <p:oleObj name="" r:id="rId1" imgW="7698740" imgH="3059430" progId="Visio.Drawing.11">
                  <p:embed/>
                  <p:pic>
                    <p:nvPicPr>
                      <p:cNvPr id="0" name="图片 3075"/>
                      <p:cNvPicPr/>
                      <p:nvPr/>
                    </p:nvPicPr>
                    <p:blipFill>
                      <a:blip r:embed="rId2"/>
                      <a:srcRect/>
                      <a:stretch>
                        <a:fillRect/>
                      </a:stretch>
                    </p:blipFill>
                    <p:spPr>
                      <a:xfrm>
                        <a:off x="1401763" y="1700848"/>
                        <a:ext cx="6491287" cy="2573337"/>
                      </a:xfrm>
                      <a:prstGeom prst="rect">
                        <a:avLst/>
                      </a:prstGeom>
                      <a:noFill/>
                      <a:ln w="38100">
                        <a:miter/>
                      </a:ln>
                    </p:spPr>
                  </p:pic>
                </p:oleObj>
              </mc:Fallback>
            </mc:AlternateContent>
          </a:graphicData>
        </a:graphic>
      </p:graphicFrame>
      <p:sp>
        <p:nvSpPr>
          <p:cNvPr id="14341" name="Text Box 7"/>
          <p:cNvSpPr txBox="1"/>
          <p:nvPr/>
        </p:nvSpPr>
        <p:spPr>
          <a:xfrm>
            <a:off x="468313" y="908368"/>
            <a:ext cx="835183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50000"/>
              </a:spcBef>
              <a:buClrTx/>
              <a:buFontTx/>
              <a:buNone/>
            </a:pPr>
            <a:r>
              <a:rPr lang="zh-CN" altLang="en-US" sz="2800" b="0" dirty="0">
                <a:solidFill>
                  <a:schemeClr val="tx1"/>
                </a:solidFill>
                <a:latin typeface="Arial" panose="020B0604020202020204" pitchFamily="34" charset="0"/>
              </a:rPr>
              <a:t>域名空间分为若干层次：根域（顶级域）和次级域</a:t>
            </a:r>
            <a:endParaRPr lang="zh-CN" altLang="en-US" sz="2800" b="0" dirty="0">
              <a:solidFill>
                <a:schemeClr val="tx1"/>
              </a:solidFill>
              <a:latin typeface="Arial" panose="020B0604020202020204" pitchFamily="34" charset="0"/>
            </a:endParaRPr>
          </a:p>
        </p:txBody>
      </p:sp>
      <p:sp>
        <p:nvSpPr>
          <p:cNvPr id="14342" name="Freeform 8"/>
          <p:cNvSpPr/>
          <p:nvPr/>
        </p:nvSpPr>
        <p:spPr>
          <a:xfrm>
            <a:off x="4787900" y="2565400"/>
            <a:ext cx="2778125" cy="24955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113" h="1835">
                <a:moveTo>
                  <a:pt x="183" y="126"/>
                </a:moveTo>
                <a:cubicBezTo>
                  <a:pt x="160" y="159"/>
                  <a:pt x="146" y="177"/>
                  <a:pt x="129" y="216"/>
                </a:cubicBezTo>
                <a:cubicBezTo>
                  <a:pt x="112" y="255"/>
                  <a:pt x="94" y="261"/>
                  <a:pt x="78" y="361"/>
                </a:cubicBezTo>
                <a:cubicBezTo>
                  <a:pt x="62" y="461"/>
                  <a:pt x="0" y="713"/>
                  <a:pt x="32" y="815"/>
                </a:cubicBezTo>
                <a:cubicBezTo>
                  <a:pt x="64" y="917"/>
                  <a:pt x="126" y="943"/>
                  <a:pt x="273" y="972"/>
                </a:cubicBezTo>
                <a:cubicBezTo>
                  <a:pt x="420" y="1001"/>
                  <a:pt x="798" y="957"/>
                  <a:pt x="912" y="990"/>
                </a:cubicBezTo>
                <a:cubicBezTo>
                  <a:pt x="984" y="1026"/>
                  <a:pt x="960" y="1116"/>
                  <a:pt x="957" y="1170"/>
                </a:cubicBezTo>
                <a:cubicBezTo>
                  <a:pt x="947" y="1218"/>
                  <a:pt x="935" y="1242"/>
                  <a:pt x="849" y="1278"/>
                </a:cubicBezTo>
                <a:cubicBezTo>
                  <a:pt x="763" y="1314"/>
                  <a:pt x="521" y="1326"/>
                  <a:pt x="439" y="1388"/>
                </a:cubicBezTo>
                <a:cubicBezTo>
                  <a:pt x="357" y="1450"/>
                  <a:pt x="340" y="1579"/>
                  <a:pt x="358" y="1649"/>
                </a:cubicBezTo>
                <a:cubicBezTo>
                  <a:pt x="358" y="1649"/>
                  <a:pt x="412" y="1793"/>
                  <a:pt x="547" y="1811"/>
                </a:cubicBezTo>
                <a:cubicBezTo>
                  <a:pt x="682" y="1829"/>
                  <a:pt x="1762" y="1835"/>
                  <a:pt x="2023" y="1793"/>
                </a:cubicBezTo>
                <a:cubicBezTo>
                  <a:pt x="2098" y="1755"/>
                  <a:pt x="2107" y="1632"/>
                  <a:pt x="2113" y="1559"/>
                </a:cubicBezTo>
                <a:cubicBezTo>
                  <a:pt x="2103" y="1483"/>
                  <a:pt x="2083" y="1376"/>
                  <a:pt x="1960" y="1334"/>
                </a:cubicBezTo>
                <a:cubicBezTo>
                  <a:pt x="1831" y="1295"/>
                  <a:pt x="1447" y="1361"/>
                  <a:pt x="1375" y="1307"/>
                </a:cubicBezTo>
                <a:cubicBezTo>
                  <a:pt x="1303" y="1253"/>
                  <a:pt x="1317" y="1084"/>
                  <a:pt x="1294" y="1001"/>
                </a:cubicBezTo>
                <a:cubicBezTo>
                  <a:pt x="1288" y="872"/>
                  <a:pt x="1258" y="848"/>
                  <a:pt x="1212" y="815"/>
                </a:cubicBezTo>
                <a:cubicBezTo>
                  <a:pt x="1166" y="782"/>
                  <a:pt x="395" y="844"/>
                  <a:pt x="354" y="774"/>
                </a:cubicBezTo>
                <a:cubicBezTo>
                  <a:pt x="313" y="704"/>
                  <a:pt x="347" y="615"/>
                  <a:pt x="376" y="524"/>
                </a:cubicBezTo>
                <a:cubicBezTo>
                  <a:pt x="405" y="433"/>
                  <a:pt x="505" y="297"/>
                  <a:pt x="531" y="225"/>
                </a:cubicBezTo>
                <a:cubicBezTo>
                  <a:pt x="557" y="153"/>
                  <a:pt x="549" y="124"/>
                  <a:pt x="531" y="89"/>
                </a:cubicBezTo>
                <a:cubicBezTo>
                  <a:pt x="513" y="54"/>
                  <a:pt x="470" y="30"/>
                  <a:pt x="426" y="18"/>
                </a:cubicBezTo>
                <a:cubicBezTo>
                  <a:pt x="382" y="6"/>
                  <a:pt x="305" y="0"/>
                  <a:pt x="264" y="18"/>
                </a:cubicBezTo>
                <a:cubicBezTo>
                  <a:pt x="223" y="36"/>
                  <a:pt x="200" y="104"/>
                  <a:pt x="183" y="126"/>
                </a:cubicBezTo>
                <a:close/>
              </a:path>
            </a:pathLst>
          </a:custGeom>
          <a:solidFill>
            <a:schemeClr val="tx2">
              <a:alpha val="0"/>
            </a:schemeClr>
          </a:solidFill>
          <a:ln w="9525" cap="flat" cmpd="sng">
            <a:solidFill>
              <a:srgbClr val="FF0000">
                <a:alpha val="100000"/>
              </a:srgbClr>
            </a:solidFill>
            <a:prstDash val="solid"/>
            <a:round/>
            <a:headEnd type="none" w="med" len="med"/>
            <a:tailEnd type="none" w="med" len="med"/>
          </a:ln>
        </p:spPr>
        <p:txBody>
          <a:bodyPr/>
          <a:p>
            <a:endParaRPr lang="zh-CN"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Rot="1"/>
          </p:cNvSpPr>
          <p:nvPr>
            <p:ph type="title"/>
          </p:nvPr>
        </p:nvSpPr>
        <p:spPr/>
        <p:txBody>
          <a:bodyPr vert="horz" wrap="square" lIns="92075" tIns="46038" rIns="92075" bIns="46038" anchor="ctr" anchorCtr="0"/>
          <a:p>
            <a:r>
              <a:rPr lang="zh-CN" altLang="en-US" dirty="0"/>
              <a:t>主机域名的构成</a:t>
            </a:r>
            <a:endParaRPr lang="zh-CN" altLang="en-US" dirty="0"/>
          </a:p>
        </p:txBody>
      </p:sp>
      <p:sp>
        <p:nvSpPr>
          <p:cNvPr id="16387" name="Rectangle 3"/>
          <p:cNvSpPr>
            <a:spLocks noGrp="1" noRot="1"/>
          </p:cNvSpPr>
          <p:nvPr>
            <p:ph idx="1"/>
          </p:nvPr>
        </p:nvSpPr>
        <p:spPr>
          <a:xfrm>
            <a:off x="323850" y="1196658"/>
            <a:ext cx="8642350" cy="4114800"/>
          </a:xfrm>
        </p:spPr>
        <p:txBody>
          <a:bodyPr vert="horz" wrap="square" lIns="91440" tIns="45720" rIns="91440" bIns="45720" anchor="t" anchorCtr="0"/>
          <a:p>
            <a:pPr>
              <a:lnSpc>
                <a:spcPct val="90000"/>
              </a:lnSpc>
            </a:pPr>
            <a:r>
              <a:rPr lang="zh-CN" altLang="en-US" dirty="0">
                <a:latin typeface="黑体" panose="02010609060101010101" pitchFamily="49" charset="-122"/>
              </a:rPr>
              <a:t>主机名是由一系列由“</a:t>
            </a:r>
            <a:r>
              <a:rPr lang="en-US" altLang="zh-CN" dirty="0">
                <a:latin typeface="黑体" panose="02010609060101010101" pitchFamily="49" charset="-122"/>
              </a:rPr>
              <a:t>.”</a:t>
            </a:r>
            <a:r>
              <a:rPr lang="zh-CN" altLang="en-US" dirty="0">
                <a:latin typeface="黑体" panose="02010609060101010101" pitchFamily="49" charset="-122"/>
              </a:rPr>
              <a:t>分开的标签组成：</a:t>
            </a:r>
            <a:endParaRPr lang="zh-CN" altLang="en-US" dirty="0">
              <a:latin typeface="黑体" panose="02010609060101010101" pitchFamily="49" charset="-122"/>
            </a:endParaRPr>
          </a:p>
          <a:p>
            <a:pPr lvl="1">
              <a:lnSpc>
                <a:spcPct val="90000"/>
              </a:lnSpc>
            </a:pPr>
            <a:r>
              <a:rPr lang="zh-CN" altLang="en-US" dirty="0">
                <a:solidFill>
                  <a:schemeClr val="tx1"/>
                </a:solidFill>
                <a:latin typeface="黑体" panose="02010609060101010101" pitchFamily="49" charset="-122"/>
              </a:rPr>
              <a:t>每个标签不能超过</a:t>
            </a:r>
            <a:r>
              <a:rPr lang="en-US" altLang="zh-CN" dirty="0">
                <a:solidFill>
                  <a:schemeClr val="tx1"/>
                </a:solidFill>
                <a:latin typeface="黑体" panose="02010609060101010101" pitchFamily="49" charset="-122"/>
              </a:rPr>
              <a:t>63</a:t>
            </a:r>
            <a:r>
              <a:rPr lang="zh-CN" altLang="en-US" dirty="0">
                <a:solidFill>
                  <a:schemeClr val="tx1"/>
                </a:solidFill>
                <a:latin typeface="黑体" panose="02010609060101010101" pitchFamily="49" charset="-122"/>
              </a:rPr>
              <a:t>个字符；</a:t>
            </a:r>
            <a:endParaRPr lang="zh-CN" altLang="en-US" dirty="0">
              <a:solidFill>
                <a:schemeClr val="tx1"/>
              </a:solidFill>
              <a:latin typeface="黑体" panose="02010609060101010101" pitchFamily="49" charset="-122"/>
            </a:endParaRPr>
          </a:p>
          <a:p>
            <a:pPr lvl="1">
              <a:lnSpc>
                <a:spcPct val="90000"/>
              </a:lnSpc>
            </a:pPr>
            <a:r>
              <a:rPr lang="zh-CN" altLang="en-US" dirty="0">
                <a:solidFill>
                  <a:schemeClr val="tx1"/>
                </a:solidFill>
                <a:latin typeface="黑体" panose="02010609060101010101" pitchFamily="49" charset="-122"/>
              </a:rPr>
              <a:t>全部的标签不能超过</a:t>
            </a:r>
            <a:r>
              <a:rPr lang="en-US" altLang="zh-CN" dirty="0">
                <a:solidFill>
                  <a:schemeClr val="tx1"/>
                </a:solidFill>
                <a:latin typeface="黑体" panose="02010609060101010101" pitchFamily="49" charset="-122"/>
              </a:rPr>
              <a:t>255</a:t>
            </a:r>
            <a:r>
              <a:rPr lang="zh-CN" altLang="en-US" dirty="0">
                <a:solidFill>
                  <a:schemeClr val="tx1"/>
                </a:solidFill>
                <a:latin typeface="黑体" panose="02010609060101010101" pitchFamily="49" charset="-122"/>
              </a:rPr>
              <a:t>个字符；</a:t>
            </a:r>
            <a:endParaRPr lang="zh-CN" altLang="en-US" dirty="0">
              <a:solidFill>
                <a:schemeClr val="tx1"/>
              </a:solidFill>
              <a:latin typeface="黑体" panose="02010609060101010101" pitchFamily="49" charset="-122"/>
            </a:endParaRPr>
          </a:p>
          <a:p>
            <a:pPr lvl="1">
              <a:lnSpc>
                <a:spcPct val="90000"/>
              </a:lnSpc>
            </a:pPr>
            <a:r>
              <a:rPr lang="zh-CN" altLang="en-US" dirty="0">
                <a:solidFill>
                  <a:schemeClr val="tx1"/>
                </a:solidFill>
                <a:latin typeface="黑体" panose="02010609060101010101" pitchFamily="49" charset="-122"/>
              </a:rPr>
              <a:t>书写顺序是从主机开始直到域名树的根域为止。例如：</a:t>
            </a:r>
            <a:endParaRPr lang="zh-CN" altLang="en-US" dirty="0">
              <a:solidFill>
                <a:schemeClr val="tx1"/>
              </a:solidFill>
              <a:latin typeface="黑体" panose="02010609060101010101" pitchFamily="49" charset="-122"/>
            </a:endParaRPr>
          </a:p>
          <a:p>
            <a:pPr lvl="2">
              <a:lnSpc>
                <a:spcPct val="90000"/>
              </a:lnSpc>
            </a:pPr>
            <a:r>
              <a:rPr lang="en-US" altLang="zh-CN" dirty="0"/>
              <a:t>www.xjtu.edu.cn</a:t>
            </a:r>
            <a:endParaRPr lang="en-US" altLang="zh-CN" dirty="0"/>
          </a:p>
          <a:p>
            <a:pPr lvl="2">
              <a:lnSpc>
                <a:spcPct val="90000"/>
              </a:lnSpc>
            </a:pPr>
            <a:r>
              <a:rPr lang="en-US" altLang="zh-CN" dirty="0"/>
              <a:t>netcourse.xjtu.edu.cn</a:t>
            </a:r>
            <a:endParaRPr lang="en-US" altLang="zh-CN" dirty="0"/>
          </a:p>
          <a:p>
            <a:pPr>
              <a:lnSpc>
                <a:spcPct val="90000"/>
              </a:lnSpc>
            </a:pPr>
            <a:r>
              <a:rPr lang="zh-CN" altLang="en-US" dirty="0">
                <a:latin typeface="黑体" panose="02010609060101010101" pitchFamily="49" charset="-122"/>
              </a:rPr>
              <a:t>域名是一个组织在域名空间中的名字：</a:t>
            </a:r>
            <a:endParaRPr lang="zh-CN" altLang="en-US" dirty="0">
              <a:latin typeface="黑体" panose="02010609060101010101" pitchFamily="49" charset="-122"/>
            </a:endParaRPr>
          </a:p>
          <a:p>
            <a:pPr lvl="1">
              <a:lnSpc>
                <a:spcPct val="90000"/>
              </a:lnSpc>
            </a:pPr>
            <a:r>
              <a:rPr lang="zh-CN" altLang="en-US" dirty="0">
                <a:solidFill>
                  <a:schemeClr val="tx1"/>
                </a:solidFill>
                <a:latin typeface="黑体" panose="02010609060101010101" pitchFamily="49" charset="-122"/>
              </a:rPr>
              <a:t>例如，西安交大的域名为</a:t>
            </a:r>
            <a:r>
              <a:rPr lang="en-US" altLang="zh-CN" dirty="0">
                <a:solidFill>
                  <a:schemeClr val="tx1"/>
                </a:solidFill>
              </a:rPr>
              <a:t>xjtu.edu.cn</a:t>
            </a:r>
            <a:r>
              <a:rPr lang="zh-CN" altLang="en-US" dirty="0">
                <a:solidFill>
                  <a:schemeClr val="tx1"/>
                </a:solidFill>
                <a:latin typeface="黑体" panose="02010609060101010101" pitchFamily="49" charset="-122"/>
              </a:rPr>
              <a:t>。</a:t>
            </a:r>
            <a:endParaRPr lang="zh-CN" altLang="en-US" dirty="0">
              <a:solidFill>
                <a:schemeClr val="tx1"/>
              </a:solidFill>
              <a:latin typeface="黑体" panose="02010609060101010101" pitchFamily="49" charset="-122"/>
            </a:endParaRPr>
          </a:p>
          <a:p>
            <a:pPr lvl="1">
              <a:lnSpc>
                <a:spcPct val="90000"/>
              </a:lnSpc>
            </a:pPr>
            <a:r>
              <a:rPr lang="zh-CN" altLang="en-US" dirty="0">
                <a:solidFill>
                  <a:schemeClr val="tx1"/>
                </a:solidFill>
                <a:latin typeface="黑体" panose="02010609060101010101" pitchFamily="49" charset="-122"/>
              </a:rPr>
              <a:t>该组织中已注册的主机都以组织的域名为后缀。 </a:t>
            </a:r>
            <a:endParaRPr lang="zh-CN" altLang="en-US" dirty="0">
              <a:solidFill>
                <a:schemeClr val="tx1"/>
              </a:solidFill>
              <a:latin typeface="黑体" panose="02010609060101010101" pitchFamily="49"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Rot="1"/>
          </p:cNvSpPr>
          <p:nvPr>
            <p:ph type="title"/>
          </p:nvPr>
        </p:nvSpPr>
        <p:spPr/>
        <p:txBody>
          <a:bodyPr vert="horz" wrap="square" lIns="92075" tIns="46038" rIns="92075" bIns="46038" anchor="ctr" anchorCtr="0"/>
          <a:p>
            <a:r>
              <a:rPr lang="en-US" altLang="zh-CN" dirty="0"/>
              <a:t>DNS</a:t>
            </a:r>
            <a:r>
              <a:rPr lang="zh-CN" altLang="en-US" dirty="0"/>
              <a:t>系统的组织结构</a:t>
            </a:r>
            <a:endParaRPr lang="zh-CN" altLang="en-US" dirty="0"/>
          </a:p>
        </p:txBody>
      </p:sp>
      <p:sp>
        <p:nvSpPr>
          <p:cNvPr id="18435" name="Rectangle 3"/>
          <p:cNvSpPr>
            <a:spLocks noGrp="1" noRot="1"/>
          </p:cNvSpPr>
          <p:nvPr>
            <p:ph idx="1"/>
          </p:nvPr>
        </p:nvSpPr>
        <p:spPr>
          <a:xfrm>
            <a:off x="683260" y="1052513"/>
            <a:ext cx="7772400" cy="4114800"/>
          </a:xfrm>
        </p:spPr>
        <p:txBody>
          <a:bodyPr vert="horz" wrap="square" lIns="91440" tIns="45720" rIns="91440" bIns="45720" anchor="t" anchorCtr="0"/>
          <a:p>
            <a:r>
              <a:rPr lang="en-US" altLang="zh-CN" sz="2800" dirty="0"/>
              <a:t>DNS</a:t>
            </a:r>
            <a:r>
              <a:rPr lang="zh-CN" altLang="en-US" sz="2800" dirty="0">
                <a:latin typeface="黑体" panose="02010609060101010101" pitchFamily="49" charset="-122"/>
              </a:rPr>
              <a:t>是一个分布式的数据库</a:t>
            </a:r>
            <a:endParaRPr lang="zh-CN" altLang="en-US" sz="2800" dirty="0">
              <a:latin typeface="黑体" panose="02010609060101010101" pitchFamily="49" charset="-122"/>
            </a:endParaRPr>
          </a:p>
          <a:p>
            <a:pPr lvl="1"/>
            <a:r>
              <a:rPr lang="en-US" altLang="zh-CN" sz="2400" dirty="0">
                <a:solidFill>
                  <a:schemeClr val="tx1"/>
                </a:solidFill>
              </a:rPr>
              <a:t>DNS</a:t>
            </a:r>
            <a:r>
              <a:rPr lang="zh-CN" altLang="en-US" sz="2400" dirty="0">
                <a:solidFill>
                  <a:schemeClr val="tx1"/>
                </a:solidFill>
              </a:rPr>
              <a:t>使用了分布式的域名数据库，运行域名数据库的计算机称为</a:t>
            </a:r>
            <a:r>
              <a:rPr lang="en-US" altLang="zh-CN" sz="2400" dirty="0">
                <a:solidFill>
                  <a:schemeClr val="tx1"/>
                </a:solidFill>
              </a:rPr>
              <a:t>DNS</a:t>
            </a:r>
            <a:r>
              <a:rPr lang="zh-CN" altLang="en-US" sz="2400" dirty="0">
                <a:solidFill>
                  <a:schemeClr val="tx1"/>
                </a:solidFill>
              </a:rPr>
              <a:t>服务器。</a:t>
            </a:r>
            <a:endParaRPr lang="zh-CN" altLang="en-US" sz="2400" dirty="0">
              <a:solidFill>
                <a:schemeClr val="tx1"/>
              </a:solidFill>
            </a:endParaRPr>
          </a:p>
          <a:p>
            <a:pPr lvl="2"/>
            <a:r>
              <a:rPr lang="en-US" altLang="zh-CN" sz="2000" dirty="0"/>
              <a:t>DNS</a:t>
            </a:r>
            <a:r>
              <a:rPr lang="zh-CN" altLang="en-US" sz="2000" dirty="0"/>
              <a:t>服务器以层次型结构（和域名树相对应）分布在世界各地，</a:t>
            </a:r>
            <a:r>
              <a:rPr lang="zh-CN" altLang="en-US" sz="2000" dirty="0">
                <a:latin typeface="黑体" panose="02010609060101010101" pitchFamily="49" charset="-122"/>
              </a:rPr>
              <a:t>每台</a:t>
            </a:r>
            <a:r>
              <a:rPr lang="en-US" altLang="zh-CN" sz="2000" dirty="0"/>
              <a:t>DNS</a:t>
            </a:r>
            <a:r>
              <a:rPr lang="zh-CN" altLang="en-US" sz="2000" dirty="0"/>
              <a:t>服务器只存储了一小部分</a:t>
            </a:r>
            <a:r>
              <a:rPr lang="en-US" altLang="zh-CN" sz="2000" dirty="0"/>
              <a:t>DNS</a:t>
            </a:r>
            <a:r>
              <a:rPr lang="zh-CN" altLang="en-US" sz="2000" dirty="0"/>
              <a:t>数据。</a:t>
            </a:r>
            <a:endParaRPr lang="zh-CN" altLang="en-US" sz="2000" dirty="0">
              <a:latin typeface="黑体" panose="02010609060101010101" pitchFamily="49" charset="-122"/>
            </a:endParaRPr>
          </a:p>
          <a:p>
            <a:pPr lvl="1"/>
            <a:r>
              <a:rPr lang="zh-CN" altLang="en-US" sz="2400" dirty="0">
                <a:solidFill>
                  <a:schemeClr val="tx1"/>
                </a:solidFill>
              </a:rPr>
              <a:t>每一个拥有域名的组织都必须要有</a:t>
            </a:r>
            <a:r>
              <a:rPr lang="en-US" altLang="zh-CN" sz="2400" dirty="0">
                <a:solidFill>
                  <a:schemeClr val="tx1"/>
                </a:solidFill>
              </a:rPr>
              <a:t>DNS</a:t>
            </a:r>
            <a:r>
              <a:rPr lang="zh-CN" altLang="en-US" sz="2400" dirty="0">
                <a:solidFill>
                  <a:schemeClr val="tx1"/>
                </a:solidFill>
              </a:rPr>
              <a:t>服务器，以提供自己域内的域名到</a:t>
            </a:r>
            <a:r>
              <a:rPr lang="en-US" altLang="zh-CN" sz="2400" dirty="0">
                <a:solidFill>
                  <a:schemeClr val="tx1"/>
                </a:solidFill>
              </a:rPr>
              <a:t>IP</a:t>
            </a:r>
            <a:r>
              <a:rPr lang="zh-CN" altLang="en-US" sz="2400" dirty="0">
                <a:solidFill>
                  <a:schemeClr val="tx1"/>
                </a:solidFill>
              </a:rPr>
              <a:t>地址的映射服务。</a:t>
            </a:r>
            <a:endParaRPr lang="zh-CN" altLang="en-US" sz="2400" dirty="0">
              <a:solidFill>
                <a:schemeClr val="tx1"/>
              </a:solidFill>
            </a:endParaRPr>
          </a:p>
          <a:p>
            <a:pPr lvl="2"/>
            <a:r>
              <a:rPr lang="zh-CN" altLang="en-US" sz="2000" dirty="0"/>
              <a:t>例如，西安交大的</a:t>
            </a:r>
            <a:r>
              <a:rPr lang="en-US" altLang="zh-CN" sz="2000" dirty="0"/>
              <a:t>DNS</a:t>
            </a:r>
            <a:r>
              <a:rPr lang="zh-CN" altLang="en-US" sz="2000" dirty="0"/>
              <a:t>服务器为</a:t>
            </a:r>
            <a:r>
              <a:rPr lang="en-US" altLang="zh-CN" sz="2000" dirty="0"/>
              <a:t>202.117.0.20</a:t>
            </a:r>
            <a:r>
              <a:rPr lang="zh-CN" altLang="en-US" sz="2000" dirty="0"/>
              <a:t>，它负责进行</a:t>
            </a:r>
            <a:r>
              <a:rPr lang="en-US" altLang="zh-CN" sz="2000" dirty="0"/>
              <a:t>xjtu.edu.cn</a:t>
            </a:r>
            <a:r>
              <a:rPr lang="zh-CN" altLang="en-US" sz="2000" dirty="0"/>
              <a:t>域内的域名和</a:t>
            </a:r>
            <a:r>
              <a:rPr lang="en-US" altLang="zh-CN" sz="2000" dirty="0"/>
              <a:t>IP</a:t>
            </a:r>
            <a:r>
              <a:rPr lang="zh-CN" altLang="en-US" sz="2000" dirty="0"/>
              <a:t>之间的转换。</a:t>
            </a:r>
            <a:endParaRPr lang="zh-CN" altLang="en-US" sz="2000" dirty="0"/>
          </a:p>
          <a:p>
            <a:pPr lvl="1"/>
            <a:r>
              <a:rPr lang="zh-CN" altLang="en-US" sz="2400" dirty="0">
                <a:solidFill>
                  <a:schemeClr val="tx1"/>
                </a:solidFill>
              </a:rPr>
              <a:t>通常每个域都有一台主</a:t>
            </a:r>
            <a:r>
              <a:rPr lang="en-US" altLang="zh-CN" sz="2400" dirty="0">
                <a:solidFill>
                  <a:schemeClr val="tx1"/>
                </a:solidFill>
              </a:rPr>
              <a:t>DNS</a:t>
            </a:r>
            <a:r>
              <a:rPr lang="zh-CN" altLang="en-US" sz="2400" dirty="0">
                <a:solidFill>
                  <a:schemeClr val="tx1"/>
                </a:solidFill>
              </a:rPr>
              <a:t>服务器，然后有一台或数台备份</a:t>
            </a:r>
            <a:r>
              <a:rPr lang="en-US" altLang="zh-CN" sz="2400" dirty="0">
                <a:solidFill>
                  <a:schemeClr val="tx1"/>
                </a:solidFill>
              </a:rPr>
              <a:t>DNS</a:t>
            </a:r>
            <a:r>
              <a:rPr lang="zh-CN" altLang="en-US" sz="2400" dirty="0">
                <a:solidFill>
                  <a:schemeClr val="tx1"/>
                </a:solidFill>
              </a:rPr>
              <a:t>服务器。</a:t>
            </a:r>
            <a:endParaRPr lang="zh-CN" altLang="en-US" sz="2400" dirty="0">
              <a:solidFill>
                <a:schemeClr val="tx1"/>
              </a:solidFill>
            </a:endParaRPr>
          </a:p>
          <a:p>
            <a:pPr lvl="2"/>
            <a:r>
              <a:rPr lang="zh-CN" altLang="en-US" sz="2000" dirty="0"/>
              <a:t>西安交大的备份</a:t>
            </a:r>
            <a:r>
              <a:rPr lang="en-US" altLang="zh-CN" sz="2000" dirty="0"/>
              <a:t>DNS</a:t>
            </a:r>
            <a:r>
              <a:rPr lang="zh-CN" altLang="en-US" sz="2000" dirty="0"/>
              <a:t>服务器为</a:t>
            </a:r>
            <a:r>
              <a:rPr lang="en-US" altLang="zh-CN" sz="2000" dirty="0"/>
              <a:t>202.117.0.21</a:t>
            </a:r>
            <a:r>
              <a:rPr lang="zh-CN" altLang="en-US" sz="2000" dirty="0"/>
              <a:t>。</a:t>
            </a:r>
            <a:endParaRPr lang="zh-CN" altLang="en-US" sz="20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4"/>
          <p:cNvSpPr>
            <a:spLocks noGrp="1" noRot="1"/>
          </p:cNvSpPr>
          <p:nvPr>
            <p:ph type="title"/>
          </p:nvPr>
        </p:nvSpPr>
        <p:spPr/>
        <p:txBody>
          <a:bodyPr vert="horz" wrap="square" lIns="92075" tIns="46038" rIns="92075" bIns="46038" anchor="ctr" anchorCtr="0"/>
          <a:p>
            <a:r>
              <a:rPr lang="en-US" altLang="zh-CN" dirty="0"/>
              <a:t>DNS</a:t>
            </a:r>
            <a:r>
              <a:rPr lang="zh-CN" altLang="en-US" dirty="0"/>
              <a:t>服务器</a:t>
            </a:r>
            <a:endParaRPr lang="zh-CN" altLang="en-US" dirty="0"/>
          </a:p>
        </p:txBody>
      </p:sp>
      <p:sp>
        <p:nvSpPr>
          <p:cNvPr id="20483" name="Rectangle 3"/>
          <p:cNvSpPr>
            <a:spLocks noGrp="1" noRot="1"/>
          </p:cNvSpPr>
          <p:nvPr>
            <p:ph idx="1"/>
          </p:nvPr>
        </p:nvSpPr>
        <p:spPr>
          <a:xfrm>
            <a:off x="479425" y="981075"/>
            <a:ext cx="8562975" cy="4114800"/>
          </a:xfrm>
        </p:spPr>
        <p:txBody>
          <a:bodyPr vert="horz" wrap="square" lIns="91440" tIns="45720" rIns="91440" bIns="45720" anchor="t" anchorCtr="0"/>
          <a:p>
            <a:r>
              <a:rPr lang="en-US" altLang="zh-CN" sz="2800" dirty="0"/>
              <a:t>DNS</a:t>
            </a:r>
            <a:r>
              <a:rPr lang="zh-CN" altLang="en-US" sz="2800" dirty="0"/>
              <a:t>服务器分为三类</a:t>
            </a:r>
            <a:endParaRPr lang="zh-CN" altLang="en-US" sz="2800" dirty="0"/>
          </a:p>
          <a:p>
            <a:pPr lvl="1"/>
            <a:r>
              <a:rPr lang="zh-CN" altLang="en-US" sz="2400" dirty="0">
                <a:solidFill>
                  <a:srgbClr val="FF0000"/>
                </a:solidFill>
              </a:rPr>
              <a:t>本地域名服务器</a:t>
            </a:r>
            <a:r>
              <a:rPr lang="zh-CN" altLang="en-US" sz="2400" dirty="0">
                <a:solidFill>
                  <a:schemeClr val="tx1"/>
                </a:solidFill>
              </a:rPr>
              <a:t>（</a:t>
            </a:r>
            <a:r>
              <a:rPr lang="en-US" altLang="zh-CN" sz="2400" dirty="0">
                <a:solidFill>
                  <a:schemeClr val="tx1"/>
                </a:solidFill>
              </a:rPr>
              <a:t>Local Name Server</a:t>
            </a:r>
            <a:r>
              <a:rPr lang="zh-CN" altLang="en-US" sz="2400" dirty="0">
                <a:solidFill>
                  <a:schemeClr val="tx1"/>
                </a:solidFill>
              </a:rPr>
              <a:t>）</a:t>
            </a:r>
            <a:endParaRPr lang="zh-CN" altLang="en-US" sz="2400" dirty="0">
              <a:solidFill>
                <a:schemeClr val="tx1"/>
              </a:solidFill>
            </a:endParaRPr>
          </a:p>
          <a:p>
            <a:pPr lvl="2"/>
            <a:r>
              <a:rPr lang="zh-CN" altLang="en-US" sz="2000" dirty="0"/>
              <a:t>即每个组织</a:t>
            </a:r>
            <a:r>
              <a:rPr lang="en-US" altLang="zh-CN" sz="2000" dirty="0"/>
              <a:t>/</a:t>
            </a:r>
            <a:r>
              <a:rPr lang="zh-CN" altLang="en-US" sz="2000" dirty="0"/>
              <a:t>企业的</a:t>
            </a:r>
            <a:r>
              <a:rPr lang="en-US" altLang="zh-CN" sz="2000" dirty="0"/>
              <a:t>DNS</a:t>
            </a:r>
            <a:r>
              <a:rPr lang="zh-CN" altLang="en-US" sz="2000" dirty="0"/>
              <a:t>服务器。</a:t>
            </a:r>
            <a:endParaRPr lang="zh-CN" altLang="en-US" sz="2000" dirty="0"/>
          </a:p>
          <a:p>
            <a:pPr lvl="1"/>
            <a:r>
              <a:rPr lang="zh-CN" altLang="en-US" sz="2400" dirty="0">
                <a:solidFill>
                  <a:srgbClr val="FF0000"/>
                </a:solidFill>
              </a:rPr>
              <a:t>根域名服务器</a:t>
            </a:r>
            <a:r>
              <a:rPr lang="zh-CN" altLang="en-US" sz="2400" dirty="0">
                <a:solidFill>
                  <a:schemeClr val="tx1"/>
                </a:solidFill>
              </a:rPr>
              <a:t>（</a:t>
            </a:r>
            <a:r>
              <a:rPr lang="en-US" altLang="zh-CN" sz="2400" dirty="0">
                <a:solidFill>
                  <a:schemeClr val="tx1"/>
                </a:solidFill>
              </a:rPr>
              <a:t>Root Name Server</a:t>
            </a:r>
            <a:r>
              <a:rPr lang="zh-CN" altLang="en-US" sz="2400" dirty="0">
                <a:solidFill>
                  <a:schemeClr val="tx1"/>
                </a:solidFill>
              </a:rPr>
              <a:t>）</a:t>
            </a:r>
            <a:endParaRPr lang="zh-CN" altLang="en-US" sz="2400" dirty="0">
              <a:solidFill>
                <a:schemeClr val="tx1"/>
              </a:solidFill>
            </a:endParaRPr>
          </a:p>
          <a:p>
            <a:pPr lvl="2"/>
            <a:r>
              <a:rPr lang="zh-CN" altLang="en-US" sz="2000" dirty="0"/>
              <a:t>为下级域名服务器提供域名解析服务；</a:t>
            </a:r>
            <a:endParaRPr lang="zh-CN" altLang="en-US" sz="2000" dirty="0"/>
          </a:p>
          <a:p>
            <a:pPr lvl="3"/>
            <a:r>
              <a:rPr lang="zh-CN" altLang="en-US" sz="1800" dirty="0"/>
              <a:t>它需要知道全部根域名服务器（和部分二级域名服务器）的地址。</a:t>
            </a:r>
            <a:endParaRPr lang="zh-CN" altLang="en-US" sz="1800" dirty="0"/>
          </a:p>
          <a:p>
            <a:pPr lvl="2"/>
            <a:r>
              <a:rPr lang="zh-CN" altLang="en-US" sz="2000" dirty="0"/>
              <a:t>数量很少，由于历史原因，主要分布在北美地区。</a:t>
            </a:r>
            <a:endParaRPr lang="zh-CN" altLang="en-US" sz="2000" dirty="0"/>
          </a:p>
          <a:p>
            <a:pPr lvl="1"/>
            <a:r>
              <a:rPr lang="zh-CN" altLang="en-US" sz="2400" dirty="0">
                <a:solidFill>
                  <a:srgbClr val="FF0000"/>
                </a:solidFill>
              </a:rPr>
              <a:t>认证（授权）域名服务器</a:t>
            </a:r>
            <a:r>
              <a:rPr lang="zh-CN" altLang="en-US" sz="2400" dirty="0">
                <a:solidFill>
                  <a:schemeClr val="tx1"/>
                </a:solidFill>
              </a:rPr>
              <a:t>（</a:t>
            </a:r>
            <a:r>
              <a:rPr lang="en-US" altLang="zh-CN" sz="2400" dirty="0">
                <a:solidFill>
                  <a:schemeClr val="tx1"/>
                </a:solidFill>
              </a:rPr>
              <a:t>Authoritative Name Server</a:t>
            </a:r>
            <a:r>
              <a:rPr lang="zh-CN" altLang="en-US" sz="2400" dirty="0">
                <a:solidFill>
                  <a:schemeClr val="tx1"/>
                </a:solidFill>
              </a:rPr>
              <a:t>）</a:t>
            </a:r>
            <a:endParaRPr lang="zh-CN" altLang="en-US" sz="2400" dirty="0">
              <a:solidFill>
                <a:schemeClr val="tx1"/>
              </a:solidFill>
            </a:endParaRPr>
          </a:p>
          <a:p>
            <a:pPr lvl="2"/>
            <a:r>
              <a:rPr lang="zh-CN" altLang="en-US" sz="2000" dirty="0"/>
              <a:t>每台</a:t>
            </a:r>
            <a:r>
              <a:rPr lang="en-US" altLang="zh-CN" sz="2000" dirty="0"/>
              <a:t>Internet</a:t>
            </a:r>
            <a:r>
              <a:rPr lang="zh-CN" altLang="en-US" sz="2000" dirty="0"/>
              <a:t>中的主机都应该在所在域的域名服务器中注册，提供注册的域名服务器就是该主机的认证域名服务器。</a:t>
            </a:r>
            <a:endParaRPr lang="zh-CN" altLang="en-US" sz="2000" dirty="0"/>
          </a:p>
          <a:p>
            <a:pPr lvl="2"/>
            <a:r>
              <a:rPr lang="zh-CN" altLang="en-US" sz="2000" dirty="0"/>
              <a:t>一般来说，认证域名服务器就是主机所在单位的</a:t>
            </a:r>
            <a:r>
              <a:rPr lang="en-US" altLang="zh-CN" sz="2000" dirty="0"/>
              <a:t>DNS</a:t>
            </a:r>
            <a:r>
              <a:rPr lang="zh-CN" altLang="en-US" sz="2000" dirty="0"/>
              <a:t>服务器。</a:t>
            </a:r>
            <a:endParaRPr lang="zh-CN" altLang="en-US" sz="2000"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ChangeArrowheads="1"/>
          </p:cNvSpPr>
          <p:nvPr>
            <p:ph type="title"/>
          </p:nvPr>
        </p:nvSpPr>
        <p:spPr>
          <a:xfrm>
            <a:off x="539750" y="-171450"/>
            <a:ext cx="7772400" cy="1143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DNS: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根域名服务器</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97282" name="Rectangle 3"/>
          <p:cNvSpPr>
            <a:spLocks noGrp="1"/>
          </p:cNvSpPr>
          <p:nvPr>
            <p:ph sz="half" idx="1"/>
          </p:nvPr>
        </p:nvSpPr>
        <p:spPr>
          <a:xfrm>
            <a:off x="665163" y="836613"/>
            <a:ext cx="8478837" cy="4648200"/>
          </a:xfrm>
        </p:spPr>
        <p:txBody>
          <a:bodyPr vert="horz" wrap="square" lIns="91440" tIns="45720" rIns="91440" bIns="45720" anchor="t"/>
          <a:p>
            <a:pPr eaLnBrk="1" hangingPunct="1">
              <a:buClr>
                <a:srgbClr val="3366FF"/>
              </a:buClr>
              <a:buSzTx/>
            </a:pPr>
            <a:r>
              <a:rPr kumimoji="1" lang="zh-CN" altLang="en-US" sz="2400" dirty="0">
                <a:latin typeface="+mn-lt"/>
                <a:ea typeface="+mn-ea"/>
                <a:cs typeface="+mn-cs"/>
              </a:rPr>
              <a:t>当本地域名服务器不能解析时，就向根域名服务器查询</a:t>
            </a:r>
            <a:endParaRPr kumimoji="1" lang="zh-CN" altLang="en-US" sz="2400" dirty="0">
              <a:latin typeface="+mn-lt"/>
              <a:ea typeface="+mn-ea"/>
              <a:cs typeface="+mn-cs"/>
            </a:endParaRPr>
          </a:p>
          <a:p>
            <a:pPr eaLnBrk="1" hangingPunct="1">
              <a:buClr>
                <a:srgbClr val="3366FF"/>
              </a:buClr>
              <a:buSzTx/>
            </a:pPr>
            <a:r>
              <a:rPr kumimoji="1" lang="zh-CN" altLang="en-US" sz="2400" dirty="0">
                <a:latin typeface="+mn-lt"/>
                <a:ea typeface="+mn-ea"/>
                <a:cs typeface="+mn-cs"/>
              </a:rPr>
              <a:t>根域名服务器</a:t>
            </a:r>
            <a:r>
              <a:rPr kumimoji="1" lang="en-US" altLang="zh-CN" sz="2400" dirty="0">
                <a:latin typeface="+mn-lt"/>
                <a:ea typeface="+mn-ea"/>
                <a:cs typeface="+mn-cs"/>
              </a:rPr>
              <a:t>:</a:t>
            </a:r>
            <a:endParaRPr kumimoji="1" lang="en-US" altLang="zh-CN" sz="2400" dirty="0">
              <a:latin typeface="+mn-lt"/>
              <a:ea typeface="+mn-ea"/>
              <a:cs typeface="+mn-cs"/>
            </a:endParaRPr>
          </a:p>
          <a:p>
            <a:pPr lvl="1" eaLnBrk="1" hangingPunct="1">
              <a:buClr>
                <a:srgbClr val="003399"/>
              </a:buClr>
            </a:pPr>
            <a:r>
              <a:rPr kumimoji="1" lang="zh-CN" altLang="en-US" sz="2000" dirty="0">
                <a:latin typeface="+mn-lt"/>
                <a:ea typeface="+mn-ea"/>
              </a:rPr>
              <a:t>如果域名映射未知，则向授权域名服务器查询</a:t>
            </a:r>
            <a:endParaRPr kumimoji="1" lang="zh-CN" altLang="en-US" sz="2000" dirty="0">
              <a:latin typeface="+mn-lt"/>
              <a:ea typeface="+mn-ea"/>
            </a:endParaRPr>
          </a:p>
          <a:p>
            <a:pPr lvl="1" eaLnBrk="1" hangingPunct="1">
              <a:buClr>
                <a:srgbClr val="003399"/>
              </a:buClr>
            </a:pPr>
            <a:r>
              <a:rPr kumimoji="1" lang="zh-CN" altLang="en-US" sz="2000" dirty="0">
                <a:latin typeface="+mn-lt"/>
                <a:ea typeface="+mn-ea"/>
              </a:rPr>
              <a:t>取得映射</a:t>
            </a:r>
            <a:endParaRPr kumimoji="1" lang="zh-CN" altLang="en-US" sz="2000" dirty="0">
              <a:latin typeface="+mn-lt"/>
              <a:ea typeface="+mn-ea"/>
            </a:endParaRPr>
          </a:p>
          <a:p>
            <a:pPr lvl="1" eaLnBrk="1" hangingPunct="1">
              <a:buClr>
                <a:srgbClr val="003399"/>
              </a:buClr>
            </a:pPr>
            <a:r>
              <a:rPr kumimoji="1" lang="zh-CN" altLang="en-US" sz="2000" dirty="0">
                <a:latin typeface="+mn-lt"/>
                <a:ea typeface="+mn-ea"/>
              </a:rPr>
              <a:t>将映射返回本地域名服务器</a:t>
            </a:r>
            <a:endParaRPr kumimoji="1" lang="zh-CN" altLang="en-US" sz="2000" dirty="0">
              <a:latin typeface="+mn-lt"/>
              <a:ea typeface="+mn-ea"/>
            </a:endParaRPr>
          </a:p>
        </p:txBody>
      </p:sp>
      <p:grpSp>
        <p:nvGrpSpPr>
          <p:cNvPr id="97283" name="Group 4"/>
          <p:cNvGrpSpPr>
            <a:grpSpLocks noChangeAspect="1"/>
          </p:cNvGrpSpPr>
          <p:nvPr/>
        </p:nvGrpSpPr>
        <p:grpSpPr>
          <a:xfrm>
            <a:off x="900113" y="2852738"/>
            <a:ext cx="6030912" cy="3179762"/>
            <a:chOff x="3420" y="4065"/>
            <a:chExt cx="9200" cy="4850"/>
          </a:xfrm>
        </p:grpSpPr>
        <p:sp>
          <p:nvSpPr>
            <p:cNvPr id="97284" name="AutoShape 5"/>
            <p:cNvSpPr>
              <a:spLocks noChangeAspect="1"/>
            </p:cNvSpPr>
            <p:nvPr/>
          </p:nvSpPr>
          <p:spPr>
            <a:xfrm>
              <a:off x="3420" y="4065"/>
              <a:ext cx="9200" cy="4850"/>
            </a:xfrm>
            <a:prstGeom prst="rect">
              <a:avLst/>
            </a:prstGeom>
            <a:noFill/>
            <a:ln w="9525">
              <a:noFill/>
            </a:ln>
          </p:spPr>
          <p:txBody>
            <a:bodyPr anchor="t"/>
            <a:p>
              <a:endParaRPr lang="zh-CN" altLang="en-US" dirty="0">
                <a:latin typeface="Times New Roman" panose="02020603050405020304" pitchFamily="18" charset="0"/>
                <a:ea typeface="宋体" panose="02010600030101010101" pitchFamily="2" charset="-122"/>
              </a:endParaRPr>
            </a:p>
          </p:txBody>
        </p:sp>
        <p:pic>
          <p:nvPicPr>
            <p:cNvPr id="97285" name="Picture 6" descr="worldf"/>
            <p:cNvPicPr>
              <a:picLocks noChangeAspect="1"/>
            </p:cNvPicPr>
            <p:nvPr/>
          </p:nvPicPr>
          <p:blipFill>
            <a:blip r:embed="rId1"/>
            <a:stretch>
              <a:fillRect/>
            </a:stretch>
          </p:blipFill>
          <p:spPr>
            <a:xfrm>
              <a:off x="5520" y="5365"/>
              <a:ext cx="6869" cy="3550"/>
            </a:xfrm>
            <a:prstGeom prst="rect">
              <a:avLst/>
            </a:prstGeom>
            <a:noFill/>
            <a:ln w="9525">
              <a:noFill/>
            </a:ln>
          </p:spPr>
        </p:pic>
        <p:sp>
          <p:nvSpPr>
            <p:cNvPr id="97286" name="Freeform 7"/>
            <p:cNvSpPr/>
            <p:nvPr/>
          </p:nvSpPr>
          <p:spPr>
            <a:xfrm>
              <a:off x="6119" y="4299"/>
              <a:ext cx="1026" cy="2016"/>
            </a:xfrm>
            <a:custGeom>
              <a:avLst/>
              <a:gdLst/>
              <a:ahLst/>
              <a:cxnLst>
                <a:cxn ang="0">
                  <a:pos x="0" y="0"/>
                </a:cxn>
                <a:cxn ang="0">
                  <a:pos x="0" y="1054"/>
                </a:cxn>
                <a:cxn ang="0">
                  <a:pos x="1093" y="2147"/>
                </a:cxn>
              </a:cxnLst>
              <a:pathLst>
                <a:path w="963" h="1893">
                  <a:moveTo>
                    <a:pt x="0" y="0"/>
                  </a:moveTo>
                  <a:lnTo>
                    <a:pt x="0" y="930"/>
                  </a:lnTo>
                  <a:lnTo>
                    <a:pt x="963" y="1893"/>
                  </a:lnTo>
                </a:path>
              </a:pathLst>
            </a:custGeom>
            <a:noFill/>
            <a:ln w="19050" cap="flat" cmpd="sng">
              <a:solidFill>
                <a:srgbClr val="000000"/>
              </a:solidFill>
              <a:prstDash val="solid"/>
              <a:round/>
              <a:headEnd type="none" w="med" len="med"/>
              <a:tailEnd type="triangle" w="med" len="med"/>
            </a:ln>
          </p:spPr>
          <p:txBody>
            <a:bodyPr/>
            <a:p>
              <a:endParaRPr lang="zh-CN" altLang="en-US"/>
            </a:p>
          </p:txBody>
        </p:sp>
        <p:sp>
          <p:nvSpPr>
            <p:cNvPr id="97287" name="Text Box 8"/>
            <p:cNvSpPr txBox="1"/>
            <p:nvPr/>
          </p:nvSpPr>
          <p:spPr>
            <a:xfrm>
              <a:off x="3772" y="7445"/>
              <a:ext cx="3218" cy="600"/>
            </a:xfrm>
            <a:prstGeom prst="rect">
              <a:avLst/>
            </a:prstGeom>
            <a:noFill/>
            <a:ln w="9525">
              <a:noFill/>
            </a:ln>
          </p:spPr>
          <p:txBody>
            <a:bodyPr lIns="71323" tIns="35662" rIns="71323" bIns="35662" anchor="t"/>
            <a:p>
              <a:pPr eaLnBrk="0" hangingPunct="0"/>
              <a:r>
                <a:rPr lang="en-US" altLang="zh-CN" sz="1000" dirty="0">
                  <a:solidFill>
                    <a:schemeClr val="hlink"/>
                  </a:solidFill>
                  <a:latin typeface="Arial" panose="020B0604020202020204" pitchFamily="34" charset="0"/>
                  <a:ea typeface="宋体" panose="02010600030101010101" pitchFamily="2" charset="-122"/>
                </a:rPr>
                <a:t>b USC-ISI Marina del Rey, CA</a:t>
              </a:r>
              <a:endParaRPr lang="en-US" altLang="zh-CN" sz="1000" dirty="0">
                <a:solidFill>
                  <a:schemeClr val="hlink"/>
                </a:solidFill>
                <a:latin typeface="Arial" panose="020B0604020202020204" pitchFamily="34" charset="0"/>
                <a:ea typeface="宋体" panose="02010600030101010101" pitchFamily="2" charset="-122"/>
              </a:endParaRPr>
            </a:p>
            <a:p>
              <a:pPr eaLnBrk="0" hangingPunct="0"/>
              <a:r>
                <a:rPr lang="en-US" altLang="zh-CN" sz="1000" dirty="0">
                  <a:solidFill>
                    <a:schemeClr val="hlink"/>
                  </a:solidFill>
                  <a:latin typeface="Arial" panose="020B0604020202020204" pitchFamily="34" charset="0"/>
                  <a:ea typeface="宋体" panose="02010600030101010101" pitchFamily="2" charset="-122"/>
                </a:rPr>
                <a:t>l  ICANN Marina del Rey, CA</a:t>
              </a:r>
              <a:endParaRPr lang="en-US" altLang="zh-CN" sz="1000" dirty="0">
                <a:solidFill>
                  <a:schemeClr val="hlink"/>
                </a:solidFill>
                <a:latin typeface="Arial" panose="020B0604020202020204" pitchFamily="34" charset="0"/>
                <a:ea typeface="宋体" panose="02010600030101010101" pitchFamily="2" charset="-122"/>
              </a:endParaRPr>
            </a:p>
            <a:p>
              <a:pPr algn="ctr"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7288" name="Freeform 9"/>
            <p:cNvSpPr/>
            <p:nvPr/>
          </p:nvSpPr>
          <p:spPr>
            <a:xfrm>
              <a:off x="5083" y="6565"/>
              <a:ext cx="1212" cy="888"/>
            </a:xfrm>
            <a:custGeom>
              <a:avLst/>
              <a:gdLst/>
              <a:ahLst/>
              <a:cxnLst>
                <a:cxn ang="0">
                  <a:pos x="0" y="1851"/>
                </a:cxn>
                <a:cxn ang="0">
                  <a:pos x="2524" y="0"/>
                </a:cxn>
              </a:cxnLst>
              <a:pathLst>
                <a:path w="582" h="426">
                  <a:moveTo>
                    <a:pt x="0" y="426"/>
                  </a:moveTo>
                  <a:lnTo>
                    <a:pt x="582" y="0"/>
                  </a:lnTo>
                </a:path>
              </a:pathLst>
            </a:custGeom>
            <a:noFill/>
            <a:ln w="19050" cap="flat" cmpd="sng">
              <a:solidFill>
                <a:srgbClr val="000000"/>
              </a:solidFill>
              <a:prstDash val="solid"/>
              <a:round/>
              <a:headEnd type="none" w="med" len="med"/>
              <a:tailEnd type="triangle" w="med" len="med"/>
            </a:ln>
          </p:spPr>
          <p:txBody>
            <a:bodyPr/>
            <a:p>
              <a:endParaRPr lang="zh-CN" altLang="en-US"/>
            </a:p>
          </p:txBody>
        </p:sp>
        <p:sp>
          <p:nvSpPr>
            <p:cNvPr id="97289" name="Text Box 10"/>
            <p:cNvSpPr txBox="1"/>
            <p:nvPr/>
          </p:nvSpPr>
          <p:spPr>
            <a:xfrm>
              <a:off x="3420" y="5617"/>
              <a:ext cx="3100" cy="600"/>
            </a:xfrm>
            <a:prstGeom prst="rect">
              <a:avLst/>
            </a:prstGeom>
            <a:noFill/>
            <a:ln w="9525">
              <a:noFill/>
            </a:ln>
          </p:spPr>
          <p:txBody>
            <a:bodyPr lIns="71323" tIns="35662" rIns="71323" bIns="35662" anchor="t"/>
            <a:p>
              <a:pPr eaLnBrk="0" hangingPunct="0"/>
              <a:r>
                <a:rPr lang="en-US" altLang="zh-CN" sz="1000" dirty="0">
                  <a:solidFill>
                    <a:schemeClr val="hlink"/>
                  </a:solidFill>
                  <a:latin typeface="Arial" panose="020B0604020202020204" pitchFamily="34" charset="0"/>
                  <a:ea typeface="宋体" panose="02010600030101010101" pitchFamily="2" charset="-122"/>
                </a:rPr>
                <a:t>e NASA Mt View, CA</a:t>
              </a:r>
              <a:endParaRPr lang="en-US" altLang="zh-CN" sz="1000" dirty="0">
                <a:solidFill>
                  <a:schemeClr val="hlink"/>
                </a:solidFill>
                <a:latin typeface="Arial" panose="020B0604020202020204" pitchFamily="34" charset="0"/>
                <a:ea typeface="宋体" panose="02010600030101010101" pitchFamily="2" charset="-122"/>
              </a:endParaRPr>
            </a:p>
            <a:p>
              <a:pPr eaLnBrk="0" hangingPunct="0"/>
              <a:r>
                <a:rPr lang="en-US" altLang="zh-CN" sz="1000" dirty="0">
                  <a:solidFill>
                    <a:schemeClr val="hlink"/>
                  </a:solidFill>
                  <a:latin typeface="Arial" panose="020B0604020202020204" pitchFamily="34" charset="0"/>
                  <a:ea typeface="宋体" panose="02010600030101010101" pitchFamily="2" charset="-122"/>
                </a:rPr>
                <a:t>f  Internet Software C. Palo</a:t>
              </a:r>
              <a:r>
                <a:rPr lang="en-US" altLang="zh-CN" sz="900" dirty="0">
                  <a:solidFill>
                    <a:schemeClr val="hlink"/>
                  </a:solidFill>
                  <a:latin typeface="Arial" panose="020B0604020202020204" pitchFamily="34" charset="0"/>
                  <a:ea typeface="宋体" panose="02010600030101010101" pitchFamily="2" charset="-122"/>
                </a:rPr>
                <a:t> Alto, CA</a:t>
              </a:r>
              <a:endParaRPr lang="en-US" altLang="zh-CN" sz="900" dirty="0">
                <a:solidFill>
                  <a:schemeClr val="hlink"/>
                </a:solidFill>
                <a:latin typeface="Arial" panose="020B0604020202020204" pitchFamily="34" charset="0"/>
                <a:ea typeface="宋体" panose="02010600030101010101" pitchFamily="2" charset="-122"/>
              </a:endParaRPr>
            </a:p>
            <a:p>
              <a:pPr algn="ctr" eaLnBrk="0" hangingPunct="0"/>
              <a:endParaRPr lang="en-US" altLang="zh-CN" sz="2400" dirty="0">
                <a:solidFill>
                  <a:schemeClr val="hlink"/>
                </a:solidFill>
                <a:latin typeface="Arial" panose="020B0604020202020204" pitchFamily="34" charset="0"/>
                <a:ea typeface="宋体" panose="02010600030101010101" pitchFamily="2" charset="-122"/>
              </a:endParaRPr>
            </a:p>
          </p:txBody>
        </p:sp>
        <p:sp>
          <p:nvSpPr>
            <p:cNvPr id="97290" name="Freeform 11"/>
            <p:cNvSpPr/>
            <p:nvPr/>
          </p:nvSpPr>
          <p:spPr>
            <a:xfrm flipV="1">
              <a:off x="4920" y="6165"/>
              <a:ext cx="1300" cy="300"/>
            </a:xfrm>
            <a:custGeom>
              <a:avLst/>
              <a:gdLst/>
              <a:ahLst/>
              <a:cxnLst>
                <a:cxn ang="0">
                  <a:pos x="0" y="211"/>
                </a:cxn>
                <a:cxn ang="0">
                  <a:pos x="2904" y="0"/>
                </a:cxn>
              </a:cxnLst>
              <a:pathLst>
                <a:path w="582" h="426">
                  <a:moveTo>
                    <a:pt x="0" y="426"/>
                  </a:moveTo>
                  <a:lnTo>
                    <a:pt x="582" y="0"/>
                  </a:lnTo>
                </a:path>
              </a:pathLst>
            </a:custGeom>
            <a:noFill/>
            <a:ln w="19050" cap="flat" cmpd="sng">
              <a:solidFill>
                <a:srgbClr val="000000"/>
              </a:solidFill>
              <a:prstDash val="solid"/>
              <a:round/>
              <a:headEnd type="none" w="med" len="med"/>
              <a:tailEnd type="triangle" w="med" len="med"/>
            </a:ln>
          </p:spPr>
          <p:txBody>
            <a:bodyPr/>
            <a:p>
              <a:endParaRPr lang="zh-CN" altLang="en-US"/>
            </a:p>
          </p:txBody>
        </p:sp>
        <p:sp>
          <p:nvSpPr>
            <p:cNvPr id="97291" name="Text Box 12"/>
            <p:cNvSpPr txBox="1"/>
            <p:nvPr/>
          </p:nvSpPr>
          <p:spPr>
            <a:xfrm>
              <a:off x="9544" y="4634"/>
              <a:ext cx="2655" cy="363"/>
            </a:xfrm>
            <a:prstGeom prst="rect">
              <a:avLst/>
            </a:prstGeom>
            <a:noFill/>
            <a:ln w="9525">
              <a:noFill/>
            </a:ln>
          </p:spPr>
          <p:txBody>
            <a:bodyPr lIns="71323" tIns="35662" rIns="71323" bIns="35662" anchor="t"/>
            <a:p>
              <a:pPr eaLnBrk="0" hangingPunct="0"/>
              <a:r>
                <a:rPr lang="en-US" altLang="zh-CN" sz="1000" dirty="0">
                  <a:solidFill>
                    <a:srgbClr val="000000"/>
                  </a:solidFill>
                  <a:latin typeface="Arial" panose="020B0604020202020204" pitchFamily="34" charset="0"/>
                  <a:ea typeface="宋体" panose="02010600030101010101" pitchFamily="2" charset="-122"/>
                </a:rPr>
                <a:t>i </a:t>
              </a:r>
              <a:r>
                <a:rPr lang="en-US" altLang="zh-CN" sz="1000" dirty="0">
                  <a:solidFill>
                    <a:schemeClr val="hlink"/>
                  </a:solidFill>
                  <a:latin typeface="Arial" panose="020B0604020202020204" pitchFamily="34" charset="0"/>
                  <a:ea typeface="宋体" panose="02010600030101010101" pitchFamily="2" charset="-122"/>
                </a:rPr>
                <a:t>NORDUnet Stockholm</a:t>
              </a:r>
              <a:endParaRPr lang="en-US" altLang="zh-CN" sz="2400" dirty="0">
                <a:solidFill>
                  <a:schemeClr val="hlink"/>
                </a:solidFill>
                <a:latin typeface="Times New Roman" panose="02020603050405020304" pitchFamily="18" charset="0"/>
                <a:ea typeface="宋体" panose="02010600030101010101" pitchFamily="2" charset="-122"/>
              </a:endParaRPr>
            </a:p>
          </p:txBody>
        </p:sp>
        <p:sp>
          <p:nvSpPr>
            <p:cNvPr id="97292" name="Freeform 13"/>
            <p:cNvSpPr/>
            <p:nvPr/>
          </p:nvSpPr>
          <p:spPr>
            <a:xfrm>
              <a:off x="8908" y="4858"/>
              <a:ext cx="709" cy="1070"/>
            </a:xfrm>
            <a:custGeom>
              <a:avLst/>
              <a:gdLst/>
              <a:ahLst/>
              <a:cxnLst>
                <a:cxn ang="0">
                  <a:pos x="755" y="0"/>
                </a:cxn>
                <a:cxn ang="0">
                  <a:pos x="0" y="1139"/>
                </a:cxn>
              </a:cxnLst>
              <a:pathLst>
                <a:path w="666" h="1005">
                  <a:moveTo>
                    <a:pt x="666" y="0"/>
                  </a:moveTo>
                  <a:lnTo>
                    <a:pt x="0" y="1005"/>
                  </a:lnTo>
                </a:path>
              </a:pathLst>
            </a:custGeom>
            <a:noFill/>
            <a:ln w="19050" cap="flat" cmpd="sng">
              <a:solidFill>
                <a:srgbClr val="000000"/>
              </a:solidFill>
              <a:prstDash val="solid"/>
              <a:round/>
              <a:headEnd type="none" w="med" len="med"/>
              <a:tailEnd type="triangle" w="med" len="med"/>
            </a:ln>
          </p:spPr>
          <p:txBody>
            <a:bodyPr/>
            <a:p>
              <a:endParaRPr lang="zh-CN" altLang="en-US"/>
            </a:p>
          </p:txBody>
        </p:sp>
        <p:sp>
          <p:nvSpPr>
            <p:cNvPr id="97293" name="Text Box 14"/>
            <p:cNvSpPr txBox="1"/>
            <p:nvPr/>
          </p:nvSpPr>
          <p:spPr>
            <a:xfrm>
              <a:off x="9528" y="4317"/>
              <a:ext cx="2432" cy="349"/>
            </a:xfrm>
            <a:prstGeom prst="rect">
              <a:avLst/>
            </a:prstGeom>
            <a:noFill/>
            <a:ln w="9525">
              <a:noFill/>
            </a:ln>
          </p:spPr>
          <p:txBody>
            <a:bodyPr lIns="71323" tIns="35662" rIns="71323" bIns="35662" anchor="t"/>
            <a:p>
              <a:pPr eaLnBrk="0" hangingPunct="0"/>
              <a:r>
                <a:rPr lang="en-US" altLang="zh-CN" sz="1000" dirty="0">
                  <a:solidFill>
                    <a:schemeClr val="hlink"/>
                  </a:solidFill>
                  <a:latin typeface="Arial" panose="020B0604020202020204" pitchFamily="34" charset="0"/>
                  <a:ea typeface="宋体" panose="02010600030101010101" pitchFamily="2" charset="-122"/>
                </a:rPr>
                <a:t>k RIPE London</a:t>
              </a:r>
              <a:endParaRPr lang="en-US" altLang="zh-CN" sz="2400" dirty="0">
                <a:solidFill>
                  <a:schemeClr val="hlink"/>
                </a:solidFill>
                <a:latin typeface="Times New Roman" panose="02020603050405020304" pitchFamily="18" charset="0"/>
                <a:ea typeface="宋体" panose="02010600030101010101" pitchFamily="2" charset="-122"/>
              </a:endParaRPr>
            </a:p>
          </p:txBody>
        </p:sp>
        <p:sp>
          <p:nvSpPr>
            <p:cNvPr id="97294" name="Freeform 15"/>
            <p:cNvSpPr/>
            <p:nvPr/>
          </p:nvSpPr>
          <p:spPr>
            <a:xfrm>
              <a:off x="8619" y="4523"/>
              <a:ext cx="982" cy="1542"/>
            </a:xfrm>
            <a:custGeom>
              <a:avLst/>
              <a:gdLst/>
              <a:ahLst/>
              <a:cxnLst>
                <a:cxn ang="0">
                  <a:pos x="1046" y="0"/>
                </a:cxn>
                <a:cxn ang="0">
                  <a:pos x="0" y="1642"/>
                </a:cxn>
              </a:cxnLst>
              <a:pathLst>
                <a:path w="922" h="1448">
                  <a:moveTo>
                    <a:pt x="922" y="0"/>
                  </a:moveTo>
                  <a:lnTo>
                    <a:pt x="0" y="1448"/>
                  </a:lnTo>
                </a:path>
              </a:pathLst>
            </a:custGeom>
            <a:noFill/>
            <a:ln w="19050" cap="flat" cmpd="sng">
              <a:solidFill>
                <a:srgbClr val="000000"/>
              </a:solidFill>
              <a:prstDash val="solid"/>
              <a:round/>
              <a:headEnd type="none" w="med" len="med"/>
              <a:tailEnd type="triangle" w="med" len="med"/>
            </a:ln>
          </p:spPr>
          <p:txBody>
            <a:bodyPr/>
            <a:p>
              <a:endParaRPr lang="zh-CN" altLang="en-US"/>
            </a:p>
          </p:txBody>
        </p:sp>
        <p:sp>
          <p:nvSpPr>
            <p:cNvPr id="97295" name="Text Box 16"/>
            <p:cNvSpPr txBox="1"/>
            <p:nvPr/>
          </p:nvSpPr>
          <p:spPr>
            <a:xfrm>
              <a:off x="10629" y="5181"/>
              <a:ext cx="1991" cy="380"/>
            </a:xfrm>
            <a:prstGeom prst="rect">
              <a:avLst/>
            </a:prstGeom>
            <a:noFill/>
            <a:ln w="9525">
              <a:noFill/>
            </a:ln>
          </p:spPr>
          <p:txBody>
            <a:bodyPr lIns="71323" tIns="35662" rIns="71323" bIns="35662" anchor="t"/>
            <a:p>
              <a:pPr eaLnBrk="0" hangingPunct="0"/>
              <a:r>
                <a:rPr lang="en-US" altLang="zh-CN" sz="1000" dirty="0">
                  <a:solidFill>
                    <a:schemeClr val="hlink"/>
                  </a:solidFill>
                  <a:latin typeface="Arial" panose="020B0604020202020204" pitchFamily="34" charset="0"/>
                  <a:ea typeface="宋体" panose="02010600030101010101" pitchFamily="2" charset="-122"/>
                </a:rPr>
                <a:t>m WIDE Tokyo</a:t>
              </a:r>
              <a:endParaRPr lang="en-US" altLang="zh-CN" sz="2400" dirty="0">
                <a:solidFill>
                  <a:schemeClr val="hlink"/>
                </a:solidFill>
                <a:latin typeface="Times New Roman" panose="02020603050405020304" pitchFamily="18" charset="0"/>
                <a:ea typeface="宋体" panose="02010600030101010101" pitchFamily="2" charset="-122"/>
              </a:endParaRPr>
            </a:p>
          </p:txBody>
        </p:sp>
        <p:sp>
          <p:nvSpPr>
            <p:cNvPr id="97296" name="Freeform 17"/>
            <p:cNvSpPr/>
            <p:nvPr/>
          </p:nvSpPr>
          <p:spPr>
            <a:xfrm>
              <a:off x="11520" y="5465"/>
              <a:ext cx="525" cy="963"/>
            </a:xfrm>
            <a:custGeom>
              <a:avLst/>
              <a:gdLst/>
              <a:ahLst/>
              <a:cxnLst>
                <a:cxn ang="0">
                  <a:pos x="1094" y="0"/>
                </a:cxn>
                <a:cxn ang="0">
                  <a:pos x="0" y="2007"/>
                </a:cxn>
              </a:cxnLst>
              <a:pathLst>
                <a:path w="252" h="462">
                  <a:moveTo>
                    <a:pt x="252" y="0"/>
                  </a:moveTo>
                  <a:lnTo>
                    <a:pt x="0" y="462"/>
                  </a:lnTo>
                </a:path>
              </a:pathLst>
            </a:custGeom>
            <a:noFill/>
            <a:ln w="19050" cap="flat" cmpd="sng">
              <a:solidFill>
                <a:srgbClr val="000000"/>
              </a:solidFill>
              <a:prstDash val="solid"/>
              <a:round/>
              <a:headEnd type="none" w="med" len="med"/>
              <a:tailEnd type="triangle" w="med" len="med"/>
            </a:ln>
          </p:spPr>
          <p:txBody>
            <a:bodyPr/>
            <a:p>
              <a:endParaRPr lang="zh-CN" altLang="en-US"/>
            </a:p>
          </p:txBody>
        </p:sp>
        <p:sp>
          <p:nvSpPr>
            <p:cNvPr id="97297" name="Text Box 18"/>
            <p:cNvSpPr txBox="1"/>
            <p:nvPr/>
          </p:nvSpPr>
          <p:spPr>
            <a:xfrm>
              <a:off x="6148" y="4113"/>
              <a:ext cx="3611" cy="1300"/>
            </a:xfrm>
            <a:prstGeom prst="rect">
              <a:avLst/>
            </a:prstGeom>
            <a:noFill/>
            <a:ln w="9525">
              <a:noFill/>
            </a:ln>
          </p:spPr>
          <p:txBody>
            <a:bodyPr lIns="71323" tIns="35662" rIns="71323" bIns="35662" anchor="t"/>
            <a:p>
              <a:pPr eaLnBrk="0" hangingPunct="0"/>
              <a:r>
                <a:rPr lang="en-US" altLang="zh-CN" sz="1000" dirty="0">
                  <a:solidFill>
                    <a:schemeClr val="hlink"/>
                  </a:solidFill>
                  <a:latin typeface="Arial" panose="020B0604020202020204" pitchFamily="34" charset="0"/>
                  <a:ea typeface="宋体" panose="02010600030101010101" pitchFamily="2" charset="-122"/>
                </a:rPr>
                <a:t>a NSI Herndon, VA</a:t>
              </a:r>
              <a:endParaRPr lang="en-US" altLang="zh-CN" sz="1000" dirty="0">
                <a:solidFill>
                  <a:schemeClr val="hlink"/>
                </a:solidFill>
                <a:latin typeface="Arial" panose="020B0604020202020204" pitchFamily="34" charset="0"/>
                <a:ea typeface="宋体" panose="02010600030101010101" pitchFamily="2" charset="-122"/>
              </a:endParaRPr>
            </a:p>
            <a:p>
              <a:pPr eaLnBrk="0" hangingPunct="0"/>
              <a:r>
                <a:rPr lang="en-US" altLang="zh-CN" sz="1000" dirty="0">
                  <a:solidFill>
                    <a:schemeClr val="hlink"/>
                  </a:solidFill>
                  <a:latin typeface="Arial" panose="020B0604020202020204" pitchFamily="34" charset="0"/>
                  <a:ea typeface="宋体" panose="02010600030101010101" pitchFamily="2" charset="-122"/>
                </a:rPr>
                <a:t>c PSInet Herndon, VA</a:t>
              </a:r>
              <a:endParaRPr lang="en-US" altLang="zh-CN" sz="1000" dirty="0">
                <a:solidFill>
                  <a:schemeClr val="hlink"/>
                </a:solidFill>
                <a:latin typeface="Arial" panose="020B0604020202020204" pitchFamily="34" charset="0"/>
                <a:ea typeface="宋体" panose="02010600030101010101" pitchFamily="2" charset="-122"/>
              </a:endParaRPr>
            </a:p>
            <a:p>
              <a:pPr eaLnBrk="0" hangingPunct="0"/>
              <a:r>
                <a:rPr lang="en-US" altLang="zh-CN" sz="1000" dirty="0">
                  <a:solidFill>
                    <a:schemeClr val="hlink"/>
                  </a:solidFill>
                  <a:latin typeface="Arial" panose="020B0604020202020204" pitchFamily="34" charset="0"/>
                  <a:ea typeface="宋体" panose="02010600030101010101" pitchFamily="2" charset="-122"/>
                </a:rPr>
                <a:t>d U Maryland College Park, MD</a:t>
              </a:r>
              <a:endParaRPr lang="en-US" altLang="zh-CN" sz="1000" dirty="0">
                <a:solidFill>
                  <a:schemeClr val="hlink"/>
                </a:solidFill>
                <a:latin typeface="Arial" panose="020B0604020202020204" pitchFamily="34" charset="0"/>
                <a:ea typeface="宋体" panose="02010600030101010101" pitchFamily="2" charset="-122"/>
              </a:endParaRPr>
            </a:p>
            <a:p>
              <a:pPr eaLnBrk="0" hangingPunct="0"/>
              <a:r>
                <a:rPr lang="en-US" altLang="zh-CN" sz="1000" dirty="0">
                  <a:solidFill>
                    <a:schemeClr val="hlink"/>
                  </a:solidFill>
                  <a:latin typeface="Arial" panose="020B0604020202020204" pitchFamily="34" charset="0"/>
                  <a:ea typeface="宋体" panose="02010600030101010101" pitchFamily="2" charset="-122"/>
                </a:rPr>
                <a:t>g DISA Vienna, VA</a:t>
              </a:r>
              <a:endParaRPr lang="en-US" altLang="zh-CN" sz="1000" dirty="0">
                <a:solidFill>
                  <a:schemeClr val="hlink"/>
                </a:solidFill>
                <a:latin typeface="Arial" panose="020B0604020202020204" pitchFamily="34" charset="0"/>
                <a:ea typeface="宋体" panose="02010600030101010101" pitchFamily="2" charset="-122"/>
              </a:endParaRPr>
            </a:p>
            <a:p>
              <a:pPr eaLnBrk="0" hangingPunct="0"/>
              <a:r>
                <a:rPr lang="en-US" altLang="zh-CN" sz="1000" dirty="0">
                  <a:solidFill>
                    <a:schemeClr val="hlink"/>
                  </a:solidFill>
                  <a:latin typeface="Arial" panose="020B0604020202020204" pitchFamily="34" charset="0"/>
                  <a:ea typeface="宋体" panose="02010600030101010101" pitchFamily="2" charset="-122"/>
                </a:rPr>
                <a:t>h ARL Aberdeen, MD</a:t>
              </a:r>
              <a:endParaRPr lang="en-US" altLang="zh-CN" sz="1000" dirty="0">
                <a:solidFill>
                  <a:schemeClr val="hlink"/>
                </a:solidFill>
                <a:latin typeface="Arial" panose="020B0604020202020204" pitchFamily="34" charset="0"/>
                <a:ea typeface="宋体" panose="02010600030101010101" pitchFamily="2" charset="-122"/>
              </a:endParaRPr>
            </a:p>
            <a:p>
              <a:pPr eaLnBrk="0" hangingPunct="0"/>
              <a:r>
                <a:rPr lang="en-US" altLang="zh-CN" sz="900" dirty="0">
                  <a:solidFill>
                    <a:schemeClr val="hlink"/>
                  </a:solidFill>
                  <a:latin typeface="Arial" panose="020B0604020202020204" pitchFamily="34" charset="0"/>
                  <a:ea typeface="宋体" panose="02010600030101010101" pitchFamily="2" charset="-122"/>
                </a:rPr>
                <a:t>j  NSI (TBD) Herndon, VA</a:t>
              </a:r>
              <a:endParaRPr lang="en-US" altLang="zh-CN" sz="900" dirty="0">
                <a:solidFill>
                  <a:schemeClr val="hlink"/>
                </a:solidFill>
                <a:latin typeface="Arial" panose="020B0604020202020204" pitchFamily="34" charset="0"/>
                <a:ea typeface="宋体" panose="02010600030101010101" pitchFamily="2" charset="-122"/>
              </a:endParaRPr>
            </a:p>
            <a:p>
              <a:pPr algn="ctr" eaLnBrk="0" hangingPunct="0"/>
              <a:endParaRPr lang="en-US" altLang="zh-CN" sz="2400" dirty="0">
                <a:solidFill>
                  <a:schemeClr val="hlink"/>
                </a:solidFill>
                <a:latin typeface="Arial" panose="020B0604020202020204" pitchFamily="34" charset="0"/>
                <a:ea typeface="宋体" panose="02010600030101010101" pitchFamily="2" charset="-122"/>
              </a:endParaRPr>
            </a:p>
          </p:txBody>
        </p:sp>
      </p:grpSp>
      <p:sp>
        <p:nvSpPr>
          <p:cNvPr id="97298" name="Rectangle 19"/>
          <p:cNvSpPr/>
          <p:nvPr/>
        </p:nvSpPr>
        <p:spPr>
          <a:xfrm>
            <a:off x="6462713" y="4953000"/>
            <a:ext cx="2681287" cy="811213"/>
          </a:xfrm>
          <a:prstGeom prst="rect">
            <a:avLst/>
          </a:prstGeom>
          <a:noFill/>
          <a:ln w="9525">
            <a:noFill/>
          </a:ln>
        </p:spPr>
        <p:txBody>
          <a:bodyPr anchor="t"/>
          <a:p>
            <a:pPr marL="342900" indent="-342900">
              <a:buFont typeface="Wingdings" panose="05000000000000000000" pitchFamily="2" charset="2"/>
            </a:pPr>
            <a:r>
              <a:rPr lang="en-US" altLang="zh-CN" sz="24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遍布世界各地的</a:t>
            </a:r>
            <a:r>
              <a:rPr lang="en-US" altLang="zh-CN" sz="2000" dirty="0">
                <a:latin typeface="Times New Roman" panose="02020603050405020304" pitchFamily="18" charset="0"/>
                <a:ea typeface="宋体" panose="02010600030101010101" pitchFamily="2" charset="-122"/>
              </a:rPr>
              <a:t>13</a:t>
            </a:r>
            <a:r>
              <a:rPr lang="zh-CN" altLang="en-US" sz="2000" dirty="0">
                <a:latin typeface="Times New Roman" panose="02020603050405020304" pitchFamily="18" charset="0"/>
                <a:ea typeface="宋体" panose="02010600030101010101" pitchFamily="2" charset="-122"/>
              </a:rPr>
              <a:t>个根域名服务器</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2075" tIns="46038" rIns="92075" bIns="46038" anchor="ctr" anchorCtr="0"/>
          <a:p>
            <a:endParaRPr lang="zh-CN" altLang="en-US" dirty="0"/>
          </a:p>
        </p:txBody>
      </p:sp>
      <p:sp>
        <p:nvSpPr>
          <p:cNvPr id="22531" name="Rectangle 3"/>
          <p:cNvSpPr>
            <a:spLocks noGrp="1" noRot="1"/>
          </p:cNvSpPr>
          <p:nvPr>
            <p:ph idx="1"/>
          </p:nvPr>
        </p:nvSpPr>
        <p:spPr>
          <a:xfrm>
            <a:off x="687388" y="957263"/>
            <a:ext cx="7772400" cy="4114800"/>
          </a:xfrm>
        </p:spPr>
        <p:txBody>
          <a:bodyPr vert="horz" wrap="square" lIns="91440" tIns="45720" rIns="91440" bIns="45720" anchor="t" anchorCtr="0"/>
          <a:p>
            <a:pPr>
              <a:lnSpc>
                <a:spcPct val="90000"/>
              </a:lnSpc>
            </a:pPr>
            <a:r>
              <a:rPr lang="en-US" altLang="zh-CN" dirty="0"/>
              <a:t>DNS</a:t>
            </a:r>
            <a:r>
              <a:rPr lang="zh-CN" altLang="en-US" dirty="0"/>
              <a:t>服务器的功能</a:t>
            </a:r>
            <a:endParaRPr lang="zh-CN" altLang="en-US" dirty="0">
              <a:latin typeface="黑体" panose="02010609060101010101" pitchFamily="49" charset="-122"/>
            </a:endParaRPr>
          </a:p>
          <a:p>
            <a:pPr lvl="1">
              <a:lnSpc>
                <a:spcPct val="90000"/>
              </a:lnSpc>
            </a:pPr>
            <a:r>
              <a:rPr lang="zh-CN" altLang="en-US" sz="2400" b="0" dirty="0">
                <a:solidFill>
                  <a:schemeClr val="tx1"/>
                </a:solidFill>
                <a:latin typeface="黑体" panose="02010609060101010101" pitchFamily="49" charset="-122"/>
              </a:rPr>
              <a:t>能够直接处理域内的域名解析请求。</a:t>
            </a:r>
            <a:endParaRPr lang="zh-CN" altLang="en-US" sz="2400" b="0" dirty="0">
              <a:solidFill>
                <a:schemeClr val="tx1"/>
              </a:solidFill>
              <a:latin typeface="黑体" panose="02010609060101010101" pitchFamily="49" charset="-122"/>
            </a:endParaRPr>
          </a:p>
          <a:p>
            <a:pPr lvl="1">
              <a:lnSpc>
                <a:spcPct val="90000"/>
              </a:lnSpc>
            </a:pPr>
            <a:r>
              <a:rPr lang="zh-CN" altLang="en-US" sz="2400" b="0" dirty="0">
                <a:solidFill>
                  <a:schemeClr val="tx1"/>
                </a:solidFill>
                <a:latin typeface="黑体" panose="02010609060101010101" pitchFamily="49" charset="-122"/>
              </a:rPr>
              <a:t>能够向其它</a:t>
            </a:r>
            <a:r>
              <a:rPr lang="en-US" altLang="zh-CN" sz="2400" b="0" dirty="0">
                <a:solidFill>
                  <a:schemeClr val="tx1"/>
                </a:solidFill>
              </a:rPr>
              <a:t>DNS</a:t>
            </a:r>
            <a:r>
              <a:rPr lang="zh-CN" altLang="en-US" sz="2400" b="0" dirty="0">
                <a:solidFill>
                  <a:schemeClr val="tx1"/>
                </a:solidFill>
                <a:latin typeface="黑体" panose="02010609060101010101" pitchFamily="49" charset="-122"/>
              </a:rPr>
              <a:t>服务器发出查询请求来处理对其他域的域名解析请求。</a:t>
            </a:r>
            <a:endParaRPr lang="zh-CN" altLang="en-US" sz="2400" b="0" dirty="0">
              <a:solidFill>
                <a:schemeClr val="tx1"/>
              </a:solidFill>
              <a:latin typeface="黑体" panose="02010609060101010101" pitchFamily="49" charset="-122"/>
            </a:endParaRPr>
          </a:p>
          <a:p>
            <a:pPr lvl="1">
              <a:lnSpc>
                <a:spcPct val="90000"/>
              </a:lnSpc>
            </a:pPr>
            <a:r>
              <a:rPr lang="zh-CN" altLang="en-US" sz="2400" b="0" dirty="0">
                <a:solidFill>
                  <a:schemeClr val="tx1"/>
                </a:solidFill>
                <a:latin typeface="黑体" panose="02010609060101010101" pitchFamily="49" charset="-122"/>
              </a:rPr>
              <a:t>能够缓存对其他域的域名解析请求的结果。</a:t>
            </a:r>
            <a:endParaRPr lang="zh-CN" altLang="en-US" sz="2400" b="0" dirty="0">
              <a:solidFill>
                <a:schemeClr val="tx1"/>
              </a:solidFill>
              <a:latin typeface="黑体" panose="02010609060101010101" pitchFamily="49" charset="-122"/>
            </a:endParaRPr>
          </a:p>
          <a:p>
            <a:pPr>
              <a:lnSpc>
                <a:spcPct val="90000"/>
              </a:lnSpc>
            </a:pPr>
            <a:r>
              <a:rPr lang="en-US" altLang="zh-CN" dirty="0"/>
              <a:t>DNS</a:t>
            </a:r>
            <a:r>
              <a:rPr lang="zh-CN" altLang="en-US" dirty="0"/>
              <a:t>服务器</a:t>
            </a:r>
            <a:r>
              <a:rPr lang="zh-CN" altLang="en-US" dirty="0">
                <a:latin typeface="黑体" panose="02010609060101010101" pitchFamily="49" charset="-122"/>
              </a:rPr>
              <a:t>的操作</a:t>
            </a:r>
            <a:endParaRPr lang="zh-CN" altLang="en-US" dirty="0">
              <a:latin typeface="黑体" panose="02010609060101010101" pitchFamily="49" charset="-122"/>
            </a:endParaRPr>
          </a:p>
          <a:p>
            <a:pPr lvl="1">
              <a:lnSpc>
                <a:spcPct val="90000"/>
              </a:lnSpc>
            </a:pPr>
            <a:r>
              <a:rPr lang="zh-CN" altLang="en-US" sz="2400" dirty="0">
                <a:solidFill>
                  <a:schemeClr val="tx1"/>
                </a:solidFill>
                <a:latin typeface="黑体" panose="02010609060101010101" pitchFamily="49" charset="-122"/>
              </a:rPr>
              <a:t>如果本地域名服务器不能解析域名，它就向根域名服务器询问；</a:t>
            </a:r>
            <a:endParaRPr lang="zh-CN" altLang="en-US" sz="2400" dirty="0">
              <a:solidFill>
                <a:schemeClr val="tx1"/>
              </a:solidFill>
              <a:latin typeface="黑体" panose="02010609060101010101" pitchFamily="49" charset="-122"/>
            </a:endParaRPr>
          </a:p>
          <a:p>
            <a:pPr lvl="1">
              <a:lnSpc>
                <a:spcPct val="90000"/>
              </a:lnSpc>
            </a:pPr>
            <a:r>
              <a:rPr lang="zh-CN" altLang="en-US" sz="2400" dirty="0">
                <a:solidFill>
                  <a:schemeClr val="tx1"/>
                </a:solidFill>
                <a:latin typeface="黑体" panose="02010609060101010101" pitchFamily="49" charset="-122"/>
              </a:rPr>
              <a:t>根域名服务器将告诉它与哪一个域名服务器联系；</a:t>
            </a:r>
            <a:endParaRPr lang="zh-CN" altLang="en-US" sz="2400" dirty="0">
              <a:solidFill>
                <a:schemeClr val="tx1"/>
              </a:solidFill>
              <a:latin typeface="黑体" panose="02010609060101010101" pitchFamily="49" charset="-122"/>
            </a:endParaRPr>
          </a:p>
          <a:p>
            <a:pPr lvl="1">
              <a:lnSpc>
                <a:spcPct val="90000"/>
              </a:lnSpc>
            </a:pPr>
            <a:r>
              <a:rPr lang="en-US" altLang="zh-CN" sz="2400" dirty="0">
                <a:solidFill>
                  <a:schemeClr val="tx1"/>
                </a:solidFill>
              </a:rPr>
              <a:t>DNS</a:t>
            </a:r>
            <a:r>
              <a:rPr lang="zh-CN" altLang="en-US" sz="2400" dirty="0">
                <a:solidFill>
                  <a:schemeClr val="tx1"/>
                </a:solidFill>
              </a:rPr>
              <a:t>再</a:t>
            </a:r>
            <a:r>
              <a:rPr lang="zh-CN" altLang="en-US" sz="2400" dirty="0">
                <a:solidFill>
                  <a:schemeClr val="tx1"/>
                </a:solidFill>
                <a:latin typeface="黑体" panose="02010609060101010101" pitchFamily="49" charset="-122"/>
              </a:rPr>
              <a:t>向该域名服务器进行查询；</a:t>
            </a:r>
            <a:endParaRPr lang="zh-CN" altLang="en-US" sz="2400" dirty="0">
              <a:solidFill>
                <a:schemeClr val="tx1"/>
              </a:solidFill>
              <a:latin typeface="黑体" panose="02010609060101010101" pitchFamily="49" charset="-122"/>
            </a:endParaRPr>
          </a:p>
          <a:p>
            <a:pPr lvl="1">
              <a:lnSpc>
                <a:spcPct val="90000"/>
              </a:lnSpc>
            </a:pPr>
            <a:r>
              <a:rPr lang="zh-CN" altLang="en-US" sz="2400" dirty="0">
                <a:solidFill>
                  <a:schemeClr val="tx1"/>
                </a:solidFill>
                <a:latin typeface="黑体" panose="02010609060101010101" pitchFamily="49" charset="-122"/>
              </a:rPr>
              <a:t>一个</a:t>
            </a:r>
            <a:r>
              <a:rPr lang="en-US" altLang="zh-CN" sz="2400" dirty="0">
                <a:solidFill>
                  <a:schemeClr val="tx1"/>
                </a:solidFill>
              </a:rPr>
              <a:t>DNS</a:t>
            </a:r>
            <a:r>
              <a:rPr lang="zh-CN" altLang="en-US" sz="2400" dirty="0">
                <a:solidFill>
                  <a:schemeClr val="tx1"/>
                </a:solidFill>
                <a:latin typeface="黑体" panose="02010609060101010101" pitchFamily="49" charset="-122"/>
              </a:rPr>
              <a:t>请求可能要</a:t>
            </a:r>
            <a:r>
              <a:rPr lang="zh-CN" altLang="en-US" sz="2400" u="sng" dirty="0">
                <a:solidFill>
                  <a:srgbClr val="FF0000"/>
                </a:solidFill>
                <a:latin typeface="黑体" panose="02010609060101010101" pitchFamily="49" charset="-122"/>
              </a:rPr>
              <a:t>经过多个往返</a:t>
            </a:r>
            <a:r>
              <a:rPr lang="zh-CN" altLang="en-US" sz="2400" dirty="0">
                <a:latin typeface="黑体" panose="02010609060101010101" pitchFamily="49" charset="-122"/>
              </a:rPr>
              <a:t>。</a:t>
            </a:r>
            <a:endParaRPr lang="zh-CN" altLang="en-US" sz="2400" dirty="0">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p:nvPr/>
        </p:nvSpPr>
        <p:spPr>
          <a:xfrm>
            <a:off x="900113" y="0"/>
            <a:ext cx="7772400" cy="679450"/>
          </a:xfrm>
          <a:prstGeom prst="rect">
            <a:avLst/>
          </a:prstGeom>
          <a:noFill/>
          <a:ln w="9525">
            <a:noFill/>
          </a:ln>
        </p:spPr>
        <p:txBody>
          <a:bodyPr anchor="ctr"/>
          <a:p>
            <a:pPr algn="ctr" eaLnBrk="0" hangingPunct="0">
              <a:lnSpc>
                <a:spcPct val="90000"/>
              </a:lnSpc>
            </a:pPr>
            <a:r>
              <a:rPr kumimoji="1" lang="en-US" altLang="zh-CN" sz="3200" kern="0" noProof="0" smtClean="0">
                <a:ln>
                  <a:noFill/>
                </a:ln>
                <a:solidFill>
                  <a:srgbClr val="FF9900"/>
                </a:solidFill>
                <a:effectLst/>
                <a:uLnTx/>
                <a:uFillTx/>
                <a:latin typeface="+mj-lt"/>
                <a:ea typeface="+mj-ea"/>
                <a:cs typeface="+mj-cs"/>
                <a:sym typeface="+mn-ea"/>
              </a:rPr>
              <a:t>DNS: </a:t>
            </a:r>
            <a:r>
              <a:rPr kumimoji="1" lang="zh-CN" altLang="en-US" sz="3200" kern="0" noProof="0" smtClean="0">
                <a:ln>
                  <a:noFill/>
                </a:ln>
                <a:solidFill>
                  <a:srgbClr val="FF9900"/>
                </a:solidFill>
                <a:effectLst/>
                <a:uLnTx/>
                <a:uFillTx/>
                <a:latin typeface="+mj-lt"/>
                <a:ea typeface="+mj-ea"/>
                <a:cs typeface="+mj-cs"/>
                <a:sym typeface="+mn-ea"/>
              </a:rPr>
              <a:t>递归</a:t>
            </a:r>
            <a:r>
              <a:rPr kumimoji="1" lang="zh-CN" altLang="en-US" sz="3200" kern="0" noProof="0" smtClean="0">
                <a:ln>
                  <a:noFill/>
                </a:ln>
                <a:solidFill>
                  <a:srgbClr val="FF9900"/>
                </a:solidFill>
                <a:effectLst/>
                <a:uLnTx/>
                <a:uFillTx/>
                <a:latin typeface="+mj-lt"/>
                <a:ea typeface="+mj-ea"/>
                <a:cs typeface="+mj-cs"/>
                <a:sym typeface="+mn-ea"/>
              </a:rPr>
              <a:t>查询</a:t>
            </a:r>
            <a:endParaRPr lang="zh-CN" altLang="en-US" sz="3200" dirty="0">
              <a:solidFill>
                <a:schemeClr val="hlink"/>
              </a:solidFill>
              <a:latin typeface="Arial" panose="020B0604020202020204" pitchFamily="34" charset="0"/>
              <a:ea typeface="宋体" panose="02010600030101010101" pitchFamily="2" charset="-122"/>
            </a:endParaRPr>
          </a:p>
        </p:txBody>
      </p:sp>
      <p:graphicFrame>
        <p:nvGraphicFramePr>
          <p:cNvPr id="99330" name="Object 2"/>
          <p:cNvGraphicFramePr/>
          <p:nvPr/>
        </p:nvGraphicFramePr>
        <p:xfrm>
          <a:off x="4595813" y="4865688"/>
          <a:ext cx="833437" cy="638175"/>
        </p:xfrm>
        <a:graphic>
          <a:graphicData uri="http://schemas.openxmlformats.org/presentationml/2006/ole">
            <mc:AlternateContent xmlns:mc="http://schemas.openxmlformats.org/markup-compatibility/2006">
              <mc:Choice xmlns:v="urn:schemas-microsoft-com:vml" Requires="v">
                <p:oleObj spid="_x0000_s3101" name="" r:id="rId1" imgW="1305560" imgH="1082675" progId="MS_ClipArt_Gallery.2">
                  <p:embed/>
                </p:oleObj>
              </mc:Choice>
              <mc:Fallback>
                <p:oleObj name="" r:id="rId1" imgW="1305560" imgH="1082675" progId="MS_ClipArt_Gallery.2">
                  <p:embed/>
                  <p:pic>
                    <p:nvPicPr>
                      <p:cNvPr id="0" name="图片 3100"/>
                      <p:cNvPicPr/>
                      <p:nvPr/>
                    </p:nvPicPr>
                    <p:blipFill>
                      <a:blip r:embed="rId2"/>
                      <a:stretch>
                        <a:fillRect/>
                      </a:stretch>
                    </p:blipFill>
                    <p:spPr>
                      <a:xfrm>
                        <a:off x="4595813" y="4865688"/>
                        <a:ext cx="833437" cy="638175"/>
                      </a:xfrm>
                      <a:prstGeom prst="rect">
                        <a:avLst/>
                      </a:prstGeom>
                      <a:noFill/>
                      <a:ln w="38100">
                        <a:noFill/>
                        <a:miter/>
                      </a:ln>
                    </p:spPr>
                  </p:pic>
                </p:oleObj>
              </mc:Fallback>
            </mc:AlternateContent>
          </a:graphicData>
        </a:graphic>
      </p:graphicFrame>
      <p:sp>
        <p:nvSpPr>
          <p:cNvPr id="99331" name="Text Box 5"/>
          <p:cNvSpPr txBox="1"/>
          <p:nvPr/>
        </p:nvSpPr>
        <p:spPr>
          <a:xfrm>
            <a:off x="3742214" y="5424488"/>
            <a:ext cx="1889760" cy="706755"/>
          </a:xfrm>
          <a:prstGeom prst="rect">
            <a:avLst/>
          </a:prstGeom>
          <a:noFill/>
          <a:ln w="9525">
            <a:noFill/>
          </a:ln>
        </p:spPr>
        <p:txBody>
          <a:bodyPr wrap="none" anchor="t">
            <a:spAutoFit/>
          </a:bodyPr>
          <a:p>
            <a:pPr algn="ctr" eaLnBrk="0" hangingPunct="0"/>
            <a:r>
              <a:rPr lang="zh-CN" altLang="en-US" dirty="0">
                <a:solidFill>
                  <a:schemeClr val="tx1"/>
                </a:solidFill>
                <a:latin typeface="Comic Sans MS" panose="030F0702030302020204" pitchFamily="66" charset="0"/>
                <a:ea typeface="宋体" panose="02010600030101010101" pitchFamily="2" charset="-122"/>
              </a:rPr>
              <a:t>请求主机</a:t>
            </a:r>
            <a:endParaRPr lang="zh-CN" altLang="en-US"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student.abc.fr</a:t>
            </a:r>
            <a:endParaRPr lang="en-US" altLang="zh-CN" sz="1600" dirty="0">
              <a:solidFill>
                <a:schemeClr val="tx1"/>
              </a:solidFill>
              <a:latin typeface="Times New Roman" panose="02020603050405020304" pitchFamily="18" charset="0"/>
              <a:ea typeface="宋体" panose="02010600030101010101" pitchFamily="2" charset="-122"/>
            </a:endParaRPr>
          </a:p>
        </p:txBody>
      </p:sp>
      <p:sp>
        <p:nvSpPr>
          <p:cNvPr id="99332" name="Text Box 6"/>
          <p:cNvSpPr txBox="1"/>
          <p:nvPr/>
        </p:nvSpPr>
        <p:spPr>
          <a:xfrm>
            <a:off x="5931694" y="6521450"/>
            <a:ext cx="2133600" cy="337185"/>
          </a:xfrm>
          <a:prstGeom prst="rect">
            <a:avLst/>
          </a:prstGeom>
          <a:noFill/>
          <a:ln w="9525">
            <a:noFill/>
          </a:ln>
        </p:spPr>
        <p:txBody>
          <a:bodyPr wrap="none" anchor="t">
            <a:spAutoFit/>
          </a:bodyPr>
          <a:p>
            <a:pPr algn="ctr" eaLnBrk="0" hangingPunct="0"/>
            <a:r>
              <a:rPr lang="en-US" altLang="zh-CN" sz="1600" dirty="0">
                <a:solidFill>
                  <a:schemeClr val="tx1"/>
                </a:solidFill>
                <a:latin typeface="Courier New" panose="02070309020205020404" pitchFamily="49" charset="0"/>
                <a:ea typeface="宋体" panose="02010600030101010101" pitchFamily="2" charset="-122"/>
              </a:rPr>
              <a:t>chen.cs.xjtu.edu</a:t>
            </a:r>
            <a:endParaRPr lang="en-US" altLang="zh-CN" sz="1600" dirty="0">
              <a:solidFill>
                <a:schemeClr val="tx1"/>
              </a:solidFill>
              <a:latin typeface="Times New Roman" panose="02020603050405020304" pitchFamily="18" charset="0"/>
              <a:ea typeface="宋体" panose="02010600030101010101" pitchFamily="2" charset="-122"/>
            </a:endParaRPr>
          </a:p>
        </p:txBody>
      </p:sp>
      <p:graphicFrame>
        <p:nvGraphicFramePr>
          <p:cNvPr id="99333" name="Object 3"/>
          <p:cNvGraphicFramePr/>
          <p:nvPr/>
        </p:nvGraphicFramePr>
        <p:xfrm>
          <a:off x="6719888" y="5665788"/>
          <a:ext cx="833437" cy="638175"/>
        </p:xfrm>
        <a:graphic>
          <a:graphicData uri="http://schemas.openxmlformats.org/presentationml/2006/ole">
            <mc:AlternateContent xmlns:mc="http://schemas.openxmlformats.org/markup-compatibility/2006">
              <mc:Choice xmlns:v="urn:schemas-microsoft-com:vml" Requires="v">
                <p:oleObj spid="_x0000_s3102" name="" r:id="rId3" imgW="1305560" imgH="1082675" progId="MS_ClipArt_Gallery.2">
                  <p:embed/>
                </p:oleObj>
              </mc:Choice>
              <mc:Fallback>
                <p:oleObj name="" r:id="rId3" imgW="1305560" imgH="1082675" progId="MS_ClipArt_Gallery.2">
                  <p:embed/>
                  <p:pic>
                    <p:nvPicPr>
                      <p:cNvPr id="0" name="图片 3101"/>
                      <p:cNvPicPr/>
                      <p:nvPr/>
                    </p:nvPicPr>
                    <p:blipFill>
                      <a:blip r:embed="rId2"/>
                      <a:stretch>
                        <a:fillRect/>
                      </a:stretch>
                    </p:blipFill>
                    <p:spPr>
                      <a:xfrm>
                        <a:off x="6719888" y="5665788"/>
                        <a:ext cx="833437" cy="638175"/>
                      </a:xfrm>
                      <a:prstGeom prst="rect">
                        <a:avLst/>
                      </a:prstGeom>
                      <a:noFill/>
                      <a:ln w="38100">
                        <a:noFill/>
                        <a:miter/>
                      </a:ln>
                    </p:spPr>
                  </p:pic>
                </p:oleObj>
              </mc:Fallback>
            </mc:AlternateContent>
          </a:graphicData>
        </a:graphic>
      </p:graphicFrame>
      <p:grpSp>
        <p:nvGrpSpPr>
          <p:cNvPr id="99334" name="Group 8"/>
          <p:cNvGrpSpPr/>
          <p:nvPr/>
        </p:nvGrpSpPr>
        <p:grpSpPr>
          <a:xfrm>
            <a:off x="4843463" y="2790825"/>
            <a:ext cx="369887" cy="657225"/>
            <a:chOff x="4180" y="783"/>
            <a:chExt cx="150" cy="307"/>
          </a:xfrm>
        </p:grpSpPr>
        <p:sp>
          <p:nvSpPr>
            <p:cNvPr id="99335" name="AutoShape 9"/>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36" name="Rectangle 10"/>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37" name="Rectangle 11"/>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38" name="AutoShape 12"/>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39" name="Line 13"/>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99340" name="Line 14"/>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99341" name="Rectangle 15"/>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42" name="Rectangle 16"/>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sp>
        <p:nvSpPr>
          <p:cNvPr id="99343" name="Text Box 17"/>
          <p:cNvSpPr txBox="1"/>
          <p:nvPr/>
        </p:nvSpPr>
        <p:spPr>
          <a:xfrm>
            <a:off x="5368925" y="957263"/>
            <a:ext cx="2011363" cy="366712"/>
          </a:xfrm>
          <a:prstGeom prst="rect">
            <a:avLst/>
          </a:prstGeom>
          <a:noFill/>
          <a:ln w="9525">
            <a:noFill/>
          </a:ln>
        </p:spPr>
        <p:txBody>
          <a:bodyPr anchor="t">
            <a:spAutoFit/>
          </a:bodyPr>
          <a:p>
            <a:pPr algn="ctr" eaLnBrk="0" hangingPunct="0"/>
            <a:r>
              <a:rPr lang="zh-CN" altLang="en-US" dirty="0">
                <a:solidFill>
                  <a:schemeClr val="tx1"/>
                </a:solidFill>
                <a:latin typeface="Comic Sans MS" panose="030F0702030302020204" pitchFamily="66" charset="0"/>
                <a:ea typeface="宋体" panose="02010600030101010101" pitchFamily="2" charset="-122"/>
              </a:rPr>
              <a:t>根域名服务器</a:t>
            </a:r>
            <a:endParaRPr lang="zh-CN" altLang="en-US" sz="1600" dirty="0">
              <a:solidFill>
                <a:schemeClr val="tx1"/>
              </a:solidFill>
              <a:latin typeface="Times New Roman" panose="02020603050405020304" pitchFamily="18" charset="0"/>
              <a:ea typeface="宋体" panose="02010600030101010101" pitchFamily="2" charset="-122"/>
            </a:endParaRPr>
          </a:p>
        </p:txBody>
      </p:sp>
      <p:sp>
        <p:nvSpPr>
          <p:cNvPr id="99344" name="Line 18"/>
          <p:cNvSpPr/>
          <p:nvPr/>
        </p:nvSpPr>
        <p:spPr>
          <a:xfrm flipH="1" flipV="1">
            <a:off x="4892675" y="3478213"/>
            <a:ext cx="0" cy="1314450"/>
          </a:xfrm>
          <a:prstGeom prst="line">
            <a:avLst/>
          </a:prstGeom>
          <a:ln w="28575" cap="flat" cmpd="sng">
            <a:solidFill>
              <a:srgbClr val="FF0000"/>
            </a:solidFill>
            <a:prstDash val="solid"/>
            <a:round/>
            <a:headEnd type="none" w="med" len="med"/>
            <a:tailEnd type="triangle" w="med" len="med"/>
          </a:ln>
        </p:spPr>
      </p:sp>
      <p:sp>
        <p:nvSpPr>
          <p:cNvPr id="99345" name="Line 19"/>
          <p:cNvSpPr/>
          <p:nvPr/>
        </p:nvSpPr>
        <p:spPr>
          <a:xfrm flipV="1">
            <a:off x="5006975" y="1782763"/>
            <a:ext cx="914400" cy="971550"/>
          </a:xfrm>
          <a:prstGeom prst="line">
            <a:avLst/>
          </a:prstGeom>
          <a:ln w="28575" cap="flat" cmpd="sng">
            <a:solidFill>
              <a:srgbClr val="FF0000"/>
            </a:solidFill>
            <a:prstDash val="solid"/>
            <a:round/>
            <a:headEnd type="none" w="med" len="med"/>
            <a:tailEnd type="triangle" w="med" len="med"/>
          </a:ln>
        </p:spPr>
      </p:sp>
      <p:sp>
        <p:nvSpPr>
          <p:cNvPr id="99346" name="Line 20"/>
          <p:cNvSpPr/>
          <p:nvPr/>
        </p:nvSpPr>
        <p:spPr>
          <a:xfrm>
            <a:off x="6311900" y="1963738"/>
            <a:ext cx="561975" cy="800100"/>
          </a:xfrm>
          <a:prstGeom prst="line">
            <a:avLst/>
          </a:prstGeom>
          <a:ln w="28575" cap="flat" cmpd="sng">
            <a:solidFill>
              <a:srgbClr val="FF0000"/>
            </a:solidFill>
            <a:prstDash val="solid"/>
            <a:round/>
            <a:headEnd type="none" w="med" len="med"/>
            <a:tailEnd type="triangle" w="med" len="med"/>
          </a:ln>
        </p:spPr>
      </p:sp>
      <p:sp>
        <p:nvSpPr>
          <p:cNvPr id="99347" name="Line 21"/>
          <p:cNvSpPr/>
          <p:nvPr/>
        </p:nvSpPr>
        <p:spPr>
          <a:xfrm flipH="1" flipV="1">
            <a:off x="6397625" y="1792288"/>
            <a:ext cx="647700" cy="933450"/>
          </a:xfrm>
          <a:prstGeom prst="line">
            <a:avLst/>
          </a:prstGeom>
          <a:ln w="28575" cap="flat" cmpd="sng">
            <a:solidFill>
              <a:srgbClr val="FF0000"/>
            </a:solidFill>
            <a:prstDash val="solid"/>
            <a:round/>
            <a:headEnd type="none" w="med" len="med"/>
            <a:tailEnd type="triangle" w="med" len="med"/>
          </a:ln>
        </p:spPr>
      </p:sp>
      <p:sp>
        <p:nvSpPr>
          <p:cNvPr id="99348" name="Line 22"/>
          <p:cNvSpPr/>
          <p:nvPr/>
        </p:nvSpPr>
        <p:spPr>
          <a:xfrm flipH="1">
            <a:off x="5197475" y="1992313"/>
            <a:ext cx="733425" cy="762000"/>
          </a:xfrm>
          <a:prstGeom prst="line">
            <a:avLst/>
          </a:prstGeom>
          <a:ln w="28575" cap="flat" cmpd="sng">
            <a:solidFill>
              <a:srgbClr val="FF0000"/>
            </a:solidFill>
            <a:prstDash val="solid"/>
            <a:round/>
            <a:headEnd type="none" w="med" len="med"/>
            <a:tailEnd type="triangle" w="med" len="med"/>
          </a:ln>
        </p:spPr>
      </p:sp>
      <p:sp>
        <p:nvSpPr>
          <p:cNvPr id="99349" name="Line 23"/>
          <p:cNvSpPr/>
          <p:nvPr/>
        </p:nvSpPr>
        <p:spPr>
          <a:xfrm>
            <a:off x="5083175" y="3506788"/>
            <a:ext cx="9525" cy="1323975"/>
          </a:xfrm>
          <a:prstGeom prst="line">
            <a:avLst/>
          </a:prstGeom>
          <a:ln w="28575" cap="flat" cmpd="sng">
            <a:solidFill>
              <a:srgbClr val="FF0000"/>
            </a:solidFill>
            <a:prstDash val="solid"/>
            <a:round/>
            <a:headEnd type="none" w="med" len="med"/>
            <a:tailEnd type="triangle" w="med" len="med"/>
          </a:ln>
        </p:spPr>
      </p:sp>
      <p:grpSp>
        <p:nvGrpSpPr>
          <p:cNvPr id="99350" name="Group 24"/>
          <p:cNvGrpSpPr/>
          <p:nvPr/>
        </p:nvGrpSpPr>
        <p:grpSpPr>
          <a:xfrm>
            <a:off x="3797300" y="3605213"/>
            <a:ext cx="1876425" cy="706437"/>
            <a:chOff x="2838" y="2120"/>
            <a:chExt cx="1182" cy="445"/>
          </a:xfrm>
        </p:grpSpPr>
        <p:sp>
          <p:nvSpPr>
            <p:cNvPr id="99351" name="Rectangle 25"/>
            <p:cNvSpPr/>
            <p:nvPr/>
          </p:nvSpPr>
          <p:spPr>
            <a:xfrm>
              <a:off x="2838" y="2178"/>
              <a:ext cx="1182" cy="300"/>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52" name="Text Box 26"/>
            <p:cNvSpPr txBox="1"/>
            <p:nvPr/>
          </p:nvSpPr>
          <p:spPr>
            <a:xfrm>
              <a:off x="2865" y="2120"/>
              <a:ext cx="1123" cy="445"/>
            </a:xfrm>
            <a:prstGeom prst="rect">
              <a:avLst/>
            </a:prstGeom>
            <a:noFill/>
            <a:ln w="9525">
              <a:noFill/>
            </a:ln>
          </p:spPr>
          <p:txBody>
            <a:bodyPr wrap="none" anchor="t">
              <a:spAutoFit/>
            </a:bodyPr>
            <a:p>
              <a:pPr algn="ctr" eaLnBrk="0" hangingPunct="0"/>
              <a:r>
                <a:rPr lang="zh-CN" altLang="en-US" dirty="0">
                  <a:solidFill>
                    <a:schemeClr val="tx1"/>
                  </a:solidFill>
                  <a:latin typeface="Comic Sans MS" panose="030F0702030302020204" pitchFamily="66" charset="0"/>
                  <a:ea typeface="宋体" panose="02010600030101010101" pitchFamily="2" charset="-122"/>
                </a:rPr>
                <a:t>本地域名服务器</a:t>
              </a:r>
              <a:endParaRPr lang="zh-CN" altLang="en-US"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dns.abc.cn</a:t>
              </a:r>
              <a:endParaRPr lang="en-US" altLang="zh-CN" sz="1600" dirty="0">
                <a:solidFill>
                  <a:schemeClr val="tx1"/>
                </a:solidFill>
                <a:latin typeface="Times New Roman" panose="02020603050405020304" pitchFamily="18" charset="0"/>
                <a:ea typeface="宋体" panose="02010600030101010101" pitchFamily="2" charset="-122"/>
              </a:endParaRPr>
            </a:p>
          </p:txBody>
        </p:sp>
      </p:grpSp>
      <p:sp>
        <p:nvSpPr>
          <p:cNvPr id="99353" name="Text Box 27"/>
          <p:cNvSpPr txBox="1"/>
          <p:nvPr/>
        </p:nvSpPr>
        <p:spPr>
          <a:xfrm>
            <a:off x="4603750" y="4333875"/>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9354" name="Text Box 28"/>
          <p:cNvSpPr txBox="1"/>
          <p:nvPr/>
        </p:nvSpPr>
        <p:spPr>
          <a:xfrm>
            <a:off x="5146675" y="2000250"/>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9355" name="Text Box 29"/>
          <p:cNvSpPr txBox="1"/>
          <p:nvPr/>
        </p:nvSpPr>
        <p:spPr>
          <a:xfrm>
            <a:off x="6289675" y="2247900"/>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3</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9356" name="Text Box 30"/>
          <p:cNvSpPr txBox="1"/>
          <p:nvPr/>
        </p:nvSpPr>
        <p:spPr>
          <a:xfrm>
            <a:off x="6556375" y="4152900"/>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4</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9357" name="Text Box 31"/>
          <p:cNvSpPr txBox="1"/>
          <p:nvPr/>
        </p:nvSpPr>
        <p:spPr>
          <a:xfrm>
            <a:off x="7080250" y="4124325"/>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5</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9358" name="Text Box 32"/>
          <p:cNvSpPr txBox="1"/>
          <p:nvPr/>
        </p:nvSpPr>
        <p:spPr>
          <a:xfrm>
            <a:off x="6689725" y="1962150"/>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6</a:t>
            </a:r>
            <a:endParaRPr lang="en-US" altLang="zh-CN" sz="2400" dirty="0">
              <a:solidFill>
                <a:schemeClr val="tx1"/>
              </a:solidFill>
              <a:latin typeface="Times New Roman" panose="02020603050405020304" pitchFamily="18" charset="0"/>
              <a:ea typeface="宋体" panose="02010600030101010101" pitchFamily="2" charset="-122"/>
            </a:endParaRPr>
          </a:p>
        </p:txBody>
      </p:sp>
      <p:grpSp>
        <p:nvGrpSpPr>
          <p:cNvPr id="99359" name="Group 33"/>
          <p:cNvGrpSpPr/>
          <p:nvPr/>
        </p:nvGrpSpPr>
        <p:grpSpPr>
          <a:xfrm>
            <a:off x="5957888" y="1371600"/>
            <a:ext cx="369887" cy="657225"/>
            <a:chOff x="4180" y="783"/>
            <a:chExt cx="150" cy="307"/>
          </a:xfrm>
        </p:grpSpPr>
        <p:sp>
          <p:nvSpPr>
            <p:cNvPr id="99360" name="AutoShape 34"/>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61" name="Rectangle 35"/>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62" name="Rectangle 36"/>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63" name="AutoShape 37"/>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64" name="Line 38"/>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99365" name="Line 39"/>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99366" name="Rectangle 40"/>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67" name="Rectangle 41"/>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99368" name="Group 42"/>
          <p:cNvGrpSpPr/>
          <p:nvPr/>
        </p:nvGrpSpPr>
        <p:grpSpPr>
          <a:xfrm>
            <a:off x="6786563" y="2800350"/>
            <a:ext cx="369887" cy="657225"/>
            <a:chOff x="4180" y="783"/>
            <a:chExt cx="150" cy="307"/>
          </a:xfrm>
        </p:grpSpPr>
        <p:sp>
          <p:nvSpPr>
            <p:cNvPr id="99369" name="AutoShape 43"/>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70" name="Rectangle 44"/>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71" name="Rectangle 45"/>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72" name="AutoShape 46"/>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73" name="Line 47"/>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99374" name="Line 48"/>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99375" name="Rectangle 49"/>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76" name="Rectangle 50"/>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99377" name="Group 51"/>
          <p:cNvGrpSpPr/>
          <p:nvPr/>
        </p:nvGrpSpPr>
        <p:grpSpPr>
          <a:xfrm>
            <a:off x="6767513" y="4419600"/>
            <a:ext cx="369887" cy="657225"/>
            <a:chOff x="4180" y="783"/>
            <a:chExt cx="150" cy="307"/>
          </a:xfrm>
        </p:grpSpPr>
        <p:sp>
          <p:nvSpPr>
            <p:cNvPr id="99378" name="AutoShape 52"/>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79" name="Rectangle 53"/>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80" name="Rectangle 54"/>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81" name="AutoShape 55"/>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82" name="Line 56"/>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99383" name="Line 57"/>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99384" name="Rectangle 58"/>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85" name="Rectangle 59"/>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sp>
        <p:nvSpPr>
          <p:cNvPr id="99386" name="Text Box 60"/>
          <p:cNvSpPr txBox="1"/>
          <p:nvPr/>
        </p:nvSpPr>
        <p:spPr>
          <a:xfrm>
            <a:off x="6153785" y="4948238"/>
            <a:ext cx="2011680" cy="706755"/>
          </a:xfrm>
          <a:prstGeom prst="rect">
            <a:avLst/>
          </a:prstGeom>
          <a:noFill/>
          <a:ln w="9525">
            <a:noFill/>
          </a:ln>
        </p:spPr>
        <p:txBody>
          <a:bodyPr wrap="none" anchor="t">
            <a:spAutoFit/>
          </a:bodyPr>
          <a:p>
            <a:pPr algn="ctr" eaLnBrk="0" hangingPunct="0"/>
            <a:r>
              <a:rPr lang="zh-CN" altLang="en-US" sz="1600" dirty="0">
                <a:solidFill>
                  <a:schemeClr val="tx1"/>
                </a:solidFill>
                <a:latin typeface="Comic Sans MS" panose="030F0702030302020204" pitchFamily="66" charset="0"/>
                <a:ea typeface="宋体" panose="02010600030101010101" pitchFamily="2" charset="-122"/>
              </a:rPr>
              <a:t>授权</a:t>
            </a:r>
            <a:r>
              <a:rPr lang="zh-CN" altLang="en-US" dirty="0">
                <a:solidFill>
                  <a:schemeClr val="tx1"/>
                </a:solidFill>
                <a:latin typeface="Comic Sans MS" panose="030F0702030302020204" pitchFamily="66" charset="0"/>
                <a:ea typeface="宋体" panose="02010600030101010101" pitchFamily="2" charset="-122"/>
              </a:rPr>
              <a:t>域名服务器</a:t>
            </a:r>
            <a:endParaRPr lang="zh-CN" altLang="en-US"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dns.cs.xjtu.edu</a:t>
            </a:r>
            <a:endParaRPr lang="en-US" altLang="zh-CN" sz="1600" dirty="0">
              <a:solidFill>
                <a:schemeClr val="tx1"/>
              </a:solidFill>
              <a:latin typeface="Courier New" panose="02070309020205020404" pitchFamily="49" charset="0"/>
              <a:ea typeface="宋体" panose="02010600030101010101" pitchFamily="2" charset="-122"/>
            </a:endParaRPr>
          </a:p>
        </p:txBody>
      </p:sp>
      <p:sp>
        <p:nvSpPr>
          <p:cNvPr id="99387" name="Line 61"/>
          <p:cNvSpPr/>
          <p:nvPr/>
        </p:nvSpPr>
        <p:spPr>
          <a:xfrm>
            <a:off x="6873875" y="3506788"/>
            <a:ext cx="9525" cy="923925"/>
          </a:xfrm>
          <a:prstGeom prst="line">
            <a:avLst/>
          </a:prstGeom>
          <a:ln w="28575" cap="flat" cmpd="sng">
            <a:solidFill>
              <a:srgbClr val="FF0000"/>
            </a:solidFill>
            <a:prstDash val="solid"/>
            <a:round/>
            <a:headEnd type="none" w="med" len="med"/>
            <a:tailEnd type="triangle" w="med" len="med"/>
          </a:ln>
        </p:spPr>
      </p:sp>
      <p:sp>
        <p:nvSpPr>
          <p:cNvPr id="99388" name="Line 62"/>
          <p:cNvSpPr/>
          <p:nvPr/>
        </p:nvSpPr>
        <p:spPr>
          <a:xfrm flipH="1" flipV="1">
            <a:off x="7064375" y="3516313"/>
            <a:ext cx="0" cy="866775"/>
          </a:xfrm>
          <a:prstGeom prst="line">
            <a:avLst/>
          </a:prstGeom>
          <a:ln w="28575" cap="flat" cmpd="sng">
            <a:solidFill>
              <a:srgbClr val="FF0000"/>
            </a:solidFill>
            <a:prstDash val="solid"/>
            <a:round/>
            <a:headEnd type="none" w="med" len="med"/>
            <a:tailEnd type="triangle" w="med" len="med"/>
          </a:ln>
        </p:spPr>
      </p:sp>
      <p:grpSp>
        <p:nvGrpSpPr>
          <p:cNvPr id="99389" name="Group 63"/>
          <p:cNvGrpSpPr/>
          <p:nvPr/>
        </p:nvGrpSpPr>
        <p:grpSpPr>
          <a:xfrm>
            <a:off x="5745163" y="3571875"/>
            <a:ext cx="2400300" cy="706438"/>
            <a:chOff x="4170" y="2120"/>
            <a:chExt cx="1512" cy="445"/>
          </a:xfrm>
        </p:grpSpPr>
        <p:sp>
          <p:nvSpPr>
            <p:cNvPr id="99390" name="Rectangle 64"/>
            <p:cNvSpPr/>
            <p:nvPr/>
          </p:nvSpPr>
          <p:spPr>
            <a:xfrm>
              <a:off x="4170" y="2196"/>
              <a:ext cx="1512" cy="276"/>
            </a:xfrm>
            <a:prstGeom prst="rect">
              <a:avLst/>
            </a:prstGeom>
            <a:solidFill>
              <a:srgbClr val="FFFFFF">
                <a:alpha val="0"/>
              </a:srgbClr>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99391" name="Text Box 65"/>
            <p:cNvSpPr txBox="1"/>
            <p:nvPr/>
          </p:nvSpPr>
          <p:spPr>
            <a:xfrm>
              <a:off x="4332" y="2120"/>
              <a:ext cx="1219" cy="445"/>
            </a:xfrm>
            <a:prstGeom prst="rect">
              <a:avLst/>
            </a:prstGeom>
            <a:noFill/>
            <a:ln w="9525">
              <a:noFill/>
            </a:ln>
          </p:spPr>
          <p:txBody>
            <a:bodyPr wrap="none" anchor="t">
              <a:spAutoFit/>
            </a:bodyPr>
            <a:p>
              <a:pPr algn="ctr" eaLnBrk="0" hangingPunct="0"/>
              <a:r>
                <a:rPr lang="zh-CN" altLang="en-US" sz="1600" dirty="0">
                  <a:solidFill>
                    <a:schemeClr val="tx1"/>
                  </a:solidFill>
                  <a:latin typeface="Comic Sans MS" panose="030F0702030302020204" pitchFamily="66" charset="0"/>
                  <a:ea typeface="宋体" panose="02010600030101010101" pitchFamily="2" charset="-122"/>
                </a:rPr>
                <a:t>中间的</a:t>
              </a:r>
              <a:r>
                <a:rPr lang="zh-CN" altLang="en-US" dirty="0">
                  <a:solidFill>
                    <a:schemeClr val="tx1"/>
                  </a:solidFill>
                  <a:latin typeface="Comic Sans MS" panose="030F0702030302020204" pitchFamily="66" charset="0"/>
                  <a:ea typeface="宋体" panose="02010600030101010101" pitchFamily="2" charset="-122"/>
                </a:rPr>
                <a:t>域名服务器</a:t>
              </a:r>
              <a:endParaRPr lang="zh-CN" altLang="en-US"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dns.xjtu.edu</a:t>
              </a:r>
              <a:endParaRPr lang="zh-CN" altLang="en-US" sz="1600" dirty="0">
                <a:solidFill>
                  <a:schemeClr val="tx1"/>
                </a:solidFill>
                <a:latin typeface="Courier New" panose="02070309020205020404" pitchFamily="49" charset="0"/>
                <a:ea typeface="宋体" panose="02010600030101010101" pitchFamily="2" charset="-122"/>
              </a:endParaRPr>
            </a:p>
          </p:txBody>
        </p:sp>
      </p:grpSp>
      <p:sp>
        <p:nvSpPr>
          <p:cNvPr id="99392" name="Text Box 66"/>
          <p:cNvSpPr txBox="1"/>
          <p:nvPr/>
        </p:nvSpPr>
        <p:spPr>
          <a:xfrm>
            <a:off x="5575300" y="2286000"/>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7</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9393" name="Text Box 67"/>
          <p:cNvSpPr txBox="1"/>
          <p:nvPr/>
        </p:nvSpPr>
        <p:spPr>
          <a:xfrm>
            <a:off x="5156200" y="4352925"/>
            <a:ext cx="311150" cy="366713"/>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8</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90180" name="Rectangle 68"/>
          <p:cNvSpPr>
            <a:spLocks noChangeArrowheads="1"/>
          </p:cNvSpPr>
          <p:nvPr/>
        </p:nvSpPr>
        <p:spPr bwMode="auto">
          <a:xfrm>
            <a:off x="611188" y="908050"/>
            <a:ext cx="2809875" cy="4276725"/>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defRPr/>
            </a:pPr>
            <a:r>
              <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根域名服务器</a:t>
            </a:r>
            <a:r>
              <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Char char="n"/>
              <a:defRPr/>
            </a:pPr>
            <a:r>
              <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可能不知道授权域名服务器的地址</a:t>
            </a:r>
            <a:endPar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Char char="n"/>
              <a:defRPr/>
            </a:pPr>
            <a:r>
              <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可能知道</a:t>
            </a:r>
            <a:r>
              <a:rPr kumimoji="0" lang="zh-CN" altLang="en-US" sz="2400" b="1" i="1" u="none" strike="noStrike" kern="1200" cap="none" spc="0" normalizeH="0" baseline="0" noProof="0">
                <a:ln>
                  <a:noFill/>
                </a:ln>
                <a:solidFill>
                  <a:schemeClr val="hlink"/>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中间域名服务器</a:t>
            </a:r>
            <a:r>
              <a:rPr kumimoji="0" lang="en-US" altLang="zh-CN" sz="2400" b="1" i="1" u="none" strike="noStrike" kern="1200" cap="none" spc="0" normalizeH="0" baseline="0" noProof="0">
                <a:ln>
                  <a:noFill/>
                </a:ln>
                <a:solidFill>
                  <a:schemeClr val="hlink"/>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a:t>
            </a:r>
            <a:r>
              <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 </a:t>
            </a:r>
            <a:r>
              <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由它负责联系授权域名服务器</a:t>
            </a:r>
            <a:endPar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Char char="n"/>
              <a:defRPr/>
            </a:pPr>
            <a:endPar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endParaRPr>
          </a:p>
          <a:p>
            <a:pPr eaLnBrk="1" hangingPunct="1">
              <a:buClr>
                <a:srgbClr val="3366FF"/>
              </a:buClr>
              <a:buSzTx/>
              <a:buNone/>
            </a:pPr>
            <a:r>
              <a:rPr kumimoji="1" lang="zh-CN" altLang="en-US" sz="2400" u="sng" dirty="0">
                <a:solidFill>
                  <a:srgbClr val="FF0000"/>
                </a:solidFill>
                <a:latin typeface="+mn-lt"/>
                <a:ea typeface="+mn-ea"/>
                <a:sym typeface="+mn-ea"/>
              </a:rPr>
              <a:t>递归查询</a:t>
            </a:r>
            <a:r>
              <a:rPr kumimoji="1" lang="en-US" altLang="zh-CN" sz="2400" u="sng" dirty="0">
                <a:solidFill>
                  <a:srgbClr val="FF0000"/>
                </a:solidFill>
                <a:latin typeface="+mn-lt"/>
                <a:ea typeface="+mn-ea"/>
                <a:sym typeface="+mn-ea"/>
              </a:rPr>
              <a:t>:</a:t>
            </a:r>
            <a:endParaRPr kumimoji="1" lang="en-US" altLang="zh-CN" sz="2400" dirty="0">
              <a:latin typeface="+mn-lt"/>
              <a:ea typeface="+mn-ea"/>
              <a:cs typeface="+mn-cs"/>
            </a:endParaRPr>
          </a:p>
          <a:p>
            <a:pPr eaLnBrk="1" hangingPunct="1">
              <a:buClr>
                <a:srgbClr val="3366FF"/>
              </a:buClr>
              <a:buSzTx/>
            </a:pPr>
            <a:r>
              <a:rPr kumimoji="1" lang="zh-CN" altLang="en-US" sz="2400" dirty="0">
                <a:latin typeface="+mn-lt"/>
                <a:ea typeface="+mn-ea"/>
                <a:sym typeface="+mn-ea"/>
              </a:rPr>
              <a:t>对根域名服务器造成工作负担</a:t>
            </a:r>
            <a:endParaRPr kumimoji="1" lang="zh-CN" altLang="en-US" sz="2400" dirty="0">
              <a:latin typeface="+mn-lt"/>
              <a:ea typeface="+mn-ea"/>
              <a:cs typeface="+mn-cs"/>
            </a:endParaRPr>
          </a:p>
          <a:p>
            <a:pPr marR="0" lvl="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defRPr/>
            </a:pPr>
            <a:endPar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Rot="1"/>
          </p:cNvSpPr>
          <p:nvPr>
            <p:ph type="title"/>
          </p:nvPr>
        </p:nvSpPr>
        <p:spPr/>
        <p:txBody>
          <a:bodyPr vert="horz" wrap="square" lIns="92075" tIns="46038" rIns="92075" bIns="46038" anchor="ctr" anchorCtr="0"/>
          <a:p>
            <a:r>
              <a:rPr lang="en-US" altLang="zh-CN" dirty="0">
                <a:latin typeface="黑体" panose="02010609060101010101" pitchFamily="49" charset="-122"/>
              </a:rPr>
              <a:t>3.1 </a:t>
            </a:r>
            <a:r>
              <a:rPr lang="zh-CN" altLang="en-US" dirty="0">
                <a:latin typeface="黑体" panose="02010609060101010101" pitchFamily="49" charset="-122"/>
              </a:rPr>
              <a:t>应用层概述</a:t>
            </a:r>
            <a:endParaRPr lang="zh-CN" altLang="en-US" dirty="0"/>
          </a:p>
        </p:txBody>
      </p:sp>
      <p:sp>
        <p:nvSpPr>
          <p:cNvPr id="86018" name="Rectangle 1028"/>
          <p:cNvSpPr>
            <a:spLocks noGrp="1"/>
          </p:cNvSpPr>
          <p:nvPr>
            <p:ph idx="1"/>
            <p:custDataLst>
              <p:tags r:id="rId1"/>
            </p:custDataLst>
          </p:nvPr>
        </p:nvSpPr>
        <p:spPr>
          <a:xfrm>
            <a:off x="539750" y="981075"/>
            <a:ext cx="4191000" cy="4914900"/>
          </a:xfrm>
        </p:spPr>
        <p:txBody>
          <a:bodyPr vert="horz" wrap="square" lIns="91440" tIns="45720" rIns="91440" bIns="45720" anchor="t"/>
          <a:p>
            <a:pPr eaLnBrk="1" hangingPunct="1">
              <a:buNone/>
            </a:pPr>
            <a:r>
              <a:rPr lang="zh-CN" altLang="en-US" sz="2400" dirty="0">
                <a:solidFill>
                  <a:schemeClr val="hlink"/>
                </a:solidFill>
                <a:ea typeface="黑体" panose="02010609060101010101" pitchFamily="49" charset="-122"/>
              </a:rPr>
              <a:t>应用程序</a:t>
            </a:r>
            <a:r>
              <a:rPr lang="en-US" altLang="zh-CN" sz="2400" dirty="0">
                <a:solidFill>
                  <a:schemeClr val="hlink"/>
                </a:solidFill>
                <a:ea typeface="黑体" panose="02010609060101010101" pitchFamily="49" charset="-122"/>
              </a:rPr>
              <a:t>: </a:t>
            </a:r>
            <a:r>
              <a:rPr lang="zh-CN" altLang="en-US" sz="2400" dirty="0">
                <a:solidFill>
                  <a:schemeClr val="hlink"/>
                </a:solidFill>
                <a:ea typeface="黑体" panose="02010609060101010101" pitchFamily="49" charset="-122"/>
              </a:rPr>
              <a:t>具有通信功能的分布式进程</a:t>
            </a:r>
            <a:endParaRPr lang="zh-CN" altLang="en-US" sz="2400" dirty="0">
              <a:solidFill>
                <a:schemeClr val="hlink"/>
              </a:solidFill>
              <a:ea typeface="黑体" panose="02010609060101010101" pitchFamily="49" charset="-122"/>
            </a:endParaRPr>
          </a:p>
          <a:p>
            <a:pPr lvl="1" eaLnBrk="1" hangingPunct="1"/>
            <a:r>
              <a:rPr lang="zh-CN" altLang="en-US" sz="2400" dirty="0"/>
              <a:t>用户访问网络的接口</a:t>
            </a:r>
            <a:endParaRPr lang="zh-CN" altLang="en-US" sz="2400" dirty="0">
              <a:solidFill>
                <a:srgbClr val="FF0000"/>
              </a:solidFill>
            </a:endParaRPr>
          </a:p>
          <a:p>
            <a:pPr lvl="1" eaLnBrk="1" hangingPunct="1"/>
            <a:r>
              <a:rPr lang="zh-CN" altLang="en-US" sz="2400" dirty="0"/>
              <a:t>例如： </a:t>
            </a:r>
            <a:r>
              <a:rPr lang="en-US" altLang="zh-CN" sz="2400" dirty="0"/>
              <a:t>email, file transfer, the Web</a:t>
            </a:r>
            <a:endParaRPr lang="en-US" altLang="zh-CN" sz="2400" dirty="0"/>
          </a:p>
          <a:p>
            <a:pPr lvl="1" eaLnBrk="1" hangingPunct="1"/>
            <a:endParaRPr lang="en-US" altLang="zh-CN" sz="2400" dirty="0"/>
          </a:p>
          <a:p>
            <a:pPr eaLnBrk="1" hangingPunct="1">
              <a:buNone/>
            </a:pPr>
            <a:r>
              <a:rPr lang="zh-CN" altLang="en-US" sz="2400" dirty="0">
                <a:solidFill>
                  <a:schemeClr val="hlink"/>
                </a:solidFill>
                <a:ea typeface="黑体" panose="02010609060101010101" pitchFamily="49" charset="-122"/>
              </a:rPr>
              <a:t>应用层协议</a:t>
            </a:r>
            <a:r>
              <a:rPr lang="en-US" altLang="zh-CN" sz="2400" dirty="0">
                <a:solidFill>
                  <a:schemeClr val="hlink"/>
                </a:solidFill>
                <a:ea typeface="黑体" panose="02010609060101010101" pitchFamily="49" charset="-122"/>
              </a:rPr>
              <a:t>:</a:t>
            </a:r>
            <a:endParaRPr lang="en-US" altLang="zh-CN" sz="2400" dirty="0">
              <a:solidFill>
                <a:schemeClr val="hlink"/>
              </a:solidFill>
              <a:ea typeface="黑体" panose="02010609060101010101" pitchFamily="49" charset="-122"/>
            </a:endParaRPr>
          </a:p>
          <a:p>
            <a:pPr lvl="1" eaLnBrk="1" hangingPunct="1"/>
            <a:r>
              <a:rPr lang="zh-CN" altLang="en-US" sz="2400" dirty="0"/>
              <a:t>应用程序的一部分</a:t>
            </a:r>
            <a:endParaRPr lang="zh-CN" altLang="en-US" sz="2400" dirty="0"/>
          </a:p>
          <a:p>
            <a:pPr lvl="1" eaLnBrk="1" hangingPunct="1"/>
            <a:r>
              <a:rPr lang="zh-CN" altLang="en-US" sz="2400" dirty="0"/>
              <a:t>定义信息格式</a:t>
            </a:r>
            <a:endParaRPr lang="zh-CN" altLang="en-US" sz="2400" dirty="0"/>
          </a:p>
          <a:p>
            <a:pPr lvl="1" eaLnBrk="1" hangingPunct="1"/>
            <a:r>
              <a:rPr lang="zh-CN" altLang="en-US" sz="2400" dirty="0"/>
              <a:t>定义通信规则</a:t>
            </a:r>
            <a:endParaRPr lang="zh-CN" altLang="en-US" sz="2400" dirty="0"/>
          </a:p>
          <a:p>
            <a:pPr lvl="1" eaLnBrk="1" hangingPunct="1"/>
            <a:r>
              <a:rPr lang="zh-CN" altLang="en-US" sz="2400" dirty="0"/>
              <a:t>访问下层提供的服务</a:t>
            </a:r>
            <a:endParaRPr lang="zh-CN" altLang="en-US" sz="2400" dirty="0"/>
          </a:p>
        </p:txBody>
      </p:sp>
      <p:graphicFrame>
        <p:nvGraphicFramePr>
          <p:cNvPr id="86020" name="Object 2"/>
          <p:cNvGraphicFramePr/>
          <p:nvPr>
            <p:custDataLst>
              <p:tags r:id="rId2"/>
            </p:custDataLst>
          </p:nvPr>
        </p:nvGraphicFramePr>
        <p:xfrm>
          <a:off x="4932363" y="1052513"/>
          <a:ext cx="3671887" cy="3725862"/>
        </p:xfrm>
        <a:graphic>
          <a:graphicData uri="http://schemas.openxmlformats.org/presentationml/2006/ole">
            <mc:AlternateContent xmlns:mc="http://schemas.openxmlformats.org/markup-compatibility/2006">
              <mc:Choice xmlns:v="urn:schemas-microsoft-com:vml" Requires="v">
                <p:oleObj spid="_x0000_s3095" name="" r:id="rId3" imgW="4334510" imgH="4013835" progId="Visio.Drawing.11">
                  <p:embed/>
                </p:oleObj>
              </mc:Choice>
              <mc:Fallback>
                <p:oleObj name="" r:id="rId3" imgW="4334510" imgH="4013835" progId="Visio.Drawing.11">
                  <p:embed/>
                  <p:pic>
                    <p:nvPicPr>
                      <p:cNvPr id="0" name="图片 3094"/>
                      <p:cNvPicPr/>
                      <p:nvPr/>
                    </p:nvPicPr>
                    <p:blipFill>
                      <a:blip r:embed="rId4"/>
                      <a:stretch>
                        <a:fillRect/>
                      </a:stretch>
                    </p:blipFill>
                    <p:spPr>
                      <a:xfrm>
                        <a:off x="4932363" y="1052513"/>
                        <a:ext cx="3671887" cy="3725862"/>
                      </a:xfrm>
                      <a:prstGeom prst="rect">
                        <a:avLst/>
                      </a:prstGeom>
                      <a:solidFill>
                        <a:schemeClr val="bg1"/>
                      </a:solidFill>
                      <a:ln w="38100">
                        <a:noFill/>
                        <a:miter/>
                      </a:ln>
                    </p:spPr>
                  </p:pic>
                </p:oleObj>
              </mc:Fallback>
            </mc:AlternateContent>
          </a:graphicData>
        </a:graphic>
      </p:graphicFrame>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6" name="Rectangle 2"/>
          <p:cNvSpPr>
            <a:spLocks noGrp="1" noChangeArrowheads="1"/>
          </p:cNvSpPr>
          <p:nvPr>
            <p:ph type="title"/>
          </p:nvPr>
        </p:nvSpPr>
        <p:spPr>
          <a:xfrm>
            <a:off x="1403350" y="-171450"/>
            <a:ext cx="6096000" cy="10668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DNS: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迭代查询</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100354" name="Rectangle 3"/>
          <p:cNvSpPr>
            <a:spLocks noGrp="1"/>
          </p:cNvSpPr>
          <p:nvPr>
            <p:ph sz="half" idx="1"/>
          </p:nvPr>
        </p:nvSpPr>
        <p:spPr>
          <a:xfrm>
            <a:off x="827088" y="908050"/>
            <a:ext cx="3162300" cy="4733925"/>
          </a:xfrm>
        </p:spPr>
        <p:txBody>
          <a:bodyPr vert="horz" wrap="square" lIns="91440" tIns="45720" rIns="91440" bIns="45720" anchor="t"/>
          <a:p>
            <a:pPr eaLnBrk="1" hangingPunct="1">
              <a:spcBef>
                <a:spcPct val="50000"/>
              </a:spcBef>
              <a:buClr>
                <a:srgbClr val="3366FF"/>
              </a:buClr>
              <a:buSzTx/>
              <a:buNone/>
            </a:pPr>
            <a:r>
              <a:rPr kumimoji="1" lang="zh-CN" altLang="en-US" sz="3200" u="sng" dirty="0">
                <a:solidFill>
                  <a:srgbClr val="FF0000"/>
                </a:solidFill>
                <a:latin typeface="+mn-lt"/>
                <a:ea typeface="+mn-ea"/>
                <a:cs typeface="+mn-cs"/>
              </a:rPr>
              <a:t>迭代查询</a:t>
            </a:r>
            <a:r>
              <a:rPr kumimoji="1" lang="en-US" altLang="zh-CN" sz="3200" u="sng" dirty="0">
                <a:solidFill>
                  <a:srgbClr val="FF0000"/>
                </a:solidFill>
                <a:latin typeface="+mn-lt"/>
                <a:ea typeface="+mn-ea"/>
                <a:cs typeface="+mn-cs"/>
              </a:rPr>
              <a:t>:</a:t>
            </a:r>
            <a:endParaRPr kumimoji="1" lang="en-US" altLang="zh-CN" dirty="0">
              <a:solidFill>
                <a:srgbClr val="FF0000"/>
              </a:solidFill>
              <a:latin typeface="+mn-lt"/>
              <a:ea typeface="+mn-ea"/>
              <a:cs typeface="+mn-cs"/>
            </a:endParaRPr>
          </a:p>
          <a:p>
            <a:pPr eaLnBrk="1" hangingPunct="1">
              <a:buClr>
                <a:srgbClr val="3366FF"/>
              </a:buClr>
              <a:buSzTx/>
            </a:pPr>
            <a:r>
              <a:rPr kumimoji="1" lang="zh-CN" altLang="en-US" sz="2400" dirty="0">
                <a:latin typeface="+mn-lt"/>
                <a:ea typeface="+mn-ea"/>
                <a:cs typeface="+mn-cs"/>
              </a:rPr>
              <a:t>被查询的服务器直接把可查询的服务器地址返回</a:t>
            </a:r>
            <a:endParaRPr kumimoji="1" lang="zh-CN" altLang="en-US" sz="2400" dirty="0">
              <a:latin typeface="+mn-lt"/>
              <a:ea typeface="+mn-ea"/>
              <a:cs typeface="+mn-cs"/>
            </a:endParaRPr>
          </a:p>
          <a:p>
            <a:pPr eaLnBrk="1" hangingPunct="1">
              <a:buClr>
                <a:srgbClr val="3366FF"/>
              </a:buClr>
              <a:buSzTx/>
            </a:pPr>
            <a:r>
              <a:rPr kumimoji="1" lang="zh-CN" altLang="en-US" sz="2400" dirty="0">
                <a:latin typeface="Comic Sans MS" panose="030F0702030302020204" pitchFamily="66" charset="0"/>
                <a:ea typeface="+mn-ea"/>
                <a:cs typeface="+mn-cs"/>
              </a:rPr>
              <a:t>“</a:t>
            </a:r>
            <a:r>
              <a:rPr kumimoji="1" lang="zh-CN" altLang="en-US" sz="2400" dirty="0">
                <a:latin typeface="+mn-lt"/>
                <a:ea typeface="+mn-ea"/>
                <a:cs typeface="+mn-cs"/>
              </a:rPr>
              <a:t>不懂这个域名</a:t>
            </a:r>
            <a:r>
              <a:rPr kumimoji="1" lang="en-US" altLang="zh-CN" sz="2400" dirty="0">
                <a:latin typeface="+mn-lt"/>
                <a:ea typeface="+mn-ea"/>
                <a:cs typeface="+mn-cs"/>
              </a:rPr>
              <a:t>, </a:t>
            </a:r>
            <a:r>
              <a:rPr kumimoji="1" lang="zh-CN" altLang="en-US" sz="2400" dirty="0">
                <a:latin typeface="+mn-lt"/>
                <a:ea typeface="+mn-ea"/>
                <a:cs typeface="+mn-cs"/>
              </a:rPr>
              <a:t>但可以从这个服务器查到</a:t>
            </a:r>
            <a:r>
              <a:rPr kumimoji="1" lang="zh-CN" altLang="en-US" sz="2400" dirty="0">
                <a:latin typeface="Comic Sans MS" panose="030F0702030302020204" pitchFamily="66" charset="0"/>
                <a:ea typeface="+mn-ea"/>
                <a:cs typeface="+mn-cs"/>
              </a:rPr>
              <a:t>”</a:t>
            </a:r>
            <a:endParaRPr kumimoji="1" lang="zh-CN" altLang="en-US" sz="2400" dirty="0">
              <a:latin typeface="+mn-lt"/>
              <a:ea typeface="+mn-ea"/>
              <a:cs typeface="+mn-cs"/>
            </a:endParaRPr>
          </a:p>
        </p:txBody>
      </p:sp>
      <p:graphicFrame>
        <p:nvGraphicFramePr>
          <p:cNvPr id="100355" name="Object 2"/>
          <p:cNvGraphicFramePr/>
          <p:nvPr/>
        </p:nvGraphicFramePr>
        <p:xfrm>
          <a:off x="4818063" y="4473575"/>
          <a:ext cx="833437" cy="638175"/>
        </p:xfrm>
        <a:graphic>
          <a:graphicData uri="http://schemas.openxmlformats.org/presentationml/2006/ole">
            <mc:AlternateContent xmlns:mc="http://schemas.openxmlformats.org/markup-compatibility/2006">
              <mc:Choice xmlns:v="urn:schemas-microsoft-com:vml" Requires="v">
                <p:oleObj spid="_x0000_s3103" name="" r:id="rId1" imgW="1305560" imgH="1082675" progId="MS_ClipArt_Gallery.2">
                  <p:embed/>
                </p:oleObj>
              </mc:Choice>
              <mc:Fallback>
                <p:oleObj name="" r:id="rId1" imgW="1305560" imgH="1082675" progId="MS_ClipArt_Gallery.2">
                  <p:embed/>
                  <p:pic>
                    <p:nvPicPr>
                      <p:cNvPr id="0" name="图片 3102"/>
                      <p:cNvPicPr/>
                      <p:nvPr/>
                    </p:nvPicPr>
                    <p:blipFill>
                      <a:blip r:embed="rId2"/>
                      <a:stretch>
                        <a:fillRect/>
                      </a:stretch>
                    </p:blipFill>
                    <p:spPr>
                      <a:xfrm>
                        <a:off x="4818063" y="4473575"/>
                        <a:ext cx="833437" cy="638175"/>
                      </a:xfrm>
                      <a:prstGeom prst="rect">
                        <a:avLst/>
                      </a:prstGeom>
                      <a:noFill/>
                      <a:ln w="38100">
                        <a:noFill/>
                        <a:miter/>
                      </a:ln>
                    </p:spPr>
                  </p:pic>
                </p:oleObj>
              </mc:Fallback>
            </mc:AlternateContent>
          </a:graphicData>
        </a:graphic>
      </p:graphicFrame>
      <p:sp>
        <p:nvSpPr>
          <p:cNvPr id="100356" name="Text Box 5"/>
          <p:cNvSpPr txBox="1"/>
          <p:nvPr/>
        </p:nvSpPr>
        <p:spPr>
          <a:xfrm>
            <a:off x="3964464" y="5051425"/>
            <a:ext cx="1889760" cy="706755"/>
          </a:xfrm>
          <a:prstGeom prst="rect">
            <a:avLst/>
          </a:prstGeom>
          <a:noFill/>
          <a:ln w="9525">
            <a:noFill/>
          </a:ln>
        </p:spPr>
        <p:txBody>
          <a:bodyPr wrap="none" anchor="t">
            <a:spAutoFit/>
          </a:bodyPr>
          <a:p>
            <a:pPr algn="ctr" eaLnBrk="0" hangingPunct="0"/>
            <a:r>
              <a:rPr lang="en-US" altLang="zh-CN" dirty="0">
                <a:solidFill>
                  <a:schemeClr val="tx1"/>
                </a:solidFill>
                <a:latin typeface="Comic Sans MS" panose="030F0702030302020204" pitchFamily="66" charset="0"/>
                <a:ea typeface="宋体" panose="02010600030101010101" pitchFamily="2" charset="-122"/>
              </a:rPr>
              <a:t>requesting host</a:t>
            </a:r>
            <a:endParaRPr lang="en-US" altLang="zh-CN"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student.abc.cn</a:t>
            </a:r>
            <a:endParaRPr lang="en-US" altLang="zh-CN" sz="1600" dirty="0">
              <a:solidFill>
                <a:schemeClr val="tx1"/>
              </a:solidFill>
              <a:latin typeface="Times New Roman" panose="02020603050405020304" pitchFamily="18" charset="0"/>
              <a:ea typeface="宋体" panose="02010600030101010101" pitchFamily="2" charset="-122"/>
            </a:endParaRPr>
          </a:p>
        </p:txBody>
      </p:sp>
      <p:sp>
        <p:nvSpPr>
          <p:cNvPr id="100357" name="Text Box 6"/>
          <p:cNvSpPr txBox="1"/>
          <p:nvPr/>
        </p:nvSpPr>
        <p:spPr>
          <a:xfrm>
            <a:off x="6376194" y="5840413"/>
            <a:ext cx="2133600" cy="337185"/>
          </a:xfrm>
          <a:prstGeom prst="rect">
            <a:avLst/>
          </a:prstGeom>
          <a:noFill/>
          <a:ln w="9525">
            <a:noFill/>
          </a:ln>
        </p:spPr>
        <p:txBody>
          <a:bodyPr wrap="none" anchor="t">
            <a:spAutoFit/>
          </a:bodyPr>
          <a:p>
            <a:pPr algn="ctr" eaLnBrk="0" hangingPunct="0"/>
            <a:r>
              <a:rPr lang="en-US" altLang="zh-CN" sz="1600" dirty="0">
                <a:solidFill>
                  <a:schemeClr val="tx1"/>
                </a:solidFill>
                <a:latin typeface="Courier New" panose="02070309020205020404" pitchFamily="49" charset="0"/>
                <a:ea typeface="宋体" panose="02010600030101010101" pitchFamily="2" charset="-122"/>
              </a:rPr>
              <a:t>chen.cs.xjtu.edu</a:t>
            </a:r>
            <a:endParaRPr lang="en-US" altLang="zh-CN" sz="1600" dirty="0">
              <a:solidFill>
                <a:schemeClr val="tx1"/>
              </a:solidFill>
              <a:latin typeface="Times New Roman" panose="02020603050405020304" pitchFamily="18" charset="0"/>
              <a:ea typeface="宋体" panose="02010600030101010101" pitchFamily="2" charset="-122"/>
            </a:endParaRPr>
          </a:p>
        </p:txBody>
      </p:sp>
      <p:graphicFrame>
        <p:nvGraphicFramePr>
          <p:cNvPr id="100358" name="Object 3"/>
          <p:cNvGraphicFramePr/>
          <p:nvPr/>
        </p:nvGraphicFramePr>
        <p:xfrm>
          <a:off x="6942138" y="5273675"/>
          <a:ext cx="833437" cy="638175"/>
        </p:xfrm>
        <a:graphic>
          <a:graphicData uri="http://schemas.openxmlformats.org/presentationml/2006/ole">
            <mc:AlternateContent xmlns:mc="http://schemas.openxmlformats.org/markup-compatibility/2006">
              <mc:Choice xmlns:v="urn:schemas-microsoft-com:vml" Requires="v">
                <p:oleObj spid="_x0000_s3104" name="" r:id="rId3" imgW="1305560" imgH="1082675" progId="MS_ClipArt_Gallery.2">
                  <p:embed/>
                </p:oleObj>
              </mc:Choice>
              <mc:Fallback>
                <p:oleObj name="" r:id="rId3" imgW="1305560" imgH="1082675" progId="MS_ClipArt_Gallery.2">
                  <p:embed/>
                  <p:pic>
                    <p:nvPicPr>
                      <p:cNvPr id="0" name="图片 3103"/>
                      <p:cNvPicPr/>
                      <p:nvPr/>
                    </p:nvPicPr>
                    <p:blipFill>
                      <a:blip r:embed="rId2"/>
                      <a:stretch>
                        <a:fillRect/>
                      </a:stretch>
                    </p:blipFill>
                    <p:spPr>
                      <a:xfrm>
                        <a:off x="6942138" y="5273675"/>
                        <a:ext cx="833437" cy="638175"/>
                      </a:xfrm>
                      <a:prstGeom prst="rect">
                        <a:avLst/>
                      </a:prstGeom>
                      <a:noFill/>
                      <a:ln w="38100">
                        <a:noFill/>
                        <a:miter/>
                      </a:ln>
                    </p:spPr>
                  </p:pic>
                </p:oleObj>
              </mc:Fallback>
            </mc:AlternateContent>
          </a:graphicData>
        </a:graphic>
      </p:graphicFrame>
      <p:grpSp>
        <p:nvGrpSpPr>
          <p:cNvPr id="100359" name="Group 8"/>
          <p:cNvGrpSpPr/>
          <p:nvPr/>
        </p:nvGrpSpPr>
        <p:grpSpPr>
          <a:xfrm>
            <a:off x="5065713" y="2398713"/>
            <a:ext cx="369887" cy="657225"/>
            <a:chOff x="4180" y="783"/>
            <a:chExt cx="150" cy="307"/>
          </a:xfrm>
        </p:grpSpPr>
        <p:sp>
          <p:nvSpPr>
            <p:cNvPr id="100360" name="AutoShape 9"/>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61" name="Rectangle 10"/>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62" name="Rectangle 11"/>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63" name="AutoShape 12"/>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64" name="Line 13"/>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100365" name="Line 14"/>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100366" name="Rectangle 15"/>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67" name="Rectangle 16"/>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sp>
        <p:nvSpPr>
          <p:cNvPr id="100368" name="Text Box 17"/>
          <p:cNvSpPr txBox="1"/>
          <p:nvPr/>
        </p:nvSpPr>
        <p:spPr>
          <a:xfrm>
            <a:off x="5619750" y="650875"/>
            <a:ext cx="2011363" cy="366713"/>
          </a:xfrm>
          <a:prstGeom prst="rect">
            <a:avLst/>
          </a:prstGeom>
          <a:noFill/>
          <a:ln w="9525">
            <a:noFill/>
          </a:ln>
        </p:spPr>
        <p:txBody>
          <a:bodyPr anchor="t">
            <a:spAutoFit/>
          </a:bodyPr>
          <a:p>
            <a:pPr algn="ctr" eaLnBrk="0" hangingPunct="0"/>
            <a:r>
              <a:rPr lang="en-US" altLang="zh-CN" dirty="0">
                <a:solidFill>
                  <a:schemeClr val="tx1"/>
                </a:solidFill>
                <a:latin typeface="Comic Sans MS" panose="030F0702030302020204" pitchFamily="66" charset="0"/>
                <a:ea typeface="宋体" panose="02010600030101010101" pitchFamily="2" charset="-122"/>
              </a:rPr>
              <a:t>root name server</a:t>
            </a:r>
            <a:endParaRPr lang="en-US" altLang="zh-CN" sz="1600" dirty="0">
              <a:solidFill>
                <a:schemeClr val="tx1"/>
              </a:solidFill>
              <a:latin typeface="Times New Roman" panose="02020603050405020304" pitchFamily="18" charset="0"/>
              <a:ea typeface="宋体" panose="02010600030101010101" pitchFamily="2" charset="-122"/>
            </a:endParaRPr>
          </a:p>
        </p:txBody>
      </p:sp>
      <p:sp>
        <p:nvSpPr>
          <p:cNvPr id="100369" name="Line 18"/>
          <p:cNvSpPr/>
          <p:nvPr/>
        </p:nvSpPr>
        <p:spPr>
          <a:xfrm flipH="1" flipV="1">
            <a:off x="5114925" y="3086100"/>
            <a:ext cx="0" cy="1314450"/>
          </a:xfrm>
          <a:prstGeom prst="line">
            <a:avLst/>
          </a:prstGeom>
          <a:ln w="28575" cap="flat" cmpd="sng">
            <a:solidFill>
              <a:srgbClr val="FF0000"/>
            </a:solidFill>
            <a:prstDash val="solid"/>
            <a:round/>
            <a:headEnd type="none" w="med" len="med"/>
            <a:tailEnd type="triangle" w="med" len="med"/>
          </a:ln>
        </p:spPr>
      </p:sp>
      <p:sp>
        <p:nvSpPr>
          <p:cNvPr id="100370" name="Line 19"/>
          <p:cNvSpPr/>
          <p:nvPr/>
        </p:nvSpPr>
        <p:spPr>
          <a:xfrm flipV="1">
            <a:off x="5229225" y="1390650"/>
            <a:ext cx="914400" cy="971550"/>
          </a:xfrm>
          <a:prstGeom prst="line">
            <a:avLst/>
          </a:prstGeom>
          <a:ln w="28575" cap="flat" cmpd="sng">
            <a:solidFill>
              <a:srgbClr val="FF0000"/>
            </a:solidFill>
            <a:prstDash val="solid"/>
            <a:round/>
            <a:headEnd type="none" w="med" len="med"/>
            <a:tailEnd type="triangle" w="med" len="med"/>
          </a:ln>
        </p:spPr>
      </p:sp>
      <p:sp>
        <p:nvSpPr>
          <p:cNvPr id="100371" name="Line 20"/>
          <p:cNvSpPr/>
          <p:nvPr/>
        </p:nvSpPr>
        <p:spPr>
          <a:xfrm flipV="1">
            <a:off x="5514975" y="2552700"/>
            <a:ext cx="1485900" cy="9525"/>
          </a:xfrm>
          <a:prstGeom prst="line">
            <a:avLst/>
          </a:prstGeom>
          <a:ln w="28575" cap="flat" cmpd="sng">
            <a:solidFill>
              <a:srgbClr val="FF0000"/>
            </a:solidFill>
            <a:prstDash val="solid"/>
            <a:round/>
            <a:headEnd type="none" w="med" len="med"/>
            <a:tailEnd type="triangle" w="med" len="med"/>
          </a:ln>
        </p:spPr>
      </p:sp>
      <p:sp>
        <p:nvSpPr>
          <p:cNvPr id="100372" name="Line 21"/>
          <p:cNvSpPr/>
          <p:nvPr/>
        </p:nvSpPr>
        <p:spPr>
          <a:xfrm flipH="1" flipV="1">
            <a:off x="5514975" y="2724150"/>
            <a:ext cx="1419225" cy="0"/>
          </a:xfrm>
          <a:prstGeom prst="line">
            <a:avLst/>
          </a:prstGeom>
          <a:ln w="28575" cap="flat" cmpd="sng">
            <a:solidFill>
              <a:srgbClr val="FF0000"/>
            </a:solidFill>
            <a:prstDash val="solid"/>
            <a:round/>
            <a:headEnd type="none" w="med" len="med"/>
            <a:tailEnd type="triangle" w="med" len="med"/>
          </a:ln>
        </p:spPr>
      </p:sp>
      <p:sp>
        <p:nvSpPr>
          <p:cNvPr id="100373" name="Line 22"/>
          <p:cNvSpPr/>
          <p:nvPr/>
        </p:nvSpPr>
        <p:spPr>
          <a:xfrm flipH="1">
            <a:off x="5438775" y="1619250"/>
            <a:ext cx="733425" cy="762000"/>
          </a:xfrm>
          <a:prstGeom prst="line">
            <a:avLst/>
          </a:prstGeom>
          <a:ln w="28575" cap="flat" cmpd="sng">
            <a:solidFill>
              <a:srgbClr val="FF0000"/>
            </a:solidFill>
            <a:prstDash val="solid"/>
            <a:round/>
            <a:headEnd type="none" w="med" len="med"/>
            <a:tailEnd type="triangle" w="med" len="med"/>
          </a:ln>
        </p:spPr>
      </p:sp>
      <p:sp>
        <p:nvSpPr>
          <p:cNvPr id="100374" name="Line 23"/>
          <p:cNvSpPr/>
          <p:nvPr/>
        </p:nvSpPr>
        <p:spPr>
          <a:xfrm>
            <a:off x="5305425" y="3114675"/>
            <a:ext cx="9525" cy="1323975"/>
          </a:xfrm>
          <a:prstGeom prst="line">
            <a:avLst/>
          </a:prstGeom>
          <a:ln w="28575" cap="flat" cmpd="sng">
            <a:solidFill>
              <a:srgbClr val="FF0000"/>
            </a:solidFill>
            <a:prstDash val="solid"/>
            <a:round/>
            <a:headEnd type="none" w="med" len="med"/>
            <a:tailEnd type="triangle" w="med" len="med"/>
          </a:ln>
        </p:spPr>
      </p:sp>
      <p:grpSp>
        <p:nvGrpSpPr>
          <p:cNvPr id="100375" name="Group 24"/>
          <p:cNvGrpSpPr/>
          <p:nvPr/>
        </p:nvGrpSpPr>
        <p:grpSpPr>
          <a:xfrm>
            <a:off x="3941763" y="3232150"/>
            <a:ext cx="2032000" cy="706438"/>
            <a:chOff x="2789" y="2132"/>
            <a:chExt cx="1280" cy="445"/>
          </a:xfrm>
        </p:grpSpPr>
        <p:sp>
          <p:nvSpPr>
            <p:cNvPr id="100376" name="Rectangle 25"/>
            <p:cNvSpPr/>
            <p:nvPr/>
          </p:nvSpPr>
          <p:spPr>
            <a:xfrm>
              <a:off x="2838" y="2178"/>
              <a:ext cx="1182" cy="300"/>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77" name="Text Box 26"/>
            <p:cNvSpPr txBox="1"/>
            <p:nvPr/>
          </p:nvSpPr>
          <p:spPr>
            <a:xfrm>
              <a:off x="2789" y="2132"/>
              <a:ext cx="1280" cy="445"/>
            </a:xfrm>
            <a:prstGeom prst="rect">
              <a:avLst/>
            </a:prstGeom>
            <a:noFill/>
            <a:ln w="9525">
              <a:noFill/>
            </a:ln>
          </p:spPr>
          <p:txBody>
            <a:bodyPr wrap="none" anchor="t">
              <a:spAutoFit/>
            </a:bodyPr>
            <a:p>
              <a:pPr algn="ctr" eaLnBrk="0" hangingPunct="0"/>
              <a:r>
                <a:rPr lang="en-US" altLang="zh-CN" dirty="0">
                  <a:solidFill>
                    <a:schemeClr val="tx1"/>
                  </a:solidFill>
                  <a:latin typeface="Comic Sans MS" panose="030F0702030302020204" pitchFamily="66" charset="0"/>
                  <a:ea typeface="宋体" panose="02010600030101010101" pitchFamily="2" charset="-122"/>
                </a:rPr>
                <a:t>local name server</a:t>
              </a:r>
              <a:endParaRPr lang="en-US" altLang="zh-CN"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dns.abc.cn</a:t>
              </a:r>
              <a:endParaRPr lang="en-US" altLang="zh-CN" sz="1600" dirty="0">
                <a:solidFill>
                  <a:schemeClr val="tx1"/>
                </a:solidFill>
                <a:latin typeface="Times New Roman" panose="02020603050405020304" pitchFamily="18" charset="0"/>
                <a:ea typeface="宋体" panose="02010600030101010101" pitchFamily="2" charset="-122"/>
              </a:endParaRPr>
            </a:p>
          </p:txBody>
        </p:sp>
      </p:grpSp>
      <p:sp>
        <p:nvSpPr>
          <p:cNvPr id="100378" name="Text Box 27"/>
          <p:cNvSpPr txBox="1"/>
          <p:nvPr/>
        </p:nvSpPr>
        <p:spPr>
          <a:xfrm>
            <a:off x="4826000" y="3941763"/>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0379" name="Text Box 28"/>
          <p:cNvSpPr txBox="1"/>
          <p:nvPr/>
        </p:nvSpPr>
        <p:spPr>
          <a:xfrm>
            <a:off x="5368925" y="1608138"/>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0380" name="Text Box 29"/>
          <p:cNvSpPr txBox="1"/>
          <p:nvPr/>
        </p:nvSpPr>
        <p:spPr>
          <a:xfrm>
            <a:off x="5807075" y="1846263"/>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3</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0381" name="Text Box 30"/>
          <p:cNvSpPr txBox="1"/>
          <p:nvPr/>
        </p:nvSpPr>
        <p:spPr>
          <a:xfrm>
            <a:off x="6121400" y="2255838"/>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4</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0382" name="Text Box 31"/>
          <p:cNvSpPr txBox="1"/>
          <p:nvPr/>
        </p:nvSpPr>
        <p:spPr>
          <a:xfrm>
            <a:off x="6692900" y="3760788"/>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5</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0383" name="Text Box 32"/>
          <p:cNvSpPr txBox="1"/>
          <p:nvPr/>
        </p:nvSpPr>
        <p:spPr>
          <a:xfrm>
            <a:off x="7340600" y="3770313"/>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6</a:t>
            </a:r>
            <a:endParaRPr lang="en-US" altLang="zh-CN" sz="2400" dirty="0">
              <a:solidFill>
                <a:schemeClr val="tx1"/>
              </a:solidFill>
              <a:latin typeface="Times New Roman" panose="02020603050405020304" pitchFamily="18" charset="0"/>
              <a:ea typeface="宋体" panose="02010600030101010101" pitchFamily="2" charset="-122"/>
            </a:endParaRPr>
          </a:p>
        </p:txBody>
      </p:sp>
      <p:grpSp>
        <p:nvGrpSpPr>
          <p:cNvPr id="100384" name="Group 33"/>
          <p:cNvGrpSpPr/>
          <p:nvPr/>
        </p:nvGrpSpPr>
        <p:grpSpPr>
          <a:xfrm>
            <a:off x="6180138" y="979488"/>
            <a:ext cx="369887" cy="657225"/>
            <a:chOff x="4180" y="783"/>
            <a:chExt cx="150" cy="307"/>
          </a:xfrm>
        </p:grpSpPr>
        <p:sp>
          <p:nvSpPr>
            <p:cNvPr id="100385" name="AutoShape 34"/>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86" name="Rectangle 35"/>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87" name="Rectangle 36"/>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88" name="AutoShape 37"/>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89" name="Line 38"/>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100390" name="Line 39"/>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100391" name="Rectangle 40"/>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92" name="Rectangle 41"/>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100393" name="Group 42"/>
          <p:cNvGrpSpPr/>
          <p:nvPr/>
        </p:nvGrpSpPr>
        <p:grpSpPr>
          <a:xfrm>
            <a:off x="7008813" y="2408238"/>
            <a:ext cx="369887" cy="657225"/>
            <a:chOff x="4180" y="783"/>
            <a:chExt cx="150" cy="307"/>
          </a:xfrm>
        </p:grpSpPr>
        <p:sp>
          <p:nvSpPr>
            <p:cNvPr id="100394" name="AutoShape 43"/>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95" name="Rectangle 44"/>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96" name="Rectangle 45"/>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97" name="AutoShape 46"/>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398" name="Line 47"/>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100399" name="Line 48"/>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100400" name="Rectangle 49"/>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401" name="Rectangle 50"/>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100402" name="Group 51"/>
          <p:cNvGrpSpPr/>
          <p:nvPr/>
        </p:nvGrpSpPr>
        <p:grpSpPr>
          <a:xfrm>
            <a:off x="6989763" y="4027488"/>
            <a:ext cx="369887" cy="657225"/>
            <a:chOff x="4180" y="783"/>
            <a:chExt cx="150" cy="307"/>
          </a:xfrm>
        </p:grpSpPr>
        <p:sp>
          <p:nvSpPr>
            <p:cNvPr id="100403" name="AutoShape 52"/>
            <p:cNvSpPr/>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404" name="Rectangle 53"/>
            <p:cNvSpPr/>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405" name="Rectangle 54"/>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406" name="AutoShape 55"/>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407" name="Line 56"/>
            <p:cNvSpPr/>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100408" name="Line 57"/>
            <p:cNvSpPr/>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100409" name="Rectangle 58"/>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410" name="Rectangle 59"/>
            <p:cNvSpPr/>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sp>
        <p:nvSpPr>
          <p:cNvPr id="100411" name="Text Box 60"/>
          <p:cNvSpPr txBox="1"/>
          <p:nvPr/>
        </p:nvSpPr>
        <p:spPr>
          <a:xfrm>
            <a:off x="6057583" y="4598988"/>
            <a:ext cx="2648585" cy="583565"/>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authoritative name server</a:t>
            </a:r>
            <a:endParaRPr lang="en-US" altLang="zh-CN"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dns.cs.xjtu.edu</a:t>
            </a:r>
            <a:endParaRPr lang="en-US" altLang="zh-CN" sz="1600" dirty="0">
              <a:solidFill>
                <a:schemeClr val="tx1"/>
              </a:solidFill>
              <a:latin typeface="Times New Roman" panose="02020603050405020304" pitchFamily="18" charset="0"/>
              <a:ea typeface="宋体" panose="02010600030101010101" pitchFamily="2" charset="-122"/>
            </a:endParaRPr>
          </a:p>
        </p:txBody>
      </p:sp>
      <p:sp>
        <p:nvSpPr>
          <p:cNvPr id="100412" name="Line 61"/>
          <p:cNvSpPr/>
          <p:nvPr/>
        </p:nvSpPr>
        <p:spPr>
          <a:xfrm>
            <a:off x="7096125" y="3114675"/>
            <a:ext cx="9525" cy="923925"/>
          </a:xfrm>
          <a:prstGeom prst="line">
            <a:avLst/>
          </a:prstGeom>
          <a:ln w="28575" cap="flat" cmpd="sng">
            <a:solidFill>
              <a:srgbClr val="FF0000"/>
            </a:solidFill>
            <a:prstDash val="solid"/>
            <a:round/>
            <a:headEnd type="none" w="med" len="med"/>
            <a:tailEnd type="triangle" w="med" len="med"/>
          </a:ln>
        </p:spPr>
      </p:sp>
      <p:sp>
        <p:nvSpPr>
          <p:cNvPr id="100413" name="Line 62"/>
          <p:cNvSpPr/>
          <p:nvPr/>
        </p:nvSpPr>
        <p:spPr>
          <a:xfrm flipH="1" flipV="1">
            <a:off x="7286625" y="3124200"/>
            <a:ext cx="0" cy="866775"/>
          </a:xfrm>
          <a:prstGeom prst="line">
            <a:avLst/>
          </a:prstGeom>
          <a:ln w="28575" cap="flat" cmpd="sng">
            <a:solidFill>
              <a:srgbClr val="FF0000"/>
            </a:solidFill>
            <a:prstDash val="solid"/>
            <a:round/>
            <a:headEnd type="none" w="med" len="med"/>
            <a:tailEnd type="triangle" w="med" len="med"/>
          </a:ln>
        </p:spPr>
      </p:sp>
      <p:sp>
        <p:nvSpPr>
          <p:cNvPr id="100414" name="Text Box 66"/>
          <p:cNvSpPr txBox="1"/>
          <p:nvPr/>
        </p:nvSpPr>
        <p:spPr>
          <a:xfrm>
            <a:off x="6159500" y="2770188"/>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7</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0415" name="Text Box 67"/>
          <p:cNvSpPr txBox="1"/>
          <p:nvPr/>
        </p:nvSpPr>
        <p:spPr>
          <a:xfrm>
            <a:off x="5378450" y="3960813"/>
            <a:ext cx="311150" cy="366712"/>
          </a:xfrm>
          <a:prstGeom prst="rect">
            <a:avLst/>
          </a:prstGeom>
          <a:noFill/>
          <a:ln w="9525">
            <a:noFill/>
          </a:ln>
        </p:spPr>
        <p:txBody>
          <a:bodyPr wrap="none" anchor="t">
            <a:spAutoFit/>
          </a:bodyPr>
          <a:p>
            <a:pPr algn="ctr" eaLnBrk="0" hangingPunct="0"/>
            <a:r>
              <a:rPr lang="en-US" altLang="zh-CN" dirty="0">
                <a:solidFill>
                  <a:srgbClr val="FF0000"/>
                </a:solidFill>
                <a:latin typeface="Arial" panose="020B0604020202020204" pitchFamily="34" charset="0"/>
                <a:ea typeface="宋体" panose="02010600030101010101" pitchFamily="2" charset="-122"/>
              </a:rPr>
              <a:t>8</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0416" name="Freeform 68"/>
          <p:cNvSpPr/>
          <p:nvPr/>
        </p:nvSpPr>
        <p:spPr>
          <a:xfrm>
            <a:off x="5657850" y="1666875"/>
            <a:ext cx="1012825" cy="266700"/>
          </a:xfrm>
          <a:custGeom>
            <a:avLst/>
            <a:gdLst/>
            <a:ahLst/>
            <a:cxnLst>
              <a:cxn ang="0">
                <a:pos x="766127405" y="272176875"/>
              </a:cxn>
              <a:cxn ang="0">
                <a:pos x="715724300" y="75604685"/>
              </a:cxn>
              <a:cxn ang="0">
                <a:pos x="136088435" y="65524063"/>
              </a:cxn>
              <a:cxn ang="0">
                <a:pos x="136088435" y="383063710"/>
              </a:cxn>
              <a:cxn ang="0">
                <a:pos x="604837467" y="413305574"/>
              </a:cxn>
              <a:cxn ang="0">
                <a:pos x="771167716" y="297378429"/>
              </a:cxn>
              <a:cxn ang="0">
                <a:pos x="1607859469" y="90725617"/>
              </a:cxn>
            </a:cxnLst>
            <a:pathLst>
              <a:path w="638" h="168">
                <a:moveTo>
                  <a:pt x="304" y="108"/>
                </a:moveTo>
                <a:cubicBezTo>
                  <a:pt x="332" y="42"/>
                  <a:pt x="308" y="46"/>
                  <a:pt x="284" y="30"/>
                </a:cubicBezTo>
                <a:cubicBezTo>
                  <a:pt x="260" y="14"/>
                  <a:pt x="83" y="0"/>
                  <a:pt x="54" y="26"/>
                </a:cubicBezTo>
                <a:cubicBezTo>
                  <a:pt x="25" y="52"/>
                  <a:pt x="0" y="144"/>
                  <a:pt x="54" y="152"/>
                </a:cubicBezTo>
                <a:cubicBezTo>
                  <a:pt x="108" y="160"/>
                  <a:pt x="215" y="168"/>
                  <a:pt x="240" y="164"/>
                </a:cubicBezTo>
                <a:cubicBezTo>
                  <a:pt x="265" y="160"/>
                  <a:pt x="292" y="134"/>
                  <a:pt x="306" y="118"/>
                </a:cubicBezTo>
                <a:cubicBezTo>
                  <a:pt x="320" y="102"/>
                  <a:pt x="586" y="36"/>
                  <a:pt x="638" y="36"/>
                </a:cubicBezTo>
              </a:path>
            </a:pathLst>
          </a:custGeom>
          <a:noFill/>
          <a:ln w="28575" cap="flat" cmpd="sng">
            <a:solidFill>
              <a:schemeClr val="accent2"/>
            </a:solidFill>
            <a:prstDash val="solid"/>
            <a:round/>
            <a:headEnd type="none" w="med" len="med"/>
            <a:tailEnd type="none" w="med" len="med"/>
          </a:ln>
        </p:spPr>
        <p:txBody>
          <a:bodyPr/>
          <a:p>
            <a:endParaRPr lang="zh-CN" altLang="en-US"/>
          </a:p>
        </p:txBody>
      </p:sp>
      <p:sp>
        <p:nvSpPr>
          <p:cNvPr id="100417" name="Text Box 69"/>
          <p:cNvSpPr txBox="1"/>
          <p:nvPr/>
        </p:nvSpPr>
        <p:spPr>
          <a:xfrm>
            <a:off x="6632575" y="1495425"/>
            <a:ext cx="1744663" cy="366713"/>
          </a:xfrm>
          <a:prstGeom prst="rect">
            <a:avLst/>
          </a:prstGeom>
          <a:noFill/>
          <a:ln w="9525">
            <a:noFill/>
          </a:ln>
        </p:spPr>
        <p:txBody>
          <a:bodyPr anchor="t">
            <a:spAutoFit/>
          </a:bodyPr>
          <a:p>
            <a:pPr algn="ctr" eaLnBrk="0" hangingPunct="0"/>
            <a:r>
              <a:rPr lang="en-US" altLang="zh-CN" dirty="0">
                <a:solidFill>
                  <a:schemeClr val="hlink"/>
                </a:solidFill>
                <a:latin typeface="Comic Sans MS" panose="030F0702030302020204" pitchFamily="66" charset="0"/>
                <a:ea typeface="宋体" panose="02010600030101010101" pitchFamily="2" charset="-122"/>
              </a:rPr>
              <a:t>iterated query</a:t>
            </a:r>
            <a:endParaRPr lang="en-US" altLang="zh-CN" sz="1600" dirty="0">
              <a:solidFill>
                <a:schemeClr val="hlink"/>
              </a:solidFill>
              <a:latin typeface="Times New Roman" panose="02020603050405020304" pitchFamily="18" charset="0"/>
              <a:ea typeface="宋体" panose="02010600030101010101" pitchFamily="2" charset="-122"/>
            </a:endParaRPr>
          </a:p>
        </p:txBody>
      </p:sp>
      <p:grpSp>
        <p:nvGrpSpPr>
          <p:cNvPr id="100418" name="Group 70"/>
          <p:cNvGrpSpPr/>
          <p:nvPr/>
        </p:nvGrpSpPr>
        <p:grpSpPr>
          <a:xfrm>
            <a:off x="6027737" y="3224213"/>
            <a:ext cx="2625726" cy="584200"/>
            <a:chOff x="2602" y="2147"/>
            <a:chExt cx="1654" cy="368"/>
          </a:xfrm>
        </p:grpSpPr>
        <p:sp>
          <p:nvSpPr>
            <p:cNvPr id="100419" name="Rectangle 71"/>
            <p:cNvSpPr/>
            <p:nvPr/>
          </p:nvSpPr>
          <p:spPr>
            <a:xfrm>
              <a:off x="2838" y="2178"/>
              <a:ext cx="1182" cy="300"/>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0420" name="Text Box 72"/>
            <p:cNvSpPr txBox="1"/>
            <p:nvPr/>
          </p:nvSpPr>
          <p:spPr>
            <a:xfrm>
              <a:off x="2602" y="2147"/>
              <a:ext cx="1654" cy="368"/>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intermediate name server</a:t>
              </a:r>
              <a:endParaRPr lang="en-US" altLang="zh-CN" sz="2400" dirty="0">
                <a:solidFill>
                  <a:schemeClr val="tx1"/>
                </a:solidFill>
                <a:latin typeface="Times New Roman" panose="02020603050405020304" pitchFamily="18" charset="0"/>
                <a:ea typeface="宋体" panose="02010600030101010101" pitchFamily="2" charset="-122"/>
              </a:endParaRPr>
            </a:p>
            <a:p>
              <a:pPr algn="ctr" eaLnBrk="0" hangingPunct="0"/>
              <a:r>
                <a:rPr lang="en-US" altLang="zh-CN" sz="1600" dirty="0">
                  <a:solidFill>
                    <a:schemeClr val="tx1"/>
                  </a:solidFill>
                  <a:latin typeface="Courier New" panose="02070309020205020404" pitchFamily="49" charset="0"/>
                  <a:ea typeface="宋体" panose="02010600030101010101" pitchFamily="2" charset="-122"/>
                </a:rPr>
                <a:t>dns.xjtu.edu</a:t>
              </a:r>
              <a:endParaRPr lang="en-US" altLang="zh-CN" sz="1600" dirty="0">
                <a:solidFill>
                  <a:schemeClr val="tx1"/>
                </a:solidFill>
                <a:latin typeface="Courier New" panose="02070309020205020404" pitchFamily="49" charset="0"/>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lIns="92075" tIns="46038" rIns="92075" bIns="46038" anchor="ctr" anchorCtr="0"/>
          <a:p>
            <a:endParaRPr lang="zh-CN" altLang="en-US" dirty="0"/>
          </a:p>
        </p:txBody>
      </p:sp>
      <p:sp>
        <p:nvSpPr>
          <p:cNvPr id="24579" name="Rectangle 3"/>
          <p:cNvSpPr>
            <a:spLocks noGrp="1" noRot="1"/>
          </p:cNvSpPr>
          <p:nvPr>
            <p:ph idx="1"/>
          </p:nvPr>
        </p:nvSpPr>
        <p:spPr>
          <a:xfrm>
            <a:off x="323850" y="835978"/>
            <a:ext cx="8785225" cy="5616575"/>
          </a:xfrm>
        </p:spPr>
        <p:txBody>
          <a:bodyPr vert="horz" wrap="square" lIns="91440" tIns="45720" rIns="91440" bIns="45720" anchor="t" anchorCtr="0"/>
          <a:p>
            <a:pPr>
              <a:lnSpc>
                <a:spcPct val="90000"/>
              </a:lnSpc>
            </a:pPr>
            <a:r>
              <a:rPr lang="zh-CN" altLang="en-US" sz="3600" dirty="0"/>
              <a:t>域名解析的例子</a:t>
            </a:r>
            <a:endParaRPr lang="zh-CN" altLang="en-US" sz="3600" dirty="0"/>
          </a:p>
          <a:p>
            <a:pPr lvl="1">
              <a:lnSpc>
                <a:spcPct val="90000"/>
              </a:lnSpc>
            </a:pPr>
            <a:r>
              <a:rPr lang="zh-CN" altLang="en-US" sz="2000" dirty="0">
                <a:solidFill>
                  <a:schemeClr val="tx1"/>
                </a:solidFill>
              </a:rPr>
              <a:t>某个用户要浏览西安交大的主页，用户主机（假定为</a:t>
            </a:r>
            <a:r>
              <a:rPr lang="en-US" altLang="zh-CN" sz="2000" dirty="0">
                <a:solidFill>
                  <a:schemeClr val="tx1"/>
                </a:solidFill>
              </a:rPr>
              <a:t>A</a:t>
            </a:r>
            <a:r>
              <a:rPr lang="zh-CN" altLang="en-US" sz="2000" dirty="0">
                <a:solidFill>
                  <a:schemeClr val="tx1"/>
                </a:solidFill>
              </a:rPr>
              <a:t>）必须获得</a:t>
            </a:r>
            <a:r>
              <a:rPr lang="en-US" altLang="zh-CN" sz="2000" dirty="0">
                <a:solidFill>
                  <a:schemeClr val="tx1"/>
                </a:solidFill>
                <a:hlinkClick r:id="rId1"/>
              </a:rPr>
              <a:t>www.xjtu.edu.cn</a:t>
            </a:r>
            <a:r>
              <a:rPr lang="zh-CN" altLang="en-US" sz="2000" dirty="0">
                <a:solidFill>
                  <a:schemeClr val="tx1"/>
                </a:solidFill>
              </a:rPr>
              <a:t>主机（以下简称为</a:t>
            </a:r>
            <a:r>
              <a:rPr lang="en-US" altLang="zh-CN" sz="2000" dirty="0">
                <a:solidFill>
                  <a:schemeClr val="tx1"/>
                </a:solidFill>
              </a:rPr>
              <a:t>xjtu</a:t>
            </a:r>
            <a:r>
              <a:rPr lang="zh-CN" altLang="en-US" sz="2000" dirty="0">
                <a:solidFill>
                  <a:schemeClr val="tx1"/>
                </a:solidFill>
              </a:rPr>
              <a:t>）的</a:t>
            </a:r>
            <a:r>
              <a:rPr lang="en-US" altLang="zh-CN" sz="2000" dirty="0">
                <a:solidFill>
                  <a:schemeClr val="tx1"/>
                </a:solidFill>
              </a:rPr>
              <a:t>IP</a:t>
            </a:r>
            <a:r>
              <a:rPr lang="zh-CN" altLang="en-US" sz="2000" dirty="0">
                <a:solidFill>
                  <a:schemeClr val="tx1"/>
                </a:solidFill>
              </a:rPr>
              <a:t>地址。</a:t>
            </a:r>
            <a:endParaRPr lang="zh-CN" altLang="en-US" sz="2000" dirty="0">
              <a:solidFill>
                <a:schemeClr val="tx1"/>
              </a:solidFill>
            </a:endParaRPr>
          </a:p>
          <a:p>
            <a:pPr>
              <a:lnSpc>
                <a:spcPct val="90000"/>
              </a:lnSpc>
              <a:buNone/>
            </a:pPr>
            <a:r>
              <a:rPr lang="zh-CN" altLang="en-US" sz="2800" dirty="0"/>
              <a:t>解析过程：</a:t>
            </a:r>
            <a:endParaRPr lang="zh-CN" altLang="en-US" sz="2800" dirty="0"/>
          </a:p>
          <a:p>
            <a:pPr>
              <a:lnSpc>
                <a:spcPct val="90000"/>
              </a:lnSpc>
              <a:buFont typeface="Wingdings" panose="05000000000000000000" charset="0"/>
              <a:buChar char="ü"/>
            </a:pPr>
            <a:r>
              <a:rPr lang="en-US" altLang="zh-CN" sz="2400" dirty="0"/>
              <a:t>A</a:t>
            </a:r>
            <a:r>
              <a:rPr lang="zh-CN" altLang="en-US" sz="2400" dirty="0"/>
              <a:t>向本地域名服务器</a:t>
            </a:r>
            <a:r>
              <a:rPr lang="en-US" altLang="zh-CN" sz="2400" dirty="0"/>
              <a:t>DNS1</a:t>
            </a:r>
            <a:r>
              <a:rPr lang="zh-CN" altLang="en-US" sz="2400" dirty="0"/>
              <a:t>查询请求；</a:t>
            </a:r>
            <a:endParaRPr lang="zh-CN" altLang="en-US" sz="2400" dirty="0"/>
          </a:p>
          <a:p>
            <a:pPr>
              <a:lnSpc>
                <a:spcPct val="90000"/>
              </a:lnSpc>
              <a:buFont typeface="Wingdings" panose="05000000000000000000" charset="0"/>
              <a:buChar char="ü"/>
            </a:pPr>
            <a:r>
              <a:rPr lang="zh-CN" altLang="en-US" sz="2400" dirty="0"/>
              <a:t>如果</a:t>
            </a:r>
            <a:r>
              <a:rPr lang="en-US" altLang="zh-CN" sz="2400" dirty="0"/>
              <a:t>DNS1</a:t>
            </a:r>
            <a:r>
              <a:rPr lang="zh-CN" altLang="en-US" sz="2400" dirty="0"/>
              <a:t>上有</a:t>
            </a:r>
            <a:r>
              <a:rPr lang="en-US" altLang="zh-CN" sz="2400" dirty="0"/>
              <a:t>xjtu</a:t>
            </a:r>
            <a:r>
              <a:rPr lang="zh-CN" altLang="en-US" sz="2400" dirty="0"/>
              <a:t>的记录，就立即将主页的</a:t>
            </a:r>
            <a:r>
              <a:rPr lang="en-US" altLang="zh-CN" sz="2400" dirty="0"/>
              <a:t>IP</a:t>
            </a:r>
            <a:r>
              <a:rPr lang="zh-CN" altLang="en-US" sz="2400" dirty="0"/>
              <a:t>地址返回给</a:t>
            </a:r>
            <a:r>
              <a:rPr lang="en-US" altLang="zh-CN" sz="2400" dirty="0"/>
              <a:t>A</a:t>
            </a:r>
            <a:r>
              <a:rPr lang="zh-CN" altLang="en-US" sz="2400" dirty="0"/>
              <a:t>；</a:t>
            </a:r>
            <a:endParaRPr lang="zh-CN" altLang="en-US" sz="2400" dirty="0"/>
          </a:p>
          <a:p>
            <a:pPr>
              <a:lnSpc>
                <a:spcPct val="90000"/>
              </a:lnSpc>
              <a:buFont typeface="Wingdings" panose="05000000000000000000" charset="0"/>
              <a:buChar char="ü"/>
            </a:pPr>
            <a:r>
              <a:rPr lang="zh-CN" altLang="en-US" sz="2400" dirty="0"/>
              <a:t>如果</a:t>
            </a:r>
            <a:r>
              <a:rPr lang="en-US" altLang="zh-CN" sz="2400" dirty="0"/>
              <a:t>DNS1</a:t>
            </a:r>
            <a:r>
              <a:rPr lang="zh-CN" altLang="en-US" sz="2400" dirty="0"/>
              <a:t>上没有</a:t>
            </a:r>
            <a:r>
              <a:rPr lang="en-US" altLang="zh-CN" sz="2400" dirty="0"/>
              <a:t>xjtu</a:t>
            </a:r>
            <a:r>
              <a:rPr lang="zh-CN" altLang="en-US" sz="2400" dirty="0"/>
              <a:t>的记录，</a:t>
            </a:r>
            <a:r>
              <a:rPr lang="en-US" altLang="zh-CN" sz="2400" dirty="0"/>
              <a:t>DNS1</a:t>
            </a:r>
            <a:r>
              <a:rPr lang="zh-CN" altLang="en-US" sz="2400" dirty="0"/>
              <a:t>就会向根域名服务器发出查询请求；</a:t>
            </a:r>
            <a:endParaRPr lang="zh-CN" altLang="en-US" sz="2400" dirty="0"/>
          </a:p>
          <a:p>
            <a:pPr>
              <a:lnSpc>
                <a:spcPct val="90000"/>
              </a:lnSpc>
              <a:buFont typeface="Wingdings" panose="05000000000000000000" charset="0"/>
              <a:buChar char="ü"/>
            </a:pPr>
            <a:r>
              <a:rPr lang="zh-CN" altLang="en-US" sz="2400" dirty="0"/>
              <a:t>根域名服务器把负责</a:t>
            </a:r>
            <a:r>
              <a:rPr lang="en-US" altLang="zh-CN" sz="2400" dirty="0"/>
              <a:t>cn</a:t>
            </a:r>
            <a:r>
              <a:rPr lang="zh-CN" altLang="en-US" sz="2400" dirty="0"/>
              <a:t>域的域名服务器</a:t>
            </a:r>
            <a:r>
              <a:rPr lang="en-US" altLang="zh-CN" sz="2400" dirty="0"/>
              <a:t>B</a:t>
            </a:r>
            <a:r>
              <a:rPr lang="zh-CN" altLang="en-US" sz="2400" dirty="0"/>
              <a:t>的</a:t>
            </a:r>
            <a:r>
              <a:rPr lang="en-US" altLang="zh-CN" sz="2400" dirty="0"/>
              <a:t>IP</a:t>
            </a:r>
            <a:r>
              <a:rPr lang="zh-CN" altLang="en-US" sz="2400" dirty="0"/>
              <a:t>地址告诉给</a:t>
            </a:r>
            <a:r>
              <a:rPr lang="en-US" altLang="zh-CN" sz="2400" dirty="0"/>
              <a:t>DNS1</a:t>
            </a:r>
            <a:r>
              <a:rPr lang="zh-CN" altLang="en-US" sz="2400" dirty="0"/>
              <a:t>；</a:t>
            </a:r>
            <a:endParaRPr lang="zh-CN" altLang="en-US" sz="2400" dirty="0"/>
          </a:p>
          <a:p>
            <a:pPr>
              <a:lnSpc>
                <a:spcPct val="90000"/>
              </a:lnSpc>
              <a:buFont typeface="Wingdings" panose="05000000000000000000" charset="0"/>
              <a:buChar char="ü"/>
            </a:pPr>
            <a:r>
              <a:rPr lang="en-US" altLang="zh-CN" sz="2400" dirty="0"/>
              <a:t>DNS1</a:t>
            </a:r>
            <a:r>
              <a:rPr lang="zh-CN" altLang="en-US" sz="2400" dirty="0"/>
              <a:t>向</a:t>
            </a:r>
            <a:r>
              <a:rPr lang="en-US" altLang="zh-CN" sz="2400" dirty="0"/>
              <a:t>B</a:t>
            </a:r>
            <a:r>
              <a:rPr lang="zh-CN" altLang="en-US" sz="2400" dirty="0"/>
              <a:t>查询，获得负责</a:t>
            </a:r>
            <a:r>
              <a:rPr lang="en-US" altLang="zh-CN" sz="2000" dirty="0"/>
              <a:t>edu.cn</a:t>
            </a:r>
            <a:r>
              <a:rPr lang="zh-CN" altLang="en-US" sz="2400" dirty="0"/>
              <a:t>域</a:t>
            </a:r>
            <a:r>
              <a:rPr lang="en-US" altLang="zh-CN" sz="2400" dirty="0"/>
              <a:t>DNS</a:t>
            </a:r>
            <a:r>
              <a:rPr lang="zh-CN" altLang="en-US" sz="2400" dirty="0"/>
              <a:t>服务器</a:t>
            </a:r>
            <a:r>
              <a:rPr lang="en-US" altLang="zh-CN" sz="2400" dirty="0"/>
              <a:t>C</a:t>
            </a:r>
            <a:r>
              <a:rPr lang="zh-CN" altLang="en-US" sz="2400" dirty="0"/>
              <a:t>的地址。</a:t>
            </a:r>
            <a:endParaRPr lang="zh-CN" altLang="en-US" sz="2400" dirty="0"/>
          </a:p>
          <a:p>
            <a:pPr>
              <a:lnSpc>
                <a:spcPct val="90000"/>
              </a:lnSpc>
              <a:buFont typeface="Wingdings" panose="05000000000000000000" charset="0"/>
              <a:buChar char="ü"/>
            </a:pPr>
            <a:r>
              <a:rPr lang="en-US" altLang="zh-CN" sz="2400" dirty="0"/>
              <a:t>DNS1</a:t>
            </a:r>
            <a:r>
              <a:rPr lang="zh-CN" altLang="en-US" sz="2400" dirty="0"/>
              <a:t>向</a:t>
            </a:r>
            <a:r>
              <a:rPr lang="en-US" altLang="zh-CN" sz="2400" dirty="0"/>
              <a:t>C</a:t>
            </a:r>
            <a:r>
              <a:rPr lang="zh-CN" altLang="en-US" sz="2400" dirty="0"/>
              <a:t>查询，获得负责</a:t>
            </a:r>
            <a:r>
              <a:rPr lang="en-US" altLang="zh-CN" sz="2000" dirty="0"/>
              <a:t>xjtu.edu.cn</a:t>
            </a:r>
            <a:r>
              <a:rPr lang="zh-CN" altLang="en-US" sz="2400" dirty="0"/>
              <a:t>域</a:t>
            </a:r>
            <a:r>
              <a:rPr lang="en-US" altLang="zh-CN" sz="2400" dirty="0"/>
              <a:t>DNS</a:t>
            </a:r>
            <a:r>
              <a:rPr lang="zh-CN" altLang="en-US" sz="2400" dirty="0"/>
              <a:t>服务器</a:t>
            </a:r>
            <a:r>
              <a:rPr lang="en-US" altLang="zh-CN" sz="2400" dirty="0"/>
              <a:t>D</a:t>
            </a:r>
            <a:r>
              <a:rPr lang="zh-CN" altLang="en-US" sz="2400" dirty="0"/>
              <a:t>的地址。</a:t>
            </a:r>
            <a:endParaRPr lang="zh-CN" altLang="en-US" sz="2400" dirty="0"/>
          </a:p>
          <a:p>
            <a:pPr>
              <a:lnSpc>
                <a:spcPct val="90000"/>
              </a:lnSpc>
              <a:buFont typeface="Wingdings" panose="05000000000000000000" charset="0"/>
              <a:buChar char="ü"/>
            </a:pPr>
            <a:r>
              <a:rPr lang="en-US" altLang="zh-CN" sz="2400" dirty="0"/>
              <a:t>DNS1</a:t>
            </a:r>
            <a:r>
              <a:rPr lang="zh-CN" altLang="en-US" sz="2400" dirty="0"/>
              <a:t>向</a:t>
            </a:r>
            <a:r>
              <a:rPr lang="en-US" altLang="zh-CN" sz="2400" dirty="0"/>
              <a:t>D</a:t>
            </a:r>
            <a:r>
              <a:rPr lang="zh-CN" altLang="en-US" sz="2400" dirty="0"/>
              <a:t>查询，即可获得</a:t>
            </a:r>
            <a:r>
              <a:rPr lang="en-US" altLang="zh-CN" sz="2000" dirty="0"/>
              <a:t>www.xjtu.edu.cn</a:t>
            </a:r>
            <a:r>
              <a:rPr lang="zh-CN" altLang="en-US" sz="2400" dirty="0"/>
              <a:t>的</a:t>
            </a:r>
            <a:r>
              <a:rPr lang="en-US" altLang="zh-CN" sz="2400" dirty="0"/>
              <a:t>IP</a:t>
            </a:r>
            <a:r>
              <a:rPr lang="zh-CN" altLang="en-US" sz="2400" dirty="0"/>
              <a:t>地址。</a:t>
            </a:r>
            <a:endParaRPr lang="zh-CN" altLang="en-US" sz="2400" dirty="0"/>
          </a:p>
          <a:p>
            <a:pPr>
              <a:lnSpc>
                <a:spcPct val="90000"/>
              </a:lnSpc>
              <a:spcBef>
                <a:spcPct val="50000"/>
              </a:spcBef>
              <a:buFont typeface="Wingdings" panose="05000000000000000000" charset="0"/>
              <a:buChar char="ü"/>
            </a:pPr>
            <a:r>
              <a:rPr lang="zh-CN" altLang="en-US" sz="1800" i="1" dirty="0">
                <a:solidFill>
                  <a:srgbClr val="FF0000"/>
                </a:solidFill>
              </a:rPr>
              <a:t>（注：在命令行下可用</a:t>
            </a:r>
            <a:r>
              <a:rPr lang="en-US" altLang="zh-CN" sz="1800" i="1" dirty="0">
                <a:solidFill>
                  <a:srgbClr val="FF0000"/>
                </a:solidFill>
              </a:rPr>
              <a:t>nslookup</a:t>
            </a:r>
            <a:r>
              <a:rPr lang="zh-CN" altLang="en-US" sz="1800" i="1" dirty="0">
                <a:solidFill>
                  <a:srgbClr val="FF0000"/>
                </a:solidFill>
              </a:rPr>
              <a:t>命令进行</a:t>
            </a:r>
            <a:r>
              <a:rPr lang="en-US" altLang="zh-CN" sz="1800" i="1" dirty="0">
                <a:solidFill>
                  <a:srgbClr val="FF0000"/>
                </a:solidFill>
              </a:rPr>
              <a:t>DNS</a:t>
            </a:r>
            <a:r>
              <a:rPr lang="zh-CN" altLang="en-US" sz="1800" i="1" dirty="0">
                <a:solidFill>
                  <a:srgbClr val="FF0000"/>
                </a:solidFill>
              </a:rPr>
              <a:t>查询）</a:t>
            </a:r>
            <a:endParaRPr lang="zh-CN" altLang="en-US" sz="1800" i="1" dirty="0">
              <a:solidFill>
                <a:srgbClr val="FF0000"/>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p:txBody>
          <a:bodyPr vert="horz" wrap="square" lIns="92075" tIns="46038" rIns="92075" bIns="46038" anchor="ctr" anchorCtr="0"/>
          <a:p>
            <a:endParaRPr lang="zh-CN" altLang="en-US" dirty="0"/>
          </a:p>
        </p:txBody>
      </p:sp>
      <p:pic>
        <p:nvPicPr>
          <p:cNvPr id="26627" name="Picture 4"/>
          <p:cNvPicPr/>
          <p:nvPr/>
        </p:nvPicPr>
        <p:blipFill>
          <a:blip r:embed="rId1"/>
          <a:stretch>
            <a:fillRect/>
          </a:stretch>
        </p:blipFill>
        <p:spPr>
          <a:xfrm>
            <a:off x="250825" y="1951038"/>
            <a:ext cx="8443913" cy="3624262"/>
          </a:xfrm>
          <a:prstGeom prst="rect">
            <a:avLst/>
          </a:prstGeom>
          <a:noFill/>
          <a:ln w="9525">
            <a:noFill/>
          </a:ln>
        </p:spPr>
      </p:pic>
      <p:sp>
        <p:nvSpPr>
          <p:cNvPr id="26628" name="文本框 2"/>
          <p:cNvSpPr txBox="1"/>
          <p:nvPr/>
        </p:nvSpPr>
        <p:spPr>
          <a:xfrm>
            <a:off x="179388" y="4005263"/>
            <a:ext cx="1298575" cy="46196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zh-CN" altLang="en-US" sz="1200" b="0" dirty="0">
                <a:solidFill>
                  <a:schemeClr val="tx1"/>
                </a:solidFill>
                <a:latin typeface="黑体" panose="02010609060101010101" pitchFamily="49" charset="-122"/>
              </a:rPr>
              <a:t>主机</a:t>
            </a:r>
            <a:r>
              <a:rPr lang="en-US" altLang="zh-CN" sz="1200" b="0" dirty="0">
                <a:solidFill>
                  <a:schemeClr val="tx1"/>
                </a:solidFill>
                <a:latin typeface="Arial" panose="020B0604020202020204" pitchFamily="34" charset="0"/>
                <a:ea typeface="宋体" panose="02010600030101010101" pitchFamily="2" charset="-122"/>
              </a:rPr>
              <a:t>A</a:t>
            </a:r>
            <a:endParaRPr lang="en-US" altLang="zh-CN" sz="1200" b="0" dirty="0">
              <a:solidFill>
                <a:schemeClr val="tx1"/>
              </a:solidFill>
              <a:latin typeface="Arial" panose="020B0604020202020204" pitchFamily="34" charset="0"/>
              <a:ea typeface="宋体" panose="02010600030101010101" pitchFamily="2" charset="-122"/>
            </a:endParaRPr>
          </a:p>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www.xjtu.edu.cn</a:t>
            </a:r>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26629" name="文本框 12"/>
          <p:cNvSpPr txBox="1"/>
          <p:nvPr/>
        </p:nvSpPr>
        <p:spPr>
          <a:xfrm>
            <a:off x="1581150" y="3867150"/>
            <a:ext cx="1820863" cy="27622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www.xjtu.edu.cn</a:t>
            </a:r>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26630" name="文本框 13"/>
          <p:cNvSpPr txBox="1"/>
          <p:nvPr/>
        </p:nvSpPr>
        <p:spPr>
          <a:xfrm>
            <a:off x="3348038" y="4097338"/>
            <a:ext cx="884237" cy="27781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DNS1</a:t>
            </a:r>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26631" name="文本框 14"/>
          <p:cNvSpPr txBox="1"/>
          <p:nvPr/>
        </p:nvSpPr>
        <p:spPr>
          <a:xfrm rot="-2029693">
            <a:off x="5334000" y="2827338"/>
            <a:ext cx="419100" cy="27781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CN</a:t>
            </a:r>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26632" name="文本框 15"/>
          <p:cNvSpPr txBox="1"/>
          <p:nvPr/>
        </p:nvSpPr>
        <p:spPr>
          <a:xfrm>
            <a:off x="7269163" y="2982913"/>
            <a:ext cx="1624012" cy="46196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CN name Server</a:t>
            </a:r>
            <a:endParaRPr lang="en-US" altLang="zh-CN" sz="1200" b="0" dirty="0">
              <a:solidFill>
                <a:schemeClr val="tx1"/>
              </a:solidFill>
              <a:latin typeface="Arial" panose="020B0604020202020204" pitchFamily="34" charset="0"/>
              <a:ea typeface="宋体" panose="02010600030101010101" pitchFamily="2" charset="-122"/>
            </a:endParaRPr>
          </a:p>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Server B</a:t>
            </a:r>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26633" name="文本框 16"/>
          <p:cNvSpPr txBox="1"/>
          <p:nvPr/>
        </p:nvSpPr>
        <p:spPr>
          <a:xfrm>
            <a:off x="7275513" y="4130675"/>
            <a:ext cx="1622425" cy="46037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edu.cn name Server</a:t>
            </a:r>
            <a:endParaRPr lang="en-US" altLang="zh-CN" sz="1200" b="0" dirty="0">
              <a:solidFill>
                <a:schemeClr val="tx1"/>
              </a:solidFill>
              <a:latin typeface="Arial" panose="020B0604020202020204" pitchFamily="34" charset="0"/>
              <a:ea typeface="宋体" panose="02010600030101010101" pitchFamily="2" charset="-122"/>
            </a:endParaRPr>
          </a:p>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Server C</a:t>
            </a:r>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26634" name="文本框 17"/>
          <p:cNvSpPr txBox="1"/>
          <p:nvPr/>
        </p:nvSpPr>
        <p:spPr>
          <a:xfrm>
            <a:off x="7062788" y="5108575"/>
            <a:ext cx="1901825" cy="46196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xjtu.edu.cn name Server</a:t>
            </a:r>
            <a:endParaRPr lang="en-US" altLang="zh-CN" sz="1200" b="0" dirty="0">
              <a:solidFill>
                <a:schemeClr val="tx1"/>
              </a:solidFill>
              <a:latin typeface="Arial" panose="020B0604020202020204" pitchFamily="34" charset="0"/>
              <a:ea typeface="宋体" panose="02010600030101010101" pitchFamily="2" charset="-122"/>
            </a:endParaRPr>
          </a:p>
          <a:p>
            <a:pPr marL="0" lvl="0" indent="0" algn="ctr">
              <a:spcBef>
                <a:spcPct val="0"/>
              </a:spcBef>
              <a:buClrTx/>
              <a:buFontTx/>
              <a:buNone/>
            </a:pPr>
            <a:r>
              <a:rPr lang="en-US" altLang="zh-CN" sz="1200" b="0" dirty="0">
                <a:solidFill>
                  <a:schemeClr val="tx1"/>
                </a:solidFill>
                <a:latin typeface="Arial" panose="020B0604020202020204" pitchFamily="34" charset="0"/>
                <a:ea typeface="宋体" panose="02010600030101010101" pitchFamily="2" charset="-122"/>
              </a:rPr>
              <a:t>Server D</a:t>
            </a:r>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26635" name="文本框 18"/>
          <p:cNvSpPr txBox="1"/>
          <p:nvPr/>
        </p:nvSpPr>
        <p:spPr>
          <a:xfrm rot="-796772">
            <a:off x="5149850" y="3392488"/>
            <a:ext cx="1290638" cy="26193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r>
              <a:rPr lang="en-US" altLang="zh-CN" sz="1100" b="0" dirty="0">
                <a:solidFill>
                  <a:schemeClr val="tx1"/>
                </a:solidFill>
                <a:latin typeface="Arial" panose="020B0604020202020204" pitchFamily="34" charset="0"/>
                <a:ea typeface="宋体" panose="02010600030101010101" pitchFamily="2" charset="-122"/>
              </a:rPr>
              <a:t>edu.cn</a:t>
            </a:r>
            <a:endParaRPr lang="zh-CN" altLang="en-US" sz="1100" b="0" dirty="0">
              <a:solidFill>
                <a:schemeClr val="tx1"/>
              </a:solidFill>
              <a:latin typeface="Arial" panose="020B0604020202020204" pitchFamily="34" charset="0"/>
              <a:ea typeface="宋体" panose="02010600030101010101" pitchFamily="2" charset="-122"/>
            </a:endParaRPr>
          </a:p>
        </p:txBody>
      </p:sp>
      <p:sp>
        <p:nvSpPr>
          <p:cNvPr id="26636" name="文本框 19"/>
          <p:cNvSpPr txBox="1"/>
          <p:nvPr/>
        </p:nvSpPr>
        <p:spPr>
          <a:xfrm rot="597181">
            <a:off x="4833938" y="4113213"/>
            <a:ext cx="1549400" cy="26193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r>
              <a:rPr lang="en-US" altLang="zh-CN" sz="1100" b="0" dirty="0">
                <a:solidFill>
                  <a:schemeClr val="tx1"/>
                </a:solidFill>
                <a:latin typeface="Arial" panose="020B0604020202020204" pitchFamily="34" charset="0"/>
                <a:ea typeface="宋体" panose="02010600030101010101" pitchFamily="2" charset="-122"/>
              </a:rPr>
              <a:t>xjtu.edu.cn</a:t>
            </a:r>
            <a:endParaRPr lang="zh-CN" altLang="en-US" sz="1100" b="0" dirty="0">
              <a:solidFill>
                <a:schemeClr val="tx1"/>
              </a:solidFill>
              <a:latin typeface="Arial" panose="020B0604020202020204" pitchFamily="34" charset="0"/>
              <a:ea typeface="宋体" panose="02010600030101010101" pitchFamily="2" charset="-122"/>
            </a:endParaRPr>
          </a:p>
        </p:txBody>
      </p:sp>
      <p:sp>
        <p:nvSpPr>
          <p:cNvPr id="26637" name="文本框 20"/>
          <p:cNvSpPr txBox="1"/>
          <p:nvPr/>
        </p:nvSpPr>
        <p:spPr>
          <a:xfrm rot="1879884">
            <a:off x="4357688" y="4856163"/>
            <a:ext cx="1979612" cy="26193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r>
              <a:rPr lang="en-US" altLang="zh-CN" sz="1100" b="0" dirty="0">
                <a:solidFill>
                  <a:schemeClr val="tx1"/>
                </a:solidFill>
                <a:latin typeface="Arial" panose="020B0604020202020204" pitchFamily="34" charset="0"/>
                <a:ea typeface="宋体" panose="02010600030101010101" pitchFamily="2" charset="-122"/>
              </a:rPr>
              <a:t>www.xjtu.edu.cn</a:t>
            </a:r>
            <a:endParaRPr lang="zh-CN" altLang="en-US" sz="1100" b="0" dirty="0">
              <a:solidFill>
                <a:schemeClr val="tx1"/>
              </a:solidFill>
              <a:latin typeface="Arial" panose="020B0604020202020204" pitchFamily="34" charset="0"/>
              <a:ea typeface="宋体" panose="02010600030101010101" pitchFamily="2" charset="-122"/>
            </a:endParaRPr>
          </a:p>
        </p:txBody>
      </p:sp>
      <p:sp>
        <p:nvSpPr>
          <p:cNvPr id="26638" name="文本框 21"/>
          <p:cNvSpPr txBox="1"/>
          <p:nvPr/>
        </p:nvSpPr>
        <p:spPr>
          <a:xfrm>
            <a:off x="7070725" y="2232025"/>
            <a:ext cx="1822450" cy="2778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endParaRPr lang="zh-CN" altLang="en-US" sz="1200" b="0" dirty="0">
              <a:solidFill>
                <a:schemeClr val="tx1"/>
              </a:solidFill>
              <a:latin typeface="Arial" panose="020B0604020202020204" pitchFamily="34" charset="0"/>
              <a:ea typeface="宋体" panose="02010600030101010101" pitchFamily="2" charset="-122"/>
            </a:endParaRPr>
          </a:p>
        </p:txBody>
      </p:sp>
    </p:spTree>
    <p:custDataLst>
      <p:tags r:id="rId2"/>
    </p:custDataLst>
  </p:cSld>
  <p:clrMapOvr>
    <a:masterClrMapping/>
  </p:clrMapOvr>
  <p:transition spd="slow" advTm="34843"/>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DNS: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缓存和更新纪录</a:t>
            </a:r>
            <a:endParaRPr kumimoji="1" lang="zh-CN" altLang="en-US" sz="4400" b="0" i="0" u="none" strike="noStrike" kern="0" cap="none" spc="0" normalizeH="0" baseline="0" noProof="0" smtClean="0">
              <a:ln>
                <a:noFill/>
              </a:ln>
              <a:solidFill>
                <a:srgbClr val="FF9900"/>
              </a:solidFill>
              <a:effectLst/>
              <a:uLnTx/>
              <a:uFillTx/>
              <a:latin typeface="+mj-lt"/>
              <a:ea typeface="+mj-ea"/>
              <a:cs typeface="+mj-cs"/>
            </a:endParaRPr>
          </a:p>
        </p:txBody>
      </p:sp>
      <p:sp>
        <p:nvSpPr>
          <p:cNvPr id="299011" name="Rectangle 3"/>
          <p:cNvSpPr>
            <a:spLocks noGrp="1"/>
          </p:cNvSpPr>
          <p:nvPr>
            <p:ph sz="half" idx="1"/>
          </p:nvPr>
        </p:nvSpPr>
        <p:spPr>
          <a:xfrm>
            <a:off x="1042988" y="836613"/>
            <a:ext cx="7515225" cy="5510212"/>
          </a:xfrm>
        </p:spPr>
        <p:txBody>
          <a:bodyPr vert="horz" wrap="square" lIns="91440" tIns="45720" rIns="91440" bIns="45720" anchor="t"/>
          <a:p>
            <a:pPr eaLnBrk="1" hangingPunct="1">
              <a:buClr>
                <a:srgbClr val="3366FF"/>
              </a:buClr>
              <a:buSzTx/>
            </a:pPr>
            <a:r>
              <a:rPr kumimoji="1" lang="zh-CN" altLang="en-US" dirty="0">
                <a:latin typeface="+mn-lt"/>
                <a:ea typeface="+mn-ea"/>
                <a:cs typeface="+mn-cs"/>
              </a:rPr>
              <a:t>一旦 </a:t>
            </a:r>
            <a:r>
              <a:rPr kumimoji="1" lang="en-US" altLang="zh-CN" dirty="0">
                <a:latin typeface="+mn-lt"/>
                <a:ea typeface="+mn-ea"/>
                <a:cs typeface="+mn-cs"/>
              </a:rPr>
              <a:t>(</a:t>
            </a:r>
            <a:r>
              <a:rPr kumimoji="1" lang="zh-CN" altLang="en-US" dirty="0">
                <a:latin typeface="+mn-lt"/>
                <a:ea typeface="+mn-ea"/>
                <a:cs typeface="+mn-cs"/>
              </a:rPr>
              <a:t>任何</a:t>
            </a:r>
            <a:r>
              <a:rPr kumimoji="1" lang="en-US" altLang="zh-CN" dirty="0">
                <a:latin typeface="+mn-lt"/>
                <a:ea typeface="+mn-ea"/>
                <a:cs typeface="+mn-cs"/>
              </a:rPr>
              <a:t>) </a:t>
            </a:r>
            <a:r>
              <a:rPr kumimoji="1" lang="zh-CN" altLang="en-US" dirty="0">
                <a:latin typeface="+mn-lt"/>
                <a:ea typeface="+mn-ea"/>
                <a:cs typeface="+mn-cs"/>
              </a:rPr>
              <a:t>域名服务器得知了某个映射</a:t>
            </a:r>
            <a:r>
              <a:rPr kumimoji="1" lang="en-US" altLang="zh-CN" dirty="0">
                <a:latin typeface="+mn-lt"/>
                <a:ea typeface="+mn-ea"/>
                <a:cs typeface="+mn-cs"/>
              </a:rPr>
              <a:t>, </a:t>
            </a:r>
            <a:r>
              <a:rPr kumimoji="1" lang="zh-CN" altLang="en-US" dirty="0">
                <a:latin typeface="+mn-lt"/>
                <a:ea typeface="+mn-ea"/>
                <a:cs typeface="+mn-cs"/>
              </a:rPr>
              <a:t>就将其 </a:t>
            </a:r>
            <a:r>
              <a:rPr kumimoji="1" lang="zh-CN" altLang="en-US" i="1" dirty="0">
                <a:solidFill>
                  <a:schemeClr val="hlink"/>
                </a:solidFill>
                <a:latin typeface="+mn-lt"/>
                <a:ea typeface="+mn-ea"/>
                <a:cs typeface="+mn-cs"/>
              </a:rPr>
              <a:t>缓存</a:t>
            </a:r>
            <a:endParaRPr kumimoji="1" lang="zh-CN" altLang="en-US" dirty="0">
              <a:solidFill>
                <a:schemeClr val="hlink"/>
              </a:solidFill>
              <a:latin typeface="+mn-lt"/>
              <a:ea typeface="+mn-ea"/>
              <a:cs typeface="+mn-cs"/>
            </a:endParaRPr>
          </a:p>
          <a:p>
            <a:pPr lvl="1" eaLnBrk="1" hangingPunct="1">
              <a:buClr>
                <a:srgbClr val="003399"/>
              </a:buClr>
            </a:pPr>
            <a:r>
              <a:rPr kumimoji="1" lang="zh-CN" altLang="en-US" sz="2800" dirty="0">
                <a:latin typeface="+mn-lt"/>
                <a:ea typeface="+mn-ea"/>
              </a:rPr>
              <a:t>在一定的时间间隔后缓存的条目将会过期</a:t>
            </a:r>
            <a:r>
              <a:rPr kumimoji="1" lang="en-US" altLang="zh-CN" sz="2800" dirty="0">
                <a:latin typeface="+mn-lt"/>
                <a:ea typeface="+mn-ea"/>
              </a:rPr>
              <a:t>(</a:t>
            </a:r>
            <a:r>
              <a:rPr kumimoji="1" lang="zh-CN" altLang="en-US" sz="2800" dirty="0">
                <a:latin typeface="+mn-lt"/>
                <a:ea typeface="+mn-ea"/>
              </a:rPr>
              <a:t>自动消除</a:t>
            </a:r>
            <a:r>
              <a:rPr kumimoji="1" lang="en-US" altLang="zh-CN" sz="2800" dirty="0">
                <a:latin typeface="+mn-lt"/>
                <a:ea typeface="+mn-ea"/>
              </a:rPr>
              <a:t>)</a:t>
            </a:r>
            <a:endParaRPr kumimoji="1" lang="en-US" altLang="zh-CN" sz="2800" dirty="0">
              <a:latin typeface="+mn-lt"/>
              <a:ea typeface="+mn-ea"/>
            </a:endParaRPr>
          </a:p>
          <a:p>
            <a:pPr eaLnBrk="1" hangingPunct="1">
              <a:buClr>
                <a:srgbClr val="3366FF"/>
              </a:buClr>
              <a:buSzTx/>
            </a:pPr>
            <a:r>
              <a:rPr kumimoji="1" lang="zh-CN" altLang="en-US" dirty="0">
                <a:latin typeface="+mn-lt"/>
                <a:ea typeface="+mn-ea"/>
                <a:cs typeface="+mn-cs"/>
              </a:rPr>
              <a:t>更新</a:t>
            </a:r>
            <a:r>
              <a:rPr kumimoji="1" lang="en-US" altLang="zh-CN" dirty="0">
                <a:latin typeface="+mn-lt"/>
                <a:ea typeface="+mn-ea"/>
                <a:cs typeface="+mn-cs"/>
              </a:rPr>
              <a:t>/</a:t>
            </a:r>
            <a:r>
              <a:rPr kumimoji="1" lang="zh-CN" altLang="en-US" dirty="0">
                <a:latin typeface="+mn-lt"/>
                <a:ea typeface="+mn-ea"/>
                <a:cs typeface="+mn-cs"/>
              </a:rPr>
              <a:t>通知 机制由 </a:t>
            </a:r>
            <a:r>
              <a:rPr kumimoji="1" lang="en-US" altLang="zh-CN" dirty="0">
                <a:latin typeface="+mn-lt"/>
                <a:ea typeface="+mn-ea"/>
                <a:cs typeface="+mn-cs"/>
              </a:rPr>
              <a:t>IETF</a:t>
            </a:r>
            <a:r>
              <a:rPr kumimoji="1" lang="zh-CN" altLang="en-US" dirty="0">
                <a:latin typeface="+mn-lt"/>
                <a:ea typeface="+mn-ea"/>
                <a:cs typeface="+mn-cs"/>
              </a:rPr>
              <a:t>负责设计</a:t>
            </a:r>
            <a:endParaRPr kumimoji="1" lang="zh-CN" altLang="en-US" dirty="0">
              <a:latin typeface="+mn-lt"/>
              <a:ea typeface="+mn-ea"/>
              <a:cs typeface="+mn-cs"/>
            </a:endParaRPr>
          </a:p>
          <a:p>
            <a:pPr lvl="1" eaLnBrk="1" hangingPunct="1">
              <a:buClr>
                <a:srgbClr val="003399"/>
              </a:buClr>
            </a:pPr>
            <a:r>
              <a:rPr kumimoji="1" lang="en-US" altLang="zh-CN" dirty="0">
                <a:latin typeface="+mn-lt"/>
                <a:ea typeface="+mn-ea"/>
              </a:rPr>
              <a:t>RFC 2136</a:t>
            </a:r>
            <a:endParaRPr kumimoji="1" lang="en-US" altLang="zh-CN" sz="2000" dirty="0">
              <a:latin typeface="+mn-lt"/>
              <a:ea typeface="+mn-ea"/>
            </a:endParaRPr>
          </a:p>
          <a:p>
            <a:pPr lvl="1" eaLnBrk="1" hangingPunct="1">
              <a:buClr>
                <a:srgbClr val="003399"/>
              </a:buClr>
            </a:pPr>
            <a:r>
              <a:rPr kumimoji="1" lang="en-US" altLang="zh-CN" sz="2000" dirty="0">
                <a:latin typeface="+mn-lt"/>
                <a:ea typeface="+mn-ea"/>
              </a:rPr>
              <a:t>http://www.ietf.org/html.charters/dnsind-charter.html</a:t>
            </a:r>
            <a:endParaRPr kumimoji="1" lang="en-US" altLang="zh-CN" sz="20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9011">
                                            <p:txEl>
                                              <p:charRg st="0" end="29"/>
                                            </p:txEl>
                                          </p:spTgt>
                                        </p:tgtEl>
                                        <p:attrNameLst>
                                          <p:attrName>style.visibility</p:attrName>
                                        </p:attrNameLst>
                                      </p:cBhvr>
                                      <p:to>
                                        <p:strVal val="visible"/>
                                      </p:to>
                                    </p:set>
                                    <p:animEffect transition="in" filter="fade">
                                      <p:cBhvr>
                                        <p:cTn id="7" dur="1000"/>
                                        <p:tgtEl>
                                          <p:spTgt spid="299011">
                                            <p:txEl>
                                              <p:charRg st="0" end="29"/>
                                            </p:txEl>
                                          </p:spTgt>
                                        </p:tgtEl>
                                      </p:cBhvr>
                                    </p:animEffect>
                                    <p:anim calcmode="lin" valueType="num">
                                      <p:cBhvr>
                                        <p:cTn id="8" dur="1000" fill="hold"/>
                                        <p:tgtEl>
                                          <p:spTgt spid="299011">
                                            <p:txEl>
                                              <p:charRg st="0" end="29"/>
                                            </p:txEl>
                                          </p:spTgt>
                                        </p:tgtEl>
                                        <p:attrNameLst>
                                          <p:attrName>ppt_x</p:attrName>
                                        </p:attrNameLst>
                                      </p:cBhvr>
                                      <p:tavLst>
                                        <p:tav tm="0">
                                          <p:val>
                                            <p:strVal val="#ppt_x"/>
                                          </p:val>
                                        </p:tav>
                                        <p:tav tm="100000">
                                          <p:val>
                                            <p:strVal val="#ppt_x"/>
                                          </p:val>
                                        </p:tav>
                                      </p:tavLst>
                                    </p:anim>
                                    <p:anim calcmode="lin" valueType="num">
                                      <p:cBhvr>
                                        <p:cTn id="9" dur="1000" fill="hold"/>
                                        <p:tgtEl>
                                          <p:spTgt spid="299011">
                                            <p:txEl>
                                              <p:charRg st="0" end="29"/>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9011">
                                            <p:txEl>
                                              <p:charRg st="29" end="54"/>
                                            </p:txEl>
                                          </p:spTgt>
                                        </p:tgtEl>
                                        <p:attrNameLst>
                                          <p:attrName>style.visibility</p:attrName>
                                        </p:attrNameLst>
                                      </p:cBhvr>
                                      <p:to>
                                        <p:strVal val="visible"/>
                                      </p:to>
                                    </p:set>
                                    <p:animEffect transition="in" filter="fade">
                                      <p:cBhvr>
                                        <p:cTn id="12" dur="1000"/>
                                        <p:tgtEl>
                                          <p:spTgt spid="299011">
                                            <p:txEl>
                                              <p:charRg st="29" end="54"/>
                                            </p:txEl>
                                          </p:spTgt>
                                        </p:tgtEl>
                                      </p:cBhvr>
                                    </p:animEffect>
                                    <p:anim calcmode="lin" valueType="num">
                                      <p:cBhvr>
                                        <p:cTn id="13" dur="1000" fill="hold"/>
                                        <p:tgtEl>
                                          <p:spTgt spid="299011">
                                            <p:txEl>
                                              <p:charRg st="29" end="54"/>
                                            </p:txEl>
                                          </p:spTgt>
                                        </p:tgtEl>
                                        <p:attrNameLst>
                                          <p:attrName>ppt_x</p:attrName>
                                        </p:attrNameLst>
                                      </p:cBhvr>
                                      <p:tavLst>
                                        <p:tav tm="0">
                                          <p:val>
                                            <p:strVal val="#ppt_x"/>
                                          </p:val>
                                        </p:tav>
                                        <p:tav tm="100000">
                                          <p:val>
                                            <p:strVal val="#ppt_x"/>
                                          </p:val>
                                        </p:tav>
                                      </p:tavLst>
                                    </p:anim>
                                    <p:anim calcmode="lin" valueType="num">
                                      <p:cBhvr>
                                        <p:cTn id="14" dur="1000" fill="hold"/>
                                        <p:tgtEl>
                                          <p:spTgt spid="299011">
                                            <p:txEl>
                                              <p:charRg st="29" end="5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9011">
                                            <p:txEl>
                                              <p:charRg st="54" end="73"/>
                                            </p:txEl>
                                          </p:spTgt>
                                        </p:tgtEl>
                                        <p:attrNameLst>
                                          <p:attrName>style.visibility</p:attrName>
                                        </p:attrNameLst>
                                      </p:cBhvr>
                                      <p:to>
                                        <p:strVal val="visible"/>
                                      </p:to>
                                    </p:set>
                                    <p:animEffect transition="in" filter="fade">
                                      <p:cBhvr>
                                        <p:cTn id="19" dur="1000"/>
                                        <p:tgtEl>
                                          <p:spTgt spid="299011">
                                            <p:txEl>
                                              <p:charRg st="54" end="73"/>
                                            </p:txEl>
                                          </p:spTgt>
                                        </p:tgtEl>
                                      </p:cBhvr>
                                    </p:animEffect>
                                    <p:anim calcmode="lin" valueType="num">
                                      <p:cBhvr>
                                        <p:cTn id="20" dur="1000" fill="hold"/>
                                        <p:tgtEl>
                                          <p:spTgt spid="299011">
                                            <p:txEl>
                                              <p:charRg st="54" end="73"/>
                                            </p:txEl>
                                          </p:spTgt>
                                        </p:tgtEl>
                                        <p:attrNameLst>
                                          <p:attrName>ppt_x</p:attrName>
                                        </p:attrNameLst>
                                      </p:cBhvr>
                                      <p:tavLst>
                                        <p:tav tm="0">
                                          <p:val>
                                            <p:strVal val="#ppt_x"/>
                                          </p:val>
                                        </p:tav>
                                        <p:tav tm="100000">
                                          <p:val>
                                            <p:strVal val="#ppt_x"/>
                                          </p:val>
                                        </p:tav>
                                      </p:tavLst>
                                    </p:anim>
                                    <p:anim calcmode="lin" valueType="num">
                                      <p:cBhvr>
                                        <p:cTn id="21" dur="1000" fill="hold"/>
                                        <p:tgtEl>
                                          <p:spTgt spid="299011">
                                            <p:txEl>
                                              <p:charRg st="54" end="7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9011">
                                            <p:txEl>
                                              <p:charRg st="73" end="82"/>
                                            </p:txEl>
                                          </p:spTgt>
                                        </p:tgtEl>
                                        <p:attrNameLst>
                                          <p:attrName>style.visibility</p:attrName>
                                        </p:attrNameLst>
                                      </p:cBhvr>
                                      <p:to>
                                        <p:strVal val="visible"/>
                                      </p:to>
                                    </p:set>
                                    <p:animEffect transition="in" filter="fade">
                                      <p:cBhvr>
                                        <p:cTn id="24" dur="1000"/>
                                        <p:tgtEl>
                                          <p:spTgt spid="299011">
                                            <p:txEl>
                                              <p:charRg st="73" end="82"/>
                                            </p:txEl>
                                          </p:spTgt>
                                        </p:tgtEl>
                                      </p:cBhvr>
                                    </p:animEffect>
                                    <p:anim calcmode="lin" valueType="num">
                                      <p:cBhvr>
                                        <p:cTn id="25" dur="1000" fill="hold"/>
                                        <p:tgtEl>
                                          <p:spTgt spid="299011">
                                            <p:txEl>
                                              <p:charRg st="73" end="82"/>
                                            </p:txEl>
                                          </p:spTgt>
                                        </p:tgtEl>
                                        <p:attrNameLst>
                                          <p:attrName>ppt_x</p:attrName>
                                        </p:attrNameLst>
                                      </p:cBhvr>
                                      <p:tavLst>
                                        <p:tav tm="0">
                                          <p:val>
                                            <p:strVal val="#ppt_x"/>
                                          </p:val>
                                        </p:tav>
                                        <p:tav tm="100000">
                                          <p:val>
                                            <p:strVal val="#ppt_x"/>
                                          </p:val>
                                        </p:tav>
                                      </p:tavLst>
                                    </p:anim>
                                    <p:anim calcmode="lin" valueType="num">
                                      <p:cBhvr>
                                        <p:cTn id="26" dur="1000" fill="hold"/>
                                        <p:tgtEl>
                                          <p:spTgt spid="299011">
                                            <p:txEl>
                                              <p:charRg st="73" end="8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99011">
                                            <p:txEl>
                                              <p:charRg st="82" end="136"/>
                                            </p:txEl>
                                          </p:spTgt>
                                        </p:tgtEl>
                                        <p:attrNameLst>
                                          <p:attrName>style.visibility</p:attrName>
                                        </p:attrNameLst>
                                      </p:cBhvr>
                                      <p:to>
                                        <p:strVal val="visible"/>
                                      </p:to>
                                    </p:set>
                                    <p:animEffect transition="in" filter="fade">
                                      <p:cBhvr>
                                        <p:cTn id="29" dur="1000"/>
                                        <p:tgtEl>
                                          <p:spTgt spid="299011">
                                            <p:txEl>
                                              <p:charRg st="82" end="136"/>
                                            </p:txEl>
                                          </p:spTgt>
                                        </p:tgtEl>
                                      </p:cBhvr>
                                    </p:animEffect>
                                    <p:anim calcmode="lin" valueType="num">
                                      <p:cBhvr>
                                        <p:cTn id="30" dur="1000" fill="hold"/>
                                        <p:tgtEl>
                                          <p:spTgt spid="299011">
                                            <p:txEl>
                                              <p:charRg st="82" end="136"/>
                                            </p:txEl>
                                          </p:spTgt>
                                        </p:tgtEl>
                                        <p:attrNameLst>
                                          <p:attrName>ppt_x</p:attrName>
                                        </p:attrNameLst>
                                      </p:cBhvr>
                                      <p:tavLst>
                                        <p:tav tm="0">
                                          <p:val>
                                            <p:strVal val="#ppt_x"/>
                                          </p:val>
                                        </p:tav>
                                        <p:tav tm="100000">
                                          <p:val>
                                            <p:strVal val="#ppt_x"/>
                                          </p:val>
                                        </p:tav>
                                      </p:tavLst>
                                    </p:anim>
                                    <p:anim calcmode="lin" valueType="num">
                                      <p:cBhvr>
                                        <p:cTn id="31" dur="1000" fill="hold"/>
                                        <p:tgtEl>
                                          <p:spTgt spid="299011">
                                            <p:txEl>
                                              <p:charRg st="82" end="13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8"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DNS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资源记录</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102402" name="Rectangle 1027"/>
          <p:cNvSpPr>
            <a:spLocks noGrp="1"/>
          </p:cNvSpPr>
          <p:nvPr>
            <p:ph sz="half" idx="1"/>
          </p:nvPr>
        </p:nvSpPr>
        <p:spPr>
          <a:xfrm>
            <a:off x="542925" y="981075"/>
            <a:ext cx="7820025" cy="514350"/>
          </a:xfrm>
        </p:spPr>
        <p:txBody>
          <a:bodyPr vert="horz" wrap="square" lIns="91440" tIns="45720" rIns="91440" bIns="45720" anchor="t"/>
          <a:p>
            <a:pPr eaLnBrk="1" hangingPunct="1">
              <a:lnSpc>
                <a:spcPct val="90000"/>
              </a:lnSpc>
              <a:buClr>
                <a:srgbClr val="3366FF"/>
              </a:buClr>
              <a:buSzTx/>
              <a:buNone/>
            </a:pPr>
            <a:r>
              <a:rPr kumimoji="1" lang="en-US" altLang="zh-CN" u="sng" dirty="0">
                <a:solidFill>
                  <a:schemeClr val="hlink"/>
                </a:solidFill>
                <a:latin typeface="+mn-lt"/>
                <a:ea typeface="+mn-ea"/>
                <a:cs typeface="+mn-cs"/>
              </a:rPr>
              <a:t>DNS:</a:t>
            </a:r>
            <a:r>
              <a:rPr kumimoji="1" lang="en-US" altLang="zh-CN" dirty="0">
                <a:latin typeface="+mn-lt"/>
                <a:ea typeface="+mn-ea"/>
                <a:cs typeface="+mn-cs"/>
              </a:rPr>
              <a:t> </a:t>
            </a:r>
            <a:r>
              <a:rPr kumimoji="1" lang="zh-CN" altLang="en-US" dirty="0">
                <a:latin typeface="+mn-lt"/>
                <a:ea typeface="+mn-ea"/>
                <a:cs typeface="+mn-cs"/>
              </a:rPr>
              <a:t>存储资源记录 </a:t>
            </a:r>
            <a:r>
              <a:rPr kumimoji="1" lang="en-US" altLang="zh-CN" dirty="0">
                <a:solidFill>
                  <a:srgbClr val="FF0000"/>
                </a:solidFill>
                <a:latin typeface="+mn-lt"/>
                <a:ea typeface="+mn-ea"/>
                <a:cs typeface="+mn-cs"/>
              </a:rPr>
              <a:t>(RR)</a:t>
            </a:r>
            <a:r>
              <a:rPr kumimoji="1" lang="zh-CN" altLang="en-US" dirty="0">
                <a:solidFill>
                  <a:srgbClr val="FF0000"/>
                </a:solidFill>
                <a:latin typeface="+mn-lt"/>
                <a:ea typeface="+mn-ea"/>
                <a:cs typeface="+mn-cs"/>
              </a:rPr>
              <a:t>的分布式数据库</a:t>
            </a:r>
            <a:endParaRPr kumimoji="1" lang="zh-CN" altLang="en-US" dirty="0">
              <a:latin typeface="+mn-lt"/>
              <a:ea typeface="+mn-ea"/>
              <a:cs typeface="+mn-cs"/>
            </a:endParaRPr>
          </a:p>
        </p:txBody>
      </p:sp>
      <p:sp>
        <p:nvSpPr>
          <p:cNvPr id="102403" name="Rectangle 1028"/>
          <p:cNvSpPr>
            <a:spLocks noGrp="1"/>
          </p:cNvSpPr>
          <p:nvPr>
            <p:ph sz="half" idx="2"/>
          </p:nvPr>
        </p:nvSpPr>
        <p:spPr>
          <a:xfrm>
            <a:off x="381000" y="3752850"/>
            <a:ext cx="4195763" cy="1855788"/>
          </a:xfrm>
        </p:spPr>
        <p:txBody>
          <a:bodyPr vert="horz" wrap="square" lIns="91440" tIns="45720" rIns="91440" bIns="45720" anchor="t"/>
          <a:p>
            <a:pPr eaLnBrk="1" hangingPunct="1">
              <a:buClr>
                <a:srgbClr val="3366FF"/>
              </a:buClr>
              <a:buSzTx/>
            </a:pPr>
            <a:r>
              <a:rPr kumimoji="1" lang="en-US" altLang="zh-CN" dirty="0">
                <a:latin typeface="+mn-lt"/>
                <a:ea typeface="+mn-ea"/>
                <a:cs typeface="+mn-cs"/>
              </a:rPr>
              <a:t>Type=NS</a:t>
            </a:r>
            <a:endParaRPr kumimoji="1" lang="en-US" altLang="zh-CN" dirty="0">
              <a:latin typeface="+mn-lt"/>
              <a:ea typeface="+mn-ea"/>
              <a:cs typeface="+mn-cs"/>
            </a:endParaRPr>
          </a:p>
          <a:p>
            <a:pPr lvl="1" eaLnBrk="1" hangingPunct="1">
              <a:buClr>
                <a:srgbClr val="003399"/>
              </a:buClr>
            </a:pPr>
            <a:r>
              <a:rPr kumimoji="1" lang="en-US" altLang="zh-CN" dirty="0">
                <a:latin typeface="Courier New" panose="02070309020205020404" pitchFamily="49" charset="0"/>
                <a:ea typeface="+mn-ea"/>
              </a:rPr>
              <a:t>name</a:t>
            </a:r>
            <a:r>
              <a:rPr kumimoji="1" lang="en-US" altLang="zh-CN" dirty="0">
                <a:latin typeface="+mn-lt"/>
                <a:ea typeface="+mn-ea"/>
              </a:rPr>
              <a:t> = </a:t>
            </a:r>
            <a:r>
              <a:rPr kumimoji="1" lang="zh-CN" altLang="en-US" dirty="0">
                <a:latin typeface="+mn-lt"/>
                <a:ea typeface="+mn-ea"/>
              </a:rPr>
              <a:t>域 </a:t>
            </a:r>
            <a:r>
              <a:rPr kumimoji="1" lang="en-US" altLang="zh-CN" dirty="0">
                <a:latin typeface="+mn-lt"/>
                <a:ea typeface="+mn-ea"/>
              </a:rPr>
              <a:t>(e.g. foo.com)</a:t>
            </a:r>
            <a:endParaRPr kumimoji="1" lang="en-US" altLang="zh-CN" dirty="0">
              <a:latin typeface="+mn-lt"/>
              <a:ea typeface="+mn-ea"/>
            </a:endParaRPr>
          </a:p>
          <a:p>
            <a:pPr lvl="1" eaLnBrk="1" hangingPunct="1">
              <a:buClr>
                <a:srgbClr val="003399"/>
              </a:buClr>
            </a:pPr>
            <a:r>
              <a:rPr kumimoji="1" lang="en-US" altLang="zh-CN" dirty="0">
                <a:latin typeface="Courier New" panose="02070309020205020404" pitchFamily="49" charset="0"/>
                <a:ea typeface="+mn-ea"/>
              </a:rPr>
              <a:t>value</a:t>
            </a:r>
            <a:r>
              <a:rPr kumimoji="1" lang="en-US" altLang="zh-CN" dirty="0">
                <a:latin typeface="+mn-lt"/>
                <a:ea typeface="+mn-ea"/>
              </a:rPr>
              <a:t> =</a:t>
            </a:r>
            <a:r>
              <a:rPr kumimoji="1" lang="zh-CN" altLang="en-US" dirty="0">
                <a:latin typeface="+mn-lt"/>
                <a:ea typeface="+mn-ea"/>
              </a:rPr>
              <a:t>该域授权域名服务器的 </a:t>
            </a:r>
            <a:r>
              <a:rPr kumimoji="1" lang="en-US" altLang="zh-CN" dirty="0">
                <a:latin typeface="+mn-lt"/>
                <a:ea typeface="+mn-ea"/>
              </a:rPr>
              <a:t>IP </a:t>
            </a:r>
            <a:r>
              <a:rPr kumimoji="1" lang="zh-CN" altLang="en-US" dirty="0">
                <a:latin typeface="+mn-lt"/>
                <a:ea typeface="+mn-ea"/>
              </a:rPr>
              <a:t>地址</a:t>
            </a:r>
            <a:endParaRPr kumimoji="1" lang="zh-CN" altLang="en-US" dirty="0">
              <a:latin typeface="+mn-lt"/>
              <a:ea typeface="+mn-ea"/>
            </a:endParaRPr>
          </a:p>
          <a:p>
            <a:pPr eaLnBrk="1" hangingPunct="1">
              <a:buClr>
                <a:srgbClr val="3366FF"/>
              </a:buClr>
              <a:buSzTx/>
            </a:pPr>
            <a:endParaRPr kumimoji="1" lang="en-US" altLang="zh-CN" dirty="0">
              <a:latin typeface="+mn-lt"/>
              <a:ea typeface="+mn-ea"/>
              <a:cs typeface="+mn-cs"/>
            </a:endParaRPr>
          </a:p>
        </p:txBody>
      </p:sp>
      <p:grpSp>
        <p:nvGrpSpPr>
          <p:cNvPr id="102404" name="Group 1029"/>
          <p:cNvGrpSpPr/>
          <p:nvPr/>
        </p:nvGrpSpPr>
        <p:grpSpPr>
          <a:xfrm>
            <a:off x="1795463" y="1533525"/>
            <a:ext cx="5364162" cy="571500"/>
            <a:chOff x="1407" y="1206"/>
            <a:chExt cx="3379" cy="360"/>
          </a:xfrm>
        </p:grpSpPr>
        <p:sp>
          <p:nvSpPr>
            <p:cNvPr id="102405" name="Text Box 1030"/>
            <p:cNvSpPr txBox="1"/>
            <p:nvPr/>
          </p:nvSpPr>
          <p:spPr>
            <a:xfrm>
              <a:off x="1407" y="1214"/>
              <a:ext cx="3379" cy="288"/>
            </a:xfrm>
            <a:prstGeom prst="rect">
              <a:avLst/>
            </a:prstGeom>
            <a:noFill/>
            <a:ln w="9525">
              <a:noFill/>
            </a:ln>
          </p:spPr>
          <p:txBody>
            <a:bodyPr anchor="ctr">
              <a:spAutoFit/>
            </a:bodyPr>
            <a:p>
              <a:pPr algn="ctr" eaLnBrk="0" hangingPunct="0"/>
              <a:r>
                <a:rPr lang="en-US" altLang="zh-CN" sz="2400" dirty="0">
                  <a:solidFill>
                    <a:schemeClr val="tx1"/>
                  </a:solidFill>
                  <a:latin typeface="Comic Sans MS" panose="030F0702030302020204" pitchFamily="66" charset="0"/>
                  <a:ea typeface="宋体" panose="02010600030101010101" pitchFamily="2" charset="-122"/>
                </a:rPr>
                <a:t>RR </a:t>
              </a:r>
              <a:r>
                <a:rPr lang="zh-CN" altLang="en-US" sz="2400" dirty="0">
                  <a:solidFill>
                    <a:schemeClr val="tx1"/>
                  </a:solidFill>
                  <a:latin typeface="Comic Sans MS" panose="030F0702030302020204" pitchFamily="66" charset="0"/>
                  <a:ea typeface="宋体" panose="02010600030101010101" pitchFamily="2" charset="-122"/>
                </a:rPr>
                <a:t>格式</a:t>
              </a:r>
              <a:r>
                <a:rPr lang="en-US" altLang="zh-CN" sz="2400" dirty="0">
                  <a:solidFill>
                    <a:schemeClr val="tx1"/>
                  </a:solidFill>
                  <a:latin typeface="Comic Sans MS" panose="030F0702030302020204" pitchFamily="66" charset="0"/>
                  <a:ea typeface="宋体" panose="02010600030101010101" pitchFamily="2" charset="-122"/>
                </a:rPr>
                <a:t>: </a:t>
              </a:r>
              <a:r>
                <a:rPr lang="en-US" altLang="zh-CN" dirty="0">
                  <a:solidFill>
                    <a:schemeClr val="tx1"/>
                  </a:solidFill>
                  <a:latin typeface="Courier New" panose="02070309020205020404" pitchFamily="49" charset="0"/>
                  <a:ea typeface="宋体" panose="02010600030101010101" pitchFamily="2" charset="-122"/>
                </a:rPr>
                <a:t>(name, value, type,ttl)</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2406" name="Rectangle 1031"/>
            <p:cNvSpPr/>
            <p:nvPr/>
          </p:nvSpPr>
          <p:spPr>
            <a:xfrm>
              <a:off x="1458" y="1206"/>
              <a:ext cx="3318" cy="360"/>
            </a:xfrm>
            <a:prstGeom prst="rect">
              <a:avLst/>
            </a:prstGeom>
            <a:noFill/>
            <a:ln w="19050" cap="flat" cmpd="sng">
              <a:solidFill>
                <a:schemeClr val="accent2"/>
              </a:solidFill>
              <a:prstDash val="solid"/>
              <a:miter/>
              <a:headEnd type="none" w="med" len="med"/>
              <a:tailEnd type="none" w="med" len="med"/>
            </a:ln>
          </p:spPr>
          <p:txBody>
            <a:bodyPr wrap="none" anchor="ctr"/>
            <a:p>
              <a:pPr algn="ctr" eaLnBrk="0" hangingPunct="0"/>
              <a:endParaRPr lang="zh-CN" altLang="zh-CN" sz="2400" dirty="0">
                <a:latin typeface="Times New Roman" panose="02020603050405020304" pitchFamily="18" charset="0"/>
                <a:ea typeface="宋体" panose="02010600030101010101" pitchFamily="2" charset="-122"/>
              </a:endParaRPr>
            </a:p>
          </p:txBody>
        </p:sp>
      </p:grpSp>
      <p:sp>
        <p:nvSpPr>
          <p:cNvPr id="102407" name="Rectangle 1032"/>
          <p:cNvSpPr/>
          <p:nvPr/>
        </p:nvSpPr>
        <p:spPr>
          <a:xfrm>
            <a:off x="523875" y="2295525"/>
            <a:ext cx="3810000" cy="1304925"/>
          </a:xfrm>
          <a:prstGeom prst="rect">
            <a:avLst/>
          </a:prstGeom>
          <a:noFill/>
          <a:ln w="9525">
            <a:noFill/>
          </a:ln>
        </p:spPr>
        <p:txBody>
          <a:bodyPr anchor="t"/>
          <a:p>
            <a:pPr marL="342900" indent="-342900"/>
            <a:r>
              <a:rPr lang="en-US" altLang="zh-CN" dirty="0">
                <a:latin typeface="Times New Roman" panose="02020603050405020304" pitchFamily="18" charset="0"/>
                <a:ea typeface="宋体" panose="02010600030101010101" pitchFamily="2" charset="-122"/>
              </a:rPr>
              <a:t>Type=A</a:t>
            </a:r>
            <a:endParaRPr lang="en-US" altLang="zh-CN" dirty="0">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en-US" altLang="zh-CN" sz="2400" dirty="0">
                <a:solidFill>
                  <a:srgbClr val="003399"/>
                </a:solidFill>
                <a:latin typeface="Courier New" panose="02070309020205020404" pitchFamily="49" charset="0"/>
                <a:ea typeface="宋体" panose="02010600030101010101" pitchFamily="2" charset="-122"/>
              </a:rPr>
              <a:t>name</a:t>
            </a:r>
            <a:r>
              <a:rPr lang="en-US" altLang="zh-CN" sz="2400" dirty="0">
                <a:solidFill>
                  <a:srgbClr val="003399"/>
                </a:solidFill>
                <a:latin typeface="Times New Roman" panose="02020603050405020304" pitchFamily="18" charset="0"/>
                <a:ea typeface="宋体" panose="02010600030101010101" pitchFamily="2" charset="-122"/>
              </a:rPr>
              <a:t> = </a:t>
            </a:r>
            <a:r>
              <a:rPr lang="zh-CN" altLang="en-US" sz="2400" dirty="0">
                <a:solidFill>
                  <a:srgbClr val="003399"/>
                </a:solidFill>
                <a:latin typeface="Times New Roman" panose="02020603050405020304" pitchFamily="18" charset="0"/>
                <a:ea typeface="宋体" panose="02010600030101010101" pitchFamily="2" charset="-122"/>
              </a:rPr>
              <a:t>主机名</a:t>
            </a:r>
            <a:endParaRPr lang="zh-CN" altLang="en-US" sz="2400" dirty="0">
              <a:solidFill>
                <a:srgbClr val="003399"/>
              </a:solidFill>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en-US" altLang="zh-CN" sz="2400" dirty="0">
                <a:solidFill>
                  <a:srgbClr val="003399"/>
                </a:solidFill>
                <a:latin typeface="Courier New" panose="02070309020205020404" pitchFamily="49" charset="0"/>
                <a:ea typeface="宋体" panose="02010600030101010101" pitchFamily="2" charset="-122"/>
              </a:rPr>
              <a:t>value</a:t>
            </a:r>
            <a:r>
              <a:rPr lang="en-US" altLang="zh-CN" sz="2400" dirty="0">
                <a:solidFill>
                  <a:srgbClr val="003399"/>
                </a:solidFill>
                <a:latin typeface="Times New Roman" panose="02020603050405020304" pitchFamily="18" charset="0"/>
                <a:ea typeface="宋体" panose="02010600030101010101" pitchFamily="2" charset="-122"/>
              </a:rPr>
              <a:t> = IP </a:t>
            </a:r>
            <a:r>
              <a:rPr lang="zh-CN" altLang="en-US" sz="2400" dirty="0">
                <a:solidFill>
                  <a:srgbClr val="003399"/>
                </a:solidFill>
                <a:latin typeface="Times New Roman" panose="02020603050405020304" pitchFamily="18" charset="0"/>
                <a:ea typeface="宋体" panose="02010600030101010101" pitchFamily="2" charset="-122"/>
              </a:rPr>
              <a:t>地址</a:t>
            </a:r>
            <a:endParaRPr lang="zh-CN" altLang="en-US" sz="2400" dirty="0">
              <a:solidFill>
                <a:srgbClr val="003399"/>
              </a:solidFill>
              <a:latin typeface="Times New Roman" panose="02020603050405020304" pitchFamily="18" charset="0"/>
              <a:ea typeface="宋体" panose="02010600030101010101" pitchFamily="2" charset="-122"/>
            </a:endParaRPr>
          </a:p>
          <a:p>
            <a:pPr marL="342900" indent="-342900"/>
            <a:endParaRPr lang="en-US" altLang="zh-CN" dirty="0">
              <a:latin typeface="Times New Roman" panose="02020603050405020304" pitchFamily="18" charset="0"/>
              <a:ea typeface="宋体" panose="02010600030101010101" pitchFamily="2" charset="-122"/>
            </a:endParaRPr>
          </a:p>
        </p:txBody>
      </p:sp>
      <p:sp>
        <p:nvSpPr>
          <p:cNvPr id="102408" name="Rectangle 1033"/>
          <p:cNvSpPr/>
          <p:nvPr/>
        </p:nvSpPr>
        <p:spPr>
          <a:xfrm>
            <a:off x="4217988" y="2335213"/>
            <a:ext cx="4926012" cy="2171700"/>
          </a:xfrm>
          <a:prstGeom prst="rect">
            <a:avLst/>
          </a:prstGeom>
          <a:noFill/>
          <a:ln w="9525">
            <a:noFill/>
          </a:ln>
        </p:spPr>
        <p:txBody>
          <a:bodyPr anchor="t"/>
          <a:p>
            <a:pPr marL="342900" indent="-342900"/>
            <a:r>
              <a:rPr lang="en-US" altLang="zh-CN" dirty="0">
                <a:latin typeface="Times New Roman" panose="02020603050405020304" pitchFamily="18" charset="0"/>
                <a:ea typeface="宋体" panose="02010600030101010101" pitchFamily="2" charset="-122"/>
              </a:rPr>
              <a:t>Type=CNAME</a:t>
            </a:r>
            <a:endParaRPr lang="en-US" altLang="zh-CN" dirty="0">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en-US" altLang="zh-CN" sz="2400" dirty="0">
                <a:solidFill>
                  <a:srgbClr val="003399"/>
                </a:solidFill>
                <a:latin typeface="Courier New" panose="02070309020205020404" pitchFamily="49" charset="0"/>
                <a:ea typeface="宋体" panose="02010600030101010101" pitchFamily="2" charset="-122"/>
              </a:rPr>
              <a:t>Name</a:t>
            </a:r>
            <a:r>
              <a:rPr lang="en-US" altLang="zh-CN" sz="2400" dirty="0">
                <a:solidFill>
                  <a:srgbClr val="003399"/>
                </a:solidFill>
                <a:latin typeface="Times New Roman" panose="02020603050405020304" pitchFamily="18" charset="0"/>
                <a:ea typeface="宋体" panose="02010600030101010101" pitchFamily="2" charset="-122"/>
              </a:rPr>
              <a:t>= </a:t>
            </a:r>
            <a:r>
              <a:rPr lang="zh-CN" altLang="en-US" sz="2400" dirty="0">
                <a:solidFill>
                  <a:srgbClr val="003399"/>
                </a:solidFill>
                <a:latin typeface="Times New Roman" panose="02020603050405020304" pitchFamily="18" charset="0"/>
                <a:ea typeface="宋体" panose="02010600030101010101" pitchFamily="2" charset="-122"/>
              </a:rPr>
              <a:t>别名</a:t>
            </a:r>
            <a:endParaRPr lang="zh-CN" altLang="en-US" sz="2400" dirty="0">
              <a:solidFill>
                <a:srgbClr val="003399"/>
              </a:solidFill>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None/>
            </a:pPr>
            <a:r>
              <a:rPr lang="zh-CN" altLang="en-US" sz="2000" dirty="0">
                <a:solidFill>
                  <a:srgbClr val="003399"/>
                </a:solidFill>
                <a:latin typeface="Courier New" panose="02070309020205020404" pitchFamily="49" charset="0"/>
                <a:ea typeface="宋体" panose="02010600030101010101" pitchFamily="2" charset="-122"/>
              </a:rPr>
              <a:t>  </a:t>
            </a:r>
            <a:r>
              <a:rPr lang="en-US" altLang="zh-CN" sz="2000" dirty="0">
                <a:solidFill>
                  <a:srgbClr val="003399"/>
                </a:solidFill>
                <a:latin typeface="Courier New" panose="02070309020205020404" pitchFamily="49" charset="0"/>
                <a:ea typeface="宋体" panose="02010600030101010101" pitchFamily="2" charset="-122"/>
              </a:rPr>
              <a:t>www.ibm.com </a:t>
            </a:r>
            <a:r>
              <a:rPr lang="en-US" altLang="zh-CN" sz="2400" dirty="0">
                <a:solidFill>
                  <a:srgbClr val="003399"/>
                </a:solidFill>
                <a:latin typeface="Times New Roman" panose="02020603050405020304" pitchFamily="18" charset="0"/>
                <a:ea typeface="宋体" panose="02010600030101010101" pitchFamily="2" charset="-122"/>
              </a:rPr>
              <a:t>is really</a:t>
            </a:r>
            <a:r>
              <a:rPr lang="en-US" altLang="zh-CN" sz="2000" dirty="0">
                <a:solidFill>
                  <a:srgbClr val="003399"/>
                </a:solidFill>
                <a:latin typeface="Courier New" panose="02070309020205020404" pitchFamily="49" charset="0"/>
                <a:ea typeface="宋体" panose="02010600030101010101" pitchFamily="2" charset="-122"/>
              </a:rPr>
              <a:t>  servereast.backup2.ibm.com</a:t>
            </a:r>
            <a:endParaRPr lang="en-US" altLang="zh-CN" sz="2000" dirty="0">
              <a:solidFill>
                <a:srgbClr val="003399"/>
              </a:solidFill>
              <a:latin typeface="Courier New" panose="02070309020205020404" pitchFamily="49"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en-US" altLang="zh-CN" sz="2400" dirty="0">
                <a:solidFill>
                  <a:srgbClr val="003399"/>
                </a:solidFill>
                <a:latin typeface="Courier New" panose="02070309020205020404" pitchFamily="49" charset="0"/>
                <a:ea typeface="宋体" panose="02010600030101010101" pitchFamily="2" charset="-122"/>
              </a:rPr>
              <a:t>value</a:t>
            </a:r>
            <a:r>
              <a:rPr lang="en-US" altLang="zh-CN" sz="2400" dirty="0">
                <a:solidFill>
                  <a:srgbClr val="003399"/>
                </a:solidFill>
                <a:latin typeface="Times New Roman" panose="02020603050405020304" pitchFamily="18" charset="0"/>
                <a:ea typeface="宋体" panose="02010600030101010101" pitchFamily="2" charset="-122"/>
              </a:rPr>
              <a:t> =</a:t>
            </a:r>
            <a:r>
              <a:rPr lang="zh-CN" altLang="en-US" sz="2400" dirty="0">
                <a:solidFill>
                  <a:srgbClr val="003399"/>
                </a:solidFill>
                <a:latin typeface="Times New Roman" panose="02020603050405020304" pitchFamily="18" charset="0"/>
                <a:ea typeface="宋体" panose="02010600030101010101" pitchFamily="2" charset="-122"/>
              </a:rPr>
              <a:t>真名</a:t>
            </a:r>
            <a:endParaRPr lang="zh-CN" altLang="en-US" sz="2400" dirty="0">
              <a:solidFill>
                <a:srgbClr val="003399"/>
              </a:solidFill>
              <a:latin typeface="Times New Roman" panose="02020603050405020304" pitchFamily="18" charset="0"/>
              <a:ea typeface="宋体" panose="02010600030101010101" pitchFamily="2" charset="-122"/>
            </a:endParaRPr>
          </a:p>
          <a:p>
            <a:pPr marL="342900" indent="-342900"/>
            <a:endParaRPr lang="en-US" altLang="zh-CN" dirty="0">
              <a:latin typeface="Times New Roman" panose="02020603050405020304" pitchFamily="18" charset="0"/>
              <a:ea typeface="宋体" panose="02010600030101010101" pitchFamily="2" charset="-122"/>
            </a:endParaRPr>
          </a:p>
        </p:txBody>
      </p:sp>
      <p:sp>
        <p:nvSpPr>
          <p:cNvPr id="102409" name="Rectangle 1034"/>
          <p:cNvSpPr/>
          <p:nvPr/>
        </p:nvSpPr>
        <p:spPr>
          <a:xfrm>
            <a:off x="4267200" y="4514850"/>
            <a:ext cx="4408488" cy="1309688"/>
          </a:xfrm>
          <a:prstGeom prst="rect">
            <a:avLst/>
          </a:prstGeom>
          <a:noFill/>
          <a:ln w="9525">
            <a:noFill/>
          </a:ln>
        </p:spPr>
        <p:txBody>
          <a:bodyPr anchor="t"/>
          <a:p>
            <a:pPr marL="342900" indent="-342900"/>
            <a:r>
              <a:rPr lang="en-US" altLang="zh-CN" dirty="0">
                <a:latin typeface="Times New Roman" panose="02020603050405020304" pitchFamily="18" charset="0"/>
                <a:ea typeface="宋体" panose="02010600030101010101" pitchFamily="2" charset="-122"/>
              </a:rPr>
              <a:t>Type=MX</a:t>
            </a:r>
            <a:endParaRPr lang="en-US" altLang="zh-CN" dirty="0">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en-US" altLang="zh-CN" sz="2400" dirty="0">
                <a:solidFill>
                  <a:srgbClr val="003399"/>
                </a:solidFill>
                <a:latin typeface="Courier New" panose="02070309020205020404" pitchFamily="49" charset="0"/>
                <a:ea typeface="宋体" panose="02010600030101010101" pitchFamily="2" charset="-122"/>
              </a:rPr>
              <a:t>value</a:t>
            </a:r>
            <a:r>
              <a:rPr lang="en-US" altLang="zh-CN" sz="2400" dirty="0">
                <a:solidFill>
                  <a:srgbClr val="003399"/>
                </a:solidFill>
                <a:latin typeface="Times New Roman" panose="02020603050405020304" pitchFamily="18" charset="0"/>
                <a:ea typeface="宋体" panose="02010600030101010101" pitchFamily="2" charset="-122"/>
              </a:rPr>
              <a:t> = </a:t>
            </a:r>
            <a:r>
              <a:rPr lang="zh-CN" altLang="en-US" sz="2400" dirty="0">
                <a:solidFill>
                  <a:srgbClr val="003399"/>
                </a:solidFill>
                <a:latin typeface="Times New Roman" panose="02020603050405020304" pitchFamily="18" charset="0"/>
                <a:ea typeface="宋体" panose="02010600030101010101" pitchFamily="2" charset="-122"/>
              </a:rPr>
              <a:t>与 </a:t>
            </a:r>
            <a:r>
              <a:rPr lang="en-US" altLang="zh-CN" sz="2400" dirty="0">
                <a:solidFill>
                  <a:srgbClr val="003399"/>
                </a:solidFill>
                <a:latin typeface="Courier New" panose="02070309020205020404" pitchFamily="49" charset="0"/>
                <a:ea typeface="宋体" panose="02010600030101010101" pitchFamily="2" charset="-122"/>
              </a:rPr>
              <a:t>name</a:t>
            </a:r>
            <a:r>
              <a:rPr lang="zh-CN" altLang="en-US" sz="2400" dirty="0">
                <a:solidFill>
                  <a:srgbClr val="003399"/>
                </a:solidFill>
                <a:latin typeface="Courier New" panose="02070309020205020404" pitchFamily="49" charset="0"/>
                <a:ea typeface="宋体" panose="02010600030101010101" pitchFamily="2" charset="-122"/>
              </a:rPr>
              <a:t>相关的邮件服务器域名</a:t>
            </a:r>
            <a:endParaRPr lang="zh-CN" altLang="en-US" sz="2400" dirty="0">
              <a:solidFill>
                <a:srgbClr val="003399"/>
              </a:solidFill>
              <a:latin typeface="Times New Roman" panose="02020603050405020304" pitchFamily="18" charset="0"/>
              <a:ea typeface="宋体" panose="02010600030101010101" pitchFamily="2" charset="-122"/>
            </a:endParaRPr>
          </a:p>
          <a:p>
            <a:pPr marL="342900" indent="-342900"/>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Rot="1"/>
          </p:cNvSpPr>
          <p:nvPr>
            <p:ph type="title"/>
          </p:nvPr>
        </p:nvSpPr>
        <p:spPr/>
        <p:txBody>
          <a:bodyPr vert="horz" wrap="square" lIns="92075" tIns="46038" rIns="92075" bIns="46038" anchor="ctr" anchorCtr="0"/>
          <a:p>
            <a:r>
              <a:rPr lang="zh-CN" altLang="en-US" dirty="0"/>
              <a:t>域名数据库中的记录类型</a:t>
            </a:r>
            <a:endParaRPr lang="zh-CN" altLang="en-US" dirty="0"/>
          </a:p>
        </p:txBody>
      </p:sp>
      <p:sp>
        <p:nvSpPr>
          <p:cNvPr id="28675" name="Rectangle 3"/>
          <p:cNvSpPr>
            <a:spLocks noGrp="1" noRot="1"/>
          </p:cNvSpPr>
          <p:nvPr>
            <p:ph idx="1"/>
          </p:nvPr>
        </p:nvSpPr>
        <p:spPr>
          <a:xfrm>
            <a:off x="827405" y="1052513"/>
            <a:ext cx="7772400" cy="4114800"/>
          </a:xfrm>
        </p:spPr>
        <p:txBody>
          <a:bodyPr vert="horz" wrap="square" lIns="91440" tIns="45720" rIns="91440" bIns="45720" anchor="t" anchorCtr="0"/>
          <a:p>
            <a:pPr>
              <a:lnSpc>
                <a:spcPct val="80000"/>
              </a:lnSpc>
            </a:pPr>
            <a:r>
              <a:rPr lang="en-US" altLang="zh-CN" sz="2400" dirty="0"/>
              <a:t>A</a:t>
            </a:r>
            <a:r>
              <a:rPr lang="zh-CN" altLang="en-US" sz="2400" dirty="0">
                <a:latin typeface="黑体" panose="02010609060101010101" pitchFamily="49" charset="-122"/>
              </a:rPr>
              <a:t>记录</a:t>
            </a:r>
            <a:r>
              <a:rPr lang="zh-CN" altLang="en-US" sz="2400" dirty="0"/>
              <a:t>（</a:t>
            </a:r>
            <a:r>
              <a:rPr lang="en-US" altLang="zh-CN" sz="2400" dirty="0"/>
              <a:t>Address</a:t>
            </a:r>
            <a:r>
              <a:rPr lang="zh-CN" altLang="en-US" sz="2400" dirty="0"/>
              <a:t>记录） </a:t>
            </a:r>
            <a:endParaRPr lang="zh-CN" altLang="en-US" sz="2400" dirty="0"/>
          </a:p>
          <a:p>
            <a:pPr lvl="1">
              <a:lnSpc>
                <a:spcPct val="80000"/>
              </a:lnSpc>
            </a:pPr>
            <a:r>
              <a:rPr lang="en-US" altLang="zh-CN" sz="2000" dirty="0">
                <a:solidFill>
                  <a:schemeClr val="tx1"/>
                </a:solidFill>
              </a:rPr>
              <a:t>A </a:t>
            </a:r>
            <a:r>
              <a:rPr lang="zh-CN" altLang="en-US" sz="2000" dirty="0">
                <a:solidFill>
                  <a:schemeClr val="tx1"/>
                </a:solidFill>
              </a:rPr>
              <a:t>记录是用来指定域名对应的</a:t>
            </a:r>
            <a:r>
              <a:rPr lang="en-US" altLang="zh-CN" sz="2000" dirty="0">
                <a:solidFill>
                  <a:schemeClr val="tx1"/>
                </a:solidFill>
              </a:rPr>
              <a:t>IP</a:t>
            </a:r>
            <a:r>
              <a:rPr lang="zh-CN" altLang="en-US" sz="2000" dirty="0">
                <a:solidFill>
                  <a:schemeClr val="tx1"/>
                </a:solidFill>
              </a:rPr>
              <a:t>地址。－－－最常用</a:t>
            </a:r>
            <a:br>
              <a:rPr lang="zh-CN" altLang="en-US" sz="2000" dirty="0">
                <a:solidFill>
                  <a:schemeClr val="tx1"/>
                </a:solidFill>
              </a:rPr>
            </a:br>
            <a:endParaRPr lang="zh-CN" altLang="en-US" sz="2000" dirty="0">
              <a:solidFill>
                <a:schemeClr val="tx1"/>
              </a:solidFill>
            </a:endParaRPr>
          </a:p>
          <a:p>
            <a:pPr>
              <a:lnSpc>
                <a:spcPct val="80000"/>
              </a:lnSpc>
            </a:pPr>
            <a:r>
              <a:rPr lang="en-US" altLang="zh-CN" sz="2400" dirty="0"/>
              <a:t>NS</a:t>
            </a:r>
            <a:r>
              <a:rPr lang="zh-CN" altLang="en-US" sz="2400" dirty="0">
                <a:latin typeface="黑体" panose="02010609060101010101" pitchFamily="49" charset="-122"/>
              </a:rPr>
              <a:t>记录</a:t>
            </a:r>
            <a:r>
              <a:rPr lang="zh-CN" altLang="en-US" sz="2400" dirty="0"/>
              <a:t>（</a:t>
            </a:r>
            <a:r>
              <a:rPr lang="en-US" altLang="zh-CN" sz="2400" dirty="0"/>
              <a:t>Name Server</a:t>
            </a:r>
            <a:r>
              <a:rPr lang="zh-CN" altLang="en-US" sz="2400" dirty="0"/>
              <a:t>记录）</a:t>
            </a:r>
            <a:endParaRPr lang="zh-CN" altLang="en-US" sz="2400" dirty="0"/>
          </a:p>
          <a:p>
            <a:pPr lvl="1"/>
            <a:r>
              <a:rPr lang="zh-CN" altLang="en-US" sz="1800" dirty="0">
                <a:solidFill>
                  <a:schemeClr val="tx1"/>
                </a:solidFill>
              </a:rPr>
              <a:t>域名服务器记录，用来指定该域名由哪个</a:t>
            </a:r>
            <a:r>
              <a:rPr lang="en-US" altLang="zh-CN" sz="1800" dirty="0">
                <a:solidFill>
                  <a:schemeClr val="tx1"/>
                </a:solidFill>
              </a:rPr>
              <a:t>DNS</a:t>
            </a:r>
            <a:r>
              <a:rPr lang="zh-CN" altLang="en-US" sz="1800" dirty="0">
                <a:solidFill>
                  <a:schemeClr val="tx1"/>
                </a:solidFill>
              </a:rPr>
              <a:t>服务器来进行解析。</a:t>
            </a:r>
            <a:r>
              <a:rPr lang="zh-CN" altLang="en-US" sz="1400" dirty="0">
                <a:solidFill>
                  <a:schemeClr val="tx1"/>
                </a:solidFill>
              </a:rPr>
              <a:t> </a:t>
            </a:r>
            <a:br>
              <a:rPr lang="zh-CN" altLang="en-US" sz="1400" dirty="0">
                <a:solidFill>
                  <a:schemeClr val="tx1"/>
                </a:solidFill>
              </a:rPr>
            </a:br>
            <a:endParaRPr lang="zh-CN" altLang="en-US" sz="1400" dirty="0">
              <a:solidFill>
                <a:schemeClr val="tx1"/>
              </a:solidFill>
            </a:endParaRPr>
          </a:p>
          <a:p>
            <a:pPr>
              <a:lnSpc>
                <a:spcPct val="80000"/>
              </a:lnSpc>
            </a:pPr>
            <a:r>
              <a:rPr lang="zh-CN" altLang="en-US" sz="2400" dirty="0">
                <a:latin typeface="黑体" panose="02010609060101010101" pitchFamily="49" charset="-122"/>
              </a:rPr>
              <a:t>别名记录（</a:t>
            </a:r>
            <a:r>
              <a:rPr lang="en-US" altLang="zh-CN" sz="2400" dirty="0"/>
              <a:t>CNAME</a:t>
            </a:r>
            <a:r>
              <a:rPr lang="zh-CN" altLang="en-US" sz="2400" dirty="0"/>
              <a:t>记录</a:t>
            </a:r>
            <a:r>
              <a:rPr lang="zh-CN" altLang="en-US" sz="2400" dirty="0">
                <a:latin typeface="黑体" panose="02010609060101010101" pitchFamily="49" charset="-122"/>
              </a:rPr>
              <a:t>）</a:t>
            </a:r>
            <a:endParaRPr lang="zh-CN" altLang="en-US" sz="2400" dirty="0">
              <a:latin typeface="黑体" panose="02010609060101010101" pitchFamily="49" charset="-122"/>
            </a:endParaRPr>
          </a:p>
          <a:p>
            <a:pPr lvl="1"/>
            <a:r>
              <a:rPr lang="zh-CN" altLang="en-US" sz="1800" dirty="0">
                <a:solidFill>
                  <a:schemeClr val="tx1"/>
                </a:solidFill>
              </a:rPr>
              <a:t>这种记录用于将多个名字映射到同一台计算机。 通常用于同时提供</a:t>
            </a:r>
            <a:r>
              <a:rPr lang="en-US" altLang="zh-CN" sz="1800" dirty="0">
                <a:solidFill>
                  <a:schemeClr val="tx1"/>
                </a:solidFill>
              </a:rPr>
              <a:t>WWW</a:t>
            </a:r>
            <a:r>
              <a:rPr lang="zh-CN" altLang="en-US" sz="1800" dirty="0">
                <a:solidFill>
                  <a:schemeClr val="tx1"/>
                </a:solidFill>
              </a:rPr>
              <a:t>、</a:t>
            </a:r>
            <a:r>
              <a:rPr lang="en-US" altLang="zh-CN" sz="1800" dirty="0">
                <a:solidFill>
                  <a:schemeClr val="tx1"/>
                </a:solidFill>
              </a:rPr>
              <a:t>FTP</a:t>
            </a:r>
            <a:r>
              <a:rPr lang="zh-CN" altLang="en-US" sz="1800" dirty="0">
                <a:solidFill>
                  <a:schemeClr val="tx1"/>
                </a:solidFill>
              </a:rPr>
              <a:t>和</a:t>
            </a:r>
            <a:r>
              <a:rPr lang="en-US" altLang="zh-CN" sz="1800" dirty="0">
                <a:solidFill>
                  <a:schemeClr val="tx1"/>
                </a:solidFill>
              </a:rPr>
              <a:t>MAIL</a:t>
            </a:r>
            <a:r>
              <a:rPr lang="zh-CN" altLang="en-US" sz="1800" dirty="0">
                <a:solidFill>
                  <a:schemeClr val="tx1"/>
                </a:solidFill>
              </a:rPr>
              <a:t>服务的计算机。</a:t>
            </a:r>
            <a:r>
              <a:rPr lang="en-US" altLang="zh-CN" sz="1800" dirty="0">
                <a:solidFill>
                  <a:srgbClr val="FF0000"/>
                </a:solidFill>
                <a:latin typeface="黑体" panose="02010609060101010101" pitchFamily="49" charset="-122"/>
              </a:rPr>
              <a:t>[</a:t>
            </a:r>
            <a:r>
              <a:rPr lang="zh-CN" altLang="en-US" sz="2000" u="sng" dirty="0">
                <a:solidFill>
                  <a:srgbClr val="FF0000"/>
                </a:solidFill>
                <a:latin typeface="黑体" panose="02010609060101010101" pitchFamily="49" charset="-122"/>
              </a:rPr>
              <a:t>例</a:t>
            </a:r>
            <a:r>
              <a:rPr lang="en-US" altLang="zh-CN" sz="2000" dirty="0">
                <a:solidFill>
                  <a:srgbClr val="FF0000"/>
                </a:solidFill>
                <a:latin typeface="黑体" panose="02010609060101010101" pitchFamily="49" charset="-122"/>
              </a:rPr>
              <a:t>]</a:t>
            </a:r>
            <a:endParaRPr lang="en-US" altLang="zh-CN" sz="2000" dirty="0">
              <a:solidFill>
                <a:srgbClr val="FF0000"/>
              </a:solidFill>
              <a:latin typeface="黑体" panose="02010609060101010101" pitchFamily="49" charset="-122"/>
            </a:endParaRPr>
          </a:p>
          <a:p>
            <a:pPr>
              <a:lnSpc>
                <a:spcPct val="80000"/>
              </a:lnSpc>
            </a:pPr>
            <a:r>
              <a:rPr lang="en-US" altLang="zh-CN" sz="2400" dirty="0"/>
              <a:t>MX</a:t>
            </a:r>
            <a:r>
              <a:rPr lang="zh-CN" altLang="en-US" sz="2400" dirty="0">
                <a:latin typeface="黑体" panose="02010609060101010101" pitchFamily="49" charset="-122"/>
              </a:rPr>
              <a:t>记录</a:t>
            </a:r>
            <a:r>
              <a:rPr lang="zh-CN" altLang="en-US" sz="2400" dirty="0"/>
              <a:t>（</a:t>
            </a:r>
            <a:r>
              <a:rPr lang="en-US" altLang="zh-CN" sz="2400" dirty="0"/>
              <a:t>Mail Exchanger</a:t>
            </a:r>
            <a:r>
              <a:rPr lang="zh-CN" altLang="en-US" sz="2400" dirty="0"/>
              <a:t>记录）</a:t>
            </a:r>
            <a:endParaRPr lang="zh-CN" altLang="en-US" sz="2400" dirty="0"/>
          </a:p>
          <a:p>
            <a:pPr lvl="1"/>
            <a:r>
              <a:rPr lang="zh-CN" altLang="en-US" sz="1800" dirty="0">
                <a:solidFill>
                  <a:schemeClr val="tx1"/>
                </a:solidFill>
              </a:rPr>
              <a:t>邮件交换记录，它指向一个邮件服务器，用于电子邮件系统发邮件时根据收信人的地址后缀来定位邮件服务器</a:t>
            </a:r>
            <a:r>
              <a:rPr lang="zh-CN" altLang="en-US" sz="1800" dirty="0"/>
              <a:t>。</a:t>
            </a:r>
            <a:endParaRPr lang="en-US" altLang="zh-CN" sz="2000" dirty="0">
              <a:solidFill>
                <a:srgbClr val="FF0000"/>
              </a:solidFill>
              <a:latin typeface="黑体" panose="02010609060101010101" pitchFamily="49" charset="-122"/>
            </a:endParaRPr>
          </a:p>
          <a:p>
            <a:pPr>
              <a:lnSpc>
                <a:spcPct val="80000"/>
              </a:lnSpc>
            </a:pPr>
            <a:r>
              <a:rPr lang="en-US" altLang="zh-CN" sz="2400" dirty="0"/>
              <a:t>PTR</a:t>
            </a:r>
            <a:r>
              <a:rPr lang="zh-CN" altLang="en-US" sz="2400" dirty="0">
                <a:latin typeface="黑体" panose="02010609060101010101" pitchFamily="49" charset="-122"/>
              </a:rPr>
              <a:t>记录</a:t>
            </a:r>
            <a:endParaRPr lang="zh-CN" altLang="en-US" sz="2400" dirty="0"/>
          </a:p>
          <a:p>
            <a:pPr lvl="1"/>
            <a:r>
              <a:rPr lang="zh-CN" altLang="en-US" sz="1800" dirty="0">
                <a:solidFill>
                  <a:schemeClr val="tx1"/>
                </a:solidFill>
              </a:rPr>
              <a:t>域名指针记录，用于反向 </a:t>
            </a:r>
            <a:r>
              <a:rPr lang="en-US" altLang="zh-CN" sz="1800" dirty="0">
                <a:solidFill>
                  <a:schemeClr val="tx1"/>
                </a:solidFill>
              </a:rPr>
              <a:t>DNS</a:t>
            </a:r>
            <a:r>
              <a:rPr lang="zh-CN" altLang="en-US" sz="1800" dirty="0">
                <a:solidFill>
                  <a:schemeClr val="tx1"/>
                </a:solidFill>
              </a:rPr>
              <a:t>查找。例如，要查找</a:t>
            </a:r>
            <a:r>
              <a:rPr lang="en-US" altLang="zh-CN" sz="1800" dirty="0">
                <a:solidFill>
                  <a:schemeClr val="tx1"/>
                </a:solidFill>
              </a:rPr>
              <a:t>202.117.0.20</a:t>
            </a:r>
            <a:r>
              <a:rPr lang="zh-CN" altLang="en-US" sz="1800" dirty="0">
                <a:solidFill>
                  <a:schemeClr val="tx1"/>
                </a:solidFill>
              </a:rPr>
              <a:t>的域名时就需要借助于</a:t>
            </a:r>
            <a:r>
              <a:rPr lang="en-US" altLang="zh-CN" sz="1800" dirty="0">
                <a:solidFill>
                  <a:schemeClr val="tx1"/>
                </a:solidFill>
              </a:rPr>
              <a:t>PTR</a:t>
            </a:r>
            <a:r>
              <a:rPr lang="zh-CN" altLang="en-US" sz="1800" dirty="0">
                <a:solidFill>
                  <a:schemeClr val="tx1"/>
                </a:solidFill>
              </a:rPr>
              <a:t>记录。</a:t>
            </a:r>
            <a:endParaRPr lang="zh-CN" altLang="en-US" sz="1800" dirty="0">
              <a:solidFill>
                <a:schemeClr val="tx1"/>
              </a:solidFill>
            </a:endParaRPr>
          </a:p>
          <a:p>
            <a:r>
              <a:rPr lang="en-US" altLang="zh-CN" sz="2400" dirty="0"/>
              <a:t>SOA</a:t>
            </a:r>
            <a:r>
              <a:rPr lang="zh-CN" altLang="en-US" sz="2400" dirty="0"/>
              <a:t>记录</a:t>
            </a:r>
            <a:r>
              <a:rPr lang="en-US" altLang="zh-CN" sz="2400" dirty="0"/>
              <a:t>——</a:t>
            </a:r>
            <a:r>
              <a:rPr lang="zh-CN" altLang="en-US" sz="2400" dirty="0"/>
              <a:t>用于说明一个</a:t>
            </a:r>
            <a:r>
              <a:rPr lang="en-US" altLang="zh-CN" sz="2400" dirty="0"/>
              <a:t>DNS</a:t>
            </a:r>
            <a:r>
              <a:rPr lang="zh-CN" altLang="en-US" sz="2400" dirty="0"/>
              <a:t>系统的基本信息</a:t>
            </a:r>
            <a:endParaRPr lang="zh-CN" altLang="en-US" sz="2400" dirty="0"/>
          </a:p>
        </p:txBody>
      </p:sp>
      <p:sp>
        <p:nvSpPr>
          <p:cNvPr id="478212" name="AutoShape 4"/>
          <p:cNvSpPr/>
          <p:nvPr/>
        </p:nvSpPr>
        <p:spPr>
          <a:xfrm>
            <a:off x="4427855" y="620713"/>
            <a:ext cx="4392613" cy="2663825"/>
          </a:xfrm>
          <a:prstGeom prst="wedgeRoundRectCallout">
            <a:avLst>
              <a:gd name="adj1" fmla="val -17218"/>
              <a:gd name="adj2" fmla="val 64125"/>
              <a:gd name="adj3" fmla="val 16667"/>
            </a:avLst>
          </a:prstGeom>
          <a:solidFill>
            <a:srgbClr val="FFFF99"/>
          </a:solidFill>
          <a:ln w="9525" cap="flat" cmpd="sng">
            <a:solidFill>
              <a:schemeClr val="tx1"/>
            </a:solidFill>
            <a:prstDash val="solid"/>
            <a:miter/>
            <a:headEnd type="none" w="med" len="med"/>
            <a:tailEnd type="none" w="med" len="med"/>
          </a:ln>
        </p:spPr>
        <p:txBody>
          <a:bodyPr lIns="54000" rIns="5400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r>
              <a:rPr lang="zh-CN" altLang="en-US" sz="1800" b="0" dirty="0">
                <a:solidFill>
                  <a:schemeClr val="tx1"/>
                </a:solidFill>
                <a:latin typeface="Arial" panose="020B0604020202020204" pitchFamily="34" charset="0"/>
              </a:rPr>
              <a:t>例如，一台名为“</a:t>
            </a:r>
            <a:r>
              <a:rPr lang="en-US" altLang="zh-CN" sz="1800" b="0" dirty="0">
                <a:solidFill>
                  <a:schemeClr val="tx1"/>
                </a:solidFill>
                <a:latin typeface="Arial" panose="020B0604020202020204" pitchFamily="34" charset="0"/>
              </a:rPr>
              <a:t>abc.mydomain.com”</a:t>
            </a:r>
            <a:r>
              <a:rPr lang="zh-CN" altLang="en-US" sz="1800" b="0" dirty="0">
                <a:solidFill>
                  <a:schemeClr val="tx1"/>
                </a:solidFill>
                <a:latin typeface="Arial" panose="020B0604020202020204" pitchFamily="34" charset="0"/>
              </a:rPr>
              <a:t>（</a:t>
            </a:r>
            <a:r>
              <a:rPr lang="en-US" altLang="zh-CN" sz="1800" b="0" dirty="0">
                <a:solidFill>
                  <a:schemeClr val="tx1"/>
                </a:solidFill>
                <a:latin typeface="Arial" panose="020B0604020202020204" pitchFamily="34" charset="0"/>
              </a:rPr>
              <a:t>A</a:t>
            </a:r>
            <a:r>
              <a:rPr lang="zh-CN" altLang="en-US" sz="1800" b="0" dirty="0">
                <a:solidFill>
                  <a:schemeClr val="tx1"/>
                </a:solidFill>
                <a:latin typeface="Arial" panose="020B0604020202020204" pitchFamily="34" charset="0"/>
              </a:rPr>
              <a:t>记录）的计算机， 它同时提供</a:t>
            </a:r>
            <a:r>
              <a:rPr lang="en-US" altLang="zh-CN" sz="1800" b="0" dirty="0">
                <a:solidFill>
                  <a:schemeClr val="tx1"/>
                </a:solidFill>
                <a:latin typeface="Arial" panose="020B0604020202020204" pitchFamily="34" charset="0"/>
              </a:rPr>
              <a:t>WWW</a:t>
            </a:r>
            <a:r>
              <a:rPr lang="zh-CN" altLang="en-US" sz="1800" b="0" dirty="0">
                <a:solidFill>
                  <a:schemeClr val="tx1"/>
                </a:solidFill>
                <a:latin typeface="Arial" panose="020B0604020202020204" pitchFamily="34" charset="0"/>
              </a:rPr>
              <a:t>和</a:t>
            </a:r>
            <a:r>
              <a:rPr lang="en-US" altLang="zh-CN" sz="1800" b="0" dirty="0">
                <a:solidFill>
                  <a:schemeClr val="tx1"/>
                </a:solidFill>
                <a:latin typeface="Arial" panose="020B0604020202020204" pitchFamily="34" charset="0"/>
              </a:rPr>
              <a:t>MAIL</a:t>
            </a:r>
            <a:r>
              <a:rPr lang="zh-CN" altLang="en-US" sz="1800" b="0" dirty="0">
                <a:solidFill>
                  <a:schemeClr val="tx1"/>
                </a:solidFill>
                <a:latin typeface="Arial" panose="020B0604020202020204" pitchFamily="34" charset="0"/>
              </a:rPr>
              <a:t>服务，为了便于用户访问服务，可以为该计算机设置两个别名（</a:t>
            </a:r>
            <a:r>
              <a:rPr lang="en-US" altLang="zh-CN" sz="1800" b="0" dirty="0">
                <a:solidFill>
                  <a:schemeClr val="tx1"/>
                </a:solidFill>
                <a:latin typeface="Arial" panose="020B0604020202020204" pitchFamily="34" charset="0"/>
              </a:rPr>
              <a:t>CNAME</a:t>
            </a:r>
            <a:r>
              <a:rPr lang="zh-CN" altLang="en-US" sz="1800" b="0" dirty="0">
                <a:solidFill>
                  <a:schemeClr val="tx1"/>
                </a:solidFill>
                <a:latin typeface="Arial" panose="020B0604020202020204" pitchFamily="34" charset="0"/>
              </a:rPr>
              <a:t>）：</a:t>
            </a:r>
            <a:r>
              <a:rPr lang="en-US" altLang="zh-CN" sz="1800" b="0" dirty="0">
                <a:solidFill>
                  <a:schemeClr val="tx1"/>
                </a:solidFill>
                <a:latin typeface="Arial" panose="020B0604020202020204" pitchFamily="34" charset="0"/>
              </a:rPr>
              <a:t>WWW</a:t>
            </a:r>
            <a:r>
              <a:rPr lang="zh-CN" altLang="en-US" sz="1800" b="0" dirty="0">
                <a:solidFill>
                  <a:schemeClr val="tx1"/>
                </a:solidFill>
                <a:latin typeface="Arial" panose="020B0604020202020204" pitchFamily="34" charset="0"/>
              </a:rPr>
              <a:t>和</a:t>
            </a:r>
            <a:r>
              <a:rPr lang="en-US" altLang="zh-CN" sz="1800" b="0" dirty="0">
                <a:solidFill>
                  <a:schemeClr val="tx1"/>
                </a:solidFill>
                <a:latin typeface="Arial" panose="020B0604020202020204" pitchFamily="34" charset="0"/>
              </a:rPr>
              <a:t>MAIL</a:t>
            </a:r>
            <a:r>
              <a:rPr lang="zh-CN" altLang="en-US" sz="1800" b="0" dirty="0">
                <a:solidFill>
                  <a:schemeClr val="tx1"/>
                </a:solidFill>
                <a:latin typeface="Arial" panose="020B0604020202020204" pitchFamily="34" charset="0"/>
              </a:rPr>
              <a:t>。 这两个别名的全称就是“</a:t>
            </a:r>
            <a:r>
              <a:rPr lang="en-US" altLang="zh-CN" sz="1800" b="0" dirty="0">
                <a:solidFill>
                  <a:schemeClr val="tx1"/>
                </a:solidFill>
                <a:latin typeface="Arial" panose="020B0604020202020204" pitchFamily="34" charset="0"/>
              </a:rPr>
              <a:t>www.mydomain.com”</a:t>
            </a:r>
            <a:r>
              <a:rPr lang="zh-CN" altLang="en-US" sz="1800" b="0" dirty="0">
                <a:solidFill>
                  <a:schemeClr val="tx1"/>
                </a:solidFill>
                <a:latin typeface="Arial" panose="020B0604020202020204" pitchFamily="34" charset="0"/>
              </a:rPr>
              <a:t>和“</a:t>
            </a:r>
            <a:r>
              <a:rPr lang="en-US" altLang="zh-CN" sz="1800" b="0" dirty="0">
                <a:solidFill>
                  <a:schemeClr val="tx1"/>
                </a:solidFill>
                <a:latin typeface="Arial" panose="020B0604020202020204" pitchFamily="34" charset="0"/>
              </a:rPr>
              <a:t>mail.mydomain.com”</a:t>
            </a:r>
            <a:r>
              <a:rPr lang="zh-CN" altLang="en-US" sz="1800" b="0" dirty="0">
                <a:solidFill>
                  <a:schemeClr val="tx1"/>
                </a:solidFill>
                <a:latin typeface="Arial" panose="020B0604020202020204" pitchFamily="34" charset="0"/>
              </a:rPr>
              <a:t>，实际上它们都指向“</a:t>
            </a:r>
            <a:r>
              <a:rPr lang="en-US" altLang="zh-CN" sz="1800" b="0" dirty="0">
                <a:solidFill>
                  <a:schemeClr val="tx1"/>
                </a:solidFill>
                <a:latin typeface="Arial" panose="020B0604020202020204" pitchFamily="34" charset="0"/>
              </a:rPr>
              <a:t>abc.mydomain.com”</a:t>
            </a:r>
            <a:r>
              <a:rPr lang="zh-CN" altLang="en-US" sz="1800" b="0" dirty="0">
                <a:solidFill>
                  <a:schemeClr val="tx1"/>
                </a:solidFill>
                <a:latin typeface="Arial" panose="020B0604020202020204" pitchFamily="34" charset="0"/>
              </a:rPr>
              <a:t>。</a:t>
            </a:r>
            <a:endParaRPr lang="zh-CN" altLang="en-US" sz="1800" b="0" dirty="0">
              <a:solidFill>
                <a:schemeClr val="tx1"/>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8212"/>
                                        </p:tgtEl>
                                        <p:attrNameLst>
                                          <p:attrName>style.visibility</p:attrName>
                                        </p:attrNameLst>
                                      </p:cBhvr>
                                      <p:to>
                                        <p:strVal val="visible"/>
                                      </p:to>
                                    </p:set>
                                    <p:animEffect transition="in" filter="wipe(down)">
                                      <p:cBhvr>
                                        <p:cTn id="7" dur="500"/>
                                        <p:tgtEl>
                                          <p:spTgt spid="478212"/>
                                        </p:tgtEl>
                                      </p:cBhvr>
                                    </p:animEffect>
                                  </p:childTnLst>
                                  <p:subTnLst>
                                    <p:set>
                                      <p:cBhvr override="childStyle">
                                        <p:cTn dur="1" fill="hold" display="0" masterRel="nextClick" afterEffect="1"/>
                                        <p:tgtEl>
                                          <p:spTgt spid="4782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noProof="0" smtClean="0">
                <a:ln>
                  <a:noFill/>
                </a:ln>
                <a:effectLst/>
                <a:uLnTx/>
                <a:uFillTx/>
                <a:sym typeface="+mn-ea"/>
              </a:rPr>
              <a:t>DNS </a:t>
            </a:r>
            <a:r>
              <a:rPr lang="zh-CN" altLang="en-US" noProof="0" smtClean="0">
                <a:ln>
                  <a:noFill/>
                </a:ln>
                <a:effectLst/>
                <a:uLnTx/>
                <a:uFillTx/>
                <a:sym typeface="+mn-ea"/>
              </a:rPr>
              <a:t>协议</a:t>
            </a:r>
            <a:r>
              <a:rPr lang="en-US" altLang="zh-CN" noProof="0" smtClean="0">
                <a:ln>
                  <a:noFill/>
                </a:ln>
                <a:effectLst/>
                <a:uLnTx/>
                <a:uFillTx/>
                <a:sym typeface="+mn-ea"/>
              </a:rPr>
              <a:t> </a:t>
            </a:r>
            <a:r>
              <a:rPr lang="en-US" altLang="zh-CN" noProof="0" smtClean="0">
                <a:ln>
                  <a:noFill/>
                </a:ln>
                <a:effectLst/>
                <a:uLnTx/>
                <a:uFillTx/>
                <a:sym typeface="+mn-ea"/>
              </a:rPr>
              <a:t> </a:t>
            </a:r>
            <a:r>
              <a:rPr lang="zh-CN" altLang="en-US" noProof="0" smtClean="0">
                <a:ln>
                  <a:noFill/>
                </a:ln>
                <a:effectLst/>
                <a:uLnTx/>
                <a:uFillTx/>
                <a:sym typeface="+mn-ea"/>
              </a:rPr>
              <a:t>报文</a:t>
            </a:r>
            <a:endParaRPr lang="zh-CN" altLang="en-US"/>
          </a:p>
        </p:txBody>
      </p:sp>
      <p:sp>
        <p:nvSpPr>
          <p:cNvPr id="103426" name="Rectangle 1027"/>
          <p:cNvSpPr>
            <a:spLocks noGrp="1"/>
          </p:cNvSpPr>
          <p:nvPr>
            <p:ph sz="half" idx="1"/>
            <p:custDataLst>
              <p:tags r:id="rId1"/>
            </p:custDataLst>
          </p:nvPr>
        </p:nvSpPr>
        <p:spPr>
          <a:xfrm>
            <a:off x="539750" y="908050"/>
            <a:ext cx="7820025" cy="514350"/>
          </a:xfrm>
        </p:spPr>
        <p:txBody>
          <a:bodyPr vert="horz" wrap="square" lIns="91440" tIns="45720" rIns="91440" bIns="45720" anchor="t"/>
          <a:p>
            <a:pPr eaLnBrk="1" hangingPunct="1">
              <a:lnSpc>
                <a:spcPct val="90000"/>
              </a:lnSpc>
              <a:buClr>
                <a:srgbClr val="3366FF"/>
              </a:buClr>
              <a:buSzTx/>
              <a:buNone/>
            </a:pPr>
            <a:r>
              <a:rPr kumimoji="1" lang="en-US" altLang="zh-CN" u="sng" dirty="0">
                <a:solidFill>
                  <a:schemeClr val="hlink"/>
                </a:solidFill>
                <a:latin typeface="+mn-lt"/>
                <a:ea typeface="+mn-ea"/>
                <a:cs typeface="+mn-cs"/>
              </a:rPr>
              <a:t>DNS </a:t>
            </a:r>
            <a:r>
              <a:rPr kumimoji="1" lang="zh-CN" altLang="en-US" u="sng" dirty="0">
                <a:solidFill>
                  <a:schemeClr val="hlink"/>
                </a:solidFill>
                <a:latin typeface="+mn-lt"/>
                <a:ea typeface="+mn-ea"/>
                <a:cs typeface="+mn-cs"/>
              </a:rPr>
              <a:t>协议 </a:t>
            </a:r>
            <a:r>
              <a:rPr kumimoji="1" lang="en-US" altLang="zh-CN" u="sng" dirty="0">
                <a:solidFill>
                  <a:schemeClr val="hlink"/>
                </a:solidFill>
                <a:latin typeface="+mn-lt"/>
                <a:ea typeface="+mn-ea"/>
                <a:cs typeface="+mn-cs"/>
              </a:rPr>
              <a:t>:</a:t>
            </a:r>
            <a:r>
              <a:rPr kumimoji="1" lang="en-US" altLang="zh-CN" dirty="0">
                <a:latin typeface="+mn-lt"/>
                <a:ea typeface="+mn-ea"/>
                <a:cs typeface="+mn-cs"/>
              </a:rPr>
              <a:t> </a:t>
            </a:r>
            <a:r>
              <a:rPr kumimoji="1" lang="zh-CN" altLang="en-US" dirty="0">
                <a:solidFill>
                  <a:srgbClr val="FF0000"/>
                </a:solidFill>
                <a:latin typeface="+mn-lt"/>
                <a:ea typeface="+mn-ea"/>
                <a:cs typeface="+mn-cs"/>
              </a:rPr>
              <a:t>查询</a:t>
            </a:r>
            <a:r>
              <a:rPr kumimoji="1" lang="zh-CN" altLang="en-US" dirty="0">
                <a:latin typeface="+mn-lt"/>
                <a:ea typeface="+mn-ea"/>
                <a:cs typeface="+mn-cs"/>
              </a:rPr>
              <a:t>和</a:t>
            </a:r>
            <a:r>
              <a:rPr kumimoji="1" lang="zh-CN" altLang="en-US" dirty="0">
                <a:solidFill>
                  <a:srgbClr val="FF0000"/>
                </a:solidFill>
                <a:latin typeface="+mn-lt"/>
                <a:ea typeface="+mn-ea"/>
                <a:cs typeface="+mn-cs"/>
              </a:rPr>
              <a:t>应答</a:t>
            </a:r>
            <a:r>
              <a:rPr kumimoji="1" lang="zh-CN" altLang="en-US" dirty="0">
                <a:latin typeface="+mn-lt"/>
                <a:ea typeface="+mn-ea"/>
                <a:cs typeface="+mn-cs"/>
              </a:rPr>
              <a:t>报文</a:t>
            </a:r>
            <a:r>
              <a:rPr kumimoji="1" lang="en-US" altLang="zh-CN" dirty="0">
                <a:latin typeface="+mn-lt"/>
                <a:ea typeface="+mn-ea"/>
                <a:cs typeface="+mn-cs"/>
              </a:rPr>
              <a:t>, </a:t>
            </a:r>
            <a:r>
              <a:rPr kumimoji="1" lang="zh-CN" altLang="en-US" dirty="0">
                <a:latin typeface="+mn-lt"/>
                <a:ea typeface="+mn-ea"/>
                <a:cs typeface="+mn-cs"/>
              </a:rPr>
              <a:t>二者格式相同</a:t>
            </a:r>
            <a:endParaRPr kumimoji="1" lang="zh-CN" altLang="en-US" dirty="0">
              <a:solidFill>
                <a:srgbClr val="FF0000"/>
              </a:solidFill>
              <a:latin typeface="+mn-lt"/>
              <a:ea typeface="+mn-ea"/>
              <a:cs typeface="+mn-cs"/>
            </a:endParaRPr>
          </a:p>
        </p:txBody>
      </p:sp>
      <p:sp>
        <p:nvSpPr>
          <p:cNvPr id="103427" name="Rectangle 1028"/>
          <p:cNvSpPr/>
          <p:nvPr>
            <p:custDataLst>
              <p:tags r:id="rId2"/>
            </p:custDataLst>
          </p:nvPr>
        </p:nvSpPr>
        <p:spPr>
          <a:xfrm>
            <a:off x="539750" y="1484313"/>
            <a:ext cx="8070850" cy="3838575"/>
          </a:xfrm>
          <a:prstGeom prst="rect">
            <a:avLst/>
          </a:prstGeom>
          <a:noFill/>
          <a:ln w="9525">
            <a:noFill/>
          </a:ln>
        </p:spPr>
        <p:txBody>
          <a:bodyPr anchor="t"/>
          <a:p>
            <a:pPr marL="342900" indent="-342900">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报文首部</a:t>
            </a:r>
            <a:endParaRPr lang="zh-CN" altLang="en-US" sz="2400" dirty="0">
              <a:latin typeface="Times New Roman" panose="02020603050405020304" pitchFamily="18" charset="0"/>
              <a:ea typeface="宋体" panose="02010600030101010101" pitchFamily="2" charset="-122"/>
            </a:endParaRPr>
          </a:p>
          <a:p>
            <a:pPr marL="342900" indent="-342900"/>
            <a:r>
              <a:rPr lang="en-US" altLang="zh-CN" sz="2400" dirty="0">
                <a:solidFill>
                  <a:schemeClr val="hlink"/>
                </a:solidFill>
                <a:latin typeface="Times New Roman" panose="02020603050405020304" pitchFamily="18" charset="0"/>
                <a:ea typeface="宋体" panose="02010600030101010101" pitchFamily="2" charset="-122"/>
              </a:rPr>
              <a:t>identification:</a:t>
            </a:r>
            <a:r>
              <a:rPr lang="en-US" altLang="zh-CN" sz="2400" dirty="0">
                <a:latin typeface="Times New Roman" panose="02020603050405020304" pitchFamily="18" charset="0"/>
                <a:ea typeface="宋体" panose="02010600030101010101" pitchFamily="2" charset="-122"/>
              </a:rPr>
              <a:t> 16 bit # </a:t>
            </a:r>
            <a:r>
              <a:rPr lang="zh-CN" altLang="en-US" sz="2400" dirty="0">
                <a:latin typeface="Times New Roman" panose="02020603050405020304" pitchFamily="18" charset="0"/>
                <a:ea typeface="宋体" panose="02010600030101010101" pitchFamily="2" charset="-122"/>
              </a:rPr>
              <a:t>用于查询</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应答报文使用同样的 </a:t>
            </a: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marL="342900" indent="-342900"/>
            <a:r>
              <a:rPr lang="en-US" altLang="zh-CN" sz="2400" dirty="0">
                <a:solidFill>
                  <a:schemeClr val="hlink"/>
                </a:solidFill>
                <a:latin typeface="Times New Roman" panose="02020603050405020304" pitchFamily="18" charset="0"/>
                <a:ea typeface="宋体" panose="02010600030101010101" pitchFamily="2" charset="-122"/>
              </a:rPr>
              <a:t>flags:</a:t>
            </a:r>
            <a:endParaRPr lang="en-US" altLang="zh-CN" sz="2400" dirty="0">
              <a:solidFill>
                <a:schemeClr val="hlink"/>
              </a:solidFill>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宋体" panose="02010600030101010101" pitchFamily="2" charset="-122"/>
              </a:rPr>
              <a:t>查询 或 应答</a:t>
            </a:r>
            <a:endParaRPr lang="zh-CN" altLang="en-US" sz="2400" dirty="0">
              <a:solidFill>
                <a:srgbClr val="003399"/>
              </a:solidFill>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宋体" panose="02010600030101010101" pitchFamily="2" charset="-122"/>
              </a:rPr>
              <a:t>希望递归 </a:t>
            </a:r>
            <a:endParaRPr lang="zh-CN" altLang="en-US" sz="2400" dirty="0">
              <a:solidFill>
                <a:srgbClr val="003399"/>
              </a:solidFill>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宋体" panose="02010600030101010101" pitchFamily="2" charset="-122"/>
              </a:rPr>
              <a:t>可以递归</a:t>
            </a:r>
            <a:endParaRPr lang="zh-CN" altLang="en-US" sz="2400" dirty="0">
              <a:solidFill>
                <a:srgbClr val="003399"/>
              </a:solidFill>
              <a:latin typeface="Times New Roman" panose="02020603050405020304" pitchFamily="18" charset="0"/>
              <a:ea typeface="宋体" panose="02010600030101010101" pitchFamily="2" charset="-122"/>
            </a:endParaRPr>
          </a:p>
          <a:p>
            <a:pPr marL="742950" lvl="1" indent="-285750" eaLnBrk="1" hangingPunct="1">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宋体" panose="02010600030101010101" pitchFamily="2" charset="-122"/>
              </a:rPr>
              <a:t>授权应答</a:t>
            </a:r>
            <a:endParaRPr lang="zh-CN" altLang="en-US" sz="2400" dirty="0">
              <a:solidFill>
                <a:srgbClr val="003399"/>
              </a:solidFill>
              <a:latin typeface="Times New Roman" panose="02020603050405020304" pitchFamily="18" charset="0"/>
              <a:ea typeface="宋体" panose="02010600030101010101" pitchFamily="2" charset="-122"/>
            </a:endParaRPr>
          </a:p>
        </p:txBody>
      </p:sp>
      <p:graphicFrame>
        <p:nvGraphicFramePr>
          <p:cNvPr id="103429" name="Object 2"/>
          <p:cNvGraphicFramePr/>
          <p:nvPr>
            <p:custDataLst>
              <p:tags r:id="rId3"/>
            </p:custDataLst>
          </p:nvPr>
        </p:nvGraphicFramePr>
        <p:xfrm>
          <a:off x="3348038" y="2852738"/>
          <a:ext cx="5508625" cy="1970087"/>
        </p:xfrm>
        <a:graphic>
          <a:graphicData uri="http://schemas.openxmlformats.org/presentationml/2006/ole">
            <mc:AlternateContent xmlns:mc="http://schemas.openxmlformats.org/markup-compatibility/2006">
              <mc:Choice xmlns:v="urn:schemas-microsoft-com:vml" Requires="v">
                <p:oleObj spid="_x0000_s3127" name="" r:id="rId4" imgW="4559935" imgH="1638935" progId="Visio.Drawing.11">
                  <p:embed/>
                </p:oleObj>
              </mc:Choice>
              <mc:Fallback>
                <p:oleObj name="" r:id="rId4" imgW="4559935" imgH="1638935" progId="Visio.Drawing.11">
                  <p:embed/>
                  <p:pic>
                    <p:nvPicPr>
                      <p:cNvPr id="0" name="图片 3126"/>
                      <p:cNvPicPr/>
                      <p:nvPr/>
                    </p:nvPicPr>
                    <p:blipFill>
                      <a:blip r:embed="rId5"/>
                      <a:stretch>
                        <a:fillRect/>
                      </a:stretch>
                    </p:blipFill>
                    <p:spPr>
                      <a:xfrm>
                        <a:off x="3348038" y="2852738"/>
                        <a:ext cx="5508625" cy="1970087"/>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p:cNvSpPr>
          <p:nvPr>
            <p:ph type="title"/>
          </p:nvPr>
        </p:nvSpPr>
        <p:spPr/>
        <p:txBody>
          <a:bodyPr vert="horz" wrap="square" lIns="92075" tIns="46038" rIns="92075" bIns="46038" anchor="ctr" anchorCtr="0"/>
          <a:p>
            <a:r>
              <a:rPr lang="en-US" altLang="zh-CN" dirty="0"/>
              <a:t>DNS</a:t>
            </a:r>
            <a:r>
              <a:rPr lang="zh-CN" altLang="en-US" dirty="0"/>
              <a:t>与</a:t>
            </a:r>
            <a:r>
              <a:rPr lang="en-US" altLang="zh-CN" dirty="0"/>
              <a:t>ARP</a:t>
            </a:r>
            <a:r>
              <a:rPr lang="zh-CN" altLang="en-US" dirty="0"/>
              <a:t>的比较</a:t>
            </a:r>
            <a:endParaRPr lang="zh-CN" altLang="en-US" dirty="0"/>
          </a:p>
        </p:txBody>
      </p:sp>
      <p:sp>
        <p:nvSpPr>
          <p:cNvPr id="30723" name="Rectangle 3"/>
          <p:cNvSpPr>
            <a:spLocks noGrp="1" noRot="1"/>
          </p:cNvSpPr>
          <p:nvPr>
            <p:ph idx="1"/>
          </p:nvPr>
        </p:nvSpPr>
        <p:spPr>
          <a:xfrm>
            <a:off x="827405" y="1052513"/>
            <a:ext cx="7772400" cy="4114800"/>
          </a:xfrm>
        </p:spPr>
        <p:txBody>
          <a:bodyPr vert="horz" wrap="square" lIns="91440" tIns="45720" rIns="91440" bIns="45720" anchor="t" anchorCtr="0"/>
          <a:p>
            <a:r>
              <a:rPr lang="zh-CN" altLang="en-US" sz="2800" dirty="0"/>
              <a:t>地址类型</a:t>
            </a:r>
            <a:endParaRPr lang="zh-CN" altLang="en-US" sz="2800" dirty="0"/>
          </a:p>
          <a:p>
            <a:pPr lvl="1"/>
            <a:r>
              <a:rPr lang="en-US" altLang="zh-CN" sz="2400" dirty="0">
                <a:solidFill>
                  <a:schemeClr val="tx1"/>
                </a:solidFill>
              </a:rPr>
              <a:t>DNS</a:t>
            </a:r>
            <a:r>
              <a:rPr lang="zh-CN" altLang="en-US" sz="2400" dirty="0">
                <a:solidFill>
                  <a:schemeClr val="tx1"/>
                </a:solidFill>
              </a:rPr>
              <a:t>：域名</a:t>
            </a:r>
            <a:r>
              <a:rPr lang="en-US" altLang="zh-CN" sz="2400" dirty="0">
                <a:solidFill>
                  <a:schemeClr val="tx1"/>
                </a:solidFill>
              </a:rPr>
              <a:t>(</a:t>
            </a:r>
            <a:r>
              <a:rPr lang="zh-CN" altLang="en-US" sz="2400" dirty="0">
                <a:solidFill>
                  <a:schemeClr val="tx1"/>
                </a:solidFill>
              </a:rPr>
              <a:t>应用层地址</a:t>
            </a:r>
            <a:r>
              <a:rPr lang="en-US" altLang="zh-CN" sz="2400" dirty="0">
                <a:solidFill>
                  <a:schemeClr val="tx1"/>
                </a:solidFill>
              </a:rPr>
              <a:t>)→IP</a:t>
            </a:r>
            <a:r>
              <a:rPr lang="zh-CN" altLang="en-US" sz="2400" dirty="0">
                <a:solidFill>
                  <a:schemeClr val="tx1"/>
                </a:solidFill>
              </a:rPr>
              <a:t>地址</a:t>
            </a:r>
            <a:r>
              <a:rPr lang="en-US" altLang="zh-CN" sz="2400" dirty="0">
                <a:solidFill>
                  <a:schemeClr val="tx1"/>
                </a:solidFill>
              </a:rPr>
              <a:t>(</a:t>
            </a:r>
            <a:r>
              <a:rPr lang="zh-CN" altLang="en-US" sz="2400" dirty="0">
                <a:solidFill>
                  <a:schemeClr val="tx1"/>
                </a:solidFill>
              </a:rPr>
              <a:t>网络层地址</a:t>
            </a:r>
            <a:r>
              <a:rPr lang="en-US" altLang="zh-CN" sz="2400" dirty="0">
                <a:solidFill>
                  <a:schemeClr val="tx1"/>
                </a:solidFill>
              </a:rPr>
              <a:t>)</a:t>
            </a:r>
            <a:endParaRPr lang="en-US" altLang="zh-CN" sz="2400" dirty="0">
              <a:solidFill>
                <a:schemeClr val="tx1"/>
              </a:solidFill>
            </a:endParaRPr>
          </a:p>
          <a:p>
            <a:pPr lvl="1"/>
            <a:r>
              <a:rPr lang="en-US" altLang="zh-CN" sz="2400" dirty="0">
                <a:solidFill>
                  <a:schemeClr val="tx1"/>
                </a:solidFill>
              </a:rPr>
              <a:t>ARP</a:t>
            </a:r>
            <a:r>
              <a:rPr lang="zh-CN" altLang="en-US" sz="2400" dirty="0">
                <a:solidFill>
                  <a:schemeClr val="tx1"/>
                </a:solidFill>
              </a:rPr>
              <a:t>： </a:t>
            </a:r>
            <a:r>
              <a:rPr lang="en-US" altLang="zh-CN" sz="2400" dirty="0">
                <a:solidFill>
                  <a:schemeClr val="tx1"/>
                </a:solidFill>
              </a:rPr>
              <a:t>IP</a:t>
            </a:r>
            <a:r>
              <a:rPr lang="zh-CN" altLang="en-US" sz="2400" dirty="0">
                <a:solidFill>
                  <a:schemeClr val="tx1"/>
                </a:solidFill>
              </a:rPr>
              <a:t>地址</a:t>
            </a:r>
            <a:r>
              <a:rPr lang="en-US" altLang="zh-CN" sz="2400" dirty="0">
                <a:solidFill>
                  <a:schemeClr val="tx1"/>
                </a:solidFill>
              </a:rPr>
              <a:t>(</a:t>
            </a:r>
            <a:r>
              <a:rPr lang="zh-CN" altLang="en-US" sz="2400" dirty="0">
                <a:solidFill>
                  <a:schemeClr val="tx1"/>
                </a:solidFill>
              </a:rPr>
              <a:t>网络层地址</a:t>
            </a:r>
            <a:r>
              <a:rPr lang="en-US" altLang="zh-CN" sz="2400" dirty="0">
                <a:solidFill>
                  <a:schemeClr val="tx1"/>
                </a:solidFill>
              </a:rPr>
              <a:t>) →MAC</a:t>
            </a:r>
            <a:r>
              <a:rPr lang="zh-CN" altLang="en-US" sz="2400" dirty="0">
                <a:solidFill>
                  <a:schemeClr val="tx1"/>
                </a:solidFill>
              </a:rPr>
              <a:t>地址</a:t>
            </a:r>
            <a:r>
              <a:rPr lang="en-US" altLang="zh-CN" sz="2400" dirty="0">
                <a:solidFill>
                  <a:schemeClr val="tx1"/>
                </a:solidFill>
              </a:rPr>
              <a:t>(</a:t>
            </a:r>
            <a:r>
              <a:rPr lang="zh-CN" altLang="en-US" sz="2400" dirty="0">
                <a:solidFill>
                  <a:schemeClr val="tx1"/>
                </a:solidFill>
              </a:rPr>
              <a:t>数据链路层地址</a:t>
            </a:r>
            <a:r>
              <a:rPr lang="en-US" altLang="zh-CN" sz="2400" dirty="0">
                <a:solidFill>
                  <a:schemeClr val="tx1"/>
                </a:solidFill>
              </a:rPr>
              <a:t>) </a:t>
            </a:r>
            <a:endParaRPr lang="en-US" altLang="zh-CN" sz="2400" dirty="0">
              <a:solidFill>
                <a:schemeClr val="tx1"/>
              </a:solidFill>
            </a:endParaRPr>
          </a:p>
          <a:p>
            <a:r>
              <a:rPr lang="zh-CN" altLang="en-US" sz="2800" dirty="0"/>
              <a:t>作用范围</a:t>
            </a:r>
            <a:endParaRPr lang="zh-CN" altLang="en-US" sz="2800" dirty="0"/>
          </a:p>
          <a:p>
            <a:pPr lvl="1"/>
            <a:r>
              <a:rPr lang="en-US" altLang="zh-CN" sz="2400" dirty="0">
                <a:solidFill>
                  <a:schemeClr val="tx1"/>
                </a:solidFill>
              </a:rPr>
              <a:t>DNS</a:t>
            </a:r>
            <a:r>
              <a:rPr lang="zh-CN" altLang="en-US" sz="2400" dirty="0">
                <a:solidFill>
                  <a:schemeClr val="tx1"/>
                </a:solidFill>
              </a:rPr>
              <a:t>：全局（整个</a:t>
            </a:r>
            <a:r>
              <a:rPr lang="en-US" altLang="zh-CN" sz="2400" dirty="0">
                <a:solidFill>
                  <a:schemeClr val="tx1"/>
                </a:solidFill>
              </a:rPr>
              <a:t>Internet</a:t>
            </a:r>
            <a:r>
              <a:rPr lang="zh-CN" altLang="en-US" sz="2400" dirty="0">
                <a:solidFill>
                  <a:schemeClr val="tx1"/>
                </a:solidFill>
              </a:rPr>
              <a:t>）</a:t>
            </a:r>
            <a:endParaRPr lang="zh-CN" altLang="en-US" sz="2400" dirty="0">
              <a:solidFill>
                <a:schemeClr val="tx1"/>
              </a:solidFill>
            </a:endParaRPr>
          </a:p>
          <a:p>
            <a:pPr lvl="1"/>
            <a:r>
              <a:rPr lang="en-US" altLang="zh-CN" sz="2400" dirty="0">
                <a:solidFill>
                  <a:schemeClr val="tx1"/>
                </a:solidFill>
              </a:rPr>
              <a:t>ARP</a:t>
            </a:r>
            <a:r>
              <a:rPr lang="zh-CN" altLang="en-US" sz="2400" dirty="0">
                <a:solidFill>
                  <a:schemeClr val="tx1"/>
                </a:solidFill>
              </a:rPr>
              <a:t>：本地（仅限于</a:t>
            </a:r>
            <a:r>
              <a:rPr lang="en-US" altLang="zh-CN" sz="2400" dirty="0">
                <a:solidFill>
                  <a:schemeClr val="tx1"/>
                </a:solidFill>
              </a:rPr>
              <a:t>LAN</a:t>
            </a:r>
            <a:r>
              <a:rPr lang="zh-CN" altLang="en-US" sz="2400" dirty="0">
                <a:solidFill>
                  <a:schemeClr val="tx1"/>
                </a:solidFill>
              </a:rPr>
              <a:t>内部</a:t>
            </a:r>
            <a:r>
              <a:rPr lang="zh-CN" altLang="en-US" sz="2400" dirty="0"/>
              <a:t>）</a:t>
            </a:r>
            <a:endParaRPr lang="zh-CN" altLang="en-US" sz="2400" dirty="0"/>
          </a:p>
          <a:p>
            <a:r>
              <a:rPr lang="zh-CN" altLang="en-US" sz="2800" dirty="0"/>
              <a:t>工作方式</a:t>
            </a:r>
            <a:endParaRPr lang="zh-CN" altLang="en-US" sz="2800" dirty="0"/>
          </a:p>
          <a:p>
            <a:pPr lvl="1"/>
            <a:r>
              <a:rPr lang="en-US" altLang="zh-CN" sz="2400" dirty="0">
                <a:solidFill>
                  <a:schemeClr val="tx1"/>
                </a:solidFill>
              </a:rPr>
              <a:t>DNS</a:t>
            </a:r>
            <a:r>
              <a:rPr lang="zh-CN" altLang="en-US" sz="2400" dirty="0">
                <a:solidFill>
                  <a:schemeClr val="tx1"/>
                </a:solidFill>
              </a:rPr>
              <a:t>：本质上是对一个分布式数据库的查询过程</a:t>
            </a:r>
            <a:endParaRPr lang="zh-CN" altLang="en-US" sz="2400" dirty="0">
              <a:solidFill>
                <a:schemeClr val="tx1"/>
              </a:solidFill>
            </a:endParaRPr>
          </a:p>
          <a:p>
            <a:pPr lvl="1"/>
            <a:r>
              <a:rPr lang="en-US" altLang="zh-CN" sz="2400" dirty="0">
                <a:solidFill>
                  <a:schemeClr val="tx1"/>
                </a:solidFill>
              </a:rPr>
              <a:t>ARP</a:t>
            </a:r>
            <a:r>
              <a:rPr lang="zh-CN" altLang="en-US" sz="2400" dirty="0">
                <a:solidFill>
                  <a:schemeClr val="tx1"/>
                </a:solidFill>
              </a:rPr>
              <a:t>：</a:t>
            </a:r>
            <a:r>
              <a:rPr lang="en-US" altLang="zh-CN" sz="2400" dirty="0">
                <a:solidFill>
                  <a:schemeClr val="tx1"/>
                </a:solidFill>
              </a:rPr>
              <a:t>LAN</a:t>
            </a:r>
            <a:r>
              <a:rPr lang="zh-CN" altLang="en-US" sz="2400" dirty="0">
                <a:solidFill>
                  <a:schemeClr val="tx1"/>
                </a:solidFill>
              </a:rPr>
              <a:t>内部的广播查询</a:t>
            </a:r>
            <a:endParaRPr lang="zh-CN" altLang="en-US" sz="2400" dirty="0">
              <a:solidFill>
                <a:schemeClr val="tx1"/>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Rot="1"/>
          </p:cNvSpPr>
          <p:nvPr>
            <p:ph type="title"/>
          </p:nvPr>
        </p:nvSpPr>
        <p:spPr/>
        <p:txBody>
          <a:bodyPr vert="horz" wrap="square" lIns="92075" tIns="46038" rIns="92075" bIns="46038" anchor="ctr" anchorCtr="0"/>
          <a:p>
            <a:r>
              <a:rPr lang="en-US" altLang="zh-CN" dirty="0"/>
              <a:t>3.3 </a:t>
            </a:r>
            <a:r>
              <a:rPr lang="zh-CN" altLang="en-US" b="1" dirty="0"/>
              <a:t>电子邮件系统（</a:t>
            </a:r>
            <a:r>
              <a:rPr lang="en-US" altLang="zh-CN" b="1" dirty="0"/>
              <a:t>E-mail</a:t>
            </a:r>
            <a:r>
              <a:rPr lang="zh-CN" altLang="en-US" b="1" dirty="0"/>
              <a:t>）</a:t>
            </a:r>
            <a:endParaRPr lang="zh-CN" altLang="en-US" b="1" dirty="0"/>
          </a:p>
        </p:txBody>
      </p:sp>
      <p:sp>
        <p:nvSpPr>
          <p:cNvPr id="32771" name="Rectangle 3"/>
          <p:cNvSpPr>
            <a:spLocks noGrp="1" noRot="1"/>
          </p:cNvSpPr>
          <p:nvPr>
            <p:ph idx="1"/>
          </p:nvPr>
        </p:nvSpPr>
        <p:spPr>
          <a:xfrm>
            <a:off x="539433" y="1052513"/>
            <a:ext cx="8355012" cy="4114800"/>
          </a:xfrm>
        </p:spPr>
        <p:txBody>
          <a:bodyPr vert="horz" wrap="square" lIns="91440" tIns="45720" rIns="91440" bIns="45720" anchor="t" anchorCtr="0"/>
          <a:p>
            <a:r>
              <a:rPr lang="zh-CN" altLang="en-US" dirty="0">
                <a:latin typeface="黑体" panose="02010609060101010101" pitchFamily="49" charset="-122"/>
              </a:rPr>
              <a:t>电子邮件是</a:t>
            </a:r>
            <a:r>
              <a:rPr lang="en-US" altLang="zh-CN" dirty="0">
                <a:latin typeface="黑体" panose="02010609060101010101" pitchFamily="49" charset="-122"/>
              </a:rPr>
              <a:t>Internet</a:t>
            </a:r>
            <a:r>
              <a:rPr lang="zh-CN" altLang="en-US" dirty="0">
                <a:latin typeface="黑体" panose="02010609060101010101" pitchFamily="49" charset="-122"/>
              </a:rPr>
              <a:t>上最典型的服务之一：</a:t>
            </a:r>
            <a:endParaRPr lang="zh-CN" altLang="en-US" dirty="0">
              <a:latin typeface="黑体" panose="02010609060101010101" pitchFamily="49" charset="-122"/>
            </a:endParaRPr>
          </a:p>
          <a:p>
            <a:pPr lvl="1"/>
            <a:r>
              <a:rPr lang="en-US" altLang="zh-CN" dirty="0">
                <a:solidFill>
                  <a:schemeClr val="tx1"/>
                </a:solidFill>
                <a:latin typeface="黑体" panose="02010609060101010101" pitchFamily="49" charset="-122"/>
              </a:rPr>
              <a:t>Internet</a:t>
            </a:r>
            <a:r>
              <a:rPr lang="zh-CN" altLang="en-US" dirty="0">
                <a:solidFill>
                  <a:schemeClr val="tx1"/>
                </a:solidFill>
                <a:latin typeface="黑体" panose="02010609060101010101" pitchFamily="49" charset="-122"/>
              </a:rPr>
              <a:t>中出现最早，应用最普遍、最广泛</a:t>
            </a:r>
            <a:endParaRPr lang="zh-CN" altLang="en-US" dirty="0">
              <a:solidFill>
                <a:schemeClr val="tx1"/>
              </a:solidFill>
              <a:latin typeface="黑体" panose="02010609060101010101" pitchFamily="49" charset="-122"/>
            </a:endParaRPr>
          </a:p>
          <a:p>
            <a:pPr lvl="2"/>
            <a:r>
              <a:rPr lang="en-US" altLang="zh-CN" dirty="0">
                <a:latin typeface="黑体" panose="02010609060101010101" pitchFamily="49" charset="-122"/>
              </a:rPr>
              <a:t>Internet</a:t>
            </a:r>
            <a:r>
              <a:rPr lang="zh-CN" altLang="en-US" dirty="0">
                <a:latin typeface="黑体" panose="02010609060101010101" pitchFamily="49" charset="-122"/>
              </a:rPr>
              <a:t>用户中</a:t>
            </a:r>
            <a:r>
              <a:rPr lang="en-US" altLang="zh-CN" dirty="0">
                <a:latin typeface="黑体" panose="02010609060101010101" pitchFamily="49" charset="-122"/>
              </a:rPr>
              <a:t>90</a:t>
            </a:r>
            <a:r>
              <a:rPr lang="zh-CN" altLang="en-US" dirty="0">
                <a:latin typeface="黑体" panose="02010609060101010101" pitchFamily="49" charset="-122"/>
              </a:rPr>
              <a:t>％以上使用过电子邮件</a:t>
            </a:r>
            <a:endParaRPr lang="zh-CN" altLang="en-US" dirty="0">
              <a:latin typeface="黑体" panose="02010609060101010101" pitchFamily="49" charset="-122"/>
            </a:endParaRPr>
          </a:p>
          <a:p>
            <a:pPr lvl="1"/>
            <a:r>
              <a:rPr lang="zh-CN" altLang="en-US" dirty="0">
                <a:solidFill>
                  <a:schemeClr val="tx1"/>
                </a:solidFill>
                <a:latin typeface="黑体" panose="02010609060101010101" pitchFamily="49" charset="-122"/>
              </a:rPr>
              <a:t>方便、快捷、廉价</a:t>
            </a:r>
            <a:endParaRPr lang="zh-CN" altLang="en-US" dirty="0">
              <a:solidFill>
                <a:schemeClr val="tx1"/>
              </a:solidFill>
              <a:latin typeface="黑体" panose="02010609060101010101" pitchFamily="49" charset="-122"/>
            </a:endParaRPr>
          </a:p>
          <a:p>
            <a:r>
              <a:rPr lang="zh-CN" altLang="en-US" dirty="0">
                <a:latin typeface="黑体" panose="02010609060101010101" pitchFamily="49" charset="-122"/>
              </a:rPr>
              <a:t>电子邮件系统的组成</a:t>
            </a:r>
            <a:endParaRPr lang="zh-CN" altLang="en-US" dirty="0">
              <a:latin typeface="黑体" panose="02010609060101010101" pitchFamily="49" charset="-122"/>
            </a:endParaRPr>
          </a:p>
          <a:p>
            <a:pPr lvl="1"/>
            <a:r>
              <a:rPr lang="zh-CN" altLang="en-US" dirty="0">
                <a:solidFill>
                  <a:schemeClr val="tx1"/>
                </a:solidFill>
                <a:latin typeface="黑体" panose="02010609060101010101" pitchFamily="49" charset="-122"/>
              </a:rPr>
              <a:t>用户代理（</a:t>
            </a:r>
            <a:r>
              <a:rPr lang="en-US" altLang="zh-CN" dirty="0">
                <a:solidFill>
                  <a:schemeClr val="tx1"/>
                </a:solidFill>
              </a:rPr>
              <a:t>User Agent</a:t>
            </a:r>
            <a:r>
              <a:rPr lang="zh-CN" altLang="en-US" dirty="0">
                <a:solidFill>
                  <a:schemeClr val="tx1"/>
                </a:solidFill>
                <a:latin typeface="黑体" panose="02010609060101010101" pitchFamily="49" charset="-122"/>
              </a:rPr>
              <a:t>）</a:t>
            </a:r>
            <a:endParaRPr lang="zh-CN" altLang="en-US" dirty="0">
              <a:solidFill>
                <a:schemeClr val="tx1"/>
              </a:solidFill>
              <a:latin typeface="黑体" panose="02010609060101010101" pitchFamily="49" charset="-122"/>
            </a:endParaRPr>
          </a:p>
          <a:p>
            <a:pPr lvl="2" algn="just"/>
            <a:r>
              <a:rPr lang="zh-CN" altLang="en-US" dirty="0">
                <a:latin typeface="黑体" panose="02010609060101010101" pitchFamily="49" charset="-122"/>
              </a:rPr>
              <a:t>功能：编辑、发送、接收、阅读和管理电子邮件。</a:t>
            </a:r>
            <a:endParaRPr lang="zh-CN" altLang="en-US" dirty="0">
              <a:latin typeface="黑体" panose="02010609060101010101" pitchFamily="49" charset="-122"/>
            </a:endParaRPr>
          </a:p>
          <a:p>
            <a:pPr lvl="2" algn="just"/>
            <a:r>
              <a:rPr lang="zh-CN" altLang="en-US" dirty="0">
                <a:latin typeface="黑体" panose="02010609060101010101" pitchFamily="49" charset="-122"/>
              </a:rPr>
              <a:t>常见的用户代理有：</a:t>
            </a:r>
            <a:endParaRPr lang="zh-CN" altLang="en-US" dirty="0">
              <a:latin typeface="黑体" panose="02010609060101010101" pitchFamily="49" charset="-122"/>
            </a:endParaRPr>
          </a:p>
          <a:p>
            <a:pPr lvl="3" algn="just"/>
            <a:r>
              <a:rPr lang="en-US" altLang="zh-CN" dirty="0"/>
              <a:t>Outlook</a:t>
            </a:r>
            <a:r>
              <a:rPr lang="zh-CN" altLang="en-US" dirty="0"/>
              <a:t>、</a:t>
            </a:r>
            <a:r>
              <a:rPr lang="en-US" altLang="zh-CN" dirty="0"/>
              <a:t>Outlook Express</a:t>
            </a:r>
            <a:r>
              <a:rPr lang="zh-CN" altLang="en-US" dirty="0"/>
              <a:t>、</a:t>
            </a:r>
            <a:r>
              <a:rPr lang="en-US" altLang="zh-CN" dirty="0"/>
              <a:t>Foxmail</a:t>
            </a:r>
            <a:r>
              <a:rPr lang="zh-CN" altLang="en-US" dirty="0">
                <a:latin typeface="黑体" panose="02010609060101010101" pitchFamily="49" charset="-122"/>
              </a:rPr>
              <a:t>等。</a:t>
            </a:r>
            <a:endParaRPr lang="zh-CN" altLang="en-US" dirty="0">
              <a:latin typeface="黑体" panose="02010609060101010101" pitchFamily="49"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2075" tIns="46038" rIns="92075" bIns="46038" anchor="ctr" anchorCtr="0"/>
          <a:p>
            <a:endParaRPr lang="zh-CN" altLang="en-US" dirty="0"/>
          </a:p>
        </p:txBody>
      </p:sp>
      <p:sp>
        <p:nvSpPr>
          <p:cNvPr id="34819" name="Rectangle 3"/>
          <p:cNvSpPr>
            <a:spLocks noGrp="1" noRot="1"/>
          </p:cNvSpPr>
          <p:nvPr>
            <p:ph idx="1"/>
          </p:nvPr>
        </p:nvSpPr>
        <p:spPr>
          <a:xfrm>
            <a:off x="179705" y="980440"/>
            <a:ext cx="8547735" cy="4114800"/>
          </a:xfrm>
        </p:spPr>
        <p:txBody>
          <a:bodyPr vert="horz" wrap="square" lIns="91440" tIns="45720" rIns="91440" bIns="45720" anchor="t" anchorCtr="0"/>
          <a:p>
            <a:pPr lvl="1" algn="just"/>
            <a:r>
              <a:rPr lang="zh-CN" altLang="en-US" dirty="0">
                <a:solidFill>
                  <a:schemeClr val="tx1"/>
                </a:solidFill>
                <a:latin typeface="黑体" panose="02010609060101010101" pitchFamily="49" charset="-122"/>
              </a:rPr>
              <a:t>邮件服务器（</a:t>
            </a:r>
            <a:r>
              <a:rPr lang="en-US" altLang="zh-CN" dirty="0">
                <a:solidFill>
                  <a:schemeClr val="tx1"/>
                </a:solidFill>
              </a:rPr>
              <a:t>E-mail Server</a:t>
            </a:r>
            <a:r>
              <a:rPr lang="zh-CN" altLang="en-US" dirty="0">
                <a:solidFill>
                  <a:schemeClr val="tx1"/>
                </a:solidFill>
                <a:latin typeface="黑体" panose="02010609060101010101" pitchFamily="49" charset="-122"/>
              </a:rPr>
              <a:t>）</a:t>
            </a:r>
            <a:endParaRPr lang="zh-CN" altLang="en-US" dirty="0">
              <a:solidFill>
                <a:schemeClr val="tx1"/>
              </a:solidFill>
              <a:latin typeface="黑体" panose="02010609060101010101" pitchFamily="49" charset="-122"/>
            </a:endParaRPr>
          </a:p>
          <a:p>
            <a:pPr lvl="2" algn="just"/>
            <a:r>
              <a:rPr lang="zh-CN" altLang="en-US" dirty="0">
                <a:latin typeface="黑体" panose="02010609060101010101" pitchFamily="49" charset="-122"/>
              </a:rPr>
              <a:t>功能：类似“邮局”，接收和转发电子邮件，向发信人报告邮件发送状态；</a:t>
            </a:r>
            <a:endParaRPr lang="zh-CN" altLang="en-US" dirty="0">
              <a:latin typeface="黑体" panose="02010609060101010101" pitchFamily="49" charset="-122"/>
            </a:endParaRPr>
          </a:p>
          <a:p>
            <a:pPr lvl="2" algn="just"/>
            <a:r>
              <a:rPr lang="zh-CN" altLang="en-US" dirty="0">
                <a:latin typeface="黑体" panose="02010609060101010101" pitchFamily="49" charset="-122"/>
              </a:rPr>
              <a:t>按照客户服务器方式工作</a:t>
            </a:r>
            <a:endParaRPr lang="zh-CN" altLang="en-US" dirty="0">
              <a:latin typeface="黑体" panose="02010609060101010101" pitchFamily="49" charset="-122"/>
            </a:endParaRPr>
          </a:p>
          <a:p>
            <a:pPr lvl="3" algn="just"/>
            <a:r>
              <a:rPr lang="zh-CN" altLang="en-US" dirty="0">
                <a:latin typeface="黑体" panose="02010609060101010101" pitchFamily="49" charset="-122"/>
              </a:rPr>
              <a:t>既是客户，又是服务器。</a:t>
            </a:r>
            <a:endParaRPr lang="zh-CN" altLang="en-US" dirty="0">
              <a:latin typeface="黑体" panose="02010609060101010101" pitchFamily="49" charset="-122"/>
            </a:endParaRPr>
          </a:p>
          <a:p>
            <a:pPr lvl="1" algn="just"/>
            <a:r>
              <a:rPr lang="zh-CN" altLang="en-US" dirty="0">
                <a:solidFill>
                  <a:schemeClr val="tx1"/>
                </a:solidFill>
                <a:latin typeface="黑体" panose="02010609060101010101" pitchFamily="49" charset="-122"/>
              </a:rPr>
              <a:t>电子邮件协议</a:t>
            </a:r>
            <a:endParaRPr lang="zh-CN" altLang="en-US" dirty="0">
              <a:solidFill>
                <a:schemeClr val="tx1"/>
              </a:solidFill>
              <a:latin typeface="黑体" panose="02010609060101010101" pitchFamily="49" charset="-122"/>
            </a:endParaRPr>
          </a:p>
          <a:p>
            <a:pPr lvl="2" algn="just"/>
            <a:r>
              <a:rPr lang="zh-CN" altLang="en-US" dirty="0">
                <a:latin typeface="黑体" panose="02010609060101010101" pitchFamily="49" charset="-122"/>
              </a:rPr>
              <a:t>发送</a:t>
            </a:r>
            <a:r>
              <a:rPr lang="en-US" altLang="zh-CN" dirty="0">
                <a:latin typeface="黑体" panose="02010609060101010101" pitchFamily="49" charset="-122"/>
              </a:rPr>
              <a:t>/</a:t>
            </a:r>
            <a:r>
              <a:rPr lang="zh-CN" altLang="en-US" dirty="0">
                <a:latin typeface="黑体" panose="02010609060101010101" pitchFamily="49" charset="-122"/>
              </a:rPr>
              <a:t>转发邮件：</a:t>
            </a:r>
            <a:endParaRPr lang="zh-CN" altLang="en-US" dirty="0">
              <a:latin typeface="黑体" panose="02010609060101010101" pitchFamily="49" charset="-122"/>
            </a:endParaRPr>
          </a:p>
          <a:p>
            <a:pPr lvl="3" algn="just"/>
            <a:r>
              <a:rPr lang="en-US" altLang="zh-CN" dirty="0"/>
              <a:t>SMTP</a:t>
            </a:r>
            <a:r>
              <a:rPr lang="zh-CN" altLang="en-US" dirty="0"/>
              <a:t>（</a:t>
            </a:r>
            <a:r>
              <a:rPr lang="en-US" altLang="zh-CN" dirty="0"/>
              <a:t>Simple Mail Transfer Protocol</a:t>
            </a:r>
            <a:r>
              <a:rPr lang="zh-CN" altLang="en-US" dirty="0"/>
              <a:t>）</a:t>
            </a:r>
            <a:r>
              <a:rPr lang="en-US" altLang="zh-CN" dirty="0"/>
              <a:t>[RFC 821</a:t>
            </a:r>
            <a:r>
              <a:rPr lang="zh-CN" altLang="en-US" dirty="0"/>
              <a:t>、</a:t>
            </a:r>
            <a:r>
              <a:rPr lang="en-US" altLang="zh-CN" dirty="0"/>
              <a:t>822]</a:t>
            </a:r>
            <a:endParaRPr lang="en-US" altLang="zh-CN" dirty="0"/>
          </a:p>
          <a:p>
            <a:pPr lvl="3" algn="just"/>
            <a:r>
              <a:rPr lang="en-US" altLang="zh-CN" dirty="0"/>
              <a:t>MIME</a:t>
            </a:r>
            <a:r>
              <a:rPr lang="zh-CN" altLang="en-US" dirty="0"/>
              <a:t>（</a:t>
            </a:r>
            <a:r>
              <a:rPr lang="en-US" altLang="zh-CN" dirty="0"/>
              <a:t>Multipurpose Internet Mail Extension</a:t>
            </a:r>
            <a:r>
              <a:rPr lang="zh-CN" altLang="en-US" dirty="0"/>
              <a:t>）</a:t>
            </a:r>
            <a:r>
              <a:rPr lang="en-US" altLang="zh-CN" dirty="0"/>
              <a:t>[RFC 1521]</a:t>
            </a:r>
            <a:endParaRPr lang="en-US" altLang="zh-CN" dirty="0"/>
          </a:p>
          <a:p>
            <a:pPr lvl="2" algn="just"/>
            <a:r>
              <a:rPr lang="zh-CN" altLang="en-US" dirty="0"/>
              <a:t>读取邮件：</a:t>
            </a:r>
            <a:endParaRPr lang="zh-CN" altLang="en-US" dirty="0"/>
          </a:p>
          <a:p>
            <a:pPr lvl="3" algn="just"/>
            <a:r>
              <a:rPr lang="en-US" altLang="zh-CN" dirty="0"/>
              <a:t>POP3</a:t>
            </a:r>
            <a:r>
              <a:rPr lang="zh-CN" altLang="en-US" dirty="0"/>
              <a:t>（</a:t>
            </a:r>
            <a:r>
              <a:rPr lang="en-US" altLang="zh-CN" dirty="0"/>
              <a:t>Post Office Protocol</a:t>
            </a:r>
            <a:r>
              <a:rPr lang="zh-CN" altLang="en-US" dirty="0"/>
              <a:t>）</a:t>
            </a:r>
            <a:r>
              <a:rPr lang="en-US" altLang="zh-CN" dirty="0"/>
              <a:t>[RFC 1939]</a:t>
            </a:r>
            <a:endParaRPr lang="en-US" altLang="zh-CN" dirty="0"/>
          </a:p>
          <a:p>
            <a:pPr lvl="3" algn="just"/>
            <a:r>
              <a:rPr lang="en-US" altLang="zh-CN" dirty="0"/>
              <a:t>IMAP4</a:t>
            </a:r>
            <a:r>
              <a:rPr lang="zh-CN" altLang="en-US" dirty="0"/>
              <a:t>（</a:t>
            </a:r>
            <a:r>
              <a:rPr lang="en-US" altLang="zh-CN" dirty="0"/>
              <a:t>Internet Message Access Protocol</a:t>
            </a:r>
            <a:r>
              <a:rPr lang="zh-CN" altLang="en-US" dirty="0"/>
              <a:t>）</a:t>
            </a:r>
            <a:r>
              <a:rPr lang="en-US" altLang="zh-CN" dirty="0"/>
              <a:t>[RFC 2060]</a:t>
            </a:r>
            <a:endParaRPr lang="en-US" altLang="zh-CN"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1" name="Group 2"/>
          <p:cNvGrpSpPr/>
          <p:nvPr/>
        </p:nvGrpSpPr>
        <p:grpSpPr>
          <a:xfrm>
            <a:off x="1066800" y="1143000"/>
            <a:ext cx="7391400" cy="4572000"/>
            <a:chOff x="720" y="1392"/>
            <a:chExt cx="4121" cy="2208"/>
          </a:xfrm>
        </p:grpSpPr>
        <p:grpSp>
          <p:nvGrpSpPr>
            <p:cNvPr id="87042" name="Group 3"/>
            <p:cNvGrpSpPr/>
            <p:nvPr/>
          </p:nvGrpSpPr>
          <p:grpSpPr>
            <a:xfrm>
              <a:off x="720" y="1440"/>
              <a:ext cx="1104" cy="2160"/>
              <a:chOff x="3360" y="1392"/>
              <a:chExt cx="1104" cy="2112"/>
            </a:xfrm>
          </p:grpSpPr>
          <p:sp>
            <p:nvSpPr>
              <p:cNvPr id="87043" name="Rectangle 4"/>
              <p:cNvSpPr/>
              <p:nvPr/>
            </p:nvSpPr>
            <p:spPr>
              <a:xfrm>
                <a:off x="3360" y="1392"/>
                <a:ext cx="1104" cy="912"/>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应用层</a:t>
                </a:r>
                <a:endParaRPr lang="zh-CN" altLang="en-US" sz="2000" dirty="0">
                  <a:latin typeface="CordiaUPC" pitchFamily="34" charset="-34"/>
                  <a:ea typeface="宋体" panose="02010600030101010101" pitchFamily="2" charset="-122"/>
                </a:endParaRPr>
              </a:p>
            </p:txBody>
          </p:sp>
          <p:sp>
            <p:nvSpPr>
              <p:cNvPr id="87044" name="Rectangle 5"/>
              <p:cNvSpPr/>
              <p:nvPr/>
            </p:nvSpPr>
            <p:spPr>
              <a:xfrm>
                <a:off x="3360" y="2270"/>
                <a:ext cx="1104" cy="308"/>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传输层</a:t>
                </a:r>
                <a:endParaRPr lang="zh-CN" altLang="en-US" sz="2000" dirty="0">
                  <a:latin typeface="CordiaUPC" pitchFamily="34" charset="-34"/>
                  <a:ea typeface="宋体" panose="02010600030101010101" pitchFamily="2" charset="-122"/>
                </a:endParaRPr>
              </a:p>
            </p:txBody>
          </p:sp>
          <p:sp>
            <p:nvSpPr>
              <p:cNvPr id="87045" name="Rectangle 6"/>
              <p:cNvSpPr/>
              <p:nvPr/>
            </p:nvSpPr>
            <p:spPr>
              <a:xfrm>
                <a:off x="3360" y="2887"/>
                <a:ext cx="1104" cy="617"/>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网络接口</a:t>
                </a:r>
                <a:endParaRPr lang="zh-CN" altLang="en-US" sz="2000" dirty="0">
                  <a:latin typeface="CordiaUPC" pitchFamily="34" charset="-34"/>
                  <a:ea typeface="宋体" panose="02010600030101010101" pitchFamily="2" charset="-122"/>
                </a:endParaRPr>
              </a:p>
            </p:txBody>
          </p:sp>
          <p:sp>
            <p:nvSpPr>
              <p:cNvPr id="87046" name="Rectangle 7"/>
              <p:cNvSpPr/>
              <p:nvPr/>
            </p:nvSpPr>
            <p:spPr>
              <a:xfrm>
                <a:off x="3360" y="2578"/>
                <a:ext cx="1104" cy="309"/>
              </a:xfrm>
              <a:prstGeom prst="rect">
                <a:avLst/>
              </a:prstGeom>
              <a:solidFill>
                <a:srgbClr val="FFFFFF"/>
              </a:solidFill>
              <a:ln w="12700" cap="flat" cmpd="sng">
                <a:solidFill>
                  <a:srgbClr val="FF9900"/>
                </a:solidFill>
                <a:prstDash val="solid"/>
                <a:miter/>
                <a:headEnd type="none" w="sm" len="sm"/>
                <a:tailEnd type="none" w="sm" len="sm"/>
              </a:ln>
            </p:spPr>
            <p:txBody>
              <a:bodyPr wrap="none" anchor="ctr"/>
              <a:p>
                <a:pPr algn="ctr" defTabSz="762000" eaLnBrk="0" hangingPunct="0"/>
                <a:r>
                  <a:rPr lang="zh-CN" altLang="en-US" sz="2000" dirty="0">
                    <a:latin typeface="CordiaUPC" pitchFamily="34" charset="-34"/>
                    <a:ea typeface="宋体" panose="02010600030101010101" pitchFamily="2" charset="-122"/>
                  </a:rPr>
                  <a:t>网络层</a:t>
                </a:r>
                <a:endParaRPr lang="zh-CN" altLang="en-US" sz="2000" dirty="0">
                  <a:latin typeface="CordiaUPC" pitchFamily="34" charset="-34"/>
                  <a:ea typeface="宋体" panose="02010600030101010101" pitchFamily="2" charset="-122"/>
                </a:endParaRPr>
              </a:p>
            </p:txBody>
          </p:sp>
        </p:grpSp>
        <p:grpSp>
          <p:nvGrpSpPr>
            <p:cNvPr id="87047" name="Group 8"/>
            <p:cNvGrpSpPr/>
            <p:nvPr/>
          </p:nvGrpSpPr>
          <p:grpSpPr>
            <a:xfrm>
              <a:off x="2208" y="1392"/>
              <a:ext cx="2633" cy="2112"/>
              <a:chOff x="2175" y="1408"/>
              <a:chExt cx="2633" cy="2112"/>
            </a:xfrm>
          </p:grpSpPr>
          <p:sp>
            <p:nvSpPr>
              <p:cNvPr id="87048" name="Rectangle 9"/>
              <p:cNvSpPr/>
              <p:nvPr/>
            </p:nvSpPr>
            <p:spPr>
              <a:xfrm>
                <a:off x="2744" y="1408"/>
                <a:ext cx="2064" cy="2112"/>
              </a:xfrm>
              <a:prstGeom prst="rect">
                <a:avLst/>
              </a:prstGeom>
              <a:solidFill>
                <a:srgbClr val="FAFAB2"/>
              </a:solidFill>
              <a:ln w="12700" cap="flat" cmpd="sng">
                <a:solidFill>
                  <a:srgbClr val="FF9900"/>
                </a:solidFill>
                <a:prstDash val="solid"/>
                <a:miter/>
                <a:headEnd type="none" w="sm" len="sm"/>
                <a:tailEnd type="none" w="sm" len="sm"/>
              </a:ln>
            </p:spPr>
            <p:txBody>
              <a:bodyPr wrap="none" anchor="ctr"/>
              <a:p>
                <a:pPr defTabSz="762000" eaLnBrk="0" hangingPunct="0"/>
                <a:r>
                  <a:rPr lang="zh-CN" altLang="en-US" dirty="0">
                    <a:latin typeface="CordiaUPC" pitchFamily="34" charset="-34"/>
                    <a:ea typeface="宋体" panose="02010600030101010101" pitchFamily="2" charset="-122"/>
                  </a:rPr>
                  <a:t>文件传输</a:t>
                </a:r>
                <a:endParaRPr lang="zh-CN" altLang="en-US" dirty="0">
                  <a:latin typeface="CordiaUPC" pitchFamily="34" charset="-34"/>
                  <a:ea typeface="宋体" panose="02010600030101010101" pitchFamily="2" charset="-122"/>
                </a:endParaRPr>
              </a:p>
              <a:p>
                <a:pPr defTabSz="762000" eaLnBrk="0" fontAlgn="ctr" hangingPunct="0"/>
                <a:r>
                  <a:rPr lang="zh-CN" altLang="en-US" sz="2000"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FTP</a:t>
                </a:r>
                <a:r>
                  <a:rPr lang="zh-CN" altLang="en-US"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TFTP</a:t>
                </a:r>
                <a:r>
                  <a:rPr lang="zh-CN" altLang="en-US"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NFS</a:t>
                </a:r>
                <a:endParaRPr lang="en-US" altLang="zh-CN"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电子邮件</a:t>
                </a:r>
                <a:endParaRPr lang="zh-CN" altLang="en-US"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SMTP</a:t>
                </a:r>
                <a:r>
                  <a:rPr lang="zh-CN" altLang="en-US"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POP3</a:t>
                </a:r>
                <a:endParaRPr lang="en-US" altLang="zh-CN" dirty="0">
                  <a:latin typeface="CordiaUPC" pitchFamily="34" charset="-34"/>
                  <a:ea typeface="宋体" panose="02010600030101010101" pitchFamily="2" charset="-122"/>
                </a:endParaRPr>
              </a:p>
              <a:p>
                <a:pPr defTabSz="762000" eaLnBrk="0" hangingPunct="0"/>
                <a:r>
                  <a:rPr lang="en-US" altLang="zh-CN" dirty="0">
                    <a:latin typeface="CordiaUPC" pitchFamily="34" charset="-34"/>
                    <a:ea typeface="宋体" panose="02010600030101010101" pitchFamily="2" charset="-122"/>
                  </a:rPr>
                  <a:t>WWW</a:t>
                </a:r>
                <a:r>
                  <a:rPr lang="zh-CN" altLang="en-US" dirty="0">
                    <a:latin typeface="CordiaUPC" pitchFamily="34" charset="-34"/>
                    <a:ea typeface="宋体" panose="02010600030101010101" pitchFamily="2" charset="-122"/>
                  </a:rPr>
                  <a:t>应用</a:t>
                </a:r>
                <a:endParaRPr lang="zh-CN" altLang="en-US"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HTTP</a:t>
                </a:r>
                <a:endParaRPr lang="en-US" altLang="zh-CN"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远程登录</a:t>
                </a:r>
                <a:endParaRPr lang="zh-CN" altLang="en-US"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Telnet</a:t>
                </a:r>
                <a:r>
                  <a:rPr lang="zh-CN" altLang="en-US"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rlogin</a:t>
                </a:r>
                <a:endParaRPr lang="en-US" altLang="zh-CN"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网络管理</a:t>
                </a:r>
                <a:endParaRPr lang="zh-CN" altLang="en-US"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SNMP</a:t>
                </a:r>
                <a:endParaRPr lang="en-US" altLang="zh-CN"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名字管理</a:t>
                </a:r>
                <a:endParaRPr lang="zh-CN" altLang="en-US" dirty="0">
                  <a:latin typeface="CordiaUPC" pitchFamily="34" charset="-34"/>
                  <a:ea typeface="宋体" panose="02010600030101010101" pitchFamily="2" charset="-122"/>
                </a:endParaRPr>
              </a:p>
              <a:p>
                <a:pPr defTabSz="762000" eaLnBrk="0" hangingPunct="0"/>
                <a:r>
                  <a:rPr lang="zh-CN" altLang="en-US" dirty="0">
                    <a:latin typeface="CordiaUPC" pitchFamily="34" charset="-34"/>
                    <a:ea typeface="宋体" panose="02010600030101010101" pitchFamily="2" charset="-122"/>
                  </a:rPr>
                  <a:t>    </a:t>
                </a:r>
                <a:r>
                  <a:rPr lang="zh-CN" altLang="en-US" sz="1000" dirty="0">
                    <a:latin typeface="CordiaUPC" pitchFamily="34" charset="-34"/>
                    <a:ea typeface="宋体" panose="02010600030101010101" pitchFamily="2" charset="-122"/>
                  </a:rPr>
                  <a:t>●</a:t>
                </a:r>
                <a:r>
                  <a:rPr lang="en-US" altLang="zh-CN" dirty="0">
                    <a:latin typeface="CordiaUPC" pitchFamily="34" charset="-34"/>
                    <a:ea typeface="宋体" panose="02010600030101010101" pitchFamily="2" charset="-122"/>
                  </a:rPr>
                  <a:t>DNS </a:t>
                </a:r>
                <a:endParaRPr lang="en-US" altLang="zh-CN" dirty="0">
                  <a:latin typeface="CordiaUPC" pitchFamily="34" charset="-34"/>
                  <a:ea typeface="宋体" panose="02010600030101010101" pitchFamily="2" charset="-122"/>
                </a:endParaRPr>
              </a:p>
            </p:txBody>
          </p:sp>
          <p:sp>
            <p:nvSpPr>
              <p:cNvPr id="87049" name="AutoShape 10"/>
              <p:cNvSpPr/>
              <p:nvPr/>
            </p:nvSpPr>
            <p:spPr>
              <a:xfrm rot="3447716">
                <a:off x="1848" y="1897"/>
                <a:ext cx="1778" cy="1133"/>
              </a:xfrm>
              <a:prstGeom prst="rtTriangle">
                <a:avLst/>
              </a:prstGeom>
              <a:gradFill rotWithShape="0">
                <a:gsLst>
                  <a:gs pos="0">
                    <a:srgbClr val="FFFFCC"/>
                  </a:gs>
                  <a:gs pos="100000">
                    <a:srgbClr val="76765E"/>
                  </a:gs>
                </a:gsLst>
                <a:lin ang="0" scaled="1"/>
                <a:tileRect/>
              </a:gradFill>
              <a:ln w="12700" cap="flat" cmpd="sng">
                <a:solidFill>
                  <a:srgbClr val="FF9900"/>
                </a:solidFill>
                <a:prstDash val="solid"/>
                <a:miter/>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sp>
        <p:nvSpPr>
          <p:cNvPr id="143371" name="Rectangle 11"/>
          <p:cNvSpPr>
            <a:spLocks noChangeArrowheads="1"/>
          </p:cNvSpPr>
          <p:nvPr/>
        </p:nvSpPr>
        <p:spPr bwMode="auto">
          <a:xfrm>
            <a:off x="719138" y="7938"/>
            <a:ext cx="7696200" cy="720725"/>
          </a:xfrm>
          <a:prstGeom prst="rect">
            <a:avLst/>
          </a:prstGeom>
          <a:noFill/>
          <a:ln w="9525">
            <a:noFill/>
            <a:miter lim="800000"/>
          </a:ln>
          <a:effectLst>
            <a:outerShdw dist="17961" dir="2700000" algn="ctr" rotWithShape="0">
              <a:schemeClr val="bg2"/>
            </a:outer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FF9900"/>
                </a:solidFill>
                <a:effectLst/>
                <a:uLnTx/>
                <a:uFillTx/>
                <a:latin typeface="Arial" panose="020B0604020202020204" pitchFamily="34" charset="0"/>
                <a:ea typeface="宋体" panose="02010600030101010101" pitchFamily="2" charset="-122"/>
                <a:cs typeface="+mn-cs"/>
              </a:rPr>
              <a:t>应用层协议</a:t>
            </a:r>
            <a:endParaRPr kumimoji="1" lang="zh-CN" altLang="en-US" sz="4000" b="1" i="0" u="none" strike="noStrike" kern="1200" cap="none" spc="0" normalizeH="0" baseline="0" noProof="0">
              <a:ln>
                <a:noFill/>
              </a:ln>
              <a:solidFill>
                <a:srgbClr val="FF99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电子邮件传输示例</a:t>
            </a:r>
            <a:endParaRPr lang="zh-CN" altLang="en-US"/>
          </a:p>
        </p:txBody>
      </p:sp>
      <p:sp>
        <p:nvSpPr>
          <p:cNvPr id="104451" name="Rectangle 4"/>
          <p:cNvSpPr/>
          <p:nvPr>
            <p:custDataLst>
              <p:tags r:id="rId1"/>
            </p:custDataLst>
          </p:nvPr>
        </p:nvSpPr>
        <p:spPr>
          <a:xfrm>
            <a:off x="4837113" y="753428"/>
            <a:ext cx="1828800" cy="981075"/>
          </a:xfrm>
          <a:prstGeom prst="rect">
            <a:avLst/>
          </a:prstGeom>
          <a:noFill/>
          <a:ln w="9525" cap="flat" cmpd="sng">
            <a:solidFill>
              <a:srgbClr val="000000"/>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nvGrpSpPr>
          <p:cNvPr id="104452" name="Group 5"/>
          <p:cNvGrpSpPr/>
          <p:nvPr/>
        </p:nvGrpSpPr>
        <p:grpSpPr>
          <a:xfrm>
            <a:off x="4913313" y="723265"/>
            <a:ext cx="1736725" cy="955675"/>
            <a:chOff x="4458" y="3335"/>
            <a:chExt cx="1094" cy="602"/>
          </a:xfrm>
        </p:grpSpPr>
        <p:sp>
          <p:nvSpPr>
            <p:cNvPr id="104453" name="Text Box 6"/>
            <p:cNvSpPr txBox="1"/>
            <p:nvPr>
              <p:custDataLst>
                <p:tags r:id="rId2"/>
              </p:custDataLst>
            </p:nvPr>
          </p:nvSpPr>
          <p:spPr>
            <a:xfrm>
              <a:off x="4666" y="3725"/>
              <a:ext cx="870" cy="212"/>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user mailbox</a:t>
              </a:r>
              <a:endParaRPr lang="en-US" altLang="zh-CN" sz="2400" dirty="0">
                <a:solidFill>
                  <a:schemeClr val="tx1"/>
                </a:solidFill>
                <a:latin typeface="Times New Roman" panose="02020603050405020304" pitchFamily="18" charset="0"/>
                <a:ea typeface="宋体" panose="02010600030101010101" pitchFamily="2" charset="-122"/>
              </a:endParaRPr>
            </a:p>
          </p:txBody>
        </p:sp>
        <p:grpSp>
          <p:nvGrpSpPr>
            <p:cNvPr id="104454" name="Group 7"/>
            <p:cNvGrpSpPr/>
            <p:nvPr/>
          </p:nvGrpSpPr>
          <p:grpSpPr>
            <a:xfrm>
              <a:off x="4458" y="3408"/>
              <a:ext cx="450" cy="120"/>
              <a:chOff x="4314" y="3444"/>
              <a:chExt cx="450" cy="120"/>
            </a:xfrm>
          </p:grpSpPr>
          <p:sp>
            <p:nvSpPr>
              <p:cNvPr id="104455" name="Rectangle 8"/>
              <p:cNvSpPr/>
              <p:nvPr>
                <p:custDataLst>
                  <p:tags r:id="rId3"/>
                </p:custDataLst>
              </p:nvPr>
            </p:nvSpPr>
            <p:spPr>
              <a:xfrm>
                <a:off x="4314" y="3444"/>
                <a:ext cx="450" cy="120"/>
              </a:xfrm>
              <a:prstGeom prst="rect">
                <a:avLst/>
              </a:prstGeom>
              <a:solidFill>
                <a:srgbClr val="00FF00"/>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56" name="Line 9"/>
              <p:cNvSpPr/>
              <p:nvPr>
                <p:custDataLst>
                  <p:tags r:id="rId4"/>
                </p:custDataLst>
              </p:nvPr>
            </p:nvSpPr>
            <p:spPr>
              <a:xfrm>
                <a:off x="4363" y="3472"/>
                <a:ext cx="0" cy="72"/>
              </a:xfrm>
              <a:prstGeom prst="line">
                <a:avLst/>
              </a:prstGeom>
              <a:ln w="19050" cap="flat" cmpd="sng">
                <a:solidFill>
                  <a:schemeClr val="tx1"/>
                </a:solidFill>
                <a:prstDash val="solid"/>
                <a:round/>
                <a:headEnd type="none" w="med" len="med"/>
                <a:tailEnd type="none" w="med" len="med"/>
              </a:ln>
            </p:spPr>
          </p:sp>
          <p:sp>
            <p:nvSpPr>
              <p:cNvPr id="104457" name="Line 10"/>
              <p:cNvSpPr/>
              <p:nvPr>
                <p:custDataLst>
                  <p:tags r:id="rId5"/>
                </p:custDataLst>
              </p:nvPr>
            </p:nvSpPr>
            <p:spPr>
              <a:xfrm flipH="1">
                <a:off x="4472" y="3471"/>
                <a:ext cx="6" cy="72"/>
              </a:xfrm>
              <a:prstGeom prst="line">
                <a:avLst/>
              </a:prstGeom>
              <a:ln w="19050" cap="flat" cmpd="sng">
                <a:solidFill>
                  <a:schemeClr val="tx1"/>
                </a:solidFill>
                <a:prstDash val="solid"/>
                <a:round/>
                <a:headEnd type="none" w="med" len="med"/>
                <a:tailEnd type="none" w="med" len="med"/>
              </a:ln>
            </p:spPr>
          </p:sp>
          <p:sp>
            <p:nvSpPr>
              <p:cNvPr id="104458" name="Line 11"/>
              <p:cNvSpPr/>
              <p:nvPr>
                <p:custDataLst>
                  <p:tags r:id="rId6"/>
                </p:custDataLst>
              </p:nvPr>
            </p:nvSpPr>
            <p:spPr>
              <a:xfrm>
                <a:off x="4527" y="3473"/>
                <a:ext cx="0" cy="72"/>
              </a:xfrm>
              <a:prstGeom prst="line">
                <a:avLst/>
              </a:prstGeom>
              <a:ln w="19050" cap="flat" cmpd="sng">
                <a:solidFill>
                  <a:schemeClr val="tx1"/>
                </a:solidFill>
                <a:prstDash val="solid"/>
                <a:round/>
                <a:headEnd type="none" w="med" len="med"/>
                <a:tailEnd type="none" w="med" len="med"/>
              </a:ln>
            </p:spPr>
          </p:sp>
          <p:sp>
            <p:nvSpPr>
              <p:cNvPr id="104459" name="Line 12"/>
              <p:cNvSpPr/>
              <p:nvPr>
                <p:custDataLst>
                  <p:tags r:id="rId7"/>
                </p:custDataLst>
              </p:nvPr>
            </p:nvSpPr>
            <p:spPr>
              <a:xfrm>
                <a:off x="4584" y="3471"/>
                <a:ext cx="0" cy="72"/>
              </a:xfrm>
              <a:prstGeom prst="line">
                <a:avLst/>
              </a:prstGeom>
              <a:ln w="19050" cap="flat" cmpd="sng">
                <a:solidFill>
                  <a:schemeClr val="tx1"/>
                </a:solidFill>
                <a:prstDash val="solid"/>
                <a:round/>
                <a:headEnd type="none" w="med" len="med"/>
                <a:tailEnd type="none" w="med" len="med"/>
              </a:ln>
            </p:spPr>
          </p:sp>
          <p:sp>
            <p:nvSpPr>
              <p:cNvPr id="104460" name="Line 13"/>
              <p:cNvSpPr/>
              <p:nvPr>
                <p:custDataLst>
                  <p:tags r:id="rId8"/>
                </p:custDataLst>
              </p:nvPr>
            </p:nvSpPr>
            <p:spPr>
              <a:xfrm>
                <a:off x="4645" y="3471"/>
                <a:ext cx="0" cy="72"/>
              </a:xfrm>
              <a:prstGeom prst="line">
                <a:avLst/>
              </a:prstGeom>
              <a:ln w="19050" cap="flat" cmpd="sng">
                <a:solidFill>
                  <a:schemeClr val="tx1"/>
                </a:solidFill>
                <a:prstDash val="solid"/>
                <a:round/>
                <a:headEnd type="none" w="med" len="med"/>
                <a:tailEnd type="none" w="med" len="med"/>
              </a:ln>
            </p:spPr>
          </p:sp>
          <p:sp>
            <p:nvSpPr>
              <p:cNvPr id="104461" name="Line 14"/>
              <p:cNvSpPr/>
              <p:nvPr>
                <p:custDataLst>
                  <p:tags r:id="rId9"/>
                </p:custDataLst>
              </p:nvPr>
            </p:nvSpPr>
            <p:spPr>
              <a:xfrm>
                <a:off x="4701" y="3471"/>
                <a:ext cx="0" cy="72"/>
              </a:xfrm>
              <a:prstGeom prst="line">
                <a:avLst/>
              </a:prstGeom>
              <a:ln w="19050" cap="flat" cmpd="sng">
                <a:solidFill>
                  <a:schemeClr val="tx1"/>
                </a:solidFill>
                <a:prstDash val="solid"/>
                <a:round/>
                <a:headEnd type="none" w="med" len="med"/>
                <a:tailEnd type="none" w="med" len="med"/>
              </a:ln>
            </p:spPr>
          </p:sp>
          <p:sp>
            <p:nvSpPr>
              <p:cNvPr id="104462" name="Line 15"/>
              <p:cNvSpPr/>
              <p:nvPr>
                <p:custDataLst>
                  <p:tags r:id="rId10"/>
                </p:custDataLst>
              </p:nvPr>
            </p:nvSpPr>
            <p:spPr>
              <a:xfrm>
                <a:off x="4416" y="3472"/>
                <a:ext cx="0" cy="72"/>
              </a:xfrm>
              <a:prstGeom prst="line">
                <a:avLst/>
              </a:prstGeom>
              <a:ln w="19050" cap="flat" cmpd="sng">
                <a:solidFill>
                  <a:schemeClr val="tx1"/>
                </a:solidFill>
                <a:prstDash val="solid"/>
                <a:round/>
                <a:headEnd type="none" w="med" len="med"/>
                <a:tailEnd type="none" w="med" len="med"/>
              </a:ln>
            </p:spPr>
          </p:sp>
        </p:grpSp>
        <p:sp>
          <p:nvSpPr>
            <p:cNvPr id="104463" name="Rectangle 16"/>
            <p:cNvSpPr/>
            <p:nvPr>
              <p:custDataLst>
                <p:tags r:id="rId11"/>
              </p:custDataLst>
            </p:nvPr>
          </p:nvSpPr>
          <p:spPr>
            <a:xfrm>
              <a:off x="4472" y="3779"/>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64" name="Text Box 17"/>
            <p:cNvSpPr txBox="1"/>
            <p:nvPr>
              <p:custDataLst>
                <p:tags r:id="rId12"/>
              </p:custDataLst>
            </p:nvPr>
          </p:nvSpPr>
          <p:spPr>
            <a:xfrm>
              <a:off x="4560" y="3335"/>
              <a:ext cx="992" cy="366"/>
            </a:xfrm>
            <a:prstGeom prst="rect">
              <a:avLst/>
            </a:prstGeom>
            <a:noFill/>
            <a:ln w="9525">
              <a:noFill/>
            </a:ln>
          </p:spPr>
          <p:txBody>
            <a:bodyPr wrap="none" anchor="t">
              <a:spAutoFit/>
            </a:bodyPr>
            <a:p>
              <a:pPr algn="r" eaLnBrk="0" hangingPunct="0"/>
              <a:r>
                <a:rPr lang="en-US" altLang="zh-CN" sz="1600" dirty="0">
                  <a:solidFill>
                    <a:schemeClr val="tx1"/>
                  </a:solidFill>
                  <a:latin typeface="Comic Sans MS" panose="030F0702030302020204" pitchFamily="66" charset="0"/>
                  <a:ea typeface="宋体" panose="02010600030101010101" pitchFamily="2" charset="-122"/>
                </a:rPr>
                <a:t>outgoing </a:t>
              </a:r>
              <a:endParaRPr lang="en-US" altLang="zh-CN" sz="1600" dirty="0">
                <a:solidFill>
                  <a:schemeClr val="tx1"/>
                </a:solidFill>
                <a:latin typeface="Comic Sans MS" panose="030F0702030302020204" pitchFamily="66" charset="0"/>
                <a:ea typeface="宋体" panose="02010600030101010101" pitchFamily="2" charset="-122"/>
              </a:endParaRPr>
            </a:p>
            <a:p>
              <a:pPr algn="r" eaLnBrk="0" hangingPunct="0"/>
              <a:r>
                <a:rPr lang="en-US" altLang="zh-CN" sz="1600" dirty="0">
                  <a:solidFill>
                    <a:schemeClr val="tx1"/>
                  </a:solidFill>
                  <a:latin typeface="Comic Sans MS" panose="030F0702030302020204" pitchFamily="66" charset="0"/>
                  <a:ea typeface="宋体" panose="02010600030101010101" pitchFamily="2" charset="-122"/>
                </a:rPr>
                <a:t>message queue</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nvGrpSpPr>
          <p:cNvPr id="104465" name="Group 18"/>
          <p:cNvGrpSpPr/>
          <p:nvPr/>
        </p:nvGrpSpPr>
        <p:grpSpPr>
          <a:xfrm>
            <a:off x="2419350" y="1402715"/>
            <a:ext cx="4078288" cy="4827588"/>
            <a:chOff x="2701" y="920"/>
            <a:chExt cx="2569" cy="3041"/>
          </a:xfrm>
        </p:grpSpPr>
        <p:sp>
          <p:nvSpPr>
            <p:cNvPr id="104466" name="Line 19"/>
            <p:cNvSpPr/>
            <p:nvPr>
              <p:custDataLst>
                <p:tags r:id="rId13"/>
              </p:custDataLst>
            </p:nvPr>
          </p:nvSpPr>
          <p:spPr>
            <a:xfrm>
              <a:off x="3498" y="1662"/>
              <a:ext cx="708" cy="498"/>
            </a:xfrm>
            <a:prstGeom prst="line">
              <a:avLst/>
            </a:prstGeom>
            <a:ln w="28575" cap="flat" cmpd="sng">
              <a:solidFill>
                <a:srgbClr val="FF0000"/>
              </a:solidFill>
              <a:prstDash val="solid"/>
              <a:round/>
              <a:headEnd type="triangle" w="med" len="med"/>
              <a:tailEnd type="triangle" w="med" len="med"/>
            </a:ln>
          </p:spPr>
        </p:sp>
        <p:grpSp>
          <p:nvGrpSpPr>
            <p:cNvPr id="104467" name="Group 20"/>
            <p:cNvGrpSpPr/>
            <p:nvPr/>
          </p:nvGrpSpPr>
          <p:grpSpPr>
            <a:xfrm>
              <a:off x="4375" y="1616"/>
              <a:ext cx="224" cy="588"/>
              <a:chOff x="4180" y="783"/>
              <a:chExt cx="150" cy="307"/>
            </a:xfrm>
          </p:grpSpPr>
          <p:sp>
            <p:nvSpPr>
              <p:cNvPr id="104468" name="AutoShape 21"/>
              <p:cNvSpPr/>
              <p:nvPr>
                <p:custDataLst>
                  <p:tags r:id="rId14"/>
                </p:custDataLst>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69" name="Rectangle 22"/>
              <p:cNvSpPr/>
              <p:nvPr>
                <p:custDataLst>
                  <p:tags r:id="rId15"/>
                </p:custDataLst>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70" name="Rectangle 23"/>
              <p:cNvSpPr/>
              <p:nvPr>
                <p:custDataLst>
                  <p:tags r:id="rId16"/>
                </p:custDataLst>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71" name="AutoShape 24"/>
              <p:cNvSpPr/>
              <p:nvPr>
                <p:custDataLst>
                  <p:tags r:id="rId17"/>
                </p:custDataLst>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72" name="Line 25"/>
              <p:cNvSpPr/>
              <p:nvPr>
                <p:custDataLst>
                  <p:tags r:id="rId18"/>
                </p:custDataLst>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104473" name="Line 26"/>
              <p:cNvSpPr/>
              <p:nvPr>
                <p:custDataLst>
                  <p:tags r:id="rId19"/>
                </p:custDataLst>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104474" name="Rectangle 27"/>
              <p:cNvSpPr/>
              <p:nvPr>
                <p:custDataLst>
                  <p:tags r:id="rId20"/>
                </p:custDataLst>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75" name="Rectangle 28"/>
              <p:cNvSpPr/>
              <p:nvPr>
                <p:custDataLst>
                  <p:tags r:id="rId21"/>
                </p:custDataLst>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104476" name="Group 29"/>
            <p:cNvGrpSpPr/>
            <p:nvPr/>
          </p:nvGrpSpPr>
          <p:grpSpPr>
            <a:xfrm>
              <a:off x="4222" y="1901"/>
              <a:ext cx="518" cy="661"/>
              <a:chOff x="4288" y="2627"/>
              <a:chExt cx="518" cy="661"/>
            </a:xfrm>
          </p:grpSpPr>
          <p:sp>
            <p:nvSpPr>
              <p:cNvPr id="104477" name="Rectangle 30"/>
              <p:cNvSpPr/>
              <p:nvPr>
                <p:custDataLst>
                  <p:tags r:id="rId22"/>
                </p:custDataLst>
              </p:nvPr>
            </p:nvSpPr>
            <p:spPr>
              <a:xfrm>
                <a:off x="4296" y="2652"/>
                <a:ext cx="510" cy="636"/>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78" name="Text Box 31"/>
              <p:cNvSpPr txBox="1"/>
              <p:nvPr>
                <p:custDataLst>
                  <p:tags r:id="rId23"/>
                </p:custDataLst>
              </p:nvPr>
            </p:nvSpPr>
            <p:spPr>
              <a:xfrm>
                <a:off x="4288" y="2627"/>
                <a:ext cx="504"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mail</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server</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4479" name="Rectangle 32"/>
              <p:cNvSpPr/>
              <p:nvPr>
                <p:custDataLst>
                  <p:tags r:id="rId24"/>
                </p:custDataLst>
              </p:nvPr>
            </p:nvSpPr>
            <p:spPr>
              <a:xfrm>
                <a:off x="4320" y="3006"/>
                <a:ext cx="450" cy="120"/>
              </a:xfrm>
              <a:prstGeom prst="rect">
                <a:avLst/>
              </a:prstGeom>
              <a:solidFill>
                <a:srgbClr val="00FF00"/>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80" name="Line 33"/>
              <p:cNvSpPr/>
              <p:nvPr>
                <p:custDataLst>
                  <p:tags r:id="rId25"/>
                </p:custDataLst>
              </p:nvPr>
            </p:nvSpPr>
            <p:spPr>
              <a:xfrm>
                <a:off x="4369" y="3034"/>
                <a:ext cx="0" cy="72"/>
              </a:xfrm>
              <a:prstGeom prst="line">
                <a:avLst/>
              </a:prstGeom>
              <a:ln w="19050" cap="flat" cmpd="sng">
                <a:solidFill>
                  <a:schemeClr val="tx1"/>
                </a:solidFill>
                <a:prstDash val="solid"/>
                <a:round/>
                <a:headEnd type="none" w="med" len="med"/>
                <a:tailEnd type="none" w="med" len="med"/>
              </a:ln>
            </p:spPr>
          </p:sp>
          <p:sp>
            <p:nvSpPr>
              <p:cNvPr id="104481" name="Line 34"/>
              <p:cNvSpPr/>
              <p:nvPr>
                <p:custDataLst>
                  <p:tags r:id="rId26"/>
                </p:custDataLst>
              </p:nvPr>
            </p:nvSpPr>
            <p:spPr>
              <a:xfrm>
                <a:off x="4478" y="3033"/>
                <a:ext cx="0" cy="72"/>
              </a:xfrm>
              <a:prstGeom prst="line">
                <a:avLst/>
              </a:prstGeom>
              <a:ln w="19050" cap="flat" cmpd="sng">
                <a:solidFill>
                  <a:schemeClr val="tx1"/>
                </a:solidFill>
                <a:prstDash val="solid"/>
                <a:round/>
                <a:headEnd type="none" w="med" len="med"/>
                <a:tailEnd type="none" w="med" len="med"/>
              </a:ln>
            </p:spPr>
          </p:sp>
          <p:sp>
            <p:nvSpPr>
              <p:cNvPr id="104482" name="Line 35"/>
              <p:cNvSpPr/>
              <p:nvPr>
                <p:custDataLst>
                  <p:tags r:id="rId27"/>
                </p:custDataLst>
              </p:nvPr>
            </p:nvSpPr>
            <p:spPr>
              <a:xfrm>
                <a:off x="4533" y="3035"/>
                <a:ext cx="0" cy="72"/>
              </a:xfrm>
              <a:prstGeom prst="line">
                <a:avLst/>
              </a:prstGeom>
              <a:ln w="19050" cap="flat" cmpd="sng">
                <a:solidFill>
                  <a:schemeClr val="tx1"/>
                </a:solidFill>
                <a:prstDash val="solid"/>
                <a:round/>
                <a:headEnd type="none" w="med" len="med"/>
                <a:tailEnd type="none" w="med" len="med"/>
              </a:ln>
            </p:spPr>
          </p:sp>
          <p:sp>
            <p:nvSpPr>
              <p:cNvPr id="104483" name="Line 36"/>
              <p:cNvSpPr/>
              <p:nvPr>
                <p:custDataLst>
                  <p:tags r:id="rId28"/>
                </p:custDataLst>
              </p:nvPr>
            </p:nvSpPr>
            <p:spPr>
              <a:xfrm>
                <a:off x="4590" y="3033"/>
                <a:ext cx="0" cy="72"/>
              </a:xfrm>
              <a:prstGeom prst="line">
                <a:avLst/>
              </a:prstGeom>
              <a:ln w="19050" cap="flat" cmpd="sng">
                <a:solidFill>
                  <a:schemeClr val="tx1"/>
                </a:solidFill>
                <a:prstDash val="solid"/>
                <a:round/>
                <a:headEnd type="none" w="med" len="med"/>
                <a:tailEnd type="none" w="med" len="med"/>
              </a:ln>
            </p:spPr>
          </p:sp>
          <p:sp>
            <p:nvSpPr>
              <p:cNvPr id="104484" name="Line 37"/>
              <p:cNvSpPr/>
              <p:nvPr>
                <p:custDataLst>
                  <p:tags r:id="rId29"/>
                </p:custDataLst>
              </p:nvPr>
            </p:nvSpPr>
            <p:spPr>
              <a:xfrm>
                <a:off x="4651" y="3033"/>
                <a:ext cx="0" cy="72"/>
              </a:xfrm>
              <a:prstGeom prst="line">
                <a:avLst/>
              </a:prstGeom>
              <a:ln w="19050" cap="flat" cmpd="sng">
                <a:solidFill>
                  <a:schemeClr val="tx1"/>
                </a:solidFill>
                <a:prstDash val="solid"/>
                <a:round/>
                <a:headEnd type="none" w="med" len="med"/>
                <a:tailEnd type="none" w="med" len="med"/>
              </a:ln>
            </p:spPr>
          </p:sp>
          <p:sp>
            <p:nvSpPr>
              <p:cNvPr id="104485" name="Line 38"/>
              <p:cNvSpPr/>
              <p:nvPr>
                <p:custDataLst>
                  <p:tags r:id="rId30"/>
                </p:custDataLst>
              </p:nvPr>
            </p:nvSpPr>
            <p:spPr>
              <a:xfrm>
                <a:off x="4707" y="3033"/>
                <a:ext cx="0" cy="72"/>
              </a:xfrm>
              <a:prstGeom prst="line">
                <a:avLst/>
              </a:prstGeom>
              <a:ln w="19050" cap="flat" cmpd="sng">
                <a:solidFill>
                  <a:schemeClr val="tx1"/>
                </a:solidFill>
                <a:prstDash val="solid"/>
                <a:round/>
                <a:headEnd type="none" w="med" len="med"/>
                <a:tailEnd type="none" w="med" len="med"/>
              </a:ln>
            </p:spPr>
          </p:sp>
          <p:sp>
            <p:nvSpPr>
              <p:cNvPr id="104486" name="Line 39"/>
              <p:cNvSpPr/>
              <p:nvPr>
                <p:custDataLst>
                  <p:tags r:id="rId31"/>
                </p:custDataLst>
              </p:nvPr>
            </p:nvSpPr>
            <p:spPr>
              <a:xfrm>
                <a:off x="4422" y="3034"/>
                <a:ext cx="0" cy="72"/>
              </a:xfrm>
              <a:prstGeom prst="line">
                <a:avLst/>
              </a:prstGeom>
              <a:ln w="19050" cap="flat" cmpd="sng">
                <a:solidFill>
                  <a:schemeClr val="tx1"/>
                </a:solidFill>
                <a:prstDash val="solid"/>
                <a:round/>
                <a:headEnd type="none" w="med" len="med"/>
                <a:tailEnd type="none" w="med" len="med"/>
              </a:ln>
            </p:spPr>
          </p:sp>
          <p:sp>
            <p:nvSpPr>
              <p:cNvPr id="104487" name="Rectangle 40"/>
              <p:cNvSpPr/>
              <p:nvPr>
                <p:custDataLst>
                  <p:tags r:id="rId32"/>
                </p:custDataLst>
              </p:nvPr>
            </p:nvSpPr>
            <p:spPr>
              <a:xfrm>
                <a:off x="4328" y="3173"/>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88" name="Rectangle 41"/>
              <p:cNvSpPr/>
              <p:nvPr>
                <p:custDataLst>
                  <p:tags r:id="rId33"/>
                </p:custDataLst>
              </p:nvPr>
            </p:nvSpPr>
            <p:spPr>
              <a:xfrm>
                <a:off x="4414" y="3173"/>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89" name="Rectangle 42"/>
              <p:cNvSpPr/>
              <p:nvPr>
                <p:custDataLst>
                  <p:tags r:id="rId34"/>
                </p:custDataLst>
              </p:nvPr>
            </p:nvSpPr>
            <p:spPr>
              <a:xfrm>
                <a:off x="4500" y="3172"/>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90" name="Rectangle 43"/>
              <p:cNvSpPr/>
              <p:nvPr>
                <p:custDataLst>
                  <p:tags r:id="rId35"/>
                </p:custDataLst>
              </p:nvPr>
            </p:nvSpPr>
            <p:spPr>
              <a:xfrm>
                <a:off x="4597" y="3170"/>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91" name="Rectangle 44"/>
              <p:cNvSpPr/>
              <p:nvPr>
                <p:custDataLst>
                  <p:tags r:id="rId36"/>
                </p:custDataLst>
              </p:nvPr>
            </p:nvSpPr>
            <p:spPr>
              <a:xfrm>
                <a:off x="4693" y="3170"/>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104492" name="Group 45"/>
            <p:cNvGrpSpPr/>
            <p:nvPr/>
          </p:nvGrpSpPr>
          <p:grpSpPr>
            <a:xfrm>
              <a:off x="4679" y="1358"/>
              <a:ext cx="447" cy="443"/>
              <a:chOff x="4337" y="290"/>
              <a:chExt cx="447" cy="443"/>
            </a:xfrm>
          </p:grpSpPr>
          <p:graphicFrame>
            <p:nvGraphicFramePr>
              <p:cNvPr id="104493" name="Object 7"/>
              <p:cNvGraphicFramePr/>
              <p:nvPr>
                <p:custDataLst>
                  <p:tags r:id="rId37"/>
                </p:custDataLst>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128" name="" r:id="rId38" imgW="1305560" imgH="1082675" progId="MS_ClipArt_Gallery.2">
                      <p:embed/>
                    </p:oleObj>
                  </mc:Choice>
                  <mc:Fallback>
                    <p:oleObj name="" r:id="rId38" imgW="1305560" imgH="1082675" progId="MS_ClipArt_Gallery.2">
                      <p:embed/>
                      <p:pic>
                        <p:nvPicPr>
                          <p:cNvPr id="0" name="图片 3127"/>
                          <p:cNvPicPr/>
                          <p:nvPr/>
                        </p:nvPicPr>
                        <p:blipFill>
                          <a:blip r:embed="rId39"/>
                          <a:stretch>
                            <a:fillRect/>
                          </a:stretch>
                        </p:blipFill>
                        <p:spPr>
                          <a:xfrm>
                            <a:off x="4338" y="290"/>
                            <a:ext cx="392" cy="315"/>
                          </a:xfrm>
                          <a:prstGeom prst="rect">
                            <a:avLst/>
                          </a:prstGeom>
                          <a:noFill/>
                          <a:ln w="38100">
                            <a:noFill/>
                            <a:miter/>
                          </a:ln>
                        </p:spPr>
                      </p:pic>
                    </p:oleObj>
                  </mc:Fallback>
                </mc:AlternateContent>
              </a:graphicData>
            </a:graphic>
          </p:graphicFrame>
          <p:grpSp>
            <p:nvGrpSpPr>
              <p:cNvPr id="104494" name="Group 47"/>
              <p:cNvGrpSpPr/>
              <p:nvPr/>
            </p:nvGrpSpPr>
            <p:grpSpPr>
              <a:xfrm>
                <a:off x="4337" y="367"/>
                <a:ext cx="447" cy="366"/>
                <a:chOff x="4189" y="817"/>
                <a:chExt cx="521" cy="366"/>
              </a:xfrm>
            </p:grpSpPr>
            <p:sp>
              <p:nvSpPr>
                <p:cNvPr id="104495" name="Rectangle 48"/>
                <p:cNvSpPr/>
                <p:nvPr>
                  <p:custDataLst>
                    <p:tags r:id="rId40"/>
                  </p:custDataLst>
                </p:nvPr>
              </p:nvSpPr>
              <p:spPr>
                <a:xfrm>
                  <a:off x="4224" y="846"/>
                  <a:ext cx="444" cy="330"/>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496" name="Text Box 49"/>
                <p:cNvSpPr txBox="1"/>
                <p:nvPr>
                  <p:custDataLst>
                    <p:tags r:id="rId41"/>
                  </p:custDataLst>
                </p:nvPr>
              </p:nvSpPr>
              <p:spPr>
                <a:xfrm>
                  <a:off x="4189" y="817"/>
                  <a:ext cx="521"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user</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agent</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grpSp>
          <p:nvGrpSpPr>
            <p:cNvPr id="104497" name="Group 50"/>
            <p:cNvGrpSpPr/>
            <p:nvPr/>
          </p:nvGrpSpPr>
          <p:grpSpPr>
            <a:xfrm>
              <a:off x="4823" y="1994"/>
              <a:ext cx="447" cy="443"/>
              <a:chOff x="4337" y="290"/>
              <a:chExt cx="447" cy="443"/>
            </a:xfrm>
          </p:grpSpPr>
          <p:graphicFrame>
            <p:nvGraphicFramePr>
              <p:cNvPr id="104498" name="Object 6"/>
              <p:cNvGraphicFramePr/>
              <p:nvPr>
                <p:custDataLst>
                  <p:tags r:id="rId42"/>
                </p:custDataLst>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129" name="" r:id="rId43" imgW="1305560" imgH="1082675" progId="MS_ClipArt_Gallery.2">
                      <p:embed/>
                    </p:oleObj>
                  </mc:Choice>
                  <mc:Fallback>
                    <p:oleObj name="" r:id="rId43" imgW="1305560" imgH="1082675" progId="MS_ClipArt_Gallery.2">
                      <p:embed/>
                      <p:pic>
                        <p:nvPicPr>
                          <p:cNvPr id="0" name="图片 3128"/>
                          <p:cNvPicPr/>
                          <p:nvPr/>
                        </p:nvPicPr>
                        <p:blipFill>
                          <a:blip r:embed="rId39"/>
                          <a:stretch>
                            <a:fillRect/>
                          </a:stretch>
                        </p:blipFill>
                        <p:spPr>
                          <a:xfrm>
                            <a:off x="4338" y="290"/>
                            <a:ext cx="392" cy="315"/>
                          </a:xfrm>
                          <a:prstGeom prst="rect">
                            <a:avLst/>
                          </a:prstGeom>
                          <a:noFill/>
                          <a:ln w="38100">
                            <a:noFill/>
                            <a:miter/>
                          </a:ln>
                        </p:spPr>
                      </p:pic>
                    </p:oleObj>
                  </mc:Fallback>
                </mc:AlternateContent>
              </a:graphicData>
            </a:graphic>
          </p:graphicFrame>
          <p:grpSp>
            <p:nvGrpSpPr>
              <p:cNvPr id="104499" name="Group 52"/>
              <p:cNvGrpSpPr/>
              <p:nvPr/>
            </p:nvGrpSpPr>
            <p:grpSpPr>
              <a:xfrm>
                <a:off x="4337" y="367"/>
                <a:ext cx="447" cy="366"/>
                <a:chOff x="4189" y="817"/>
                <a:chExt cx="521" cy="366"/>
              </a:xfrm>
            </p:grpSpPr>
            <p:sp>
              <p:nvSpPr>
                <p:cNvPr id="104500" name="Rectangle 53"/>
                <p:cNvSpPr/>
                <p:nvPr>
                  <p:custDataLst>
                    <p:tags r:id="rId44"/>
                  </p:custDataLst>
                </p:nvPr>
              </p:nvSpPr>
              <p:spPr>
                <a:xfrm>
                  <a:off x="4224" y="846"/>
                  <a:ext cx="444" cy="330"/>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01" name="Text Box 54"/>
                <p:cNvSpPr txBox="1"/>
                <p:nvPr>
                  <p:custDataLst>
                    <p:tags r:id="rId45"/>
                  </p:custDataLst>
                </p:nvPr>
              </p:nvSpPr>
              <p:spPr>
                <a:xfrm>
                  <a:off x="4189" y="817"/>
                  <a:ext cx="521"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user</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agent</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grpSp>
          <p:nvGrpSpPr>
            <p:cNvPr id="104502" name="Group 55"/>
            <p:cNvGrpSpPr/>
            <p:nvPr/>
          </p:nvGrpSpPr>
          <p:grpSpPr>
            <a:xfrm>
              <a:off x="4679" y="2654"/>
              <a:ext cx="447" cy="443"/>
              <a:chOff x="4337" y="290"/>
              <a:chExt cx="447" cy="443"/>
            </a:xfrm>
          </p:grpSpPr>
          <p:graphicFrame>
            <p:nvGraphicFramePr>
              <p:cNvPr id="104503" name="Object 5"/>
              <p:cNvGraphicFramePr/>
              <p:nvPr>
                <p:custDataLst>
                  <p:tags r:id="rId46"/>
                </p:custDataLst>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130" name="" r:id="rId47" imgW="1305560" imgH="1082675" progId="MS_ClipArt_Gallery.2">
                      <p:embed/>
                    </p:oleObj>
                  </mc:Choice>
                  <mc:Fallback>
                    <p:oleObj name="" r:id="rId47" imgW="1305560" imgH="1082675" progId="MS_ClipArt_Gallery.2">
                      <p:embed/>
                      <p:pic>
                        <p:nvPicPr>
                          <p:cNvPr id="0" name="图片 3129"/>
                          <p:cNvPicPr/>
                          <p:nvPr/>
                        </p:nvPicPr>
                        <p:blipFill>
                          <a:blip r:embed="rId39"/>
                          <a:stretch>
                            <a:fillRect/>
                          </a:stretch>
                        </p:blipFill>
                        <p:spPr>
                          <a:xfrm>
                            <a:off x="4338" y="290"/>
                            <a:ext cx="392" cy="315"/>
                          </a:xfrm>
                          <a:prstGeom prst="rect">
                            <a:avLst/>
                          </a:prstGeom>
                          <a:noFill/>
                          <a:ln w="38100">
                            <a:noFill/>
                            <a:miter/>
                          </a:ln>
                        </p:spPr>
                      </p:pic>
                    </p:oleObj>
                  </mc:Fallback>
                </mc:AlternateContent>
              </a:graphicData>
            </a:graphic>
          </p:graphicFrame>
          <p:grpSp>
            <p:nvGrpSpPr>
              <p:cNvPr id="104504" name="Group 57"/>
              <p:cNvGrpSpPr/>
              <p:nvPr/>
            </p:nvGrpSpPr>
            <p:grpSpPr>
              <a:xfrm>
                <a:off x="4337" y="367"/>
                <a:ext cx="447" cy="366"/>
                <a:chOff x="4189" y="817"/>
                <a:chExt cx="521" cy="366"/>
              </a:xfrm>
            </p:grpSpPr>
            <p:sp>
              <p:nvSpPr>
                <p:cNvPr id="104505" name="Rectangle 58"/>
                <p:cNvSpPr/>
                <p:nvPr>
                  <p:custDataLst>
                    <p:tags r:id="rId48"/>
                  </p:custDataLst>
                </p:nvPr>
              </p:nvSpPr>
              <p:spPr>
                <a:xfrm>
                  <a:off x="4224" y="846"/>
                  <a:ext cx="444" cy="330"/>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06" name="Text Box 59"/>
                <p:cNvSpPr txBox="1"/>
                <p:nvPr>
                  <p:custDataLst>
                    <p:tags r:id="rId49"/>
                  </p:custDataLst>
                </p:nvPr>
              </p:nvSpPr>
              <p:spPr>
                <a:xfrm>
                  <a:off x="4189" y="817"/>
                  <a:ext cx="521"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user</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agent</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grpSp>
          <p:nvGrpSpPr>
            <p:cNvPr id="104507" name="Group 60"/>
            <p:cNvGrpSpPr/>
            <p:nvPr/>
          </p:nvGrpSpPr>
          <p:grpSpPr>
            <a:xfrm>
              <a:off x="2962" y="2504"/>
              <a:ext cx="518" cy="946"/>
              <a:chOff x="3484" y="2522"/>
              <a:chExt cx="518" cy="946"/>
            </a:xfrm>
          </p:grpSpPr>
          <p:grpSp>
            <p:nvGrpSpPr>
              <p:cNvPr id="104508" name="Group 61"/>
              <p:cNvGrpSpPr/>
              <p:nvPr/>
            </p:nvGrpSpPr>
            <p:grpSpPr>
              <a:xfrm>
                <a:off x="3631" y="2522"/>
                <a:ext cx="224" cy="588"/>
                <a:chOff x="4180" y="783"/>
                <a:chExt cx="150" cy="307"/>
              </a:xfrm>
            </p:grpSpPr>
            <p:sp>
              <p:nvSpPr>
                <p:cNvPr id="104509" name="AutoShape 62"/>
                <p:cNvSpPr/>
                <p:nvPr>
                  <p:custDataLst>
                    <p:tags r:id="rId50"/>
                  </p:custDataLst>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10" name="Rectangle 63"/>
                <p:cNvSpPr/>
                <p:nvPr>
                  <p:custDataLst>
                    <p:tags r:id="rId51"/>
                  </p:custDataLst>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11" name="Rectangle 64"/>
                <p:cNvSpPr/>
                <p:nvPr>
                  <p:custDataLst>
                    <p:tags r:id="rId52"/>
                  </p:custDataLst>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12" name="AutoShape 65"/>
                <p:cNvSpPr/>
                <p:nvPr>
                  <p:custDataLst>
                    <p:tags r:id="rId53"/>
                  </p:custDataLst>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13" name="Line 66"/>
                <p:cNvSpPr/>
                <p:nvPr>
                  <p:custDataLst>
                    <p:tags r:id="rId54"/>
                  </p:custDataLst>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104514" name="Line 67"/>
                <p:cNvSpPr/>
                <p:nvPr>
                  <p:custDataLst>
                    <p:tags r:id="rId55"/>
                  </p:custDataLst>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104515" name="Rectangle 68"/>
                <p:cNvSpPr/>
                <p:nvPr>
                  <p:custDataLst>
                    <p:tags r:id="rId56"/>
                  </p:custDataLst>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16" name="Rectangle 69"/>
                <p:cNvSpPr/>
                <p:nvPr>
                  <p:custDataLst>
                    <p:tags r:id="rId57"/>
                  </p:custDataLst>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104517" name="Group 70"/>
              <p:cNvGrpSpPr/>
              <p:nvPr/>
            </p:nvGrpSpPr>
            <p:grpSpPr>
              <a:xfrm>
                <a:off x="3484" y="2807"/>
                <a:ext cx="518" cy="661"/>
                <a:chOff x="4288" y="2627"/>
                <a:chExt cx="518" cy="661"/>
              </a:xfrm>
            </p:grpSpPr>
            <p:sp>
              <p:nvSpPr>
                <p:cNvPr id="104518" name="Rectangle 71"/>
                <p:cNvSpPr/>
                <p:nvPr>
                  <p:custDataLst>
                    <p:tags r:id="rId58"/>
                  </p:custDataLst>
                </p:nvPr>
              </p:nvSpPr>
              <p:spPr>
                <a:xfrm>
                  <a:off x="4296" y="2652"/>
                  <a:ext cx="510" cy="636"/>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19" name="Text Box 72"/>
                <p:cNvSpPr txBox="1"/>
                <p:nvPr>
                  <p:custDataLst>
                    <p:tags r:id="rId59"/>
                  </p:custDataLst>
                </p:nvPr>
              </p:nvSpPr>
              <p:spPr>
                <a:xfrm>
                  <a:off x="4288" y="2627"/>
                  <a:ext cx="504"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mail</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server</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4520" name="Rectangle 73"/>
                <p:cNvSpPr/>
                <p:nvPr>
                  <p:custDataLst>
                    <p:tags r:id="rId60"/>
                  </p:custDataLst>
                </p:nvPr>
              </p:nvSpPr>
              <p:spPr>
                <a:xfrm>
                  <a:off x="4320" y="3006"/>
                  <a:ext cx="450" cy="120"/>
                </a:xfrm>
                <a:prstGeom prst="rect">
                  <a:avLst/>
                </a:prstGeom>
                <a:solidFill>
                  <a:srgbClr val="00FF00"/>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21" name="Line 74"/>
                <p:cNvSpPr/>
                <p:nvPr>
                  <p:custDataLst>
                    <p:tags r:id="rId61"/>
                  </p:custDataLst>
                </p:nvPr>
              </p:nvSpPr>
              <p:spPr>
                <a:xfrm>
                  <a:off x="4369" y="3034"/>
                  <a:ext cx="0" cy="72"/>
                </a:xfrm>
                <a:prstGeom prst="line">
                  <a:avLst/>
                </a:prstGeom>
                <a:ln w="19050" cap="flat" cmpd="sng">
                  <a:solidFill>
                    <a:schemeClr val="tx1"/>
                  </a:solidFill>
                  <a:prstDash val="solid"/>
                  <a:round/>
                  <a:headEnd type="none" w="med" len="med"/>
                  <a:tailEnd type="none" w="med" len="med"/>
                </a:ln>
              </p:spPr>
            </p:sp>
            <p:sp>
              <p:nvSpPr>
                <p:cNvPr id="104522" name="Line 75"/>
                <p:cNvSpPr/>
                <p:nvPr>
                  <p:custDataLst>
                    <p:tags r:id="rId62"/>
                  </p:custDataLst>
                </p:nvPr>
              </p:nvSpPr>
              <p:spPr>
                <a:xfrm>
                  <a:off x="4478" y="3033"/>
                  <a:ext cx="0" cy="72"/>
                </a:xfrm>
                <a:prstGeom prst="line">
                  <a:avLst/>
                </a:prstGeom>
                <a:ln w="19050" cap="flat" cmpd="sng">
                  <a:solidFill>
                    <a:schemeClr val="tx1"/>
                  </a:solidFill>
                  <a:prstDash val="solid"/>
                  <a:round/>
                  <a:headEnd type="none" w="med" len="med"/>
                  <a:tailEnd type="none" w="med" len="med"/>
                </a:ln>
              </p:spPr>
            </p:sp>
            <p:sp>
              <p:nvSpPr>
                <p:cNvPr id="104523" name="Line 76"/>
                <p:cNvSpPr/>
                <p:nvPr>
                  <p:custDataLst>
                    <p:tags r:id="rId63"/>
                  </p:custDataLst>
                </p:nvPr>
              </p:nvSpPr>
              <p:spPr>
                <a:xfrm>
                  <a:off x="4533" y="3035"/>
                  <a:ext cx="0" cy="72"/>
                </a:xfrm>
                <a:prstGeom prst="line">
                  <a:avLst/>
                </a:prstGeom>
                <a:ln w="19050" cap="flat" cmpd="sng">
                  <a:solidFill>
                    <a:schemeClr val="tx1"/>
                  </a:solidFill>
                  <a:prstDash val="solid"/>
                  <a:round/>
                  <a:headEnd type="none" w="med" len="med"/>
                  <a:tailEnd type="none" w="med" len="med"/>
                </a:ln>
              </p:spPr>
            </p:sp>
            <p:sp>
              <p:nvSpPr>
                <p:cNvPr id="104524" name="Line 77"/>
                <p:cNvSpPr/>
                <p:nvPr>
                  <p:custDataLst>
                    <p:tags r:id="rId64"/>
                  </p:custDataLst>
                </p:nvPr>
              </p:nvSpPr>
              <p:spPr>
                <a:xfrm>
                  <a:off x="4590" y="3033"/>
                  <a:ext cx="0" cy="72"/>
                </a:xfrm>
                <a:prstGeom prst="line">
                  <a:avLst/>
                </a:prstGeom>
                <a:ln w="19050" cap="flat" cmpd="sng">
                  <a:solidFill>
                    <a:schemeClr val="tx1"/>
                  </a:solidFill>
                  <a:prstDash val="solid"/>
                  <a:round/>
                  <a:headEnd type="none" w="med" len="med"/>
                  <a:tailEnd type="none" w="med" len="med"/>
                </a:ln>
              </p:spPr>
            </p:sp>
            <p:sp>
              <p:nvSpPr>
                <p:cNvPr id="104525" name="Line 78"/>
                <p:cNvSpPr/>
                <p:nvPr>
                  <p:custDataLst>
                    <p:tags r:id="rId65"/>
                  </p:custDataLst>
                </p:nvPr>
              </p:nvSpPr>
              <p:spPr>
                <a:xfrm>
                  <a:off x="4651" y="3033"/>
                  <a:ext cx="0" cy="72"/>
                </a:xfrm>
                <a:prstGeom prst="line">
                  <a:avLst/>
                </a:prstGeom>
                <a:ln w="19050" cap="flat" cmpd="sng">
                  <a:solidFill>
                    <a:schemeClr val="tx1"/>
                  </a:solidFill>
                  <a:prstDash val="solid"/>
                  <a:round/>
                  <a:headEnd type="none" w="med" len="med"/>
                  <a:tailEnd type="none" w="med" len="med"/>
                </a:ln>
              </p:spPr>
            </p:sp>
            <p:sp>
              <p:nvSpPr>
                <p:cNvPr id="104526" name="Line 79"/>
                <p:cNvSpPr/>
                <p:nvPr>
                  <p:custDataLst>
                    <p:tags r:id="rId66"/>
                  </p:custDataLst>
                </p:nvPr>
              </p:nvSpPr>
              <p:spPr>
                <a:xfrm>
                  <a:off x="4707" y="3033"/>
                  <a:ext cx="0" cy="72"/>
                </a:xfrm>
                <a:prstGeom prst="line">
                  <a:avLst/>
                </a:prstGeom>
                <a:ln w="19050" cap="flat" cmpd="sng">
                  <a:solidFill>
                    <a:schemeClr val="tx1"/>
                  </a:solidFill>
                  <a:prstDash val="solid"/>
                  <a:round/>
                  <a:headEnd type="none" w="med" len="med"/>
                  <a:tailEnd type="none" w="med" len="med"/>
                </a:ln>
              </p:spPr>
            </p:sp>
            <p:sp>
              <p:nvSpPr>
                <p:cNvPr id="104527" name="Line 80"/>
                <p:cNvSpPr/>
                <p:nvPr>
                  <p:custDataLst>
                    <p:tags r:id="rId67"/>
                  </p:custDataLst>
                </p:nvPr>
              </p:nvSpPr>
              <p:spPr>
                <a:xfrm>
                  <a:off x="4422" y="3034"/>
                  <a:ext cx="0" cy="72"/>
                </a:xfrm>
                <a:prstGeom prst="line">
                  <a:avLst/>
                </a:prstGeom>
                <a:ln w="19050" cap="flat" cmpd="sng">
                  <a:solidFill>
                    <a:schemeClr val="tx1"/>
                  </a:solidFill>
                  <a:prstDash val="solid"/>
                  <a:round/>
                  <a:headEnd type="none" w="med" len="med"/>
                  <a:tailEnd type="none" w="med" len="med"/>
                </a:ln>
              </p:spPr>
            </p:sp>
            <p:sp>
              <p:nvSpPr>
                <p:cNvPr id="104528" name="Rectangle 81"/>
                <p:cNvSpPr/>
                <p:nvPr>
                  <p:custDataLst>
                    <p:tags r:id="rId68"/>
                  </p:custDataLst>
                </p:nvPr>
              </p:nvSpPr>
              <p:spPr>
                <a:xfrm>
                  <a:off x="4328" y="3173"/>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29" name="Rectangle 82"/>
                <p:cNvSpPr/>
                <p:nvPr>
                  <p:custDataLst>
                    <p:tags r:id="rId69"/>
                  </p:custDataLst>
                </p:nvPr>
              </p:nvSpPr>
              <p:spPr>
                <a:xfrm>
                  <a:off x="4414" y="3173"/>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30" name="Rectangle 83"/>
                <p:cNvSpPr/>
                <p:nvPr>
                  <p:custDataLst>
                    <p:tags r:id="rId70"/>
                  </p:custDataLst>
                </p:nvPr>
              </p:nvSpPr>
              <p:spPr>
                <a:xfrm>
                  <a:off x="4500" y="3172"/>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31" name="Rectangle 84"/>
                <p:cNvSpPr/>
                <p:nvPr>
                  <p:custDataLst>
                    <p:tags r:id="rId71"/>
                  </p:custDataLst>
                </p:nvPr>
              </p:nvSpPr>
              <p:spPr>
                <a:xfrm>
                  <a:off x="4597" y="3170"/>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32" name="Rectangle 85"/>
                <p:cNvSpPr/>
                <p:nvPr>
                  <p:custDataLst>
                    <p:tags r:id="rId72"/>
                  </p:custDataLst>
                </p:nvPr>
              </p:nvSpPr>
              <p:spPr>
                <a:xfrm>
                  <a:off x="4693" y="3170"/>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grpSp>
          <p:nvGrpSpPr>
            <p:cNvPr id="104533" name="Group 86"/>
            <p:cNvGrpSpPr/>
            <p:nvPr/>
          </p:nvGrpSpPr>
          <p:grpSpPr>
            <a:xfrm>
              <a:off x="3563" y="3200"/>
              <a:ext cx="447" cy="443"/>
              <a:chOff x="4337" y="290"/>
              <a:chExt cx="447" cy="443"/>
            </a:xfrm>
          </p:grpSpPr>
          <p:graphicFrame>
            <p:nvGraphicFramePr>
              <p:cNvPr id="104534" name="Object 4"/>
              <p:cNvGraphicFramePr/>
              <p:nvPr>
                <p:custDataLst>
                  <p:tags r:id="rId73"/>
                </p:custDataLst>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131" name="" r:id="rId74" imgW="1305560" imgH="1082675" progId="MS_ClipArt_Gallery.2">
                      <p:embed/>
                    </p:oleObj>
                  </mc:Choice>
                  <mc:Fallback>
                    <p:oleObj name="" r:id="rId74" imgW="1305560" imgH="1082675" progId="MS_ClipArt_Gallery.2">
                      <p:embed/>
                      <p:pic>
                        <p:nvPicPr>
                          <p:cNvPr id="0" name="图片 3130"/>
                          <p:cNvPicPr/>
                          <p:nvPr/>
                        </p:nvPicPr>
                        <p:blipFill>
                          <a:blip r:embed="rId39"/>
                          <a:stretch>
                            <a:fillRect/>
                          </a:stretch>
                        </p:blipFill>
                        <p:spPr>
                          <a:xfrm>
                            <a:off x="4338" y="290"/>
                            <a:ext cx="392" cy="315"/>
                          </a:xfrm>
                          <a:prstGeom prst="rect">
                            <a:avLst/>
                          </a:prstGeom>
                          <a:noFill/>
                          <a:ln w="38100">
                            <a:noFill/>
                            <a:miter/>
                          </a:ln>
                        </p:spPr>
                      </p:pic>
                    </p:oleObj>
                  </mc:Fallback>
                </mc:AlternateContent>
              </a:graphicData>
            </a:graphic>
          </p:graphicFrame>
          <p:grpSp>
            <p:nvGrpSpPr>
              <p:cNvPr id="104535" name="Group 88"/>
              <p:cNvGrpSpPr/>
              <p:nvPr/>
            </p:nvGrpSpPr>
            <p:grpSpPr>
              <a:xfrm>
                <a:off x="4337" y="367"/>
                <a:ext cx="447" cy="366"/>
                <a:chOff x="4189" y="817"/>
                <a:chExt cx="521" cy="366"/>
              </a:xfrm>
            </p:grpSpPr>
            <p:sp>
              <p:nvSpPr>
                <p:cNvPr id="104536" name="Rectangle 89"/>
                <p:cNvSpPr/>
                <p:nvPr>
                  <p:custDataLst>
                    <p:tags r:id="rId75"/>
                  </p:custDataLst>
                </p:nvPr>
              </p:nvSpPr>
              <p:spPr>
                <a:xfrm>
                  <a:off x="4224" y="846"/>
                  <a:ext cx="444" cy="330"/>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37" name="Text Box 90"/>
                <p:cNvSpPr txBox="1"/>
                <p:nvPr>
                  <p:custDataLst>
                    <p:tags r:id="rId76"/>
                  </p:custDataLst>
                </p:nvPr>
              </p:nvSpPr>
              <p:spPr>
                <a:xfrm>
                  <a:off x="4189" y="817"/>
                  <a:ext cx="521"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user</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agent</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grpSp>
          <p:nvGrpSpPr>
            <p:cNvPr id="104538" name="Group 91"/>
            <p:cNvGrpSpPr/>
            <p:nvPr/>
          </p:nvGrpSpPr>
          <p:grpSpPr>
            <a:xfrm>
              <a:off x="3035" y="3518"/>
              <a:ext cx="447" cy="443"/>
              <a:chOff x="4337" y="290"/>
              <a:chExt cx="447" cy="443"/>
            </a:xfrm>
          </p:grpSpPr>
          <p:graphicFrame>
            <p:nvGraphicFramePr>
              <p:cNvPr id="104539" name="Object 3"/>
              <p:cNvGraphicFramePr/>
              <p:nvPr>
                <p:custDataLst>
                  <p:tags r:id="rId77"/>
                </p:custDataLst>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132" name="" r:id="rId78" imgW="1305560" imgH="1082675" progId="MS_ClipArt_Gallery.2">
                      <p:embed/>
                    </p:oleObj>
                  </mc:Choice>
                  <mc:Fallback>
                    <p:oleObj name="" r:id="rId78" imgW="1305560" imgH="1082675" progId="MS_ClipArt_Gallery.2">
                      <p:embed/>
                      <p:pic>
                        <p:nvPicPr>
                          <p:cNvPr id="0" name="图片 3131"/>
                          <p:cNvPicPr/>
                          <p:nvPr/>
                        </p:nvPicPr>
                        <p:blipFill>
                          <a:blip r:embed="rId39"/>
                          <a:stretch>
                            <a:fillRect/>
                          </a:stretch>
                        </p:blipFill>
                        <p:spPr>
                          <a:xfrm>
                            <a:off x="4338" y="290"/>
                            <a:ext cx="392" cy="315"/>
                          </a:xfrm>
                          <a:prstGeom prst="rect">
                            <a:avLst/>
                          </a:prstGeom>
                          <a:noFill/>
                          <a:ln w="38100">
                            <a:noFill/>
                            <a:miter/>
                          </a:ln>
                        </p:spPr>
                      </p:pic>
                    </p:oleObj>
                  </mc:Fallback>
                </mc:AlternateContent>
              </a:graphicData>
            </a:graphic>
          </p:graphicFrame>
          <p:grpSp>
            <p:nvGrpSpPr>
              <p:cNvPr id="104540" name="Group 93"/>
              <p:cNvGrpSpPr/>
              <p:nvPr/>
            </p:nvGrpSpPr>
            <p:grpSpPr>
              <a:xfrm>
                <a:off x="4337" y="367"/>
                <a:ext cx="447" cy="366"/>
                <a:chOff x="4189" y="817"/>
                <a:chExt cx="521" cy="366"/>
              </a:xfrm>
            </p:grpSpPr>
            <p:sp>
              <p:nvSpPr>
                <p:cNvPr id="104541" name="Rectangle 94"/>
                <p:cNvSpPr/>
                <p:nvPr>
                  <p:custDataLst>
                    <p:tags r:id="rId79"/>
                  </p:custDataLst>
                </p:nvPr>
              </p:nvSpPr>
              <p:spPr>
                <a:xfrm>
                  <a:off x="4224" y="846"/>
                  <a:ext cx="444" cy="330"/>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42" name="Text Box 95"/>
                <p:cNvSpPr txBox="1"/>
                <p:nvPr>
                  <p:custDataLst>
                    <p:tags r:id="rId80"/>
                  </p:custDataLst>
                </p:nvPr>
              </p:nvSpPr>
              <p:spPr>
                <a:xfrm>
                  <a:off x="4189" y="817"/>
                  <a:ext cx="521"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user</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agent</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grpSp>
          <p:nvGrpSpPr>
            <p:cNvPr id="104543" name="Group 96"/>
            <p:cNvGrpSpPr/>
            <p:nvPr/>
          </p:nvGrpSpPr>
          <p:grpSpPr>
            <a:xfrm>
              <a:off x="2962" y="1082"/>
              <a:ext cx="518" cy="946"/>
              <a:chOff x="3484" y="2522"/>
              <a:chExt cx="518" cy="946"/>
            </a:xfrm>
          </p:grpSpPr>
          <p:grpSp>
            <p:nvGrpSpPr>
              <p:cNvPr id="104544" name="Group 97"/>
              <p:cNvGrpSpPr/>
              <p:nvPr/>
            </p:nvGrpSpPr>
            <p:grpSpPr>
              <a:xfrm>
                <a:off x="3631" y="2522"/>
                <a:ext cx="224" cy="588"/>
                <a:chOff x="4180" y="783"/>
                <a:chExt cx="150" cy="307"/>
              </a:xfrm>
            </p:grpSpPr>
            <p:sp>
              <p:nvSpPr>
                <p:cNvPr id="104545" name="AutoShape 98"/>
                <p:cNvSpPr/>
                <p:nvPr>
                  <p:custDataLst>
                    <p:tags r:id="rId81"/>
                  </p:custDataLst>
                </p:nvPr>
              </p:nvSpPr>
              <p:spPr>
                <a:xfrm>
                  <a:off x="4180" y="1019"/>
                  <a:ext cx="150" cy="71"/>
                </a:xfrm>
                <a:prstGeom prst="parallelogram">
                  <a:avLst>
                    <a:gd name="adj" fmla="val 81386"/>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46" name="Rectangle 99"/>
                <p:cNvSpPr/>
                <p:nvPr>
                  <p:custDataLst>
                    <p:tags r:id="rId82"/>
                  </p:custDataLst>
                </p:nvPr>
              </p:nvSpPr>
              <p:spPr>
                <a:xfrm>
                  <a:off x="4256" y="785"/>
                  <a:ext cx="69" cy="236"/>
                </a:xfrm>
                <a:prstGeom prst="rect">
                  <a:avLst/>
                </a:prstGeom>
                <a:solidFill>
                  <a:srgbClr val="33CCCC"/>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47" name="Rectangle 100"/>
                <p:cNvSpPr/>
                <p:nvPr>
                  <p:custDataLst>
                    <p:tags r:id="rId83"/>
                  </p:custDataLst>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48" name="AutoShape 101"/>
                <p:cNvSpPr/>
                <p:nvPr>
                  <p:custDataLst>
                    <p:tags r:id="rId84"/>
                  </p:custDataLst>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49" name="Line 102"/>
                <p:cNvSpPr/>
                <p:nvPr>
                  <p:custDataLst>
                    <p:tags r:id="rId85"/>
                  </p:custDataLst>
                </p:nvPr>
              </p:nvSpPr>
              <p:spPr>
                <a:xfrm>
                  <a:off x="4330" y="788"/>
                  <a:ext cx="0" cy="231"/>
                </a:xfrm>
                <a:prstGeom prst="line">
                  <a:avLst/>
                </a:prstGeom>
                <a:ln w="9525" cap="flat" cmpd="sng">
                  <a:solidFill>
                    <a:schemeClr val="tx1"/>
                  </a:solidFill>
                  <a:prstDash val="solid"/>
                  <a:round/>
                  <a:headEnd type="none" w="med" len="med"/>
                  <a:tailEnd type="none" w="med" len="med"/>
                </a:ln>
              </p:spPr>
            </p:sp>
            <p:sp>
              <p:nvSpPr>
                <p:cNvPr id="104550" name="Line 103"/>
                <p:cNvSpPr/>
                <p:nvPr>
                  <p:custDataLst>
                    <p:tags r:id="rId86"/>
                  </p:custDataLst>
                </p:nvPr>
              </p:nvSpPr>
              <p:spPr>
                <a:xfrm flipH="1">
                  <a:off x="4276" y="1019"/>
                  <a:ext cx="54" cy="69"/>
                </a:xfrm>
                <a:prstGeom prst="line">
                  <a:avLst/>
                </a:prstGeom>
                <a:ln w="9525" cap="flat" cmpd="sng">
                  <a:solidFill>
                    <a:schemeClr val="tx1"/>
                  </a:solidFill>
                  <a:prstDash val="solid"/>
                  <a:round/>
                  <a:headEnd type="none" w="med" len="med"/>
                  <a:tailEnd type="none" w="med" len="med"/>
                </a:ln>
              </p:spPr>
            </p:sp>
            <p:sp>
              <p:nvSpPr>
                <p:cNvPr id="104551" name="Rectangle 104"/>
                <p:cNvSpPr/>
                <p:nvPr>
                  <p:custDataLst>
                    <p:tags r:id="rId87"/>
                  </p:custDataLst>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52" name="Rectangle 105"/>
                <p:cNvSpPr/>
                <p:nvPr>
                  <p:custDataLst>
                    <p:tags r:id="rId88"/>
                  </p:custDataLst>
                </p:nvPr>
              </p:nvSpPr>
              <p:spPr>
                <a:xfrm>
                  <a:off x="4202" y="924"/>
                  <a:ext cx="48" cy="48"/>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nvGrpSpPr>
              <p:cNvPr id="104553" name="Group 106"/>
              <p:cNvGrpSpPr/>
              <p:nvPr/>
            </p:nvGrpSpPr>
            <p:grpSpPr>
              <a:xfrm>
                <a:off x="3484" y="2807"/>
                <a:ext cx="518" cy="661"/>
                <a:chOff x="4288" y="2627"/>
                <a:chExt cx="518" cy="661"/>
              </a:xfrm>
            </p:grpSpPr>
            <p:sp>
              <p:nvSpPr>
                <p:cNvPr id="104554" name="Rectangle 107"/>
                <p:cNvSpPr/>
                <p:nvPr>
                  <p:custDataLst>
                    <p:tags r:id="rId89"/>
                  </p:custDataLst>
                </p:nvPr>
              </p:nvSpPr>
              <p:spPr>
                <a:xfrm>
                  <a:off x="4296" y="2652"/>
                  <a:ext cx="510" cy="636"/>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55" name="Text Box 108"/>
                <p:cNvSpPr txBox="1"/>
                <p:nvPr>
                  <p:custDataLst>
                    <p:tags r:id="rId90"/>
                  </p:custDataLst>
                </p:nvPr>
              </p:nvSpPr>
              <p:spPr>
                <a:xfrm>
                  <a:off x="4288" y="2627"/>
                  <a:ext cx="504"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mail</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server</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04556" name="Rectangle 109"/>
                <p:cNvSpPr/>
                <p:nvPr>
                  <p:custDataLst>
                    <p:tags r:id="rId91"/>
                  </p:custDataLst>
                </p:nvPr>
              </p:nvSpPr>
              <p:spPr>
                <a:xfrm>
                  <a:off x="4320" y="3006"/>
                  <a:ext cx="450" cy="120"/>
                </a:xfrm>
                <a:prstGeom prst="rect">
                  <a:avLst/>
                </a:prstGeom>
                <a:solidFill>
                  <a:srgbClr val="00FF00"/>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57" name="Line 110"/>
                <p:cNvSpPr/>
                <p:nvPr>
                  <p:custDataLst>
                    <p:tags r:id="rId92"/>
                  </p:custDataLst>
                </p:nvPr>
              </p:nvSpPr>
              <p:spPr>
                <a:xfrm>
                  <a:off x="4369" y="3034"/>
                  <a:ext cx="0" cy="72"/>
                </a:xfrm>
                <a:prstGeom prst="line">
                  <a:avLst/>
                </a:prstGeom>
                <a:ln w="19050" cap="flat" cmpd="sng">
                  <a:solidFill>
                    <a:schemeClr val="tx1"/>
                  </a:solidFill>
                  <a:prstDash val="solid"/>
                  <a:round/>
                  <a:headEnd type="none" w="med" len="med"/>
                  <a:tailEnd type="none" w="med" len="med"/>
                </a:ln>
              </p:spPr>
            </p:sp>
            <p:sp>
              <p:nvSpPr>
                <p:cNvPr id="104558" name="Line 111"/>
                <p:cNvSpPr/>
                <p:nvPr>
                  <p:custDataLst>
                    <p:tags r:id="rId93"/>
                  </p:custDataLst>
                </p:nvPr>
              </p:nvSpPr>
              <p:spPr>
                <a:xfrm>
                  <a:off x="4478" y="3033"/>
                  <a:ext cx="0" cy="72"/>
                </a:xfrm>
                <a:prstGeom prst="line">
                  <a:avLst/>
                </a:prstGeom>
                <a:ln w="19050" cap="flat" cmpd="sng">
                  <a:solidFill>
                    <a:schemeClr val="tx1"/>
                  </a:solidFill>
                  <a:prstDash val="solid"/>
                  <a:round/>
                  <a:headEnd type="none" w="med" len="med"/>
                  <a:tailEnd type="none" w="med" len="med"/>
                </a:ln>
              </p:spPr>
            </p:sp>
            <p:sp>
              <p:nvSpPr>
                <p:cNvPr id="104559" name="Line 112"/>
                <p:cNvSpPr/>
                <p:nvPr>
                  <p:custDataLst>
                    <p:tags r:id="rId94"/>
                  </p:custDataLst>
                </p:nvPr>
              </p:nvSpPr>
              <p:spPr>
                <a:xfrm>
                  <a:off x="4533" y="3035"/>
                  <a:ext cx="0" cy="72"/>
                </a:xfrm>
                <a:prstGeom prst="line">
                  <a:avLst/>
                </a:prstGeom>
                <a:ln w="19050" cap="flat" cmpd="sng">
                  <a:solidFill>
                    <a:schemeClr val="tx1"/>
                  </a:solidFill>
                  <a:prstDash val="solid"/>
                  <a:round/>
                  <a:headEnd type="none" w="med" len="med"/>
                  <a:tailEnd type="none" w="med" len="med"/>
                </a:ln>
              </p:spPr>
            </p:sp>
            <p:sp>
              <p:nvSpPr>
                <p:cNvPr id="104560" name="Line 113"/>
                <p:cNvSpPr/>
                <p:nvPr>
                  <p:custDataLst>
                    <p:tags r:id="rId95"/>
                  </p:custDataLst>
                </p:nvPr>
              </p:nvSpPr>
              <p:spPr>
                <a:xfrm>
                  <a:off x="4590" y="3033"/>
                  <a:ext cx="0" cy="72"/>
                </a:xfrm>
                <a:prstGeom prst="line">
                  <a:avLst/>
                </a:prstGeom>
                <a:ln w="19050" cap="flat" cmpd="sng">
                  <a:solidFill>
                    <a:schemeClr val="tx1"/>
                  </a:solidFill>
                  <a:prstDash val="solid"/>
                  <a:round/>
                  <a:headEnd type="none" w="med" len="med"/>
                  <a:tailEnd type="none" w="med" len="med"/>
                </a:ln>
              </p:spPr>
            </p:sp>
            <p:sp>
              <p:nvSpPr>
                <p:cNvPr id="104561" name="Line 114"/>
                <p:cNvSpPr/>
                <p:nvPr>
                  <p:custDataLst>
                    <p:tags r:id="rId96"/>
                  </p:custDataLst>
                </p:nvPr>
              </p:nvSpPr>
              <p:spPr>
                <a:xfrm>
                  <a:off x="4651" y="3033"/>
                  <a:ext cx="0" cy="72"/>
                </a:xfrm>
                <a:prstGeom prst="line">
                  <a:avLst/>
                </a:prstGeom>
                <a:ln w="19050" cap="flat" cmpd="sng">
                  <a:solidFill>
                    <a:schemeClr val="tx1"/>
                  </a:solidFill>
                  <a:prstDash val="solid"/>
                  <a:round/>
                  <a:headEnd type="none" w="med" len="med"/>
                  <a:tailEnd type="none" w="med" len="med"/>
                </a:ln>
              </p:spPr>
            </p:sp>
            <p:sp>
              <p:nvSpPr>
                <p:cNvPr id="104562" name="Line 115"/>
                <p:cNvSpPr/>
                <p:nvPr>
                  <p:custDataLst>
                    <p:tags r:id="rId97"/>
                  </p:custDataLst>
                </p:nvPr>
              </p:nvSpPr>
              <p:spPr>
                <a:xfrm>
                  <a:off x="4707" y="3033"/>
                  <a:ext cx="0" cy="72"/>
                </a:xfrm>
                <a:prstGeom prst="line">
                  <a:avLst/>
                </a:prstGeom>
                <a:ln w="19050" cap="flat" cmpd="sng">
                  <a:solidFill>
                    <a:schemeClr val="tx1"/>
                  </a:solidFill>
                  <a:prstDash val="solid"/>
                  <a:round/>
                  <a:headEnd type="none" w="med" len="med"/>
                  <a:tailEnd type="none" w="med" len="med"/>
                </a:ln>
              </p:spPr>
            </p:sp>
            <p:sp>
              <p:nvSpPr>
                <p:cNvPr id="104563" name="Line 116"/>
                <p:cNvSpPr/>
                <p:nvPr>
                  <p:custDataLst>
                    <p:tags r:id="rId98"/>
                  </p:custDataLst>
                </p:nvPr>
              </p:nvSpPr>
              <p:spPr>
                <a:xfrm>
                  <a:off x="4422" y="3034"/>
                  <a:ext cx="0" cy="72"/>
                </a:xfrm>
                <a:prstGeom prst="line">
                  <a:avLst/>
                </a:prstGeom>
                <a:ln w="19050" cap="flat" cmpd="sng">
                  <a:solidFill>
                    <a:schemeClr val="tx1"/>
                  </a:solidFill>
                  <a:prstDash val="solid"/>
                  <a:round/>
                  <a:headEnd type="none" w="med" len="med"/>
                  <a:tailEnd type="none" w="med" len="med"/>
                </a:ln>
              </p:spPr>
            </p:sp>
            <p:sp>
              <p:nvSpPr>
                <p:cNvPr id="104564" name="Rectangle 117"/>
                <p:cNvSpPr/>
                <p:nvPr>
                  <p:custDataLst>
                    <p:tags r:id="rId99"/>
                  </p:custDataLst>
                </p:nvPr>
              </p:nvSpPr>
              <p:spPr>
                <a:xfrm>
                  <a:off x="4328" y="3173"/>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65" name="Rectangle 118"/>
                <p:cNvSpPr/>
                <p:nvPr>
                  <p:custDataLst>
                    <p:tags r:id="rId100"/>
                  </p:custDataLst>
                </p:nvPr>
              </p:nvSpPr>
              <p:spPr>
                <a:xfrm>
                  <a:off x="4414" y="3173"/>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66" name="Rectangle 119"/>
                <p:cNvSpPr/>
                <p:nvPr>
                  <p:custDataLst>
                    <p:tags r:id="rId101"/>
                  </p:custDataLst>
                </p:nvPr>
              </p:nvSpPr>
              <p:spPr>
                <a:xfrm>
                  <a:off x="4500" y="3172"/>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67" name="Rectangle 120"/>
                <p:cNvSpPr/>
                <p:nvPr>
                  <p:custDataLst>
                    <p:tags r:id="rId102"/>
                  </p:custDataLst>
                </p:nvPr>
              </p:nvSpPr>
              <p:spPr>
                <a:xfrm>
                  <a:off x="4597" y="3170"/>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68" name="Rectangle 121"/>
                <p:cNvSpPr/>
                <p:nvPr>
                  <p:custDataLst>
                    <p:tags r:id="rId103"/>
                  </p:custDataLst>
                </p:nvPr>
              </p:nvSpPr>
              <p:spPr>
                <a:xfrm>
                  <a:off x="4693" y="3170"/>
                  <a:ext cx="64" cy="9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grpSp>
        <p:grpSp>
          <p:nvGrpSpPr>
            <p:cNvPr id="104569" name="Group 122"/>
            <p:cNvGrpSpPr/>
            <p:nvPr/>
          </p:nvGrpSpPr>
          <p:grpSpPr>
            <a:xfrm>
              <a:off x="3431" y="920"/>
              <a:ext cx="447" cy="443"/>
              <a:chOff x="4337" y="290"/>
              <a:chExt cx="447" cy="443"/>
            </a:xfrm>
          </p:grpSpPr>
          <p:graphicFrame>
            <p:nvGraphicFramePr>
              <p:cNvPr id="104570" name="Object 2"/>
              <p:cNvGraphicFramePr/>
              <p:nvPr>
                <p:custDataLst>
                  <p:tags r:id="rId104"/>
                </p:custDataLst>
              </p:nvPr>
            </p:nvGraphicFramePr>
            <p:xfrm>
              <a:off x="4338" y="290"/>
              <a:ext cx="392" cy="315"/>
            </p:xfrm>
            <a:graphic>
              <a:graphicData uri="http://schemas.openxmlformats.org/presentationml/2006/ole">
                <mc:AlternateContent xmlns:mc="http://schemas.openxmlformats.org/markup-compatibility/2006">
                  <mc:Choice xmlns:v="urn:schemas-microsoft-com:vml" Requires="v">
                    <p:oleObj spid="_x0000_s3134" name="" r:id="rId105" imgW="1305560" imgH="1082675" progId="MS_ClipArt_Gallery.2">
                      <p:embed/>
                    </p:oleObj>
                  </mc:Choice>
                  <mc:Fallback>
                    <p:oleObj name="" r:id="rId105" imgW="1305560" imgH="1082675" progId="MS_ClipArt_Gallery.2">
                      <p:embed/>
                      <p:pic>
                        <p:nvPicPr>
                          <p:cNvPr id="0" name="图片 3133"/>
                          <p:cNvPicPr/>
                          <p:nvPr/>
                        </p:nvPicPr>
                        <p:blipFill>
                          <a:blip r:embed="rId39"/>
                          <a:stretch>
                            <a:fillRect/>
                          </a:stretch>
                        </p:blipFill>
                        <p:spPr>
                          <a:xfrm>
                            <a:off x="4338" y="290"/>
                            <a:ext cx="392" cy="315"/>
                          </a:xfrm>
                          <a:prstGeom prst="rect">
                            <a:avLst/>
                          </a:prstGeom>
                          <a:noFill/>
                          <a:ln w="38100">
                            <a:noFill/>
                            <a:miter/>
                          </a:ln>
                        </p:spPr>
                      </p:pic>
                    </p:oleObj>
                  </mc:Fallback>
                </mc:AlternateContent>
              </a:graphicData>
            </a:graphic>
          </p:graphicFrame>
          <p:grpSp>
            <p:nvGrpSpPr>
              <p:cNvPr id="104571" name="Group 124"/>
              <p:cNvGrpSpPr/>
              <p:nvPr/>
            </p:nvGrpSpPr>
            <p:grpSpPr>
              <a:xfrm>
                <a:off x="4337" y="367"/>
                <a:ext cx="447" cy="366"/>
                <a:chOff x="4189" y="817"/>
                <a:chExt cx="521" cy="366"/>
              </a:xfrm>
            </p:grpSpPr>
            <p:sp>
              <p:nvSpPr>
                <p:cNvPr id="104572" name="Rectangle 125"/>
                <p:cNvSpPr/>
                <p:nvPr>
                  <p:custDataLst>
                    <p:tags r:id="rId106"/>
                  </p:custDataLst>
                </p:nvPr>
              </p:nvSpPr>
              <p:spPr>
                <a:xfrm>
                  <a:off x="4224" y="846"/>
                  <a:ext cx="444" cy="330"/>
                </a:xfrm>
                <a:prstGeom prst="rect">
                  <a:avLst/>
                </a:prstGeom>
                <a:solidFill>
                  <a:schemeClr val="hlink"/>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73" name="Text Box 126"/>
                <p:cNvSpPr txBox="1"/>
                <p:nvPr>
                  <p:custDataLst>
                    <p:tags r:id="rId107"/>
                  </p:custDataLst>
                </p:nvPr>
              </p:nvSpPr>
              <p:spPr>
                <a:xfrm>
                  <a:off x="4189" y="817"/>
                  <a:ext cx="521" cy="366"/>
                </a:xfrm>
                <a:prstGeom prst="rect">
                  <a:avLst/>
                </a:prstGeom>
                <a:noFill/>
                <a:ln w="9525">
                  <a:noFill/>
                </a:ln>
              </p:spPr>
              <p:txBody>
                <a:bodyPr wrap="none" anchor="t">
                  <a:spAutoFit/>
                </a:bodyPr>
                <a:p>
                  <a:pPr algn="ctr" eaLnBrk="0" hangingPunct="0"/>
                  <a:r>
                    <a:rPr lang="en-US" altLang="zh-CN" sz="1600" dirty="0">
                      <a:solidFill>
                        <a:schemeClr val="tx1"/>
                      </a:solidFill>
                      <a:latin typeface="Comic Sans MS" panose="030F0702030302020204" pitchFamily="66" charset="0"/>
                      <a:ea typeface="宋体" panose="02010600030101010101" pitchFamily="2" charset="-122"/>
                    </a:rPr>
                    <a:t>user</a:t>
                  </a:r>
                  <a:endParaRPr lang="en-US" altLang="zh-CN" sz="1600" dirty="0">
                    <a:solidFill>
                      <a:schemeClr val="tx1"/>
                    </a:solidFill>
                    <a:latin typeface="Comic Sans MS" panose="030F0702030302020204" pitchFamily="66" charset="0"/>
                    <a:ea typeface="宋体" panose="02010600030101010101" pitchFamily="2" charset="-122"/>
                  </a:endParaRPr>
                </a:p>
                <a:p>
                  <a:pPr algn="ctr" eaLnBrk="0" hangingPunct="0"/>
                  <a:r>
                    <a:rPr lang="en-US" altLang="zh-CN" sz="1600" dirty="0">
                      <a:solidFill>
                        <a:schemeClr val="tx1"/>
                      </a:solidFill>
                      <a:latin typeface="Comic Sans MS" panose="030F0702030302020204" pitchFamily="66" charset="0"/>
                      <a:ea typeface="宋体" panose="02010600030101010101" pitchFamily="2" charset="-122"/>
                    </a:rPr>
                    <a:t>agent</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sp>
          <p:nvSpPr>
            <p:cNvPr id="104574" name="Line 127"/>
            <p:cNvSpPr/>
            <p:nvPr>
              <p:custDataLst>
                <p:tags r:id="rId108"/>
              </p:custDataLst>
            </p:nvPr>
          </p:nvSpPr>
          <p:spPr>
            <a:xfrm flipV="1">
              <a:off x="3498" y="2370"/>
              <a:ext cx="708" cy="684"/>
            </a:xfrm>
            <a:prstGeom prst="line">
              <a:avLst/>
            </a:prstGeom>
            <a:ln w="28575" cap="flat" cmpd="sng">
              <a:solidFill>
                <a:srgbClr val="FF0000"/>
              </a:solidFill>
              <a:prstDash val="solid"/>
              <a:round/>
              <a:headEnd type="triangle" w="med" len="med"/>
              <a:tailEnd type="triangle" w="med" len="med"/>
            </a:ln>
          </p:spPr>
        </p:sp>
        <p:sp>
          <p:nvSpPr>
            <p:cNvPr id="104575" name="Line 128"/>
            <p:cNvSpPr/>
            <p:nvPr>
              <p:custDataLst>
                <p:tags r:id="rId109"/>
              </p:custDataLst>
            </p:nvPr>
          </p:nvSpPr>
          <p:spPr>
            <a:xfrm flipH="1" flipV="1">
              <a:off x="3030" y="2040"/>
              <a:ext cx="0" cy="786"/>
            </a:xfrm>
            <a:prstGeom prst="line">
              <a:avLst/>
            </a:prstGeom>
            <a:ln w="28575" cap="flat" cmpd="sng">
              <a:solidFill>
                <a:srgbClr val="FF0000"/>
              </a:solidFill>
              <a:prstDash val="solid"/>
              <a:round/>
              <a:headEnd type="triangle" w="med" len="med"/>
              <a:tailEnd type="triangle" w="med" len="med"/>
            </a:ln>
          </p:spPr>
        </p:sp>
        <p:grpSp>
          <p:nvGrpSpPr>
            <p:cNvPr id="104576" name="Group 129"/>
            <p:cNvGrpSpPr/>
            <p:nvPr/>
          </p:nvGrpSpPr>
          <p:grpSpPr>
            <a:xfrm>
              <a:off x="3559" y="2555"/>
              <a:ext cx="650" cy="288"/>
              <a:chOff x="3745" y="2537"/>
              <a:chExt cx="650" cy="288"/>
            </a:xfrm>
          </p:grpSpPr>
          <p:sp>
            <p:nvSpPr>
              <p:cNvPr id="104577" name="Rectangle 130"/>
              <p:cNvSpPr/>
              <p:nvPr>
                <p:custDataLst>
                  <p:tags r:id="rId110"/>
                </p:custDataLst>
              </p:nvPr>
            </p:nvSpPr>
            <p:spPr>
              <a:xfrm>
                <a:off x="3798" y="2580"/>
                <a:ext cx="540" cy="192"/>
              </a:xfrm>
              <a:prstGeom prst="rect">
                <a:avLst/>
              </a:prstGeom>
              <a:solidFill>
                <a:srgbClr val="FFFFFF"/>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78" name="Text Box 131"/>
              <p:cNvSpPr txBox="1"/>
              <p:nvPr>
                <p:custDataLst>
                  <p:tags r:id="rId111"/>
                </p:custDataLst>
              </p:nvPr>
            </p:nvSpPr>
            <p:spPr>
              <a:xfrm>
                <a:off x="3745" y="2537"/>
                <a:ext cx="650" cy="288"/>
              </a:xfrm>
              <a:prstGeom prst="rect">
                <a:avLst/>
              </a:prstGeom>
              <a:noFill/>
              <a:ln w="9525">
                <a:noFill/>
              </a:ln>
            </p:spPr>
            <p:txBody>
              <a:bodyPr wrap="none" anchor="t">
                <a:spAutoFit/>
              </a:bodyPr>
              <a:p>
                <a:pPr algn="ctr" eaLnBrk="0" hangingPunct="0"/>
                <a:r>
                  <a:rPr lang="en-US" altLang="zh-CN" sz="2400" dirty="0">
                    <a:solidFill>
                      <a:srgbClr val="FF0000"/>
                    </a:solidFill>
                    <a:latin typeface="Comic Sans MS" panose="030F0702030302020204" pitchFamily="66" charset="0"/>
                    <a:ea typeface="宋体" panose="02010600030101010101" pitchFamily="2" charset="-122"/>
                  </a:rPr>
                  <a:t>SMTP</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nvGrpSpPr>
            <p:cNvPr id="104579" name="Group 132"/>
            <p:cNvGrpSpPr/>
            <p:nvPr/>
          </p:nvGrpSpPr>
          <p:grpSpPr>
            <a:xfrm>
              <a:off x="3535" y="1763"/>
              <a:ext cx="650" cy="288"/>
              <a:chOff x="3745" y="2537"/>
              <a:chExt cx="650" cy="288"/>
            </a:xfrm>
          </p:grpSpPr>
          <p:sp>
            <p:nvSpPr>
              <p:cNvPr id="104580" name="Rectangle 133"/>
              <p:cNvSpPr/>
              <p:nvPr>
                <p:custDataLst>
                  <p:tags r:id="rId112"/>
                </p:custDataLst>
              </p:nvPr>
            </p:nvSpPr>
            <p:spPr>
              <a:xfrm>
                <a:off x="3798" y="2580"/>
                <a:ext cx="540" cy="192"/>
              </a:xfrm>
              <a:prstGeom prst="rect">
                <a:avLst/>
              </a:prstGeom>
              <a:solidFill>
                <a:srgbClr val="FFFFFF"/>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81" name="Text Box 134"/>
              <p:cNvSpPr txBox="1"/>
              <p:nvPr>
                <p:custDataLst>
                  <p:tags r:id="rId113"/>
                </p:custDataLst>
              </p:nvPr>
            </p:nvSpPr>
            <p:spPr>
              <a:xfrm>
                <a:off x="3745" y="2537"/>
                <a:ext cx="650" cy="288"/>
              </a:xfrm>
              <a:prstGeom prst="rect">
                <a:avLst/>
              </a:prstGeom>
              <a:noFill/>
              <a:ln w="9525">
                <a:noFill/>
              </a:ln>
            </p:spPr>
            <p:txBody>
              <a:bodyPr wrap="none" anchor="t">
                <a:spAutoFit/>
              </a:bodyPr>
              <a:p>
                <a:pPr algn="ctr" eaLnBrk="0" hangingPunct="0"/>
                <a:r>
                  <a:rPr lang="en-US" altLang="zh-CN" sz="2400" dirty="0">
                    <a:solidFill>
                      <a:srgbClr val="FF0000"/>
                    </a:solidFill>
                    <a:latin typeface="Comic Sans MS" panose="030F0702030302020204" pitchFamily="66" charset="0"/>
                    <a:ea typeface="宋体" panose="02010600030101010101" pitchFamily="2" charset="-122"/>
                  </a:rPr>
                  <a:t>SMTP</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nvGrpSpPr>
            <p:cNvPr id="104582" name="Group 135"/>
            <p:cNvGrpSpPr/>
            <p:nvPr/>
          </p:nvGrpSpPr>
          <p:grpSpPr>
            <a:xfrm>
              <a:off x="2701" y="2213"/>
              <a:ext cx="650" cy="288"/>
              <a:chOff x="3745" y="2537"/>
              <a:chExt cx="650" cy="288"/>
            </a:xfrm>
          </p:grpSpPr>
          <p:sp>
            <p:nvSpPr>
              <p:cNvPr id="104583" name="Rectangle 136"/>
              <p:cNvSpPr/>
              <p:nvPr>
                <p:custDataLst>
                  <p:tags r:id="rId114"/>
                </p:custDataLst>
              </p:nvPr>
            </p:nvSpPr>
            <p:spPr>
              <a:xfrm>
                <a:off x="3798" y="2580"/>
                <a:ext cx="540" cy="192"/>
              </a:xfrm>
              <a:prstGeom prst="rect">
                <a:avLst/>
              </a:prstGeom>
              <a:solidFill>
                <a:srgbClr val="FFFFFF"/>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04584" name="Text Box 137"/>
              <p:cNvSpPr txBox="1"/>
              <p:nvPr>
                <p:custDataLst>
                  <p:tags r:id="rId115"/>
                </p:custDataLst>
              </p:nvPr>
            </p:nvSpPr>
            <p:spPr>
              <a:xfrm>
                <a:off x="3745" y="2537"/>
                <a:ext cx="650" cy="288"/>
              </a:xfrm>
              <a:prstGeom prst="rect">
                <a:avLst/>
              </a:prstGeom>
              <a:noFill/>
              <a:ln w="9525">
                <a:noFill/>
              </a:ln>
            </p:spPr>
            <p:txBody>
              <a:bodyPr wrap="none" anchor="t">
                <a:spAutoFit/>
              </a:bodyPr>
              <a:p>
                <a:pPr algn="ctr" eaLnBrk="0" hangingPunct="0"/>
                <a:r>
                  <a:rPr lang="en-US" altLang="zh-CN" sz="2400" dirty="0">
                    <a:solidFill>
                      <a:srgbClr val="FF0000"/>
                    </a:solidFill>
                    <a:latin typeface="Comic Sans MS" panose="030F0702030302020204" pitchFamily="66" charset="0"/>
                    <a:ea typeface="宋体" panose="02010600030101010101" pitchFamily="2" charset="-122"/>
                  </a:rPr>
                  <a:t>SMTP</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5"/>
          <p:cNvSpPr>
            <a:spLocks noGrp="1" noRot="1"/>
          </p:cNvSpPr>
          <p:nvPr>
            <p:ph type="title"/>
          </p:nvPr>
        </p:nvSpPr>
        <p:spPr/>
        <p:txBody>
          <a:bodyPr vert="horz" wrap="square" lIns="92075" tIns="46038" rIns="92075" bIns="46038" anchor="ctr" anchorCtr="0"/>
          <a:p>
            <a:r>
              <a:rPr lang="zh-CN" altLang="en-US" dirty="0"/>
              <a:t>电子邮件的发送和接收过程</a:t>
            </a:r>
            <a:endParaRPr lang="zh-CN" altLang="en-US" dirty="0"/>
          </a:p>
        </p:txBody>
      </p:sp>
      <p:sp>
        <p:nvSpPr>
          <p:cNvPr id="20" name="Text Box 30"/>
          <p:cNvSpPr txBox="1">
            <a:spLocks noChangeArrowheads="1"/>
          </p:cNvSpPr>
          <p:nvPr/>
        </p:nvSpPr>
        <p:spPr bwMode="auto">
          <a:xfrm>
            <a:off x="611188" y="1341438"/>
            <a:ext cx="2736850" cy="579438"/>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fontAlgn="auto" hangingPunct="1">
              <a:spcBef>
                <a:spcPct val="50000"/>
              </a:spcBef>
              <a:spcAft>
                <a:spcPts val="0"/>
              </a:spcAft>
              <a:buClr>
                <a:srgbClr val="FF6600"/>
              </a:buClr>
              <a:buSzTx/>
              <a:buFont typeface="Wingdings" panose="05000000000000000000" pitchFamily="2" charset="2"/>
              <a:buChar char="n"/>
              <a:defRPr/>
            </a:pPr>
            <a:r>
              <a:rPr kumimoji="0" lang="zh-CN" altLang="en-US" sz="3200" b="1" kern="0" cap="none" spc="0" normalizeH="0" baseline="0" noProof="0">
                <a:solidFill>
                  <a:srgbClr val="000000"/>
                </a:solidFill>
                <a:latin typeface="Arial" panose="020B0604020202020204" pitchFamily="34" charset="0"/>
                <a:ea typeface="宋体" panose="02010600030101010101" pitchFamily="2" charset="-122"/>
                <a:cs typeface="+mn-cs"/>
              </a:rPr>
              <a:t>点击观看</a:t>
            </a:r>
            <a:endParaRPr kumimoji="0" lang="zh-CN" altLang="en-US" sz="3200" b="1" kern="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21" name="Rectangle 20"/>
          <p:cNvSpPr>
            <a:spLocks noChangeArrowheads="1"/>
          </p:cNvSpPr>
          <p:nvPr/>
        </p:nvSpPr>
        <p:spPr bwMode="auto">
          <a:xfrm>
            <a:off x="0" y="3068638"/>
            <a:ext cx="9144000" cy="3384550"/>
          </a:xfrm>
          <a:prstGeom prst="rect">
            <a:avLst/>
          </a:prstGeom>
          <a:solidFill>
            <a:srgbClr val="FF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6869" name="Object 4"/>
          <p:cNvGraphicFramePr>
            <a:graphicFrameLocks noChangeAspect="1"/>
          </p:cNvGraphicFramePr>
          <p:nvPr/>
        </p:nvGraphicFramePr>
        <p:xfrm>
          <a:off x="0" y="3394075"/>
          <a:ext cx="9144000" cy="3275013"/>
        </p:xfrm>
        <a:graphic>
          <a:graphicData uri="http://schemas.openxmlformats.org/presentationml/2006/ole">
            <mc:AlternateContent xmlns:mc="http://schemas.openxmlformats.org/markup-compatibility/2006">
              <mc:Choice xmlns:v="urn:schemas-microsoft-com:vml" Requires="v">
                <p:oleObj spid="_x0000_s3076" name="" r:id="rId1" imgW="7078345" imgH="2540000" progId="Visio.Drawing.11">
                  <p:embed/>
                </p:oleObj>
              </mc:Choice>
              <mc:Fallback>
                <p:oleObj name="" r:id="rId1" imgW="7078345" imgH="2540000" progId="Visio.Drawing.11">
                  <p:embed/>
                  <p:pic>
                    <p:nvPicPr>
                      <p:cNvPr id="0" name="图片 3075"/>
                      <p:cNvPicPr/>
                      <p:nvPr/>
                    </p:nvPicPr>
                    <p:blipFill>
                      <a:blip r:embed="rId2"/>
                      <a:stretch>
                        <a:fillRect/>
                      </a:stretch>
                    </p:blipFill>
                    <p:spPr>
                      <a:xfrm>
                        <a:off x="0" y="3394075"/>
                        <a:ext cx="9144000" cy="3275013"/>
                      </a:xfrm>
                      <a:prstGeom prst="rect">
                        <a:avLst/>
                      </a:prstGeom>
                      <a:noFill/>
                      <a:ln w="38100">
                        <a:noFill/>
                        <a:miter/>
                      </a:ln>
                    </p:spPr>
                  </p:pic>
                </p:oleObj>
              </mc:Fallback>
            </mc:AlternateContent>
          </a:graphicData>
        </a:graphic>
      </p:graphicFrame>
      <p:sp>
        <p:nvSpPr>
          <p:cNvPr id="23" name="Text Box 16"/>
          <p:cNvSpPr txBox="1">
            <a:spLocks noChangeArrowheads="1"/>
          </p:cNvSpPr>
          <p:nvPr/>
        </p:nvSpPr>
        <p:spPr bwMode="auto">
          <a:xfrm rot="20302171">
            <a:off x="1187450" y="3860800"/>
            <a:ext cx="1008063" cy="304800"/>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marR="0" algn="ctr" defTabSz="914400" eaLnBrk="1" fontAlgn="auto" hangingPunct="1">
              <a:spcBef>
                <a:spcPct val="50000"/>
              </a:spcBef>
              <a:spcAft>
                <a:spcPts val="0"/>
              </a:spcAft>
              <a:buClrTx/>
              <a:buSzTx/>
              <a:buFontTx/>
              <a:buNone/>
              <a:defRPr/>
            </a:pPr>
            <a:r>
              <a:rPr kumimoji="0" lang="en-US" altLang="zh-CN" sz="1400" b="1" kern="0" cap="none" spc="0" normalizeH="0" baseline="0" noProof="0">
                <a:solidFill>
                  <a:srgbClr val="000000"/>
                </a:solidFill>
                <a:latin typeface="Arial" panose="020B0604020202020204" pitchFamily="34" charset="0"/>
                <a:ea typeface="宋体" panose="02010600030101010101" pitchFamily="2" charset="-122"/>
                <a:cs typeface="+mn-cs"/>
              </a:rPr>
              <a:t>TCP</a:t>
            </a:r>
            <a:r>
              <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rPr>
              <a:t>连接</a:t>
            </a:r>
            <a:endPar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24" name="Text Box 17"/>
          <p:cNvSpPr txBox="1">
            <a:spLocks noChangeArrowheads="1"/>
          </p:cNvSpPr>
          <p:nvPr/>
        </p:nvSpPr>
        <p:spPr bwMode="auto">
          <a:xfrm rot="660000">
            <a:off x="2987675" y="3571875"/>
            <a:ext cx="1008063" cy="304800"/>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marR="0" algn="ctr" defTabSz="914400" eaLnBrk="1" fontAlgn="auto" hangingPunct="1">
              <a:spcBef>
                <a:spcPct val="50000"/>
              </a:spcBef>
              <a:spcAft>
                <a:spcPts val="0"/>
              </a:spcAft>
              <a:buClrTx/>
              <a:buSzTx/>
              <a:buFontTx/>
              <a:buNone/>
              <a:defRPr/>
            </a:pPr>
            <a:r>
              <a:rPr kumimoji="0" lang="en-US" altLang="zh-CN" sz="1400" b="1" kern="0" cap="none" spc="0" normalizeH="0" baseline="0" noProof="0">
                <a:solidFill>
                  <a:srgbClr val="000000"/>
                </a:solidFill>
                <a:latin typeface="Arial" panose="020B0604020202020204" pitchFamily="34" charset="0"/>
                <a:ea typeface="宋体" panose="02010600030101010101" pitchFamily="2" charset="-122"/>
                <a:cs typeface="+mn-cs"/>
              </a:rPr>
              <a:t>TCP</a:t>
            </a:r>
            <a:r>
              <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rPr>
              <a:t>连接</a:t>
            </a:r>
            <a:endPar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25" name="Text Box 18"/>
          <p:cNvSpPr txBox="1">
            <a:spLocks noChangeArrowheads="1"/>
          </p:cNvSpPr>
          <p:nvPr/>
        </p:nvSpPr>
        <p:spPr bwMode="auto">
          <a:xfrm rot="21178026">
            <a:off x="5219700" y="3571875"/>
            <a:ext cx="1008063" cy="304800"/>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marR="0" algn="ctr" defTabSz="914400" eaLnBrk="1" fontAlgn="auto" hangingPunct="1">
              <a:spcBef>
                <a:spcPct val="50000"/>
              </a:spcBef>
              <a:spcAft>
                <a:spcPts val="0"/>
              </a:spcAft>
              <a:buClrTx/>
              <a:buSzTx/>
              <a:buFontTx/>
              <a:buNone/>
              <a:defRPr/>
            </a:pPr>
            <a:r>
              <a:rPr kumimoji="0" lang="en-US" altLang="zh-CN" sz="1400" b="1" kern="0" cap="none" spc="0" normalizeH="0" baseline="0" noProof="0">
                <a:solidFill>
                  <a:srgbClr val="000000"/>
                </a:solidFill>
                <a:latin typeface="Arial" panose="020B0604020202020204" pitchFamily="34" charset="0"/>
                <a:ea typeface="宋体" panose="02010600030101010101" pitchFamily="2" charset="-122"/>
                <a:cs typeface="+mn-cs"/>
              </a:rPr>
              <a:t>TCP</a:t>
            </a:r>
            <a:r>
              <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rPr>
              <a:t>连接</a:t>
            </a:r>
            <a:endPar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26" name="Text Box 19"/>
          <p:cNvSpPr txBox="1">
            <a:spLocks noChangeArrowheads="1"/>
          </p:cNvSpPr>
          <p:nvPr/>
        </p:nvSpPr>
        <p:spPr bwMode="auto">
          <a:xfrm rot="1337451">
            <a:off x="6877050" y="3843338"/>
            <a:ext cx="1008063" cy="304800"/>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marR="0" algn="ctr" defTabSz="914400" eaLnBrk="1" fontAlgn="auto" hangingPunct="1">
              <a:spcBef>
                <a:spcPct val="50000"/>
              </a:spcBef>
              <a:spcAft>
                <a:spcPts val="0"/>
              </a:spcAft>
              <a:buClrTx/>
              <a:buSzTx/>
              <a:buFontTx/>
              <a:buNone/>
              <a:defRPr/>
            </a:pPr>
            <a:r>
              <a:rPr kumimoji="0" lang="en-US" altLang="zh-CN" sz="1400" b="1" kern="0" cap="none" spc="0" normalizeH="0" baseline="0" noProof="0">
                <a:solidFill>
                  <a:srgbClr val="000000"/>
                </a:solidFill>
                <a:latin typeface="Arial" panose="020B0604020202020204" pitchFamily="34" charset="0"/>
                <a:ea typeface="宋体" panose="02010600030101010101" pitchFamily="2" charset="-122"/>
                <a:cs typeface="+mn-cs"/>
              </a:rPr>
              <a:t>TCP</a:t>
            </a:r>
            <a:r>
              <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rPr>
              <a:t>连接</a:t>
            </a:r>
            <a:endParaRPr kumimoji="0" lang="zh-CN" altLang="en-US" sz="1400" b="1" kern="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27" name="AutoShape 21"/>
          <p:cNvSpPr>
            <a:spLocks noChangeArrowheads="1"/>
          </p:cNvSpPr>
          <p:nvPr/>
        </p:nvSpPr>
        <p:spPr bwMode="auto">
          <a:xfrm>
            <a:off x="468313" y="1916113"/>
            <a:ext cx="1511300" cy="1081088"/>
          </a:xfrm>
          <a:prstGeom prst="wedgeRoundRectCallout">
            <a:avLst>
              <a:gd name="adj1" fmla="val -26259"/>
              <a:gd name="adj2" fmla="val 209472"/>
              <a:gd name="adj3" fmla="val 16667"/>
            </a:avLst>
          </a:prstGeom>
          <a:solidFill>
            <a:srgbClr val="99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发信人运行用户代理编辑邮件。</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Text Box 22"/>
          <p:cNvSpPr txBox="1">
            <a:spLocks noChangeArrowheads="1"/>
          </p:cNvSpPr>
          <p:nvPr/>
        </p:nvSpPr>
        <p:spPr bwMode="auto">
          <a:xfrm>
            <a:off x="1835150" y="3068638"/>
            <a:ext cx="2016125" cy="336550"/>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marR="0" algn="ctr" defTabSz="914400" eaLnBrk="1" fontAlgn="auto" hangingPunct="1">
              <a:spcBef>
                <a:spcPct val="50000"/>
              </a:spcBef>
              <a:spcAft>
                <a:spcPts val="0"/>
              </a:spcAft>
              <a:buClrTx/>
              <a:buSzTx/>
              <a:buFontTx/>
              <a:buNone/>
              <a:defRPr/>
            </a:pPr>
            <a:r>
              <a:rPr kumimoji="0" lang="zh-CN" altLang="en-US" sz="1600" kern="0" cap="none" spc="0" normalizeH="0" baseline="0" noProof="0">
                <a:solidFill>
                  <a:srgbClr val="000000"/>
                </a:solidFill>
                <a:latin typeface="Arial" panose="020B0604020202020204" pitchFamily="34" charset="0"/>
                <a:ea typeface="宋体" panose="02010600030101010101" pitchFamily="2" charset="-122"/>
                <a:cs typeface="+mn-cs"/>
              </a:rPr>
              <a:t>发件人的邮件服务器</a:t>
            </a:r>
            <a:endParaRPr kumimoji="0" lang="zh-CN" altLang="en-US" sz="1600" kern="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29" name="Text Box 23"/>
          <p:cNvSpPr txBox="1">
            <a:spLocks noChangeArrowheads="1"/>
          </p:cNvSpPr>
          <p:nvPr/>
        </p:nvSpPr>
        <p:spPr bwMode="auto">
          <a:xfrm>
            <a:off x="5435600" y="3068638"/>
            <a:ext cx="2016125" cy="336550"/>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marR="0" algn="ctr" defTabSz="914400" eaLnBrk="1" fontAlgn="auto" hangingPunct="1">
              <a:spcBef>
                <a:spcPct val="50000"/>
              </a:spcBef>
              <a:spcAft>
                <a:spcPts val="0"/>
              </a:spcAft>
              <a:buClrTx/>
              <a:buSzTx/>
              <a:buFontTx/>
              <a:buNone/>
              <a:defRPr/>
            </a:pPr>
            <a:r>
              <a:rPr kumimoji="0" lang="zh-CN" altLang="en-US" sz="1600" kern="0" cap="none" spc="0" normalizeH="0" baseline="0" noProof="0">
                <a:solidFill>
                  <a:srgbClr val="000000"/>
                </a:solidFill>
                <a:latin typeface="Arial" panose="020B0604020202020204" pitchFamily="34" charset="0"/>
                <a:ea typeface="宋体" panose="02010600030101010101" pitchFamily="2" charset="-122"/>
                <a:cs typeface="+mn-cs"/>
              </a:rPr>
              <a:t>收件人的邮件服务器</a:t>
            </a:r>
            <a:endParaRPr kumimoji="0" lang="zh-CN" altLang="en-US" sz="1600" kern="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30" name="AutoShape 24"/>
          <p:cNvSpPr>
            <a:spLocks noChangeArrowheads="1"/>
          </p:cNvSpPr>
          <p:nvPr/>
        </p:nvSpPr>
        <p:spPr bwMode="auto">
          <a:xfrm>
            <a:off x="323850" y="1341438"/>
            <a:ext cx="2305050" cy="1441450"/>
          </a:xfrm>
          <a:prstGeom prst="wedgeRoundRectCallout">
            <a:avLst>
              <a:gd name="adj1" fmla="val 43181"/>
              <a:gd name="adj2" fmla="val 174338"/>
              <a:gd name="adj3" fmla="val 16667"/>
            </a:avLst>
          </a:prstGeom>
          <a:solidFill>
            <a:srgbClr val="99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发送端邮件服务器收到邮件后，将邮件放入邮件缓存队列，等待发送。</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AutoShape 25"/>
          <p:cNvSpPr>
            <a:spLocks noChangeArrowheads="1"/>
          </p:cNvSpPr>
          <p:nvPr/>
        </p:nvSpPr>
        <p:spPr bwMode="auto">
          <a:xfrm>
            <a:off x="3203575" y="1195388"/>
            <a:ext cx="2951163" cy="1728788"/>
          </a:xfrm>
          <a:prstGeom prst="wedgeRoundRectCallout">
            <a:avLst>
              <a:gd name="adj1" fmla="val -38435"/>
              <a:gd name="adj2" fmla="val 91875"/>
              <a:gd name="adj3" fmla="val 16667"/>
            </a:avLst>
          </a:prstGeom>
          <a:solidFill>
            <a:srgbClr val="99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发送端邮件服务器中的</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SMTP</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客户进程发现邮件队列中有待发送的邮件，就与接收端邮件服务器建立</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TCP</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连接。</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AutoShape 26"/>
          <p:cNvSpPr>
            <a:spLocks noChangeArrowheads="1"/>
          </p:cNvSpPr>
          <p:nvPr/>
        </p:nvSpPr>
        <p:spPr bwMode="auto">
          <a:xfrm>
            <a:off x="3924300" y="1125538"/>
            <a:ext cx="2952750" cy="1870075"/>
          </a:xfrm>
          <a:prstGeom prst="wedgeRoundRectCallout">
            <a:avLst>
              <a:gd name="adj1" fmla="val -28764"/>
              <a:gd name="adj2" fmla="val 111375"/>
              <a:gd name="adj3" fmla="val 16667"/>
            </a:avLst>
          </a:prstGeom>
          <a:solidFill>
            <a:srgbClr val="99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发送端的</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SMTP</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客户进程使用</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SMTP</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协议把邮件队列中的邮件发送给接收端的</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SMTP</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服务进程。</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发送完后，关闭</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TCP</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连接。</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AutoShape 27"/>
          <p:cNvSpPr>
            <a:spLocks noChangeArrowheads="1"/>
          </p:cNvSpPr>
          <p:nvPr/>
        </p:nvSpPr>
        <p:spPr bwMode="auto">
          <a:xfrm>
            <a:off x="3779838" y="1628775"/>
            <a:ext cx="2159000" cy="1296988"/>
          </a:xfrm>
          <a:prstGeom prst="wedgeRoundRectCallout">
            <a:avLst>
              <a:gd name="adj1" fmla="val 56324"/>
              <a:gd name="adj2" fmla="val 200917"/>
              <a:gd name="adj3" fmla="val 16667"/>
            </a:avLst>
          </a:prstGeom>
          <a:solidFill>
            <a:srgbClr val="99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接收端邮件服务器将收到的邮件放入收件人的邮箱中。</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AutoShape 28"/>
          <p:cNvSpPr>
            <a:spLocks noChangeArrowheads="1"/>
          </p:cNvSpPr>
          <p:nvPr/>
        </p:nvSpPr>
        <p:spPr bwMode="auto">
          <a:xfrm>
            <a:off x="6084888" y="1341438"/>
            <a:ext cx="2700338" cy="1728788"/>
          </a:xfrm>
          <a:prstGeom prst="wedgeRoundRectCallout">
            <a:avLst>
              <a:gd name="adj1" fmla="val 2204"/>
              <a:gd name="adj2" fmla="val 126310"/>
              <a:gd name="adj3" fmla="val 16667"/>
            </a:avLst>
          </a:prstGeom>
          <a:solidFill>
            <a:srgbClr val="99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收件人收信时，运行用户代理，用户代理使用</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POP3</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协议将用户邮箱中的邮件下载到本地计算机。</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AutoShape 29"/>
          <p:cNvSpPr>
            <a:spLocks noChangeArrowheads="1"/>
          </p:cNvSpPr>
          <p:nvPr/>
        </p:nvSpPr>
        <p:spPr bwMode="auto">
          <a:xfrm>
            <a:off x="1258888" y="1557338"/>
            <a:ext cx="1944688" cy="1368425"/>
          </a:xfrm>
          <a:prstGeom prst="wedgeRoundRectCallout">
            <a:avLst>
              <a:gd name="adj1" fmla="val -30653"/>
              <a:gd name="adj2" fmla="val 156727"/>
              <a:gd name="adj3" fmla="val 16667"/>
            </a:avLst>
          </a:prstGeom>
          <a:solidFill>
            <a:srgbClr val="99FF99"/>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用户代理利用</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SMTP</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协议将邮件传送给发件人的邮件服务器。</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33" grpId="0" animBg="1"/>
      <p:bldP spid="34" grpId="0" animBg="1"/>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type="title"/>
          </p:nvPr>
        </p:nvSpPr>
        <p:spPr/>
        <p:txBody>
          <a:bodyPr vert="horz" wrap="square" lIns="92075" tIns="46038" rIns="92075" bIns="46038" anchor="ctr" anchorCtr="0"/>
          <a:p>
            <a:r>
              <a:rPr lang="zh-CN" altLang="en-US" b="1" dirty="0">
                <a:latin typeface="黑体" panose="02010609060101010101" pitchFamily="49" charset="-122"/>
              </a:rPr>
              <a:t>电子邮件地址</a:t>
            </a:r>
            <a:endParaRPr lang="zh-CN" altLang="en-US" b="1" dirty="0">
              <a:latin typeface="黑体" panose="02010609060101010101" pitchFamily="49" charset="-122"/>
            </a:endParaRPr>
          </a:p>
        </p:txBody>
      </p:sp>
      <p:sp>
        <p:nvSpPr>
          <p:cNvPr id="38915" name="Rectangle 3"/>
          <p:cNvSpPr>
            <a:spLocks noGrp="1" noRot="1"/>
          </p:cNvSpPr>
          <p:nvPr>
            <p:ph idx="1"/>
          </p:nvPr>
        </p:nvSpPr>
        <p:spPr>
          <a:xfrm>
            <a:off x="827405" y="1052513"/>
            <a:ext cx="7772400" cy="4114800"/>
          </a:xfrm>
        </p:spPr>
        <p:txBody>
          <a:bodyPr vert="horz" wrap="square" lIns="91440" tIns="45720" rIns="91440" bIns="45720" anchor="t" anchorCtr="0"/>
          <a:p>
            <a:pPr>
              <a:lnSpc>
                <a:spcPct val="90000"/>
              </a:lnSpc>
            </a:pPr>
            <a:r>
              <a:rPr lang="zh-CN" altLang="en-US" sz="2800" dirty="0">
                <a:latin typeface="黑体" panose="02010609060101010101" pitchFamily="49" charset="-122"/>
              </a:rPr>
              <a:t>电子邮件用户必须有一个电子邮件地址</a:t>
            </a:r>
            <a:endParaRPr lang="zh-CN" altLang="en-US" sz="2800" dirty="0">
              <a:latin typeface="黑体" panose="02010609060101010101" pitchFamily="49" charset="-122"/>
            </a:endParaRPr>
          </a:p>
          <a:p>
            <a:pPr lvl="1">
              <a:lnSpc>
                <a:spcPct val="90000"/>
              </a:lnSpc>
            </a:pPr>
            <a:r>
              <a:rPr lang="zh-CN" altLang="en-US" sz="2400" dirty="0">
                <a:solidFill>
                  <a:schemeClr val="tx1"/>
                </a:solidFill>
                <a:latin typeface="黑体" panose="02010609060101010101" pitchFamily="49" charset="-122"/>
              </a:rPr>
              <a:t>许多网站提供免费电子邮件服务，需要的话可到这些网站上申请一个邮箱（电子邮件地址）。</a:t>
            </a:r>
            <a:endParaRPr lang="zh-CN" altLang="en-US" sz="2400" dirty="0">
              <a:solidFill>
                <a:schemeClr val="tx1"/>
              </a:solidFill>
              <a:latin typeface="黑体" panose="02010609060101010101" pitchFamily="49" charset="-122"/>
            </a:endParaRPr>
          </a:p>
          <a:p>
            <a:pPr>
              <a:lnSpc>
                <a:spcPct val="90000"/>
              </a:lnSpc>
            </a:pPr>
            <a:r>
              <a:rPr lang="zh-CN" altLang="en-US" sz="2800" dirty="0">
                <a:latin typeface="黑体" panose="02010609060101010101" pitchFamily="49" charset="-122"/>
              </a:rPr>
              <a:t>电子邮件地址由两部分组成：</a:t>
            </a:r>
            <a:endParaRPr lang="zh-CN" altLang="en-US" sz="2800" dirty="0">
              <a:latin typeface="黑体" panose="02010609060101010101" pitchFamily="49" charset="-122"/>
            </a:endParaRPr>
          </a:p>
          <a:p>
            <a:pPr lvl="1">
              <a:lnSpc>
                <a:spcPct val="90000"/>
              </a:lnSpc>
            </a:pPr>
            <a:r>
              <a:rPr lang="zh-CN" altLang="en-US" sz="2400" dirty="0">
                <a:solidFill>
                  <a:schemeClr val="tx1"/>
                </a:solidFill>
                <a:latin typeface="黑体" panose="02010609060101010101" pitchFamily="49" charset="-122"/>
              </a:rPr>
              <a:t>用户名</a:t>
            </a:r>
            <a:endParaRPr lang="zh-CN" altLang="en-US" sz="2400" dirty="0">
              <a:solidFill>
                <a:schemeClr val="tx1"/>
              </a:solidFill>
              <a:latin typeface="黑体" panose="02010609060101010101" pitchFamily="49" charset="-122"/>
            </a:endParaRPr>
          </a:p>
          <a:p>
            <a:pPr lvl="1">
              <a:lnSpc>
                <a:spcPct val="90000"/>
              </a:lnSpc>
            </a:pPr>
            <a:r>
              <a:rPr lang="zh-CN" altLang="en-US" sz="2400" dirty="0">
                <a:solidFill>
                  <a:schemeClr val="tx1"/>
                </a:solidFill>
                <a:latin typeface="黑体" panose="02010609060101010101" pitchFamily="49" charset="-122"/>
              </a:rPr>
              <a:t>邮箱所在的邮件服务器的主机域名</a:t>
            </a:r>
            <a:endParaRPr lang="zh-CN" altLang="en-US" sz="2400" dirty="0">
              <a:solidFill>
                <a:schemeClr val="tx1"/>
              </a:solidFill>
              <a:latin typeface="黑体" panose="02010609060101010101" pitchFamily="49" charset="-122"/>
            </a:endParaRPr>
          </a:p>
          <a:p>
            <a:pPr>
              <a:lnSpc>
                <a:spcPct val="90000"/>
              </a:lnSpc>
            </a:pPr>
            <a:r>
              <a:rPr lang="zh-CN" altLang="en-US" sz="2800" dirty="0">
                <a:latin typeface="黑体" panose="02010609060101010101" pitchFamily="49" charset="-122"/>
              </a:rPr>
              <a:t>用户名和邮件服务器域名之间用“</a:t>
            </a:r>
            <a:r>
              <a:rPr lang="en-US" altLang="zh-CN" sz="2800" dirty="0"/>
              <a:t>@</a:t>
            </a:r>
            <a:r>
              <a:rPr lang="en-US" altLang="zh-CN" sz="2800" dirty="0">
                <a:latin typeface="黑体" panose="02010609060101010101" pitchFamily="49" charset="-122"/>
              </a:rPr>
              <a:t>”</a:t>
            </a:r>
            <a:r>
              <a:rPr lang="zh-CN" altLang="en-US" sz="2800" dirty="0">
                <a:latin typeface="黑体" panose="02010609060101010101" pitchFamily="49" charset="-122"/>
              </a:rPr>
              <a:t>隔开</a:t>
            </a:r>
            <a:endParaRPr lang="zh-CN" altLang="en-US" sz="2800" dirty="0">
              <a:latin typeface="黑体" panose="02010609060101010101" pitchFamily="49" charset="-122"/>
            </a:endParaRPr>
          </a:p>
          <a:p>
            <a:pPr>
              <a:lnSpc>
                <a:spcPct val="90000"/>
              </a:lnSpc>
              <a:buNone/>
            </a:pPr>
            <a:r>
              <a:rPr lang="zh-CN" altLang="en-US" sz="2800" dirty="0">
                <a:latin typeface="黑体" panose="02010609060101010101" pitchFamily="49" charset="-122"/>
              </a:rPr>
              <a:t>	</a:t>
            </a:r>
            <a:r>
              <a:rPr lang="zh-CN" altLang="en-US" sz="2800" dirty="0">
                <a:solidFill>
                  <a:schemeClr val="tx1"/>
                </a:solidFill>
                <a:latin typeface="黑体" panose="02010609060101010101" pitchFamily="49" charset="-122"/>
              </a:rPr>
              <a:t>     </a:t>
            </a:r>
            <a:r>
              <a:rPr lang="zh-CN" altLang="en-US" sz="2800" dirty="0">
                <a:solidFill>
                  <a:srgbClr val="FF0000"/>
                </a:solidFill>
                <a:latin typeface="黑体" panose="02010609060101010101" pitchFamily="49" charset="-122"/>
              </a:rPr>
              <a:t>用户名</a:t>
            </a:r>
            <a:r>
              <a:rPr lang="en-US" altLang="zh-CN" sz="2800" dirty="0">
                <a:solidFill>
                  <a:srgbClr val="FF0000"/>
                </a:solidFill>
              </a:rPr>
              <a:t>@</a:t>
            </a:r>
            <a:r>
              <a:rPr lang="zh-CN" altLang="en-US" sz="2800" dirty="0">
                <a:solidFill>
                  <a:srgbClr val="FF0000"/>
                </a:solidFill>
                <a:latin typeface="黑体" panose="02010609060101010101" pitchFamily="49" charset="-122"/>
              </a:rPr>
              <a:t>邮件服务器域名</a:t>
            </a:r>
            <a:endParaRPr lang="zh-CN" altLang="en-US" sz="2800" dirty="0">
              <a:solidFill>
                <a:srgbClr val="FF0000"/>
              </a:solidFill>
              <a:latin typeface="黑体" panose="02010609060101010101" pitchFamily="49" charset="-122"/>
            </a:endParaRPr>
          </a:p>
          <a:p>
            <a:pPr lvl="1">
              <a:lnSpc>
                <a:spcPct val="90000"/>
              </a:lnSpc>
            </a:pPr>
            <a:r>
              <a:rPr lang="zh-CN" altLang="en-US" sz="2400" dirty="0">
                <a:solidFill>
                  <a:schemeClr val="tx1"/>
                </a:solidFill>
                <a:latin typeface="黑体" panose="02010609060101010101" pitchFamily="49" charset="-122"/>
              </a:rPr>
              <a:t>例如：</a:t>
            </a:r>
            <a:endParaRPr lang="zh-CN" altLang="en-US" sz="2400" dirty="0">
              <a:solidFill>
                <a:schemeClr val="tx1"/>
              </a:solidFill>
              <a:latin typeface="黑体" panose="02010609060101010101" pitchFamily="49" charset="-122"/>
            </a:endParaRPr>
          </a:p>
          <a:p>
            <a:pPr lvl="2">
              <a:lnSpc>
                <a:spcPct val="90000"/>
              </a:lnSpc>
            </a:pPr>
            <a:r>
              <a:rPr lang="en-US" altLang="zh-CN" sz="2000" dirty="0">
                <a:ea typeface="幼圆" panose="02010509060101010101" pitchFamily="49" charset="-122"/>
              </a:rPr>
              <a:t>wgchen@mail.xjtu.edu.cn</a:t>
            </a:r>
            <a:endParaRPr lang="en-US" altLang="zh-CN" sz="2000" dirty="0">
              <a:ea typeface="幼圆" panose="02010509060101010101" pitchFamily="49" charset="-122"/>
            </a:endParaRPr>
          </a:p>
          <a:p>
            <a:pPr lvl="2">
              <a:lnSpc>
                <a:spcPct val="90000"/>
              </a:lnSpc>
            </a:pPr>
            <a:r>
              <a:rPr lang="en-US" altLang="zh-CN" sz="2000" dirty="0">
                <a:ea typeface="幼圆" panose="02010509060101010101" pitchFamily="49" charset="-122"/>
              </a:rPr>
              <a:t>chenwg@xaonline.com</a:t>
            </a:r>
            <a:endParaRPr lang="en-US" altLang="zh-CN" sz="2000" dirty="0">
              <a:ea typeface="幼圆" panose="02010509060101010101" pitchFamily="49"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Rot="1"/>
          </p:cNvSpPr>
          <p:nvPr>
            <p:ph type="title"/>
          </p:nvPr>
        </p:nvSpPr>
        <p:spPr/>
        <p:txBody>
          <a:bodyPr vert="horz" wrap="square" lIns="92075" tIns="46038" rIns="92075" bIns="46038" anchor="ctr" anchorCtr="0"/>
          <a:p>
            <a:r>
              <a:rPr lang="zh-CN" altLang="en-US" dirty="0">
                <a:latin typeface="黑体" panose="02010609060101010101" pitchFamily="49" charset="-122"/>
              </a:rPr>
              <a:t>邮件格式</a:t>
            </a:r>
            <a:r>
              <a:rPr lang="en-US" altLang="zh-CN" dirty="0">
                <a:ea typeface="幼圆" panose="02010509060101010101" pitchFamily="49" charset="-122"/>
              </a:rPr>
              <a:t>[RFC822]</a:t>
            </a:r>
            <a:endParaRPr lang="en-US" altLang="zh-CN" dirty="0">
              <a:ea typeface="幼圆" panose="02010509060101010101" pitchFamily="49" charset="-122"/>
            </a:endParaRPr>
          </a:p>
        </p:txBody>
      </p:sp>
      <p:sp>
        <p:nvSpPr>
          <p:cNvPr id="43011" name="Rectangle 3"/>
          <p:cNvSpPr>
            <a:spLocks noGrp="1" noRot="1"/>
          </p:cNvSpPr>
          <p:nvPr>
            <p:ph idx="1"/>
          </p:nvPr>
        </p:nvSpPr>
        <p:spPr>
          <a:xfrm>
            <a:off x="755650" y="1052513"/>
            <a:ext cx="7772400" cy="4114800"/>
          </a:xfrm>
        </p:spPr>
        <p:txBody>
          <a:bodyPr vert="horz" wrap="square" lIns="91440" tIns="45720" rIns="91440" bIns="45720" anchor="t" anchorCtr="0"/>
          <a:p>
            <a:r>
              <a:rPr lang="zh-CN" altLang="en-US" dirty="0">
                <a:latin typeface="黑体" panose="02010609060101010101" pitchFamily="49" charset="-122"/>
              </a:rPr>
              <a:t>标准的电子邮件信息由两部分组成：</a:t>
            </a:r>
            <a:endParaRPr lang="zh-CN" altLang="en-US" dirty="0">
              <a:latin typeface="黑体" panose="02010609060101010101" pitchFamily="49" charset="-122"/>
            </a:endParaRPr>
          </a:p>
          <a:p>
            <a:pPr lvl="1"/>
            <a:r>
              <a:rPr lang="zh-CN" altLang="en-US" dirty="0">
                <a:solidFill>
                  <a:schemeClr val="tx1"/>
                </a:solidFill>
                <a:latin typeface="黑体" panose="02010609060101010101" pitchFamily="49" charset="-122"/>
              </a:rPr>
              <a:t>邮件头（</a:t>
            </a:r>
            <a:r>
              <a:rPr lang="en-US" altLang="zh-CN" dirty="0">
                <a:solidFill>
                  <a:schemeClr val="tx1"/>
                </a:solidFill>
              </a:rPr>
              <a:t>header</a:t>
            </a:r>
            <a:r>
              <a:rPr lang="zh-CN" altLang="en-US" dirty="0">
                <a:solidFill>
                  <a:schemeClr val="tx1"/>
                </a:solidFill>
                <a:latin typeface="黑体" panose="02010609060101010101" pitchFamily="49" charset="-122"/>
              </a:rPr>
              <a:t>）：相当于“信封”，主要包括</a:t>
            </a:r>
            <a:endParaRPr lang="zh-CN" altLang="en-US" dirty="0">
              <a:solidFill>
                <a:schemeClr val="tx1"/>
              </a:solidFill>
              <a:latin typeface="黑体" panose="02010609060101010101" pitchFamily="49" charset="-122"/>
            </a:endParaRPr>
          </a:p>
          <a:p>
            <a:pPr lvl="2"/>
            <a:r>
              <a:rPr lang="zh-CN" altLang="en-US" dirty="0">
                <a:latin typeface="黑体" panose="02010609060101010101" pitchFamily="49" charset="-122"/>
              </a:rPr>
              <a:t>收件人地址</a:t>
            </a:r>
            <a:endParaRPr lang="zh-CN" altLang="en-US" dirty="0">
              <a:latin typeface="黑体" panose="02010609060101010101" pitchFamily="49" charset="-122"/>
            </a:endParaRPr>
          </a:p>
          <a:p>
            <a:pPr lvl="2"/>
            <a:r>
              <a:rPr lang="zh-CN" altLang="en-US" dirty="0">
                <a:latin typeface="黑体" panose="02010609060101010101" pitchFamily="49" charset="-122"/>
              </a:rPr>
              <a:t>投递日期</a:t>
            </a:r>
            <a:endParaRPr lang="zh-CN" altLang="en-US" dirty="0">
              <a:latin typeface="黑体" panose="02010609060101010101" pitchFamily="49" charset="-122"/>
            </a:endParaRPr>
          </a:p>
          <a:p>
            <a:pPr lvl="2"/>
            <a:r>
              <a:rPr lang="zh-CN" altLang="en-US" dirty="0">
                <a:latin typeface="黑体" panose="02010609060101010101" pitchFamily="49" charset="-122"/>
              </a:rPr>
              <a:t>邮件主题</a:t>
            </a:r>
            <a:endParaRPr lang="zh-CN" altLang="en-US" dirty="0">
              <a:latin typeface="黑体" panose="02010609060101010101" pitchFamily="49" charset="-122"/>
            </a:endParaRPr>
          </a:p>
          <a:p>
            <a:pPr lvl="2"/>
            <a:r>
              <a:rPr lang="zh-CN" altLang="en-US" dirty="0">
                <a:latin typeface="黑体" panose="02010609060101010101" pitchFamily="49" charset="-122"/>
              </a:rPr>
              <a:t>发件人地址</a:t>
            </a:r>
            <a:endParaRPr lang="zh-CN" altLang="en-US" dirty="0">
              <a:latin typeface="黑体" panose="02010609060101010101" pitchFamily="49" charset="-122"/>
            </a:endParaRPr>
          </a:p>
          <a:p>
            <a:pPr lvl="1"/>
            <a:r>
              <a:rPr lang="zh-CN" altLang="en-US" dirty="0">
                <a:solidFill>
                  <a:schemeClr val="tx1"/>
                </a:solidFill>
                <a:latin typeface="黑体" panose="02010609060101010101" pitchFamily="49" charset="-122"/>
              </a:rPr>
              <a:t>邮件体（</a:t>
            </a:r>
            <a:r>
              <a:rPr lang="en-US" altLang="zh-CN" dirty="0">
                <a:solidFill>
                  <a:schemeClr val="tx1"/>
                </a:solidFill>
              </a:rPr>
              <a:t>body</a:t>
            </a:r>
            <a:r>
              <a:rPr lang="zh-CN" altLang="en-US" dirty="0">
                <a:solidFill>
                  <a:schemeClr val="tx1"/>
                </a:solidFill>
                <a:latin typeface="黑体" panose="02010609060101010101" pitchFamily="49" charset="-122"/>
              </a:rPr>
              <a:t>）：邮件正文，相当于装在信封内的信</a:t>
            </a:r>
            <a:r>
              <a:rPr lang="zh-CN" altLang="en-US" dirty="0">
                <a:latin typeface="黑体" panose="02010609060101010101" pitchFamily="49" charset="-122"/>
              </a:rPr>
              <a:t>。</a:t>
            </a:r>
            <a:endParaRPr lang="zh-CN" altLang="en-US" dirty="0">
              <a:latin typeface="黑体" panose="02010609060101010101" pitchFamily="49" charset="-122"/>
            </a:endParaRPr>
          </a:p>
          <a:p>
            <a:r>
              <a:rPr lang="zh-CN" altLang="en-US" u="sng" dirty="0">
                <a:solidFill>
                  <a:schemeClr val="tx2"/>
                </a:solidFill>
                <a:latin typeface="黑体" panose="02010609060101010101" pitchFamily="49" charset="-122"/>
                <a:hlinkClick r:id="rId1" action="ppaction://hlinksldjump"/>
              </a:rPr>
              <a:t>邮件格式的例子</a:t>
            </a:r>
            <a:r>
              <a:rPr lang="zh-CN" altLang="en-US" dirty="0">
                <a:latin typeface="黑体" panose="02010609060101010101" pitchFamily="49" charset="-122"/>
                <a:hlinkClick r:id="rId1" action="ppaction://hlinksldjump"/>
              </a:rPr>
              <a:t> </a:t>
            </a:r>
            <a:endParaRPr lang="zh-CN" altLang="en-US" dirty="0">
              <a:latin typeface="黑体" panose="02010609060101010101" pitchFamily="49"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4"/>
          <p:cNvSpPr/>
          <p:nvPr/>
        </p:nvSpPr>
        <p:spPr>
          <a:xfrm>
            <a:off x="327025" y="1125538"/>
            <a:ext cx="8642350" cy="5470525"/>
          </a:xfrm>
          <a:prstGeom prst="rect">
            <a:avLst/>
          </a:prstGeom>
          <a:solidFill>
            <a:schemeClr val="accent1"/>
          </a:solidFill>
          <a:ln w="9525" cap="flat" cmpd="sng">
            <a:solidFill>
              <a:srgbClr val="FFFF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45059" name="标题 1"/>
          <p:cNvSpPr>
            <a:spLocks noGrp="1"/>
          </p:cNvSpPr>
          <p:nvPr>
            <p:ph type="title"/>
          </p:nvPr>
        </p:nvSpPr>
        <p:spPr/>
        <p:txBody>
          <a:bodyPr vert="horz" wrap="square" lIns="92075" tIns="46038" rIns="92075" bIns="46038" anchor="ctr" anchorCtr="0"/>
          <a:p>
            <a:endParaRPr lang="zh-CN" altLang="en-US" dirty="0"/>
          </a:p>
        </p:txBody>
      </p:sp>
      <p:sp>
        <p:nvSpPr>
          <p:cNvPr id="45060" name="Rectangle 3"/>
          <p:cNvSpPr>
            <a:spLocks noGrp="1" noRot="1"/>
          </p:cNvSpPr>
          <p:nvPr>
            <p:ph idx="1"/>
          </p:nvPr>
        </p:nvSpPr>
        <p:spPr/>
        <p:txBody>
          <a:bodyPr vert="horz" wrap="square" lIns="91440" tIns="45720" rIns="91440" bIns="45720" anchor="t" anchorCtr="0"/>
          <a:p>
            <a:pPr>
              <a:lnSpc>
                <a:spcPct val="80000"/>
              </a:lnSpc>
              <a:buNone/>
            </a:pPr>
            <a:r>
              <a:rPr lang="en-US" altLang="zh-CN" sz="1800" dirty="0">
                <a:solidFill>
                  <a:srgbClr val="FF0000"/>
                </a:solidFill>
              </a:rPr>
              <a:t>Received:</a:t>
            </a:r>
            <a:r>
              <a:rPr lang="en-US" altLang="zh-CN" sz="1800" dirty="0"/>
              <a:t> from web10905.mail.yahoo.com (unknown [216.136.131.41])</a:t>
            </a:r>
            <a:endParaRPr lang="en-US" altLang="zh-CN" sz="1800" dirty="0"/>
          </a:p>
          <a:p>
            <a:pPr>
              <a:lnSpc>
                <a:spcPct val="80000"/>
              </a:lnSpc>
              <a:buNone/>
            </a:pPr>
            <a:r>
              <a:rPr lang="en-US" altLang="zh-CN" sz="1800" dirty="0"/>
              <a:t>	by 192.168.30.102 (Coremail) with SMTP id XQEAACPEeD3FAIMp.1</a:t>
            </a:r>
            <a:endParaRPr lang="en-US" altLang="zh-CN" sz="1800" dirty="0"/>
          </a:p>
          <a:p>
            <a:pPr>
              <a:lnSpc>
                <a:spcPct val="80000"/>
              </a:lnSpc>
              <a:buNone/>
            </a:pPr>
            <a:r>
              <a:rPr lang="en-US" altLang="zh-CN" sz="1800" dirty="0"/>
              <a:t>	for &lt;chenwg@ctec.xjtu.edu.cn&gt;; Fri, 06 Sep 2004 23:05:16 +0800 (CST)</a:t>
            </a:r>
            <a:endParaRPr lang="en-US" altLang="zh-CN" sz="1800" dirty="0"/>
          </a:p>
          <a:p>
            <a:pPr>
              <a:lnSpc>
                <a:spcPct val="80000"/>
              </a:lnSpc>
              <a:buNone/>
            </a:pPr>
            <a:r>
              <a:rPr lang="en-US" altLang="zh-CN" sz="1800" dirty="0">
                <a:solidFill>
                  <a:srgbClr val="FF0000"/>
                </a:solidFill>
              </a:rPr>
              <a:t>Message-ID:</a:t>
            </a:r>
            <a:r>
              <a:rPr lang="en-US" altLang="zh-CN" sz="1800" dirty="0"/>
              <a:t> &lt;20020906151104.18590.qmail@web10905.mail.yahoo.com&gt;</a:t>
            </a:r>
            <a:endParaRPr lang="en-US" altLang="zh-CN" sz="1800" dirty="0"/>
          </a:p>
          <a:p>
            <a:pPr>
              <a:lnSpc>
                <a:spcPct val="80000"/>
              </a:lnSpc>
              <a:buNone/>
            </a:pPr>
            <a:r>
              <a:rPr lang="en-US" altLang="zh-CN" sz="1800" dirty="0">
                <a:solidFill>
                  <a:srgbClr val="FF0000"/>
                </a:solidFill>
              </a:rPr>
              <a:t>Received:</a:t>
            </a:r>
            <a:r>
              <a:rPr lang="en-US" altLang="zh-CN" sz="1800" dirty="0"/>
              <a:t> from [67.242.159.232] by web10905.mail.yahoo.com via HTTP; Fri, 06 Sep 2004 08:11:04 PDT</a:t>
            </a:r>
            <a:endParaRPr lang="en-US" altLang="zh-CN" sz="1800" dirty="0"/>
          </a:p>
          <a:p>
            <a:pPr>
              <a:lnSpc>
                <a:spcPct val="80000"/>
              </a:lnSpc>
              <a:buNone/>
            </a:pPr>
            <a:r>
              <a:rPr lang="en-US" altLang="zh-CN" sz="1800" dirty="0">
                <a:solidFill>
                  <a:srgbClr val="FF0000"/>
                </a:solidFill>
              </a:rPr>
              <a:t>Date:</a:t>
            </a:r>
            <a:r>
              <a:rPr lang="en-US" altLang="zh-CN" sz="1800" dirty="0"/>
              <a:t> Fri, 6 Sep 2004 08:11:04 -0700 (PDT)</a:t>
            </a:r>
            <a:endParaRPr lang="en-US" altLang="zh-CN" sz="1800" dirty="0"/>
          </a:p>
          <a:p>
            <a:pPr>
              <a:lnSpc>
                <a:spcPct val="80000"/>
              </a:lnSpc>
              <a:buNone/>
            </a:pPr>
            <a:r>
              <a:rPr lang="en-US" altLang="zh-CN" sz="1800" dirty="0">
                <a:solidFill>
                  <a:srgbClr val="FF0000"/>
                </a:solidFill>
              </a:rPr>
              <a:t>From:</a:t>
            </a:r>
            <a:r>
              <a:rPr lang="en-US" altLang="zh-CN" sz="1800" dirty="0"/>
              <a:t> Joy Li &lt;joyxlli@yahoo.com&gt;</a:t>
            </a:r>
            <a:endParaRPr lang="en-US" altLang="zh-CN" sz="1800" dirty="0"/>
          </a:p>
          <a:p>
            <a:pPr>
              <a:lnSpc>
                <a:spcPct val="80000"/>
              </a:lnSpc>
              <a:buNone/>
            </a:pPr>
            <a:r>
              <a:rPr lang="en-US" altLang="zh-CN" sz="1800" dirty="0">
                <a:solidFill>
                  <a:srgbClr val="FF0000"/>
                </a:solidFill>
              </a:rPr>
              <a:t>Subject:</a:t>
            </a:r>
            <a:r>
              <a:rPr lang="en-US" altLang="zh-CN" sz="1800" dirty="0"/>
              <a:t> Thanks</a:t>
            </a:r>
            <a:endParaRPr lang="en-US" altLang="zh-CN" sz="1800" dirty="0"/>
          </a:p>
          <a:p>
            <a:pPr>
              <a:lnSpc>
                <a:spcPct val="80000"/>
              </a:lnSpc>
              <a:buNone/>
            </a:pPr>
            <a:r>
              <a:rPr lang="en-US" altLang="zh-CN" sz="1800" dirty="0">
                <a:solidFill>
                  <a:srgbClr val="FF0000"/>
                </a:solidFill>
              </a:rPr>
              <a:t>To:</a:t>
            </a:r>
            <a:r>
              <a:rPr lang="en-US" altLang="zh-CN" sz="1800" dirty="0"/>
              <a:t> ChenWenge &lt;chenwg@ctec.xjtu.edu.cn&gt;</a:t>
            </a:r>
            <a:endParaRPr lang="en-US" altLang="zh-CN" sz="1800" dirty="0"/>
          </a:p>
          <a:p>
            <a:pPr>
              <a:lnSpc>
                <a:spcPct val="80000"/>
              </a:lnSpc>
              <a:buNone/>
            </a:pPr>
            <a:r>
              <a:rPr lang="en-US" altLang="zh-CN" sz="1800" dirty="0">
                <a:solidFill>
                  <a:srgbClr val="FF0000"/>
                </a:solidFill>
              </a:rPr>
              <a:t>Cc:</a:t>
            </a:r>
            <a:r>
              <a:rPr lang="en-US" altLang="zh-CN" sz="1800" dirty="0"/>
              <a:t> xqcheng@ctec.xjtu.edu.cn</a:t>
            </a:r>
            <a:endParaRPr lang="en-US" altLang="zh-CN" sz="1800" dirty="0"/>
          </a:p>
          <a:p>
            <a:pPr>
              <a:lnSpc>
                <a:spcPct val="80000"/>
              </a:lnSpc>
              <a:buNone/>
            </a:pPr>
            <a:r>
              <a:rPr lang="en-US" altLang="zh-CN" sz="1800" dirty="0">
                <a:solidFill>
                  <a:srgbClr val="FF0000"/>
                </a:solidFill>
              </a:rPr>
              <a:t>In-Reply-To:</a:t>
            </a:r>
            <a:r>
              <a:rPr lang="en-US" altLang="zh-CN" sz="1800" dirty="0"/>
              <a:t> &lt;3D3E0442.00000A.11363@smtp&gt;</a:t>
            </a:r>
            <a:endParaRPr lang="en-US" altLang="zh-CN" sz="1800" dirty="0"/>
          </a:p>
          <a:p>
            <a:pPr>
              <a:lnSpc>
                <a:spcPct val="80000"/>
              </a:lnSpc>
              <a:buNone/>
            </a:pPr>
            <a:r>
              <a:rPr lang="en-US" altLang="zh-CN" sz="1800" dirty="0">
                <a:solidFill>
                  <a:srgbClr val="FF0000"/>
                </a:solidFill>
              </a:rPr>
              <a:t>MIME-Version:</a:t>
            </a:r>
            <a:r>
              <a:rPr lang="en-US" altLang="zh-CN" sz="1800" dirty="0"/>
              <a:t> 1.0</a:t>
            </a:r>
            <a:endParaRPr lang="en-US" altLang="zh-CN" sz="1800" dirty="0"/>
          </a:p>
          <a:p>
            <a:pPr>
              <a:lnSpc>
                <a:spcPct val="80000"/>
              </a:lnSpc>
              <a:buNone/>
            </a:pPr>
            <a:r>
              <a:rPr lang="en-US" altLang="zh-CN" sz="1800" dirty="0">
                <a:solidFill>
                  <a:srgbClr val="FF0000"/>
                </a:solidFill>
              </a:rPr>
              <a:t>Content-Type: </a:t>
            </a:r>
            <a:r>
              <a:rPr lang="en-US" altLang="zh-CN" sz="1800" dirty="0"/>
              <a:t>text/plain; charset=us-ascii</a:t>
            </a:r>
            <a:endParaRPr lang="en-US" altLang="zh-CN" sz="1800" dirty="0"/>
          </a:p>
          <a:p>
            <a:pPr>
              <a:lnSpc>
                <a:spcPct val="80000"/>
              </a:lnSpc>
            </a:pPr>
            <a:endParaRPr lang="en-US" altLang="zh-CN" sz="1800" dirty="0"/>
          </a:p>
          <a:p>
            <a:pPr>
              <a:lnSpc>
                <a:spcPct val="80000"/>
              </a:lnSpc>
              <a:buNone/>
            </a:pPr>
            <a:r>
              <a:rPr lang="zh-CN" altLang="en-US" sz="1800" dirty="0"/>
              <a:t>陈老师：</a:t>
            </a:r>
            <a:endParaRPr lang="zh-CN" altLang="en-US" sz="1800" dirty="0"/>
          </a:p>
          <a:p>
            <a:pPr>
              <a:lnSpc>
                <a:spcPct val="80000"/>
              </a:lnSpc>
              <a:buNone/>
            </a:pPr>
            <a:r>
              <a:rPr lang="zh-CN" altLang="en-US" sz="1800" dirty="0"/>
              <a:t>我的第一次作业在附件中，请批阅。</a:t>
            </a:r>
            <a:endParaRPr lang="zh-CN" altLang="en-US" sz="1800" dirty="0"/>
          </a:p>
          <a:p>
            <a:pPr>
              <a:lnSpc>
                <a:spcPct val="80000"/>
              </a:lnSpc>
            </a:pPr>
            <a:endParaRPr lang="zh-CN" altLang="en-US" sz="1800" dirty="0"/>
          </a:p>
          <a:p>
            <a:pPr>
              <a:lnSpc>
                <a:spcPct val="80000"/>
              </a:lnSpc>
              <a:buNone/>
            </a:pPr>
            <a:r>
              <a:rPr lang="en-US" altLang="zh-CN" sz="1800" dirty="0"/>
              <a:t> </a:t>
            </a:r>
            <a:endParaRPr lang="en-US" altLang="zh-CN" sz="1800"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7" name="Rectangle 3"/>
          <p:cNvSpPr>
            <a:spLocks noGrp="1" noRot="1" noChangeArrowheads="1"/>
          </p:cNvSpPr>
          <p:nvPr>
            <p:ph idx="1"/>
          </p:nvPr>
        </p:nvSpPr>
        <p:spPr>
          <a:xfrm>
            <a:off x="358775" y="908050"/>
            <a:ext cx="8785225" cy="5473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邮件头信息都由一些关键词引导。邮件正文则没有任何关键词引导，正文是用户编辑邮件时输入的。</a:t>
            </a:r>
            <a:endParaRPr kumimoji="1" lang="zh-CN" altLang="en-US"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20000"/>
              </a:spcAft>
              <a:buClr>
                <a:srgbClr val="3366FF"/>
              </a:buClr>
              <a:buSzPct val="80000"/>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邮件头中的一些主要关键词的含义是：</a:t>
            </a:r>
            <a:endParaRPr kumimoji="1" lang="zh-CN" altLang="en-US"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en-US" altLang="zh-CN" sz="2000" b="1" i="0" u="none" strike="noStrike" kern="0" cap="none" spc="0" normalizeH="0" baseline="0" noProof="0" dirty="0" smtClean="0">
                <a:ln>
                  <a:noFill/>
                </a:ln>
                <a:solidFill>
                  <a:srgbClr val="FF0000"/>
                </a:solidFill>
                <a:effectLst/>
                <a:uLnTx/>
                <a:uFillTx/>
                <a:latin typeface="+mn-lt"/>
                <a:ea typeface="幼圆" panose="02010509060101010101" pitchFamily="49" charset="-122"/>
                <a:cs typeface="+mn-cs"/>
              </a:rPr>
              <a:t>Received</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接收邮件的路径、日期、时间以及邮件代理程序的版本号。</a:t>
            </a:r>
            <a:endPar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From</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表示邮件发送者，包括邮件地址和发送方的“真实姓名”。</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zh-CN" altLang="en-US" sz="20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Date</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发信时间。</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en-US" altLang="zh-CN"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Message-ID</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由传输代理分配给该邮件的唯一标识。</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zh-CN" altLang="en-US" sz="20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To</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收件人的电子邮件地址。</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zh-CN" altLang="en-US" sz="2000" b="1" i="0" u="none" strike="noStrike" kern="0" cap="none" spc="0" normalizeH="0" baseline="0" noProof="0" dirty="0" smtClean="0">
                <a:ln>
                  <a:noFill/>
                </a:ln>
                <a:solidFill>
                  <a:schemeClr val="tx2"/>
                </a:solidFill>
                <a:effectLst/>
                <a:uLnTx/>
                <a:uFillTx/>
                <a:latin typeface="+mn-lt"/>
                <a:ea typeface="黑体" panose="02010609060101010101" pitchFamily="49" charset="-122"/>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Subject</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邮件主题，是发件人写的，告诉收件人该邮件的目的。</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en-US" altLang="zh-CN"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Content-type</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邮件正文的类型，是文本还是</a:t>
            </a:r>
            <a:r>
              <a:rPr kumimoji="1" lang="en-US" altLang="zh-CN"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MIME</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格式。</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zh-CN" altLang="en-US" sz="20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Cc</a:t>
            </a:r>
            <a:r>
              <a:rPr kumimoji="1" lang="zh-CN" altLang="en-US" sz="20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表示抄送，它是“</a:t>
            </a:r>
            <a:r>
              <a:rPr kumimoji="1" lang="en-US" altLang="zh-CN"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Carbon copy”</a:t>
            </a: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的缩写，意为“复写副本”，</a:t>
            </a:r>
            <a:b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br>
            <a:r>
              <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                   它用来指定那些将收到该邮件副本的人的邮件地址。</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4"/>
          <p:cNvSpPr>
            <a:spLocks noGrp="1"/>
          </p:cNvSpPr>
          <p:nvPr>
            <p:ph type="title"/>
          </p:nvPr>
        </p:nvSpPr>
        <p:spPr/>
        <p:txBody>
          <a:bodyPr vert="horz" wrap="square" lIns="92075" tIns="46038" rIns="92075" bIns="46038" anchor="ctr" anchorCtr="0"/>
          <a:p>
            <a:r>
              <a:rPr lang="zh-CN" altLang="en-US" dirty="0"/>
              <a:t>简单邮件传输协议</a:t>
            </a:r>
            <a:r>
              <a:rPr lang="en-US" altLang="zh-CN" dirty="0"/>
              <a:t>SMTP</a:t>
            </a:r>
            <a:endParaRPr lang="en-US" altLang="zh-CN" dirty="0"/>
          </a:p>
        </p:txBody>
      </p:sp>
      <p:sp>
        <p:nvSpPr>
          <p:cNvPr id="40963" name="Rectangle 3"/>
          <p:cNvSpPr>
            <a:spLocks noGrp="1" noRot="1"/>
          </p:cNvSpPr>
          <p:nvPr>
            <p:ph idx="1"/>
          </p:nvPr>
        </p:nvSpPr>
        <p:spPr>
          <a:xfrm>
            <a:off x="827405" y="1052513"/>
            <a:ext cx="7772400" cy="4114800"/>
          </a:xfrm>
        </p:spPr>
        <p:txBody>
          <a:bodyPr vert="horz" wrap="square" lIns="91440" tIns="45720" rIns="91440" bIns="45720" anchor="t" anchorCtr="0"/>
          <a:p>
            <a:pPr algn="just"/>
            <a:r>
              <a:rPr lang="en-US" altLang="zh-CN" sz="2400" dirty="0"/>
              <a:t>SMTP</a:t>
            </a:r>
            <a:r>
              <a:rPr lang="zh-CN" altLang="en-US" sz="2400" dirty="0"/>
              <a:t>是</a:t>
            </a:r>
            <a:r>
              <a:rPr lang="en-US" altLang="zh-CN" sz="2400" dirty="0"/>
              <a:t>Internet</a:t>
            </a:r>
            <a:r>
              <a:rPr lang="zh-CN" altLang="en-US" sz="2400" dirty="0"/>
              <a:t>上通用的电子邮件传输协议。它的特点是简单明了，容易实现。</a:t>
            </a:r>
            <a:endParaRPr lang="zh-CN" altLang="en-US" sz="2400" dirty="0"/>
          </a:p>
          <a:p>
            <a:r>
              <a:rPr lang="en-US" altLang="zh-CN" sz="2400" dirty="0"/>
              <a:t>SMTP</a:t>
            </a:r>
            <a:r>
              <a:rPr lang="zh-CN" altLang="en-US" sz="2400" dirty="0"/>
              <a:t>定义了邮件格式以及如何</a:t>
            </a:r>
            <a:r>
              <a:rPr lang="zh-CN" altLang="en-US" sz="2400" dirty="0">
                <a:solidFill>
                  <a:srgbClr val="FF0000"/>
                </a:solidFill>
              </a:rPr>
              <a:t>通过</a:t>
            </a:r>
            <a:r>
              <a:rPr lang="en-US" altLang="zh-CN" sz="2400" dirty="0">
                <a:solidFill>
                  <a:srgbClr val="FF0000"/>
                </a:solidFill>
              </a:rPr>
              <a:t>TCP</a:t>
            </a:r>
            <a:r>
              <a:rPr lang="zh-CN" altLang="en-US" sz="2400" dirty="0">
                <a:solidFill>
                  <a:srgbClr val="FF0000"/>
                </a:solidFill>
              </a:rPr>
              <a:t>连接</a:t>
            </a:r>
            <a:r>
              <a:rPr lang="zh-CN" altLang="en-US" sz="2400" dirty="0"/>
              <a:t>传输邮件。</a:t>
            </a:r>
            <a:endParaRPr lang="zh-CN" altLang="en-US" sz="2400" dirty="0"/>
          </a:p>
          <a:p>
            <a:r>
              <a:rPr lang="en-US" altLang="zh-CN" sz="2400" dirty="0"/>
              <a:t>SMTP</a:t>
            </a:r>
            <a:r>
              <a:rPr lang="zh-CN" altLang="en-US" sz="2400" dirty="0"/>
              <a:t>使用</a:t>
            </a:r>
            <a:r>
              <a:rPr lang="en-US" altLang="zh-CN" sz="2400" dirty="0"/>
              <a:t>25</a:t>
            </a:r>
            <a:r>
              <a:rPr lang="zh-CN" altLang="en-US" sz="2400" dirty="0"/>
              <a:t>号端口在两个邮件服务器之间建立</a:t>
            </a:r>
            <a:r>
              <a:rPr lang="en-US" altLang="zh-CN" sz="2400" dirty="0"/>
              <a:t>TCP</a:t>
            </a:r>
            <a:r>
              <a:rPr lang="zh-CN" altLang="en-US" sz="2400" dirty="0"/>
              <a:t>连接。</a:t>
            </a:r>
            <a:endParaRPr lang="zh-CN" altLang="en-US" sz="2400" dirty="0"/>
          </a:p>
          <a:p>
            <a:pPr algn="just"/>
            <a:r>
              <a:rPr lang="en-US" altLang="zh-CN" sz="2400" dirty="0"/>
              <a:t>SMTP</a:t>
            </a:r>
            <a:r>
              <a:rPr lang="zh-CN" altLang="en-US" sz="2400" dirty="0">
                <a:latin typeface="黑体" panose="02010609060101010101" pitchFamily="49" charset="-122"/>
              </a:rPr>
              <a:t>协议由两个文档进行描述：</a:t>
            </a:r>
            <a:endParaRPr lang="zh-CN" altLang="en-US" sz="2400" dirty="0">
              <a:latin typeface="黑体" panose="02010609060101010101" pitchFamily="49" charset="-122"/>
            </a:endParaRPr>
          </a:p>
          <a:p>
            <a:pPr lvl="1"/>
            <a:r>
              <a:rPr lang="en-US" altLang="zh-CN" sz="2000" dirty="0">
                <a:solidFill>
                  <a:schemeClr val="tx1"/>
                </a:solidFill>
              </a:rPr>
              <a:t>RFC821</a:t>
            </a:r>
            <a:r>
              <a:rPr lang="zh-CN" altLang="en-US" sz="2000" dirty="0">
                <a:solidFill>
                  <a:schemeClr val="tx1"/>
                </a:solidFill>
              </a:rPr>
              <a:t>：描述了邮件服务器之间如何转发邮件；</a:t>
            </a:r>
            <a:endParaRPr lang="zh-CN" altLang="en-US" sz="2000" dirty="0">
              <a:solidFill>
                <a:schemeClr val="tx1"/>
              </a:solidFill>
            </a:endParaRPr>
          </a:p>
          <a:p>
            <a:pPr lvl="1"/>
            <a:r>
              <a:rPr lang="en-US" altLang="zh-CN" sz="2000" dirty="0">
                <a:solidFill>
                  <a:schemeClr val="tx1"/>
                </a:solidFill>
              </a:rPr>
              <a:t>RFC822</a:t>
            </a:r>
            <a:r>
              <a:rPr lang="zh-CN" altLang="en-US" sz="2000" dirty="0">
                <a:solidFill>
                  <a:schemeClr val="tx1"/>
                </a:solidFill>
              </a:rPr>
              <a:t>：定义邮件信息的格式。</a:t>
            </a:r>
            <a:endParaRPr lang="zh-CN" altLang="en-US" sz="2000" dirty="0">
              <a:solidFill>
                <a:schemeClr val="tx1"/>
              </a:solidFill>
            </a:endParaRPr>
          </a:p>
          <a:p>
            <a:r>
              <a:rPr lang="en-US" altLang="zh-CN" sz="2400" dirty="0"/>
              <a:t>SMTP</a:t>
            </a:r>
            <a:r>
              <a:rPr lang="zh-CN" altLang="en-US" sz="2400" dirty="0">
                <a:latin typeface="黑体" panose="02010609060101010101" pitchFamily="49" charset="-122"/>
              </a:rPr>
              <a:t>规定邮件的全部内容（包括附件）</a:t>
            </a:r>
            <a:r>
              <a:rPr lang="en-US" altLang="zh-CN" sz="2400" dirty="0">
                <a:latin typeface="黑体" panose="02010609060101010101" pitchFamily="49" charset="-122"/>
              </a:rPr>
              <a:t>——</a:t>
            </a:r>
            <a:r>
              <a:rPr lang="zh-CN" altLang="en-US" sz="2400" dirty="0">
                <a:latin typeface="黑体" panose="02010609060101010101" pitchFamily="49" charset="-122"/>
              </a:rPr>
              <a:t>无论是什么类型的数据</a:t>
            </a:r>
            <a:r>
              <a:rPr lang="en-US" altLang="zh-CN" sz="2400" dirty="0">
                <a:latin typeface="黑体" panose="02010609060101010101" pitchFamily="49" charset="-122"/>
              </a:rPr>
              <a:t>——</a:t>
            </a:r>
            <a:r>
              <a:rPr lang="zh-CN" altLang="en-US" sz="2400" dirty="0">
                <a:latin typeface="黑体" panose="02010609060101010101" pitchFamily="49" charset="-122"/>
              </a:rPr>
              <a:t>都必须转换成</a:t>
            </a:r>
            <a:r>
              <a:rPr lang="en-US" altLang="zh-CN" sz="2400" dirty="0">
                <a:latin typeface="黑体" panose="02010609060101010101" pitchFamily="49" charset="-122"/>
              </a:rPr>
              <a:t>7</a:t>
            </a:r>
            <a:r>
              <a:rPr lang="zh-CN" altLang="en-US" sz="2400" dirty="0">
                <a:latin typeface="黑体" panose="02010609060101010101" pitchFamily="49" charset="-122"/>
              </a:rPr>
              <a:t>位</a:t>
            </a:r>
            <a:r>
              <a:rPr lang="en-US" altLang="zh-CN" sz="2400" dirty="0"/>
              <a:t>ASCII</a:t>
            </a:r>
            <a:r>
              <a:rPr lang="zh-CN" altLang="en-US" sz="2400" dirty="0">
                <a:latin typeface="黑体" panose="02010609060101010101" pitchFamily="49" charset="-122"/>
              </a:rPr>
              <a:t>码进行传输。</a:t>
            </a:r>
            <a:endParaRPr lang="zh-CN" altLang="en-US" sz="2400" dirty="0">
              <a:latin typeface="黑体" panose="02010609060101010101" pitchFamily="49"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Rot="1"/>
          </p:cNvSpPr>
          <p:nvPr>
            <p:ph type="title"/>
          </p:nvPr>
        </p:nvSpPr>
        <p:spPr/>
        <p:txBody>
          <a:bodyPr vert="horz" wrap="square" lIns="92075" tIns="46038" rIns="92075" bIns="46038" anchor="ctr" anchorCtr="0"/>
          <a:p>
            <a:r>
              <a:rPr lang="en-US" altLang="zh-CN" dirty="0"/>
              <a:t>SMTP</a:t>
            </a:r>
            <a:r>
              <a:rPr lang="zh-CN" altLang="en-US" dirty="0"/>
              <a:t>通信</a:t>
            </a:r>
            <a:endParaRPr lang="zh-CN" altLang="en-US" dirty="0"/>
          </a:p>
        </p:txBody>
      </p:sp>
      <p:sp>
        <p:nvSpPr>
          <p:cNvPr id="49155" name="Rectangle 3"/>
          <p:cNvSpPr>
            <a:spLocks noGrp="1" noRot="1"/>
          </p:cNvSpPr>
          <p:nvPr>
            <p:ph idx="1"/>
          </p:nvPr>
        </p:nvSpPr>
        <p:spPr>
          <a:xfrm>
            <a:off x="719455" y="1124268"/>
            <a:ext cx="7772400" cy="4114800"/>
          </a:xfrm>
        </p:spPr>
        <p:txBody>
          <a:bodyPr vert="horz" wrap="square" lIns="91440" tIns="45720" rIns="91440" bIns="45720" anchor="t" anchorCtr="0"/>
          <a:p>
            <a:pPr>
              <a:lnSpc>
                <a:spcPct val="90000"/>
              </a:lnSpc>
            </a:pPr>
            <a:r>
              <a:rPr lang="zh-CN" altLang="en-US" sz="2800" dirty="0">
                <a:latin typeface="黑体" panose="02010609060101010101" pitchFamily="49" charset="-122"/>
              </a:rPr>
              <a:t>支持</a:t>
            </a:r>
            <a:r>
              <a:rPr lang="en-US" altLang="zh-CN" sz="2800" dirty="0"/>
              <a:t>SMTP</a:t>
            </a:r>
            <a:r>
              <a:rPr lang="zh-CN" altLang="en-US" sz="2800" dirty="0">
                <a:latin typeface="黑体" panose="02010609060101010101" pitchFamily="49" charset="-122"/>
              </a:rPr>
              <a:t>协议的邮件服务器之间采用客户</a:t>
            </a:r>
            <a:r>
              <a:rPr lang="en-US" altLang="zh-CN" sz="2800" dirty="0">
                <a:latin typeface="黑体" panose="02010609060101010101" pitchFamily="49" charset="-122"/>
              </a:rPr>
              <a:t>/</a:t>
            </a:r>
            <a:r>
              <a:rPr lang="zh-CN" altLang="en-US" sz="2800" dirty="0">
                <a:latin typeface="黑体" panose="02010609060101010101" pitchFamily="49" charset="-122"/>
              </a:rPr>
              <a:t>服务器方式工作，连接发起方称为客户，接收方称为服务器。一旦连接建立，邮件服务器之间通过</a:t>
            </a:r>
            <a:r>
              <a:rPr lang="en-US" altLang="zh-CN" sz="2800" dirty="0"/>
              <a:t>SMTP</a:t>
            </a:r>
            <a:r>
              <a:rPr lang="zh-CN" altLang="en-US" sz="2800" dirty="0">
                <a:latin typeface="黑体" panose="02010609060101010101" pitchFamily="49" charset="-122"/>
              </a:rPr>
              <a:t>协议进行对话，完成邮件的转发功能。</a:t>
            </a:r>
            <a:endParaRPr lang="zh-CN" altLang="en-US" sz="2800" dirty="0">
              <a:latin typeface="黑体" panose="02010609060101010101" pitchFamily="49" charset="-122"/>
            </a:endParaRPr>
          </a:p>
          <a:p>
            <a:pPr>
              <a:lnSpc>
                <a:spcPct val="90000"/>
              </a:lnSpc>
            </a:pPr>
            <a:r>
              <a:rPr lang="en-US" altLang="zh-CN" sz="2800" dirty="0"/>
              <a:t>SMTP</a:t>
            </a:r>
            <a:r>
              <a:rPr lang="zh-CN" altLang="en-US" sz="2800" dirty="0">
                <a:latin typeface="黑体" panose="02010609060101010101" pitchFamily="49" charset="-122"/>
              </a:rPr>
              <a:t>定义了几个非常简单的命令用来进行邮件的发送，其中包括：</a:t>
            </a:r>
            <a:endParaRPr lang="zh-CN" altLang="en-US" sz="2800" dirty="0">
              <a:latin typeface="黑体" panose="02010609060101010101" pitchFamily="49" charset="-122"/>
            </a:endParaRPr>
          </a:p>
          <a:p>
            <a:pPr lvl="1">
              <a:lnSpc>
                <a:spcPct val="90000"/>
              </a:lnSpc>
            </a:pPr>
            <a:r>
              <a:rPr lang="en-US" altLang="zh-CN" sz="2400" dirty="0">
                <a:solidFill>
                  <a:schemeClr val="tx1"/>
                </a:solidFill>
              </a:rPr>
              <a:t>HELO</a:t>
            </a:r>
            <a:endParaRPr lang="en-US" altLang="zh-CN" sz="2400" dirty="0">
              <a:solidFill>
                <a:schemeClr val="tx1"/>
              </a:solidFill>
            </a:endParaRPr>
          </a:p>
          <a:p>
            <a:pPr lvl="1">
              <a:lnSpc>
                <a:spcPct val="90000"/>
              </a:lnSpc>
            </a:pPr>
            <a:r>
              <a:rPr lang="en-US" altLang="zh-CN" sz="2400" dirty="0">
                <a:solidFill>
                  <a:schemeClr val="tx1"/>
                </a:solidFill>
              </a:rPr>
              <a:t>MAIL FROM</a:t>
            </a:r>
            <a:endParaRPr lang="en-US" altLang="zh-CN" sz="2400" dirty="0">
              <a:solidFill>
                <a:schemeClr val="tx1"/>
              </a:solidFill>
            </a:endParaRPr>
          </a:p>
          <a:p>
            <a:pPr lvl="1">
              <a:lnSpc>
                <a:spcPct val="90000"/>
              </a:lnSpc>
            </a:pPr>
            <a:r>
              <a:rPr lang="en-US" altLang="zh-CN" sz="2400" dirty="0">
                <a:solidFill>
                  <a:schemeClr val="tx1"/>
                </a:solidFill>
              </a:rPr>
              <a:t>RCPT TO</a:t>
            </a:r>
            <a:endParaRPr lang="en-US" altLang="zh-CN" sz="2400" dirty="0">
              <a:solidFill>
                <a:schemeClr val="tx1"/>
              </a:solidFill>
            </a:endParaRPr>
          </a:p>
          <a:p>
            <a:pPr lvl="1">
              <a:lnSpc>
                <a:spcPct val="90000"/>
              </a:lnSpc>
            </a:pPr>
            <a:r>
              <a:rPr lang="en-US" altLang="zh-CN" sz="2400" dirty="0">
                <a:solidFill>
                  <a:schemeClr val="tx1"/>
                </a:solidFill>
              </a:rPr>
              <a:t>DATA</a:t>
            </a:r>
            <a:endParaRPr lang="en-US" altLang="zh-CN" sz="2400" dirty="0">
              <a:solidFill>
                <a:schemeClr val="tx1"/>
              </a:solidFill>
            </a:endParaRPr>
          </a:p>
          <a:p>
            <a:pPr lvl="1">
              <a:lnSpc>
                <a:spcPct val="90000"/>
              </a:lnSpc>
            </a:pPr>
            <a:r>
              <a:rPr lang="en-US" altLang="zh-CN" sz="2400" dirty="0">
                <a:solidFill>
                  <a:schemeClr val="tx1"/>
                </a:solidFill>
              </a:rPr>
              <a:t>QUIT</a:t>
            </a:r>
            <a:endParaRPr lang="en-US" altLang="zh-CN" sz="2400" dirty="0">
              <a:solidFill>
                <a:schemeClr val="tx1"/>
              </a:solidFill>
              <a:latin typeface="黑体" panose="02010609060101010101" pitchFamily="49"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2" name="Rectangle 3"/>
          <p:cNvSpPr>
            <a:spLocks noGrp="1" noRot="1"/>
          </p:cNvSpPr>
          <p:nvPr>
            <p:ph idx="1"/>
          </p:nvPr>
        </p:nvSpPr>
        <p:spPr>
          <a:xfrm>
            <a:off x="827088" y="476250"/>
            <a:ext cx="7772400" cy="4114800"/>
          </a:xfrm>
        </p:spPr>
        <p:txBody>
          <a:bodyPr vert="horz" wrap="square" lIns="91440" tIns="45720" rIns="91440" bIns="45720" anchor="t" anchorCtr="0"/>
          <a:p>
            <a:pPr>
              <a:spcAft>
                <a:spcPct val="20000"/>
              </a:spcAft>
              <a:buNone/>
            </a:pPr>
            <a:r>
              <a:rPr lang="zh-CN" altLang="en-US" sz="2400" dirty="0"/>
              <a:t>下面是一个用</a:t>
            </a:r>
            <a:r>
              <a:rPr lang="en-US" altLang="zh-CN" sz="2400" dirty="0"/>
              <a:t>Telnet</a:t>
            </a:r>
            <a:r>
              <a:rPr lang="zh-CN" altLang="en-US" sz="2400" dirty="0"/>
              <a:t>进行</a:t>
            </a:r>
            <a:r>
              <a:rPr lang="en-US" altLang="zh-CN" sz="2400" dirty="0"/>
              <a:t>SMTP</a:t>
            </a:r>
            <a:r>
              <a:rPr lang="zh-CN" altLang="en-US" sz="2400" dirty="0"/>
              <a:t>协议对话的例子：</a:t>
            </a:r>
            <a:endParaRPr lang="zh-CN" altLang="en-US" sz="2400" dirty="0"/>
          </a:p>
          <a:p>
            <a:pPr algn="just">
              <a:lnSpc>
                <a:spcPct val="80000"/>
              </a:lnSpc>
              <a:buNone/>
            </a:pPr>
            <a:r>
              <a:rPr lang="zh-CN" altLang="en-US" sz="1600" dirty="0">
                <a:solidFill>
                  <a:srgbClr val="FF0000"/>
                </a:solidFill>
                <a:cs typeface="Courier New" panose="02070309020205020404" pitchFamily="49" charset="0"/>
              </a:rPr>
              <a:t>       </a:t>
            </a:r>
            <a:r>
              <a:rPr lang="en-US" altLang="zh-CN" sz="1800" dirty="0">
                <a:solidFill>
                  <a:srgbClr val="FF0000"/>
                </a:solidFill>
                <a:cs typeface="Courier New" panose="02070309020205020404" pitchFamily="49" charset="0"/>
              </a:rPr>
              <a:t>$ Telnet mail.xjtu.edu.cn 25 </a:t>
            </a:r>
            <a:endParaRPr lang="en-US" altLang="zh-CN" sz="1800" dirty="0">
              <a:solidFill>
                <a:srgbClr val="FF0000"/>
              </a:solidFill>
              <a:cs typeface="Courier New" panose="02070309020205020404" pitchFamily="49" charset="0"/>
            </a:endParaRPr>
          </a:p>
          <a:p>
            <a:pPr algn="just">
              <a:lnSpc>
                <a:spcPct val="80000"/>
              </a:lnSpc>
              <a:buNone/>
            </a:pPr>
            <a:r>
              <a:rPr lang="en-US" altLang="zh-CN" sz="1800" dirty="0">
                <a:cs typeface="Courier New" panose="02070309020205020404" pitchFamily="49" charset="0"/>
              </a:rPr>
              <a:t>      Trying 202.117.1.21...</a:t>
            </a:r>
            <a:endParaRPr lang="en-US" altLang="zh-CN" sz="1800" dirty="0"/>
          </a:p>
          <a:p>
            <a:pPr algn="just">
              <a:lnSpc>
                <a:spcPct val="80000"/>
              </a:lnSpc>
              <a:buNone/>
            </a:pPr>
            <a:r>
              <a:rPr lang="en-US" altLang="zh-CN" sz="1800" dirty="0">
                <a:cs typeface="Courier New" panose="02070309020205020404" pitchFamily="49" charset="0"/>
              </a:rPr>
              <a:t>      Connected to mail.xjtu.edu.cn.</a:t>
            </a:r>
            <a:endParaRPr lang="en-US" altLang="zh-CN" sz="1800" dirty="0"/>
          </a:p>
          <a:p>
            <a:pPr algn="just">
              <a:lnSpc>
                <a:spcPct val="80000"/>
              </a:lnSpc>
              <a:buNone/>
            </a:pPr>
            <a:r>
              <a:rPr lang="en-US" altLang="zh-CN" sz="1800" dirty="0">
                <a:cs typeface="Courier New" panose="02070309020205020404" pitchFamily="49" charset="0"/>
              </a:rPr>
              <a:t>      Escape character is '^]'.</a:t>
            </a:r>
            <a:endParaRPr lang="en-US" altLang="zh-CN" sz="1800" dirty="0"/>
          </a:p>
          <a:p>
            <a:pPr algn="just">
              <a:lnSpc>
                <a:spcPct val="80000"/>
              </a:lnSpc>
              <a:buNone/>
            </a:pPr>
            <a:r>
              <a:rPr lang="en-US" altLang="zh-CN" sz="1800" dirty="0">
                <a:cs typeface="Courier New" panose="02070309020205020404" pitchFamily="49" charset="0"/>
              </a:rPr>
              <a:t>      220 ESMTP ready [202.117.35.70/unknown]</a:t>
            </a:r>
            <a:endParaRPr lang="en-US" altLang="zh-CN" sz="1800" dirty="0"/>
          </a:p>
          <a:p>
            <a:pPr algn="just">
              <a:lnSpc>
                <a:spcPct val="80000"/>
              </a:lnSpc>
              <a:buNone/>
            </a:pPr>
            <a:r>
              <a:rPr lang="en-US" altLang="zh-CN" sz="1800" dirty="0">
                <a:solidFill>
                  <a:schemeClr val="tx2"/>
                </a:solidFill>
                <a:cs typeface="Courier New" panose="02070309020205020404" pitchFamily="49" charset="0"/>
              </a:rPr>
              <a:t>      </a:t>
            </a:r>
            <a:r>
              <a:rPr lang="en-US" altLang="zh-CN" sz="1600" dirty="0">
                <a:solidFill>
                  <a:srgbClr val="FF0000"/>
                </a:solidFill>
                <a:cs typeface="Courier New" panose="02070309020205020404" pitchFamily="49" charset="0"/>
              </a:rPr>
              <a:t>HELO &lt;</a:t>
            </a:r>
            <a:r>
              <a:rPr lang="zh-CN" altLang="en-US" sz="1600" dirty="0">
                <a:solidFill>
                  <a:srgbClr val="FF0000"/>
                </a:solidFill>
                <a:cs typeface="Courier New" panose="02070309020205020404" pitchFamily="49" charset="0"/>
              </a:rPr>
              <a:t>任意消息</a:t>
            </a:r>
            <a:r>
              <a:rPr lang="en-US" altLang="zh-CN" sz="1600" dirty="0">
                <a:solidFill>
                  <a:srgbClr val="FF0000"/>
                </a:solidFill>
                <a:cs typeface="Courier New" panose="02070309020205020404" pitchFamily="49" charset="0"/>
              </a:rPr>
              <a:t>&gt;</a:t>
            </a:r>
            <a:endParaRPr lang="en-US" altLang="zh-CN" sz="1600" dirty="0">
              <a:solidFill>
                <a:srgbClr val="FF0000"/>
              </a:solidFill>
              <a:cs typeface="Courier New" panose="02070309020205020404" pitchFamily="49" charset="0"/>
            </a:endParaRPr>
          </a:p>
          <a:p>
            <a:pPr algn="just">
              <a:lnSpc>
                <a:spcPct val="80000"/>
              </a:lnSpc>
              <a:buNone/>
            </a:pPr>
            <a:r>
              <a:rPr lang="en-US" altLang="zh-CN" sz="1800" dirty="0">
                <a:cs typeface="Courier New" panose="02070309020205020404" pitchFamily="49" charset="0"/>
              </a:rPr>
              <a:t>      250 </a:t>
            </a:r>
            <a:r>
              <a:rPr lang="en-US" altLang="zh-CN" sz="1800" dirty="0"/>
              <a:t>&lt;</a:t>
            </a:r>
            <a:r>
              <a:rPr lang="zh-CN" altLang="en-US" sz="1800" dirty="0"/>
              <a:t>应答信息</a:t>
            </a:r>
            <a:r>
              <a:rPr lang="en-US" altLang="zh-CN" sz="1800" dirty="0"/>
              <a:t>&gt;</a:t>
            </a:r>
            <a:endParaRPr lang="en-US" altLang="zh-CN" sz="1800" dirty="0"/>
          </a:p>
          <a:p>
            <a:pPr algn="just">
              <a:lnSpc>
                <a:spcPct val="80000"/>
              </a:lnSpc>
              <a:buNone/>
            </a:pPr>
            <a:r>
              <a:rPr lang="en-US" altLang="zh-CN" sz="1800" dirty="0">
                <a:solidFill>
                  <a:schemeClr val="tx2"/>
                </a:solidFill>
                <a:cs typeface="Courier New" panose="02070309020205020404" pitchFamily="49" charset="0"/>
              </a:rPr>
              <a:t>      </a:t>
            </a:r>
            <a:r>
              <a:rPr lang="en-US" altLang="zh-CN" sz="1600" dirty="0">
                <a:solidFill>
                  <a:srgbClr val="FF0000"/>
                </a:solidFill>
                <a:cs typeface="Courier New" panose="02070309020205020404" pitchFamily="49" charset="0"/>
              </a:rPr>
              <a:t>MAIL FROM</a:t>
            </a:r>
            <a:r>
              <a:rPr lang="zh-CN" altLang="en-US" sz="1600" dirty="0">
                <a:solidFill>
                  <a:srgbClr val="FF0000"/>
                </a:solidFill>
                <a:cs typeface="Courier New" panose="02070309020205020404" pitchFamily="49" charset="0"/>
              </a:rPr>
              <a:t>： </a:t>
            </a:r>
            <a:r>
              <a:rPr lang="en-US" altLang="zh-CN" sz="1600" dirty="0">
                <a:solidFill>
                  <a:srgbClr val="FF0000"/>
                </a:solidFill>
                <a:cs typeface="Courier New" panose="02070309020205020404" pitchFamily="49" charset="0"/>
              </a:rPr>
              <a:t>&lt;guest01@202.117.35.70&gt;</a:t>
            </a:r>
            <a:endParaRPr lang="en-US" altLang="zh-CN" sz="1600" dirty="0">
              <a:solidFill>
                <a:srgbClr val="FF0000"/>
              </a:solidFill>
              <a:cs typeface="Courier New" panose="02070309020205020404" pitchFamily="49" charset="0"/>
            </a:endParaRPr>
          </a:p>
          <a:p>
            <a:pPr algn="just">
              <a:lnSpc>
                <a:spcPct val="80000"/>
              </a:lnSpc>
              <a:buNone/>
            </a:pPr>
            <a:r>
              <a:rPr lang="en-US" altLang="zh-CN" sz="1800" dirty="0">
                <a:cs typeface="Courier New" panose="02070309020205020404" pitchFamily="49" charset="0"/>
              </a:rPr>
              <a:t>      250 OK</a:t>
            </a:r>
            <a:endParaRPr lang="en-US" altLang="zh-CN" sz="1800" dirty="0"/>
          </a:p>
          <a:p>
            <a:pPr algn="just">
              <a:lnSpc>
                <a:spcPct val="80000"/>
              </a:lnSpc>
              <a:buNone/>
            </a:pPr>
            <a:r>
              <a:rPr lang="en-US" altLang="zh-CN" sz="1600" dirty="0">
                <a:solidFill>
                  <a:srgbClr val="FF0000"/>
                </a:solidFill>
                <a:cs typeface="Courier New" panose="02070309020205020404" pitchFamily="49" charset="0"/>
              </a:rPr>
              <a:t>      RCPT TO</a:t>
            </a:r>
            <a:r>
              <a:rPr lang="zh-CN" altLang="en-US" sz="1600" dirty="0">
                <a:solidFill>
                  <a:srgbClr val="FF0000"/>
                </a:solidFill>
                <a:cs typeface="Courier New" panose="02070309020205020404" pitchFamily="49" charset="0"/>
              </a:rPr>
              <a:t>： </a:t>
            </a:r>
            <a:r>
              <a:rPr lang="en-US" altLang="zh-CN" sz="1600" dirty="0">
                <a:solidFill>
                  <a:srgbClr val="FF0000"/>
                </a:solidFill>
                <a:cs typeface="Courier New" panose="02070309020205020404" pitchFamily="49" charset="0"/>
              </a:rPr>
              <a:t>&lt;xqcheng@xjtu.edu.cn&gt;</a:t>
            </a:r>
            <a:endParaRPr lang="en-US" altLang="zh-CN" sz="1600" dirty="0">
              <a:solidFill>
                <a:srgbClr val="FF0000"/>
              </a:solidFill>
              <a:cs typeface="Courier New" panose="02070309020205020404" pitchFamily="49" charset="0"/>
            </a:endParaRPr>
          </a:p>
          <a:p>
            <a:pPr algn="just">
              <a:lnSpc>
                <a:spcPct val="80000"/>
              </a:lnSpc>
              <a:buNone/>
            </a:pPr>
            <a:r>
              <a:rPr lang="en-US" altLang="zh-CN" sz="1800" dirty="0">
                <a:cs typeface="Courier New" panose="02070309020205020404" pitchFamily="49" charset="0"/>
              </a:rPr>
              <a:t>      250 OK</a:t>
            </a:r>
            <a:endParaRPr lang="en-US" altLang="zh-CN" sz="1800" dirty="0"/>
          </a:p>
          <a:p>
            <a:pPr algn="just">
              <a:lnSpc>
                <a:spcPct val="80000"/>
              </a:lnSpc>
              <a:buNone/>
            </a:pPr>
            <a:r>
              <a:rPr lang="en-US" altLang="zh-CN" sz="1600" dirty="0">
                <a:solidFill>
                  <a:srgbClr val="FF0000"/>
                </a:solidFill>
                <a:cs typeface="Courier New" panose="02070309020205020404" pitchFamily="49" charset="0"/>
              </a:rPr>
              <a:t>      DATA</a:t>
            </a:r>
            <a:endParaRPr lang="en-US" altLang="zh-CN" sz="1600" dirty="0">
              <a:solidFill>
                <a:srgbClr val="FF0000"/>
              </a:solidFill>
              <a:cs typeface="Courier New" panose="02070309020205020404" pitchFamily="49" charset="0"/>
            </a:endParaRPr>
          </a:p>
          <a:p>
            <a:pPr algn="just">
              <a:lnSpc>
                <a:spcPct val="80000"/>
              </a:lnSpc>
              <a:buNone/>
            </a:pPr>
            <a:r>
              <a:rPr lang="en-US" altLang="zh-CN" sz="1800" dirty="0">
                <a:cs typeface="Courier New" panose="02070309020205020404" pitchFamily="49" charset="0"/>
              </a:rPr>
              <a:t>      354 go ahead</a:t>
            </a:r>
            <a:endParaRPr lang="en-US" altLang="zh-CN" sz="1800" dirty="0"/>
          </a:p>
          <a:p>
            <a:pPr algn="just">
              <a:lnSpc>
                <a:spcPct val="80000"/>
              </a:lnSpc>
              <a:buNone/>
            </a:pPr>
            <a:r>
              <a:rPr lang="en-US" altLang="zh-CN" sz="1800" dirty="0">
                <a:solidFill>
                  <a:schemeClr val="tx2"/>
                </a:solidFill>
                <a:cs typeface="Courier New" panose="02070309020205020404" pitchFamily="49" charset="0"/>
              </a:rPr>
              <a:t>    </a:t>
            </a:r>
            <a:r>
              <a:rPr lang="en-US" altLang="zh-CN" sz="1600" dirty="0">
                <a:solidFill>
                  <a:srgbClr val="FF0000"/>
                </a:solidFill>
                <a:cs typeface="Courier New" panose="02070309020205020404" pitchFamily="49" charset="0"/>
              </a:rPr>
              <a:t>  This is a test message.</a:t>
            </a:r>
            <a:endParaRPr lang="en-US" altLang="zh-CN" sz="1600" dirty="0">
              <a:solidFill>
                <a:srgbClr val="FF0000"/>
              </a:solidFill>
              <a:cs typeface="Courier New" panose="02070309020205020404" pitchFamily="49" charset="0"/>
            </a:endParaRPr>
          </a:p>
          <a:p>
            <a:pPr algn="just">
              <a:lnSpc>
                <a:spcPct val="80000"/>
              </a:lnSpc>
              <a:buNone/>
            </a:pPr>
            <a:r>
              <a:rPr lang="en-US" altLang="zh-CN" sz="1600" dirty="0">
                <a:solidFill>
                  <a:srgbClr val="FF0000"/>
                </a:solidFill>
                <a:cs typeface="Courier New" panose="02070309020205020404" pitchFamily="49" charset="0"/>
              </a:rPr>
              <a:t>       Be sure is send by Telnet.</a:t>
            </a:r>
            <a:endParaRPr lang="en-US" altLang="zh-CN" sz="1600" dirty="0">
              <a:solidFill>
                <a:srgbClr val="FF0000"/>
              </a:solidFill>
              <a:cs typeface="Courier New" panose="02070309020205020404" pitchFamily="49" charset="0"/>
            </a:endParaRPr>
          </a:p>
          <a:p>
            <a:pPr algn="just">
              <a:lnSpc>
                <a:spcPct val="80000"/>
              </a:lnSpc>
              <a:buNone/>
            </a:pPr>
            <a:r>
              <a:rPr lang="en-US" altLang="zh-CN" sz="1800" dirty="0">
                <a:solidFill>
                  <a:schemeClr val="tx2"/>
                </a:solidFill>
                <a:cs typeface="Courier New" panose="02070309020205020404" pitchFamily="49" charset="0"/>
              </a:rPr>
              <a:t>       </a:t>
            </a:r>
            <a:endParaRPr lang="en-US" altLang="zh-CN" sz="1800" dirty="0">
              <a:solidFill>
                <a:schemeClr val="tx2"/>
              </a:solidFill>
            </a:endParaRPr>
          </a:p>
          <a:p>
            <a:pPr algn="just">
              <a:lnSpc>
                <a:spcPct val="80000"/>
              </a:lnSpc>
              <a:buNone/>
            </a:pPr>
            <a:r>
              <a:rPr lang="en-US" altLang="zh-CN" sz="1800" dirty="0">
                <a:cs typeface="Courier New" panose="02070309020205020404" pitchFamily="49" charset="0"/>
              </a:rPr>
              <a:t>      250 OK</a:t>
            </a:r>
            <a:r>
              <a:rPr lang="zh-CN" altLang="en-US" sz="1800" dirty="0"/>
              <a:t>：</a:t>
            </a:r>
            <a:r>
              <a:rPr lang="en-US" altLang="zh-CN" sz="1800" dirty="0">
                <a:cs typeface="Courier New" panose="02070309020205020404" pitchFamily="49" charset="0"/>
              </a:rPr>
              <a:t>has queued </a:t>
            </a:r>
            <a:endParaRPr lang="en-US" altLang="zh-CN" sz="1800" dirty="0"/>
          </a:p>
          <a:p>
            <a:pPr algn="just">
              <a:lnSpc>
                <a:spcPct val="80000"/>
              </a:lnSpc>
              <a:buNone/>
            </a:pPr>
            <a:r>
              <a:rPr lang="en-US" altLang="zh-CN" sz="1600" dirty="0">
                <a:solidFill>
                  <a:srgbClr val="FF0000"/>
                </a:solidFill>
                <a:cs typeface="Courier New" panose="02070309020205020404" pitchFamily="49" charset="0"/>
              </a:rPr>
              <a:t>      QUIT</a:t>
            </a:r>
            <a:endParaRPr lang="en-US" altLang="zh-CN" sz="1600" dirty="0">
              <a:solidFill>
                <a:srgbClr val="FF0000"/>
              </a:solidFill>
              <a:cs typeface="Courier New" panose="02070309020205020404" pitchFamily="49" charset="0"/>
            </a:endParaRPr>
          </a:p>
          <a:p>
            <a:pPr algn="just">
              <a:lnSpc>
                <a:spcPct val="80000"/>
              </a:lnSpc>
              <a:buNone/>
            </a:pPr>
            <a:r>
              <a:rPr lang="en-US" altLang="zh-CN" sz="1800" dirty="0">
                <a:cs typeface="Courier New" panose="02070309020205020404" pitchFamily="49" charset="0"/>
              </a:rPr>
              <a:t>      221 close connection</a:t>
            </a:r>
            <a:endParaRPr lang="en-US" altLang="zh-CN" sz="1800" dirty="0"/>
          </a:p>
          <a:p>
            <a:pPr>
              <a:lnSpc>
                <a:spcPct val="80000"/>
              </a:lnSpc>
              <a:buNone/>
            </a:pPr>
            <a:r>
              <a:rPr lang="en-US" altLang="zh-CN" sz="1800" dirty="0">
                <a:cs typeface="Courier New" panose="02070309020205020404" pitchFamily="49" charset="0"/>
              </a:rPr>
              <a:t>      Connection closed by foreign host.</a:t>
            </a:r>
            <a:r>
              <a:rPr lang="en-US" altLang="zh-CN" sz="1800" dirty="0">
                <a:ea typeface="楷体_GB2312" pitchFamily="49" charset="-122"/>
              </a:rPr>
              <a:t>                               </a:t>
            </a:r>
            <a:endParaRPr lang="en-US" altLang="zh-CN" sz="1800" dirty="0">
              <a:ea typeface="楷体_GB2312" pitchFamily="49" charset="-122"/>
            </a:endParaRPr>
          </a:p>
        </p:txBody>
      </p:sp>
      <p:sp>
        <p:nvSpPr>
          <p:cNvPr id="51203" name="AutoShape 4"/>
          <p:cNvSpPr/>
          <p:nvPr/>
        </p:nvSpPr>
        <p:spPr>
          <a:xfrm>
            <a:off x="884238" y="5661025"/>
            <a:ext cx="144462" cy="647700"/>
          </a:xfrm>
          <a:prstGeom prst="leftBrace">
            <a:avLst>
              <a:gd name="adj1" fmla="val 37362"/>
              <a:gd name="adj2" fmla="val 50000"/>
            </a:avLst>
          </a:prstGeom>
          <a:no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51204" name="Rectangle 5"/>
          <p:cNvSpPr/>
          <p:nvPr/>
        </p:nvSpPr>
        <p:spPr>
          <a:xfrm>
            <a:off x="273050" y="1274763"/>
            <a:ext cx="6445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rgbClr val="FF0000"/>
                </a:solidFill>
                <a:latin typeface="Arial" panose="020B0604020202020204" pitchFamily="34" charset="0"/>
              </a:rPr>
              <a:t>TCP</a:t>
            </a:r>
            <a:endParaRPr lang="en-US" altLang="zh-CN" sz="1800" dirty="0">
              <a:solidFill>
                <a:srgbClr val="FF0000"/>
              </a:solidFill>
              <a:latin typeface="Arial" panose="020B0604020202020204" pitchFamily="34" charset="0"/>
            </a:endParaRPr>
          </a:p>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连接</a:t>
            </a:r>
            <a:endParaRPr lang="zh-CN" altLang="en-US" sz="1800" dirty="0">
              <a:solidFill>
                <a:srgbClr val="FF0000"/>
              </a:solidFill>
              <a:latin typeface="Arial" panose="020B0604020202020204" pitchFamily="34" charset="0"/>
            </a:endParaRPr>
          </a:p>
        </p:txBody>
      </p:sp>
      <p:sp>
        <p:nvSpPr>
          <p:cNvPr id="51205" name="AutoShape 6"/>
          <p:cNvSpPr/>
          <p:nvPr/>
        </p:nvSpPr>
        <p:spPr>
          <a:xfrm>
            <a:off x="884238" y="2349500"/>
            <a:ext cx="144462" cy="431800"/>
          </a:xfrm>
          <a:prstGeom prst="leftBrace">
            <a:avLst>
              <a:gd name="adj1" fmla="val 24908"/>
              <a:gd name="adj2" fmla="val 50000"/>
            </a:avLst>
          </a:prstGeom>
          <a:no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51206" name="Rectangle 7"/>
          <p:cNvSpPr/>
          <p:nvPr/>
        </p:nvSpPr>
        <p:spPr>
          <a:xfrm>
            <a:off x="180975" y="2205038"/>
            <a:ext cx="819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rgbClr val="FF0000"/>
                </a:solidFill>
                <a:latin typeface="Arial" panose="020B0604020202020204" pitchFamily="34" charset="0"/>
              </a:rPr>
              <a:t>SMTP</a:t>
            </a:r>
            <a:endParaRPr lang="en-US" altLang="zh-CN" sz="1800" dirty="0">
              <a:solidFill>
                <a:srgbClr val="FF0000"/>
              </a:solidFill>
              <a:latin typeface="Arial" panose="020B0604020202020204" pitchFamily="34" charset="0"/>
            </a:endParaRPr>
          </a:p>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握手</a:t>
            </a:r>
            <a:endParaRPr lang="zh-CN" altLang="en-US" sz="1800" dirty="0">
              <a:solidFill>
                <a:srgbClr val="FF0000"/>
              </a:solidFill>
              <a:latin typeface="Arial" panose="020B0604020202020204" pitchFamily="34" charset="0"/>
            </a:endParaRPr>
          </a:p>
        </p:txBody>
      </p:sp>
      <p:sp>
        <p:nvSpPr>
          <p:cNvPr id="51207" name="AutoShape 8"/>
          <p:cNvSpPr/>
          <p:nvPr/>
        </p:nvSpPr>
        <p:spPr>
          <a:xfrm>
            <a:off x="884238" y="2997200"/>
            <a:ext cx="144462" cy="2519363"/>
          </a:xfrm>
          <a:prstGeom prst="leftBrace">
            <a:avLst>
              <a:gd name="adj1" fmla="val 145330"/>
              <a:gd name="adj2" fmla="val 50000"/>
            </a:avLst>
          </a:prstGeom>
          <a:no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51208" name="Rectangle 9"/>
          <p:cNvSpPr/>
          <p:nvPr/>
        </p:nvSpPr>
        <p:spPr>
          <a:xfrm>
            <a:off x="385763" y="3644900"/>
            <a:ext cx="415925" cy="11906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邮</a:t>
            </a:r>
            <a:endParaRPr lang="zh-CN" altLang="en-US" sz="1800" dirty="0">
              <a:solidFill>
                <a:srgbClr val="FF0000"/>
              </a:solidFill>
              <a:latin typeface="Arial" panose="020B0604020202020204" pitchFamily="34" charset="0"/>
            </a:endParaRPr>
          </a:p>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件</a:t>
            </a:r>
            <a:endParaRPr lang="zh-CN" altLang="en-US" sz="1800" dirty="0">
              <a:solidFill>
                <a:srgbClr val="FF0000"/>
              </a:solidFill>
              <a:latin typeface="Arial" panose="020B0604020202020204" pitchFamily="34" charset="0"/>
            </a:endParaRPr>
          </a:p>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传</a:t>
            </a:r>
            <a:endParaRPr lang="zh-CN" altLang="en-US" sz="1800" dirty="0">
              <a:solidFill>
                <a:srgbClr val="FF0000"/>
              </a:solidFill>
              <a:latin typeface="Arial" panose="020B0604020202020204" pitchFamily="34" charset="0"/>
            </a:endParaRPr>
          </a:p>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送</a:t>
            </a:r>
            <a:endParaRPr lang="zh-CN" altLang="en-US" sz="1800" dirty="0">
              <a:solidFill>
                <a:srgbClr val="FF0000"/>
              </a:solidFill>
              <a:latin typeface="Arial" panose="020B0604020202020204" pitchFamily="34" charset="0"/>
            </a:endParaRPr>
          </a:p>
        </p:txBody>
      </p:sp>
      <p:sp>
        <p:nvSpPr>
          <p:cNvPr id="51209" name="AutoShape 10"/>
          <p:cNvSpPr/>
          <p:nvPr/>
        </p:nvSpPr>
        <p:spPr>
          <a:xfrm>
            <a:off x="884238" y="1052513"/>
            <a:ext cx="144462" cy="1152525"/>
          </a:xfrm>
          <a:prstGeom prst="leftBrace">
            <a:avLst>
              <a:gd name="adj1" fmla="val 66483"/>
              <a:gd name="adj2" fmla="val 50000"/>
            </a:avLst>
          </a:prstGeom>
          <a:no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51210" name="Rectangle 11"/>
          <p:cNvSpPr/>
          <p:nvPr/>
        </p:nvSpPr>
        <p:spPr>
          <a:xfrm>
            <a:off x="273050" y="5646738"/>
            <a:ext cx="6445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断开</a:t>
            </a:r>
            <a:endParaRPr lang="zh-CN" altLang="en-US" sz="1800" dirty="0">
              <a:solidFill>
                <a:srgbClr val="FF0000"/>
              </a:solidFill>
              <a:latin typeface="Arial" panose="020B0604020202020204" pitchFamily="34" charset="0"/>
            </a:endParaRPr>
          </a:p>
          <a:p>
            <a:pPr marL="0" lvl="0" indent="0" algn="ctr" eaLnBrk="1" hangingPunct="1">
              <a:spcBef>
                <a:spcPct val="0"/>
              </a:spcBef>
              <a:buClrTx/>
              <a:buFontTx/>
              <a:buNone/>
            </a:pPr>
            <a:r>
              <a:rPr lang="zh-CN" altLang="en-US" sz="1800" dirty="0">
                <a:solidFill>
                  <a:srgbClr val="FF0000"/>
                </a:solidFill>
                <a:latin typeface="Arial" panose="020B0604020202020204" pitchFamily="34" charset="0"/>
              </a:rPr>
              <a:t>连接</a:t>
            </a:r>
            <a:endParaRPr lang="zh-CN" altLang="en-US" sz="1800" dirty="0">
              <a:solidFill>
                <a:srgbClr val="FF0000"/>
              </a:solidFill>
              <a:latin typeface="Arial" panose="020B0604020202020204" pitchFamily="34" charset="0"/>
            </a:endParaRPr>
          </a:p>
        </p:txBody>
      </p:sp>
      <p:sp>
        <p:nvSpPr>
          <p:cNvPr id="51211" name="Text Box 0"/>
          <p:cNvSpPr txBox="1"/>
          <p:nvPr/>
        </p:nvSpPr>
        <p:spPr>
          <a:xfrm>
            <a:off x="4413250" y="935038"/>
            <a:ext cx="338296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50000"/>
              </a:spcBef>
              <a:buClrTx/>
              <a:buFontTx/>
              <a:buNone/>
            </a:pPr>
            <a:r>
              <a:rPr lang="en-US" altLang="zh-CN" sz="1800" b="0" dirty="0">
                <a:solidFill>
                  <a:schemeClr val="tx1"/>
                </a:solidFill>
                <a:latin typeface="Arial" panose="020B0604020202020204" pitchFamily="34" charset="0"/>
              </a:rPr>
              <a:t>//</a:t>
            </a:r>
            <a:r>
              <a:rPr lang="zh-CN" altLang="en-US" sz="1800" b="0" dirty="0">
                <a:solidFill>
                  <a:schemeClr val="tx1"/>
                </a:solidFill>
                <a:latin typeface="Arial" panose="020B0604020202020204" pitchFamily="34" charset="0"/>
              </a:rPr>
              <a:t>连接到</a:t>
            </a:r>
            <a:r>
              <a:rPr lang="en-US" altLang="zh-CN" sz="1800" b="0" dirty="0">
                <a:solidFill>
                  <a:schemeClr val="tx1"/>
                </a:solidFill>
                <a:latin typeface="Arial" panose="020B0604020202020204" pitchFamily="34" charset="0"/>
              </a:rPr>
              <a:t>email</a:t>
            </a:r>
            <a:r>
              <a:rPr lang="zh-CN" altLang="en-US" sz="1800" b="0" dirty="0">
                <a:solidFill>
                  <a:schemeClr val="tx1"/>
                </a:solidFill>
                <a:latin typeface="Arial" panose="020B0604020202020204" pitchFamily="34" charset="0"/>
              </a:rPr>
              <a:t>服务器的</a:t>
            </a:r>
            <a:r>
              <a:rPr lang="en-US" altLang="zh-CN" sz="1800" b="0" dirty="0">
                <a:solidFill>
                  <a:schemeClr val="tx1"/>
                </a:solidFill>
                <a:latin typeface="Arial" panose="020B0604020202020204" pitchFamily="34" charset="0"/>
              </a:rPr>
              <a:t>25</a:t>
            </a:r>
            <a:r>
              <a:rPr lang="zh-CN" altLang="en-US" sz="1800" b="0" dirty="0">
                <a:solidFill>
                  <a:schemeClr val="tx1"/>
                </a:solidFill>
                <a:latin typeface="Arial" panose="020B0604020202020204" pitchFamily="34" charset="0"/>
              </a:rPr>
              <a:t>端口</a:t>
            </a:r>
            <a:endParaRPr lang="zh-CN" altLang="en-US" sz="1800" b="0" dirty="0">
              <a:solidFill>
                <a:schemeClr val="tx1"/>
              </a:solidFill>
              <a:latin typeface="Arial" panose="020B0604020202020204" pitchFamily="34"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type="title"/>
          </p:nvPr>
        </p:nvSpPr>
        <p:spPr/>
        <p:txBody>
          <a:bodyPr vert="horz" wrap="square" lIns="92075" tIns="46038" rIns="92075" bIns="46038" anchor="ctr" anchorCtr="0"/>
          <a:p>
            <a:r>
              <a:rPr lang="en-US" altLang="zh-CN" dirty="0"/>
              <a:t>SMTP</a:t>
            </a:r>
            <a:r>
              <a:rPr lang="zh-CN" altLang="en-US" dirty="0"/>
              <a:t>的特点</a:t>
            </a:r>
            <a:endParaRPr lang="zh-CN" altLang="en-US" dirty="0"/>
          </a:p>
        </p:txBody>
      </p:sp>
      <p:sp>
        <p:nvSpPr>
          <p:cNvPr id="53251" name="Rectangle 3"/>
          <p:cNvSpPr>
            <a:spLocks noGrp="1" noRot="1"/>
          </p:cNvSpPr>
          <p:nvPr>
            <p:ph idx="1"/>
          </p:nvPr>
        </p:nvSpPr>
        <p:spPr/>
        <p:txBody>
          <a:bodyPr vert="horz" wrap="square" lIns="91440" tIns="45720" rIns="91440" bIns="45720" anchor="t" anchorCtr="0"/>
          <a:p>
            <a:r>
              <a:rPr lang="zh-CN" altLang="en-US" dirty="0"/>
              <a:t>电子邮件无论内容多少（包括附件），均使用一个报文（</a:t>
            </a:r>
            <a:r>
              <a:rPr lang="en-US" altLang="zh-CN" dirty="0"/>
              <a:t>message</a:t>
            </a:r>
            <a:r>
              <a:rPr lang="zh-CN" altLang="en-US" dirty="0"/>
              <a:t>）发送。</a:t>
            </a:r>
            <a:endParaRPr lang="zh-CN" altLang="en-US" dirty="0"/>
          </a:p>
          <a:p>
            <a:r>
              <a:rPr lang="zh-CN" altLang="en-US" dirty="0"/>
              <a:t>所有的邮件内容，必须使用</a:t>
            </a:r>
            <a:r>
              <a:rPr lang="en-US" altLang="zh-CN" dirty="0"/>
              <a:t>ASCII</a:t>
            </a:r>
            <a:r>
              <a:rPr lang="zh-CN" altLang="en-US" dirty="0"/>
              <a:t>代码传送。</a:t>
            </a:r>
            <a:endParaRPr lang="zh-CN" altLang="en-US" dirty="0"/>
          </a:p>
          <a:p>
            <a:r>
              <a:rPr lang="zh-CN" altLang="en-US" dirty="0"/>
              <a:t>所有的二进制文件内容必须使用</a:t>
            </a:r>
            <a:r>
              <a:rPr lang="en-US" altLang="zh-CN" dirty="0"/>
              <a:t>MIME</a:t>
            </a:r>
            <a:r>
              <a:rPr lang="zh-CN" altLang="en-US" dirty="0"/>
              <a:t>格式转换成</a:t>
            </a:r>
            <a:r>
              <a:rPr lang="en-US" altLang="zh-CN" dirty="0"/>
              <a:t>ASCII</a:t>
            </a:r>
            <a:r>
              <a:rPr lang="zh-CN" altLang="en-US" dirty="0"/>
              <a:t>代码（膨化处理）。</a:t>
            </a:r>
            <a:endParaRPr lang="zh-CN" alt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ChangeArrowheads="1"/>
          </p:cNvSpPr>
          <p:nvPr>
            <p:ph type="title"/>
          </p:nvPr>
        </p:nvSpPr>
        <p:spPr>
          <a:xfrm>
            <a:off x="539750" y="0"/>
            <a:ext cx="8229600" cy="7651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0" cap="none" spc="0" normalizeH="0" baseline="0" noProof="0" smtClean="0">
                <a:ln>
                  <a:noFill/>
                </a:ln>
                <a:solidFill>
                  <a:srgbClr val="FF9933"/>
                </a:solidFill>
                <a:effectLst/>
                <a:uLnTx/>
                <a:uFillTx/>
                <a:latin typeface="+mj-lt"/>
                <a:ea typeface="+mj-ea"/>
                <a:cs typeface="+mj-cs"/>
              </a:rPr>
              <a:t>应用层及其采用的下层协议</a:t>
            </a:r>
            <a:endParaRPr kumimoji="1" lang="zh-CN" altLang="en-US" sz="3600" b="1" i="0" u="none" strike="noStrike" kern="0" cap="none" spc="0" normalizeH="0" baseline="0" noProof="0" smtClean="0">
              <a:ln>
                <a:noFill/>
              </a:ln>
              <a:solidFill>
                <a:srgbClr val="FF9933"/>
              </a:solidFill>
              <a:effectLst/>
              <a:uLnTx/>
              <a:uFillTx/>
              <a:latin typeface="+mj-lt"/>
              <a:ea typeface="+mj-ea"/>
              <a:cs typeface="+mj-cs"/>
            </a:endParaRPr>
          </a:p>
        </p:txBody>
      </p:sp>
      <p:graphicFrame>
        <p:nvGraphicFramePr>
          <p:cNvPr id="191650" name="Group 1186"/>
          <p:cNvGraphicFramePr>
            <a:graphicFrameLocks noGrp="1"/>
          </p:cNvGraphicFramePr>
          <p:nvPr/>
        </p:nvGraphicFramePr>
        <p:xfrm>
          <a:off x="971550" y="1196975"/>
          <a:ext cx="7634288" cy="3170238"/>
        </p:xfrm>
        <a:graphic>
          <a:graphicData uri="http://schemas.openxmlformats.org/drawingml/2006/table">
            <a:tbl>
              <a:tblPr/>
              <a:tblGrid>
                <a:gridCol w="2452688"/>
                <a:gridCol w="2532062"/>
                <a:gridCol w="2649538"/>
              </a:tblGrid>
              <a:tr h="36036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应用层协议</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网络应用</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采用的传输层协议</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SMTP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电子邮件</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TCP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FTP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远程文件传输</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TCP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Telnet</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虚终端</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TCP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HTTP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Web</a:t>
                      </a: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服务</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TCP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DNS</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域名解析</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TCP</a:t>
                      </a: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UDP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SNMP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网络管理</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UDP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RTP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流媒体传输</a:t>
                      </a:r>
                      <a:endPar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TCP</a:t>
                      </a:r>
                      <a:r>
                        <a:rPr kumimoji="1" lang="zh-CN" altLang="en-US"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UDP</a:t>
                      </a:r>
                      <a:endParaRPr kumimoji="1" lang="en-US" altLang="zh-CN" sz="20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2075" tIns="46038" rIns="92075" bIns="46038" anchor="ctr" anchorCtr="0"/>
          <a:p>
            <a:r>
              <a:rPr lang="en-US" altLang="zh-CN" dirty="0"/>
              <a:t>Email</a:t>
            </a:r>
            <a:r>
              <a:rPr lang="zh-CN" altLang="en-US" dirty="0"/>
              <a:t>的三种编码标准</a:t>
            </a:r>
            <a:endParaRPr lang="zh-CN" altLang="en-US" dirty="0"/>
          </a:p>
        </p:txBody>
      </p:sp>
      <p:sp>
        <p:nvSpPr>
          <p:cNvPr id="55299" name="Rectangle 3"/>
          <p:cNvSpPr>
            <a:spLocks noGrp="1" noRot="1"/>
          </p:cNvSpPr>
          <p:nvPr>
            <p:ph idx="1"/>
          </p:nvPr>
        </p:nvSpPr>
        <p:spPr>
          <a:xfrm>
            <a:off x="250825" y="981075"/>
            <a:ext cx="8713788" cy="4114800"/>
          </a:xfrm>
        </p:spPr>
        <p:txBody>
          <a:bodyPr vert="horz" wrap="square" lIns="91440" tIns="45720" rIns="91440" bIns="45720" anchor="t" anchorCtr="0"/>
          <a:p>
            <a:pPr>
              <a:lnSpc>
                <a:spcPct val="80000"/>
              </a:lnSpc>
            </a:pPr>
            <a:r>
              <a:rPr lang="en-US" altLang="zh-CN" sz="2000" dirty="0"/>
              <a:t>UU</a:t>
            </a:r>
            <a:r>
              <a:rPr lang="zh-CN" altLang="en-US" sz="2000" dirty="0"/>
              <a:t>编码</a:t>
            </a:r>
            <a:r>
              <a:rPr lang="en-US" altLang="zh-CN" sz="2000" dirty="0"/>
              <a:t>(Unix-to-Unix Encoding)  </a:t>
            </a:r>
            <a:endParaRPr lang="en-US" altLang="zh-CN" sz="2000" dirty="0"/>
          </a:p>
          <a:p>
            <a:pPr>
              <a:lnSpc>
                <a:spcPct val="80000"/>
              </a:lnSpc>
              <a:buNone/>
            </a:pPr>
            <a:r>
              <a:rPr lang="en-US" altLang="zh-CN" sz="2000" dirty="0"/>
              <a:t>     </a:t>
            </a:r>
            <a:r>
              <a:rPr lang="zh-CN" altLang="en-US" sz="2000" dirty="0"/>
              <a:t>原来是</a:t>
            </a:r>
            <a:r>
              <a:rPr lang="en-US" altLang="zh-CN" sz="2000" dirty="0"/>
              <a:t>Unix</a:t>
            </a:r>
            <a:r>
              <a:rPr lang="zh-CN" altLang="en-US" sz="2000" dirty="0"/>
              <a:t>系统中使用的编码和解码程序，后来被改写成为在</a:t>
            </a:r>
            <a:r>
              <a:rPr lang="en-US" altLang="zh-CN" sz="2000" dirty="0"/>
              <a:t>DOS</a:t>
            </a:r>
            <a:r>
              <a:rPr lang="zh-CN" altLang="en-US" sz="2000" dirty="0"/>
              <a:t>中亦可执行的程序。在早期传送非</a:t>
            </a:r>
            <a:r>
              <a:rPr lang="en-US" altLang="zh-CN" sz="2000" dirty="0"/>
              <a:t>ASCII</a:t>
            </a:r>
            <a:r>
              <a:rPr lang="zh-CN" altLang="en-US" sz="2000" dirty="0"/>
              <a:t>码的文件时，最常用的便是这种</a:t>
            </a:r>
            <a:r>
              <a:rPr lang="en-US" altLang="zh-CN" sz="2000" dirty="0"/>
              <a:t>UU</a:t>
            </a:r>
            <a:r>
              <a:rPr lang="zh-CN" altLang="en-US" sz="2000" dirty="0"/>
              <a:t>编码方式。</a:t>
            </a:r>
            <a:endParaRPr lang="zh-CN" altLang="en-US" sz="2000" dirty="0"/>
          </a:p>
          <a:p>
            <a:pPr>
              <a:lnSpc>
                <a:spcPct val="80000"/>
              </a:lnSpc>
            </a:pPr>
            <a:r>
              <a:rPr lang="en-US" altLang="zh-CN" sz="2000" dirty="0"/>
              <a:t>MIME</a:t>
            </a:r>
            <a:r>
              <a:rPr lang="zh-CN" altLang="en-US" sz="2000" dirty="0"/>
              <a:t>标准</a:t>
            </a:r>
            <a:r>
              <a:rPr lang="en-US" altLang="zh-CN" sz="2000" dirty="0"/>
              <a:t>(Multipurpose Internet Mail Extensions) </a:t>
            </a:r>
            <a:endParaRPr lang="en-US" altLang="zh-CN" sz="2000" dirty="0"/>
          </a:p>
          <a:p>
            <a:pPr lvl="1">
              <a:lnSpc>
                <a:spcPct val="80000"/>
              </a:lnSpc>
            </a:pPr>
            <a:r>
              <a:rPr lang="zh-CN" altLang="en-US" sz="1800" b="0" dirty="0">
                <a:solidFill>
                  <a:schemeClr val="tx1"/>
                </a:solidFill>
              </a:rPr>
              <a:t>多媒体邮件传送模式。它允许把各种格式的多媒体文件附加在电子邮件中一起送出。</a:t>
            </a:r>
            <a:r>
              <a:rPr lang="en-US" altLang="zh-CN" sz="1800" b="0" dirty="0">
                <a:solidFill>
                  <a:schemeClr val="tx1"/>
                </a:solidFill>
              </a:rPr>
              <a:t>MIME</a:t>
            </a:r>
            <a:r>
              <a:rPr lang="zh-CN" altLang="en-US" sz="1800" b="0" dirty="0">
                <a:solidFill>
                  <a:schemeClr val="tx1"/>
                </a:solidFill>
              </a:rPr>
              <a:t>标准现已成为</a:t>
            </a:r>
            <a:r>
              <a:rPr lang="en-US" altLang="zh-CN" sz="1800" b="0" dirty="0">
                <a:solidFill>
                  <a:schemeClr val="tx1"/>
                </a:solidFill>
              </a:rPr>
              <a:t>Internet</a:t>
            </a:r>
            <a:r>
              <a:rPr lang="zh-CN" altLang="en-US" sz="1800" b="0" dirty="0">
                <a:solidFill>
                  <a:schemeClr val="tx1"/>
                </a:solidFill>
              </a:rPr>
              <a:t>电子邮件的主流。</a:t>
            </a:r>
            <a:endParaRPr lang="zh-CN" altLang="en-US" sz="1800" b="0" dirty="0">
              <a:solidFill>
                <a:schemeClr val="tx1"/>
              </a:solidFill>
            </a:endParaRPr>
          </a:p>
          <a:p>
            <a:pPr lvl="1">
              <a:lnSpc>
                <a:spcPct val="80000"/>
              </a:lnSpc>
            </a:pPr>
            <a:r>
              <a:rPr lang="en-US" altLang="zh-CN" sz="1800" b="0" dirty="0">
                <a:solidFill>
                  <a:schemeClr val="tx1"/>
                </a:solidFill>
              </a:rPr>
              <a:t>MIME</a:t>
            </a:r>
            <a:r>
              <a:rPr lang="zh-CN" altLang="en-US" sz="1800" b="0" dirty="0">
                <a:solidFill>
                  <a:schemeClr val="tx1"/>
                </a:solidFill>
              </a:rPr>
              <a:t>定义两种编码方式：</a:t>
            </a:r>
            <a:r>
              <a:rPr lang="en-US" altLang="zh-CN" sz="1800" b="0" dirty="0">
                <a:solidFill>
                  <a:schemeClr val="tx1"/>
                </a:solidFill>
              </a:rPr>
              <a:t>Base64</a:t>
            </a:r>
            <a:r>
              <a:rPr lang="zh-CN" altLang="en-US" sz="1800" b="0" dirty="0">
                <a:solidFill>
                  <a:schemeClr val="tx1"/>
                </a:solidFill>
              </a:rPr>
              <a:t>与</a:t>
            </a:r>
            <a:r>
              <a:rPr lang="en-US" altLang="zh-CN" sz="1800" b="0" dirty="0">
                <a:solidFill>
                  <a:schemeClr val="tx1"/>
                </a:solidFill>
              </a:rPr>
              <a:t>QP(Quote-Printable)</a:t>
            </a:r>
            <a:r>
              <a:rPr lang="zh-CN" altLang="en-US" sz="1800" b="0" dirty="0">
                <a:solidFill>
                  <a:schemeClr val="tx1"/>
                </a:solidFill>
              </a:rPr>
              <a:t>。</a:t>
            </a:r>
            <a:endParaRPr lang="zh-CN" altLang="en-US" sz="1800" b="0" dirty="0">
              <a:solidFill>
                <a:schemeClr val="tx1"/>
              </a:solidFill>
            </a:endParaRPr>
          </a:p>
          <a:p>
            <a:pPr lvl="1">
              <a:lnSpc>
                <a:spcPct val="80000"/>
              </a:lnSpc>
            </a:pPr>
            <a:r>
              <a:rPr lang="en-US" altLang="zh-CN" sz="1800" b="0" dirty="0">
                <a:solidFill>
                  <a:schemeClr val="tx1"/>
                </a:solidFill>
              </a:rPr>
              <a:t>QP</a:t>
            </a:r>
            <a:r>
              <a:rPr lang="zh-CN" altLang="en-US" sz="1800" b="0" dirty="0">
                <a:solidFill>
                  <a:schemeClr val="tx1"/>
                </a:solidFill>
              </a:rPr>
              <a:t>的规则是对于信件中的</a:t>
            </a:r>
            <a:r>
              <a:rPr lang="en-US" altLang="zh-CN" sz="1800" b="0" dirty="0">
                <a:solidFill>
                  <a:schemeClr val="tx1"/>
                </a:solidFill>
              </a:rPr>
              <a:t>7</a:t>
            </a:r>
            <a:r>
              <a:rPr lang="zh-CN" altLang="en-US" sz="1800" b="0" dirty="0">
                <a:solidFill>
                  <a:schemeClr val="tx1"/>
                </a:solidFill>
              </a:rPr>
              <a:t>位数据无须重复编码，仅将</a:t>
            </a:r>
            <a:r>
              <a:rPr lang="en-US" altLang="zh-CN" sz="1800" b="0" dirty="0">
                <a:solidFill>
                  <a:schemeClr val="tx1"/>
                </a:solidFill>
              </a:rPr>
              <a:t>8</a:t>
            </a:r>
            <a:r>
              <a:rPr lang="zh-CN" altLang="en-US" sz="1800" b="0" dirty="0">
                <a:solidFill>
                  <a:schemeClr val="tx1"/>
                </a:solidFill>
              </a:rPr>
              <a:t>位的数据转成</a:t>
            </a:r>
            <a:r>
              <a:rPr lang="en-US" altLang="zh-CN" sz="1800" b="0" dirty="0">
                <a:solidFill>
                  <a:schemeClr val="tx1"/>
                </a:solidFill>
              </a:rPr>
              <a:t>7</a:t>
            </a:r>
            <a:r>
              <a:rPr lang="zh-CN" altLang="en-US" sz="1800" b="0" dirty="0">
                <a:solidFill>
                  <a:schemeClr val="tx1"/>
                </a:solidFill>
              </a:rPr>
              <a:t>位。</a:t>
            </a:r>
            <a:r>
              <a:rPr lang="en-US" altLang="zh-CN" sz="1800" b="0" dirty="0">
                <a:solidFill>
                  <a:schemeClr val="tx1"/>
                </a:solidFill>
              </a:rPr>
              <a:t>QP</a:t>
            </a:r>
            <a:r>
              <a:rPr lang="zh-CN" altLang="en-US" sz="1800" b="0" dirty="0">
                <a:solidFill>
                  <a:schemeClr val="tx1"/>
                </a:solidFill>
              </a:rPr>
              <a:t>编码适用于非</a:t>
            </a:r>
            <a:r>
              <a:rPr lang="en-US" altLang="zh-CN" sz="1800" b="0" dirty="0">
                <a:solidFill>
                  <a:schemeClr val="tx1"/>
                </a:solidFill>
              </a:rPr>
              <a:t>ASCII</a:t>
            </a:r>
            <a:r>
              <a:rPr lang="zh-CN" altLang="en-US" sz="1800" b="0" dirty="0">
                <a:solidFill>
                  <a:schemeClr val="tx1"/>
                </a:solidFill>
              </a:rPr>
              <a:t>码的文字内容，例如我们的中文文件。</a:t>
            </a:r>
            <a:r>
              <a:rPr lang="en-US" altLang="zh-CN" sz="1800" b="0" dirty="0">
                <a:solidFill>
                  <a:schemeClr val="tx1"/>
                </a:solidFill>
              </a:rPr>
              <a:t>QP</a:t>
            </a:r>
            <a:r>
              <a:rPr lang="zh-CN" altLang="en-US" sz="1800" b="0" dirty="0">
                <a:solidFill>
                  <a:schemeClr val="tx1"/>
                </a:solidFill>
              </a:rPr>
              <a:t>编码的方式，是将一个字节用两个</a:t>
            </a:r>
            <a:r>
              <a:rPr lang="en-US" altLang="zh-CN" sz="1800" b="0" dirty="0">
                <a:solidFill>
                  <a:schemeClr val="tx1"/>
                </a:solidFill>
              </a:rPr>
              <a:t>16</a:t>
            </a:r>
            <a:r>
              <a:rPr lang="zh-CN" altLang="en-US" sz="1800" b="0" dirty="0">
                <a:solidFill>
                  <a:schemeClr val="tx1"/>
                </a:solidFill>
              </a:rPr>
              <a:t>进制数值表示，然后在前面加“</a:t>
            </a:r>
            <a:r>
              <a:rPr lang="en-US" altLang="zh-CN" sz="1800" b="0" dirty="0">
                <a:solidFill>
                  <a:schemeClr val="tx1"/>
                </a:solidFill>
              </a:rPr>
              <a:t>=”</a:t>
            </a:r>
            <a:r>
              <a:rPr lang="zh-CN" altLang="en-US" sz="1800" b="0" dirty="0">
                <a:solidFill>
                  <a:schemeClr val="tx1"/>
                </a:solidFill>
              </a:rPr>
              <a:t>。所以经过</a:t>
            </a:r>
            <a:r>
              <a:rPr lang="en-US" altLang="zh-CN" sz="1800" b="0" dirty="0">
                <a:solidFill>
                  <a:schemeClr val="tx1"/>
                </a:solidFill>
              </a:rPr>
              <a:t>QP</a:t>
            </a:r>
            <a:r>
              <a:rPr lang="zh-CN" altLang="en-US" sz="1800" b="0" dirty="0">
                <a:solidFill>
                  <a:schemeClr val="tx1"/>
                </a:solidFill>
              </a:rPr>
              <a:t>编码后的文字通常是这个样子：</a:t>
            </a:r>
            <a:r>
              <a:rPr lang="en-US" altLang="zh-CN" sz="1800" b="0" dirty="0">
                <a:solidFill>
                  <a:schemeClr val="tx1"/>
                </a:solidFill>
              </a:rPr>
              <a:t>=A4j=AEa=A6n=A1I=A7=DA=AC0=B1=E7=A9s=A7g=A1A=AB=DC=B0</a:t>
            </a:r>
            <a:endParaRPr lang="en-US" altLang="zh-CN" sz="1800" b="0" dirty="0">
              <a:solidFill>
                <a:schemeClr val="tx1"/>
              </a:solidFill>
            </a:endParaRPr>
          </a:p>
          <a:p>
            <a:pPr lvl="1">
              <a:lnSpc>
                <a:spcPct val="80000"/>
              </a:lnSpc>
            </a:pPr>
            <a:r>
              <a:rPr lang="en-US" altLang="zh-CN" sz="1800" b="0" dirty="0">
                <a:solidFill>
                  <a:schemeClr val="tx1"/>
                </a:solidFill>
              </a:rPr>
              <a:t>Base64</a:t>
            </a:r>
            <a:r>
              <a:rPr lang="zh-CN" altLang="en-US" sz="1800" b="0" dirty="0">
                <a:solidFill>
                  <a:schemeClr val="tx1"/>
                </a:solidFill>
              </a:rPr>
              <a:t>。其编码规则是将整个文件重新编码成</a:t>
            </a:r>
            <a:r>
              <a:rPr lang="en-US" altLang="zh-CN" sz="1800" b="0" dirty="0">
                <a:solidFill>
                  <a:schemeClr val="tx1"/>
                </a:solidFill>
              </a:rPr>
              <a:t>7</a:t>
            </a:r>
            <a:r>
              <a:rPr lang="zh-CN" altLang="en-US" sz="1800" b="0" dirty="0">
                <a:solidFill>
                  <a:schemeClr val="tx1"/>
                </a:solidFill>
              </a:rPr>
              <a:t>位，通常用于传送二进制文件。 </a:t>
            </a:r>
            <a:r>
              <a:rPr lang="en-US" altLang="zh-CN" sz="1800" b="0" dirty="0">
                <a:solidFill>
                  <a:schemeClr val="tx1"/>
                </a:solidFill>
              </a:rPr>
              <a:t>Base64</a:t>
            </a:r>
            <a:r>
              <a:rPr lang="zh-CN" altLang="en-US" sz="1800" b="0" dirty="0">
                <a:solidFill>
                  <a:schemeClr val="tx1"/>
                </a:solidFill>
              </a:rPr>
              <a:t>编码后的文字通常是这个样子：</a:t>
            </a:r>
            <a:r>
              <a:rPr lang="en-US" altLang="zh-CN" sz="1800" b="0" dirty="0">
                <a:solidFill>
                  <a:schemeClr val="tx1"/>
                </a:solidFill>
              </a:rPr>
              <a:t>pGquYaZuoUmn2qxPseepc6dnoUGr3LCqv70ms</a:t>
            </a:r>
            <a:endParaRPr lang="en-US" altLang="zh-CN" sz="1800" b="0" dirty="0">
              <a:solidFill>
                <a:schemeClr val="tx1"/>
              </a:solidFill>
            </a:endParaRPr>
          </a:p>
          <a:p>
            <a:pPr lvl="1">
              <a:lnSpc>
                <a:spcPct val="80000"/>
              </a:lnSpc>
            </a:pPr>
            <a:r>
              <a:rPr lang="zh-CN" altLang="en-US" sz="1800" b="0" dirty="0">
                <a:solidFill>
                  <a:schemeClr val="tx1"/>
                </a:solidFill>
              </a:rPr>
              <a:t>具有</a:t>
            </a:r>
            <a:r>
              <a:rPr lang="en-US" altLang="zh-CN" sz="1800" b="0" dirty="0">
                <a:solidFill>
                  <a:schemeClr val="tx1"/>
                </a:solidFill>
              </a:rPr>
              <a:t>MIME</a:t>
            </a:r>
            <a:r>
              <a:rPr lang="zh-CN" altLang="en-US" sz="1800" b="0" dirty="0">
                <a:solidFill>
                  <a:schemeClr val="tx1"/>
                </a:solidFill>
              </a:rPr>
              <a:t>功能的</a:t>
            </a:r>
            <a:r>
              <a:rPr lang="en-US" altLang="zh-CN" sz="1800" b="0" dirty="0">
                <a:solidFill>
                  <a:schemeClr val="tx1"/>
                </a:solidFill>
              </a:rPr>
              <a:t>Email</a:t>
            </a:r>
            <a:r>
              <a:rPr lang="zh-CN" altLang="en-US" sz="1800" b="0" dirty="0">
                <a:solidFill>
                  <a:schemeClr val="tx1"/>
                </a:solidFill>
              </a:rPr>
              <a:t>软件大都能自动判别邮件是采用何种编码，然后自动选择用</a:t>
            </a:r>
            <a:r>
              <a:rPr lang="en-US" altLang="zh-CN" sz="1800" b="0" dirty="0">
                <a:solidFill>
                  <a:schemeClr val="tx1"/>
                </a:solidFill>
              </a:rPr>
              <a:t>QP</a:t>
            </a:r>
            <a:r>
              <a:rPr lang="zh-CN" altLang="en-US" sz="1800" b="0" dirty="0">
                <a:solidFill>
                  <a:schemeClr val="tx1"/>
                </a:solidFill>
              </a:rPr>
              <a:t>或</a:t>
            </a:r>
            <a:r>
              <a:rPr lang="en-US" altLang="zh-CN" sz="1800" b="0" dirty="0">
                <a:solidFill>
                  <a:schemeClr val="tx1"/>
                </a:solidFill>
              </a:rPr>
              <a:t>Base64</a:t>
            </a:r>
            <a:r>
              <a:rPr lang="zh-CN" altLang="en-US" sz="1800" b="0" dirty="0">
                <a:solidFill>
                  <a:schemeClr val="tx1"/>
                </a:solidFill>
              </a:rPr>
              <a:t>来解码。 </a:t>
            </a:r>
            <a:endParaRPr lang="zh-CN" altLang="en-US" sz="1800" b="0" dirty="0">
              <a:solidFill>
                <a:schemeClr val="tx1"/>
              </a:solidFill>
            </a:endParaRPr>
          </a:p>
          <a:p>
            <a:pPr>
              <a:lnSpc>
                <a:spcPct val="80000"/>
              </a:lnSpc>
            </a:pPr>
            <a:r>
              <a:rPr lang="en-US" altLang="zh-CN" sz="2000" dirty="0"/>
              <a:t>Binhex</a:t>
            </a:r>
            <a:r>
              <a:rPr lang="zh-CN" altLang="en-US" sz="2000" dirty="0"/>
              <a:t>编码 </a:t>
            </a:r>
            <a:br>
              <a:rPr lang="zh-CN" altLang="en-US" sz="2000" dirty="0"/>
            </a:br>
            <a:r>
              <a:rPr lang="en-US" altLang="zh-CN" sz="2000" dirty="0"/>
              <a:t>Binhex</a:t>
            </a:r>
            <a:r>
              <a:rPr lang="zh-CN" altLang="en-US" sz="2000" dirty="0"/>
              <a:t>的编码方式常用于</a:t>
            </a:r>
            <a:r>
              <a:rPr lang="en-US" altLang="zh-CN" sz="2000" dirty="0"/>
              <a:t>Apple</a:t>
            </a:r>
            <a:r>
              <a:rPr lang="zh-CN" altLang="en-US" sz="2000" dirty="0"/>
              <a:t>公司的</a:t>
            </a:r>
            <a:r>
              <a:rPr lang="en-US" altLang="zh-CN" sz="2000" dirty="0"/>
              <a:t>Mac</a:t>
            </a:r>
            <a:r>
              <a:rPr lang="zh-CN" altLang="en-US" sz="2000" dirty="0"/>
              <a:t>计算机，</a:t>
            </a:r>
            <a:r>
              <a:rPr lang="en-US" altLang="zh-CN" sz="2000" dirty="0"/>
              <a:t>PC</a:t>
            </a:r>
            <a:r>
              <a:rPr lang="zh-CN" altLang="en-US" sz="2000" dirty="0"/>
              <a:t>上较少使用。 </a:t>
            </a:r>
            <a:endParaRPr lang="zh-CN" altLang="en-US" sz="2000"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Rectangle 1026"/>
          <p:cNvSpPr>
            <a:spLocks noGrp="1" noChangeArrowheads="1"/>
          </p:cNvSpPr>
          <p:nvPr>
            <p:ph type="title"/>
          </p:nvPr>
        </p:nvSpPr>
        <p:spPr>
          <a:xfrm>
            <a:off x="762000" y="-171450"/>
            <a:ext cx="8382000" cy="1143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邮件格式</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多媒体扩展</a:t>
            </a:r>
            <a:endParaRPr kumimoji="1" lang="zh-CN" altLang="en-US" sz="4400" b="0" i="0" u="none" strike="noStrike" kern="0" cap="none" spc="0" normalizeH="0" baseline="0" noProof="0" smtClean="0">
              <a:ln>
                <a:noFill/>
              </a:ln>
              <a:solidFill>
                <a:srgbClr val="FF9900"/>
              </a:solidFill>
              <a:effectLst/>
              <a:uLnTx/>
              <a:uFillTx/>
              <a:latin typeface="+mj-lt"/>
              <a:ea typeface="+mj-ea"/>
              <a:cs typeface="+mj-cs"/>
            </a:endParaRPr>
          </a:p>
        </p:txBody>
      </p:sp>
      <p:sp>
        <p:nvSpPr>
          <p:cNvPr id="109570" name="Rectangle 1027"/>
          <p:cNvSpPr>
            <a:spLocks noGrp="1"/>
          </p:cNvSpPr>
          <p:nvPr>
            <p:ph sz="half" idx="1"/>
          </p:nvPr>
        </p:nvSpPr>
        <p:spPr>
          <a:xfrm>
            <a:off x="539750" y="765175"/>
            <a:ext cx="7327900" cy="4648200"/>
          </a:xfrm>
        </p:spPr>
        <p:txBody>
          <a:bodyPr vert="horz" wrap="square" lIns="91440" tIns="45720" rIns="91440" bIns="45720" anchor="t"/>
          <a:p>
            <a:pPr eaLnBrk="1" hangingPunct="1">
              <a:buClr>
                <a:srgbClr val="3366FF"/>
              </a:buClr>
              <a:buSzTx/>
            </a:pPr>
            <a:r>
              <a:rPr kumimoji="1" lang="en-US" altLang="zh-CN" sz="2400" dirty="0">
                <a:latin typeface="+mn-lt"/>
                <a:ea typeface="+mn-ea"/>
                <a:cs typeface="+mn-cs"/>
              </a:rPr>
              <a:t>MIME: multimedia mail extension, RFC 2045, 2056</a:t>
            </a:r>
            <a:endParaRPr kumimoji="1" lang="en-US" altLang="zh-CN" sz="2400" dirty="0">
              <a:latin typeface="+mn-lt"/>
              <a:ea typeface="+mn-ea"/>
              <a:cs typeface="+mn-cs"/>
            </a:endParaRPr>
          </a:p>
          <a:p>
            <a:pPr eaLnBrk="1" hangingPunct="1">
              <a:buClr>
                <a:srgbClr val="3366FF"/>
              </a:buClr>
              <a:buSzTx/>
            </a:pPr>
            <a:r>
              <a:rPr kumimoji="1" lang="zh-CN" altLang="en-US" sz="2400" dirty="0">
                <a:latin typeface="+mn-lt"/>
                <a:ea typeface="+mn-ea"/>
                <a:cs typeface="+mn-cs"/>
              </a:rPr>
              <a:t>在报文首部附加额外的信息声明 </a:t>
            </a:r>
            <a:r>
              <a:rPr kumimoji="1" lang="en-US" altLang="zh-CN" sz="2400" dirty="0">
                <a:latin typeface="+mn-lt"/>
                <a:ea typeface="+mn-ea"/>
                <a:cs typeface="+mn-cs"/>
              </a:rPr>
              <a:t>MIME </a:t>
            </a:r>
            <a:r>
              <a:rPr kumimoji="1" lang="zh-CN" altLang="en-US" sz="2400" dirty="0">
                <a:latin typeface="+mn-lt"/>
                <a:ea typeface="+mn-ea"/>
                <a:cs typeface="+mn-cs"/>
              </a:rPr>
              <a:t>内容类型</a:t>
            </a:r>
            <a:endParaRPr kumimoji="1" lang="zh-CN" altLang="en-US" dirty="0">
              <a:latin typeface="+mn-lt"/>
              <a:ea typeface="+mn-ea"/>
              <a:cs typeface="+mn-cs"/>
            </a:endParaRPr>
          </a:p>
        </p:txBody>
      </p:sp>
      <p:grpSp>
        <p:nvGrpSpPr>
          <p:cNvPr id="109571" name="Group 1028"/>
          <p:cNvGrpSpPr/>
          <p:nvPr/>
        </p:nvGrpSpPr>
        <p:grpSpPr>
          <a:xfrm>
            <a:off x="254000" y="2151063"/>
            <a:ext cx="8594725" cy="3113087"/>
            <a:chOff x="222" y="1796"/>
            <a:chExt cx="5414" cy="1961"/>
          </a:xfrm>
        </p:grpSpPr>
        <p:grpSp>
          <p:nvGrpSpPr>
            <p:cNvPr id="109572" name="Group 1029"/>
            <p:cNvGrpSpPr/>
            <p:nvPr/>
          </p:nvGrpSpPr>
          <p:grpSpPr>
            <a:xfrm>
              <a:off x="2484" y="1796"/>
              <a:ext cx="3152" cy="1961"/>
              <a:chOff x="1424" y="1808"/>
              <a:chExt cx="3152" cy="2152"/>
            </a:xfrm>
          </p:grpSpPr>
          <p:sp>
            <p:nvSpPr>
              <p:cNvPr id="109573" name="Text Box 1030"/>
              <p:cNvSpPr txBox="1"/>
              <p:nvPr/>
            </p:nvSpPr>
            <p:spPr>
              <a:xfrm>
                <a:off x="1440" y="1808"/>
                <a:ext cx="3136" cy="2152"/>
              </a:xfrm>
              <a:prstGeom prst="rect">
                <a:avLst/>
              </a:prstGeom>
              <a:noFill/>
              <a:ln w="9525">
                <a:noFill/>
              </a:ln>
            </p:spPr>
            <p:txBody>
              <a:bodyPr anchor="t">
                <a:spAutoFit/>
              </a:bodyPr>
              <a:p>
                <a:pPr eaLnBrk="0" hangingPunct="0"/>
                <a:r>
                  <a:rPr lang="en-US" altLang="zh-CN" dirty="0">
                    <a:solidFill>
                      <a:schemeClr val="tx1"/>
                    </a:solidFill>
                    <a:latin typeface="Courier New" panose="02070309020205020404" pitchFamily="49" charset="0"/>
                    <a:ea typeface="宋体" panose="02010600030101010101" pitchFamily="2" charset="-122"/>
                  </a:rPr>
                  <a:t>From: alice@crepes.fr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To: bob@hamburger.edu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Subject: Picture of yummy crepe.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MIME-Version: 1.0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Content-Transfer-Encoding: base64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Content-Type: image/jpeg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base64 encoded data .....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......base64 encoded data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a:t>
                </a:r>
                <a:endParaRPr lang="en-US" altLang="zh-CN" dirty="0">
                  <a:solidFill>
                    <a:schemeClr val="tx1"/>
                  </a:solidFill>
                  <a:latin typeface="Courier New" panose="02070309020205020404" pitchFamily="49" charset="0"/>
                  <a:ea typeface="宋体" panose="02010600030101010101" pitchFamily="2" charset="-122"/>
                </a:endParaRPr>
              </a:p>
            </p:txBody>
          </p:sp>
          <p:sp>
            <p:nvSpPr>
              <p:cNvPr id="109574" name="Rectangle 1031"/>
              <p:cNvSpPr/>
              <p:nvPr/>
            </p:nvSpPr>
            <p:spPr>
              <a:xfrm>
                <a:off x="1424" y="1808"/>
                <a:ext cx="2984" cy="2024"/>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endParaRPr lang="zh-CN" altLang="zh-CN" sz="2400" dirty="0">
                  <a:solidFill>
                    <a:schemeClr val="tx1"/>
                  </a:solidFill>
                  <a:latin typeface="Times New Roman" panose="02020603050405020304" pitchFamily="18" charset="0"/>
                  <a:ea typeface="宋体" panose="02010600030101010101" pitchFamily="2" charset="-122"/>
                </a:endParaRPr>
              </a:p>
            </p:txBody>
          </p:sp>
        </p:grpSp>
        <p:sp>
          <p:nvSpPr>
            <p:cNvPr id="109575" name="Text Box 1032"/>
            <p:cNvSpPr txBox="1"/>
            <p:nvPr/>
          </p:nvSpPr>
          <p:spPr>
            <a:xfrm>
              <a:off x="222" y="2739"/>
              <a:ext cx="1630" cy="442"/>
            </a:xfrm>
            <a:prstGeom prst="rect">
              <a:avLst/>
            </a:prstGeom>
            <a:noFill/>
            <a:ln w="9525">
              <a:noFill/>
            </a:ln>
          </p:spPr>
          <p:txBody>
            <a:bodyPr anchor="t">
              <a:spAutoFit/>
            </a:bodyPr>
            <a:p>
              <a:pPr algn="r" eaLnBrk="0" hangingPunct="0"/>
              <a:r>
                <a:rPr lang="zh-CN" altLang="en-US" sz="2000" dirty="0">
                  <a:solidFill>
                    <a:schemeClr val="tx1"/>
                  </a:solidFill>
                  <a:latin typeface="Comic Sans MS" panose="030F0702030302020204" pitchFamily="66" charset="0"/>
                  <a:ea typeface="宋体" panose="02010600030101010101" pitchFamily="2" charset="-122"/>
                </a:rPr>
                <a:t>多媒体类型</a:t>
              </a:r>
              <a:r>
                <a:rPr lang="en-US" altLang="zh-CN" sz="2000" dirty="0">
                  <a:solidFill>
                    <a:schemeClr val="tx1"/>
                  </a:solidFill>
                  <a:latin typeface="Comic Sans MS" panose="030F0702030302020204" pitchFamily="66" charset="0"/>
                  <a:ea typeface="宋体" panose="02010600030101010101" pitchFamily="2" charset="-122"/>
                </a:rPr>
                <a:t>, </a:t>
              </a:r>
              <a:r>
                <a:rPr lang="zh-CN" altLang="en-US" sz="2000" dirty="0">
                  <a:solidFill>
                    <a:schemeClr val="tx1"/>
                  </a:solidFill>
                  <a:latin typeface="Comic Sans MS" panose="030F0702030302020204" pitchFamily="66" charset="0"/>
                  <a:ea typeface="宋体" panose="02010600030101010101" pitchFamily="2" charset="-122"/>
                </a:rPr>
                <a:t>子类型</a:t>
              </a:r>
              <a:r>
                <a:rPr lang="en-US" altLang="zh-CN" sz="2000" dirty="0">
                  <a:solidFill>
                    <a:schemeClr val="tx1"/>
                  </a:solidFill>
                  <a:latin typeface="Comic Sans MS" panose="030F0702030302020204" pitchFamily="66" charset="0"/>
                  <a:ea typeface="宋体" panose="02010600030101010101" pitchFamily="2" charset="-122"/>
                </a:rPr>
                <a:t>, </a:t>
              </a:r>
              <a:endParaRPr lang="en-US" altLang="zh-CN" sz="2000" dirty="0">
                <a:solidFill>
                  <a:schemeClr val="tx1"/>
                </a:solidFill>
                <a:latin typeface="Comic Sans MS" panose="030F0702030302020204" pitchFamily="66" charset="0"/>
                <a:ea typeface="宋体" panose="02010600030101010101" pitchFamily="2" charset="-122"/>
              </a:endParaRPr>
            </a:p>
            <a:p>
              <a:pPr algn="r" eaLnBrk="0" hangingPunct="0"/>
              <a:r>
                <a:rPr lang="zh-CN" altLang="en-US" sz="2000" dirty="0">
                  <a:solidFill>
                    <a:schemeClr val="tx1"/>
                  </a:solidFill>
                  <a:latin typeface="Comic Sans MS" panose="030F0702030302020204" pitchFamily="66" charset="0"/>
                  <a:ea typeface="宋体" panose="02010600030101010101" pitchFamily="2" charset="-122"/>
                </a:rPr>
                <a:t>参数</a:t>
              </a:r>
              <a:r>
                <a:rPr lang="zh-CN" altLang="en-US" sz="2000" dirty="0">
                  <a:solidFill>
                    <a:schemeClr val="tx1"/>
                  </a:solidFill>
                  <a:latin typeface="Times New Roman" panose="02020603050405020304" pitchFamily="18" charset="0"/>
                  <a:ea typeface="宋体" panose="02010600030101010101" pitchFamily="2" charset="-122"/>
                </a:rPr>
                <a:t>声明</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09576" name="Text Box 1033"/>
            <p:cNvSpPr txBox="1"/>
            <p:nvPr/>
          </p:nvSpPr>
          <p:spPr>
            <a:xfrm>
              <a:off x="709" y="2230"/>
              <a:ext cx="1082" cy="250"/>
            </a:xfrm>
            <a:prstGeom prst="rect">
              <a:avLst/>
            </a:prstGeom>
            <a:noFill/>
            <a:ln w="9525">
              <a:noFill/>
            </a:ln>
          </p:spPr>
          <p:txBody>
            <a:bodyPr wrap="none" anchor="t">
              <a:spAutoFit/>
            </a:bodyPr>
            <a:p>
              <a:pPr algn="r" eaLnBrk="0" hangingPunct="0"/>
              <a:r>
                <a:rPr lang="zh-CN" altLang="en-US" sz="2000" dirty="0">
                  <a:solidFill>
                    <a:schemeClr val="tx1"/>
                  </a:solidFill>
                  <a:latin typeface="Comic Sans MS" panose="030F0702030302020204" pitchFamily="66" charset="0"/>
                  <a:ea typeface="宋体" panose="02010600030101010101" pitchFamily="2" charset="-122"/>
                </a:rPr>
                <a:t>数据编码方法</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09577" name="Text Box 1034"/>
            <p:cNvSpPr txBox="1"/>
            <p:nvPr/>
          </p:nvSpPr>
          <p:spPr>
            <a:xfrm>
              <a:off x="709" y="1891"/>
              <a:ext cx="976" cy="250"/>
            </a:xfrm>
            <a:prstGeom prst="rect">
              <a:avLst/>
            </a:prstGeom>
            <a:noFill/>
            <a:ln w="9525">
              <a:noFill/>
            </a:ln>
          </p:spPr>
          <p:txBody>
            <a:bodyPr wrap="none" anchor="t">
              <a:spAutoFit/>
            </a:bodyPr>
            <a:p>
              <a:pPr algn="ctr" eaLnBrk="0" hangingPunct="0"/>
              <a:r>
                <a:rPr lang="en-US" altLang="zh-CN" sz="2000" dirty="0">
                  <a:solidFill>
                    <a:schemeClr val="tx1"/>
                  </a:solidFill>
                  <a:latin typeface="Comic Sans MS" panose="030F0702030302020204" pitchFamily="66" charset="0"/>
                  <a:ea typeface="宋体" panose="02010600030101010101" pitchFamily="2" charset="-122"/>
                </a:rPr>
                <a:t>MIME </a:t>
              </a:r>
              <a:r>
                <a:rPr lang="zh-CN" altLang="en-US" sz="2000" dirty="0">
                  <a:solidFill>
                    <a:schemeClr val="tx1"/>
                  </a:solidFill>
                  <a:latin typeface="Comic Sans MS" panose="030F0702030302020204" pitchFamily="66" charset="0"/>
                  <a:ea typeface="宋体" panose="02010600030101010101" pitchFamily="2" charset="-122"/>
                </a:rPr>
                <a:t>版本</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09578" name="Text Box 1035"/>
            <p:cNvSpPr txBox="1"/>
            <p:nvPr/>
          </p:nvSpPr>
          <p:spPr>
            <a:xfrm>
              <a:off x="711" y="3470"/>
              <a:ext cx="1082" cy="250"/>
            </a:xfrm>
            <a:prstGeom prst="rect">
              <a:avLst/>
            </a:prstGeom>
            <a:noFill/>
            <a:ln w="9525">
              <a:noFill/>
            </a:ln>
          </p:spPr>
          <p:txBody>
            <a:bodyPr wrap="none" anchor="t">
              <a:spAutoFit/>
            </a:bodyPr>
            <a:p>
              <a:pPr algn="ctr" eaLnBrk="0" hangingPunct="0"/>
              <a:r>
                <a:rPr lang="zh-CN" altLang="en-US" sz="2000" dirty="0">
                  <a:solidFill>
                    <a:schemeClr val="tx1"/>
                  </a:solidFill>
                  <a:latin typeface="Comic Sans MS" panose="030F0702030302020204" pitchFamily="66" charset="0"/>
                  <a:ea typeface="宋体" panose="02010600030101010101" pitchFamily="2" charset="-122"/>
                </a:rPr>
                <a:t>编码后的数据</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09579" name="Line 1036"/>
            <p:cNvSpPr/>
            <p:nvPr/>
          </p:nvSpPr>
          <p:spPr>
            <a:xfrm>
              <a:off x="1800" y="2064"/>
              <a:ext cx="728" cy="344"/>
            </a:xfrm>
            <a:prstGeom prst="line">
              <a:avLst/>
            </a:prstGeom>
            <a:ln w="19050" cap="flat" cmpd="sng">
              <a:solidFill>
                <a:srgbClr val="FF0000"/>
              </a:solidFill>
              <a:prstDash val="solid"/>
              <a:round/>
              <a:headEnd type="none" w="med" len="med"/>
              <a:tailEnd type="triangle" w="med" len="med"/>
            </a:ln>
          </p:spPr>
        </p:sp>
        <p:sp>
          <p:nvSpPr>
            <p:cNvPr id="109580" name="Line 1037"/>
            <p:cNvSpPr/>
            <p:nvPr/>
          </p:nvSpPr>
          <p:spPr>
            <a:xfrm>
              <a:off x="1784" y="2464"/>
              <a:ext cx="744" cy="120"/>
            </a:xfrm>
            <a:prstGeom prst="line">
              <a:avLst/>
            </a:prstGeom>
            <a:ln w="19050" cap="flat" cmpd="sng">
              <a:solidFill>
                <a:srgbClr val="FF0000"/>
              </a:solidFill>
              <a:prstDash val="solid"/>
              <a:round/>
              <a:headEnd type="none" w="med" len="med"/>
              <a:tailEnd type="triangle" w="med" len="med"/>
            </a:ln>
          </p:spPr>
        </p:sp>
        <p:sp>
          <p:nvSpPr>
            <p:cNvPr id="109581" name="Line 1038"/>
            <p:cNvSpPr/>
            <p:nvPr/>
          </p:nvSpPr>
          <p:spPr>
            <a:xfrm flipV="1">
              <a:off x="1768" y="2784"/>
              <a:ext cx="784" cy="224"/>
            </a:xfrm>
            <a:prstGeom prst="line">
              <a:avLst/>
            </a:prstGeom>
            <a:ln w="19050" cap="flat" cmpd="sng">
              <a:solidFill>
                <a:srgbClr val="FF0000"/>
              </a:solidFill>
              <a:prstDash val="solid"/>
              <a:round/>
              <a:headEnd type="none" w="med" len="med"/>
              <a:tailEnd type="triangle" w="med" len="med"/>
            </a:ln>
          </p:spPr>
        </p:sp>
        <p:sp>
          <p:nvSpPr>
            <p:cNvPr id="109582" name="Line 1039"/>
            <p:cNvSpPr/>
            <p:nvPr/>
          </p:nvSpPr>
          <p:spPr>
            <a:xfrm flipV="1">
              <a:off x="1792" y="3256"/>
              <a:ext cx="632" cy="320"/>
            </a:xfrm>
            <a:prstGeom prst="line">
              <a:avLst/>
            </a:prstGeom>
            <a:ln w="19050" cap="flat" cmpd="sng">
              <a:solidFill>
                <a:srgbClr val="FF0000"/>
              </a:solidFill>
              <a:prstDash val="solid"/>
              <a:round/>
              <a:headEnd type="none" w="med" len="med"/>
              <a:tailEnd type="triangle" w="med" len="med"/>
            </a:ln>
          </p:spPr>
        </p:sp>
        <p:sp>
          <p:nvSpPr>
            <p:cNvPr id="109583" name="Freeform 1040"/>
            <p:cNvSpPr/>
            <p:nvPr/>
          </p:nvSpPr>
          <p:spPr>
            <a:xfrm>
              <a:off x="2439" y="3030"/>
              <a:ext cx="195" cy="555"/>
            </a:xfrm>
            <a:custGeom>
              <a:avLst/>
              <a:gdLst/>
              <a:ahLst/>
              <a:cxnLst>
                <a:cxn ang="0">
                  <a:pos x="159" y="3"/>
                </a:cxn>
                <a:cxn ang="0">
                  <a:pos x="0" y="0"/>
                </a:cxn>
                <a:cxn ang="0">
                  <a:pos x="0" y="555"/>
                </a:cxn>
                <a:cxn ang="0">
                  <a:pos x="195" y="552"/>
                </a:cxn>
              </a:cxnLst>
              <a:pathLst>
                <a:path w="195" h="555">
                  <a:moveTo>
                    <a:pt x="159" y="3"/>
                  </a:moveTo>
                  <a:lnTo>
                    <a:pt x="0" y="0"/>
                  </a:lnTo>
                  <a:lnTo>
                    <a:pt x="0" y="555"/>
                  </a:lnTo>
                  <a:lnTo>
                    <a:pt x="195" y="552"/>
                  </a:lnTo>
                </a:path>
              </a:pathLst>
            </a:custGeom>
            <a:noFill/>
            <a:ln w="19050" cap="flat" cmpd="sng">
              <a:solidFill>
                <a:srgbClr val="FF0000"/>
              </a:solidFill>
              <a:prstDash val="solid"/>
              <a:round/>
              <a:headEnd type="none" w="med" len="med"/>
              <a:tailEnd type="none" w="med" len="med"/>
            </a:ln>
          </p:spPr>
          <p:txBody>
            <a:bodyPr/>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MIME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类型声明 </a:t>
            </a:r>
            <a:br>
              <a:rPr kumimoji="1" lang="zh-CN" altLang="en-US" sz="4000" b="0" i="0" u="none" strike="noStrike" kern="0" cap="none" spc="0" normalizeH="0" baseline="0" noProof="0" smtClean="0">
                <a:ln>
                  <a:noFill/>
                </a:ln>
                <a:solidFill>
                  <a:srgbClr val="FF9900"/>
                </a:solidFill>
                <a:effectLst/>
                <a:uLnTx/>
                <a:uFillTx/>
                <a:latin typeface="+mj-lt"/>
                <a:ea typeface="+mj-ea"/>
                <a:cs typeface="+mj-cs"/>
              </a:rPr>
            </a:br>
            <a:r>
              <a:rPr kumimoji="1" lang="en-US" altLang="zh-CN" sz="1800" b="0" i="0" u="none" strike="noStrike" kern="0" cap="none" spc="0" normalizeH="0" baseline="0" noProof="0" smtClean="0">
                <a:ln>
                  <a:noFill/>
                </a:ln>
                <a:solidFill>
                  <a:srgbClr val="FF9900"/>
                </a:solidFill>
                <a:effectLst/>
                <a:uLnTx/>
                <a:uFillTx/>
                <a:latin typeface="Courier New" panose="02070309020205020404" pitchFamily="49" charset="0"/>
                <a:ea typeface="+mj-ea"/>
                <a:cs typeface="+mj-cs"/>
              </a:rPr>
              <a:t>Content-Type: type/subtype; parameters</a:t>
            </a:r>
            <a:endParaRPr kumimoji="1" lang="en-US" altLang="zh-CN" sz="1800" b="0" i="0" u="none" strike="noStrike" kern="0" cap="none" spc="0" normalizeH="0" baseline="0" noProof="0" smtClean="0">
              <a:ln>
                <a:noFill/>
              </a:ln>
              <a:solidFill>
                <a:srgbClr val="FF9900"/>
              </a:solidFill>
              <a:effectLst/>
              <a:uLnTx/>
              <a:uFillTx/>
              <a:latin typeface="+mj-lt"/>
              <a:ea typeface="+mj-ea"/>
              <a:cs typeface="+mj-cs"/>
            </a:endParaRPr>
          </a:p>
        </p:txBody>
      </p:sp>
      <p:sp>
        <p:nvSpPr>
          <p:cNvPr id="110594" name="Rectangle 3"/>
          <p:cNvSpPr>
            <a:spLocks noGrp="1"/>
          </p:cNvSpPr>
          <p:nvPr>
            <p:ph sz="half" idx="1"/>
          </p:nvPr>
        </p:nvSpPr>
        <p:spPr>
          <a:xfrm>
            <a:off x="539750" y="836613"/>
            <a:ext cx="3810000" cy="4648200"/>
          </a:xfrm>
        </p:spPr>
        <p:txBody>
          <a:bodyPr vert="horz" wrap="square" lIns="91440" tIns="45720" rIns="91440" bIns="45720" anchor="t"/>
          <a:p>
            <a:pPr eaLnBrk="1" hangingPunct="1">
              <a:lnSpc>
                <a:spcPct val="90000"/>
              </a:lnSpc>
              <a:buClr>
                <a:srgbClr val="3366FF"/>
              </a:buClr>
              <a:buSzTx/>
              <a:buNone/>
            </a:pPr>
            <a:r>
              <a:rPr kumimoji="1" lang="en-US" altLang="zh-CN" dirty="0">
                <a:solidFill>
                  <a:srgbClr val="FF0000"/>
                </a:solidFill>
                <a:latin typeface="+mn-lt"/>
                <a:ea typeface="+mn-ea"/>
                <a:cs typeface="+mn-cs"/>
              </a:rPr>
              <a:t>Text</a:t>
            </a:r>
            <a:endParaRPr kumimoji="1" lang="en-US" altLang="zh-CN" dirty="0">
              <a:latin typeface="+mn-lt"/>
              <a:ea typeface="+mn-ea"/>
              <a:cs typeface="+mn-cs"/>
            </a:endParaRPr>
          </a:p>
          <a:p>
            <a:pPr eaLnBrk="1" hangingPunct="1">
              <a:lnSpc>
                <a:spcPct val="90000"/>
              </a:lnSpc>
              <a:buClr>
                <a:srgbClr val="3366FF"/>
              </a:buClr>
              <a:buSzTx/>
            </a:pPr>
            <a:r>
              <a:rPr kumimoji="1" lang="zh-CN" altLang="en-US" sz="2400" dirty="0">
                <a:latin typeface="+mn-lt"/>
                <a:ea typeface="+mn-ea"/>
                <a:cs typeface="+mn-cs"/>
              </a:rPr>
              <a:t>子类型样例</a:t>
            </a:r>
            <a:r>
              <a:rPr kumimoji="1" lang="en-US" altLang="zh-CN" sz="2400" dirty="0">
                <a:latin typeface="+mn-lt"/>
                <a:ea typeface="+mn-ea"/>
                <a:cs typeface="+mn-cs"/>
              </a:rPr>
              <a:t>: </a:t>
            </a:r>
            <a:r>
              <a:rPr kumimoji="1" lang="en-US" altLang="zh-CN" sz="2400" dirty="0">
                <a:latin typeface="Courier New" panose="02070309020205020404" pitchFamily="49" charset="0"/>
                <a:ea typeface="+mn-ea"/>
                <a:cs typeface="+mn-cs"/>
              </a:rPr>
              <a:t>plain, html</a:t>
            </a:r>
            <a:endParaRPr kumimoji="1" lang="en-US" altLang="zh-CN" sz="2400" dirty="0">
              <a:latin typeface="Courier New" panose="02070309020205020404" pitchFamily="49" charset="0"/>
              <a:ea typeface="+mn-ea"/>
              <a:cs typeface="+mn-cs"/>
            </a:endParaRPr>
          </a:p>
          <a:p>
            <a:pPr eaLnBrk="1" hangingPunct="1">
              <a:lnSpc>
                <a:spcPct val="90000"/>
              </a:lnSpc>
              <a:buClr>
                <a:srgbClr val="3366FF"/>
              </a:buClr>
              <a:buSzTx/>
              <a:buNone/>
            </a:pPr>
            <a:r>
              <a:rPr kumimoji="1" lang="en-US" altLang="zh-CN" dirty="0">
                <a:solidFill>
                  <a:srgbClr val="FF0000"/>
                </a:solidFill>
                <a:latin typeface="+mn-lt"/>
                <a:ea typeface="+mn-ea"/>
                <a:cs typeface="+mn-cs"/>
              </a:rPr>
              <a:t>Image</a:t>
            </a:r>
            <a:endParaRPr kumimoji="1" lang="en-US" altLang="zh-CN" sz="2400" dirty="0">
              <a:latin typeface="+mn-lt"/>
              <a:ea typeface="+mn-ea"/>
              <a:cs typeface="+mn-cs"/>
            </a:endParaRPr>
          </a:p>
          <a:p>
            <a:pPr eaLnBrk="1" hangingPunct="1">
              <a:lnSpc>
                <a:spcPct val="90000"/>
              </a:lnSpc>
              <a:buClr>
                <a:srgbClr val="3366FF"/>
              </a:buClr>
              <a:buSzTx/>
            </a:pPr>
            <a:r>
              <a:rPr kumimoji="1" lang="zh-CN" altLang="en-US" sz="2400" dirty="0">
                <a:latin typeface="+mn-lt"/>
                <a:ea typeface="+mn-ea"/>
                <a:cs typeface="+mn-cs"/>
              </a:rPr>
              <a:t>子类型样例</a:t>
            </a:r>
            <a:r>
              <a:rPr kumimoji="1" lang="en-US" altLang="zh-CN" sz="2400" dirty="0">
                <a:latin typeface="+mn-lt"/>
                <a:ea typeface="+mn-ea"/>
                <a:cs typeface="+mn-cs"/>
              </a:rPr>
              <a:t>: </a:t>
            </a:r>
            <a:r>
              <a:rPr kumimoji="1" lang="en-US" altLang="zh-CN" sz="2400" dirty="0">
                <a:latin typeface="Courier New" panose="02070309020205020404" pitchFamily="49" charset="0"/>
                <a:ea typeface="+mn-ea"/>
                <a:cs typeface="+mn-cs"/>
              </a:rPr>
              <a:t>jpeg, gif</a:t>
            </a:r>
            <a:endParaRPr kumimoji="1" lang="en-US" altLang="zh-CN" sz="2400" dirty="0">
              <a:latin typeface="+mn-lt"/>
              <a:ea typeface="+mn-ea"/>
              <a:cs typeface="+mn-cs"/>
            </a:endParaRPr>
          </a:p>
          <a:p>
            <a:pPr eaLnBrk="1" hangingPunct="1">
              <a:lnSpc>
                <a:spcPct val="90000"/>
              </a:lnSpc>
              <a:buClr>
                <a:srgbClr val="3366FF"/>
              </a:buClr>
              <a:buSzTx/>
              <a:buNone/>
            </a:pPr>
            <a:r>
              <a:rPr kumimoji="1" lang="en-US" altLang="zh-CN" dirty="0">
                <a:solidFill>
                  <a:srgbClr val="FF0000"/>
                </a:solidFill>
                <a:latin typeface="+mn-lt"/>
                <a:ea typeface="+mn-ea"/>
                <a:cs typeface="+mn-cs"/>
              </a:rPr>
              <a:t>Audio</a:t>
            </a:r>
            <a:endParaRPr kumimoji="1" lang="en-US" altLang="zh-CN" sz="2400" dirty="0">
              <a:latin typeface="+mn-lt"/>
              <a:ea typeface="+mn-ea"/>
              <a:cs typeface="+mn-cs"/>
            </a:endParaRPr>
          </a:p>
          <a:p>
            <a:pPr eaLnBrk="1" hangingPunct="1">
              <a:lnSpc>
                <a:spcPct val="90000"/>
              </a:lnSpc>
              <a:buClr>
                <a:srgbClr val="3366FF"/>
              </a:buClr>
              <a:buSzTx/>
            </a:pPr>
            <a:r>
              <a:rPr kumimoji="1" lang="zh-CN" altLang="en-US" sz="2400" dirty="0">
                <a:latin typeface="+mn-lt"/>
                <a:ea typeface="+mn-ea"/>
                <a:cs typeface="+mn-cs"/>
              </a:rPr>
              <a:t>子类型样例</a:t>
            </a:r>
            <a:r>
              <a:rPr kumimoji="1" lang="en-US" altLang="zh-CN" sz="2400" dirty="0">
                <a:latin typeface="+mn-lt"/>
                <a:ea typeface="+mn-ea"/>
                <a:cs typeface="+mn-cs"/>
              </a:rPr>
              <a:t>: </a:t>
            </a:r>
            <a:r>
              <a:rPr kumimoji="1" lang="en-US" altLang="zh-CN" sz="2400" dirty="0">
                <a:latin typeface="Courier New" panose="02070309020205020404" pitchFamily="49" charset="0"/>
                <a:ea typeface="+mn-ea"/>
                <a:cs typeface="+mn-cs"/>
              </a:rPr>
              <a:t>basic</a:t>
            </a:r>
            <a:r>
              <a:rPr kumimoji="1" lang="en-US" altLang="zh-CN" sz="2400" dirty="0">
                <a:latin typeface="+mn-lt"/>
                <a:ea typeface="+mn-ea"/>
                <a:cs typeface="+mn-cs"/>
              </a:rPr>
              <a:t> (8-bit mu-law encoded), </a:t>
            </a:r>
            <a:r>
              <a:rPr kumimoji="1" lang="en-US" altLang="zh-CN" sz="2400" dirty="0">
                <a:latin typeface="Courier New" panose="02070309020205020404" pitchFamily="49" charset="0"/>
                <a:ea typeface="+mn-ea"/>
                <a:cs typeface="+mn-cs"/>
              </a:rPr>
              <a:t>32kadpcm</a:t>
            </a:r>
            <a:r>
              <a:rPr kumimoji="1" lang="en-US" altLang="zh-CN" sz="2400" b="0" dirty="0">
                <a:latin typeface="Courier New" panose="02070309020205020404" pitchFamily="49" charset="0"/>
                <a:ea typeface="+mn-ea"/>
                <a:cs typeface="+mn-cs"/>
              </a:rPr>
              <a:t> </a:t>
            </a:r>
            <a:r>
              <a:rPr kumimoji="1" lang="en-US" altLang="zh-CN" sz="2400" dirty="0">
                <a:latin typeface="+mn-lt"/>
                <a:ea typeface="+mn-ea"/>
                <a:cs typeface="+mn-cs"/>
              </a:rPr>
              <a:t>(32 kbps coding)</a:t>
            </a:r>
            <a:endParaRPr kumimoji="1" lang="en-US" altLang="zh-CN" sz="2400" dirty="0">
              <a:latin typeface="+mn-lt"/>
              <a:ea typeface="+mn-ea"/>
              <a:cs typeface="+mn-cs"/>
            </a:endParaRPr>
          </a:p>
        </p:txBody>
      </p:sp>
      <p:sp>
        <p:nvSpPr>
          <p:cNvPr id="110595" name="Rectangle 4"/>
          <p:cNvSpPr>
            <a:spLocks noGrp="1"/>
          </p:cNvSpPr>
          <p:nvPr>
            <p:ph sz="half" idx="2"/>
          </p:nvPr>
        </p:nvSpPr>
        <p:spPr>
          <a:xfrm>
            <a:off x="4500563" y="836613"/>
            <a:ext cx="3810000" cy="4648200"/>
          </a:xfrm>
        </p:spPr>
        <p:txBody>
          <a:bodyPr vert="horz" wrap="square" lIns="91440" tIns="45720" rIns="91440" bIns="45720" anchor="t"/>
          <a:p>
            <a:pPr eaLnBrk="1" hangingPunct="1">
              <a:buClr>
                <a:srgbClr val="3366FF"/>
              </a:buClr>
              <a:buSzTx/>
              <a:buNone/>
            </a:pPr>
            <a:r>
              <a:rPr kumimoji="1" lang="en-US" altLang="zh-CN" dirty="0">
                <a:solidFill>
                  <a:srgbClr val="FF0000"/>
                </a:solidFill>
                <a:latin typeface="+mn-lt"/>
                <a:ea typeface="+mn-ea"/>
                <a:cs typeface="+mn-cs"/>
              </a:rPr>
              <a:t>Video</a:t>
            </a:r>
            <a:endParaRPr kumimoji="1" lang="en-US" altLang="zh-CN" dirty="0">
              <a:latin typeface="+mn-lt"/>
              <a:ea typeface="+mn-ea"/>
              <a:cs typeface="+mn-cs"/>
            </a:endParaRPr>
          </a:p>
          <a:p>
            <a:pPr eaLnBrk="1" hangingPunct="1">
              <a:buClr>
                <a:srgbClr val="3366FF"/>
              </a:buClr>
              <a:buSzTx/>
            </a:pPr>
            <a:r>
              <a:rPr kumimoji="1" lang="zh-CN" altLang="en-US" sz="2400" dirty="0">
                <a:latin typeface="+mn-lt"/>
                <a:ea typeface="+mn-ea"/>
                <a:cs typeface="+mn-cs"/>
              </a:rPr>
              <a:t>子类型样例</a:t>
            </a:r>
            <a:r>
              <a:rPr kumimoji="1" lang="en-US" altLang="zh-CN" sz="2400" dirty="0">
                <a:latin typeface="+mn-lt"/>
                <a:ea typeface="+mn-ea"/>
                <a:cs typeface="+mn-cs"/>
              </a:rPr>
              <a:t>: </a:t>
            </a:r>
            <a:r>
              <a:rPr kumimoji="1" lang="en-US" altLang="zh-CN" sz="2400" dirty="0">
                <a:latin typeface="Courier New" panose="02070309020205020404" pitchFamily="49" charset="0"/>
                <a:ea typeface="+mn-ea"/>
                <a:cs typeface="+mn-cs"/>
              </a:rPr>
              <a:t>mpeg, quicktime</a:t>
            </a:r>
            <a:endParaRPr kumimoji="1" lang="en-US" altLang="zh-CN" dirty="0">
              <a:latin typeface="Courier New" panose="02070309020205020404" pitchFamily="49" charset="0"/>
              <a:ea typeface="+mn-ea"/>
              <a:cs typeface="+mn-cs"/>
            </a:endParaRPr>
          </a:p>
          <a:p>
            <a:pPr eaLnBrk="1" hangingPunct="1">
              <a:buClr>
                <a:srgbClr val="3366FF"/>
              </a:buClr>
              <a:buSzTx/>
              <a:buNone/>
            </a:pPr>
            <a:r>
              <a:rPr kumimoji="1" lang="en-US" altLang="zh-CN" dirty="0">
                <a:solidFill>
                  <a:srgbClr val="FF0000"/>
                </a:solidFill>
                <a:latin typeface="+mn-lt"/>
                <a:ea typeface="+mn-ea"/>
                <a:cs typeface="+mn-cs"/>
              </a:rPr>
              <a:t>Application</a:t>
            </a:r>
            <a:endParaRPr kumimoji="1" lang="en-US" altLang="zh-CN" dirty="0">
              <a:latin typeface="+mn-lt"/>
              <a:ea typeface="+mn-ea"/>
              <a:cs typeface="+mn-cs"/>
            </a:endParaRPr>
          </a:p>
          <a:p>
            <a:pPr eaLnBrk="1" hangingPunct="1">
              <a:buClr>
                <a:srgbClr val="3366FF"/>
              </a:buClr>
              <a:buSzTx/>
            </a:pPr>
            <a:r>
              <a:rPr kumimoji="1" lang="zh-CN" altLang="en-US" sz="2400" dirty="0">
                <a:latin typeface="+mn-lt"/>
                <a:ea typeface="+mn-ea"/>
                <a:cs typeface="+mn-cs"/>
              </a:rPr>
              <a:t>需使用其他阅读器的数据</a:t>
            </a:r>
            <a:endParaRPr kumimoji="1" lang="zh-CN" altLang="en-US" sz="2400" dirty="0">
              <a:latin typeface="+mn-lt"/>
              <a:ea typeface="+mn-ea"/>
              <a:cs typeface="+mn-cs"/>
            </a:endParaRPr>
          </a:p>
          <a:p>
            <a:pPr eaLnBrk="1" hangingPunct="1">
              <a:buClr>
                <a:srgbClr val="3366FF"/>
              </a:buClr>
              <a:buSzTx/>
            </a:pPr>
            <a:r>
              <a:rPr kumimoji="1" lang="zh-CN" altLang="en-US" sz="2400" dirty="0">
                <a:latin typeface="+mn-lt"/>
                <a:ea typeface="+mn-ea"/>
                <a:cs typeface="+mn-cs"/>
              </a:rPr>
              <a:t>子类型样例</a:t>
            </a:r>
            <a:r>
              <a:rPr kumimoji="1" lang="en-US" altLang="zh-CN" sz="2400" dirty="0">
                <a:latin typeface="+mn-lt"/>
                <a:ea typeface="+mn-ea"/>
                <a:cs typeface="+mn-cs"/>
              </a:rPr>
              <a:t>: </a:t>
            </a:r>
            <a:r>
              <a:rPr kumimoji="1" lang="en-US" altLang="zh-CN" sz="2400" dirty="0">
                <a:latin typeface="Courier New" panose="02070309020205020404" pitchFamily="49" charset="0"/>
                <a:ea typeface="+mn-ea"/>
                <a:cs typeface="+mn-cs"/>
              </a:rPr>
              <a:t>msword, octet-stream</a:t>
            </a:r>
            <a:r>
              <a:rPr kumimoji="1" lang="en-US" altLang="zh-CN" sz="2400" b="0" dirty="0">
                <a:latin typeface="Courier New" panose="02070309020205020404" pitchFamily="49" charset="0"/>
                <a:ea typeface="+mn-ea"/>
                <a:cs typeface="+mn-cs"/>
              </a:rPr>
              <a:t> </a:t>
            </a:r>
            <a:endParaRPr kumimoji="1" lang="en-US" altLang="zh-CN" sz="2400" b="0" dirty="0">
              <a:latin typeface="Courier New" panose="02070309020205020404" pitchFamily="49"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Grp="1" noChangeArrowheads="1"/>
          </p:cNvSpPr>
          <p:nvPr>
            <p:ph type="title"/>
          </p:nvPr>
        </p:nvSpPr>
        <p:spPr>
          <a:xfrm>
            <a:off x="468313" y="0"/>
            <a:ext cx="8382000" cy="6381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MIME</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多分部类型</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111618" name="Text Box 3"/>
          <p:cNvSpPr txBox="1"/>
          <p:nvPr/>
        </p:nvSpPr>
        <p:spPr>
          <a:xfrm>
            <a:off x="755650" y="765175"/>
            <a:ext cx="7346950" cy="5256213"/>
          </a:xfrm>
          <a:prstGeom prst="rect">
            <a:avLst/>
          </a:prstGeom>
          <a:noFill/>
          <a:ln w="9525">
            <a:noFill/>
          </a:ln>
        </p:spPr>
        <p:txBody>
          <a:bodyPr anchor="t">
            <a:spAutoFit/>
          </a:bodyPr>
          <a:p>
            <a:pPr eaLnBrk="0" hangingPunct="0"/>
            <a:r>
              <a:rPr lang="en-US" altLang="zh-CN" sz="1600" dirty="0">
                <a:solidFill>
                  <a:schemeClr val="tx1"/>
                </a:solidFill>
                <a:latin typeface="Courier New" panose="02070309020205020404" pitchFamily="49" charset="0"/>
                <a:ea typeface="宋体" panose="02010600030101010101" pitchFamily="2" charset="-122"/>
              </a:rPr>
              <a:t>From: alice@crepes.fr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To: bob@hamburger.edu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Subject: Picture of yummy crepe.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MIME-Version: 1.0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Content-Type: multipart/mixed; boundary=98766789</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--98766789</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Content-Transfer-Encoding: quoted-printable</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Content-Type: text/plain</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Dear Bob,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Please find a picture of a crepe.</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--98766789</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Content-Transfer-Encoding: base64</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Content-Type: image/jpeg</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base64 encoded data .....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......base64 encoded data </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r>
              <a:rPr lang="en-US" altLang="zh-CN" sz="1600" dirty="0">
                <a:solidFill>
                  <a:schemeClr val="tx1"/>
                </a:solidFill>
                <a:latin typeface="Courier New" panose="02070309020205020404" pitchFamily="49" charset="0"/>
                <a:ea typeface="宋体" panose="02010600030101010101" pitchFamily="2" charset="-122"/>
              </a:rPr>
              <a:t>--98766789--</a:t>
            </a:r>
            <a:endParaRPr lang="en-US" altLang="zh-CN" sz="1600" dirty="0">
              <a:solidFill>
                <a:schemeClr val="tx1"/>
              </a:solidFill>
              <a:latin typeface="Courier New" panose="02070309020205020404" pitchFamily="49" charset="0"/>
              <a:ea typeface="宋体" panose="02010600030101010101" pitchFamily="2" charset="-122"/>
            </a:endParaRPr>
          </a:p>
          <a:p>
            <a:pPr eaLnBrk="0" hangingPunct="0"/>
            <a:endParaRPr lang="en-US" altLang="zh-CN" dirty="0">
              <a:solidFill>
                <a:schemeClr val="tx1"/>
              </a:solidFill>
              <a:latin typeface="Courier New" panose="02070309020205020404" pitchFamily="49" charset="0"/>
              <a:ea typeface="宋体" panose="02010600030101010101" pitchFamily="2" charset="-122"/>
            </a:endParaRPr>
          </a:p>
        </p:txBody>
      </p:sp>
      <p:sp>
        <p:nvSpPr>
          <p:cNvPr id="111619" name="Freeform 4"/>
          <p:cNvSpPr/>
          <p:nvPr/>
        </p:nvSpPr>
        <p:spPr>
          <a:xfrm>
            <a:off x="6227763" y="2420938"/>
            <a:ext cx="323850" cy="1390650"/>
          </a:xfrm>
          <a:custGeom>
            <a:avLst/>
            <a:gdLst/>
            <a:ahLst/>
            <a:cxnLst>
              <a:cxn ang="0">
                <a:pos x="80645001" y="0"/>
              </a:cxn>
              <a:cxn ang="0">
                <a:pos x="514111920" y="0"/>
              </a:cxn>
              <a:cxn ang="0">
                <a:pos x="511592558" y="2147483647"/>
              </a:cxn>
              <a:cxn ang="0">
                <a:pos x="0" y="2147483647"/>
              </a:cxn>
            </a:cxnLst>
            <a:pathLst>
              <a:path w="204" h="806">
                <a:moveTo>
                  <a:pt x="32" y="0"/>
                </a:moveTo>
                <a:lnTo>
                  <a:pt x="204" y="0"/>
                </a:lnTo>
                <a:lnTo>
                  <a:pt x="203" y="806"/>
                </a:lnTo>
                <a:lnTo>
                  <a:pt x="0" y="806"/>
                </a:ln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11620" name="Freeform 5"/>
          <p:cNvSpPr/>
          <p:nvPr/>
        </p:nvSpPr>
        <p:spPr>
          <a:xfrm>
            <a:off x="6227763" y="4005263"/>
            <a:ext cx="323850" cy="1600200"/>
          </a:xfrm>
          <a:custGeom>
            <a:avLst/>
            <a:gdLst/>
            <a:ahLst/>
            <a:cxnLst>
              <a:cxn ang="0">
                <a:pos x="80645001" y="0"/>
              </a:cxn>
              <a:cxn ang="0">
                <a:pos x="514111920" y="0"/>
              </a:cxn>
              <a:cxn ang="0">
                <a:pos x="511592558" y="2147483647"/>
              </a:cxn>
              <a:cxn ang="0">
                <a:pos x="0" y="2147483647"/>
              </a:cxn>
            </a:cxnLst>
            <a:pathLst>
              <a:path w="204" h="806">
                <a:moveTo>
                  <a:pt x="32" y="0"/>
                </a:moveTo>
                <a:lnTo>
                  <a:pt x="204" y="0"/>
                </a:lnTo>
                <a:lnTo>
                  <a:pt x="203" y="806"/>
                </a:lnTo>
                <a:lnTo>
                  <a:pt x="0" y="806"/>
                </a:ln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11621" name="Line 6"/>
          <p:cNvSpPr/>
          <p:nvPr/>
        </p:nvSpPr>
        <p:spPr>
          <a:xfrm>
            <a:off x="900113" y="2133600"/>
            <a:ext cx="4194175" cy="0"/>
          </a:xfrm>
          <a:prstGeom prst="line">
            <a:avLst/>
          </a:prstGeom>
          <a:ln w="38100" cap="flat" cmpd="sng">
            <a:solidFill>
              <a:srgbClr val="FF0000"/>
            </a:solidFill>
            <a:prstDash val="solid"/>
            <a:round/>
            <a:headEnd type="none" w="med" len="med"/>
            <a:tailEnd type="none" w="med" len="me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type="title"/>
          </p:nvPr>
        </p:nvSpPr>
        <p:spPr/>
        <p:txBody>
          <a:bodyPr vert="horz" wrap="square" lIns="92075" tIns="46038" rIns="92075" bIns="46038" anchor="ctr" anchorCtr="0"/>
          <a:p>
            <a:r>
              <a:rPr lang="zh-CN" altLang="en-US" dirty="0"/>
              <a:t>邮件读取协议</a:t>
            </a:r>
            <a:endParaRPr lang="zh-CN" altLang="en-US" dirty="0"/>
          </a:p>
        </p:txBody>
      </p:sp>
      <p:sp>
        <p:nvSpPr>
          <p:cNvPr id="57347" name="Rectangle 3"/>
          <p:cNvSpPr>
            <a:spLocks noGrp="1" noRot="1"/>
          </p:cNvSpPr>
          <p:nvPr>
            <p:ph idx="1"/>
          </p:nvPr>
        </p:nvSpPr>
        <p:spPr>
          <a:xfrm>
            <a:off x="899795" y="980758"/>
            <a:ext cx="7772400" cy="4114800"/>
          </a:xfrm>
        </p:spPr>
        <p:txBody>
          <a:bodyPr vert="horz" wrap="square" lIns="91440" tIns="45720" rIns="91440" bIns="45720" anchor="t" anchorCtr="0"/>
          <a:p>
            <a:r>
              <a:rPr lang="zh-CN" altLang="en-US" sz="2800" dirty="0"/>
              <a:t>常用的有：</a:t>
            </a:r>
            <a:r>
              <a:rPr lang="en-US" altLang="zh-CN" sz="2800" dirty="0"/>
              <a:t>POP3</a:t>
            </a:r>
            <a:r>
              <a:rPr lang="zh-CN" altLang="en-US" sz="2800" dirty="0"/>
              <a:t>和</a:t>
            </a:r>
            <a:r>
              <a:rPr lang="en-US" altLang="zh-CN" sz="2800" dirty="0"/>
              <a:t>IMAP</a:t>
            </a:r>
            <a:endParaRPr lang="en-US" altLang="zh-CN" sz="2800" dirty="0"/>
          </a:p>
          <a:p>
            <a:r>
              <a:rPr lang="en-US" altLang="zh-CN" sz="2800" dirty="0"/>
              <a:t>POP3</a:t>
            </a:r>
            <a:r>
              <a:rPr lang="zh-CN" altLang="en-US" sz="2800" dirty="0"/>
              <a:t>（邮局协议）</a:t>
            </a:r>
            <a:endParaRPr lang="zh-CN" altLang="en-US" sz="2800" dirty="0"/>
          </a:p>
          <a:p>
            <a:pPr lvl="1"/>
            <a:r>
              <a:rPr lang="zh-CN" altLang="en-US" sz="2400" dirty="0">
                <a:solidFill>
                  <a:schemeClr val="tx1"/>
                </a:solidFill>
              </a:rPr>
              <a:t>基于</a:t>
            </a:r>
            <a:r>
              <a:rPr lang="en-US" altLang="zh-CN" sz="2400" dirty="0">
                <a:solidFill>
                  <a:schemeClr val="tx1"/>
                </a:solidFill>
              </a:rPr>
              <a:t>TCP</a:t>
            </a:r>
            <a:r>
              <a:rPr lang="zh-CN" altLang="en-US" sz="2400" dirty="0">
                <a:solidFill>
                  <a:schemeClr val="tx1"/>
                </a:solidFill>
              </a:rPr>
              <a:t>协议</a:t>
            </a:r>
            <a:endParaRPr lang="zh-CN" altLang="en-US" sz="2400" dirty="0">
              <a:solidFill>
                <a:schemeClr val="tx1"/>
              </a:solidFill>
            </a:endParaRPr>
          </a:p>
          <a:p>
            <a:pPr lvl="1"/>
            <a:r>
              <a:rPr lang="zh-CN" altLang="en-US" sz="2400" dirty="0">
                <a:solidFill>
                  <a:schemeClr val="tx1"/>
                </a:solidFill>
              </a:rPr>
              <a:t>客户</a:t>
            </a:r>
            <a:r>
              <a:rPr lang="en-US" altLang="zh-CN" sz="2400" dirty="0">
                <a:solidFill>
                  <a:schemeClr val="tx1"/>
                </a:solidFill>
              </a:rPr>
              <a:t>/</a:t>
            </a:r>
            <a:r>
              <a:rPr lang="zh-CN" altLang="en-US" sz="2400" dirty="0">
                <a:solidFill>
                  <a:schemeClr val="tx1"/>
                </a:solidFill>
              </a:rPr>
              <a:t>服务器方式</a:t>
            </a:r>
            <a:endParaRPr lang="zh-CN" altLang="en-US" sz="2400" dirty="0">
              <a:solidFill>
                <a:schemeClr val="tx1"/>
              </a:solidFill>
            </a:endParaRPr>
          </a:p>
          <a:p>
            <a:pPr lvl="2"/>
            <a:r>
              <a:rPr lang="zh-CN" altLang="en-US" sz="2000" dirty="0"/>
              <a:t>客户端程序（</a:t>
            </a:r>
            <a:r>
              <a:rPr lang="en-US" altLang="zh-CN" sz="2000" dirty="0"/>
              <a:t>Outlook express</a:t>
            </a:r>
            <a:r>
              <a:rPr lang="zh-CN" altLang="en-US" sz="2000" dirty="0"/>
              <a:t>、</a:t>
            </a:r>
            <a:r>
              <a:rPr lang="en-US" altLang="zh-CN" sz="2000" dirty="0"/>
              <a:t>Foxmail</a:t>
            </a:r>
            <a:r>
              <a:rPr lang="zh-CN" altLang="en-US" sz="2000" dirty="0"/>
              <a:t>等）</a:t>
            </a:r>
            <a:endParaRPr lang="zh-CN" altLang="en-US" sz="2000" dirty="0"/>
          </a:p>
          <a:p>
            <a:pPr lvl="2"/>
            <a:r>
              <a:rPr lang="zh-CN" altLang="en-US" sz="2000" dirty="0"/>
              <a:t>服务器程序（</a:t>
            </a:r>
            <a:r>
              <a:rPr lang="en-US" altLang="zh-CN" sz="2000" dirty="0"/>
              <a:t>Exchange</a:t>
            </a:r>
            <a:r>
              <a:rPr lang="zh-CN" altLang="en-US" sz="2000" dirty="0"/>
              <a:t>等）</a:t>
            </a:r>
            <a:endParaRPr lang="zh-CN" altLang="en-US" sz="2000" dirty="0"/>
          </a:p>
          <a:p>
            <a:pPr lvl="2"/>
            <a:r>
              <a:rPr lang="zh-CN" altLang="en-US" sz="2000" dirty="0"/>
              <a:t>客户与服务器建立</a:t>
            </a:r>
            <a:r>
              <a:rPr lang="en-US" altLang="zh-CN" sz="2000" dirty="0"/>
              <a:t>TCP</a:t>
            </a:r>
            <a:r>
              <a:rPr lang="zh-CN" altLang="en-US" sz="2000" dirty="0"/>
              <a:t>连接后才能读取邮件</a:t>
            </a:r>
            <a:endParaRPr lang="zh-CN" altLang="en-US" sz="2000" dirty="0"/>
          </a:p>
          <a:p>
            <a:pPr lvl="1"/>
            <a:r>
              <a:rPr lang="zh-CN" altLang="en-US" sz="2400" dirty="0">
                <a:solidFill>
                  <a:schemeClr val="tx1"/>
                </a:solidFill>
              </a:rPr>
              <a:t>功能：</a:t>
            </a:r>
            <a:endParaRPr lang="zh-CN" altLang="en-US" sz="2400" dirty="0">
              <a:solidFill>
                <a:schemeClr val="tx1"/>
              </a:solidFill>
            </a:endParaRPr>
          </a:p>
          <a:p>
            <a:pPr lvl="2"/>
            <a:r>
              <a:rPr lang="zh-CN" altLang="en-US" sz="2000" dirty="0"/>
              <a:t>认证</a:t>
            </a:r>
            <a:endParaRPr lang="zh-CN" altLang="en-US" sz="2000" dirty="0"/>
          </a:p>
          <a:p>
            <a:pPr lvl="2"/>
            <a:r>
              <a:rPr lang="zh-CN" altLang="en-US" sz="2000" dirty="0"/>
              <a:t>为用户提供邮箱</a:t>
            </a:r>
            <a:endParaRPr lang="zh-CN" altLang="en-US" sz="2000" dirty="0"/>
          </a:p>
          <a:p>
            <a:pPr lvl="2"/>
            <a:r>
              <a:rPr lang="zh-CN" altLang="en-US" sz="2000" dirty="0"/>
              <a:t>保存收到的邮件</a:t>
            </a:r>
            <a:endParaRPr lang="zh-CN" altLang="en-US" sz="2000" dirty="0"/>
          </a:p>
          <a:p>
            <a:pPr lvl="2"/>
            <a:r>
              <a:rPr lang="zh-CN" altLang="en-US" sz="2000" dirty="0"/>
              <a:t>把邮件传输给用户（邮件在客户端脱机处理）</a:t>
            </a:r>
            <a:endParaRPr lang="zh-CN" altLang="en-US" sz="2000" dirty="0"/>
          </a:p>
          <a:p>
            <a:pPr lvl="3"/>
            <a:endParaRPr lang="zh-CN" altLang="en-US" sz="1800"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Rectangle 2"/>
          <p:cNvSpPr>
            <a:spLocks noGrp="1" noChangeArrowheads="1"/>
          </p:cNvSpPr>
          <p:nvPr>
            <p:ph type="title"/>
          </p:nvPr>
        </p:nvSpPr>
        <p:spPr>
          <a:xfrm>
            <a:off x="0" y="0"/>
            <a:ext cx="8229600" cy="6921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POP3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协议</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115714" name="Rectangle 3"/>
          <p:cNvSpPr>
            <a:spLocks noGrp="1"/>
          </p:cNvSpPr>
          <p:nvPr>
            <p:ph sz="half" idx="1"/>
          </p:nvPr>
        </p:nvSpPr>
        <p:spPr>
          <a:xfrm>
            <a:off x="503238" y="1154113"/>
            <a:ext cx="3971925" cy="4648200"/>
          </a:xfrm>
        </p:spPr>
        <p:txBody>
          <a:bodyPr vert="horz" wrap="square" lIns="91440" tIns="45720" rIns="91440" bIns="45720" anchor="t"/>
          <a:p>
            <a:pPr eaLnBrk="1" hangingPunct="1">
              <a:lnSpc>
                <a:spcPct val="90000"/>
              </a:lnSpc>
              <a:buClr>
                <a:srgbClr val="3366FF"/>
              </a:buClr>
              <a:buSzTx/>
              <a:buNone/>
            </a:pPr>
            <a:r>
              <a:rPr kumimoji="1" lang="zh-CN" altLang="en-US" dirty="0">
                <a:solidFill>
                  <a:srgbClr val="FF0000"/>
                </a:solidFill>
                <a:latin typeface="+mn-lt"/>
                <a:ea typeface="+mn-ea"/>
                <a:cs typeface="+mn-cs"/>
              </a:rPr>
              <a:t>认证阶段</a:t>
            </a:r>
            <a:endParaRPr kumimoji="1" lang="zh-CN" altLang="en-US" sz="2400" dirty="0">
              <a:latin typeface="+mn-lt"/>
              <a:ea typeface="+mn-ea"/>
              <a:cs typeface="+mn-cs"/>
            </a:endParaRPr>
          </a:p>
          <a:p>
            <a:pPr eaLnBrk="1" hangingPunct="1">
              <a:lnSpc>
                <a:spcPct val="90000"/>
              </a:lnSpc>
              <a:buClr>
                <a:srgbClr val="3366FF"/>
              </a:buClr>
              <a:buSzTx/>
            </a:pPr>
            <a:r>
              <a:rPr kumimoji="1" lang="zh-CN" altLang="en-US" sz="2400" dirty="0">
                <a:latin typeface="+mn-lt"/>
                <a:ea typeface="+mn-ea"/>
                <a:cs typeface="+mn-cs"/>
              </a:rPr>
              <a:t>客户端命令</a:t>
            </a:r>
            <a:r>
              <a:rPr kumimoji="1" lang="en-US" altLang="zh-CN" sz="2400" dirty="0">
                <a:latin typeface="+mn-lt"/>
                <a:ea typeface="+mn-ea"/>
                <a:cs typeface="+mn-cs"/>
              </a:rPr>
              <a:t>: </a:t>
            </a:r>
            <a:endParaRPr kumimoji="1" lang="en-US" altLang="zh-CN" sz="2400" dirty="0">
              <a:latin typeface="+mn-lt"/>
              <a:ea typeface="+mn-ea"/>
              <a:cs typeface="+mn-cs"/>
            </a:endParaRPr>
          </a:p>
          <a:p>
            <a:pPr lvl="1" eaLnBrk="1" hangingPunct="1">
              <a:lnSpc>
                <a:spcPct val="90000"/>
              </a:lnSpc>
              <a:buClr>
                <a:srgbClr val="003399"/>
              </a:buClr>
            </a:pPr>
            <a:r>
              <a:rPr kumimoji="1" lang="en-US" altLang="zh-CN" dirty="0">
                <a:latin typeface="Courier New" panose="02070309020205020404" pitchFamily="49" charset="0"/>
                <a:ea typeface="+mn-ea"/>
              </a:rPr>
              <a:t>user:</a:t>
            </a:r>
            <a:r>
              <a:rPr kumimoji="1" lang="en-US" altLang="zh-CN" dirty="0">
                <a:latin typeface="+mn-lt"/>
                <a:ea typeface="+mn-ea"/>
              </a:rPr>
              <a:t> </a:t>
            </a:r>
            <a:r>
              <a:rPr kumimoji="1" lang="zh-CN" altLang="en-US" dirty="0">
                <a:latin typeface="+mn-lt"/>
                <a:ea typeface="+mn-ea"/>
              </a:rPr>
              <a:t>用户名</a:t>
            </a:r>
            <a:endParaRPr kumimoji="1" lang="zh-CN" altLang="en-US" dirty="0">
              <a:latin typeface="+mn-lt"/>
              <a:ea typeface="+mn-ea"/>
            </a:endParaRPr>
          </a:p>
          <a:p>
            <a:pPr lvl="1" eaLnBrk="1" hangingPunct="1">
              <a:lnSpc>
                <a:spcPct val="90000"/>
              </a:lnSpc>
              <a:buClr>
                <a:srgbClr val="003399"/>
              </a:buClr>
            </a:pPr>
            <a:r>
              <a:rPr kumimoji="1" lang="en-US" altLang="zh-CN" dirty="0">
                <a:latin typeface="Courier New" panose="02070309020205020404" pitchFamily="49" charset="0"/>
                <a:ea typeface="+mn-ea"/>
              </a:rPr>
              <a:t>pass:</a:t>
            </a:r>
            <a:r>
              <a:rPr kumimoji="1" lang="en-US" altLang="zh-CN" dirty="0">
                <a:latin typeface="+mn-lt"/>
                <a:ea typeface="+mn-ea"/>
              </a:rPr>
              <a:t> </a:t>
            </a:r>
            <a:r>
              <a:rPr kumimoji="1" lang="zh-CN" altLang="en-US" dirty="0">
                <a:latin typeface="+mn-lt"/>
                <a:ea typeface="+mn-ea"/>
              </a:rPr>
              <a:t>口令</a:t>
            </a:r>
            <a:endParaRPr kumimoji="1" lang="zh-CN" altLang="en-US" dirty="0">
              <a:latin typeface="+mn-lt"/>
              <a:ea typeface="+mn-ea"/>
            </a:endParaRPr>
          </a:p>
          <a:p>
            <a:pPr eaLnBrk="1" hangingPunct="1">
              <a:lnSpc>
                <a:spcPct val="90000"/>
              </a:lnSpc>
              <a:buClr>
                <a:srgbClr val="3366FF"/>
              </a:buClr>
              <a:buSzTx/>
            </a:pPr>
            <a:r>
              <a:rPr kumimoji="1" lang="zh-CN" altLang="en-US" sz="2400" dirty="0">
                <a:latin typeface="+mn-lt"/>
                <a:ea typeface="+mn-ea"/>
                <a:cs typeface="+mn-cs"/>
              </a:rPr>
              <a:t>服务器响应</a:t>
            </a:r>
            <a:endParaRPr kumimoji="1" lang="zh-CN" altLang="en-US" sz="2400" dirty="0">
              <a:latin typeface="+mn-lt"/>
              <a:ea typeface="+mn-ea"/>
              <a:cs typeface="+mn-cs"/>
            </a:endParaRPr>
          </a:p>
          <a:p>
            <a:pPr lvl="1" eaLnBrk="1" hangingPunct="1">
              <a:lnSpc>
                <a:spcPct val="90000"/>
              </a:lnSpc>
              <a:buClr>
                <a:srgbClr val="003399"/>
              </a:buClr>
            </a:pPr>
            <a:r>
              <a:rPr kumimoji="1" lang="en-US" altLang="zh-CN" dirty="0">
                <a:latin typeface="Courier New" panose="02070309020205020404" pitchFamily="49" charset="0"/>
                <a:ea typeface="+mn-ea"/>
              </a:rPr>
              <a:t>+OK</a:t>
            </a:r>
            <a:endParaRPr kumimoji="1" lang="en-US" altLang="zh-CN" dirty="0">
              <a:latin typeface="Courier New" panose="02070309020205020404" pitchFamily="49" charset="0"/>
              <a:ea typeface="+mn-ea"/>
            </a:endParaRPr>
          </a:p>
          <a:p>
            <a:pPr lvl="1" eaLnBrk="1" hangingPunct="1">
              <a:lnSpc>
                <a:spcPct val="90000"/>
              </a:lnSpc>
              <a:buClr>
                <a:srgbClr val="003399"/>
              </a:buClr>
            </a:pPr>
            <a:r>
              <a:rPr kumimoji="1" lang="en-US" altLang="zh-CN" dirty="0">
                <a:latin typeface="Courier New" panose="02070309020205020404" pitchFamily="49" charset="0"/>
                <a:ea typeface="+mn-ea"/>
              </a:rPr>
              <a:t>-ERR</a:t>
            </a:r>
            <a:endParaRPr kumimoji="1" lang="en-US" altLang="zh-CN" sz="2000" dirty="0">
              <a:latin typeface="+mn-lt"/>
              <a:ea typeface="+mn-ea"/>
            </a:endParaRPr>
          </a:p>
          <a:p>
            <a:pPr eaLnBrk="1" hangingPunct="1">
              <a:lnSpc>
                <a:spcPct val="90000"/>
              </a:lnSpc>
              <a:buClr>
                <a:srgbClr val="3366FF"/>
              </a:buClr>
              <a:buSzTx/>
              <a:buNone/>
            </a:pPr>
            <a:r>
              <a:rPr kumimoji="1" lang="zh-CN" altLang="en-US" dirty="0">
                <a:solidFill>
                  <a:srgbClr val="FF0000"/>
                </a:solidFill>
                <a:latin typeface="+mn-lt"/>
                <a:ea typeface="+mn-ea"/>
                <a:cs typeface="+mn-cs"/>
              </a:rPr>
              <a:t>交互阶段</a:t>
            </a:r>
            <a:r>
              <a:rPr kumimoji="1" lang="en-US" altLang="zh-CN" dirty="0">
                <a:solidFill>
                  <a:srgbClr val="FF0000"/>
                </a:solidFill>
                <a:latin typeface="+mn-lt"/>
                <a:ea typeface="+mn-ea"/>
                <a:cs typeface="+mn-cs"/>
              </a:rPr>
              <a:t>, </a:t>
            </a:r>
            <a:r>
              <a:rPr kumimoji="1" lang="zh-CN" altLang="en-US" sz="2400" dirty="0">
                <a:solidFill>
                  <a:schemeClr val="tx2"/>
                </a:solidFill>
                <a:latin typeface="+mn-lt"/>
                <a:ea typeface="+mn-ea"/>
                <a:cs typeface="+mn-cs"/>
              </a:rPr>
              <a:t>客户端</a:t>
            </a:r>
            <a:r>
              <a:rPr kumimoji="1" lang="en-US" altLang="zh-CN" sz="2400" dirty="0">
                <a:solidFill>
                  <a:schemeClr val="tx2"/>
                </a:solidFill>
                <a:latin typeface="+mn-lt"/>
                <a:ea typeface="+mn-ea"/>
                <a:cs typeface="+mn-cs"/>
              </a:rPr>
              <a:t>:</a:t>
            </a:r>
            <a:endParaRPr kumimoji="1" lang="en-US" altLang="zh-CN" sz="2400" dirty="0">
              <a:latin typeface="+mn-lt"/>
              <a:ea typeface="+mn-ea"/>
              <a:cs typeface="+mn-cs"/>
            </a:endParaRPr>
          </a:p>
          <a:p>
            <a:pPr eaLnBrk="1" hangingPunct="1">
              <a:lnSpc>
                <a:spcPct val="90000"/>
              </a:lnSpc>
              <a:buClr>
                <a:srgbClr val="3366FF"/>
              </a:buClr>
              <a:buSzTx/>
            </a:pPr>
            <a:r>
              <a:rPr kumimoji="1" lang="en-US" altLang="zh-CN" sz="2400" dirty="0">
                <a:latin typeface="Courier New" panose="02070309020205020404" pitchFamily="49" charset="0"/>
                <a:ea typeface="+mn-ea"/>
                <a:cs typeface="+mn-cs"/>
              </a:rPr>
              <a:t>list:</a:t>
            </a:r>
            <a:r>
              <a:rPr kumimoji="1" lang="en-US" altLang="zh-CN" sz="2400" dirty="0">
                <a:latin typeface="+mn-lt"/>
                <a:ea typeface="+mn-ea"/>
                <a:cs typeface="+mn-cs"/>
              </a:rPr>
              <a:t> </a:t>
            </a:r>
            <a:r>
              <a:rPr kumimoji="1" lang="zh-CN" altLang="en-US" sz="2400" dirty="0">
                <a:latin typeface="+mn-lt"/>
                <a:ea typeface="+mn-ea"/>
                <a:cs typeface="+mn-cs"/>
              </a:rPr>
              <a:t>列出报文号码</a:t>
            </a:r>
            <a:endParaRPr kumimoji="1" lang="zh-CN" altLang="en-US" sz="2400" dirty="0">
              <a:latin typeface="+mn-lt"/>
              <a:ea typeface="+mn-ea"/>
              <a:cs typeface="+mn-cs"/>
            </a:endParaRPr>
          </a:p>
          <a:p>
            <a:pPr eaLnBrk="1" hangingPunct="1">
              <a:lnSpc>
                <a:spcPct val="90000"/>
              </a:lnSpc>
              <a:buClr>
                <a:srgbClr val="3366FF"/>
              </a:buClr>
              <a:buSzTx/>
            </a:pPr>
            <a:r>
              <a:rPr kumimoji="1" lang="en-US" altLang="zh-CN" sz="2400" dirty="0">
                <a:latin typeface="Courier New" panose="02070309020205020404" pitchFamily="49" charset="0"/>
                <a:ea typeface="+mn-ea"/>
                <a:cs typeface="+mn-cs"/>
              </a:rPr>
              <a:t>retr:</a:t>
            </a:r>
            <a:r>
              <a:rPr kumimoji="1" lang="en-US" altLang="zh-CN" sz="2400" dirty="0">
                <a:latin typeface="+mn-lt"/>
                <a:ea typeface="+mn-ea"/>
                <a:cs typeface="+mn-cs"/>
              </a:rPr>
              <a:t> </a:t>
            </a:r>
            <a:r>
              <a:rPr kumimoji="1" lang="zh-CN" altLang="en-US" sz="2400" dirty="0">
                <a:latin typeface="+mn-lt"/>
                <a:ea typeface="+mn-ea"/>
                <a:cs typeface="+mn-cs"/>
              </a:rPr>
              <a:t>用报文号码取信</a:t>
            </a:r>
            <a:endParaRPr kumimoji="1" lang="zh-CN" altLang="en-US" sz="2400" dirty="0">
              <a:latin typeface="+mn-lt"/>
              <a:ea typeface="+mn-ea"/>
              <a:cs typeface="+mn-cs"/>
            </a:endParaRPr>
          </a:p>
          <a:p>
            <a:pPr eaLnBrk="1" hangingPunct="1">
              <a:lnSpc>
                <a:spcPct val="90000"/>
              </a:lnSpc>
              <a:buClr>
                <a:srgbClr val="3366FF"/>
              </a:buClr>
              <a:buSzTx/>
            </a:pPr>
            <a:r>
              <a:rPr kumimoji="1" lang="en-US" altLang="zh-CN" sz="2400" dirty="0">
                <a:latin typeface="Courier New" panose="02070309020205020404" pitchFamily="49" charset="0"/>
                <a:ea typeface="+mn-ea"/>
                <a:cs typeface="+mn-cs"/>
              </a:rPr>
              <a:t>dele:</a:t>
            </a:r>
            <a:r>
              <a:rPr kumimoji="1" lang="zh-CN" altLang="en-US" sz="2400" dirty="0">
                <a:latin typeface="+mn-lt"/>
                <a:ea typeface="+mn-ea"/>
                <a:cs typeface="+mn-cs"/>
              </a:rPr>
              <a:t>用报文号码删信</a:t>
            </a:r>
            <a:endParaRPr kumimoji="1" lang="zh-CN" altLang="en-US" sz="2400" dirty="0">
              <a:latin typeface="+mn-lt"/>
              <a:ea typeface="+mn-ea"/>
              <a:cs typeface="+mn-cs"/>
            </a:endParaRPr>
          </a:p>
          <a:p>
            <a:pPr eaLnBrk="1" hangingPunct="1">
              <a:lnSpc>
                <a:spcPct val="90000"/>
              </a:lnSpc>
              <a:buClr>
                <a:srgbClr val="3366FF"/>
              </a:buClr>
              <a:buSzTx/>
            </a:pPr>
            <a:r>
              <a:rPr kumimoji="1" lang="en-US" altLang="zh-CN" sz="2400" dirty="0">
                <a:latin typeface="Courier New" panose="02070309020205020404" pitchFamily="49" charset="0"/>
                <a:ea typeface="+mn-ea"/>
                <a:cs typeface="+mn-cs"/>
              </a:rPr>
              <a:t>quit</a:t>
            </a:r>
            <a:endParaRPr kumimoji="1" lang="en-US" altLang="zh-CN" sz="2400" dirty="0">
              <a:latin typeface="Courier New" panose="02070309020205020404" pitchFamily="49" charset="0"/>
              <a:ea typeface="+mn-ea"/>
              <a:cs typeface="+mn-cs"/>
            </a:endParaRPr>
          </a:p>
        </p:txBody>
      </p:sp>
      <p:sp>
        <p:nvSpPr>
          <p:cNvPr id="115715" name="Text Box 4"/>
          <p:cNvSpPr txBox="1"/>
          <p:nvPr/>
        </p:nvSpPr>
        <p:spPr>
          <a:xfrm>
            <a:off x="4340225" y="2309813"/>
            <a:ext cx="4268788" cy="4027487"/>
          </a:xfrm>
          <a:prstGeom prst="rect">
            <a:avLst/>
          </a:prstGeom>
          <a:noFill/>
          <a:ln w="9525">
            <a:noFill/>
          </a:ln>
        </p:spPr>
        <p:txBody>
          <a:bodyPr wrap="none" anchor="t">
            <a:spAutoFit/>
          </a:bodyPr>
          <a:p>
            <a:pPr eaLnBrk="0" hangingPunct="0"/>
            <a:r>
              <a:rPr lang="en-US" altLang="zh-CN" sz="2400"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Courier New" panose="02070309020205020404" pitchFamily="49" charset="0"/>
                <a:ea typeface="宋体" panose="02010600030101010101" pitchFamily="2" charset="-122"/>
              </a:rPr>
              <a:t>C: list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1 498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2 912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C: retr 1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&lt;message 1 contents&gt;</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C: dele 1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C: retr 2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&lt;message 1 contents&gt;</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C: dele 2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C: quit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     S: +OK </a:t>
            </a:r>
            <a:r>
              <a:rPr lang="en-US" altLang="zh-CN" sz="1400" dirty="0">
                <a:solidFill>
                  <a:schemeClr val="tx1"/>
                </a:solidFill>
                <a:latin typeface="Courier New" panose="02070309020205020404" pitchFamily="49" charset="0"/>
                <a:ea typeface="宋体" panose="02010600030101010101" pitchFamily="2" charset="-122"/>
              </a:rPr>
              <a:t>POP3 server signing off</a:t>
            </a:r>
            <a:endParaRPr lang="en-US" altLang="zh-CN" dirty="0">
              <a:solidFill>
                <a:schemeClr val="tx1"/>
              </a:solidFill>
              <a:latin typeface="Courier New" panose="02070309020205020404" pitchFamily="49" charset="0"/>
              <a:ea typeface="宋体" panose="02010600030101010101" pitchFamily="2" charset="-122"/>
            </a:endParaRPr>
          </a:p>
        </p:txBody>
      </p:sp>
      <p:sp>
        <p:nvSpPr>
          <p:cNvPr id="115716" name="Text Box 5"/>
          <p:cNvSpPr txBox="1"/>
          <p:nvPr/>
        </p:nvSpPr>
        <p:spPr>
          <a:xfrm>
            <a:off x="4989513" y="590550"/>
            <a:ext cx="3981450" cy="1739900"/>
          </a:xfrm>
          <a:prstGeom prst="rect">
            <a:avLst/>
          </a:prstGeom>
          <a:noFill/>
          <a:ln w="9525">
            <a:noFill/>
          </a:ln>
        </p:spPr>
        <p:txBody>
          <a:bodyPr wrap="none" anchor="t">
            <a:spAutoFit/>
          </a:bodyPr>
          <a:p>
            <a:pPr eaLnBrk="0" hangingPunct="0"/>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S: +OK POP3 server ready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C: user alice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S: +OK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C: pass hungry </a:t>
            </a:r>
            <a:endParaRPr lang="en-US" altLang="zh-CN" dirty="0">
              <a:solidFill>
                <a:schemeClr val="tx1"/>
              </a:solidFill>
              <a:latin typeface="Courier New" panose="02070309020205020404" pitchFamily="49" charset="0"/>
              <a:ea typeface="宋体" panose="02010600030101010101" pitchFamily="2" charset="-122"/>
            </a:endParaRPr>
          </a:p>
          <a:p>
            <a:pPr eaLnBrk="0" hangingPunct="0"/>
            <a:r>
              <a:rPr lang="en-US" altLang="zh-CN" dirty="0">
                <a:solidFill>
                  <a:schemeClr val="tx1"/>
                </a:solidFill>
                <a:latin typeface="Courier New" panose="02070309020205020404" pitchFamily="49" charset="0"/>
                <a:ea typeface="宋体" panose="02010600030101010101" pitchFamily="2" charset="-122"/>
              </a:rPr>
              <a:t>S: +OK</a:t>
            </a:r>
            <a:r>
              <a:rPr lang="en-US" altLang="zh-CN" sz="1400" dirty="0">
                <a:solidFill>
                  <a:schemeClr val="tx1"/>
                </a:solidFill>
                <a:latin typeface="Courier New" panose="02070309020205020404" pitchFamily="49" charset="0"/>
                <a:ea typeface="宋体" panose="02010600030101010101" pitchFamily="2" charset="-122"/>
              </a:rPr>
              <a:t> user successfully logged on</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15717" name="Freeform 6"/>
          <p:cNvSpPr/>
          <p:nvPr/>
        </p:nvSpPr>
        <p:spPr>
          <a:xfrm>
            <a:off x="4972050" y="847725"/>
            <a:ext cx="371475" cy="1457325"/>
          </a:xfrm>
          <a:custGeom>
            <a:avLst/>
            <a:gdLst/>
            <a:ahLst/>
            <a:cxnLst>
              <a:cxn ang="0">
                <a:pos x="589716607" y="0"/>
              </a:cxn>
              <a:cxn ang="0">
                <a:pos x="0" y="0"/>
              </a:cxn>
              <a:cxn ang="0">
                <a:pos x="0" y="2147483647"/>
              </a:cxn>
              <a:cxn ang="0">
                <a:pos x="574595674" y="2147483647"/>
              </a:cxn>
            </a:cxnLst>
            <a:pathLst>
              <a:path w="234" h="918">
                <a:moveTo>
                  <a:pt x="234" y="0"/>
                </a:moveTo>
                <a:lnTo>
                  <a:pt x="0" y="0"/>
                </a:lnTo>
                <a:lnTo>
                  <a:pt x="0" y="918"/>
                </a:lnTo>
                <a:lnTo>
                  <a:pt x="228" y="918"/>
                </a:lnTo>
              </a:path>
            </a:pathLst>
          </a:custGeom>
          <a:noFill/>
          <a:ln w="19050" cap="flat" cmpd="sng">
            <a:solidFill>
              <a:srgbClr val="FF0000"/>
            </a:solidFill>
            <a:prstDash val="solid"/>
            <a:round/>
            <a:headEnd type="none" w="med" len="med"/>
            <a:tailEnd type="none" w="med" len="med"/>
          </a:ln>
        </p:spPr>
        <p:txBody>
          <a:bodyPr/>
          <a:p>
            <a:endParaRPr lang="zh-CN" altLang="en-US"/>
          </a:p>
        </p:txBody>
      </p:sp>
      <p:sp>
        <p:nvSpPr>
          <p:cNvPr id="115718" name="Line 7"/>
          <p:cNvSpPr/>
          <p:nvPr/>
        </p:nvSpPr>
        <p:spPr>
          <a:xfrm flipV="1">
            <a:off x="3486150" y="1438275"/>
            <a:ext cx="1400175" cy="238125"/>
          </a:xfrm>
          <a:prstGeom prst="line">
            <a:avLst/>
          </a:prstGeom>
          <a:ln w="19050" cap="flat" cmpd="sng">
            <a:solidFill>
              <a:srgbClr val="FF0000"/>
            </a:solidFill>
            <a:prstDash val="solid"/>
            <a:round/>
            <a:headEnd type="none" w="med" len="med"/>
            <a:tailEnd type="triangle" w="med" len="med"/>
          </a:ln>
        </p:spPr>
      </p:sp>
      <p:sp>
        <p:nvSpPr>
          <p:cNvPr id="115719" name="Freeform 8"/>
          <p:cNvSpPr/>
          <p:nvPr/>
        </p:nvSpPr>
        <p:spPr>
          <a:xfrm>
            <a:off x="4962525" y="2428875"/>
            <a:ext cx="371475" cy="3895725"/>
          </a:xfrm>
          <a:custGeom>
            <a:avLst/>
            <a:gdLst/>
            <a:ahLst/>
            <a:cxnLst>
              <a:cxn ang="0">
                <a:pos x="589716607" y="0"/>
              </a:cxn>
              <a:cxn ang="0">
                <a:pos x="0" y="0"/>
              </a:cxn>
              <a:cxn ang="0">
                <a:pos x="0" y="2147483647"/>
              </a:cxn>
              <a:cxn ang="0">
                <a:pos x="574595674" y="2147483647"/>
              </a:cxn>
            </a:cxnLst>
            <a:pathLst>
              <a:path w="234" h="918">
                <a:moveTo>
                  <a:pt x="234" y="0"/>
                </a:moveTo>
                <a:lnTo>
                  <a:pt x="0" y="0"/>
                </a:lnTo>
                <a:lnTo>
                  <a:pt x="0" y="918"/>
                </a:lnTo>
                <a:lnTo>
                  <a:pt x="228" y="918"/>
                </a:lnTo>
              </a:path>
            </a:pathLst>
          </a:custGeom>
          <a:noFill/>
          <a:ln w="19050" cap="flat" cmpd="sng">
            <a:solidFill>
              <a:srgbClr val="FF0000"/>
            </a:solidFill>
            <a:prstDash val="solid"/>
            <a:round/>
            <a:headEnd type="none" w="med" len="med"/>
            <a:tailEnd type="none" w="med" len="med"/>
          </a:ln>
        </p:spPr>
        <p:txBody>
          <a:bodyPr/>
          <a:p>
            <a:endParaRPr lang="zh-CN" altLang="en-US"/>
          </a:p>
        </p:txBody>
      </p:sp>
      <p:sp>
        <p:nvSpPr>
          <p:cNvPr id="115720" name="Line 9"/>
          <p:cNvSpPr/>
          <p:nvPr/>
        </p:nvSpPr>
        <p:spPr>
          <a:xfrm flipV="1">
            <a:off x="3152775" y="3952875"/>
            <a:ext cx="1733550" cy="323850"/>
          </a:xfrm>
          <a:prstGeom prst="line">
            <a:avLst/>
          </a:prstGeom>
          <a:ln w="19050" cap="flat" cmpd="sng">
            <a:solidFill>
              <a:srgbClr val="FF0000"/>
            </a:solidFill>
            <a:prstDash val="solid"/>
            <a:round/>
            <a:headEnd type="none" w="med" len="me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p:txBody>
          <a:bodyPr vert="horz" wrap="square" lIns="92075" tIns="46038" rIns="92075" bIns="46038" anchor="ctr" anchorCtr="0"/>
          <a:p>
            <a:endParaRPr lang="zh-CN" altLang="en-US" dirty="0"/>
          </a:p>
        </p:txBody>
      </p:sp>
      <p:sp>
        <p:nvSpPr>
          <p:cNvPr id="59395" name="Rectangle 3"/>
          <p:cNvSpPr>
            <a:spLocks noGrp="1" noRot="1"/>
          </p:cNvSpPr>
          <p:nvPr>
            <p:ph idx="1"/>
          </p:nvPr>
        </p:nvSpPr>
        <p:spPr>
          <a:xfrm>
            <a:off x="395288" y="908050"/>
            <a:ext cx="8569325" cy="4114800"/>
          </a:xfrm>
        </p:spPr>
        <p:txBody>
          <a:bodyPr vert="horz" wrap="square" lIns="91440" tIns="45720" rIns="91440" bIns="45720" anchor="t" anchorCtr="0"/>
          <a:p>
            <a:r>
              <a:rPr lang="en-US" altLang="zh-CN" dirty="0"/>
              <a:t>IMAP</a:t>
            </a:r>
            <a:r>
              <a:rPr lang="zh-CN" altLang="en-US" dirty="0"/>
              <a:t>（</a:t>
            </a:r>
            <a:r>
              <a:rPr lang="en-US" altLang="zh-CN" dirty="0"/>
              <a:t>Internet</a:t>
            </a:r>
            <a:r>
              <a:rPr lang="zh-CN" altLang="en-US" dirty="0"/>
              <a:t>报文存取协议）</a:t>
            </a:r>
            <a:endParaRPr lang="zh-CN" altLang="en-US" dirty="0"/>
          </a:p>
          <a:p>
            <a:pPr lvl="1"/>
            <a:r>
              <a:rPr lang="zh-CN" altLang="en-US" dirty="0">
                <a:solidFill>
                  <a:schemeClr val="tx1"/>
                </a:solidFill>
              </a:rPr>
              <a:t>基于</a:t>
            </a:r>
            <a:r>
              <a:rPr lang="en-US" altLang="zh-CN" dirty="0">
                <a:solidFill>
                  <a:schemeClr val="tx1"/>
                </a:solidFill>
              </a:rPr>
              <a:t>TCP</a:t>
            </a:r>
            <a:r>
              <a:rPr lang="zh-CN" altLang="en-US" dirty="0">
                <a:solidFill>
                  <a:schemeClr val="tx1"/>
                </a:solidFill>
              </a:rPr>
              <a:t>协议（同</a:t>
            </a:r>
            <a:r>
              <a:rPr lang="en-US" altLang="zh-CN" dirty="0">
                <a:solidFill>
                  <a:schemeClr val="tx1"/>
                </a:solidFill>
              </a:rPr>
              <a:t>POP3</a:t>
            </a:r>
            <a:r>
              <a:rPr lang="zh-CN" altLang="en-US" dirty="0">
                <a:solidFill>
                  <a:schemeClr val="tx1"/>
                </a:solidFill>
              </a:rPr>
              <a:t>）</a:t>
            </a:r>
            <a:endParaRPr lang="zh-CN" altLang="en-US" dirty="0">
              <a:solidFill>
                <a:schemeClr val="tx1"/>
              </a:solidFill>
            </a:endParaRPr>
          </a:p>
          <a:p>
            <a:pPr lvl="1"/>
            <a:r>
              <a:rPr lang="zh-CN" altLang="en-US" dirty="0">
                <a:solidFill>
                  <a:schemeClr val="tx1"/>
                </a:solidFill>
              </a:rPr>
              <a:t>客户</a:t>
            </a:r>
            <a:r>
              <a:rPr lang="en-US" altLang="zh-CN" dirty="0">
                <a:solidFill>
                  <a:schemeClr val="tx1"/>
                </a:solidFill>
              </a:rPr>
              <a:t>/</a:t>
            </a:r>
            <a:r>
              <a:rPr lang="zh-CN" altLang="en-US" dirty="0">
                <a:solidFill>
                  <a:schemeClr val="tx1"/>
                </a:solidFill>
              </a:rPr>
              <a:t>服务器方式（同</a:t>
            </a:r>
            <a:r>
              <a:rPr lang="en-US" altLang="zh-CN" dirty="0">
                <a:solidFill>
                  <a:schemeClr val="tx1"/>
                </a:solidFill>
              </a:rPr>
              <a:t>POP3</a:t>
            </a:r>
            <a:r>
              <a:rPr lang="zh-CN" altLang="en-US" dirty="0">
                <a:solidFill>
                  <a:schemeClr val="tx1"/>
                </a:solidFill>
              </a:rPr>
              <a:t>）</a:t>
            </a:r>
            <a:endParaRPr lang="zh-CN" altLang="en-US" dirty="0">
              <a:solidFill>
                <a:schemeClr val="tx1"/>
              </a:solidFill>
            </a:endParaRPr>
          </a:p>
          <a:p>
            <a:pPr lvl="1"/>
            <a:r>
              <a:rPr lang="zh-CN" altLang="en-US" dirty="0">
                <a:solidFill>
                  <a:schemeClr val="tx1"/>
                </a:solidFill>
              </a:rPr>
              <a:t>功能</a:t>
            </a:r>
            <a:endParaRPr lang="zh-CN" altLang="en-US" dirty="0">
              <a:solidFill>
                <a:schemeClr val="tx1"/>
              </a:solidFill>
            </a:endParaRPr>
          </a:p>
          <a:p>
            <a:pPr lvl="2"/>
            <a:r>
              <a:rPr lang="zh-CN" altLang="en-US" dirty="0"/>
              <a:t>为用户提供邮箱</a:t>
            </a:r>
            <a:endParaRPr lang="zh-CN" altLang="en-US" dirty="0"/>
          </a:p>
          <a:p>
            <a:pPr lvl="2"/>
            <a:r>
              <a:rPr lang="zh-CN" altLang="en-US" dirty="0"/>
              <a:t>保存收到的邮件</a:t>
            </a:r>
            <a:endParaRPr lang="zh-CN" altLang="en-US" dirty="0"/>
          </a:p>
          <a:p>
            <a:pPr lvl="2"/>
            <a:r>
              <a:rPr lang="zh-CN" altLang="en-US" dirty="0"/>
              <a:t>用户可直接操纵</a:t>
            </a:r>
            <a:r>
              <a:rPr lang="en-US" altLang="zh-CN" dirty="0"/>
              <a:t>IMAP</a:t>
            </a:r>
            <a:r>
              <a:rPr lang="zh-CN" altLang="en-US" dirty="0"/>
              <a:t>服务器上自己的邮件文件夹</a:t>
            </a:r>
            <a:endParaRPr lang="zh-CN" altLang="en-US" dirty="0"/>
          </a:p>
          <a:p>
            <a:pPr lvl="3"/>
            <a:r>
              <a:rPr lang="zh-CN" altLang="en-US" dirty="0"/>
              <a:t>新建分类文件夹，移动邮件，删除邮件，查找邮件等</a:t>
            </a:r>
            <a:endParaRPr lang="zh-CN" altLang="en-US" dirty="0"/>
          </a:p>
          <a:p>
            <a:pPr lvl="2"/>
            <a:r>
              <a:rPr lang="zh-CN" altLang="en-US" dirty="0"/>
              <a:t>仅需要打开邮件时，邮件才传输到客户端</a:t>
            </a:r>
            <a:endParaRPr lang="zh-CN" altLang="en-US" dirty="0"/>
          </a:p>
          <a:p>
            <a:pPr lvl="3"/>
            <a:r>
              <a:rPr lang="zh-CN" altLang="en-US" dirty="0"/>
              <a:t>邮件将一直保存在</a:t>
            </a:r>
            <a:r>
              <a:rPr lang="en-US" altLang="zh-CN" dirty="0"/>
              <a:t>IMAP</a:t>
            </a:r>
            <a:r>
              <a:rPr lang="zh-CN" altLang="en-US" dirty="0"/>
              <a:t>服务器上，除非用户明确地发出删除命令</a:t>
            </a:r>
            <a:endParaRPr lang="zh-CN" altLang="en-US" dirty="0"/>
          </a:p>
          <a:p>
            <a:pPr lvl="1"/>
            <a:r>
              <a:rPr lang="zh-CN" altLang="en-US" dirty="0">
                <a:solidFill>
                  <a:schemeClr val="tx1"/>
                </a:solidFill>
              </a:rPr>
              <a:t>典型例子：</a:t>
            </a:r>
            <a:r>
              <a:rPr lang="en-US" altLang="zh-CN" dirty="0">
                <a:solidFill>
                  <a:schemeClr val="tx1"/>
                </a:solidFill>
              </a:rPr>
              <a:t>web mail</a:t>
            </a:r>
            <a:endParaRPr lang="en-US" altLang="zh-CN" dirty="0">
              <a:solidFill>
                <a:schemeClr val="tx1"/>
              </a:solidFill>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type="title"/>
          </p:nvPr>
        </p:nvSpPr>
        <p:spPr/>
        <p:txBody>
          <a:bodyPr vert="horz" wrap="square" lIns="92075" tIns="46038" rIns="92075" bIns="46038" anchor="ctr" anchorCtr="0"/>
          <a:p>
            <a:r>
              <a:rPr lang="en-US" altLang="zh-CN" dirty="0"/>
              <a:t>3.4 </a:t>
            </a:r>
            <a:r>
              <a:rPr lang="zh-CN" altLang="en-US" b="1" dirty="0"/>
              <a:t>文件传输协议（</a:t>
            </a:r>
            <a:r>
              <a:rPr lang="en-US" altLang="zh-CN" dirty="0"/>
              <a:t>FTP</a:t>
            </a:r>
            <a:r>
              <a:rPr lang="zh-CN" altLang="en-US" b="1" dirty="0"/>
              <a:t>）</a:t>
            </a:r>
            <a:endParaRPr lang="zh-CN" altLang="en-US" b="1" dirty="0"/>
          </a:p>
        </p:txBody>
      </p:sp>
      <p:sp>
        <p:nvSpPr>
          <p:cNvPr id="61443" name="Rectangle 3"/>
          <p:cNvSpPr>
            <a:spLocks noGrp="1" noRot="1"/>
          </p:cNvSpPr>
          <p:nvPr>
            <p:ph idx="1"/>
          </p:nvPr>
        </p:nvSpPr>
        <p:spPr>
          <a:xfrm>
            <a:off x="395605" y="1124585"/>
            <a:ext cx="8497888" cy="4114800"/>
          </a:xfrm>
        </p:spPr>
        <p:txBody>
          <a:bodyPr vert="horz" wrap="square" lIns="91440" tIns="45720" rIns="91440" bIns="45720" anchor="t" anchorCtr="0"/>
          <a:p>
            <a:pPr>
              <a:lnSpc>
                <a:spcPct val="80000"/>
              </a:lnSpc>
            </a:pPr>
            <a:r>
              <a:rPr lang="en-US" altLang="zh-CN" sz="2800" dirty="0"/>
              <a:t>FTP</a:t>
            </a:r>
            <a:r>
              <a:rPr lang="zh-CN" altLang="zh-CN" sz="2800" dirty="0">
                <a:latin typeface="黑体" panose="02010609060101010101" pitchFamily="49" charset="-122"/>
              </a:rPr>
              <a:t>是什么</a:t>
            </a:r>
            <a:r>
              <a:rPr lang="zh-CN" altLang="en-US" sz="2800" dirty="0">
                <a:latin typeface="黑体" panose="02010609060101010101" pitchFamily="49" charset="-122"/>
              </a:rPr>
              <a:t>？</a:t>
            </a:r>
            <a:endParaRPr lang="zh-CN" altLang="en-US" sz="2800" dirty="0">
              <a:latin typeface="黑体" panose="02010609060101010101" pitchFamily="49" charset="-122"/>
            </a:endParaRPr>
          </a:p>
          <a:p>
            <a:pPr lvl="1">
              <a:lnSpc>
                <a:spcPct val="80000"/>
              </a:lnSpc>
            </a:pPr>
            <a:r>
              <a:rPr lang="en-US" altLang="zh-CN" sz="2400" dirty="0">
                <a:solidFill>
                  <a:schemeClr val="tx1"/>
                </a:solidFill>
              </a:rPr>
              <a:t>FTP</a:t>
            </a:r>
            <a:r>
              <a:rPr lang="zh-CN" altLang="zh-CN" sz="2400" dirty="0">
                <a:solidFill>
                  <a:schemeClr val="tx1"/>
                </a:solidFill>
              </a:rPr>
              <a:t>是</a:t>
            </a:r>
            <a:r>
              <a:rPr lang="en-US" altLang="zh-CN" sz="2400" dirty="0">
                <a:solidFill>
                  <a:schemeClr val="tx1"/>
                </a:solidFill>
              </a:rPr>
              <a:t>File Transfer Protocol</a:t>
            </a:r>
            <a:r>
              <a:rPr lang="zh-CN" altLang="en-US" sz="2400" dirty="0">
                <a:solidFill>
                  <a:schemeClr val="tx1"/>
                </a:solidFill>
              </a:rPr>
              <a:t>的英文缩写，</a:t>
            </a:r>
            <a:r>
              <a:rPr lang="zh-CN" altLang="zh-CN" sz="2400" dirty="0">
                <a:solidFill>
                  <a:schemeClr val="tx1"/>
                </a:solidFill>
              </a:rPr>
              <a:t>即“文件传输协议”。</a:t>
            </a:r>
            <a:endParaRPr lang="zh-CN" altLang="en-US" sz="2400" dirty="0">
              <a:solidFill>
                <a:schemeClr val="tx1"/>
              </a:solidFill>
            </a:endParaRPr>
          </a:p>
          <a:p>
            <a:pPr lvl="1">
              <a:lnSpc>
                <a:spcPct val="90000"/>
              </a:lnSpc>
            </a:pPr>
            <a:r>
              <a:rPr lang="zh-CN" altLang="en-US" sz="2400" dirty="0">
                <a:solidFill>
                  <a:schemeClr val="tx1"/>
                </a:solidFill>
                <a:latin typeface="黑体" panose="02010609060101010101" pitchFamily="49" charset="-122"/>
              </a:rPr>
              <a:t>用于在计算机之间</a:t>
            </a:r>
            <a:r>
              <a:rPr lang="zh-CN" altLang="zh-CN" sz="2400" dirty="0">
                <a:solidFill>
                  <a:schemeClr val="tx1"/>
                </a:solidFill>
                <a:latin typeface="黑体" panose="02010609060101010101" pitchFamily="49" charset="-122"/>
              </a:rPr>
              <a:t>传送</a:t>
            </a:r>
            <a:r>
              <a:rPr lang="zh-CN" altLang="en-US" sz="2400" dirty="0">
                <a:solidFill>
                  <a:schemeClr val="tx1"/>
                </a:solidFill>
                <a:latin typeface="黑体" panose="02010609060101010101" pitchFamily="49" charset="-122"/>
              </a:rPr>
              <a:t>文件</a:t>
            </a:r>
            <a:endParaRPr lang="zh-CN" altLang="en-US" sz="2400" dirty="0">
              <a:solidFill>
                <a:schemeClr val="tx1"/>
              </a:solidFill>
              <a:latin typeface="黑体" panose="02010609060101010101" pitchFamily="49" charset="-122"/>
            </a:endParaRPr>
          </a:p>
          <a:p>
            <a:pPr lvl="2">
              <a:lnSpc>
                <a:spcPct val="90000"/>
              </a:lnSpc>
            </a:pPr>
            <a:r>
              <a:rPr lang="zh-CN" altLang="en-US" sz="2000" dirty="0">
                <a:latin typeface="黑体" panose="02010609060101010101" pitchFamily="49" charset="-122"/>
              </a:rPr>
              <a:t>把文件从本地主机</a:t>
            </a:r>
            <a:r>
              <a:rPr lang="zh-CN" altLang="zh-CN" sz="2000" dirty="0">
                <a:latin typeface="黑体" panose="02010609060101010101" pitchFamily="49" charset="-122"/>
              </a:rPr>
              <a:t>传送到</a:t>
            </a:r>
            <a:r>
              <a:rPr lang="zh-CN" altLang="en-US" sz="2000" dirty="0">
                <a:latin typeface="黑体" panose="02010609060101010101" pitchFamily="49" charset="-122"/>
              </a:rPr>
              <a:t>远程主机称为“</a:t>
            </a:r>
            <a:r>
              <a:rPr lang="zh-CN" altLang="en-US" sz="2000" dirty="0">
                <a:solidFill>
                  <a:srgbClr val="FF0000"/>
                </a:solidFill>
                <a:latin typeface="黑体" panose="02010609060101010101" pitchFamily="49" charset="-122"/>
              </a:rPr>
              <a:t>上载</a:t>
            </a:r>
            <a:r>
              <a:rPr lang="zh-CN" altLang="en-US" sz="2000" dirty="0">
                <a:latin typeface="黑体" panose="02010609060101010101" pitchFamily="49" charset="-122"/>
              </a:rPr>
              <a:t>”</a:t>
            </a:r>
            <a:endParaRPr lang="zh-CN" altLang="en-US" sz="2000" dirty="0">
              <a:latin typeface="黑体" panose="02010609060101010101" pitchFamily="49" charset="-122"/>
            </a:endParaRPr>
          </a:p>
          <a:p>
            <a:pPr lvl="3">
              <a:lnSpc>
                <a:spcPct val="90000"/>
              </a:lnSpc>
            </a:pPr>
            <a:r>
              <a:rPr lang="en-US" altLang="zh-CN" sz="1800" dirty="0"/>
              <a:t>Upload</a:t>
            </a:r>
            <a:r>
              <a:rPr lang="zh-CN" altLang="en-US" sz="1800" dirty="0"/>
              <a:t>，</a:t>
            </a:r>
            <a:r>
              <a:rPr lang="en-US" altLang="zh-CN" sz="1800" dirty="0"/>
              <a:t>Put</a:t>
            </a:r>
            <a:endParaRPr lang="en-US" altLang="zh-CN" sz="1800" dirty="0"/>
          </a:p>
          <a:p>
            <a:pPr lvl="2">
              <a:lnSpc>
                <a:spcPct val="90000"/>
              </a:lnSpc>
            </a:pPr>
            <a:r>
              <a:rPr lang="zh-CN" altLang="en-US" sz="2000" dirty="0">
                <a:latin typeface="黑体" panose="02010609060101010101" pitchFamily="49" charset="-122"/>
              </a:rPr>
              <a:t>把文件从远程主机</a:t>
            </a:r>
            <a:r>
              <a:rPr lang="zh-CN" altLang="zh-CN" sz="2000" dirty="0">
                <a:latin typeface="黑体" panose="02010609060101010101" pitchFamily="49" charset="-122"/>
              </a:rPr>
              <a:t>传送到</a:t>
            </a:r>
            <a:r>
              <a:rPr lang="zh-CN" altLang="en-US" sz="2000" dirty="0">
                <a:latin typeface="黑体" panose="02010609060101010101" pitchFamily="49" charset="-122"/>
              </a:rPr>
              <a:t>本地主机称为“</a:t>
            </a:r>
            <a:r>
              <a:rPr lang="zh-CN" altLang="en-US" sz="2000" dirty="0">
                <a:solidFill>
                  <a:srgbClr val="FF0000"/>
                </a:solidFill>
                <a:latin typeface="黑体" panose="02010609060101010101" pitchFamily="49" charset="-122"/>
              </a:rPr>
              <a:t>下载</a:t>
            </a:r>
            <a:r>
              <a:rPr lang="zh-CN" altLang="en-US" sz="2000" dirty="0">
                <a:latin typeface="黑体" panose="02010609060101010101" pitchFamily="49" charset="-122"/>
              </a:rPr>
              <a:t>”</a:t>
            </a:r>
            <a:endParaRPr lang="zh-CN" altLang="en-US" sz="2000" dirty="0">
              <a:latin typeface="黑体" panose="02010609060101010101" pitchFamily="49" charset="-122"/>
            </a:endParaRPr>
          </a:p>
          <a:p>
            <a:pPr lvl="3">
              <a:lnSpc>
                <a:spcPct val="90000"/>
              </a:lnSpc>
            </a:pPr>
            <a:r>
              <a:rPr lang="en-US" altLang="zh-CN" sz="1800" dirty="0"/>
              <a:t>Download</a:t>
            </a:r>
            <a:r>
              <a:rPr lang="zh-CN" altLang="en-US" sz="1800" dirty="0"/>
              <a:t>，</a:t>
            </a:r>
            <a:r>
              <a:rPr lang="en-US" altLang="zh-CN" sz="1800" dirty="0"/>
              <a:t>Get</a:t>
            </a:r>
            <a:endParaRPr lang="en-US" altLang="zh-CN" sz="1800" dirty="0"/>
          </a:p>
          <a:p>
            <a:pPr>
              <a:lnSpc>
                <a:spcPct val="80000"/>
              </a:lnSpc>
            </a:pPr>
            <a:r>
              <a:rPr lang="en-US" altLang="zh-CN" sz="2800" dirty="0"/>
              <a:t>FTP</a:t>
            </a:r>
            <a:r>
              <a:rPr lang="zh-CN" altLang="zh-CN" sz="2800" dirty="0"/>
              <a:t>可以</a:t>
            </a:r>
            <a:r>
              <a:rPr lang="zh-CN" altLang="en-US" sz="2800" dirty="0"/>
              <a:t>传输各种类型的文件</a:t>
            </a:r>
            <a:r>
              <a:rPr lang="zh-CN" altLang="zh-CN" sz="2800" dirty="0"/>
              <a:t>：</a:t>
            </a:r>
            <a:endParaRPr lang="zh-CN" altLang="en-US" sz="2800" dirty="0"/>
          </a:p>
          <a:p>
            <a:pPr lvl="1">
              <a:lnSpc>
                <a:spcPct val="80000"/>
              </a:lnSpc>
            </a:pPr>
            <a:r>
              <a:rPr lang="zh-CN" altLang="zh-CN" sz="2400" dirty="0">
                <a:solidFill>
                  <a:schemeClr val="tx1"/>
                </a:solidFill>
              </a:rPr>
              <a:t>文本文件（</a:t>
            </a:r>
            <a:r>
              <a:rPr lang="en-US" altLang="zh-CN" sz="2400" dirty="0">
                <a:solidFill>
                  <a:schemeClr val="tx1"/>
                </a:solidFill>
              </a:rPr>
              <a:t>ASCII</a:t>
            </a:r>
            <a:r>
              <a:rPr lang="zh-CN" altLang="en-US" sz="2400" dirty="0">
                <a:solidFill>
                  <a:schemeClr val="tx1"/>
                </a:solidFill>
              </a:rPr>
              <a:t>）、</a:t>
            </a:r>
            <a:r>
              <a:rPr lang="zh-CN" altLang="zh-CN" sz="2400" dirty="0">
                <a:solidFill>
                  <a:schemeClr val="tx1"/>
                </a:solidFill>
              </a:rPr>
              <a:t>二进</a:t>
            </a:r>
            <a:r>
              <a:rPr lang="zh-CN" altLang="en-US" sz="2400" dirty="0">
                <a:solidFill>
                  <a:schemeClr val="tx1"/>
                </a:solidFill>
              </a:rPr>
              <a:t>制</a:t>
            </a:r>
            <a:r>
              <a:rPr lang="zh-CN" altLang="zh-CN" sz="2400" dirty="0">
                <a:solidFill>
                  <a:schemeClr val="tx1"/>
                </a:solidFill>
              </a:rPr>
              <a:t>文件（</a:t>
            </a:r>
            <a:r>
              <a:rPr lang="en-US" altLang="zh-CN" sz="2400" dirty="0">
                <a:solidFill>
                  <a:schemeClr val="tx1"/>
                </a:solidFill>
              </a:rPr>
              <a:t>Binary</a:t>
            </a:r>
            <a:r>
              <a:rPr lang="zh-CN" altLang="en-US" sz="2400" dirty="0">
                <a:solidFill>
                  <a:schemeClr val="tx1"/>
                </a:solidFill>
              </a:rPr>
              <a:t>）；</a:t>
            </a:r>
            <a:endParaRPr lang="zh-CN" altLang="en-US" sz="2400" dirty="0">
              <a:solidFill>
                <a:schemeClr val="tx1"/>
              </a:solidFill>
            </a:endParaRPr>
          </a:p>
          <a:p>
            <a:pPr lvl="1">
              <a:lnSpc>
                <a:spcPct val="80000"/>
              </a:lnSpc>
            </a:pPr>
            <a:r>
              <a:rPr lang="zh-CN" altLang="zh-CN" sz="2400" dirty="0">
                <a:solidFill>
                  <a:schemeClr val="tx1"/>
                </a:solidFill>
              </a:rPr>
              <a:t>压缩</a:t>
            </a:r>
            <a:r>
              <a:rPr lang="zh-CN" altLang="en-US" sz="2400" dirty="0">
                <a:solidFill>
                  <a:schemeClr val="tx1"/>
                </a:solidFill>
              </a:rPr>
              <a:t>文件</a:t>
            </a:r>
            <a:r>
              <a:rPr lang="zh-CN" altLang="zh-CN" sz="2400" dirty="0">
                <a:solidFill>
                  <a:schemeClr val="tx1"/>
                </a:solidFill>
              </a:rPr>
              <a:t>、非压缩文件。</a:t>
            </a:r>
            <a:endParaRPr lang="zh-CN" altLang="en-US" sz="2400" dirty="0">
              <a:solidFill>
                <a:schemeClr val="tx1"/>
              </a:solidFill>
            </a:endParaRPr>
          </a:p>
          <a:p>
            <a:pPr>
              <a:lnSpc>
                <a:spcPct val="80000"/>
              </a:lnSpc>
            </a:pPr>
            <a:r>
              <a:rPr lang="zh-CN" altLang="en-US" sz="2800" dirty="0"/>
              <a:t>登录</a:t>
            </a:r>
            <a:r>
              <a:rPr lang="en-US" altLang="zh-CN" sz="2800" dirty="0"/>
              <a:t>FTP</a:t>
            </a:r>
            <a:r>
              <a:rPr lang="zh-CN" altLang="en-US" sz="2800" dirty="0"/>
              <a:t>服务器的用户需要</a:t>
            </a:r>
            <a:r>
              <a:rPr lang="zh-CN" altLang="en-US" sz="2800" dirty="0">
                <a:solidFill>
                  <a:schemeClr val="tx2"/>
                </a:solidFill>
              </a:rPr>
              <a:t>注册</a:t>
            </a:r>
            <a:r>
              <a:rPr lang="zh-CN" altLang="en-US" sz="2800" dirty="0"/>
              <a:t>才能登录，但有的</a:t>
            </a:r>
            <a:r>
              <a:rPr lang="en-US" altLang="zh-CN" sz="2800" dirty="0"/>
              <a:t>FTP</a:t>
            </a:r>
            <a:r>
              <a:rPr lang="zh-CN" altLang="en-US" sz="2800" dirty="0"/>
              <a:t>服务器也允许匿名（</a:t>
            </a:r>
            <a:r>
              <a:rPr lang="en-US" altLang="zh-CN" sz="2800" dirty="0"/>
              <a:t>Anonymous</a:t>
            </a:r>
            <a:r>
              <a:rPr lang="zh-CN" altLang="en-US" sz="2800" dirty="0"/>
              <a:t>）登录。</a:t>
            </a:r>
            <a:endParaRPr lang="zh-CN" altLang="en-US" sz="2800"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63490" name="Picture 17"/>
          <p:cNvPicPr/>
          <p:nvPr/>
        </p:nvPicPr>
        <p:blipFill>
          <a:blip r:embed="rId1"/>
          <a:stretch>
            <a:fillRect/>
          </a:stretch>
        </p:blipFill>
        <p:spPr>
          <a:xfrm>
            <a:off x="7092950" y="1557338"/>
            <a:ext cx="1150938" cy="2159000"/>
          </a:xfrm>
          <a:prstGeom prst="rect">
            <a:avLst/>
          </a:prstGeom>
          <a:noFill/>
          <a:ln w="9525">
            <a:noFill/>
          </a:ln>
        </p:spPr>
      </p:pic>
      <p:graphicFrame>
        <p:nvGraphicFramePr>
          <p:cNvPr id="63491" name="Object 4">
            <a:hlinkClick r:id="" action="ppaction://ole?verb="/>
          </p:cNvPr>
          <p:cNvGraphicFramePr/>
          <p:nvPr/>
        </p:nvGraphicFramePr>
        <p:xfrm>
          <a:off x="2133600" y="2698750"/>
          <a:ext cx="4343400" cy="2674938"/>
        </p:xfrm>
        <a:graphic>
          <a:graphicData uri="http://schemas.openxmlformats.org/presentationml/2006/ole">
            <mc:AlternateContent xmlns:mc="http://schemas.openxmlformats.org/markup-compatibility/2006">
              <mc:Choice xmlns:v="urn:schemas-microsoft-com:vml" Requires="v">
                <p:oleObj spid="_x0000_s3077" name="" r:id="rId2" imgW="5761355" imgH="3224530" progId="MS_ClipArt_Gallery.2">
                  <p:embed/>
                </p:oleObj>
              </mc:Choice>
              <mc:Fallback>
                <p:oleObj name="" r:id="rId2" imgW="5761355" imgH="3224530" progId="MS_ClipArt_Gallery.2">
                  <p:embed/>
                  <p:pic>
                    <p:nvPicPr>
                      <p:cNvPr id="0" name="图片 3076"/>
                      <p:cNvPicPr/>
                      <p:nvPr/>
                    </p:nvPicPr>
                    <p:blipFill>
                      <a:blip r:embed="rId3"/>
                      <a:stretch>
                        <a:fillRect/>
                      </a:stretch>
                    </p:blipFill>
                    <p:spPr>
                      <a:xfrm>
                        <a:off x="2133600" y="2698750"/>
                        <a:ext cx="4343400" cy="2674938"/>
                      </a:xfrm>
                      <a:prstGeom prst="rect">
                        <a:avLst/>
                      </a:prstGeom>
                      <a:noFill/>
                      <a:ln w="38100">
                        <a:noFill/>
                        <a:miter/>
                      </a:ln>
                    </p:spPr>
                  </p:pic>
                </p:oleObj>
              </mc:Fallback>
            </mc:AlternateContent>
          </a:graphicData>
        </a:graphic>
      </p:graphicFrame>
      <p:sp>
        <p:nvSpPr>
          <p:cNvPr id="63492" name="Line 5"/>
          <p:cNvSpPr/>
          <p:nvPr/>
        </p:nvSpPr>
        <p:spPr>
          <a:xfrm flipV="1">
            <a:off x="1905000" y="3024188"/>
            <a:ext cx="5397500" cy="1689100"/>
          </a:xfrm>
          <a:prstGeom prst="line">
            <a:avLst/>
          </a:prstGeom>
          <a:ln w="12700" cap="flat" cmpd="sng">
            <a:solidFill>
              <a:schemeClr val="tx1"/>
            </a:solidFill>
            <a:prstDash val="solid"/>
            <a:headEnd type="none" w="med" len="med"/>
            <a:tailEnd type="none" w="med" len="med"/>
          </a:ln>
        </p:spPr>
      </p:sp>
      <p:sp>
        <p:nvSpPr>
          <p:cNvPr id="63493" name="Line 6"/>
          <p:cNvSpPr/>
          <p:nvPr/>
        </p:nvSpPr>
        <p:spPr>
          <a:xfrm flipV="1">
            <a:off x="1911350" y="3170238"/>
            <a:ext cx="5549900" cy="1841500"/>
          </a:xfrm>
          <a:prstGeom prst="line">
            <a:avLst/>
          </a:prstGeom>
          <a:ln w="12700" cap="flat" cmpd="sng">
            <a:solidFill>
              <a:schemeClr val="tx1"/>
            </a:solidFill>
            <a:prstDash val="solid"/>
            <a:headEnd type="none" w="med" len="med"/>
            <a:tailEnd type="none" w="med" len="med"/>
          </a:ln>
        </p:spPr>
      </p:sp>
      <p:sp>
        <p:nvSpPr>
          <p:cNvPr id="63494" name="Line 7"/>
          <p:cNvSpPr/>
          <p:nvPr/>
        </p:nvSpPr>
        <p:spPr>
          <a:xfrm flipV="1">
            <a:off x="1454150" y="2789238"/>
            <a:ext cx="5854700" cy="1765300"/>
          </a:xfrm>
          <a:prstGeom prst="line">
            <a:avLst/>
          </a:prstGeom>
          <a:ln w="12700" cap="flat" cmpd="sng">
            <a:solidFill>
              <a:schemeClr val="tx1"/>
            </a:solidFill>
            <a:prstDash val="solid"/>
            <a:headEnd type="none" w="med" len="med"/>
            <a:tailEnd type="none" w="med" len="med"/>
          </a:ln>
        </p:spPr>
      </p:sp>
      <p:sp>
        <p:nvSpPr>
          <p:cNvPr id="63495" name="Rectangle 10"/>
          <p:cNvSpPr/>
          <p:nvPr/>
        </p:nvSpPr>
        <p:spPr>
          <a:xfrm rot="-1080000">
            <a:off x="3132138" y="3327400"/>
            <a:ext cx="2706687" cy="363538"/>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defTabSz="762000">
              <a:spcBef>
                <a:spcPct val="50000"/>
              </a:spcBef>
              <a:buClrTx/>
              <a:buFontTx/>
              <a:buNone/>
            </a:pPr>
            <a:r>
              <a:rPr lang="en-US" altLang="zh-CN" sz="1800" i="1" dirty="0">
                <a:solidFill>
                  <a:schemeClr val="tx1"/>
                </a:solidFill>
                <a:latin typeface="Arial" panose="020B0604020202020204" pitchFamily="34" charset="0"/>
              </a:rPr>
              <a:t>Software</a:t>
            </a:r>
            <a:r>
              <a:rPr lang="zh-CN" altLang="en-US" sz="1800" i="1" dirty="0">
                <a:solidFill>
                  <a:schemeClr val="tx1"/>
                </a:solidFill>
                <a:latin typeface="Arial" panose="020B0604020202020204" pitchFamily="34" charset="0"/>
              </a:rPr>
              <a:t>、 </a:t>
            </a:r>
            <a:r>
              <a:rPr lang="en-US" altLang="zh-CN" sz="1800" i="1" dirty="0">
                <a:solidFill>
                  <a:schemeClr val="tx1"/>
                </a:solidFill>
                <a:latin typeface="Arial" panose="020B0604020202020204" pitchFamily="34" charset="0"/>
              </a:rPr>
              <a:t>Program</a:t>
            </a:r>
            <a:endParaRPr lang="en-US" altLang="zh-CN" sz="1800" i="1" dirty="0">
              <a:solidFill>
                <a:schemeClr val="tx1"/>
              </a:solidFill>
              <a:latin typeface="Arial" panose="020B0604020202020204" pitchFamily="34" charset="0"/>
            </a:endParaRPr>
          </a:p>
        </p:txBody>
      </p:sp>
      <p:sp>
        <p:nvSpPr>
          <p:cNvPr id="63496" name="Rectangle 11"/>
          <p:cNvSpPr/>
          <p:nvPr/>
        </p:nvSpPr>
        <p:spPr>
          <a:xfrm rot="-1020000">
            <a:off x="3621088" y="3551238"/>
            <a:ext cx="1825625" cy="363537"/>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defTabSz="762000">
              <a:spcBef>
                <a:spcPct val="50000"/>
              </a:spcBef>
              <a:buClrTx/>
              <a:buFontTx/>
              <a:buNone/>
            </a:pPr>
            <a:r>
              <a:rPr lang="en-US" altLang="zh-CN" sz="1800" i="1" dirty="0">
                <a:solidFill>
                  <a:srgbClr val="FF0000"/>
                </a:solidFill>
                <a:latin typeface="Arial" panose="020B0604020202020204" pitchFamily="34" charset="0"/>
                <a:ea typeface="楷体_GB2312" pitchFamily="49" charset="-122"/>
              </a:rPr>
              <a:t>Documents</a:t>
            </a:r>
            <a:endParaRPr lang="en-US" altLang="zh-CN" sz="1800" i="1" dirty="0">
              <a:solidFill>
                <a:srgbClr val="FF0000"/>
              </a:solidFill>
              <a:latin typeface="Arial" panose="020B0604020202020204" pitchFamily="34" charset="0"/>
              <a:ea typeface="楷体_GB2312" pitchFamily="49" charset="-122"/>
            </a:endParaRPr>
          </a:p>
        </p:txBody>
      </p:sp>
      <p:sp>
        <p:nvSpPr>
          <p:cNvPr id="63497" name="Rectangle 12"/>
          <p:cNvSpPr/>
          <p:nvPr/>
        </p:nvSpPr>
        <p:spPr>
          <a:xfrm rot="-1140000">
            <a:off x="3563938" y="3857625"/>
            <a:ext cx="1890712" cy="363538"/>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defTabSz="762000">
              <a:spcBef>
                <a:spcPct val="50000"/>
              </a:spcBef>
              <a:buClrTx/>
              <a:buFontTx/>
              <a:buNone/>
            </a:pPr>
            <a:r>
              <a:rPr lang="en-US" altLang="zh-CN" sz="1800" i="1" dirty="0">
                <a:solidFill>
                  <a:schemeClr val="hlink"/>
                </a:solidFill>
                <a:latin typeface="Arial" panose="020B0604020202020204" pitchFamily="34" charset="0"/>
                <a:ea typeface="楷体_GB2312" pitchFamily="49" charset="-122"/>
              </a:rPr>
              <a:t>Video</a:t>
            </a:r>
            <a:r>
              <a:rPr lang="zh-CN" altLang="en-US" sz="1800" i="1" dirty="0">
                <a:solidFill>
                  <a:schemeClr val="hlink"/>
                </a:solidFill>
                <a:latin typeface="Arial" panose="020B0604020202020204" pitchFamily="34" charset="0"/>
                <a:ea typeface="楷体_GB2312" pitchFamily="49" charset="-122"/>
              </a:rPr>
              <a:t>，</a:t>
            </a:r>
            <a:r>
              <a:rPr lang="en-US" altLang="zh-CN" sz="1800" i="1" dirty="0">
                <a:solidFill>
                  <a:schemeClr val="hlink"/>
                </a:solidFill>
                <a:latin typeface="Arial" panose="020B0604020202020204" pitchFamily="34" charset="0"/>
                <a:ea typeface="楷体_GB2312" pitchFamily="49" charset="-122"/>
              </a:rPr>
              <a:t>Audio</a:t>
            </a:r>
            <a:endParaRPr lang="en-US" altLang="zh-CN" sz="1800" i="1" dirty="0">
              <a:solidFill>
                <a:schemeClr val="hlink"/>
              </a:solidFill>
              <a:latin typeface="Arial" panose="020B0604020202020204" pitchFamily="34" charset="0"/>
              <a:ea typeface="楷体_GB2312" pitchFamily="49" charset="-122"/>
            </a:endParaRPr>
          </a:p>
        </p:txBody>
      </p:sp>
      <p:sp>
        <p:nvSpPr>
          <p:cNvPr id="63498" name="Rectangle 14"/>
          <p:cNvSpPr/>
          <p:nvPr/>
        </p:nvSpPr>
        <p:spPr>
          <a:xfrm>
            <a:off x="395288" y="1341438"/>
            <a:ext cx="4968875" cy="13081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defTabSz="762000">
              <a:spcBef>
                <a:spcPct val="50000"/>
              </a:spcBef>
              <a:buClrTx/>
              <a:buFontTx/>
              <a:buNone/>
            </a:pPr>
            <a:r>
              <a:rPr lang="en-US" altLang="zh-CN" sz="2000" u="sng" dirty="0">
                <a:solidFill>
                  <a:srgbClr val="FF0000"/>
                </a:solidFill>
                <a:latin typeface="Arial" panose="020B0604020202020204" pitchFamily="34" charset="0"/>
              </a:rPr>
              <a:t>ftp ftp.xjtu.edu.cn</a:t>
            </a:r>
            <a:endParaRPr lang="en-US" altLang="zh-CN" sz="2000" u="sng" dirty="0">
              <a:solidFill>
                <a:srgbClr val="FF0000"/>
              </a:solidFill>
              <a:latin typeface="Arial" panose="020B0604020202020204" pitchFamily="34" charset="0"/>
            </a:endParaRPr>
          </a:p>
          <a:p>
            <a:pPr marL="0" lvl="0" indent="0" defTabSz="762000">
              <a:spcBef>
                <a:spcPct val="50000"/>
              </a:spcBef>
              <a:buClrTx/>
              <a:buFontTx/>
              <a:buNone/>
            </a:pPr>
            <a:r>
              <a:rPr lang="en-US" altLang="zh-CN" sz="2000" dirty="0">
                <a:solidFill>
                  <a:schemeClr val="tx1"/>
                </a:solidFill>
                <a:latin typeface="Arial" panose="020B0604020202020204" pitchFamily="34" charset="0"/>
              </a:rPr>
              <a:t>Username: </a:t>
            </a:r>
            <a:r>
              <a:rPr lang="en-US" altLang="zh-CN" sz="2000" u="sng" dirty="0">
                <a:solidFill>
                  <a:srgbClr val="FF0000"/>
                </a:solidFill>
                <a:latin typeface="Arial" panose="020B0604020202020204" pitchFamily="34" charset="0"/>
              </a:rPr>
              <a:t>anonymous</a:t>
            </a:r>
            <a:endParaRPr lang="en-US" altLang="zh-CN" sz="2000" u="sng" dirty="0">
              <a:solidFill>
                <a:srgbClr val="FF0000"/>
              </a:solidFill>
              <a:latin typeface="Arial" panose="020B0604020202020204" pitchFamily="34" charset="0"/>
            </a:endParaRPr>
          </a:p>
          <a:p>
            <a:pPr marL="0" lvl="0" indent="0" defTabSz="762000">
              <a:spcBef>
                <a:spcPct val="50000"/>
              </a:spcBef>
              <a:buClrTx/>
              <a:buFontTx/>
              <a:buNone/>
            </a:pPr>
            <a:r>
              <a:rPr lang="en-US" altLang="zh-CN" sz="2000" dirty="0">
                <a:solidFill>
                  <a:schemeClr val="tx1"/>
                </a:solidFill>
                <a:latin typeface="Arial" panose="020B0604020202020204" pitchFamily="34" charset="0"/>
              </a:rPr>
              <a:t>Password: </a:t>
            </a:r>
            <a:r>
              <a:rPr lang="en-US" altLang="zh-CN" sz="2000" u="sng" dirty="0">
                <a:solidFill>
                  <a:srgbClr val="FF0000"/>
                </a:solidFill>
                <a:latin typeface="Arial" panose="020B0604020202020204" pitchFamily="34" charset="0"/>
              </a:rPr>
              <a:t>test@xjtu.edu.cn</a:t>
            </a:r>
            <a:endParaRPr lang="en-US" altLang="zh-CN" sz="2000" u="sng" dirty="0">
              <a:solidFill>
                <a:srgbClr val="FF0000"/>
              </a:solidFill>
              <a:latin typeface="Arial" panose="020B0604020202020204" pitchFamily="34" charset="0"/>
            </a:endParaRPr>
          </a:p>
        </p:txBody>
      </p:sp>
      <p:sp>
        <p:nvSpPr>
          <p:cNvPr id="63499" name="Rectangle 15"/>
          <p:cNvSpPr/>
          <p:nvPr/>
        </p:nvSpPr>
        <p:spPr>
          <a:xfrm>
            <a:off x="827088" y="569913"/>
            <a:ext cx="7705725" cy="6985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defTabSz="762000">
              <a:spcBef>
                <a:spcPct val="50000"/>
              </a:spcBef>
              <a:buClrTx/>
              <a:buFontTx/>
              <a:buNone/>
            </a:pPr>
            <a:r>
              <a:rPr lang="zh-CN" altLang="en-US" sz="4000" b="0" dirty="0">
                <a:solidFill>
                  <a:schemeClr val="tx1"/>
                </a:solidFill>
                <a:latin typeface="Arial" panose="020B0604020202020204" pitchFamily="34" charset="0"/>
              </a:rPr>
              <a:t>匿名登录</a:t>
            </a:r>
            <a:r>
              <a:rPr lang="en-US" altLang="zh-CN" sz="4000" b="0" dirty="0">
                <a:solidFill>
                  <a:schemeClr val="tx1"/>
                </a:solidFill>
                <a:latin typeface="Arial" panose="020B0604020202020204" pitchFamily="34" charset="0"/>
              </a:rPr>
              <a:t>FTP</a:t>
            </a:r>
            <a:endParaRPr lang="en-US" altLang="zh-CN" sz="4000" b="0" dirty="0">
              <a:solidFill>
                <a:schemeClr val="tx1"/>
              </a:solidFill>
              <a:latin typeface="Arial" panose="020B0604020202020204" pitchFamily="34" charset="0"/>
              <a:ea typeface="楷体_GB2312" pitchFamily="49" charset="-122"/>
            </a:endParaRPr>
          </a:p>
        </p:txBody>
      </p:sp>
      <p:sp>
        <p:nvSpPr>
          <p:cNvPr id="63500" name="Rectangle 16"/>
          <p:cNvSpPr/>
          <p:nvPr/>
        </p:nvSpPr>
        <p:spPr>
          <a:xfrm>
            <a:off x="6443663" y="3854450"/>
            <a:ext cx="2606675" cy="700088"/>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defTabSz="762000">
              <a:spcBef>
                <a:spcPct val="50000"/>
              </a:spcBef>
              <a:buClrTx/>
              <a:buFontTx/>
              <a:buNone/>
            </a:pPr>
            <a:r>
              <a:rPr lang="en-US" altLang="zh-CN" sz="1600" dirty="0">
                <a:solidFill>
                  <a:schemeClr val="tx1"/>
                </a:solidFill>
                <a:latin typeface="Arial" panose="020B0604020202020204" pitchFamily="34" charset="0"/>
              </a:rPr>
              <a:t>Anonymous FTP Server</a:t>
            </a:r>
            <a:endParaRPr lang="en-US" altLang="zh-CN" sz="1600" dirty="0">
              <a:solidFill>
                <a:schemeClr val="tx1"/>
              </a:solidFill>
              <a:latin typeface="Arial" panose="020B0604020202020204" pitchFamily="34" charset="0"/>
            </a:endParaRPr>
          </a:p>
          <a:p>
            <a:pPr marL="0" lvl="0" indent="0" algn="ctr" defTabSz="762000">
              <a:spcBef>
                <a:spcPct val="50000"/>
              </a:spcBef>
              <a:buClrTx/>
              <a:buFontTx/>
              <a:buNone/>
            </a:pPr>
            <a:r>
              <a:rPr lang="en-US" altLang="zh-CN" sz="1600" dirty="0">
                <a:solidFill>
                  <a:schemeClr val="tx1"/>
                </a:solidFill>
                <a:latin typeface="Arial" panose="020B0604020202020204" pitchFamily="34" charset="0"/>
              </a:rPr>
              <a:t>ftp.xjtu.edu.cn</a:t>
            </a:r>
            <a:endParaRPr lang="en-US" altLang="zh-CN" sz="1600" dirty="0">
              <a:solidFill>
                <a:schemeClr val="tx1"/>
              </a:solidFill>
              <a:latin typeface="Arial" panose="020B0604020202020204" pitchFamily="34" charset="0"/>
            </a:endParaRPr>
          </a:p>
        </p:txBody>
      </p:sp>
      <p:pic>
        <p:nvPicPr>
          <p:cNvPr id="63501" name="Picture 19"/>
          <p:cNvPicPr/>
          <p:nvPr/>
        </p:nvPicPr>
        <p:blipFill>
          <a:blip r:embed="rId4"/>
          <a:stretch>
            <a:fillRect/>
          </a:stretch>
        </p:blipFill>
        <p:spPr>
          <a:xfrm>
            <a:off x="6732588" y="2708275"/>
            <a:ext cx="928687" cy="654050"/>
          </a:xfrm>
          <a:prstGeom prst="rect">
            <a:avLst/>
          </a:prstGeom>
          <a:noFill/>
          <a:ln w="9525">
            <a:noFill/>
          </a:ln>
        </p:spPr>
      </p:pic>
      <p:pic>
        <p:nvPicPr>
          <p:cNvPr id="63502" name="Picture 20"/>
          <p:cNvPicPr/>
          <p:nvPr/>
        </p:nvPicPr>
        <p:blipFill>
          <a:blip r:embed="rId4"/>
          <a:stretch>
            <a:fillRect/>
          </a:stretch>
        </p:blipFill>
        <p:spPr>
          <a:xfrm>
            <a:off x="1258888" y="4437063"/>
            <a:ext cx="928687" cy="654050"/>
          </a:xfrm>
          <a:prstGeom prst="rect">
            <a:avLst/>
          </a:prstGeom>
          <a:noFill/>
          <a:ln w="9525">
            <a:noFill/>
          </a:ln>
        </p:spPr>
      </p:pic>
      <p:graphicFrame>
        <p:nvGraphicFramePr>
          <p:cNvPr id="63503" name="Object 21">
            <a:hlinkClick r:id="" action="ppaction://ole?verb="/>
          </p:cNvPr>
          <p:cNvGraphicFramePr/>
          <p:nvPr/>
        </p:nvGraphicFramePr>
        <p:xfrm>
          <a:off x="250825" y="4724400"/>
          <a:ext cx="2089150" cy="1657350"/>
        </p:xfrm>
        <a:graphic>
          <a:graphicData uri="http://schemas.openxmlformats.org/presentationml/2006/ole">
            <mc:AlternateContent xmlns:mc="http://schemas.openxmlformats.org/markup-compatibility/2006">
              <mc:Choice xmlns:v="urn:schemas-microsoft-com:vml" Requires="v">
                <p:oleObj spid="_x0000_s3078" name="" r:id="rId5" imgW="6080125" imgH="4716145" progId="MS_ClipArt_Gallery.2">
                  <p:embed/>
                </p:oleObj>
              </mc:Choice>
              <mc:Fallback>
                <p:oleObj name="" r:id="rId5" imgW="6080125" imgH="4716145" progId="MS_ClipArt_Gallery.2">
                  <p:embed/>
                  <p:pic>
                    <p:nvPicPr>
                      <p:cNvPr id="0" name="图片 3077"/>
                      <p:cNvPicPr/>
                      <p:nvPr/>
                    </p:nvPicPr>
                    <p:blipFill>
                      <a:blip r:embed="rId6"/>
                      <a:stretch>
                        <a:fillRect/>
                      </a:stretch>
                    </p:blipFill>
                    <p:spPr>
                      <a:xfrm>
                        <a:off x="250825" y="4724400"/>
                        <a:ext cx="2089150" cy="1657350"/>
                      </a:xfrm>
                      <a:prstGeom prst="rect">
                        <a:avLst/>
                      </a:prstGeom>
                      <a:noFill/>
                      <a:ln w="38100">
                        <a:noFill/>
                        <a:miter/>
                      </a:ln>
                    </p:spPr>
                  </p:pic>
                </p:oleObj>
              </mc:Fallback>
            </mc:AlternateContent>
          </a:graphicData>
        </a:graphic>
      </p:graphicFrame>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type="title"/>
          </p:nvPr>
        </p:nvSpPr>
        <p:spPr/>
        <p:txBody>
          <a:bodyPr vert="horz" wrap="square" lIns="92075" tIns="46038" rIns="92075" bIns="46038" anchor="ctr" anchorCtr="0"/>
          <a:p>
            <a:r>
              <a:rPr lang="en-US" altLang="zh-CN" dirty="0"/>
              <a:t>FTP</a:t>
            </a:r>
            <a:r>
              <a:rPr lang="zh-CN" altLang="en-US" dirty="0"/>
              <a:t>工作原理</a:t>
            </a:r>
            <a:endParaRPr lang="zh-CN" altLang="en-US" dirty="0"/>
          </a:p>
        </p:txBody>
      </p:sp>
      <p:sp>
        <p:nvSpPr>
          <p:cNvPr id="65539" name="Rectangle 3"/>
          <p:cNvSpPr>
            <a:spLocks noGrp="1" noRot="1"/>
          </p:cNvSpPr>
          <p:nvPr>
            <p:ph idx="1"/>
          </p:nvPr>
        </p:nvSpPr>
        <p:spPr>
          <a:xfrm>
            <a:off x="467995" y="981075"/>
            <a:ext cx="8452485" cy="4114800"/>
          </a:xfrm>
        </p:spPr>
        <p:txBody>
          <a:bodyPr vert="horz" wrap="square" lIns="91440" tIns="45720" rIns="91440" bIns="45720" anchor="t" anchorCtr="0"/>
          <a:p>
            <a:r>
              <a:rPr lang="en-US" altLang="zh-CN" dirty="0"/>
              <a:t>FTP</a:t>
            </a:r>
            <a:r>
              <a:rPr lang="zh-CN" altLang="en-US" dirty="0"/>
              <a:t>基于</a:t>
            </a:r>
            <a:r>
              <a:rPr lang="en-US" altLang="zh-CN" dirty="0"/>
              <a:t>TCP</a:t>
            </a:r>
            <a:r>
              <a:rPr lang="zh-CN" altLang="en-US" dirty="0"/>
              <a:t>协议，使用</a:t>
            </a:r>
            <a:r>
              <a:rPr lang="en-US" altLang="zh-CN" dirty="0"/>
              <a:t>TCP</a:t>
            </a:r>
            <a:r>
              <a:rPr lang="zh-CN" altLang="en-US" dirty="0"/>
              <a:t>协议实现文件的传输。</a:t>
            </a:r>
            <a:endParaRPr lang="zh-CN" altLang="en-US" sz="3600" dirty="0"/>
          </a:p>
          <a:p>
            <a:r>
              <a:rPr lang="en-US" altLang="zh-CN" dirty="0"/>
              <a:t>FTP</a:t>
            </a:r>
            <a:r>
              <a:rPr lang="zh-CN" altLang="en-US" dirty="0"/>
              <a:t>以客户</a:t>
            </a:r>
            <a:r>
              <a:rPr lang="en-US" altLang="zh-CN" dirty="0"/>
              <a:t>/</a:t>
            </a:r>
            <a:r>
              <a:rPr lang="zh-CN" altLang="en-US" dirty="0"/>
              <a:t>服务器方式工作：</a:t>
            </a:r>
            <a:endParaRPr lang="zh-CN" altLang="en-US" dirty="0"/>
          </a:p>
          <a:p>
            <a:pPr lvl="1"/>
            <a:r>
              <a:rPr lang="en-US" altLang="zh-CN" dirty="0">
                <a:solidFill>
                  <a:schemeClr val="tx1"/>
                </a:solidFill>
              </a:rPr>
              <a:t>FTP</a:t>
            </a:r>
            <a:r>
              <a:rPr lang="zh-CN" altLang="en-US" dirty="0">
                <a:solidFill>
                  <a:schemeClr val="tx1"/>
                </a:solidFill>
              </a:rPr>
              <a:t>客户程序，如</a:t>
            </a:r>
            <a:r>
              <a:rPr lang="en-US" altLang="zh-CN" dirty="0">
                <a:solidFill>
                  <a:schemeClr val="tx1"/>
                </a:solidFill>
              </a:rPr>
              <a:t>Cuteftp</a:t>
            </a:r>
            <a:r>
              <a:rPr lang="zh-CN" altLang="en-US" dirty="0">
                <a:solidFill>
                  <a:schemeClr val="tx1"/>
                </a:solidFill>
              </a:rPr>
              <a:t>等，运行在用户计算机上</a:t>
            </a:r>
            <a:endParaRPr lang="zh-CN" altLang="en-US" dirty="0">
              <a:solidFill>
                <a:schemeClr val="tx1"/>
              </a:solidFill>
            </a:endParaRPr>
          </a:p>
          <a:p>
            <a:pPr lvl="2"/>
            <a:r>
              <a:rPr lang="zh-CN" altLang="en-US" dirty="0"/>
              <a:t>用户通过它发出传输文件的请求</a:t>
            </a:r>
            <a:endParaRPr lang="zh-CN" altLang="en-US" dirty="0"/>
          </a:p>
          <a:p>
            <a:pPr lvl="1"/>
            <a:r>
              <a:rPr lang="en-US" altLang="zh-CN" dirty="0">
                <a:solidFill>
                  <a:schemeClr val="tx1"/>
                </a:solidFill>
              </a:rPr>
              <a:t>FTP</a:t>
            </a:r>
            <a:r>
              <a:rPr lang="zh-CN" altLang="en-US" dirty="0">
                <a:solidFill>
                  <a:schemeClr val="tx1"/>
                </a:solidFill>
              </a:rPr>
              <a:t>服务程序，如</a:t>
            </a:r>
            <a:r>
              <a:rPr lang="en-US" altLang="zh-CN" dirty="0">
                <a:solidFill>
                  <a:schemeClr val="tx1"/>
                </a:solidFill>
              </a:rPr>
              <a:t>Serv-U</a:t>
            </a:r>
            <a:r>
              <a:rPr lang="zh-CN" altLang="en-US" dirty="0">
                <a:solidFill>
                  <a:schemeClr val="tx1"/>
                </a:solidFill>
              </a:rPr>
              <a:t>等，运行在服务器上</a:t>
            </a:r>
            <a:endParaRPr lang="zh-CN" altLang="en-US" dirty="0">
              <a:solidFill>
                <a:schemeClr val="tx1"/>
              </a:solidFill>
            </a:endParaRPr>
          </a:p>
          <a:p>
            <a:pPr lvl="2"/>
            <a:r>
              <a:rPr lang="zh-CN" altLang="en-US" dirty="0"/>
              <a:t>接收并响应客户程序的请求，把指定的文件发送到客户端</a:t>
            </a:r>
            <a:endParaRPr lang="zh-CN" alt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Rot="1"/>
          </p:cNvSpPr>
          <p:nvPr>
            <p:ph type="title"/>
          </p:nvPr>
        </p:nvSpPr>
        <p:spPr/>
        <p:txBody>
          <a:bodyPr vert="horz" wrap="square" lIns="92075" tIns="46038" rIns="92075" bIns="46038" anchor="ctr" anchorCtr="0"/>
          <a:p>
            <a:r>
              <a:rPr lang="en-US" altLang="zh-CN" dirty="0">
                <a:latin typeface="黑体" panose="02010609060101010101" pitchFamily="49" charset="-122"/>
              </a:rPr>
              <a:t>3.1 </a:t>
            </a:r>
            <a:r>
              <a:rPr lang="zh-CN" altLang="en-US" dirty="0">
                <a:latin typeface="黑体" panose="02010609060101010101" pitchFamily="49" charset="-122"/>
              </a:rPr>
              <a:t>应用层概述</a:t>
            </a:r>
            <a:endParaRPr lang="zh-CN" altLang="en-US" dirty="0"/>
          </a:p>
        </p:txBody>
      </p:sp>
      <p:sp>
        <p:nvSpPr>
          <p:cNvPr id="8" name="Rectangle 3"/>
          <p:cNvSpPr>
            <a:spLocks noGrp="1" noRot="1" noChangeArrowheads="1"/>
          </p:cNvSpPr>
          <p:nvPr>
            <p:ph idx="1"/>
          </p:nvPr>
        </p:nvSpPr>
        <p:spPr>
          <a:xfrm>
            <a:off x="468313" y="4941888"/>
            <a:ext cx="7772400" cy="1079500"/>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l"/>
              <a:defRPr/>
            </a:pPr>
            <a:r>
              <a:rPr kumimoji="1" lang="en-US" altLang="zh-CN"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Internet</a:t>
            </a:r>
            <a:r>
              <a:rPr kumimoji="1" lang="zh-CN" altLang="en-US"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上的网络应用大部分采用客户机</a:t>
            </a:r>
            <a:r>
              <a:rPr kumimoji="1" lang="en-US" altLang="zh-CN"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a:t>
            </a:r>
            <a:r>
              <a:rPr kumimoji="1" lang="zh-CN" altLang="en-US"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服务器（</a:t>
            </a:r>
            <a:r>
              <a:rPr kumimoji="1" lang="en-US" altLang="zh-CN"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Client/Server</a:t>
            </a:r>
            <a:r>
              <a:rPr kumimoji="1" lang="zh-CN" altLang="en-US"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或</a:t>
            </a:r>
            <a:r>
              <a:rPr kumimoji="1" lang="en-US" altLang="zh-CN"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C/S</a:t>
            </a:r>
            <a:r>
              <a:rPr kumimoji="1" lang="zh-CN" altLang="en-US" sz="28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）模式 </a:t>
            </a:r>
            <a:br>
              <a:rPr kumimoji="1" lang="zh-CN" altLang="en-US" sz="2400" b="1" i="0" u="none" strike="noStrike" kern="0" cap="none" spc="0" normalizeH="0" baseline="0" noProof="0" dirty="0" smtClean="0">
                <a:ln>
                  <a:noFill/>
                </a:ln>
                <a:solidFill>
                  <a:srgbClr val="003399"/>
                </a:solidFill>
                <a:effectLst/>
                <a:uLnTx/>
                <a:uFillTx/>
                <a:latin typeface="+mn-lt"/>
                <a:ea typeface="黑体" panose="02010609060101010101" pitchFamily="49" charset="-122"/>
              </a:rPr>
            </a:b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 </a:t>
            </a:r>
            <a:endParaRPr kumimoji="1" lang="zh-CN" altLang="en-US" sz="2000" b="1" i="0" u="none" strike="noStrike" kern="0" cap="none" spc="0" normalizeH="0" baseline="0" noProof="0" dirty="0" smtClean="0">
              <a:ln>
                <a:noFill/>
              </a:ln>
              <a:solidFill>
                <a:srgbClr val="003399"/>
              </a:solidFill>
              <a:effectLst/>
              <a:uLnTx/>
              <a:uFillTx/>
              <a:latin typeface="+mn-lt"/>
              <a:ea typeface="黑体" panose="02010609060101010101" pitchFamily="49" charset="-122"/>
            </a:endParaRPr>
          </a:p>
        </p:txBody>
      </p:sp>
      <p:sp>
        <p:nvSpPr>
          <p:cNvPr id="9" name="Rectangle 3"/>
          <p:cNvSpPr txBox="1">
            <a:spLocks noRot="1" noChangeArrowheads="1"/>
          </p:cNvSpPr>
          <p:nvPr/>
        </p:nvSpPr>
        <p:spPr bwMode="auto">
          <a:xfrm>
            <a:off x="795338" y="1133475"/>
            <a:ext cx="77724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一个应用层协议的设计主要包括以下内容：</a:t>
            </a:r>
            <a:endPar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应用层协议采用传输层的哪种协议，是面向连接的</a:t>
            </a: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TCP</a:t>
            </a: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，还是无连接的用户数据报协议</a:t>
            </a: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UDP</a:t>
            </a: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在对等应用层实体间传送的数据单元的类型以及格式。</a:t>
            </a:r>
            <a:endPar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对等应用层实体间通信的规则及时序关系。</a:t>
            </a:r>
            <a:endPar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457200" marR="0" lvl="1" indent="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None/>
              <a:defRPr/>
            </a:pPr>
            <a:br>
              <a:rPr kumimoji="1" lang="zh-CN" altLang="en-US" sz="2400" b="1" i="0" u="none" strike="noStrike" kern="0" cap="none" spc="0" normalizeH="0" baseline="0" noProof="0" dirty="0" smtClean="0">
                <a:ln>
                  <a:noFill/>
                </a:ln>
                <a:solidFill>
                  <a:srgbClr val="003399"/>
                </a:solidFill>
                <a:effectLst/>
                <a:uLnTx/>
                <a:uFillTx/>
                <a:latin typeface="+mn-lt"/>
                <a:ea typeface="黑体" panose="02010609060101010101" pitchFamily="49" charset="-122"/>
                <a:cs typeface="+mn-cs"/>
              </a:rPr>
            </a:b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 </a:t>
            </a:r>
            <a:endParaRPr kumimoji="1" lang="zh-CN" altLang="en-US" sz="2000" b="1" i="0" u="none" strike="noStrike" kern="0" cap="none" spc="0" normalizeH="0" baseline="0" noProof="0" dirty="0" smtClean="0">
              <a:ln>
                <a:noFill/>
              </a:ln>
              <a:solidFill>
                <a:srgbClr val="003399"/>
              </a:solidFill>
              <a:effectLst/>
              <a:uLnTx/>
              <a:uFillTx/>
              <a:latin typeface="+mn-lt"/>
              <a:ea typeface="黑体" panose="02010609060101010101" pitchFamily="49" charset="-122"/>
              <a:cs typeface="+mn-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p:txBody>
          <a:bodyPr vert="horz" wrap="square" lIns="92075" tIns="46038" rIns="92075" bIns="46038" anchor="ctr" anchorCtr="0"/>
          <a:p>
            <a:endParaRPr lang="zh-CN" altLang="en-US" dirty="0"/>
          </a:p>
        </p:txBody>
      </p:sp>
      <p:sp>
        <p:nvSpPr>
          <p:cNvPr id="67587" name="Rectangle 3"/>
          <p:cNvSpPr>
            <a:spLocks noGrp="1" noRot="1"/>
          </p:cNvSpPr>
          <p:nvPr>
            <p:ph idx="1"/>
          </p:nvPr>
        </p:nvSpPr>
        <p:spPr>
          <a:xfrm>
            <a:off x="681038" y="981075"/>
            <a:ext cx="7772400" cy="4114800"/>
          </a:xfrm>
        </p:spPr>
        <p:txBody>
          <a:bodyPr vert="horz" wrap="square" lIns="91440" tIns="45720" rIns="91440" bIns="45720" anchor="t" anchorCtr="0"/>
          <a:p>
            <a:r>
              <a:rPr lang="zh-CN" altLang="en-US" dirty="0"/>
              <a:t>在进行文件传输时， </a:t>
            </a:r>
            <a:r>
              <a:rPr lang="en-US" altLang="zh-CN" dirty="0"/>
              <a:t>FTP</a:t>
            </a:r>
            <a:r>
              <a:rPr lang="zh-CN" altLang="en-US" dirty="0"/>
              <a:t>的客户和服务器之间要建立两个</a:t>
            </a:r>
            <a:r>
              <a:rPr lang="en-US" altLang="zh-CN" dirty="0"/>
              <a:t>TCP</a:t>
            </a:r>
            <a:r>
              <a:rPr lang="zh-CN" altLang="en-US" dirty="0"/>
              <a:t>连接：</a:t>
            </a:r>
            <a:endParaRPr lang="zh-CN" altLang="en-US" dirty="0"/>
          </a:p>
          <a:p>
            <a:pPr lvl="1"/>
            <a:r>
              <a:rPr lang="zh-CN" altLang="en-US" dirty="0">
                <a:solidFill>
                  <a:schemeClr val="tx1"/>
                </a:solidFill>
                <a:latin typeface="黑体" panose="02010609060101010101" pitchFamily="49" charset="-122"/>
              </a:rPr>
              <a:t>控制连接</a:t>
            </a:r>
            <a:r>
              <a:rPr lang="zh-CN" altLang="en-US" dirty="0">
                <a:solidFill>
                  <a:schemeClr val="tx1"/>
                </a:solidFill>
              </a:rPr>
              <a:t>（</a:t>
            </a:r>
            <a:r>
              <a:rPr lang="en-US" altLang="zh-CN" dirty="0">
                <a:solidFill>
                  <a:schemeClr val="tx1"/>
                </a:solidFill>
              </a:rPr>
              <a:t>Control Connection</a:t>
            </a:r>
            <a:r>
              <a:rPr lang="zh-CN" altLang="en-US" dirty="0">
                <a:solidFill>
                  <a:schemeClr val="tx1"/>
                </a:solidFill>
              </a:rPr>
              <a:t>）</a:t>
            </a:r>
            <a:r>
              <a:rPr lang="zh-CN" altLang="en-US" dirty="0">
                <a:solidFill>
                  <a:schemeClr val="tx1"/>
                </a:solidFill>
                <a:latin typeface="黑体" panose="02010609060101010101" pitchFamily="49" charset="-122"/>
              </a:rPr>
              <a:t>：</a:t>
            </a:r>
            <a:endParaRPr lang="zh-CN" altLang="en-US" dirty="0">
              <a:solidFill>
                <a:schemeClr val="tx1"/>
              </a:solidFill>
              <a:latin typeface="黑体" panose="02010609060101010101" pitchFamily="49" charset="-122"/>
            </a:endParaRPr>
          </a:p>
          <a:p>
            <a:pPr lvl="2"/>
            <a:r>
              <a:rPr lang="zh-CN" altLang="en-US" dirty="0"/>
              <a:t>客户程序与</a:t>
            </a:r>
            <a:r>
              <a:rPr lang="en-US" altLang="zh-CN" dirty="0"/>
              <a:t>FTP</a:t>
            </a:r>
            <a:r>
              <a:rPr lang="zh-CN" altLang="en-US" dirty="0"/>
              <a:t>服务器的端口</a:t>
            </a:r>
            <a:r>
              <a:rPr lang="en-US" altLang="zh-CN" dirty="0"/>
              <a:t>21</a:t>
            </a:r>
            <a:r>
              <a:rPr lang="zh-CN" altLang="en-US" dirty="0"/>
              <a:t>建立控制连接</a:t>
            </a:r>
            <a:r>
              <a:rPr lang="en-US" altLang="zh-CN" dirty="0"/>
              <a:t>,</a:t>
            </a:r>
            <a:r>
              <a:rPr lang="zh-CN" altLang="en-US" dirty="0"/>
              <a:t>并在整个</a:t>
            </a:r>
            <a:r>
              <a:rPr lang="en-US" altLang="zh-CN" dirty="0"/>
              <a:t>FTP</a:t>
            </a:r>
            <a:r>
              <a:rPr lang="zh-CN" altLang="en-US" dirty="0"/>
              <a:t>会话过程中维持连接；</a:t>
            </a:r>
            <a:endParaRPr lang="zh-CN" altLang="en-US" dirty="0"/>
          </a:p>
          <a:p>
            <a:pPr lvl="2"/>
            <a:r>
              <a:rPr lang="zh-CN" altLang="en-US" dirty="0"/>
              <a:t>控制连接用于传输请求和应答信息；</a:t>
            </a:r>
            <a:endParaRPr lang="zh-CN" altLang="en-US" dirty="0"/>
          </a:p>
          <a:p>
            <a:pPr lvl="2"/>
            <a:r>
              <a:rPr lang="zh-CN" altLang="en-US" dirty="0"/>
              <a:t>由</a:t>
            </a:r>
            <a:r>
              <a:rPr lang="en-US" altLang="zh-CN" dirty="0"/>
              <a:t>FTP</a:t>
            </a:r>
            <a:r>
              <a:rPr lang="zh-CN" altLang="en-US" dirty="0"/>
              <a:t>客户端发起控制连接。</a:t>
            </a:r>
            <a:endParaRPr lang="zh-CN" altLang="en-US" dirty="0"/>
          </a:p>
          <a:p>
            <a:pPr lvl="1"/>
            <a:r>
              <a:rPr lang="zh-CN" altLang="en-US" dirty="0">
                <a:solidFill>
                  <a:schemeClr val="tx1"/>
                </a:solidFill>
                <a:latin typeface="黑体" panose="02010609060101010101" pitchFamily="49" charset="-122"/>
              </a:rPr>
              <a:t>数据连接</a:t>
            </a:r>
            <a:r>
              <a:rPr lang="zh-CN" altLang="en-US" dirty="0">
                <a:solidFill>
                  <a:schemeClr val="tx1"/>
                </a:solidFill>
              </a:rPr>
              <a:t>（</a:t>
            </a:r>
            <a:r>
              <a:rPr lang="en-US" altLang="zh-CN" dirty="0">
                <a:solidFill>
                  <a:schemeClr val="tx1"/>
                </a:solidFill>
              </a:rPr>
              <a:t>Data Connection</a:t>
            </a:r>
            <a:r>
              <a:rPr lang="zh-CN" altLang="en-US" dirty="0">
                <a:solidFill>
                  <a:schemeClr val="tx1"/>
                </a:solidFill>
              </a:rPr>
              <a:t>）：</a:t>
            </a:r>
            <a:endParaRPr lang="zh-CN" altLang="en-US" dirty="0">
              <a:solidFill>
                <a:schemeClr val="tx1"/>
              </a:solidFill>
            </a:endParaRPr>
          </a:p>
          <a:p>
            <a:pPr lvl="2"/>
            <a:r>
              <a:rPr lang="zh-CN" altLang="en-US" dirty="0">
                <a:latin typeface="黑体" panose="02010609060101010101" pitchFamily="49" charset="-122"/>
              </a:rPr>
              <a:t>数据连接用于传输文件；</a:t>
            </a:r>
            <a:endParaRPr lang="zh-CN" altLang="en-US" dirty="0">
              <a:latin typeface="黑体" panose="02010609060101010101" pitchFamily="49" charset="-122"/>
            </a:endParaRPr>
          </a:p>
          <a:p>
            <a:pPr lvl="2"/>
            <a:r>
              <a:rPr lang="zh-CN" altLang="en-US" dirty="0">
                <a:latin typeface="黑体" panose="02010609060101010101" pitchFamily="49" charset="-122"/>
              </a:rPr>
              <a:t>每传输一个文件都要建立一个数据连接（在</a:t>
            </a:r>
            <a:r>
              <a:rPr lang="en-US" altLang="zh-CN" dirty="0"/>
              <a:t>FTP</a:t>
            </a:r>
            <a:r>
              <a:rPr lang="zh-CN" altLang="en-US" dirty="0">
                <a:latin typeface="黑体" panose="02010609060101010101" pitchFamily="49" charset="-122"/>
              </a:rPr>
              <a:t>服务器的端口</a:t>
            </a:r>
            <a:r>
              <a:rPr lang="en-US" altLang="zh-CN" dirty="0">
                <a:latin typeface="黑体" panose="02010609060101010101" pitchFamily="49" charset="-122"/>
              </a:rPr>
              <a:t>20</a:t>
            </a:r>
            <a:r>
              <a:rPr lang="zh-CN" altLang="en-US" dirty="0">
                <a:latin typeface="黑体" panose="02010609060101010101" pitchFamily="49" charset="-122"/>
              </a:rPr>
              <a:t>）；</a:t>
            </a:r>
            <a:endParaRPr lang="zh-CN" altLang="en-US" dirty="0">
              <a:latin typeface="黑体" panose="02010609060101010101" pitchFamily="49" charset="-122"/>
            </a:endParaRPr>
          </a:p>
          <a:p>
            <a:pPr lvl="2"/>
            <a:r>
              <a:rPr lang="zh-CN" altLang="en-US" dirty="0">
                <a:latin typeface="黑体" panose="02010609060101010101" pitchFamily="49" charset="-122"/>
              </a:rPr>
              <a:t>由</a:t>
            </a:r>
            <a:r>
              <a:rPr lang="en-US" altLang="zh-CN" dirty="0"/>
              <a:t>FTP</a:t>
            </a:r>
            <a:r>
              <a:rPr lang="zh-CN" altLang="en-US" dirty="0">
                <a:latin typeface="黑体" panose="02010609060101010101" pitchFamily="49" charset="-122"/>
              </a:rPr>
              <a:t>服务器发起数据连接。</a:t>
            </a:r>
            <a:endParaRPr lang="zh-CN" altLang="en-US" dirty="0">
              <a:latin typeface="黑体" panose="02010609060101010101" pitchFamily="49" charset="-122"/>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9"/>
          <p:cNvSpPr/>
          <p:nvPr/>
        </p:nvSpPr>
        <p:spPr>
          <a:xfrm>
            <a:off x="755650" y="1412875"/>
            <a:ext cx="2808288" cy="1368425"/>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69635" name="Rectangle 10"/>
          <p:cNvSpPr/>
          <p:nvPr/>
        </p:nvSpPr>
        <p:spPr>
          <a:xfrm>
            <a:off x="755650" y="2781300"/>
            <a:ext cx="2808288" cy="1368425"/>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2800" dirty="0">
                <a:solidFill>
                  <a:schemeClr val="tx1"/>
                </a:solidFill>
                <a:latin typeface="Arial" panose="020B0604020202020204" pitchFamily="34" charset="0"/>
              </a:rPr>
              <a:t>TCP</a:t>
            </a:r>
            <a:endParaRPr lang="en-US" altLang="zh-CN" sz="2800" dirty="0">
              <a:solidFill>
                <a:schemeClr val="tx1"/>
              </a:solidFill>
              <a:latin typeface="Arial" panose="020B0604020202020204" pitchFamily="34" charset="0"/>
            </a:endParaRPr>
          </a:p>
        </p:txBody>
      </p:sp>
      <p:sp>
        <p:nvSpPr>
          <p:cNvPr id="69636" name="Oval 12"/>
          <p:cNvSpPr/>
          <p:nvPr/>
        </p:nvSpPr>
        <p:spPr>
          <a:xfrm>
            <a:off x="900113" y="1701800"/>
            <a:ext cx="1152525" cy="647700"/>
          </a:xfrm>
          <a:prstGeom prst="ellipse">
            <a:avLst/>
          </a:prstGeom>
          <a:solidFill>
            <a:schemeClr val="accent1"/>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zh-CN" altLang="en-US" sz="1800" dirty="0">
                <a:solidFill>
                  <a:schemeClr val="tx1"/>
                </a:solidFill>
                <a:latin typeface="Arial" panose="020B0604020202020204" pitchFamily="34" charset="0"/>
              </a:rPr>
              <a:t>数据传送</a:t>
            </a:r>
            <a:endParaRPr lang="zh-CN" altLang="en-US" sz="1800" dirty="0">
              <a:solidFill>
                <a:schemeClr val="tx1"/>
              </a:solidFill>
              <a:latin typeface="Arial" panose="020B0604020202020204" pitchFamily="34" charset="0"/>
            </a:endParaRPr>
          </a:p>
        </p:txBody>
      </p:sp>
      <p:sp>
        <p:nvSpPr>
          <p:cNvPr id="69637" name="Oval 13"/>
          <p:cNvSpPr/>
          <p:nvPr/>
        </p:nvSpPr>
        <p:spPr>
          <a:xfrm>
            <a:off x="2268538" y="1701800"/>
            <a:ext cx="1223962" cy="647700"/>
          </a:xfrm>
          <a:prstGeom prst="ellipse">
            <a:avLst/>
          </a:prstGeom>
          <a:solidFill>
            <a:schemeClr val="accent1"/>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zh-CN" altLang="en-US" sz="1800" dirty="0">
                <a:solidFill>
                  <a:schemeClr val="tx1"/>
                </a:solidFill>
                <a:latin typeface="Arial" panose="020B0604020202020204" pitchFamily="34" charset="0"/>
              </a:rPr>
              <a:t>控制</a:t>
            </a:r>
            <a:endParaRPr lang="zh-CN" altLang="en-US" sz="1800" dirty="0">
              <a:solidFill>
                <a:schemeClr val="tx1"/>
              </a:solidFill>
              <a:latin typeface="Arial" panose="020B0604020202020204" pitchFamily="34" charset="0"/>
            </a:endParaRPr>
          </a:p>
        </p:txBody>
      </p:sp>
      <p:sp>
        <p:nvSpPr>
          <p:cNvPr id="69638" name="Text Box 14"/>
          <p:cNvSpPr txBox="1"/>
          <p:nvPr/>
        </p:nvSpPr>
        <p:spPr>
          <a:xfrm>
            <a:off x="1547813" y="981075"/>
            <a:ext cx="1306512"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chemeClr val="tx1"/>
                </a:solidFill>
                <a:latin typeface="Arial" panose="020B0604020202020204" pitchFamily="34" charset="0"/>
              </a:rPr>
              <a:t>FTP</a:t>
            </a:r>
            <a:r>
              <a:rPr lang="zh-CN" altLang="en-US" sz="1800" dirty="0">
                <a:solidFill>
                  <a:schemeClr val="tx1"/>
                </a:solidFill>
                <a:latin typeface="Arial" panose="020B0604020202020204" pitchFamily="34" charset="0"/>
              </a:rPr>
              <a:t>客户端</a:t>
            </a:r>
            <a:endParaRPr lang="zh-CN" altLang="en-US" sz="1800" dirty="0">
              <a:solidFill>
                <a:schemeClr val="tx1"/>
              </a:solidFill>
              <a:latin typeface="Arial" panose="020B0604020202020204" pitchFamily="34" charset="0"/>
            </a:endParaRPr>
          </a:p>
        </p:txBody>
      </p:sp>
      <p:sp>
        <p:nvSpPr>
          <p:cNvPr id="69639" name="Arc 17"/>
          <p:cNvSpPr/>
          <p:nvPr/>
        </p:nvSpPr>
        <p:spPr>
          <a:xfrm rot="-2700000">
            <a:off x="1763713" y="1341438"/>
            <a:ext cx="719137" cy="720725"/>
          </a:xfrm>
          <a:custGeom>
            <a:avLst/>
            <a:gdLst/>
            <a:ahLst/>
            <a:cxnLst>
              <a:cxn ang="0">
                <a:pos x="0" y="0"/>
              </a:cxn>
              <a:cxn ang="0">
                <a:pos x="2147483646" y="2147483646"/>
              </a:cxn>
              <a:cxn ang="0">
                <a:pos x="0" y="214748364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alpha val="100000"/>
              </a:schemeClr>
            </a:solidFill>
            <a:prstDash val="dash"/>
            <a:round/>
            <a:headEnd type="triangle" w="med" len="lg"/>
            <a:tailEnd type="triangle" w="med" len="lg"/>
          </a:ln>
        </p:spPr>
        <p:txBody>
          <a:bodyPr/>
          <a:p>
            <a:endParaRPr lang="zh-CN" altLang="en-US"/>
          </a:p>
        </p:txBody>
      </p:sp>
      <p:sp>
        <p:nvSpPr>
          <p:cNvPr id="69640" name="Rectangle 18"/>
          <p:cNvSpPr/>
          <p:nvPr/>
        </p:nvSpPr>
        <p:spPr>
          <a:xfrm>
            <a:off x="5508625" y="1412875"/>
            <a:ext cx="2808288" cy="1368425"/>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69641" name="Rectangle 19"/>
          <p:cNvSpPr/>
          <p:nvPr/>
        </p:nvSpPr>
        <p:spPr>
          <a:xfrm>
            <a:off x="5508625" y="2781300"/>
            <a:ext cx="2808288" cy="1368425"/>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2800" dirty="0">
                <a:solidFill>
                  <a:schemeClr val="tx1"/>
                </a:solidFill>
                <a:latin typeface="Arial" panose="020B0604020202020204" pitchFamily="34" charset="0"/>
              </a:rPr>
              <a:t>TCP</a:t>
            </a:r>
            <a:endParaRPr lang="en-US" altLang="zh-CN" sz="2800" dirty="0">
              <a:solidFill>
                <a:schemeClr val="tx1"/>
              </a:solidFill>
              <a:latin typeface="Arial" panose="020B0604020202020204" pitchFamily="34" charset="0"/>
            </a:endParaRPr>
          </a:p>
        </p:txBody>
      </p:sp>
      <p:sp>
        <p:nvSpPr>
          <p:cNvPr id="69642" name="Oval 20"/>
          <p:cNvSpPr/>
          <p:nvPr/>
        </p:nvSpPr>
        <p:spPr>
          <a:xfrm>
            <a:off x="7021513" y="1700213"/>
            <a:ext cx="1152525" cy="647700"/>
          </a:xfrm>
          <a:prstGeom prst="ellipse">
            <a:avLst/>
          </a:prstGeom>
          <a:solidFill>
            <a:schemeClr val="accent1"/>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zh-CN" altLang="en-US" sz="1800" dirty="0">
                <a:solidFill>
                  <a:schemeClr val="tx1"/>
                </a:solidFill>
                <a:latin typeface="Arial" panose="020B0604020202020204" pitchFamily="34" charset="0"/>
              </a:rPr>
              <a:t>数据传送</a:t>
            </a:r>
            <a:endParaRPr lang="zh-CN" altLang="en-US" sz="1800" dirty="0">
              <a:solidFill>
                <a:schemeClr val="tx1"/>
              </a:solidFill>
              <a:latin typeface="Arial" panose="020B0604020202020204" pitchFamily="34" charset="0"/>
            </a:endParaRPr>
          </a:p>
        </p:txBody>
      </p:sp>
      <p:sp>
        <p:nvSpPr>
          <p:cNvPr id="69643" name="Oval 21"/>
          <p:cNvSpPr/>
          <p:nvPr/>
        </p:nvSpPr>
        <p:spPr>
          <a:xfrm>
            <a:off x="5653088" y="1700213"/>
            <a:ext cx="1223962" cy="647700"/>
          </a:xfrm>
          <a:prstGeom prst="ellipse">
            <a:avLst/>
          </a:prstGeom>
          <a:solidFill>
            <a:schemeClr val="accent1"/>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zh-CN" altLang="en-US" sz="1800" dirty="0">
                <a:solidFill>
                  <a:schemeClr val="tx1"/>
                </a:solidFill>
                <a:latin typeface="Arial" panose="020B0604020202020204" pitchFamily="34" charset="0"/>
              </a:rPr>
              <a:t>控制</a:t>
            </a:r>
            <a:endParaRPr lang="zh-CN" altLang="en-US" sz="1800" dirty="0">
              <a:solidFill>
                <a:schemeClr val="tx1"/>
              </a:solidFill>
              <a:latin typeface="Arial" panose="020B0604020202020204" pitchFamily="34" charset="0"/>
            </a:endParaRPr>
          </a:p>
        </p:txBody>
      </p:sp>
      <p:sp>
        <p:nvSpPr>
          <p:cNvPr id="69644" name="Text Box 22"/>
          <p:cNvSpPr txBox="1"/>
          <p:nvPr/>
        </p:nvSpPr>
        <p:spPr>
          <a:xfrm>
            <a:off x="6186488" y="981075"/>
            <a:ext cx="15367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chemeClr val="tx1"/>
                </a:solidFill>
                <a:latin typeface="Arial" panose="020B0604020202020204" pitchFamily="34" charset="0"/>
              </a:rPr>
              <a:t>FTP</a:t>
            </a:r>
            <a:r>
              <a:rPr lang="zh-CN" altLang="en-US" sz="1800" dirty="0">
                <a:solidFill>
                  <a:schemeClr val="tx1"/>
                </a:solidFill>
                <a:latin typeface="Arial" panose="020B0604020202020204" pitchFamily="34" charset="0"/>
              </a:rPr>
              <a:t>服务器端</a:t>
            </a:r>
            <a:endParaRPr lang="zh-CN" altLang="en-US" sz="1800" dirty="0">
              <a:solidFill>
                <a:schemeClr val="tx1"/>
              </a:solidFill>
              <a:latin typeface="Arial" panose="020B0604020202020204" pitchFamily="34" charset="0"/>
            </a:endParaRPr>
          </a:p>
        </p:txBody>
      </p:sp>
      <p:sp>
        <p:nvSpPr>
          <p:cNvPr id="69645" name="Arc 25"/>
          <p:cNvSpPr/>
          <p:nvPr/>
        </p:nvSpPr>
        <p:spPr>
          <a:xfrm rot="-2700000">
            <a:off x="6516688" y="1341438"/>
            <a:ext cx="719137" cy="720725"/>
          </a:xfrm>
          <a:custGeom>
            <a:avLst/>
            <a:gdLst/>
            <a:ahLst/>
            <a:cxnLst>
              <a:cxn ang="0">
                <a:pos x="0" y="0"/>
              </a:cxn>
              <a:cxn ang="0">
                <a:pos x="2147483646" y="2147483646"/>
              </a:cxn>
              <a:cxn ang="0">
                <a:pos x="0" y="214748364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alpha val="100000"/>
              </a:schemeClr>
            </a:solidFill>
            <a:prstDash val="dash"/>
            <a:round/>
            <a:headEnd type="triangle" w="med" len="lg"/>
            <a:tailEnd type="triangle" w="med" len="lg"/>
          </a:ln>
        </p:spPr>
        <p:txBody>
          <a:bodyPr/>
          <a:p>
            <a:endParaRPr lang="zh-CN" altLang="en-US"/>
          </a:p>
        </p:txBody>
      </p:sp>
      <p:grpSp>
        <p:nvGrpSpPr>
          <p:cNvPr id="69646" name="Group 32"/>
          <p:cNvGrpSpPr/>
          <p:nvPr/>
        </p:nvGrpSpPr>
        <p:grpSpPr>
          <a:xfrm>
            <a:off x="2916238" y="2349500"/>
            <a:ext cx="1006475" cy="2736850"/>
            <a:chOff x="1837" y="1480"/>
            <a:chExt cx="634" cy="1724"/>
          </a:xfrm>
        </p:grpSpPr>
        <p:sp>
          <p:nvSpPr>
            <p:cNvPr id="69668" name="Line 26"/>
            <p:cNvSpPr/>
            <p:nvPr/>
          </p:nvSpPr>
          <p:spPr>
            <a:xfrm>
              <a:off x="1837" y="1480"/>
              <a:ext cx="0" cy="1542"/>
            </a:xfrm>
            <a:prstGeom prst="line">
              <a:avLst/>
            </a:prstGeom>
            <a:ln w="28575" cap="flat" cmpd="sng">
              <a:solidFill>
                <a:srgbClr val="FF0000"/>
              </a:solidFill>
              <a:prstDash val="dash"/>
              <a:headEnd type="none" w="med" len="med"/>
              <a:tailEnd type="none" w="med" len="lg"/>
            </a:ln>
          </p:spPr>
        </p:sp>
        <p:sp>
          <p:nvSpPr>
            <p:cNvPr id="69669" name="Line 27"/>
            <p:cNvSpPr/>
            <p:nvPr/>
          </p:nvSpPr>
          <p:spPr>
            <a:xfrm>
              <a:off x="2018" y="3203"/>
              <a:ext cx="453" cy="0"/>
            </a:xfrm>
            <a:prstGeom prst="line">
              <a:avLst/>
            </a:prstGeom>
            <a:ln w="28575" cap="flat" cmpd="sng">
              <a:solidFill>
                <a:srgbClr val="FF0000"/>
              </a:solidFill>
              <a:prstDash val="dash"/>
              <a:headEnd type="none" w="med" len="med"/>
              <a:tailEnd type="triangle" w="med" len="lg"/>
            </a:ln>
          </p:spPr>
        </p:sp>
        <p:sp>
          <p:nvSpPr>
            <p:cNvPr id="69670" name="Arc 28"/>
            <p:cNvSpPr/>
            <p:nvPr/>
          </p:nvSpPr>
          <p:spPr>
            <a:xfrm flipH="1" flipV="1">
              <a:off x="1837" y="3022"/>
              <a:ext cx="181" cy="182"/>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8575" cap="flat" cmpd="sng">
              <a:solidFill>
                <a:srgbClr val="FF0000">
                  <a:alpha val="100000"/>
                </a:srgbClr>
              </a:solidFill>
              <a:prstDash val="dash"/>
              <a:round/>
              <a:headEnd type="none" w="med" len="med"/>
              <a:tailEnd type="none" w="med" len="med"/>
            </a:ln>
          </p:spPr>
          <p:txBody>
            <a:bodyPr/>
            <a:p>
              <a:endParaRPr lang="zh-CN" altLang="en-US"/>
            </a:p>
          </p:txBody>
        </p:sp>
      </p:grpSp>
      <p:pic>
        <p:nvPicPr>
          <p:cNvPr id="69647" name="Picture 29"/>
          <p:cNvPicPr/>
          <p:nvPr/>
        </p:nvPicPr>
        <p:blipFill>
          <a:blip r:embed="rId1"/>
          <a:stretch>
            <a:fillRect/>
          </a:stretch>
        </p:blipFill>
        <p:spPr>
          <a:xfrm>
            <a:off x="3779838" y="4681538"/>
            <a:ext cx="1800225" cy="1152525"/>
          </a:xfrm>
          <a:prstGeom prst="rect">
            <a:avLst/>
          </a:prstGeom>
          <a:noFill/>
          <a:ln w="9525">
            <a:noFill/>
          </a:ln>
        </p:spPr>
      </p:pic>
      <p:sp>
        <p:nvSpPr>
          <p:cNvPr id="69648" name="Oval 15"/>
          <p:cNvSpPr/>
          <p:nvPr/>
        </p:nvSpPr>
        <p:spPr>
          <a:xfrm>
            <a:off x="2698750" y="2565400"/>
            <a:ext cx="431800" cy="43180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chemeClr val="accent1"/>
                </a:solidFill>
                <a:latin typeface="Arial" panose="020B0604020202020204" pitchFamily="34" charset="0"/>
              </a:rPr>
              <a:t>X</a:t>
            </a:r>
            <a:endParaRPr lang="en-US" altLang="zh-CN" sz="1800" dirty="0">
              <a:solidFill>
                <a:schemeClr val="accent1"/>
              </a:solidFill>
              <a:latin typeface="Arial" panose="020B0604020202020204" pitchFamily="34" charset="0"/>
            </a:endParaRPr>
          </a:p>
        </p:txBody>
      </p:sp>
      <p:sp>
        <p:nvSpPr>
          <p:cNvPr id="69649" name="Oval 24"/>
          <p:cNvSpPr/>
          <p:nvPr/>
        </p:nvSpPr>
        <p:spPr>
          <a:xfrm>
            <a:off x="6084888" y="2565400"/>
            <a:ext cx="431800" cy="43180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chemeClr val="accent1"/>
                </a:solidFill>
                <a:latin typeface="Arial" panose="020B0604020202020204" pitchFamily="34" charset="0"/>
              </a:rPr>
              <a:t>21</a:t>
            </a:r>
            <a:endParaRPr lang="en-US" altLang="zh-CN" sz="1800" dirty="0">
              <a:solidFill>
                <a:schemeClr val="accent1"/>
              </a:solidFill>
              <a:latin typeface="Arial" panose="020B0604020202020204" pitchFamily="34" charset="0"/>
            </a:endParaRPr>
          </a:p>
        </p:txBody>
      </p:sp>
      <p:grpSp>
        <p:nvGrpSpPr>
          <p:cNvPr id="69650" name="Group 34"/>
          <p:cNvGrpSpPr/>
          <p:nvPr/>
        </p:nvGrpSpPr>
        <p:grpSpPr>
          <a:xfrm>
            <a:off x="5508625" y="2349500"/>
            <a:ext cx="792163" cy="2736850"/>
            <a:chOff x="3470" y="1480"/>
            <a:chExt cx="499" cy="1724"/>
          </a:xfrm>
        </p:grpSpPr>
        <p:sp>
          <p:nvSpPr>
            <p:cNvPr id="69665" name="Line 30"/>
            <p:cNvSpPr/>
            <p:nvPr/>
          </p:nvSpPr>
          <p:spPr>
            <a:xfrm flipH="1" flipV="1">
              <a:off x="3968" y="1480"/>
              <a:ext cx="1" cy="1542"/>
            </a:xfrm>
            <a:prstGeom prst="line">
              <a:avLst/>
            </a:prstGeom>
            <a:ln w="28575" cap="flat" cmpd="sng">
              <a:solidFill>
                <a:srgbClr val="FF0000"/>
              </a:solidFill>
              <a:prstDash val="dash"/>
              <a:headEnd type="none" w="med" len="med"/>
              <a:tailEnd type="triangle" w="med" len="lg"/>
            </a:ln>
          </p:spPr>
        </p:sp>
        <p:sp>
          <p:nvSpPr>
            <p:cNvPr id="69666" name="Arc 31"/>
            <p:cNvSpPr/>
            <p:nvPr/>
          </p:nvSpPr>
          <p:spPr>
            <a:xfrm flipV="1">
              <a:off x="3787" y="3022"/>
              <a:ext cx="181" cy="182"/>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8575" cap="flat" cmpd="sng">
              <a:solidFill>
                <a:srgbClr val="FF0000">
                  <a:alpha val="100000"/>
                </a:srgbClr>
              </a:solidFill>
              <a:prstDash val="dash"/>
              <a:round/>
              <a:headEnd type="none" w="med" len="med"/>
              <a:tailEnd type="none" w="med" len="med"/>
            </a:ln>
          </p:spPr>
          <p:txBody>
            <a:bodyPr/>
            <a:p>
              <a:endParaRPr lang="zh-CN" altLang="en-US"/>
            </a:p>
          </p:txBody>
        </p:sp>
        <p:sp>
          <p:nvSpPr>
            <p:cNvPr id="69667" name="Line 33"/>
            <p:cNvSpPr/>
            <p:nvPr/>
          </p:nvSpPr>
          <p:spPr>
            <a:xfrm flipH="1">
              <a:off x="3470" y="3203"/>
              <a:ext cx="317" cy="0"/>
            </a:xfrm>
            <a:prstGeom prst="line">
              <a:avLst/>
            </a:prstGeom>
            <a:ln w="28575" cap="flat" cmpd="sng">
              <a:solidFill>
                <a:srgbClr val="FF0000"/>
              </a:solidFill>
              <a:prstDash val="dash"/>
              <a:headEnd type="triangle" w="med" len="lg"/>
              <a:tailEnd type="none" w="med" len="med"/>
            </a:ln>
          </p:spPr>
        </p:sp>
      </p:grpSp>
      <p:grpSp>
        <p:nvGrpSpPr>
          <p:cNvPr id="69651" name="Group 42"/>
          <p:cNvGrpSpPr/>
          <p:nvPr/>
        </p:nvGrpSpPr>
        <p:grpSpPr>
          <a:xfrm>
            <a:off x="5508625" y="2349500"/>
            <a:ext cx="2160588" cy="3168650"/>
            <a:chOff x="3470" y="1480"/>
            <a:chExt cx="1361" cy="1996"/>
          </a:xfrm>
        </p:grpSpPr>
        <p:sp>
          <p:nvSpPr>
            <p:cNvPr id="69662" name="Line 35"/>
            <p:cNvSpPr/>
            <p:nvPr/>
          </p:nvSpPr>
          <p:spPr>
            <a:xfrm>
              <a:off x="4830" y="1480"/>
              <a:ext cx="0" cy="1859"/>
            </a:xfrm>
            <a:prstGeom prst="line">
              <a:avLst/>
            </a:prstGeom>
            <a:ln w="28575" cap="flat" cmpd="sng">
              <a:solidFill>
                <a:schemeClr val="tx2"/>
              </a:solidFill>
              <a:prstDash val="solid"/>
              <a:headEnd type="none" w="med" len="med"/>
              <a:tailEnd type="none" w="med" len="med"/>
            </a:ln>
          </p:spPr>
        </p:sp>
        <p:sp>
          <p:nvSpPr>
            <p:cNvPr id="69663" name="Arc 36"/>
            <p:cNvSpPr/>
            <p:nvPr/>
          </p:nvSpPr>
          <p:spPr>
            <a:xfrm rot="-5400000" flipH="1" flipV="1">
              <a:off x="4649" y="3294"/>
              <a:ext cx="182" cy="182"/>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8575" cap="flat" cmpd="sng">
              <a:solidFill>
                <a:schemeClr val="tx2">
                  <a:alpha val="100000"/>
                </a:schemeClr>
              </a:solidFill>
              <a:prstDash val="solid"/>
              <a:round/>
              <a:headEnd type="none" w="med" len="med"/>
              <a:tailEnd type="none" w="med" len="med"/>
            </a:ln>
          </p:spPr>
          <p:txBody>
            <a:bodyPr/>
            <a:p>
              <a:endParaRPr lang="zh-CN" altLang="en-US"/>
            </a:p>
          </p:txBody>
        </p:sp>
        <p:sp>
          <p:nvSpPr>
            <p:cNvPr id="69664" name="Line 37"/>
            <p:cNvSpPr/>
            <p:nvPr/>
          </p:nvSpPr>
          <p:spPr>
            <a:xfrm flipH="1">
              <a:off x="3470" y="3475"/>
              <a:ext cx="1179" cy="0"/>
            </a:xfrm>
            <a:prstGeom prst="line">
              <a:avLst/>
            </a:prstGeom>
            <a:ln w="28575" cap="flat" cmpd="sng">
              <a:solidFill>
                <a:schemeClr val="tx2"/>
              </a:solidFill>
              <a:prstDash val="solid"/>
              <a:headEnd type="none" w="med" len="med"/>
              <a:tailEnd type="triangle" w="med" len="lg"/>
            </a:ln>
          </p:spPr>
        </p:sp>
      </p:grpSp>
      <p:sp>
        <p:nvSpPr>
          <p:cNvPr id="69652" name="Text Box 39"/>
          <p:cNvSpPr txBox="1"/>
          <p:nvPr/>
        </p:nvSpPr>
        <p:spPr>
          <a:xfrm>
            <a:off x="4064000" y="5003800"/>
            <a:ext cx="14414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50000"/>
              </a:spcBef>
              <a:buClrTx/>
              <a:buFontTx/>
              <a:buNone/>
            </a:pPr>
            <a:r>
              <a:rPr lang="en-US" altLang="zh-CN" sz="2400" dirty="0">
                <a:solidFill>
                  <a:schemeClr val="tx1"/>
                </a:solidFill>
                <a:latin typeface="Arial" panose="020B0604020202020204" pitchFamily="34" charset="0"/>
              </a:rPr>
              <a:t>Internet</a:t>
            </a:r>
            <a:endParaRPr lang="zh-CN" altLang="en-US" sz="2400" dirty="0">
              <a:solidFill>
                <a:schemeClr val="tx1"/>
              </a:solidFill>
              <a:latin typeface="Arial" panose="020B0604020202020204" pitchFamily="34" charset="0"/>
            </a:endParaRPr>
          </a:p>
        </p:txBody>
      </p:sp>
      <p:grpSp>
        <p:nvGrpSpPr>
          <p:cNvPr id="69653" name="Group 43"/>
          <p:cNvGrpSpPr/>
          <p:nvPr/>
        </p:nvGrpSpPr>
        <p:grpSpPr>
          <a:xfrm>
            <a:off x="1476375" y="2349500"/>
            <a:ext cx="2519363" cy="3240088"/>
            <a:chOff x="930" y="1480"/>
            <a:chExt cx="1587" cy="2041"/>
          </a:xfrm>
        </p:grpSpPr>
        <p:sp>
          <p:nvSpPr>
            <p:cNvPr id="69659" name="Line 38"/>
            <p:cNvSpPr/>
            <p:nvPr/>
          </p:nvSpPr>
          <p:spPr>
            <a:xfrm flipH="1">
              <a:off x="1111" y="3521"/>
              <a:ext cx="1406" cy="0"/>
            </a:xfrm>
            <a:prstGeom prst="line">
              <a:avLst/>
            </a:prstGeom>
            <a:ln w="28575" cap="flat" cmpd="sng">
              <a:solidFill>
                <a:schemeClr val="tx2"/>
              </a:solidFill>
              <a:prstDash val="solid"/>
              <a:headEnd type="none" w="med" len="med"/>
              <a:tailEnd type="triangle" w="med" len="lg"/>
            </a:ln>
          </p:spPr>
        </p:sp>
        <p:sp>
          <p:nvSpPr>
            <p:cNvPr id="69660" name="Arc 40"/>
            <p:cNvSpPr/>
            <p:nvPr/>
          </p:nvSpPr>
          <p:spPr>
            <a:xfrm rot="5400000" flipV="1">
              <a:off x="930" y="3339"/>
              <a:ext cx="182" cy="182"/>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8575" cap="flat" cmpd="sng">
              <a:solidFill>
                <a:schemeClr val="tx2">
                  <a:alpha val="100000"/>
                </a:schemeClr>
              </a:solidFill>
              <a:prstDash val="solid"/>
              <a:round/>
              <a:headEnd type="none" w="med" len="med"/>
              <a:tailEnd type="none" w="med" len="med"/>
            </a:ln>
          </p:spPr>
          <p:txBody>
            <a:bodyPr/>
            <a:p>
              <a:endParaRPr lang="zh-CN" altLang="en-US"/>
            </a:p>
          </p:txBody>
        </p:sp>
        <p:sp>
          <p:nvSpPr>
            <p:cNvPr id="69661" name="Line 41"/>
            <p:cNvSpPr/>
            <p:nvPr/>
          </p:nvSpPr>
          <p:spPr>
            <a:xfrm flipH="1" flipV="1">
              <a:off x="930" y="1480"/>
              <a:ext cx="0" cy="1859"/>
            </a:xfrm>
            <a:prstGeom prst="line">
              <a:avLst/>
            </a:prstGeom>
            <a:ln w="28575" cap="flat" cmpd="sng">
              <a:solidFill>
                <a:schemeClr val="tx2"/>
              </a:solidFill>
              <a:prstDash val="solid"/>
              <a:headEnd type="none" w="med" len="med"/>
              <a:tailEnd type="triangle" w="med" len="lg"/>
            </a:ln>
          </p:spPr>
        </p:sp>
      </p:grpSp>
      <p:sp>
        <p:nvSpPr>
          <p:cNvPr id="69654" name="Oval 23"/>
          <p:cNvSpPr/>
          <p:nvPr/>
        </p:nvSpPr>
        <p:spPr>
          <a:xfrm>
            <a:off x="7451725" y="2565400"/>
            <a:ext cx="431800" cy="43180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chemeClr val="accent1"/>
                </a:solidFill>
                <a:latin typeface="Arial" panose="020B0604020202020204" pitchFamily="34" charset="0"/>
              </a:rPr>
              <a:t>20</a:t>
            </a:r>
            <a:endParaRPr lang="en-US" altLang="zh-CN" sz="1800" dirty="0">
              <a:solidFill>
                <a:schemeClr val="accent1"/>
              </a:solidFill>
              <a:latin typeface="Arial" panose="020B0604020202020204" pitchFamily="34" charset="0"/>
            </a:endParaRPr>
          </a:p>
        </p:txBody>
      </p:sp>
      <p:sp>
        <p:nvSpPr>
          <p:cNvPr id="69655" name="Oval 16"/>
          <p:cNvSpPr/>
          <p:nvPr/>
        </p:nvSpPr>
        <p:spPr>
          <a:xfrm>
            <a:off x="1258888" y="2565400"/>
            <a:ext cx="431800" cy="431800"/>
          </a:xfrm>
          <a:prstGeom prst="ellipse">
            <a:avLst/>
          </a:prstGeom>
          <a:solidFill>
            <a:srgbClr val="FF0000"/>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0"/>
              </a:spcBef>
              <a:buClrTx/>
              <a:buFontTx/>
              <a:buNone/>
            </a:pPr>
            <a:r>
              <a:rPr lang="en-US" altLang="zh-CN" sz="1800" dirty="0">
                <a:solidFill>
                  <a:schemeClr val="accent1"/>
                </a:solidFill>
                <a:latin typeface="Arial" panose="020B0604020202020204" pitchFamily="34" charset="0"/>
              </a:rPr>
              <a:t>Y</a:t>
            </a:r>
            <a:endParaRPr lang="en-US" altLang="zh-CN" sz="1800" dirty="0">
              <a:solidFill>
                <a:schemeClr val="accent1"/>
              </a:solidFill>
              <a:latin typeface="Arial" panose="020B0604020202020204" pitchFamily="34" charset="0"/>
            </a:endParaRPr>
          </a:p>
        </p:txBody>
      </p:sp>
      <p:sp>
        <p:nvSpPr>
          <p:cNvPr id="69656" name="Text Box 44"/>
          <p:cNvSpPr txBox="1"/>
          <p:nvPr/>
        </p:nvSpPr>
        <p:spPr>
          <a:xfrm>
            <a:off x="2987675" y="4292600"/>
            <a:ext cx="12239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50000"/>
              </a:spcBef>
              <a:buClrTx/>
              <a:buFontTx/>
              <a:buNone/>
            </a:pPr>
            <a:r>
              <a:rPr lang="zh-CN" altLang="en-US" sz="1800" b="0" dirty="0">
                <a:solidFill>
                  <a:schemeClr val="tx1"/>
                </a:solidFill>
                <a:latin typeface="Arial" panose="020B0604020202020204" pitchFamily="34" charset="0"/>
              </a:rPr>
              <a:t>由客户端发起</a:t>
            </a:r>
            <a:endParaRPr lang="zh-CN" altLang="en-US" sz="1800" b="0" dirty="0">
              <a:solidFill>
                <a:schemeClr val="tx1"/>
              </a:solidFill>
              <a:latin typeface="Arial" panose="020B0604020202020204" pitchFamily="34" charset="0"/>
            </a:endParaRPr>
          </a:p>
        </p:txBody>
      </p:sp>
      <p:sp>
        <p:nvSpPr>
          <p:cNvPr id="69657" name="Text Box 48"/>
          <p:cNvSpPr txBox="1"/>
          <p:nvPr/>
        </p:nvSpPr>
        <p:spPr>
          <a:xfrm>
            <a:off x="5651500" y="5589588"/>
            <a:ext cx="223361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50000"/>
              </a:spcBef>
              <a:buClrTx/>
              <a:buFontTx/>
              <a:buNone/>
            </a:pPr>
            <a:r>
              <a:rPr lang="zh-CN" altLang="en-US" sz="1800" b="0" dirty="0">
                <a:solidFill>
                  <a:schemeClr val="tx1"/>
                </a:solidFill>
                <a:latin typeface="Arial" panose="020B0604020202020204" pitchFamily="34" charset="0"/>
              </a:rPr>
              <a:t>由服务器端发起</a:t>
            </a:r>
            <a:endParaRPr lang="zh-CN" altLang="en-US" sz="1800" b="0" dirty="0">
              <a:solidFill>
                <a:schemeClr val="tx1"/>
              </a:solidFill>
              <a:latin typeface="Arial" panose="020B0604020202020204" pitchFamily="34" charset="0"/>
            </a:endParaRPr>
          </a:p>
        </p:txBody>
      </p:sp>
      <p:sp>
        <p:nvSpPr>
          <p:cNvPr id="69658" name="标题 1"/>
          <p:cNvSpPr>
            <a:spLocks noGrp="1"/>
          </p:cNvSpPr>
          <p:nvPr>
            <p:ph type="title"/>
          </p:nvPr>
        </p:nvSpPr>
        <p:spPr/>
        <p:txBody>
          <a:bodyPr vert="horz" wrap="square" lIns="92075" tIns="46038" rIns="92075" bIns="46038" anchor="ctr" anchorCtr="0"/>
          <a:p>
            <a:endParaRPr lang="zh-CN" altLang="en-US"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Rot="1"/>
          </p:cNvSpPr>
          <p:nvPr>
            <p:ph type="title"/>
          </p:nvPr>
        </p:nvSpPr>
        <p:spPr/>
        <p:txBody>
          <a:bodyPr vert="horz" wrap="square" lIns="92075" tIns="46038" rIns="92075" bIns="46038" anchor="ctr" anchorCtr="0"/>
          <a:p>
            <a:r>
              <a:rPr lang="en-US" altLang="zh-CN" dirty="0"/>
              <a:t>FTP</a:t>
            </a:r>
            <a:r>
              <a:rPr lang="zh-CN" altLang="en-US" dirty="0"/>
              <a:t>的文件传输过程</a:t>
            </a:r>
            <a:endParaRPr lang="zh-CN" altLang="en-US" dirty="0"/>
          </a:p>
        </p:txBody>
      </p:sp>
      <p:sp>
        <p:nvSpPr>
          <p:cNvPr id="71683" name="Rectangle 3"/>
          <p:cNvSpPr>
            <a:spLocks noGrp="1" noRot="1"/>
          </p:cNvSpPr>
          <p:nvPr>
            <p:ph idx="1"/>
          </p:nvPr>
        </p:nvSpPr>
        <p:spPr>
          <a:xfrm>
            <a:off x="468630" y="1196975"/>
            <a:ext cx="7766050" cy="4114800"/>
          </a:xfrm>
        </p:spPr>
        <p:txBody>
          <a:bodyPr vert="horz" wrap="square" lIns="91440" tIns="45720" rIns="91440" bIns="45720" anchor="t" anchorCtr="0"/>
          <a:p>
            <a:r>
              <a:rPr lang="zh-CN" altLang="en-US" sz="2800" dirty="0"/>
              <a:t>建立控制连接（客户端发起）</a:t>
            </a:r>
            <a:endParaRPr lang="zh-CN" altLang="en-US" sz="2800" dirty="0"/>
          </a:p>
          <a:p>
            <a:pPr lvl="1">
              <a:buFontTx/>
              <a:buNone/>
            </a:pPr>
            <a:r>
              <a:rPr lang="zh-CN" altLang="en-US" sz="2400" b="0" dirty="0">
                <a:solidFill>
                  <a:schemeClr val="tx1"/>
                </a:solidFill>
              </a:rPr>
              <a:t>（</a:t>
            </a:r>
            <a:r>
              <a:rPr lang="en-US" altLang="zh-CN" sz="2400" b="0" dirty="0">
                <a:solidFill>
                  <a:schemeClr val="tx1"/>
                </a:solidFill>
              </a:rPr>
              <a:t>1</a:t>
            </a:r>
            <a:r>
              <a:rPr lang="zh-CN" altLang="en-US" sz="2400" b="0" dirty="0">
                <a:solidFill>
                  <a:schemeClr val="tx1"/>
                </a:solidFill>
              </a:rPr>
              <a:t>） 客户端发送一个</a:t>
            </a:r>
            <a:r>
              <a:rPr lang="en-US" altLang="zh-CN" sz="2400" b="0" dirty="0">
                <a:solidFill>
                  <a:schemeClr val="tx1"/>
                </a:solidFill>
              </a:rPr>
              <a:t>TCP SYN</a:t>
            </a:r>
            <a:r>
              <a:rPr lang="zh-CN" altLang="en-US" sz="2400" b="0" dirty="0">
                <a:solidFill>
                  <a:schemeClr val="tx1"/>
                </a:solidFill>
              </a:rPr>
              <a:t>（</a:t>
            </a:r>
            <a:r>
              <a:rPr lang="en-US" altLang="zh-CN" sz="2400" b="0" dirty="0">
                <a:solidFill>
                  <a:schemeClr val="tx1"/>
                </a:solidFill>
              </a:rPr>
              <a:t>TCP</a:t>
            </a:r>
            <a:r>
              <a:rPr lang="zh-CN" altLang="en-US" sz="2400" b="0" dirty="0">
                <a:solidFill>
                  <a:schemeClr val="tx1"/>
                </a:solidFill>
              </a:rPr>
              <a:t>同步）包给服务器端，目的端口为</a:t>
            </a:r>
            <a:r>
              <a:rPr lang="en-US" altLang="zh-CN" sz="2400" b="0" dirty="0">
                <a:solidFill>
                  <a:schemeClr val="tx1"/>
                </a:solidFill>
              </a:rPr>
              <a:t>21</a:t>
            </a:r>
            <a:r>
              <a:rPr lang="zh-CN" altLang="en-US" sz="2400" b="0" dirty="0">
                <a:solidFill>
                  <a:schemeClr val="tx1"/>
                </a:solidFill>
              </a:rPr>
              <a:t>，源端口为一个临时端口； </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2</a:t>
            </a:r>
            <a:r>
              <a:rPr lang="zh-CN" altLang="en-US" sz="2400" b="0" dirty="0">
                <a:solidFill>
                  <a:schemeClr val="tx1"/>
                </a:solidFill>
              </a:rPr>
              <a:t>）服务器端发送</a:t>
            </a:r>
            <a:r>
              <a:rPr lang="en-US" altLang="zh-CN" sz="2400" b="0" dirty="0">
                <a:solidFill>
                  <a:schemeClr val="tx1"/>
                </a:solidFill>
              </a:rPr>
              <a:t>SYN ACK</a:t>
            </a:r>
            <a:r>
              <a:rPr lang="zh-CN" altLang="en-US" sz="2400" b="0" dirty="0">
                <a:solidFill>
                  <a:schemeClr val="tx1"/>
                </a:solidFill>
              </a:rPr>
              <a:t>（同步确认）包给客户端，源端口为</a:t>
            </a:r>
            <a:r>
              <a:rPr lang="en-US" altLang="zh-CN" sz="2400" b="0" dirty="0">
                <a:solidFill>
                  <a:schemeClr val="tx1"/>
                </a:solidFill>
              </a:rPr>
              <a:t>21</a:t>
            </a:r>
            <a:r>
              <a:rPr lang="zh-CN" altLang="en-US" sz="2400" b="0" dirty="0">
                <a:solidFill>
                  <a:schemeClr val="tx1"/>
                </a:solidFill>
              </a:rPr>
              <a:t>，目的端口为客户端上使用的临时端口；</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3</a:t>
            </a:r>
            <a:r>
              <a:rPr lang="zh-CN" altLang="en-US" sz="2400" b="0" dirty="0">
                <a:solidFill>
                  <a:schemeClr val="tx1"/>
                </a:solidFill>
              </a:rPr>
              <a:t>）客户端发送一个</a:t>
            </a:r>
            <a:r>
              <a:rPr lang="en-US" altLang="zh-CN" sz="2400" b="0" dirty="0">
                <a:solidFill>
                  <a:schemeClr val="tx1"/>
                </a:solidFill>
              </a:rPr>
              <a:t>ACK</a:t>
            </a:r>
            <a:r>
              <a:rPr lang="zh-CN" altLang="en-US" sz="2400" b="0" dirty="0">
                <a:solidFill>
                  <a:schemeClr val="tx1"/>
                </a:solidFill>
              </a:rPr>
              <a:t>（确认）包。</a:t>
            </a:r>
            <a:endParaRPr lang="zh-CN" altLang="en-US" sz="2400" b="0" dirty="0">
              <a:solidFill>
                <a:schemeClr val="tx1"/>
              </a:solidFill>
            </a:endParaRPr>
          </a:p>
          <a:p>
            <a:pPr lvl="1">
              <a:buFont typeface="Wingdings" panose="05000000000000000000" pitchFamily="2" charset="2"/>
              <a:buChar char="ü"/>
            </a:pPr>
            <a:r>
              <a:rPr lang="zh-CN" altLang="en-US" sz="2400" b="0" dirty="0">
                <a:solidFill>
                  <a:schemeClr val="tx1"/>
                </a:solidFill>
              </a:rPr>
              <a:t>控制连接建立后，客户端使用这个连接来发送</a:t>
            </a:r>
            <a:r>
              <a:rPr lang="en-US" altLang="zh-CN" sz="2400" b="0" dirty="0">
                <a:solidFill>
                  <a:schemeClr val="tx1"/>
                </a:solidFill>
              </a:rPr>
              <a:t>FTP</a:t>
            </a:r>
            <a:r>
              <a:rPr lang="zh-CN" altLang="en-US" sz="2400" b="0" dirty="0">
                <a:solidFill>
                  <a:schemeClr val="tx1"/>
                </a:solidFill>
              </a:rPr>
              <a:t>命令，服务器端使用这个连接来发送</a:t>
            </a:r>
            <a:r>
              <a:rPr lang="en-US" altLang="zh-CN" sz="2400" b="0" dirty="0">
                <a:solidFill>
                  <a:schemeClr val="tx1"/>
                </a:solidFill>
              </a:rPr>
              <a:t>FTP</a:t>
            </a:r>
            <a:r>
              <a:rPr lang="zh-CN" altLang="en-US" sz="2400" b="0" dirty="0">
                <a:solidFill>
                  <a:schemeClr val="tx1"/>
                </a:solidFill>
              </a:rPr>
              <a:t>应答。 </a:t>
            </a:r>
            <a:endParaRPr lang="zh-CN" altLang="en-US" sz="2400" b="0" dirty="0">
              <a:solidFill>
                <a:schemeClr val="tx1"/>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p:txBody>
          <a:bodyPr vert="horz" wrap="square" lIns="92075" tIns="46038" rIns="92075" bIns="46038" anchor="ctr" anchorCtr="0"/>
          <a:p>
            <a:endParaRPr lang="zh-CN" altLang="en-US" dirty="0"/>
          </a:p>
        </p:txBody>
      </p:sp>
      <p:sp>
        <p:nvSpPr>
          <p:cNvPr id="73731" name="Rectangle 3"/>
          <p:cNvSpPr>
            <a:spLocks noGrp="1" noRot="1"/>
          </p:cNvSpPr>
          <p:nvPr>
            <p:ph idx="1"/>
          </p:nvPr>
        </p:nvSpPr>
        <p:spPr>
          <a:xfrm>
            <a:off x="179388" y="728663"/>
            <a:ext cx="8343900" cy="4114800"/>
          </a:xfrm>
        </p:spPr>
        <p:txBody>
          <a:bodyPr vert="horz" wrap="square" lIns="91440" tIns="45720" rIns="91440" bIns="45720" anchor="t" anchorCtr="0"/>
          <a:p>
            <a:r>
              <a:rPr lang="zh-CN" altLang="en-US" sz="2800" dirty="0"/>
              <a:t>建立数据连接</a:t>
            </a:r>
            <a:endParaRPr lang="zh-CN" altLang="en-US" sz="2800" dirty="0"/>
          </a:p>
          <a:p>
            <a:pPr lvl="1"/>
            <a:r>
              <a:rPr lang="zh-CN" altLang="en-US" sz="2400" b="0" dirty="0">
                <a:solidFill>
                  <a:schemeClr val="tx1"/>
                </a:solidFill>
              </a:rPr>
              <a:t>当用户发出一个文件传输请求时，客户端软件通过控制连接向服务器发出一个</a:t>
            </a:r>
            <a:r>
              <a:rPr lang="en-US" altLang="zh-CN" sz="2400" b="0" dirty="0">
                <a:solidFill>
                  <a:srgbClr val="FF0000"/>
                </a:solidFill>
              </a:rPr>
              <a:t>PORT</a:t>
            </a:r>
            <a:r>
              <a:rPr lang="zh-CN" altLang="en-US" sz="2400" b="0" dirty="0">
                <a:solidFill>
                  <a:schemeClr val="tx1"/>
                </a:solidFill>
              </a:rPr>
              <a:t>命令，在</a:t>
            </a:r>
            <a:r>
              <a:rPr lang="en-US" altLang="zh-CN" sz="2400" b="0" dirty="0">
                <a:solidFill>
                  <a:schemeClr val="tx1"/>
                </a:solidFill>
              </a:rPr>
              <a:t>PORT</a:t>
            </a:r>
            <a:r>
              <a:rPr lang="zh-CN" altLang="en-US" sz="2400" b="0" dirty="0">
                <a:solidFill>
                  <a:schemeClr val="tx1"/>
                </a:solidFill>
              </a:rPr>
              <a:t>命令中指定一个</a:t>
            </a:r>
            <a:r>
              <a:rPr lang="zh-CN" altLang="en-US" sz="2400" b="0" dirty="0">
                <a:solidFill>
                  <a:srgbClr val="FF0000"/>
                </a:solidFill>
              </a:rPr>
              <a:t>临时端口</a:t>
            </a:r>
            <a:r>
              <a:rPr lang="zh-CN" altLang="en-US" sz="2400" b="0" dirty="0">
                <a:solidFill>
                  <a:schemeClr val="tx1"/>
                </a:solidFill>
              </a:rPr>
              <a:t>，目的是希望服务器在建立数据连接时使用这个临时端口； </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1</a:t>
            </a:r>
            <a:r>
              <a:rPr lang="zh-CN" altLang="en-US" sz="2400" b="0" dirty="0">
                <a:solidFill>
                  <a:schemeClr val="tx1"/>
                </a:solidFill>
              </a:rPr>
              <a:t>）服务器端发送一个</a:t>
            </a:r>
            <a:r>
              <a:rPr lang="en-US" altLang="zh-CN" sz="2400" b="0" dirty="0">
                <a:solidFill>
                  <a:schemeClr val="tx1"/>
                </a:solidFill>
              </a:rPr>
              <a:t>SYN</a:t>
            </a:r>
            <a:r>
              <a:rPr lang="zh-CN" altLang="en-US" sz="2400" b="0" dirty="0">
                <a:solidFill>
                  <a:schemeClr val="tx1"/>
                </a:solidFill>
              </a:rPr>
              <a:t>包给客户端，源端口为</a:t>
            </a:r>
            <a:r>
              <a:rPr lang="en-US" altLang="zh-CN" sz="2400" b="0" dirty="0">
                <a:solidFill>
                  <a:schemeClr val="tx1"/>
                </a:solidFill>
              </a:rPr>
              <a:t>20</a:t>
            </a:r>
            <a:r>
              <a:rPr lang="zh-CN" altLang="en-US" sz="2400" b="0" dirty="0">
                <a:solidFill>
                  <a:schemeClr val="tx1"/>
                </a:solidFill>
              </a:rPr>
              <a:t>，目的端口为客户端在</a:t>
            </a:r>
            <a:r>
              <a:rPr lang="en-US" altLang="zh-CN" sz="2400" b="0" dirty="0">
                <a:solidFill>
                  <a:schemeClr val="tx1"/>
                </a:solidFill>
              </a:rPr>
              <a:t>PORT</a:t>
            </a:r>
            <a:r>
              <a:rPr lang="zh-CN" altLang="en-US" sz="2400" b="0" dirty="0">
                <a:solidFill>
                  <a:schemeClr val="tx1"/>
                </a:solidFill>
              </a:rPr>
              <a:t>命令中指定的临时端口；</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2</a:t>
            </a:r>
            <a:r>
              <a:rPr lang="zh-CN" altLang="en-US" sz="2400" b="0" dirty="0">
                <a:solidFill>
                  <a:schemeClr val="tx1"/>
                </a:solidFill>
              </a:rPr>
              <a:t>）客户端发送一个</a:t>
            </a:r>
            <a:r>
              <a:rPr lang="en-US" altLang="zh-CN" sz="2400" b="0" dirty="0">
                <a:solidFill>
                  <a:schemeClr val="tx1"/>
                </a:solidFill>
              </a:rPr>
              <a:t>SYN ACK</a:t>
            </a:r>
            <a:r>
              <a:rPr lang="zh-CN" altLang="en-US" sz="2400" b="0" dirty="0">
                <a:solidFill>
                  <a:schemeClr val="tx1"/>
                </a:solidFill>
              </a:rPr>
              <a:t>包，源端口为临时端口，目的端口为</a:t>
            </a:r>
            <a:r>
              <a:rPr lang="en-US" altLang="zh-CN" sz="2400" b="0" dirty="0">
                <a:solidFill>
                  <a:schemeClr val="tx1"/>
                </a:solidFill>
              </a:rPr>
              <a:t>20 </a:t>
            </a:r>
            <a:r>
              <a:rPr lang="zh-CN" altLang="en-US" sz="2400" b="0" dirty="0">
                <a:solidFill>
                  <a:schemeClr val="tx1"/>
                </a:solidFill>
              </a:rPr>
              <a:t>；</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3</a:t>
            </a:r>
            <a:r>
              <a:rPr lang="zh-CN" altLang="en-US" sz="2400" b="0" dirty="0">
                <a:solidFill>
                  <a:schemeClr val="tx1"/>
                </a:solidFill>
              </a:rPr>
              <a:t>）服务器端发送一个</a:t>
            </a:r>
            <a:r>
              <a:rPr lang="en-US" altLang="zh-CN" sz="2400" b="0" dirty="0">
                <a:solidFill>
                  <a:schemeClr val="tx1"/>
                </a:solidFill>
              </a:rPr>
              <a:t>ACK</a:t>
            </a:r>
            <a:r>
              <a:rPr lang="zh-CN" altLang="en-US" sz="2400" b="0" dirty="0">
                <a:solidFill>
                  <a:schemeClr val="tx1"/>
                </a:solidFill>
              </a:rPr>
              <a:t>包。</a:t>
            </a:r>
            <a:endParaRPr lang="zh-CN" altLang="en-US" sz="2400" b="0" dirty="0">
              <a:solidFill>
                <a:schemeClr val="tx1"/>
              </a:solidFill>
            </a:endParaRPr>
          </a:p>
          <a:p>
            <a:pPr>
              <a:buFont typeface="Wingdings" panose="05000000000000000000" pitchFamily="2" charset="2"/>
              <a:buChar char="l"/>
            </a:pPr>
            <a:r>
              <a:rPr lang="zh-CN" altLang="en-US" sz="2800" dirty="0"/>
              <a:t>文件传输 </a:t>
            </a:r>
            <a:endParaRPr lang="zh-CN" altLang="en-US" sz="2800" dirty="0"/>
          </a:p>
          <a:p>
            <a:pPr lvl="1">
              <a:buFont typeface="Wingdings" panose="05000000000000000000" pitchFamily="2" charset="2"/>
              <a:buChar char="ü"/>
            </a:pPr>
            <a:r>
              <a:rPr lang="zh-CN" altLang="en-US" sz="2400" b="0" dirty="0">
                <a:solidFill>
                  <a:schemeClr val="tx1"/>
                </a:solidFill>
              </a:rPr>
              <a:t>数据连接建立后，发送数据的一方使用这个连接把文件传送给对方。</a:t>
            </a:r>
            <a:r>
              <a:rPr lang="zh-CN" altLang="en-US" sz="2400" dirty="0">
                <a:solidFill>
                  <a:schemeClr val="tx1"/>
                </a:solidFill>
              </a:rPr>
              <a:t> </a:t>
            </a:r>
            <a:endParaRPr lang="zh-CN" altLang="en-US" sz="2400" dirty="0">
              <a:solidFill>
                <a:schemeClr val="tx1"/>
              </a:solidFill>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p:txBody>
          <a:bodyPr vert="horz" wrap="square" lIns="92075" tIns="46038" rIns="92075" bIns="46038" anchor="ctr" anchorCtr="0"/>
          <a:p>
            <a:endParaRPr lang="zh-CN" altLang="en-US" dirty="0"/>
          </a:p>
        </p:txBody>
      </p:sp>
      <p:sp>
        <p:nvSpPr>
          <p:cNvPr id="75779" name="Rectangle 3"/>
          <p:cNvSpPr>
            <a:spLocks noGrp="1" noRot="1"/>
          </p:cNvSpPr>
          <p:nvPr>
            <p:ph idx="1"/>
          </p:nvPr>
        </p:nvSpPr>
        <p:spPr>
          <a:xfrm>
            <a:off x="468313" y="908050"/>
            <a:ext cx="8567737" cy="4114800"/>
          </a:xfrm>
        </p:spPr>
        <p:txBody>
          <a:bodyPr vert="horz" wrap="square" lIns="91440" tIns="45720" rIns="91440" bIns="45720" anchor="t" anchorCtr="0"/>
          <a:p>
            <a:r>
              <a:rPr lang="zh-CN" altLang="en-US" sz="2800" dirty="0"/>
              <a:t>断开数据连接</a:t>
            </a:r>
            <a:endParaRPr lang="zh-CN" altLang="en-US" sz="2800" dirty="0"/>
          </a:p>
          <a:p>
            <a:pPr lvl="1"/>
            <a:r>
              <a:rPr lang="zh-CN" altLang="en-US" sz="2400" b="0" dirty="0">
                <a:solidFill>
                  <a:schemeClr val="tx1"/>
                </a:solidFill>
              </a:rPr>
              <a:t>当数据传输完成后：</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1</a:t>
            </a:r>
            <a:r>
              <a:rPr lang="zh-CN" altLang="en-US" sz="2400" b="0" dirty="0">
                <a:solidFill>
                  <a:schemeClr val="tx1"/>
                </a:solidFill>
              </a:rPr>
              <a:t>）发送数据的主机发出一个</a:t>
            </a:r>
            <a:r>
              <a:rPr lang="en-US" altLang="zh-CN" sz="2400" b="0" dirty="0">
                <a:solidFill>
                  <a:schemeClr val="tx1"/>
                </a:solidFill>
              </a:rPr>
              <a:t>FIN</a:t>
            </a:r>
            <a:r>
              <a:rPr lang="zh-CN" altLang="en-US" sz="2400" b="0" dirty="0">
                <a:solidFill>
                  <a:schemeClr val="tx1"/>
                </a:solidFill>
              </a:rPr>
              <a:t>命令来结束数据连接；</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2</a:t>
            </a:r>
            <a:r>
              <a:rPr lang="zh-CN" altLang="en-US" sz="2400" b="0" dirty="0">
                <a:solidFill>
                  <a:schemeClr val="tx1"/>
                </a:solidFill>
              </a:rPr>
              <a:t>）接收方以</a:t>
            </a:r>
            <a:r>
              <a:rPr lang="en-US" altLang="zh-CN" sz="2400" b="0" dirty="0">
                <a:solidFill>
                  <a:schemeClr val="tx1"/>
                </a:solidFill>
              </a:rPr>
              <a:t>ACK</a:t>
            </a:r>
            <a:r>
              <a:rPr lang="zh-CN" altLang="en-US" sz="2400" b="0" dirty="0">
                <a:solidFill>
                  <a:schemeClr val="tx1"/>
                </a:solidFill>
              </a:rPr>
              <a:t>确认；</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3</a:t>
            </a:r>
            <a:r>
              <a:rPr lang="zh-CN" altLang="en-US" sz="2400" b="0" dirty="0">
                <a:solidFill>
                  <a:schemeClr val="tx1"/>
                </a:solidFill>
              </a:rPr>
              <a:t>）接收方紧接着也发送一个</a:t>
            </a:r>
            <a:r>
              <a:rPr lang="en-US" altLang="zh-CN" sz="2400" b="0" dirty="0">
                <a:solidFill>
                  <a:schemeClr val="tx1"/>
                </a:solidFill>
              </a:rPr>
              <a:t>FIN</a:t>
            </a:r>
            <a:r>
              <a:rPr lang="zh-CN" altLang="en-US" sz="2400" b="0" dirty="0">
                <a:solidFill>
                  <a:schemeClr val="tx1"/>
                </a:solidFill>
              </a:rPr>
              <a:t>命令；</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4</a:t>
            </a:r>
            <a:r>
              <a:rPr lang="zh-CN" altLang="en-US" sz="2400" b="0" dirty="0">
                <a:solidFill>
                  <a:schemeClr val="tx1"/>
                </a:solidFill>
              </a:rPr>
              <a:t>）发送数据的主机以</a:t>
            </a:r>
            <a:r>
              <a:rPr lang="en-US" altLang="zh-CN" sz="2400" b="0" dirty="0">
                <a:solidFill>
                  <a:schemeClr val="tx1"/>
                </a:solidFill>
              </a:rPr>
              <a:t>ACK</a:t>
            </a:r>
            <a:r>
              <a:rPr lang="zh-CN" altLang="en-US" sz="2400" b="0" dirty="0">
                <a:solidFill>
                  <a:schemeClr val="tx1"/>
                </a:solidFill>
              </a:rPr>
              <a:t>确认。</a:t>
            </a:r>
            <a:r>
              <a:rPr lang="zh-CN" altLang="en-US" sz="2400" dirty="0">
                <a:solidFill>
                  <a:schemeClr val="tx1"/>
                </a:solidFill>
              </a:rPr>
              <a:t> </a:t>
            </a:r>
            <a:endParaRPr lang="zh-CN" altLang="en-US" sz="2400" dirty="0">
              <a:solidFill>
                <a:schemeClr val="tx1"/>
              </a:solidFill>
            </a:endParaRPr>
          </a:p>
          <a:p>
            <a:pPr>
              <a:buFont typeface="Wingdings" panose="05000000000000000000" pitchFamily="2" charset="2"/>
              <a:buChar char="l"/>
            </a:pPr>
            <a:r>
              <a:rPr lang="zh-CN" altLang="en-US" sz="2800" dirty="0"/>
              <a:t>断开控制连接</a:t>
            </a:r>
            <a:endParaRPr lang="zh-CN" altLang="en-US" sz="2800" dirty="0"/>
          </a:p>
          <a:p>
            <a:pPr lvl="1">
              <a:buFont typeface="Wingdings" panose="05000000000000000000" pitchFamily="2" charset="2"/>
              <a:buChar char="ü"/>
            </a:pPr>
            <a:r>
              <a:rPr lang="en-US" altLang="zh-CN" sz="2400" b="0" dirty="0">
                <a:solidFill>
                  <a:schemeClr val="tx1"/>
                </a:solidFill>
              </a:rPr>
              <a:t>FTP</a:t>
            </a:r>
            <a:r>
              <a:rPr lang="zh-CN" altLang="en-US" sz="2400" b="0" dirty="0">
                <a:solidFill>
                  <a:schemeClr val="tx1"/>
                </a:solidFill>
              </a:rPr>
              <a:t>会话结束后：</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1</a:t>
            </a:r>
            <a:r>
              <a:rPr lang="zh-CN" altLang="en-US" sz="2400" b="0" dirty="0">
                <a:solidFill>
                  <a:schemeClr val="tx1"/>
                </a:solidFill>
              </a:rPr>
              <a:t>）客户端以</a:t>
            </a:r>
            <a:r>
              <a:rPr lang="en-US" altLang="zh-CN" sz="2400" b="0" dirty="0">
                <a:solidFill>
                  <a:schemeClr val="tx1"/>
                </a:solidFill>
              </a:rPr>
              <a:t>FIN</a:t>
            </a:r>
            <a:r>
              <a:rPr lang="zh-CN" altLang="en-US" sz="2400" b="0" dirty="0">
                <a:solidFill>
                  <a:schemeClr val="tx1"/>
                </a:solidFill>
              </a:rPr>
              <a:t>命令来关闭控制连接</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2</a:t>
            </a:r>
            <a:r>
              <a:rPr lang="zh-CN" altLang="en-US" sz="2400" b="0" dirty="0">
                <a:solidFill>
                  <a:schemeClr val="tx1"/>
                </a:solidFill>
              </a:rPr>
              <a:t>）服务器端以</a:t>
            </a:r>
            <a:r>
              <a:rPr lang="en-US" altLang="zh-CN" sz="2400" b="0" dirty="0">
                <a:solidFill>
                  <a:schemeClr val="tx1"/>
                </a:solidFill>
              </a:rPr>
              <a:t>ACK</a:t>
            </a:r>
            <a:r>
              <a:rPr lang="zh-CN" altLang="en-US" sz="2400" b="0" dirty="0">
                <a:solidFill>
                  <a:schemeClr val="tx1"/>
                </a:solidFill>
              </a:rPr>
              <a:t>确认；</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3</a:t>
            </a:r>
            <a:r>
              <a:rPr lang="zh-CN" altLang="en-US" sz="2400" b="0" dirty="0">
                <a:solidFill>
                  <a:schemeClr val="tx1"/>
                </a:solidFill>
              </a:rPr>
              <a:t>）服务器端发送一个</a:t>
            </a:r>
            <a:r>
              <a:rPr lang="en-US" altLang="zh-CN" sz="2400" b="0" dirty="0">
                <a:solidFill>
                  <a:schemeClr val="tx1"/>
                </a:solidFill>
              </a:rPr>
              <a:t>FIN</a:t>
            </a:r>
            <a:r>
              <a:rPr lang="zh-CN" altLang="en-US" sz="2400" b="0" dirty="0">
                <a:solidFill>
                  <a:schemeClr val="tx1"/>
                </a:solidFill>
              </a:rPr>
              <a:t>；</a:t>
            </a:r>
            <a:endParaRPr lang="zh-CN" altLang="en-US" sz="2400" b="0" dirty="0">
              <a:solidFill>
                <a:schemeClr val="tx1"/>
              </a:solidFill>
            </a:endParaRPr>
          </a:p>
          <a:p>
            <a:pPr lvl="1">
              <a:buFontTx/>
              <a:buNone/>
            </a:pPr>
            <a:r>
              <a:rPr lang="zh-CN" altLang="en-US" sz="2400" b="0" dirty="0">
                <a:solidFill>
                  <a:schemeClr val="tx1"/>
                </a:solidFill>
              </a:rPr>
              <a:t>（</a:t>
            </a:r>
            <a:r>
              <a:rPr lang="en-US" altLang="zh-CN" sz="2400" b="0" dirty="0">
                <a:solidFill>
                  <a:schemeClr val="tx1"/>
                </a:solidFill>
              </a:rPr>
              <a:t>4</a:t>
            </a:r>
            <a:r>
              <a:rPr lang="zh-CN" altLang="en-US" sz="2400" b="0" dirty="0">
                <a:solidFill>
                  <a:schemeClr val="tx1"/>
                </a:solidFill>
              </a:rPr>
              <a:t>）客户端以</a:t>
            </a:r>
            <a:r>
              <a:rPr lang="en-US" altLang="zh-CN" sz="2400" b="0" dirty="0">
                <a:solidFill>
                  <a:schemeClr val="tx1"/>
                </a:solidFill>
              </a:rPr>
              <a:t>ACK</a:t>
            </a:r>
            <a:r>
              <a:rPr lang="zh-CN" altLang="en-US" sz="2400" b="0" dirty="0">
                <a:solidFill>
                  <a:schemeClr val="tx1"/>
                </a:solidFill>
              </a:rPr>
              <a:t>确认。 </a:t>
            </a:r>
            <a:endParaRPr lang="zh-CN" altLang="en-US" sz="2400" b="0" dirty="0">
              <a:solidFill>
                <a:schemeClr val="tx1"/>
              </a:solidFill>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p:txBody>
          <a:bodyPr vert="horz" wrap="square" lIns="92075" tIns="46038" rIns="92075" bIns="46038" anchor="ctr" anchorCtr="0"/>
          <a:p>
            <a:endParaRPr lang="zh-CN" altLang="en-US" dirty="0"/>
          </a:p>
        </p:txBody>
      </p:sp>
      <p:sp>
        <p:nvSpPr>
          <p:cNvPr id="77827" name="Rectangle 3"/>
          <p:cNvSpPr>
            <a:spLocks noGrp="1" noRot="1"/>
          </p:cNvSpPr>
          <p:nvPr>
            <p:ph idx="1"/>
          </p:nvPr>
        </p:nvSpPr>
        <p:spPr>
          <a:xfrm>
            <a:off x="2627313" y="908050"/>
            <a:ext cx="3889375" cy="5949950"/>
          </a:xfrm>
        </p:spPr>
        <p:txBody>
          <a:bodyPr vert="horz" wrap="square" lIns="91440" tIns="45720" rIns="91440" bIns="45720" anchor="t" anchorCtr="0"/>
          <a:p>
            <a:pPr>
              <a:lnSpc>
                <a:spcPct val="80000"/>
              </a:lnSpc>
              <a:buNone/>
            </a:pPr>
            <a:r>
              <a:rPr lang="en-US" altLang="zh-CN" sz="1400" dirty="0"/>
              <a:t> </a:t>
            </a:r>
            <a:r>
              <a:rPr lang="en-US" altLang="zh-CN" sz="1800" dirty="0"/>
              <a:t>ftp Client                     ftp Server </a:t>
            </a:r>
            <a:br>
              <a:rPr lang="en-US" altLang="zh-CN" sz="1800" dirty="0"/>
            </a:br>
            <a:br>
              <a:rPr lang="en-US" altLang="zh-CN" sz="1400" dirty="0"/>
            </a:br>
            <a:r>
              <a:rPr lang="en-US" altLang="zh-CN" sz="1400" dirty="0"/>
              <a:t> </a:t>
            </a:r>
            <a:endParaRPr lang="en-US" altLang="zh-CN" sz="1400" dirty="0"/>
          </a:p>
          <a:p>
            <a:pPr>
              <a:lnSpc>
                <a:spcPct val="80000"/>
              </a:lnSpc>
              <a:buNone/>
            </a:pPr>
            <a:r>
              <a:rPr lang="en-US" altLang="zh-CN" sz="1400" dirty="0"/>
              <a:t>TCP:21 </a:t>
            </a:r>
            <a:r>
              <a:rPr lang="zh-CN" altLang="en-US" sz="1400" dirty="0"/>
              <a:t>控制连接初始化</a:t>
            </a:r>
            <a:r>
              <a:rPr lang="en-US" altLang="zh-CN" sz="1400" dirty="0"/>
              <a:t>, </a:t>
            </a:r>
            <a:r>
              <a:rPr lang="zh-CN" altLang="en-US" sz="1400" dirty="0"/>
              <a:t>控制端口 </a:t>
            </a:r>
            <a:endParaRPr lang="zh-CN" altLang="en-US" sz="1400" dirty="0"/>
          </a:p>
          <a:p>
            <a:pPr>
              <a:lnSpc>
                <a:spcPct val="80000"/>
              </a:lnSpc>
              <a:buNone/>
            </a:pPr>
            <a:r>
              <a:rPr lang="zh-CN" altLang="en-US" sz="1400" dirty="0"/>
              <a:t>                                  </a:t>
            </a:r>
            <a:r>
              <a:rPr lang="en-US" altLang="zh-CN" sz="1400" dirty="0"/>
              <a:t>SYN</a:t>
            </a:r>
            <a:br>
              <a:rPr lang="en-US" altLang="zh-CN" sz="1400" dirty="0"/>
            </a:br>
            <a:r>
              <a:rPr lang="en-US" altLang="zh-CN" sz="1400" dirty="0"/>
              <a:t>Port xxxx ----------------------</a:t>
            </a:r>
            <a:r>
              <a:rPr lang="en-US" altLang="zh-CN" sz="1400" dirty="0">
                <a:latin typeface="Courier New" panose="02070309020205020404" pitchFamily="49" charset="0"/>
              </a:rPr>
              <a:t>&gt;</a:t>
            </a:r>
            <a:r>
              <a:rPr lang="en-US" altLang="zh-CN" sz="1400" dirty="0"/>
              <a:t> Port 21</a:t>
            </a:r>
            <a:br>
              <a:rPr lang="en-US" altLang="zh-CN" sz="1400" dirty="0"/>
            </a:br>
            <a:r>
              <a:rPr lang="en-US" altLang="zh-CN" sz="1400" dirty="0"/>
              <a:t>                      SYN, ACK</a:t>
            </a:r>
            <a:br>
              <a:rPr lang="en-US" altLang="zh-CN" sz="1400" dirty="0"/>
            </a:br>
            <a:r>
              <a:rPr lang="en-US" altLang="zh-CN" sz="1400" dirty="0"/>
              <a:t>Port xxxx </a:t>
            </a:r>
            <a:r>
              <a:rPr lang="en-US" altLang="zh-CN" sz="1400" dirty="0">
                <a:latin typeface="Courier New" panose="02070309020205020404" pitchFamily="49" charset="0"/>
              </a:rPr>
              <a:t>&lt;</a:t>
            </a:r>
            <a:r>
              <a:rPr lang="en-US" altLang="zh-CN" sz="1400" dirty="0"/>
              <a:t>---------------------- Port 21</a:t>
            </a:r>
            <a:br>
              <a:rPr lang="en-US" altLang="zh-CN" sz="1400" dirty="0"/>
            </a:br>
            <a:r>
              <a:rPr lang="en-US" altLang="zh-CN" sz="1400" dirty="0"/>
              <a:t>                           ACK</a:t>
            </a:r>
            <a:br>
              <a:rPr lang="en-US" altLang="zh-CN" sz="1400" dirty="0"/>
            </a:br>
            <a:r>
              <a:rPr lang="en-US" altLang="zh-CN" sz="1400" dirty="0"/>
              <a:t>Port xxxx ----------------------</a:t>
            </a:r>
            <a:r>
              <a:rPr lang="en-US" altLang="zh-CN" sz="1400" dirty="0">
                <a:latin typeface="Courier New" panose="02070309020205020404" pitchFamily="49" charset="0"/>
              </a:rPr>
              <a:t>&gt;</a:t>
            </a:r>
            <a:r>
              <a:rPr lang="en-US" altLang="zh-CN" sz="1400" dirty="0"/>
              <a:t> Port 21</a:t>
            </a:r>
            <a:endParaRPr lang="en-US" altLang="zh-CN" sz="1400" dirty="0"/>
          </a:p>
          <a:p>
            <a:pPr>
              <a:lnSpc>
                <a:spcPct val="80000"/>
              </a:lnSpc>
              <a:buNone/>
            </a:pPr>
            <a:endParaRPr lang="en-US" altLang="zh-CN" sz="1400" dirty="0"/>
          </a:p>
          <a:p>
            <a:pPr>
              <a:lnSpc>
                <a:spcPct val="80000"/>
              </a:lnSpc>
              <a:buNone/>
            </a:pPr>
            <a:r>
              <a:rPr lang="zh-CN" altLang="en-US" sz="1400" dirty="0"/>
              <a:t>控制操作</a:t>
            </a:r>
            <a:r>
              <a:rPr lang="en-US" altLang="zh-CN" sz="1400" dirty="0"/>
              <a:t>: </a:t>
            </a:r>
            <a:r>
              <a:rPr lang="zh-CN" altLang="en-US" sz="1400" dirty="0"/>
              <a:t>用户列目录或传输文件 </a:t>
            </a:r>
            <a:br>
              <a:rPr lang="zh-CN" altLang="en-US" sz="1400" dirty="0"/>
            </a:br>
            <a:r>
              <a:rPr lang="zh-CN" altLang="en-US" sz="1400" dirty="0"/>
              <a:t>                </a:t>
            </a:r>
            <a:r>
              <a:rPr lang="en-US" altLang="zh-CN" sz="1400" dirty="0"/>
              <a:t>Port, IP, Port yyyy </a:t>
            </a:r>
            <a:br>
              <a:rPr lang="en-US" altLang="zh-CN" sz="1400" dirty="0"/>
            </a:br>
            <a:r>
              <a:rPr lang="en-US" altLang="zh-CN" sz="1400" dirty="0"/>
              <a:t>Port xxxx ----------------------</a:t>
            </a:r>
            <a:r>
              <a:rPr lang="en-US" altLang="zh-CN" sz="1400" dirty="0">
                <a:latin typeface="Courier New" panose="02070309020205020404" pitchFamily="49" charset="0"/>
              </a:rPr>
              <a:t>&gt;</a:t>
            </a:r>
            <a:r>
              <a:rPr lang="en-US" altLang="zh-CN" sz="1400" dirty="0"/>
              <a:t> Port 21</a:t>
            </a:r>
            <a:br>
              <a:rPr lang="en-US" altLang="zh-CN" sz="1400" dirty="0"/>
            </a:br>
            <a:r>
              <a:rPr lang="en-US" altLang="zh-CN" sz="1400" dirty="0"/>
              <a:t>                Port Successful </a:t>
            </a:r>
            <a:br>
              <a:rPr lang="en-US" altLang="zh-CN" sz="1400" dirty="0"/>
            </a:br>
            <a:r>
              <a:rPr lang="en-US" altLang="zh-CN" sz="1400" dirty="0"/>
              <a:t>Port xxxx </a:t>
            </a:r>
            <a:r>
              <a:rPr lang="en-US" altLang="zh-CN" sz="1400" dirty="0">
                <a:latin typeface="Courier New" panose="02070309020205020404" pitchFamily="49" charset="0"/>
              </a:rPr>
              <a:t>&lt;</a:t>
            </a:r>
            <a:r>
              <a:rPr lang="en-US" altLang="zh-CN" sz="1400" dirty="0"/>
              <a:t>---------------------- Port 21</a:t>
            </a:r>
            <a:br>
              <a:rPr lang="en-US" altLang="zh-CN" sz="1400" dirty="0"/>
            </a:br>
            <a:r>
              <a:rPr lang="en-US" altLang="zh-CN" sz="1400" dirty="0"/>
              <a:t>                List, Retr or Stor </a:t>
            </a:r>
            <a:br>
              <a:rPr lang="en-US" altLang="zh-CN" sz="1400" dirty="0"/>
            </a:br>
            <a:r>
              <a:rPr lang="en-US" altLang="zh-CN" sz="1400" dirty="0"/>
              <a:t>Port xxxx ----------------------</a:t>
            </a:r>
            <a:r>
              <a:rPr lang="en-US" altLang="zh-CN" sz="1400" dirty="0">
                <a:latin typeface="Courier New" panose="02070309020205020404" pitchFamily="49" charset="0"/>
              </a:rPr>
              <a:t>&gt;</a:t>
            </a:r>
            <a:r>
              <a:rPr lang="en-US" altLang="zh-CN" sz="1400" dirty="0">
                <a:latin typeface="黑体" panose="02010609060101010101" pitchFamily="49" charset="-122"/>
              </a:rPr>
              <a:t> </a:t>
            </a:r>
            <a:r>
              <a:rPr lang="en-US" altLang="zh-CN" sz="1400" dirty="0"/>
              <a:t>Port 21</a:t>
            </a:r>
            <a:endParaRPr lang="en-US" altLang="zh-CN" sz="1400" dirty="0"/>
          </a:p>
          <a:p>
            <a:pPr>
              <a:lnSpc>
                <a:spcPct val="80000"/>
              </a:lnSpc>
              <a:buNone/>
            </a:pPr>
            <a:endParaRPr lang="en-US" altLang="zh-CN" sz="1400" dirty="0"/>
          </a:p>
          <a:p>
            <a:pPr>
              <a:lnSpc>
                <a:spcPct val="80000"/>
              </a:lnSpc>
              <a:buNone/>
            </a:pPr>
            <a:r>
              <a:rPr lang="en-US" altLang="zh-CN" sz="1400" dirty="0"/>
              <a:t>TCP:20  </a:t>
            </a:r>
            <a:r>
              <a:rPr lang="zh-CN" altLang="en-US" sz="1400" dirty="0"/>
              <a:t>数据连接初始化</a:t>
            </a:r>
            <a:r>
              <a:rPr lang="en-US" altLang="zh-CN" sz="1400" dirty="0"/>
              <a:t>, </a:t>
            </a:r>
            <a:r>
              <a:rPr lang="zh-CN" altLang="en-US" sz="1400" dirty="0"/>
              <a:t>数据端口</a:t>
            </a:r>
            <a:br>
              <a:rPr lang="zh-CN" altLang="en-US" sz="1400" dirty="0"/>
            </a:br>
            <a:r>
              <a:rPr lang="zh-CN" altLang="en-US" sz="1400" dirty="0"/>
              <a:t>                           </a:t>
            </a:r>
            <a:r>
              <a:rPr lang="en-US" altLang="zh-CN" sz="1400" dirty="0"/>
              <a:t>SYN</a:t>
            </a:r>
            <a:br>
              <a:rPr lang="en-US" altLang="zh-CN" sz="1400" dirty="0"/>
            </a:br>
            <a:r>
              <a:rPr lang="en-US" altLang="zh-CN" sz="1400" dirty="0"/>
              <a:t>Port yyyy </a:t>
            </a:r>
            <a:r>
              <a:rPr lang="en-US" altLang="zh-CN" sz="1400" dirty="0">
                <a:latin typeface="Courier New" panose="02070309020205020404" pitchFamily="49" charset="0"/>
              </a:rPr>
              <a:t>&lt;</a:t>
            </a:r>
            <a:r>
              <a:rPr lang="en-US" altLang="zh-CN" sz="1400" dirty="0"/>
              <a:t>---------------------- Port 20</a:t>
            </a:r>
            <a:br>
              <a:rPr lang="en-US" altLang="zh-CN" sz="1400" dirty="0"/>
            </a:br>
            <a:r>
              <a:rPr lang="en-US" altLang="zh-CN" sz="1400" dirty="0"/>
              <a:t>                       SYN, ACK</a:t>
            </a:r>
            <a:br>
              <a:rPr lang="en-US" altLang="zh-CN" sz="1400" dirty="0"/>
            </a:br>
            <a:r>
              <a:rPr lang="en-US" altLang="zh-CN" sz="1400" dirty="0"/>
              <a:t>Port yyyy ----------------------</a:t>
            </a:r>
            <a:r>
              <a:rPr lang="en-US" altLang="zh-CN" sz="1400" dirty="0">
                <a:latin typeface="Courier New" panose="02070309020205020404" pitchFamily="49" charset="0"/>
              </a:rPr>
              <a:t>&gt;</a:t>
            </a:r>
            <a:r>
              <a:rPr lang="en-US" altLang="zh-CN" sz="1400" dirty="0"/>
              <a:t> Port 20</a:t>
            </a:r>
            <a:br>
              <a:rPr lang="en-US" altLang="zh-CN" sz="1400" dirty="0"/>
            </a:br>
            <a:r>
              <a:rPr lang="en-US" altLang="zh-CN" sz="1400" dirty="0"/>
              <a:t>                            ACK</a:t>
            </a:r>
            <a:br>
              <a:rPr lang="en-US" altLang="zh-CN" sz="1400" dirty="0"/>
            </a:br>
            <a:r>
              <a:rPr lang="en-US" altLang="zh-CN" sz="1400" dirty="0"/>
              <a:t>Port yyyy </a:t>
            </a:r>
            <a:r>
              <a:rPr lang="en-US" altLang="zh-CN" sz="1400" dirty="0">
                <a:latin typeface="Courier New" panose="02070309020205020404" pitchFamily="49" charset="0"/>
              </a:rPr>
              <a:t>&lt;</a:t>
            </a:r>
            <a:r>
              <a:rPr lang="en-US" altLang="zh-CN" sz="1400" dirty="0"/>
              <a:t>---------------------- Port 20</a:t>
            </a:r>
            <a:endParaRPr lang="en-US" altLang="zh-CN" sz="1400" dirty="0"/>
          </a:p>
          <a:p>
            <a:pPr>
              <a:lnSpc>
                <a:spcPct val="80000"/>
              </a:lnSpc>
              <a:buNone/>
            </a:pPr>
            <a:endParaRPr lang="en-US" altLang="zh-CN" sz="1400" dirty="0"/>
          </a:p>
          <a:p>
            <a:pPr>
              <a:lnSpc>
                <a:spcPct val="80000"/>
              </a:lnSpc>
              <a:buNone/>
            </a:pPr>
            <a:r>
              <a:rPr lang="zh-CN" altLang="en-US" sz="1400" dirty="0"/>
              <a:t>数据操作</a:t>
            </a:r>
            <a:r>
              <a:rPr lang="en-US" altLang="zh-CN" sz="1400" dirty="0"/>
              <a:t>: </a:t>
            </a:r>
            <a:r>
              <a:rPr lang="zh-CN" altLang="en-US" sz="1400" dirty="0"/>
              <a:t>数据传输</a:t>
            </a:r>
            <a:br>
              <a:rPr lang="zh-CN" altLang="en-US" sz="1400" dirty="0"/>
            </a:br>
            <a:r>
              <a:rPr lang="zh-CN" altLang="en-US" sz="1400" dirty="0"/>
              <a:t>                            </a:t>
            </a:r>
            <a:r>
              <a:rPr lang="en-US" altLang="zh-CN" sz="1400" dirty="0"/>
              <a:t>Data</a:t>
            </a:r>
            <a:br>
              <a:rPr lang="en-US" altLang="zh-CN" sz="1400" dirty="0"/>
            </a:br>
            <a:r>
              <a:rPr lang="en-US" altLang="zh-CN" sz="1400" dirty="0"/>
              <a:t>Port yyyy </a:t>
            </a:r>
            <a:r>
              <a:rPr lang="en-US" altLang="zh-CN" sz="1400" dirty="0">
                <a:latin typeface="Courier New" panose="02070309020205020404" pitchFamily="49" charset="0"/>
              </a:rPr>
              <a:t>&lt;</a:t>
            </a:r>
            <a:r>
              <a:rPr lang="en-US" altLang="zh-CN" sz="1400" dirty="0"/>
              <a:t>---------------------</a:t>
            </a:r>
            <a:r>
              <a:rPr lang="en-US" altLang="zh-CN" sz="1400" dirty="0">
                <a:latin typeface="Courier New" panose="02070309020205020404" pitchFamily="49" charset="0"/>
              </a:rPr>
              <a:t>&gt;</a:t>
            </a:r>
            <a:r>
              <a:rPr lang="en-US" altLang="zh-CN" sz="1400" dirty="0"/>
              <a:t> Port 20 </a:t>
            </a:r>
            <a:endParaRPr lang="en-US" altLang="zh-CN" sz="1400" dirty="0"/>
          </a:p>
          <a:p>
            <a:pPr>
              <a:lnSpc>
                <a:spcPct val="80000"/>
              </a:lnSpc>
              <a:buNone/>
            </a:pPr>
            <a:r>
              <a:rPr lang="en-US" altLang="zh-CN" sz="1400" dirty="0"/>
              <a:t>        ……</a:t>
            </a:r>
            <a:endParaRPr lang="en-US" altLang="zh-CN" sz="1400"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Rot="1"/>
          </p:cNvSpPr>
          <p:nvPr>
            <p:ph type="title"/>
          </p:nvPr>
        </p:nvSpPr>
        <p:spPr/>
        <p:txBody>
          <a:bodyPr vert="horz" wrap="square" lIns="92075" tIns="46038" rIns="92075" bIns="46038" anchor="ctr" anchorCtr="0"/>
          <a:p>
            <a:r>
              <a:rPr lang="en-US" altLang="zh-CN" b="1" dirty="0">
                <a:latin typeface="黑体" panose="02010609060101010101" pitchFamily="49" charset="-122"/>
              </a:rPr>
              <a:t>FTP</a:t>
            </a:r>
            <a:r>
              <a:rPr lang="zh-CN" altLang="en-US" b="1" dirty="0">
                <a:latin typeface="黑体" panose="02010609060101010101" pitchFamily="49" charset="-122"/>
              </a:rPr>
              <a:t>的基本命令</a:t>
            </a:r>
            <a:endParaRPr lang="zh-CN" altLang="en-US" b="1" dirty="0">
              <a:latin typeface="黑体" panose="02010609060101010101" pitchFamily="49" charset="-122"/>
            </a:endParaRPr>
          </a:p>
        </p:txBody>
      </p:sp>
      <p:sp>
        <p:nvSpPr>
          <p:cNvPr id="79875" name="Rectangle 3"/>
          <p:cNvSpPr>
            <a:spLocks noGrp="1" noRot="1"/>
          </p:cNvSpPr>
          <p:nvPr>
            <p:ph idx="1"/>
          </p:nvPr>
        </p:nvSpPr>
        <p:spPr>
          <a:xfrm>
            <a:off x="684213" y="1376363"/>
            <a:ext cx="7850187" cy="4114800"/>
          </a:xfrm>
        </p:spPr>
        <p:txBody>
          <a:bodyPr vert="horz" wrap="square" lIns="91440" tIns="45720" rIns="91440" bIns="45720" anchor="t" anchorCtr="0"/>
          <a:p>
            <a:pPr>
              <a:lnSpc>
                <a:spcPct val="80000"/>
              </a:lnSpc>
            </a:pPr>
            <a:r>
              <a:rPr lang="zh-CN" altLang="en-US" sz="3600" dirty="0">
                <a:latin typeface="黑体" panose="02010609060101010101" pitchFamily="49" charset="-122"/>
              </a:rPr>
              <a:t>启动</a:t>
            </a:r>
            <a:r>
              <a:rPr lang="en-US" altLang="zh-CN" sz="3600" dirty="0"/>
              <a:t>FTP</a:t>
            </a:r>
            <a:endParaRPr lang="en-US" altLang="zh-CN" sz="3600" dirty="0"/>
          </a:p>
          <a:p>
            <a:pPr lvl="1">
              <a:lnSpc>
                <a:spcPct val="80000"/>
              </a:lnSpc>
            </a:pPr>
            <a:r>
              <a:rPr lang="en-US" altLang="zh-CN" sz="3200" dirty="0">
                <a:solidFill>
                  <a:schemeClr val="tx1"/>
                </a:solidFill>
                <a:ea typeface="楷体_GB2312" pitchFamily="49" charset="-122"/>
              </a:rPr>
              <a:t>FTP  [host]</a:t>
            </a:r>
            <a:endParaRPr lang="en-US" altLang="zh-CN" sz="3200" dirty="0">
              <a:solidFill>
                <a:schemeClr val="tx1"/>
              </a:solidFill>
              <a:ea typeface="楷体_GB2312" pitchFamily="49" charset="-122"/>
            </a:endParaRPr>
          </a:p>
          <a:p>
            <a:pPr lvl="1">
              <a:spcBef>
                <a:spcPct val="40000"/>
              </a:spcBef>
              <a:buFontTx/>
              <a:buNone/>
            </a:pPr>
            <a:r>
              <a:rPr lang="zh-CN" altLang="en-US" dirty="0">
                <a:solidFill>
                  <a:schemeClr val="tx1"/>
                </a:solidFill>
                <a:latin typeface="黑体" panose="02010609060101010101" pitchFamily="49" charset="-122"/>
              </a:rPr>
              <a:t>例如</a:t>
            </a:r>
            <a:r>
              <a:rPr lang="zh-CN" altLang="zh-CN" dirty="0">
                <a:solidFill>
                  <a:schemeClr val="tx1"/>
                </a:solidFill>
                <a:latin typeface="黑体" panose="02010609060101010101" pitchFamily="49" charset="-122"/>
              </a:rPr>
              <a:t>：</a:t>
            </a:r>
            <a:r>
              <a:rPr lang="zh-CN" altLang="en-US" dirty="0">
                <a:solidFill>
                  <a:schemeClr val="tx1"/>
                </a:solidFill>
                <a:latin typeface="黑体" panose="02010609060101010101" pitchFamily="49" charset="-122"/>
              </a:rPr>
              <a:t> </a:t>
            </a:r>
            <a:r>
              <a:rPr lang="en-US" altLang="zh-CN" dirty="0">
                <a:solidFill>
                  <a:schemeClr val="tx1"/>
                </a:solidFill>
                <a:latin typeface="黑体" panose="02010609060101010101" pitchFamily="49" charset="-122"/>
              </a:rPr>
              <a:t>%</a:t>
            </a:r>
            <a:r>
              <a:rPr lang="en-US" altLang="zh-CN" sz="3200" u="sng" dirty="0">
                <a:solidFill>
                  <a:schemeClr val="tx1"/>
                </a:solidFill>
                <a:ea typeface="楷体_GB2312" pitchFamily="49" charset="-122"/>
              </a:rPr>
              <a:t>ftp ftp.xjtu.edu.cn</a:t>
            </a:r>
            <a:endParaRPr lang="zh-CN" altLang="zh-CN" sz="3200" dirty="0">
              <a:solidFill>
                <a:schemeClr val="tx1"/>
              </a:solidFill>
              <a:latin typeface="黑体" panose="02010609060101010101" pitchFamily="49" charset="-122"/>
            </a:endParaRPr>
          </a:p>
          <a:p>
            <a:pPr>
              <a:lnSpc>
                <a:spcPct val="80000"/>
              </a:lnSpc>
              <a:buNone/>
            </a:pPr>
            <a:r>
              <a:rPr lang="en-US" altLang="zh-CN" sz="2800" dirty="0">
                <a:solidFill>
                  <a:schemeClr val="tx1"/>
                </a:solidFill>
                <a:latin typeface="黑体" panose="02010609060101010101" pitchFamily="49" charset="-122"/>
              </a:rPr>
              <a:t>         </a:t>
            </a:r>
            <a:r>
              <a:rPr lang="zh-CN" altLang="en-US" sz="2800" dirty="0">
                <a:solidFill>
                  <a:schemeClr val="tx1"/>
                </a:solidFill>
                <a:latin typeface="黑体" panose="02010609060101010101" pitchFamily="49" charset="-122"/>
              </a:rPr>
              <a:t>（</a:t>
            </a:r>
            <a:r>
              <a:rPr lang="zh-CN" altLang="zh-CN" sz="2800" dirty="0">
                <a:solidFill>
                  <a:schemeClr val="tx1"/>
                </a:solidFill>
                <a:latin typeface="黑体" panose="02010609060101010101" pitchFamily="49" charset="-122"/>
              </a:rPr>
              <a:t>或</a:t>
            </a:r>
            <a:r>
              <a:rPr lang="en-US" altLang="zh-CN" dirty="0">
                <a:solidFill>
                  <a:schemeClr val="tx1"/>
                </a:solidFill>
                <a:ea typeface="楷体_GB2312" pitchFamily="49" charset="-122"/>
              </a:rPr>
              <a:t>ftp&gt;</a:t>
            </a:r>
            <a:r>
              <a:rPr lang="en-US" altLang="zh-CN" u="sng" dirty="0">
                <a:solidFill>
                  <a:schemeClr val="tx1"/>
                </a:solidFill>
                <a:ea typeface="楷体_GB2312" pitchFamily="49" charset="-122"/>
              </a:rPr>
              <a:t>open ftp.xjtu.edu.cn</a:t>
            </a:r>
            <a:r>
              <a:rPr lang="zh-CN" altLang="en-US" dirty="0">
                <a:solidFill>
                  <a:schemeClr val="tx1"/>
                </a:solidFill>
                <a:ea typeface="楷体_GB2312" pitchFamily="49" charset="-122"/>
              </a:rPr>
              <a:t>）</a:t>
            </a:r>
            <a:endParaRPr lang="zh-CN" altLang="en-US" dirty="0">
              <a:solidFill>
                <a:schemeClr val="tx1"/>
              </a:solidFill>
              <a:ea typeface="楷体_GB2312" pitchFamily="49" charset="-122"/>
            </a:endParaRPr>
          </a:p>
          <a:p>
            <a:pPr>
              <a:lnSpc>
                <a:spcPct val="80000"/>
              </a:lnSpc>
              <a:buNone/>
            </a:pPr>
            <a:r>
              <a:rPr lang="zh-CN" altLang="en-US" sz="2800" dirty="0">
                <a:solidFill>
                  <a:schemeClr val="tx1"/>
                </a:solidFill>
                <a:ea typeface="楷体_GB2312" pitchFamily="49" charset="-122"/>
              </a:rPr>
              <a:t>                 </a:t>
            </a:r>
            <a:r>
              <a:rPr lang="en-US" altLang="zh-CN" sz="2800" dirty="0">
                <a:solidFill>
                  <a:srgbClr val="FF0000"/>
                </a:solidFill>
                <a:ea typeface="楷体_GB2312" pitchFamily="49" charset="-122"/>
              </a:rPr>
              <a:t>username</a:t>
            </a:r>
            <a:r>
              <a:rPr lang="zh-CN" altLang="en-US" sz="2800" dirty="0">
                <a:solidFill>
                  <a:schemeClr val="tx1"/>
                </a:solidFill>
                <a:ea typeface="楷体_GB2312" pitchFamily="49" charset="-122"/>
              </a:rPr>
              <a:t>：</a:t>
            </a:r>
            <a:r>
              <a:rPr lang="en-US" altLang="zh-CN" sz="2800" u="sng" dirty="0">
                <a:solidFill>
                  <a:schemeClr val="tx1"/>
                </a:solidFill>
                <a:ea typeface="楷体_GB2312" pitchFamily="49" charset="-122"/>
              </a:rPr>
              <a:t>cw024001001</a:t>
            </a:r>
            <a:r>
              <a:rPr lang="en-US" altLang="zh-CN" sz="2800" dirty="0">
                <a:solidFill>
                  <a:schemeClr val="tx1"/>
                </a:solidFill>
                <a:ea typeface="楷体_GB2312" pitchFamily="49" charset="-122"/>
              </a:rPr>
              <a:t>       </a:t>
            </a:r>
            <a:r>
              <a:rPr lang="zh-CN" altLang="en-US" sz="2800" dirty="0">
                <a:solidFill>
                  <a:schemeClr val="tx1"/>
                </a:solidFill>
              </a:rPr>
              <a:t>实名登录</a:t>
            </a:r>
            <a:endParaRPr lang="zh-CN" altLang="en-US" sz="2800" dirty="0">
              <a:solidFill>
                <a:schemeClr val="tx1"/>
              </a:solidFill>
              <a:ea typeface="楷体_GB2312" pitchFamily="49" charset="-122"/>
            </a:endParaRPr>
          </a:p>
          <a:p>
            <a:pPr>
              <a:lnSpc>
                <a:spcPct val="80000"/>
              </a:lnSpc>
              <a:buNone/>
            </a:pPr>
            <a:r>
              <a:rPr lang="zh-CN" altLang="en-US" sz="2800" dirty="0">
                <a:solidFill>
                  <a:schemeClr val="tx1"/>
                </a:solidFill>
                <a:ea typeface="楷体_GB2312" pitchFamily="49" charset="-122"/>
              </a:rPr>
              <a:t>                 </a:t>
            </a:r>
            <a:r>
              <a:rPr lang="en-US" altLang="zh-CN" sz="2800" dirty="0">
                <a:solidFill>
                  <a:srgbClr val="FF0000"/>
                </a:solidFill>
                <a:ea typeface="楷体_GB2312" pitchFamily="49" charset="-122"/>
              </a:rPr>
              <a:t>password</a:t>
            </a:r>
            <a:r>
              <a:rPr lang="zh-CN" altLang="en-US" sz="2800" dirty="0">
                <a:solidFill>
                  <a:srgbClr val="FF0000"/>
                </a:solidFill>
                <a:ea typeface="楷体_GB2312" pitchFamily="49" charset="-122"/>
              </a:rPr>
              <a:t>：</a:t>
            </a:r>
            <a:r>
              <a:rPr lang="zh-CN" altLang="en-US" sz="2800" u="sng" dirty="0">
                <a:solidFill>
                  <a:schemeClr val="tx1"/>
                </a:solidFill>
                <a:latin typeface="Courier New" panose="02070309020205020404" pitchFamily="49" charset="0"/>
                <a:ea typeface="楷体_GB2312" pitchFamily="49" charset="-122"/>
              </a:rPr>
              <a:t>******</a:t>
            </a:r>
            <a:r>
              <a:rPr lang="zh-CN" altLang="en-US" sz="2800" dirty="0">
                <a:solidFill>
                  <a:schemeClr val="tx1"/>
                </a:solidFill>
                <a:latin typeface="Courier New" panose="02070309020205020404" pitchFamily="49" charset="0"/>
                <a:ea typeface="楷体_GB2312" pitchFamily="49" charset="-122"/>
              </a:rPr>
              <a:t> </a:t>
            </a:r>
            <a:r>
              <a:rPr lang="zh-CN" altLang="en-US" sz="2800" dirty="0">
                <a:solidFill>
                  <a:schemeClr val="tx1"/>
                </a:solidFill>
                <a:ea typeface="楷体_GB2312" pitchFamily="49" charset="-122"/>
              </a:rPr>
              <a:t>    </a:t>
            </a:r>
            <a:endParaRPr lang="zh-CN" altLang="en-US" sz="2800" dirty="0">
              <a:solidFill>
                <a:schemeClr val="tx1"/>
              </a:solidFill>
              <a:ea typeface="楷体_GB2312" pitchFamily="49" charset="-122"/>
            </a:endParaRPr>
          </a:p>
          <a:p>
            <a:pPr>
              <a:lnSpc>
                <a:spcPct val="80000"/>
              </a:lnSpc>
              <a:buNone/>
            </a:pPr>
            <a:r>
              <a:rPr lang="zh-CN" altLang="en-US" sz="2800" dirty="0">
                <a:solidFill>
                  <a:schemeClr val="tx1"/>
                </a:solidFill>
                <a:latin typeface="黑体" panose="02010609060101010101" pitchFamily="49" charset="-122"/>
              </a:rPr>
              <a:t>     </a:t>
            </a:r>
            <a:r>
              <a:rPr lang="zh-CN" altLang="zh-CN" sz="2800" dirty="0">
                <a:solidFill>
                  <a:schemeClr val="tx1"/>
                </a:solidFill>
                <a:latin typeface="黑体" panose="02010609060101010101" pitchFamily="49" charset="-122"/>
              </a:rPr>
              <a:t>或</a:t>
            </a:r>
            <a:r>
              <a:rPr lang="zh-CN" altLang="en-US" sz="2800" dirty="0">
                <a:solidFill>
                  <a:schemeClr val="tx1"/>
                </a:solidFill>
                <a:latin typeface="黑体" panose="02010609060101010101" pitchFamily="49" charset="-122"/>
              </a:rPr>
              <a:t>：</a:t>
            </a:r>
            <a:endParaRPr lang="zh-CN" altLang="en-US" sz="2800" dirty="0">
              <a:solidFill>
                <a:schemeClr val="tx1"/>
              </a:solidFill>
              <a:latin typeface="黑体" panose="02010609060101010101" pitchFamily="49" charset="-122"/>
            </a:endParaRPr>
          </a:p>
          <a:p>
            <a:pPr>
              <a:lnSpc>
                <a:spcPct val="80000"/>
              </a:lnSpc>
              <a:buNone/>
            </a:pPr>
            <a:r>
              <a:rPr lang="zh-CN" altLang="en-US" sz="2800" dirty="0">
                <a:solidFill>
                  <a:schemeClr val="tx1"/>
                </a:solidFill>
                <a:ea typeface="楷体_GB2312" pitchFamily="49" charset="-122"/>
              </a:rPr>
              <a:t>                 </a:t>
            </a:r>
            <a:r>
              <a:rPr lang="en-US" altLang="zh-CN" sz="2800" dirty="0">
                <a:solidFill>
                  <a:srgbClr val="FF0000"/>
                </a:solidFill>
                <a:ea typeface="楷体_GB2312" pitchFamily="49" charset="-122"/>
              </a:rPr>
              <a:t>username</a:t>
            </a:r>
            <a:r>
              <a:rPr lang="zh-CN" altLang="en-US" sz="2800" dirty="0">
                <a:solidFill>
                  <a:schemeClr val="tx1"/>
                </a:solidFill>
                <a:ea typeface="楷体_GB2312" pitchFamily="49" charset="-122"/>
              </a:rPr>
              <a:t>：</a:t>
            </a:r>
            <a:r>
              <a:rPr lang="en-US" altLang="zh-CN" sz="2800" u="sng" dirty="0">
                <a:solidFill>
                  <a:schemeClr val="tx1"/>
                </a:solidFill>
                <a:ea typeface="楷体_GB2312" pitchFamily="49" charset="-122"/>
              </a:rPr>
              <a:t>anonymous</a:t>
            </a:r>
            <a:r>
              <a:rPr lang="en-US" altLang="zh-CN" sz="2800" dirty="0">
                <a:solidFill>
                  <a:schemeClr val="tx1"/>
                </a:solidFill>
                <a:ea typeface="楷体_GB2312" pitchFamily="49" charset="-122"/>
              </a:rPr>
              <a:t>          </a:t>
            </a:r>
            <a:r>
              <a:rPr lang="zh-CN" altLang="en-US" sz="2800" dirty="0">
                <a:solidFill>
                  <a:schemeClr val="tx1"/>
                </a:solidFill>
                <a:latin typeface="黑体" panose="02010609060101010101" pitchFamily="49" charset="-122"/>
              </a:rPr>
              <a:t>匿名登录</a:t>
            </a:r>
            <a:endParaRPr lang="zh-CN" altLang="en-US" sz="2800" dirty="0">
              <a:solidFill>
                <a:schemeClr val="tx1"/>
              </a:solidFill>
              <a:ea typeface="楷体_GB2312" pitchFamily="49" charset="-122"/>
            </a:endParaRPr>
          </a:p>
          <a:p>
            <a:pPr>
              <a:lnSpc>
                <a:spcPct val="80000"/>
              </a:lnSpc>
              <a:buNone/>
            </a:pPr>
            <a:r>
              <a:rPr lang="zh-CN" altLang="en-US" sz="2800" dirty="0">
                <a:solidFill>
                  <a:schemeClr val="tx1"/>
                </a:solidFill>
                <a:ea typeface="楷体_GB2312" pitchFamily="49" charset="-122"/>
              </a:rPr>
              <a:t>                 </a:t>
            </a:r>
            <a:r>
              <a:rPr lang="en-US" altLang="zh-CN" sz="2800" dirty="0">
                <a:solidFill>
                  <a:srgbClr val="FF0000"/>
                </a:solidFill>
                <a:ea typeface="楷体_GB2312" pitchFamily="49" charset="-122"/>
              </a:rPr>
              <a:t>password</a:t>
            </a:r>
            <a:r>
              <a:rPr lang="zh-CN" altLang="en-US" sz="2800" dirty="0">
                <a:solidFill>
                  <a:schemeClr val="tx1"/>
                </a:solidFill>
                <a:ea typeface="楷体_GB2312" pitchFamily="49" charset="-122"/>
              </a:rPr>
              <a:t>：</a:t>
            </a:r>
            <a:r>
              <a:rPr lang="en-US" altLang="zh-CN" sz="2800" u="sng" dirty="0">
                <a:solidFill>
                  <a:schemeClr val="tx1"/>
                </a:solidFill>
                <a:ea typeface="楷体_GB2312" pitchFamily="49" charset="-122"/>
              </a:rPr>
              <a:t>sbh@ctec.xjtu.edu.cn</a:t>
            </a:r>
            <a:endParaRPr lang="en-US" altLang="zh-CN" sz="2800" u="sng" dirty="0">
              <a:solidFill>
                <a:schemeClr val="tx1"/>
              </a:solidFill>
              <a:ea typeface="楷体_GB2312" pitchFamily="49" charset="-122"/>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p:txBody>
          <a:bodyPr vert="horz" wrap="square" lIns="92075" tIns="46038" rIns="92075" bIns="46038" anchor="ctr" anchorCtr="0"/>
          <a:p>
            <a:endParaRPr lang="zh-CN" altLang="en-US" dirty="0"/>
          </a:p>
        </p:txBody>
      </p:sp>
      <p:sp>
        <p:nvSpPr>
          <p:cNvPr id="81923" name="Rectangle 3"/>
          <p:cNvSpPr>
            <a:spLocks noGrp="1" noRot="1"/>
          </p:cNvSpPr>
          <p:nvPr>
            <p:ph idx="1"/>
          </p:nvPr>
        </p:nvSpPr>
        <p:spPr>
          <a:xfrm>
            <a:off x="323850" y="765175"/>
            <a:ext cx="8820150" cy="4114800"/>
          </a:xfrm>
        </p:spPr>
        <p:txBody>
          <a:bodyPr vert="horz" wrap="square" lIns="91440" tIns="45720" rIns="91440" bIns="45720" anchor="t" anchorCtr="0"/>
          <a:p>
            <a:pPr>
              <a:buNone/>
            </a:pPr>
            <a:r>
              <a:rPr lang="zh-CN" altLang="en-US" sz="2800" dirty="0">
                <a:latin typeface="黑体" panose="02010609060101010101" pitchFamily="49" charset="-122"/>
              </a:rPr>
              <a:t>（</a:t>
            </a:r>
            <a:r>
              <a:rPr lang="en-US" altLang="zh-CN" sz="2800" dirty="0">
                <a:latin typeface="黑体" panose="02010609060101010101" pitchFamily="49" charset="-122"/>
              </a:rPr>
              <a:t>1</a:t>
            </a:r>
            <a:r>
              <a:rPr lang="zh-CN" altLang="en-US" sz="2800" dirty="0">
                <a:latin typeface="黑体" panose="02010609060101010101" pitchFamily="49" charset="-122"/>
              </a:rPr>
              <a:t>）帮助命令组</a:t>
            </a:r>
            <a:endParaRPr lang="zh-CN" altLang="en-US" sz="2800" dirty="0">
              <a:latin typeface="黑体" panose="02010609060101010101" pitchFamily="49" charset="-122"/>
            </a:endParaRPr>
          </a:p>
          <a:p>
            <a:pPr lvl="1"/>
            <a:r>
              <a:rPr lang="zh-CN" altLang="zh-CN" sz="2400" dirty="0">
                <a:solidFill>
                  <a:schemeClr val="tx1"/>
                </a:solidFill>
                <a:latin typeface="黑体" panose="02010609060101010101" pitchFamily="49" charset="-122"/>
              </a:rPr>
              <a:t>列出所有的</a:t>
            </a:r>
            <a:r>
              <a:rPr lang="en-US" altLang="zh-CN" sz="2400" dirty="0">
                <a:solidFill>
                  <a:schemeClr val="tx1"/>
                </a:solidFill>
                <a:latin typeface="黑体" panose="02010609060101010101" pitchFamily="49" charset="-122"/>
              </a:rPr>
              <a:t>ftp</a:t>
            </a:r>
            <a:r>
              <a:rPr lang="zh-CN" altLang="zh-CN" sz="2400" dirty="0">
                <a:solidFill>
                  <a:schemeClr val="tx1"/>
                </a:solidFill>
                <a:latin typeface="黑体" panose="02010609060101010101" pitchFamily="49" charset="-122"/>
              </a:rPr>
              <a:t>命令</a:t>
            </a:r>
            <a:endParaRPr lang="zh-CN" altLang="en-US" sz="2400" dirty="0">
              <a:solidFill>
                <a:schemeClr val="tx1"/>
              </a:solidFill>
              <a:latin typeface="黑体" panose="02010609060101010101" pitchFamily="49" charset="-122"/>
            </a:endParaRPr>
          </a:p>
          <a:p>
            <a:pPr lvl="2"/>
            <a:r>
              <a:rPr lang="en-US" altLang="zh-CN" sz="2000" dirty="0">
                <a:latin typeface="黑体" panose="02010609060101010101" pitchFamily="49" charset="-122"/>
              </a:rPr>
              <a:t>ftp&gt;</a:t>
            </a:r>
            <a:r>
              <a:rPr lang="en-US" altLang="zh-CN" sz="2000" u="sng" dirty="0">
                <a:solidFill>
                  <a:srgbClr val="FF0000"/>
                </a:solidFill>
              </a:rPr>
              <a:t>?</a:t>
            </a:r>
            <a:endParaRPr lang="en-US" altLang="zh-CN" sz="2000" u="sng" dirty="0">
              <a:solidFill>
                <a:srgbClr val="FF0000"/>
              </a:solidFill>
            </a:endParaRPr>
          </a:p>
          <a:p>
            <a:pPr lvl="2"/>
            <a:r>
              <a:rPr lang="en-US" altLang="zh-CN" sz="2000" dirty="0">
                <a:latin typeface="黑体" panose="02010609060101010101" pitchFamily="49" charset="-122"/>
              </a:rPr>
              <a:t>ftp&gt;</a:t>
            </a:r>
            <a:r>
              <a:rPr lang="en-US" altLang="zh-CN" sz="2000" u="sng" dirty="0">
                <a:solidFill>
                  <a:srgbClr val="FF0000"/>
                </a:solidFill>
              </a:rPr>
              <a:t>help</a:t>
            </a:r>
            <a:endParaRPr lang="en-US" altLang="zh-CN" sz="2000" dirty="0">
              <a:solidFill>
                <a:srgbClr val="FF0000"/>
              </a:solidFill>
            </a:endParaRPr>
          </a:p>
          <a:p>
            <a:pPr lvl="1"/>
            <a:r>
              <a:rPr lang="zh-CN" altLang="en-US" sz="2400" dirty="0">
                <a:solidFill>
                  <a:schemeClr val="tx1"/>
                </a:solidFill>
                <a:latin typeface="黑体" panose="02010609060101010101" pitchFamily="49" charset="-122"/>
              </a:rPr>
              <a:t>列出某个</a:t>
            </a:r>
            <a:r>
              <a:rPr lang="en-US" altLang="zh-CN" sz="2400" dirty="0">
                <a:solidFill>
                  <a:schemeClr val="tx1"/>
                </a:solidFill>
                <a:latin typeface="黑体" panose="02010609060101010101" pitchFamily="49" charset="-122"/>
              </a:rPr>
              <a:t>ftp</a:t>
            </a:r>
            <a:r>
              <a:rPr lang="zh-CN" altLang="en-US" sz="2400" dirty="0">
                <a:solidFill>
                  <a:schemeClr val="tx1"/>
                </a:solidFill>
                <a:latin typeface="黑体" panose="02010609060101010101" pitchFamily="49" charset="-122"/>
              </a:rPr>
              <a:t>命令的使用说明</a:t>
            </a:r>
            <a:endParaRPr lang="zh-CN" altLang="en-US" sz="2400" dirty="0">
              <a:solidFill>
                <a:schemeClr val="tx1"/>
              </a:solidFill>
              <a:latin typeface="黑体" panose="02010609060101010101" pitchFamily="49" charset="-122"/>
            </a:endParaRPr>
          </a:p>
          <a:p>
            <a:pPr lvl="2"/>
            <a:r>
              <a:rPr lang="zh-CN" altLang="en-US" sz="2000" dirty="0">
                <a:latin typeface="黑体" panose="02010609060101010101" pitchFamily="49" charset="-122"/>
              </a:rPr>
              <a:t>例如：</a:t>
            </a:r>
            <a:r>
              <a:rPr lang="zh-CN" altLang="zh-CN" sz="2000" dirty="0">
                <a:latin typeface="黑体" panose="02010609060101010101" pitchFamily="49" charset="-122"/>
              </a:rPr>
              <a:t>列出</a:t>
            </a:r>
            <a:r>
              <a:rPr lang="en-US" altLang="zh-CN" sz="2000" dirty="0">
                <a:latin typeface="黑体" panose="02010609060101010101" pitchFamily="49" charset="-122"/>
              </a:rPr>
              <a:t>open</a:t>
            </a:r>
            <a:r>
              <a:rPr lang="zh-CN" altLang="en-US" sz="2000" dirty="0">
                <a:latin typeface="黑体" panose="02010609060101010101" pitchFamily="49" charset="-122"/>
              </a:rPr>
              <a:t>命令</a:t>
            </a:r>
            <a:r>
              <a:rPr lang="zh-CN" altLang="zh-CN" sz="2000" dirty="0">
                <a:latin typeface="黑体" panose="02010609060101010101" pitchFamily="49" charset="-122"/>
              </a:rPr>
              <a:t>的使用说明</a:t>
            </a:r>
            <a:endParaRPr lang="zh-CN" altLang="en-US" sz="2000" dirty="0">
              <a:latin typeface="黑体" panose="02010609060101010101" pitchFamily="49" charset="-122"/>
            </a:endParaRPr>
          </a:p>
          <a:p>
            <a:pPr lvl="2"/>
            <a:r>
              <a:rPr lang="en-US" altLang="zh-CN" sz="1800" dirty="0">
                <a:latin typeface="黑体" panose="02010609060101010101" pitchFamily="49" charset="-122"/>
              </a:rPr>
              <a:t>ftp&gt;</a:t>
            </a:r>
            <a:r>
              <a:rPr lang="en-US" altLang="zh-CN" sz="2000" u="sng" dirty="0">
                <a:solidFill>
                  <a:srgbClr val="FF0000"/>
                </a:solidFill>
              </a:rPr>
              <a:t>help open</a:t>
            </a:r>
            <a:endParaRPr lang="en-US" altLang="zh-CN" sz="2000" u="sng" dirty="0">
              <a:solidFill>
                <a:srgbClr val="FF0000"/>
              </a:solidFill>
            </a:endParaRPr>
          </a:p>
          <a:p>
            <a:pPr>
              <a:buNone/>
            </a:pPr>
            <a:r>
              <a:rPr lang="zh-CN" altLang="en-US" sz="2800" dirty="0">
                <a:latin typeface="黑体" panose="02010609060101010101" pitchFamily="49" charset="-122"/>
              </a:rPr>
              <a:t>（</a:t>
            </a:r>
            <a:r>
              <a:rPr lang="en-US" altLang="zh-CN" sz="2800" dirty="0">
                <a:latin typeface="黑体" panose="02010609060101010101" pitchFamily="49" charset="-122"/>
              </a:rPr>
              <a:t>2</a:t>
            </a:r>
            <a:r>
              <a:rPr lang="zh-CN" altLang="en-US" sz="2800" dirty="0">
                <a:latin typeface="黑体" panose="02010609060101010101" pitchFamily="49" charset="-122"/>
              </a:rPr>
              <a:t>）连接命令组</a:t>
            </a:r>
            <a:endParaRPr lang="zh-CN" altLang="en-US" sz="2800" dirty="0">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open host</a:t>
            </a:r>
            <a:r>
              <a:rPr lang="en-US" altLang="zh-CN" sz="2400" dirty="0">
                <a:solidFill>
                  <a:schemeClr val="tx1"/>
                </a:solidFill>
              </a:rPr>
              <a:t>          </a:t>
            </a:r>
            <a:r>
              <a:rPr lang="zh-CN" altLang="en-US" sz="2400" dirty="0">
                <a:solidFill>
                  <a:schemeClr val="tx1"/>
                </a:solidFill>
                <a:latin typeface="黑体" panose="02010609060101010101" pitchFamily="49" charset="-122"/>
              </a:rPr>
              <a:t>连接远程主机</a:t>
            </a:r>
            <a:endParaRPr lang="zh-CN" altLang="en-US" sz="2400" dirty="0">
              <a:solidFill>
                <a:schemeClr val="tx1"/>
              </a:solidFill>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close</a:t>
            </a:r>
            <a:r>
              <a:rPr lang="en-US" altLang="zh-CN" sz="2400" dirty="0">
                <a:solidFill>
                  <a:schemeClr val="tx1"/>
                </a:solidFill>
                <a:latin typeface="黑体" panose="02010609060101010101" pitchFamily="49" charset="-122"/>
              </a:rPr>
              <a:t>         </a:t>
            </a:r>
            <a:r>
              <a:rPr lang="zh-CN" altLang="en-US" sz="2400" dirty="0">
                <a:solidFill>
                  <a:schemeClr val="tx1"/>
                </a:solidFill>
                <a:latin typeface="黑体" panose="02010609060101010101" pitchFamily="49" charset="-122"/>
              </a:rPr>
              <a:t>结束当前连接，不退出</a:t>
            </a:r>
            <a:r>
              <a:rPr lang="en-US" altLang="zh-CN" sz="2400" dirty="0">
                <a:solidFill>
                  <a:schemeClr val="tx1"/>
                </a:solidFill>
                <a:latin typeface="黑体" panose="02010609060101010101" pitchFamily="49" charset="-122"/>
              </a:rPr>
              <a:t>ftp</a:t>
            </a:r>
            <a:endParaRPr lang="en-US" altLang="zh-CN" sz="2400" dirty="0">
              <a:solidFill>
                <a:schemeClr val="tx1"/>
              </a:solidFill>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disconnect</a:t>
            </a:r>
            <a:r>
              <a:rPr lang="en-US" altLang="zh-CN" sz="2400" dirty="0">
                <a:solidFill>
                  <a:schemeClr val="tx1"/>
                </a:solidFill>
                <a:latin typeface="黑体" panose="02010609060101010101" pitchFamily="49" charset="-122"/>
              </a:rPr>
              <a:t>    </a:t>
            </a:r>
            <a:r>
              <a:rPr lang="zh-CN" altLang="en-US" sz="2400" dirty="0">
                <a:solidFill>
                  <a:schemeClr val="tx1"/>
                </a:solidFill>
                <a:latin typeface="黑体" panose="02010609060101010101" pitchFamily="49" charset="-122"/>
              </a:rPr>
              <a:t>结束当前连接，不退出</a:t>
            </a:r>
            <a:r>
              <a:rPr lang="en-US" altLang="zh-CN" sz="2400" dirty="0">
                <a:solidFill>
                  <a:schemeClr val="tx1"/>
                </a:solidFill>
                <a:latin typeface="黑体" panose="02010609060101010101" pitchFamily="49" charset="-122"/>
              </a:rPr>
              <a:t>ftp</a:t>
            </a:r>
            <a:endParaRPr lang="en-US" altLang="zh-CN" sz="2400" dirty="0">
              <a:solidFill>
                <a:schemeClr val="tx1"/>
              </a:solidFill>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bye</a:t>
            </a:r>
            <a:r>
              <a:rPr lang="en-US" altLang="zh-CN" sz="2400" dirty="0">
                <a:solidFill>
                  <a:schemeClr val="tx1"/>
                </a:solidFill>
                <a:latin typeface="黑体" panose="02010609060101010101" pitchFamily="49" charset="-122"/>
              </a:rPr>
              <a:t>          </a:t>
            </a:r>
            <a:r>
              <a:rPr lang="zh-CN" altLang="en-US" sz="2400" dirty="0">
                <a:solidFill>
                  <a:schemeClr val="tx1"/>
                </a:solidFill>
                <a:latin typeface="黑体" panose="02010609060101010101" pitchFamily="49" charset="-122"/>
              </a:rPr>
              <a:t>终止所有连接，退出</a:t>
            </a:r>
            <a:r>
              <a:rPr lang="en-US" altLang="zh-CN" sz="2400" dirty="0">
                <a:solidFill>
                  <a:schemeClr val="tx1"/>
                </a:solidFill>
                <a:latin typeface="黑体" panose="02010609060101010101" pitchFamily="49" charset="-122"/>
              </a:rPr>
              <a:t>ftp</a:t>
            </a:r>
            <a:endParaRPr lang="en-US" altLang="zh-CN" sz="2400" dirty="0">
              <a:solidFill>
                <a:schemeClr val="tx1"/>
              </a:solidFill>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quit</a:t>
            </a:r>
            <a:r>
              <a:rPr lang="en-US" altLang="zh-CN" sz="2400" dirty="0">
                <a:solidFill>
                  <a:schemeClr val="tx1"/>
                </a:solidFill>
                <a:latin typeface="黑体" panose="02010609060101010101" pitchFamily="49" charset="-122"/>
              </a:rPr>
              <a:t>          </a:t>
            </a:r>
            <a:r>
              <a:rPr lang="zh-CN" altLang="en-US" sz="2400" dirty="0">
                <a:solidFill>
                  <a:schemeClr val="tx1"/>
                </a:solidFill>
                <a:latin typeface="黑体" panose="02010609060101010101" pitchFamily="49" charset="-122"/>
              </a:rPr>
              <a:t>终止所有连接，退出</a:t>
            </a:r>
            <a:r>
              <a:rPr lang="en-US" altLang="zh-CN" sz="2400" dirty="0">
                <a:solidFill>
                  <a:schemeClr val="tx1"/>
                </a:solidFill>
                <a:latin typeface="黑体" panose="02010609060101010101" pitchFamily="49" charset="-122"/>
              </a:rPr>
              <a:t>ftp </a:t>
            </a:r>
            <a:endParaRPr lang="en-US" altLang="zh-CN" sz="2400" dirty="0">
              <a:solidFill>
                <a:schemeClr val="tx1"/>
              </a:solidFill>
              <a:latin typeface="黑体" panose="02010609060101010101" pitchFamily="49"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p:txBody>
          <a:bodyPr vert="horz" wrap="square" lIns="92075" tIns="46038" rIns="92075" bIns="46038" anchor="ctr" anchorCtr="0"/>
          <a:p>
            <a:endParaRPr lang="zh-CN" altLang="en-US" dirty="0"/>
          </a:p>
        </p:txBody>
      </p:sp>
      <p:sp>
        <p:nvSpPr>
          <p:cNvPr id="106499" name="Rectangle 3"/>
          <p:cNvSpPr>
            <a:spLocks noGrp="1" noRot="1" noChangeArrowheads="1"/>
          </p:cNvSpPr>
          <p:nvPr>
            <p:ph idx="1"/>
          </p:nvPr>
        </p:nvSpPr>
        <p:spPr>
          <a:xfrm>
            <a:off x="179388" y="1376363"/>
            <a:ext cx="8355013"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3366FF"/>
              </a:buClr>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a:t>
            </a:r>
            <a:r>
              <a:rPr kumimoji="1" lang="en-US" altLang="zh-CN"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3</a:t>
            </a:r>
            <a:r>
              <a:rPr kumimoji="1" lang="zh-CN" altLang="en-US"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）目录操作与列表命令组</a:t>
            </a:r>
            <a:endParaRPr kumimoji="1" lang="zh-CN" altLang="en-US" sz="28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ftp&gt;</a:t>
            </a:r>
            <a:r>
              <a:rPr kumimoji="1" lang="en-US" altLang="zh-CN" sz="2400" b="1" i="0" u="sng" strike="noStrike" kern="0" cap="none" spc="0" normalizeH="0" baseline="0" noProof="0" dirty="0" err="1" smtClean="0">
                <a:ln>
                  <a:noFill/>
                </a:ln>
                <a:solidFill>
                  <a:schemeClr val="tx1"/>
                </a:solidFill>
                <a:effectLst/>
                <a:uLnTx/>
                <a:uFillTx/>
                <a:latin typeface="+mn-lt"/>
                <a:ea typeface="黑体" panose="02010609060101010101" pitchFamily="49" charset="-122"/>
              </a:rPr>
              <a:t>pwd</a:t>
            </a: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列出当前目录名</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ftp&gt;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cd</a:t>
            </a: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进入下一级目录</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ftp&gt;</a:t>
            </a:r>
            <a:r>
              <a:rPr kumimoji="1" lang="en-US" altLang="zh-CN" sz="2400" b="1" i="0" u="sng" strike="noStrike" kern="0" cap="none" spc="0" normalizeH="0" baseline="0" noProof="0" dirty="0" err="1" smtClean="0">
                <a:ln>
                  <a:noFill/>
                </a:ln>
                <a:solidFill>
                  <a:schemeClr val="tx1"/>
                </a:solidFill>
                <a:effectLst/>
                <a:uLnTx/>
                <a:uFillTx/>
                <a:latin typeface="+mn-lt"/>
                <a:ea typeface="黑体" panose="02010609060101010101" pitchFamily="49" charset="-122"/>
              </a:rPr>
              <a:t>cdup</a:t>
            </a: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退回上一级目录</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ftp&gt;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ls </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remote-</a:t>
            </a:r>
            <a:r>
              <a:rPr kumimoji="1" lang="en-US" altLang="zh-CN" sz="2400" b="1" i="0" u="sng" strike="noStrike" kern="0" cap="none" spc="0" normalizeH="0" baseline="0" noProof="0" dirty="0" err="1" smtClean="0">
                <a:ln>
                  <a:noFill/>
                </a:ln>
                <a:solidFill>
                  <a:schemeClr val="tx1"/>
                </a:solidFill>
                <a:effectLst/>
                <a:uLnTx/>
                <a:uFillTx/>
                <a:latin typeface="+mn-lt"/>
                <a:ea typeface="黑体" panose="02010609060101010101" pitchFamily="49" charset="-122"/>
              </a:rPr>
              <a:t>dir</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local-file</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  </a:t>
            </a:r>
            <a:r>
              <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rPr>
              <a:t>将远程目录中的文件列表</a:t>
            </a:r>
            <a:endPar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rPr>
              <a:t>                                                                       存入本地文件中</a:t>
            </a:r>
            <a:endPar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ftp&gt;</a:t>
            </a:r>
            <a:r>
              <a:rPr kumimoji="1" lang="en-US" altLang="zh-CN" sz="2400" b="1" i="0" u="sng" strike="noStrike" kern="0" cap="none" spc="0" normalizeH="0" baseline="0" noProof="0" dirty="0" err="1" smtClean="0">
                <a:ln>
                  <a:noFill/>
                </a:ln>
                <a:solidFill>
                  <a:schemeClr val="tx1"/>
                </a:solidFill>
                <a:effectLst/>
                <a:uLnTx/>
                <a:uFillTx/>
                <a:latin typeface="+mn-lt"/>
                <a:ea typeface="黑体" panose="02010609060101010101" pitchFamily="49" charset="-122"/>
              </a:rPr>
              <a:t>mls</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 remote-file local-file</a:t>
            </a:r>
            <a:r>
              <a:rPr kumimoji="1" lang="en-US" altLang="zh-CN" sz="2000" b="1" i="0" u="none"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rPr>
              <a:t>将远程目录中指定类型的</a:t>
            </a:r>
            <a:endPar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rPr>
              <a:t>                                                                       文件列表存入本地文件中</a:t>
            </a:r>
            <a:endParaRPr kumimoji="1" lang="zh-CN" altLang="en-US" sz="20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1143000" marR="0" lvl="2" indent="-228600" algn="l" defTabSz="914400" rtl="0" eaLnBrk="0" fontAlgn="base" latinLnBrk="0" hangingPunct="0">
              <a:lnSpc>
                <a:spcPct val="100000"/>
              </a:lnSpc>
              <a:spcBef>
                <a:spcPct val="20000"/>
              </a:spcBef>
              <a:spcAft>
                <a:spcPct val="0"/>
              </a:spcAft>
              <a:buClr>
                <a:srgbClr val="CC6600"/>
              </a:buClr>
              <a:buSzTx/>
              <a:buFont typeface="Wingdings" panose="05000000000000000000" pitchFamily="2" charset="2"/>
              <a:buChar char="q"/>
              <a:defRPr/>
            </a:pPr>
            <a:r>
              <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例如，要</a:t>
            </a:r>
            <a:r>
              <a:rPr kumimoji="1" lang="zh-CN" altLang="zh-CN"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将后缀</a:t>
            </a:r>
            <a:r>
              <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为</a:t>
            </a:r>
            <a:r>
              <a:rPr kumimoji="1" lang="en-US" altLang="zh-CN"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txt</a:t>
            </a:r>
            <a:r>
              <a:rPr kumimoji="1" lang="zh-CN" altLang="zh-CN"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的文件</a:t>
            </a:r>
            <a:r>
              <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列表</a:t>
            </a:r>
            <a:r>
              <a:rPr kumimoji="1" lang="zh-CN" altLang="zh-CN"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存</a:t>
            </a:r>
            <a:r>
              <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入</a:t>
            </a:r>
            <a:r>
              <a:rPr kumimoji="1" lang="en-US" altLang="zh-CN" sz="1800" b="1" i="0" u="none" strike="noStrike" kern="0" cap="none" spc="0" normalizeH="0" baseline="0" noProof="0" dirty="0" err="1" smtClean="0">
                <a:ln>
                  <a:noFill/>
                </a:ln>
                <a:solidFill>
                  <a:srgbClr val="CC6600"/>
                </a:solidFill>
                <a:effectLst/>
                <a:uLnTx/>
                <a:uFillTx/>
                <a:latin typeface="+mn-lt"/>
                <a:ea typeface="黑体" panose="02010609060101010101" pitchFamily="49" charset="-122"/>
              </a:rPr>
              <a:t>dirfile.list</a:t>
            </a:r>
            <a:r>
              <a:rPr kumimoji="1" lang="zh-CN" altLang="zh-CN"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文件</a:t>
            </a:r>
            <a:r>
              <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a:t>
            </a:r>
            <a:endPar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endParaRPr>
          </a:p>
          <a:p>
            <a:pPr marL="1143000" marR="0" lvl="2" indent="-228600" algn="l" defTabSz="914400" rtl="0" eaLnBrk="0" fontAlgn="base" latinLnBrk="0" hangingPunct="0">
              <a:lnSpc>
                <a:spcPct val="100000"/>
              </a:lnSpc>
              <a:spcBef>
                <a:spcPct val="20000"/>
              </a:spcBef>
              <a:spcAft>
                <a:spcPct val="0"/>
              </a:spcAft>
              <a:buClr>
                <a:srgbClr val="CC6600"/>
              </a:buClr>
              <a:buSzTx/>
              <a:buFont typeface="Wingdings" panose="05000000000000000000" pitchFamily="2" charset="2"/>
              <a:buNone/>
              <a:defRPr/>
            </a:pPr>
            <a:r>
              <a:rPr kumimoji="1" lang="zh-CN" altLang="en-US" sz="1800" b="1" i="0" u="none"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a:t>
            </a:r>
            <a:r>
              <a:rPr kumimoji="1" lang="en-US" altLang="zh-CN" sz="1800" b="1" i="0" u="none"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ftp&gt;</a:t>
            </a:r>
            <a:r>
              <a:rPr kumimoji="1" lang="en-US" altLang="zh-CN" sz="18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mls</a:t>
            </a:r>
            <a:r>
              <a:rPr kumimoji="1" lang="en-US" altLang="zh-CN" sz="18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a:t>
            </a:r>
            <a:r>
              <a:rPr kumimoji="1" lang="en-US" altLang="zh-CN" sz="18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18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.txt   </a:t>
            </a:r>
            <a:r>
              <a:rPr kumimoji="1" lang="en-US" altLang="zh-CN" sz="18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dirfile.list</a:t>
            </a:r>
            <a:endParaRPr kumimoji="1" lang="en-US" altLang="zh-CN" sz="1800" b="1" i="0" u="none"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en-US" altLang="zh-CN" sz="2400" b="1" i="0" u="none" strike="noStrike" kern="0" cap="none" spc="0" normalizeH="0" baseline="0" noProof="0" dirty="0" smtClean="0">
                <a:ln>
                  <a:noFill/>
                </a:ln>
                <a:solidFill>
                  <a:schemeClr val="tx1"/>
                </a:solidFill>
                <a:effectLst/>
                <a:uLnTx/>
                <a:uFillTx/>
                <a:latin typeface="+mn-lt"/>
                <a:ea typeface="黑体" panose="02010609060101010101" pitchFamily="49" charset="-122"/>
              </a:rPr>
              <a:t>ftp&gt;</a:t>
            </a:r>
            <a:r>
              <a:rPr kumimoji="1" lang="en-US" altLang="zh-CN" sz="2400" b="1" i="0" u="sng" strike="noStrike" kern="0" cap="none" spc="0" normalizeH="0" baseline="0" noProof="0" dirty="0" err="1" smtClean="0">
                <a:ln>
                  <a:noFill/>
                </a:ln>
                <a:solidFill>
                  <a:schemeClr val="tx1"/>
                </a:solidFill>
                <a:effectLst/>
                <a:uLnTx/>
                <a:uFillTx/>
                <a:latin typeface="+mn-lt"/>
                <a:ea typeface="黑体" panose="02010609060101010101" pitchFamily="49" charset="-122"/>
              </a:rPr>
              <a:t>nlist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zh-CN" altLang="en-US"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排序方法   </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remote-</a:t>
            </a:r>
            <a:r>
              <a:rPr kumimoji="1" lang="en-US" altLang="zh-CN" sz="2400" b="1" i="0" u="sng" strike="noStrike" kern="0" cap="none" spc="0" normalizeH="0" baseline="0" noProof="0" dirty="0" err="1" smtClean="0">
                <a:ln>
                  <a:noFill/>
                </a:ln>
                <a:solidFill>
                  <a:schemeClr val="tx1"/>
                </a:solidFill>
                <a:effectLst/>
                <a:uLnTx/>
                <a:uFillTx/>
                <a:latin typeface="+mn-lt"/>
                <a:ea typeface="黑体" panose="02010609060101010101" pitchFamily="49" charset="-122"/>
              </a:rPr>
              <a:t>dir</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rPr>
              <a:t>local-file</a:t>
            </a:r>
            <a:r>
              <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endParaRPr kumimoji="1" lang="en-US" altLang="zh-CN" sz="2400" b="1" i="0" u="sng"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742950" marR="0" lvl="1" indent="-285750" algn="l" defTabSz="914400" rtl="0" eaLnBrk="0" fontAlgn="base" latinLnBrk="0" hangingPunct="0">
              <a:lnSpc>
                <a:spcPct val="100000"/>
              </a:lnSpc>
              <a:spcBef>
                <a:spcPct val="20000"/>
              </a:spcBef>
              <a:spcAft>
                <a:spcPct val="0"/>
              </a:spcAft>
              <a:buClr>
                <a:srgbClr val="003399"/>
              </a:buClr>
              <a:buSzTx/>
              <a:buFontTx/>
              <a:buNone/>
              <a:defRPr/>
            </a:pPr>
            <a:r>
              <a:rPr kumimoji="1" lang="en-US" altLang="zh-CN"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zh-CN" altLang="en-US"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将远程目录中的文件列表按时间（</a:t>
            </a:r>
            <a:r>
              <a:rPr kumimoji="1" lang="en-US" altLang="zh-CN" sz="1800" b="1" i="0" u="none" strike="noStrike" kern="0" cap="none" spc="0" normalizeH="0" baseline="0" noProof="0" dirty="0" err="1" smtClean="0">
                <a:ln>
                  <a:noFill/>
                </a:ln>
                <a:solidFill>
                  <a:schemeClr val="tx1"/>
                </a:solidFill>
                <a:effectLst/>
                <a:uLnTx/>
                <a:uFillTx/>
                <a:latin typeface="+mn-lt"/>
                <a:ea typeface="黑体" panose="02010609060101010101" pitchFamily="49" charset="-122"/>
              </a:rPr>
              <a:t>rt</a:t>
            </a:r>
            <a:r>
              <a:rPr kumimoji="1" lang="zh-CN" altLang="en-US" sz="1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a:t>
            </a:r>
            <a:r>
              <a:rPr kumimoji="1" lang="zh-CN" altLang="en-US"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或</a:t>
            </a:r>
            <a:r>
              <a:rPr kumimoji="1" lang="zh-CN" altLang="zh-CN"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字符</a:t>
            </a:r>
            <a:r>
              <a:rPr kumimoji="1" lang="zh-CN" altLang="en-US"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顺</a:t>
            </a:r>
            <a:r>
              <a:rPr kumimoji="1" lang="zh-CN" altLang="zh-CN"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序（</a:t>
            </a:r>
            <a:r>
              <a:rPr kumimoji="1" lang="en-US" altLang="zh-CN" sz="1800" b="1" i="0" u="none" strike="noStrike" kern="0" cap="none" spc="0" normalizeH="0" baseline="0" noProof="0" dirty="0" err="1" smtClean="0">
                <a:ln>
                  <a:noFill/>
                </a:ln>
                <a:solidFill>
                  <a:schemeClr val="tx1"/>
                </a:solidFill>
                <a:effectLst/>
                <a:uLnTx/>
                <a:uFillTx/>
                <a:latin typeface="+mn-lt"/>
                <a:ea typeface="黑体" panose="02010609060101010101" pitchFamily="49" charset="-122"/>
              </a:rPr>
              <a:t>rc</a:t>
            </a:r>
            <a:r>
              <a:rPr kumimoji="1" lang="zh-CN" altLang="en-US"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a:t>
            </a:r>
            <a:r>
              <a:rPr kumimoji="1" lang="zh-CN" altLang="zh-CN" sz="1800" b="1" i="0" u="none" strike="noStrike" kern="0" cap="none" spc="0" normalizeH="0" baseline="0" noProof="0" dirty="0" smtClean="0">
                <a:ln>
                  <a:noFill/>
                </a:ln>
                <a:solidFill>
                  <a:schemeClr val="tx1"/>
                </a:solidFill>
                <a:effectLst/>
                <a:uLnTx/>
                <a:uFillTx/>
                <a:latin typeface="+mn-lt"/>
                <a:ea typeface="黑体" panose="02010609060101010101" pitchFamily="49" charset="-122"/>
              </a:rPr>
              <a:t>存入本地文件。</a:t>
            </a:r>
            <a:endParaRPr kumimoji="1" lang="zh-CN" altLang="en-US" sz="1800" b="1" i="0" u="none" strike="noStrike" kern="0" cap="none" spc="0" normalizeH="0" baseline="0" noProof="0" dirty="0" smtClean="0">
              <a:ln>
                <a:noFill/>
              </a:ln>
              <a:solidFill>
                <a:schemeClr val="tx1"/>
              </a:solidFill>
              <a:effectLst/>
              <a:uLnTx/>
              <a:uFillTx/>
              <a:latin typeface="+mn-lt"/>
              <a:ea typeface="黑体" panose="02010609060101010101" pitchFamily="49" charset="-122"/>
            </a:endParaRPr>
          </a:p>
          <a:p>
            <a:pPr marL="1143000" marR="0" lvl="2" indent="-228600" algn="l" defTabSz="914400" rtl="0" eaLnBrk="0" fontAlgn="base" latinLnBrk="0" hangingPunct="0">
              <a:lnSpc>
                <a:spcPct val="100000"/>
              </a:lnSpc>
              <a:spcBef>
                <a:spcPct val="20000"/>
              </a:spcBef>
              <a:spcAft>
                <a:spcPct val="0"/>
              </a:spcAft>
              <a:buClr>
                <a:srgbClr val="CC6600"/>
              </a:buClr>
              <a:buSzTx/>
              <a:buFont typeface="Wingdings" panose="05000000000000000000" pitchFamily="2" charset="2"/>
              <a:buChar char="q"/>
              <a:defRPr/>
            </a:pPr>
            <a:r>
              <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例</a:t>
            </a:r>
            <a:r>
              <a:rPr kumimoji="1" lang="zh-CN" altLang="zh-CN"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如</a:t>
            </a:r>
            <a:r>
              <a:rPr kumimoji="1" lang="zh-CN" altLang="en-US" sz="1800" b="1" i="0" u="none" strike="noStrike" kern="0" cap="none" spc="0" normalizeH="0" baseline="0" noProof="0" dirty="0" smtClean="0">
                <a:ln>
                  <a:noFill/>
                </a:ln>
                <a:solidFill>
                  <a:srgbClr val="CC6600"/>
                </a:solidFill>
                <a:effectLst/>
                <a:uLnTx/>
                <a:uFillTx/>
                <a:latin typeface="+mn-lt"/>
                <a:ea typeface="黑体" panose="02010609060101010101" pitchFamily="49" charset="-122"/>
              </a:rPr>
              <a:t>：</a:t>
            </a:r>
            <a:r>
              <a:rPr kumimoji="1" lang="en-US" altLang="zh-CN" sz="1800" b="1" i="0" u="none"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ftp&gt;</a:t>
            </a:r>
            <a:r>
              <a:rPr kumimoji="1" lang="en-US" altLang="zh-CN" sz="18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nlist</a:t>
            </a:r>
            <a:r>
              <a:rPr kumimoji="1" lang="en-US" altLang="zh-CN" sz="18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a:t>
            </a:r>
            <a:r>
              <a:rPr kumimoji="1" lang="en-US" altLang="zh-CN" sz="18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rt</a:t>
            </a:r>
            <a:r>
              <a:rPr kumimoji="1" lang="en-US" altLang="zh-CN" sz="18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/disk1/test  </a:t>
            </a:r>
            <a:r>
              <a:rPr kumimoji="1" lang="en-US" altLang="zh-CN" sz="18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test.list</a:t>
            </a:r>
            <a:r>
              <a:rPr kumimoji="1" lang="en-US" altLang="zh-CN" sz="1800" b="1" i="0" u="none"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a:t>
            </a:r>
            <a:endParaRPr kumimoji="1" lang="en-US" altLang="zh-CN" sz="1800" b="1" i="0" u="none"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p:txBody>
          <a:bodyPr vert="horz" wrap="square" lIns="92075" tIns="46038" rIns="92075" bIns="46038" anchor="ctr" anchorCtr="0"/>
          <a:p>
            <a:endParaRPr lang="zh-CN" altLang="en-US" dirty="0"/>
          </a:p>
        </p:txBody>
      </p:sp>
      <p:sp>
        <p:nvSpPr>
          <p:cNvPr id="108547" name="Rectangle 3"/>
          <p:cNvSpPr>
            <a:spLocks noGrp="1" noRot="1" noChangeArrowheads="1"/>
          </p:cNvSpPr>
          <p:nvPr>
            <p:ph idx="1"/>
          </p:nvPr>
        </p:nvSpPr>
        <p:spPr>
          <a:xfrm>
            <a:off x="468313" y="836613"/>
            <a:ext cx="9144000" cy="59055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
                <a:srgbClr val="3366FF"/>
              </a:buClr>
              <a:buSzTx/>
              <a:buFont typeface="Wingdings" panose="05000000000000000000" pitchFamily="2" charset="2"/>
              <a:buNone/>
              <a:defRPr/>
            </a:pPr>
            <a:r>
              <a:rPr kumimoji="1" lang="zh-CN" altLang="en-US" sz="32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4</a:t>
            </a:r>
            <a:r>
              <a:rPr kumimoji="1" lang="zh-CN" altLang="en-US" sz="32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rPr>
              <a:t>）文件传输命令组</a:t>
            </a:r>
            <a:endParaRPr kumimoji="1" lang="zh-CN" altLang="en-US" sz="32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0" fontAlgn="base" latinLnBrk="0" hangingPunct="0">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0" cap="none" spc="0" normalizeH="0" baseline="0" noProof="0" dirty="0" smtClean="0">
                <a:ln>
                  <a:noFill/>
                </a:ln>
                <a:solidFill>
                  <a:srgbClr val="003399"/>
                </a:solidFill>
                <a:effectLst/>
                <a:uLnTx/>
                <a:uFillTx/>
                <a:latin typeface="黑体" panose="02010609060101010101" pitchFamily="49" charset="-122"/>
                <a:ea typeface="黑体" panose="02010609060101010101" pitchFamily="49" charset="-122"/>
              </a:rPr>
              <a:t>上传文件</a:t>
            </a:r>
            <a:endParaRPr kumimoji="1" lang="zh-CN" altLang="en-US" sz="2800" b="1" i="0" u="none" strike="noStrike" kern="0" cap="none" spc="0" normalizeH="0" baseline="0" noProof="0" dirty="0" smtClean="0">
              <a:ln>
                <a:noFill/>
              </a:ln>
              <a:solidFill>
                <a:srgbClr val="003399"/>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put  local-file  </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remote-file</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 </a:t>
            </a:r>
            <a:endPar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rgbClr val="256EFF"/>
              </a:buClr>
              <a:buSzTx/>
              <a:buFontTx/>
              <a:buChar char="–"/>
              <a:defRPr/>
            </a:pP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若不指定</a:t>
            </a:r>
            <a:r>
              <a:rPr kumimoji="1" lang="zh-CN"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远程</a:t>
            </a: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文件名</a:t>
            </a:r>
            <a:r>
              <a:rPr kumimoji="1" lang="zh-CN"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，则</a:t>
            </a: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远程</a:t>
            </a:r>
            <a:r>
              <a:rPr kumimoji="1" lang="zh-CN"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文件名同本地</a:t>
            </a: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文件名</a:t>
            </a:r>
            <a:endPar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send  local-file  </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remote-file</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endPar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append  local-file  </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remote-file</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endPar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mput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local-file</a:t>
            </a: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       </a:t>
            </a:r>
            <a:r>
              <a:rPr kumimoji="1" lang="zh-CN" altLang="en-US" sz="2400" b="1" i="0" u="none" strike="noStrike" kern="0" cap="none" spc="0" normalizeH="0" baseline="0" noProof="0" dirty="0" smtClean="0">
                <a:ln>
                  <a:noFill/>
                </a:ln>
                <a:solidFill>
                  <a:srgbClr val="CC6600"/>
                </a:solidFill>
                <a:effectLst/>
                <a:uLnTx/>
                <a:uFillTx/>
                <a:latin typeface="黑体" panose="02010609060101010101" pitchFamily="49" charset="-122"/>
                <a:ea typeface="黑体" panose="02010609060101010101" pitchFamily="49" charset="-122"/>
              </a:rPr>
              <a:t>一次上传多个文件</a:t>
            </a:r>
            <a:endParaRPr kumimoji="1" lang="zh-CN" altLang="en-US" sz="2400" b="1" i="0" u="sng" strike="noStrike" kern="0" cap="none" spc="0" normalizeH="0" baseline="0" noProof="0" dirty="0" smtClean="0">
              <a:ln>
                <a:noFill/>
              </a:ln>
              <a:solidFill>
                <a:schemeClr val="tx2"/>
              </a:solidFill>
              <a:effectLst/>
              <a:uLnTx/>
              <a:uFillTx/>
              <a:latin typeface="黑体" panose="02010609060101010101" pitchFamily="49" charset="-122"/>
              <a:ea typeface="黑体" panose="02010609060101010101" pitchFamily="49" charset="-122"/>
            </a:endParaRPr>
          </a:p>
          <a:p>
            <a:pPr marL="742950" marR="0" lvl="1" indent="-285750" algn="l" defTabSz="914400" rtl="0" eaLnBrk="0" fontAlgn="base" latinLnBrk="0" hangingPunct="0">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0" cap="none" spc="0" normalizeH="0" baseline="0" noProof="0" dirty="0" smtClean="0">
                <a:ln>
                  <a:noFill/>
                </a:ln>
                <a:solidFill>
                  <a:srgbClr val="003399"/>
                </a:solidFill>
                <a:effectLst/>
                <a:uLnTx/>
                <a:uFillTx/>
                <a:latin typeface="黑体" panose="02010609060101010101" pitchFamily="49" charset="-122"/>
                <a:ea typeface="黑体" panose="02010609060101010101" pitchFamily="49" charset="-122"/>
              </a:rPr>
              <a:t>下载文件</a:t>
            </a:r>
            <a:endParaRPr kumimoji="1" lang="zh-CN" altLang="en-US" sz="2800" b="1" i="0" u="none" strike="noStrike" kern="0" cap="none" spc="0" normalizeH="0" baseline="0" noProof="0" dirty="0" smtClean="0">
              <a:ln>
                <a:noFill/>
              </a:ln>
              <a:solidFill>
                <a:srgbClr val="003399"/>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get  </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local-file</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remote-file</a:t>
            </a:r>
            <a:endPar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rgbClr val="256EFF"/>
              </a:buClr>
              <a:buSzTx/>
              <a:buFontTx/>
              <a:buChar char="–"/>
              <a:defRPr/>
            </a:pP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若不指定本地文件名</a:t>
            </a:r>
            <a:r>
              <a:rPr kumimoji="1" lang="zh-CN"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，则</a:t>
            </a: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本地</a:t>
            </a:r>
            <a:r>
              <a:rPr kumimoji="1" lang="zh-CN"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文件名同</a:t>
            </a: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远程文件名</a:t>
            </a:r>
            <a:endPar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recv</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local-file</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 </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remote-file</a:t>
            </a:r>
            <a:endPar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reget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local-file</a:t>
            </a:r>
            <a:r>
              <a:rPr kumimoji="1" lang="en-US" altLang="zh-CN" sz="2400" b="1" i="0" u="sng"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remote-file</a:t>
            </a: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 </a:t>
            </a:r>
            <a:endPar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rgbClr val="256EFF"/>
              </a:buClr>
              <a:buSzTx/>
              <a:buFontTx/>
              <a:buChar char="–"/>
              <a:defRPr/>
            </a:pP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从</a:t>
            </a:r>
            <a:r>
              <a:rPr kumimoji="1" lang="zh-CN"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远程</a:t>
            </a:r>
            <a:r>
              <a:rPr kumimoji="1" lang="zh-CN" altLang="en-US"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重新下载</a:t>
            </a:r>
            <a:r>
              <a:rPr kumimoji="1" lang="zh-CN"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文件，参数同</a:t>
            </a:r>
            <a:r>
              <a:rPr kumimoji="1" lang="en-US"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rPr>
              <a:t>get</a:t>
            </a:r>
            <a:endParaRPr kumimoji="1" lang="en-US" altLang="zh-CN" sz="2000" b="1" i="0" u="none" strike="noStrike" kern="0" cap="none" spc="0" normalizeH="0" baseline="0" noProof="0" dirty="0" smtClean="0">
              <a:ln>
                <a:noFill/>
              </a:ln>
              <a:solidFill>
                <a:schemeClr val="bg2"/>
              </a:solidFill>
              <a:effectLst/>
              <a:uLnTx/>
              <a:uFillTx/>
              <a:latin typeface="黑体" panose="02010609060101010101" pitchFamily="49" charset="-122"/>
              <a:ea typeface="黑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rgbClr val="CC6600"/>
              </a:buClr>
              <a:buSzTx/>
              <a:buFont typeface="Wingdings" panose="05000000000000000000" pitchFamily="2" charset="2"/>
              <a:buChar char="q"/>
              <a:defRPr/>
            </a:pP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ftp&gt;</a:t>
            </a:r>
            <a:r>
              <a:rPr kumimoji="1" lang="en-US" altLang="zh-CN" sz="2400" b="1" i="0" u="sng" strike="noStrike" kern="0" cap="none" spc="0" normalizeH="0" baseline="0" noProof="0" dirty="0" err="1" smtClean="0">
                <a:ln>
                  <a:noFill/>
                </a:ln>
                <a:solidFill>
                  <a:schemeClr val="tx2">
                    <a:lumMod val="50000"/>
                  </a:schemeClr>
                </a:solidFill>
                <a:effectLst/>
                <a:uLnTx/>
                <a:uFillTx/>
                <a:latin typeface="+mn-lt"/>
                <a:ea typeface="黑体" panose="02010609060101010101" pitchFamily="49" charset="-122"/>
              </a:rPr>
              <a:t>mget</a:t>
            </a:r>
            <a:r>
              <a:rPr kumimoji="1" lang="en-US" altLang="zh-CN" sz="2400" b="1" i="0" u="sng" strike="noStrike" kern="0" cap="none" spc="0" normalizeH="0" baseline="0" noProof="0" dirty="0" smtClean="0">
                <a:ln>
                  <a:noFill/>
                </a:ln>
                <a:solidFill>
                  <a:schemeClr val="tx2">
                    <a:lumMod val="50000"/>
                  </a:schemeClr>
                </a:solidFill>
                <a:effectLst/>
                <a:uLnTx/>
                <a:uFillTx/>
                <a:latin typeface="+mn-lt"/>
                <a:ea typeface="黑体" panose="02010609060101010101" pitchFamily="49" charset="-122"/>
              </a:rPr>
              <a:t>  remote-file</a:t>
            </a:r>
            <a:r>
              <a:rPr kumimoji="1" lang="en-US" altLang="zh-CN" sz="2400" b="1" i="0" u="none" strike="noStrike" kern="0" cap="none" spc="0" normalizeH="0" baseline="0" noProof="0" dirty="0" smtClean="0">
                <a:ln>
                  <a:noFill/>
                </a:ln>
                <a:solidFill>
                  <a:schemeClr val="tx2">
                    <a:lumMod val="50000"/>
                  </a:schemeClr>
                </a:solidFill>
                <a:effectLst/>
                <a:uLnTx/>
                <a:uFillTx/>
                <a:latin typeface="黑体" panose="02010609060101010101" pitchFamily="49" charset="-122"/>
                <a:ea typeface="黑体" panose="02010609060101010101" pitchFamily="49" charset="-122"/>
              </a:rPr>
              <a:t>     </a:t>
            </a:r>
            <a:r>
              <a:rPr kumimoji="1" lang="zh-CN" altLang="en-US" sz="2400" b="1" i="0" u="none" strike="noStrike" kern="0" cap="none" spc="0" normalizeH="0" baseline="0" noProof="0" dirty="0" smtClean="0">
                <a:ln>
                  <a:noFill/>
                </a:ln>
                <a:solidFill>
                  <a:srgbClr val="CC6600"/>
                </a:solidFill>
                <a:effectLst/>
                <a:uLnTx/>
                <a:uFillTx/>
                <a:latin typeface="黑体" panose="02010609060101010101" pitchFamily="49" charset="-122"/>
                <a:ea typeface="黑体" panose="02010609060101010101" pitchFamily="49" charset="-122"/>
              </a:rPr>
              <a:t>一次下载多个文件</a:t>
            </a:r>
            <a:endParaRPr kumimoji="1" lang="zh-CN" altLang="en-US" sz="2400" b="1" i="0" u="none" strike="noStrike" kern="0" cap="none" spc="0" normalizeH="0" baseline="0" noProof="0" dirty="0" smtClean="0">
              <a:ln>
                <a:noFill/>
              </a:ln>
              <a:solidFill>
                <a:srgbClr val="CC6600"/>
              </a:solidFill>
              <a:effectLst/>
              <a:uLnTx/>
              <a:uFillTx/>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网络应用模式</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89090" name="Rectangle 3"/>
          <p:cNvSpPr>
            <a:spLocks noGrp="1"/>
          </p:cNvSpPr>
          <p:nvPr>
            <p:ph idx="1"/>
          </p:nvPr>
        </p:nvSpPr>
        <p:spPr>
          <a:xfrm>
            <a:off x="395288" y="836613"/>
            <a:ext cx="8280400" cy="1828800"/>
          </a:xfrm>
        </p:spPr>
        <p:txBody>
          <a:bodyPr vert="horz" wrap="square" lIns="91440" tIns="45720" rIns="91440" bIns="45720" anchor="t"/>
          <a:p>
            <a:pPr marL="0" indent="0" eaLnBrk="1" hangingPunct="1">
              <a:buNone/>
            </a:pPr>
            <a:r>
              <a:rPr lang="en-US" altLang="zh-CN" sz="2400" dirty="0">
                <a:ea typeface="黑体" panose="02010609060101010101" pitchFamily="49" charset="-122"/>
              </a:rPr>
              <a:t>1.  </a:t>
            </a:r>
            <a:r>
              <a:rPr lang="zh-CN" altLang="en-US" sz="2400" dirty="0">
                <a:ea typeface="黑体" panose="02010609060101010101" pitchFamily="49" charset="-122"/>
              </a:rPr>
              <a:t>客户</a:t>
            </a:r>
            <a:r>
              <a:rPr lang="en-US" altLang="zh-CN" sz="2400" dirty="0">
                <a:ea typeface="黑体" panose="02010609060101010101" pitchFamily="49" charset="-122"/>
              </a:rPr>
              <a:t>/</a:t>
            </a:r>
            <a:r>
              <a:rPr lang="zh-CN" altLang="en-US" sz="2400" dirty="0">
                <a:ea typeface="黑体" panose="02010609060101010101" pitchFamily="49" charset="-122"/>
              </a:rPr>
              <a:t>服务器模式</a:t>
            </a:r>
            <a:endParaRPr lang="zh-CN" altLang="en-US" sz="2400" dirty="0">
              <a:ea typeface="黑体" panose="02010609060101010101" pitchFamily="49" charset="-122"/>
            </a:endParaRPr>
          </a:p>
          <a:p>
            <a:pPr lvl="1" eaLnBrk="1" hangingPunct="1"/>
            <a:r>
              <a:rPr lang="zh-CN" altLang="en-US" sz="2400" b="0" dirty="0">
                <a:solidFill>
                  <a:schemeClr val="hlink"/>
                </a:solidFill>
                <a:latin typeface="楷体_GB2312" pitchFamily="49" charset="-122"/>
                <a:ea typeface="楷体_GB2312" pitchFamily="49" charset="-122"/>
              </a:rPr>
              <a:t>客户</a:t>
            </a:r>
            <a:r>
              <a:rPr lang="en-US" altLang="zh-CN" sz="2400" b="0" dirty="0">
                <a:solidFill>
                  <a:schemeClr val="hlink"/>
                </a:solidFill>
                <a:latin typeface="楷体_GB2312" pitchFamily="49" charset="-122"/>
                <a:ea typeface="楷体_GB2312" pitchFamily="49" charset="-122"/>
              </a:rPr>
              <a:t>/</a:t>
            </a:r>
            <a:r>
              <a:rPr lang="zh-CN" altLang="en-US" sz="2400" b="0" dirty="0">
                <a:solidFill>
                  <a:schemeClr val="hlink"/>
                </a:solidFill>
                <a:latin typeface="楷体_GB2312" pitchFamily="49" charset="-122"/>
                <a:ea typeface="楷体_GB2312" pitchFamily="49" charset="-122"/>
              </a:rPr>
              <a:t>服务器模式</a:t>
            </a:r>
            <a:r>
              <a:rPr lang="zh-CN" altLang="en-US" sz="2400" dirty="0"/>
              <a:t>是大部分</a:t>
            </a:r>
            <a:r>
              <a:rPr lang="zh-CN" altLang="en-US" sz="2400" dirty="0"/>
              <a:t>网络应用的基础。客户</a:t>
            </a:r>
            <a:r>
              <a:rPr lang="en-US" altLang="zh-CN" sz="2400" dirty="0"/>
              <a:t>/</a:t>
            </a:r>
            <a:r>
              <a:rPr lang="zh-CN" altLang="en-US" sz="2400" dirty="0"/>
              <a:t>服务器分别指参与一次通信的两个应用实体，客户方主动地发起通信请求，服务器方被动地等待通信的建立。</a:t>
            </a:r>
            <a:endParaRPr lang="zh-CN" altLang="en-US" sz="2400" dirty="0"/>
          </a:p>
        </p:txBody>
      </p:sp>
      <p:pic>
        <p:nvPicPr>
          <p:cNvPr id="89091" name="Picture 1029"/>
          <p:cNvPicPr>
            <a:picLocks noChangeAspect="1"/>
          </p:cNvPicPr>
          <p:nvPr/>
        </p:nvPicPr>
        <p:blipFill>
          <a:blip r:embed="rId1"/>
          <a:stretch>
            <a:fillRect/>
          </a:stretch>
        </p:blipFill>
        <p:spPr>
          <a:xfrm>
            <a:off x="1187450" y="2565400"/>
            <a:ext cx="6840538" cy="3484563"/>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noRot="1"/>
          </p:cNvSpPr>
          <p:nvPr>
            <p:ph type="title"/>
          </p:nvPr>
        </p:nvSpPr>
        <p:spPr/>
        <p:txBody>
          <a:bodyPr vert="horz" wrap="square" lIns="92075" tIns="46038" rIns="92075" bIns="46038" anchor="ctr" anchorCtr="0"/>
          <a:p>
            <a:r>
              <a:rPr lang="zh-CN" altLang="en-US" b="1" dirty="0">
                <a:latin typeface="黑体" panose="02010609060101010101" pitchFamily="49" charset="-122"/>
              </a:rPr>
              <a:t>文件传输功能图</a:t>
            </a:r>
            <a:endParaRPr lang="zh-CN" altLang="en-US" b="1" dirty="0">
              <a:latin typeface="黑体" panose="02010609060101010101" pitchFamily="49" charset="-122"/>
            </a:endParaRPr>
          </a:p>
        </p:txBody>
      </p:sp>
      <p:sp>
        <p:nvSpPr>
          <p:cNvPr id="88067" name="Rectangle 4"/>
          <p:cNvSpPr/>
          <p:nvPr/>
        </p:nvSpPr>
        <p:spPr>
          <a:xfrm>
            <a:off x="1428750" y="2574925"/>
            <a:ext cx="1600200" cy="1790700"/>
          </a:xfrm>
          <a:prstGeom prst="rect">
            <a:avLst/>
          </a:prstGeom>
          <a:solidFill>
            <a:srgbClr val="CCFFFF"/>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88068" name="Rectangle 5"/>
          <p:cNvSpPr/>
          <p:nvPr/>
        </p:nvSpPr>
        <p:spPr>
          <a:xfrm>
            <a:off x="5924550" y="2574925"/>
            <a:ext cx="1600200" cy="1790700"/>
          </a:xfrm>
          <a:prstGeom prst="rect">
            <a:avLst/>
          </a:prstGeom>
          <a:solidFill>
            <a:srgbClr val="CCFFFF"/>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88069" name="Rectangle 6"/>
          <p:cNvSpPr/>
          <p:nvPr/>
        </p:nvSpPr>
        <p:spPr>
          <a:xfrm>
            <a:off x="1581150" y="3030538"/>
            <a:ext cx="12954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chemeClr val="tx1"/>
                </a:solidFill>
                <a:latin typeface="Arial Black" panose="020B0A04020102020204" pitchFamily="34" charset="0"/>
              </a:rPr>
              <a:t>FTP Client</a:t>
            </a:r>
            <a:endParaRPr lang="en-US" altLang="zh-CN" sz="2000" b="0" dirty="0">
              <a:solidFill>
                <a:schemeClr val="tx1"/>
              </a:solidFill>
              <a:latin typeface="Arial Black" panose="020B0A04020102020204" pitchFamily="34" charset="0"/>
            </a:endParaRPr>
          </a:p>
        </p:txBody>
      </p:sp>
      <p:sp>
        <p:nvSpPr>
          <p:cNvPr id="88070" name="Rectangle 7"/>
          <p:cNvSpPr/>
          <p:nvPr/>
        </p:nvSpPr>
        <p:spPr>
          <a:xfrm>
            <a:off x="6153150" y="3013075"/>
            <a:ext cx="1128713"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chemeClr val="tx1"/>
                </a:solidFill>
                <a:latin typeface="Arial Black" panose="020B0A04020102020204" pitchFamily="34" charset="0"/>
              </a:rPr>
              <a:t>FTP Server</a:t>
            </a:r>
            <a:endParaRPr lang="en-US" altLang="zh-CN" sz="2000" b="0" dirty="0">
              <a:solidFill>
                <a:schemeClr val="tx1"/>
              </a:solidFill>
              <a:latin typeface="Arial Black" panose="020B0A04020102020204" pitchFamily="34" charset="0"/>
            </a:endParaRPr>
          </a:p>
        </p:txBody>
      </p:sp>
      <p:sp>
        <p:nvSpPr>
          <p:cNvPr id="88071" name="Line 8"/>
          <p:cNvSpPr/>
          <p:nvPr/>
        </p:nvSpPr>
        <p:spPr>
          <a:xfrm>
            <a:off x="3028950" y="2955925"/>
            <a:ext cx="2895600" cy="0"/>
          </a:xfrm>
          <a:prstGeom prst="line">
            <a:avLst/>
          </a:prstGeom>
          <a:ln w="19050" cap="flat" cmpd="sng">
            <a:solidFill>
              <a:srgbClr val="000000"/>
            </a:solidFill>
            <a:prstDash val="solid"/>
            <a:headEnd type="none" w="med" len="med"/>
            <a:tailEnd type="triangle" w="med" len="lg"/>
          </a:ln>
        </p:spPr>
      </p:sp>
      <p:sp>
        <p:nvSpPr>
          <p:cNvPr id="88072" name="Line 9"/>
          <p:cNvSpPr/>
          <p:nvPr/>
        </p:nvSpPr>
        <p:spPr>
          <a:xfrm flipH="1" flipV="1">
            <a:off x="3028950" y="4078288"/>
            <a:ext cx="2895600" cy="0"/>
          </a:xfrm>
          <a:prstGeom prst="line">
            <a:avLst/>
          </a:prstGeom>
          <a:ln w="19050" cap="flat" cmpd="sng">
            <a:solidFill>
              <a:srgbClr val="000000"/>
            </a:solidFill>
            <a:prstDash val="solid"/>
            <a:headEnd type="none" w="med" len="med"/>
            <a:tailEnd type="triangle" w="med" len="lg"/>
          </a:ln>
        </p:spPr>
      </p:sp>
      <p:sp>
        <p:nvSpPr>
          <p:cNvPr id="88073" name="Rectangle 10"/>
          <p:cNvSpPr/>
          <p:nvPr/>
        </p:nvSpPr>
        <p:spPr>
          <a:xfrm>
            <a:off x="3419475" y="2508250"/>
            <a:ext cx="1871663"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400" dirty="0">
                <a:solidFill>
                  <a:schemeClr val="tx1"/>
                </a:solidFill>
                <a:latin typeface="Arial" panose="020B0604020202020204" pitchFamily="34" charset="0"/>
                <a:ea typeface="幼圆" panose="02010509060101010101" pitchFamily="49" charset="-122"/>
              </a:rPr>
              <a:t>put   mput</a:t>
            </a:r>
            <a:endParaRPr lang="en-US" altLang="zh-CN" sz="2400" dirty="0">
              <a:solidFill>
                <a:schemeClr val="tx1"/>
              </a:solidFill>
              <a:latin typeface="Arial" panose="020B0604020202020204" pitchFamily="34" charset="0"/>
              <a:ea typeface="幼圆" panose="02010509060101010101" pitchFamily="49" charset="-122"/>
            </a:endParaRPr>
          </a:p>
        </p:txBody>
      </p:sp>
      <p:sp>
        <p:nvSpPr>
          <p:cNvPr id="88074" name="Rectangle 11"/>
          <p:cNvSpPr/>
          <p:nvPr/>
        </p:nvSpPr>
        <p:spPr>
          <a:xfrm>
            <a:off x="3635375" y="3619500"/>
            <a:ext cx="1728788"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r>
              <a:rPr lang="en-US" altLang="zh-CN" sz="2400" dirty="0">
                <a:solidFill>
                  <a:schemeClr val="tx1"/>
                </a:solidFill>
                <a:latin typeface="Arial" panose="020B0604020202020204" pitchFamily="34" charset="0"/>
                <a:ea typeface="幼圆" panose="02010509060101010101" pitchFamily="49" charset="-122"/>
              </a:rPr>
              <a:t>get   mget</a:t>
            </a:r>
            <a:endParaRPr lang="en-US" altLang="zh-CN" sz="2400" dirty="0">
              <a:solidFill>
                <a:schemeClr val="tx1"/>
              </a:solidFill>
              <a:latin typeface="Arial" panose="020B0604020202020204" pitchFamily="34" charset="0"/>
              <a:ea typeface="幼圆" panose="02010509060101010101" pitchFamily="49" charset="-122"/>
            </a:endParaRPr>
          </a:p>
        </p:txBody>
      </p:sp>
      <p:sp>
        <p:nvSpPr>
          <p:cNvPr id="88075" name="Rectangle 13"/>
          <p:cNvSpPr/>
          <p:nvPr/>
        </p:nvSpPr>
        <p:spPr>
          <a:xfrm>
            <a:off x="3563938" y="4005263"/>
            <a:ext cx="1728787"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r>
              <a:rPr lang="en-US" altLang="zh-CN" sz="2400" dirty="0">
                <a:solidFill>
                  <a:schemeClr val="tx1"/>
                </a:solidFill>
                <a:latin typeface="Arial" panose="020B0604020202020204" pitchFamily="34" charset="0"/>
                <a:ea typeface="幼圆" panose="02010509060101010101" pitchFamily="49" charset="-122"/>
              </a:rPr>
              <a:t>recv  reget</a:t>
            </a:r>
            <a:endParaRPr lang="en-US" altLang="zh-CN" sz="2400" dirty="0">
              <a:solidFill>
                <a:schemeClr val="tx1"/>
              </a:solidFill>
              <a:latin typeface="Arial" panose="020B0604020202020204" pitchFamily="34" charset="0"/>
              <a:ea typeface="幼圆" panose="02010509060101010101" pitchFamily="49" charset="-122"/>
            </a:endParaRPr>
          </a:p>
        </p:txBody>
      </p:sp>
      <p:sp>
        <p:nvSpPr>
          <p:cNvPr id="88076" name="Rectangle 14"/>
          <p:cNvSpPr/>
          <p:nvPr/>
        </p:nvSpPr>
        <p:spPr>
          <a:xfrm>
            <a:off x="3348038" y="2924175"/>
            <a:ext cx="2160587"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400" dirty="0">
                <a:solidFill>
                  <a:schemeClr val="tx1"/>
                </a:solidFill>
                <a:latin typeface="Arial" panose="020B0604020202020204" pitchFamily="34" charset="0"/>
                <a:ea typeface="幼圆" panose="02010509060101010101" pitchFamily="49" charset="-122"/>
              </a:rPr>
              <a:t>send  append</a:t>
            </a:r>
            <a:endParaRPr lang="en-US" altLang="zh-CN" sz="2400" dirty="0">
              <a:solidFill>
                <a:schemeClr val="tx1"/>
              </a:solidFill>
              <a:latin typeface="Arial" panose="020B0604020202020204" pitchFamily="34" charset="0"/>
              <a:ea typeface="幼圆" panose="02010509060101010101" pitchFamily="49" charset="-122"/>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p:txBody>
          <a:bodyPr vert="horz" wrap="square" lIns="92075" tIns="46038" rIns="92075" bIns="46038" anchor="ctr" anchorCtr="0"/>
          <a:p>
            <a:endParaRPr lang="zh-CN" altLang="en-US" dirty="0"/>
          </a:p>
        </p:txBody>
      </p:sp>
      <p:sp>
        <p:nvSpPr>
          <p:cNvPr id="90115" name="Rectangle 3"/>
          <p:cNvSpPr>
            <a:spLocks noGrp="1" noRot="1"/>
          </p:cNvSpPr>
          <p:nvPr>
            <p:ph idx="1"/>
          </p:nvPr>
        </p:nvSpPr>
        <p:spPr>
          <a:xfrm>
            <a:off x="723900" y="908050"/>
            <a:ext cx="8283575" cy="4114800"/>
          </a:xfrm>
        </p:spPr>
        <p:txBody>
          <a:bodyPr vert="horz" wrap="square" lIns="91440" tIns="45720" rIns="91440" bIns="45720" anchor="t" anchorCtr="0"/>
          <a:p>
            <a:pPr>
              <a:buNone/>
            </a:pPr>
            <a:r>
              <a:rPr lang="zh-CN" altLang="en-US" sz="2800" dirty="0">
                <a:latin typeface="黑体" panose="02010609060101010101" pitchFamily="49" charset="-122"/>
              </a:rPr>
              <a:t>（</a:t>
            </a:r>
            <a:r>
              <a:rPr lang="en-US" altLang="zh-CN" sz="2800" dirty="0">
                <a:latin typeface="黑体" panose="02010609060101010101" pitchFamily="49" charset="-122"/>
              </a:rPr>
              <a:t>5</a:t>
            </a:r>
            <a:r>
              <a:rPr lang="zh-CN" altLang="en-US" sz="2800" dirty="0">
                <a:latin typeface="黑体" panose="02010609060101010101" pitchFamily="49" charset="-122"/>
              </a:rPr>
              <a:t>）文件类型操作命令组</a:t>
            </a:r>
            <a:endParaRPr lang="zh-CN" altLang="en-US" sz="2800" dirty="0">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ascii</a:t>
            </a:r>
            <a:r>
              <a:rPr lang="en-US" altLang="zh-CN" sz="2400" dirty="0">
                <a:solidFill>
                  <a:schemeClr val="tx1"/>
                </a:solidFill>
                <a:latin typeface="黑体" panose="02010609060101010101" pitchFamily="49" charset="-122"/>
              </a:rPr>
              <a:t>         </a:t>
            </a:r>
            <a:r>
              <a:rPr lang="zh-CN" altLang="en-US" sz="2000" dirty="0">
                <a:solidFill>
                  <a:schemeClr val="tx1"/>
                </a:solidFill>
                <a:latin typeface="黑体" panose="02010609060101010101" pitchFamily="49" charset="-122"/>
              </a:rPr>
              <a:t>设置</a:t>
            </a:r>
            <a:r>
              <a:rPr lang="zh-CN" altLang="zh-CN" sz="2000" dirty="0">
                <a:solidFill>
                  <a:schemeClr val="tx1"/>
                </a:solidFill>
                <a:latin typeface="黑体" panose="02010609060101010101" pitchFamily="49" charset="-122"/>
              </a:rPr>
              <a:t>传输文件的类型为文本</a:t>
            </a:r>
            <a:endParaRPr lang="zh-CN" altLang="en-US" sz="2000" dirty="0">
              <a:solidFill>
                <a:schemeClr val="tx1"/>
              </a:solidFill>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binary</a:t>
            </a:r>
            <a:r>
              <a:rPr lang="en-US" altLang="zh-CN" sz="2400" dirty="0">
                <a:solidFill>
                  <a:schemeClr val="tx1"/>
                </a:solidFill>
                <a:latin typeface="黑体" panose="02010609060101010101" pitchFamily="49" charset="-122"/>
              </a:rPr>
              <a:t>       </a:t>
            </a:r>
            <a:r>
              <a:rPr lang="zh-CN" altLang="en-US" sz="2000" dirty="0">
                <a:solidFill>
                  <a:schemeClr val="tx1"/>
                </a:solidFill>
                <a:latin typeface="黑体" panose="02010609060101010101" pitchFamily="49" charset="-122"/>
              </a:rPr>
              <a:t>设置</a:t>
            </a:r>
            <a:r>
              <a:rPr lang="zh-CN" altLang="zh-CN" sz="2000" dirty="0">
                <a:solidFill>
                  <a:schemeClr val="tx1"/>
                </a:solidFill>
                <a:latin typeface="黑体" panose="02010609060101010101" pitchFamily="49" charset="-122"/>
              </a:rPr>
              <a:t>传输文件的类型为二进制</a:t>
            </a:r>
            <a:endParaRPr lang="zh-CN" altLang="en-US" sz="2000" dirty="0">
              <a:solidFill>
                <a:schemeClr val="tx1"/>
              </a:solidFill>
              <a:latin typeface="黑体" panose="02010609060101010101" pitchFamily="49" charset="-122"/>
            </a:endParaRPr>
          </a:p>
          <a:p>
            <a:pPr>
              <a:buNone/>
            </a:pPr>
            <a:r>
              <a:rPr lang="zh-CN" altLang="en-US" sz="2800" dirty="0">
                <a:latin typeface="黑体" panose="02010609060101010101" pitchFamily="49" charset="-122"/>
              </a:rPr>
              <a:t>（</a:t>
            </a:r>
            <a:r>
              <a:rPr lang="en-US" altLang="zh-CN" sz="2800" dirty="0">
                <a:latin typeface="黑体" panose="02010609060101010101" pitchFamily="49" charset="-122"/>
              </a:rPr>
              <a:t>6</a:t>
            </a:r>
            <a:r>
              <a:rPr lang="zh-CN" altLang="en-US" sz="2800" dirty="0">
                <a:latin typeface="黑体" panose="02010609060101010101" pitchFamily="49" charset="-122"/>
              </a:rPr>
              <a:t>）文件属性操作命令组</a:t>
            </a:r>
            <a:endParaRPr lang="zh-CN" altLang="en-US" sz="2800" dirty="0">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chmod </a:t>
            </a:r>
            <a:r>
              <a:rPr lang="en-US" altLang="zh-CN" sz="2400" u="sng" dirty="0">
                <a:solidFill>
                  <a:schemeClr val="tx1"/>
                </a:solidFill>
                <a:latin typeface="黑体" panose="02010609060101010101" pitchFamily="49" charset="-122"/>
              </a:rPr>
              <a:t> </a:t>
            </a:r>
            <a:r>
              <a:rPr lang="en-US" altLang="zh-CN" sz="2400" u="sng" dirty="0">
                <a:solidFill>
                  <a:schemeClr val="tx1"/>
                </a:solidFill>
              </a:rPr>
              <a:t>mode   remote-file</a:t>
            </a:r>
            <a:r>
              <a:rPr lang="en-US" altLang="zh-CN" sz="2400" dirty="0">
                <a:solidFill>
                  <a:schemeClr val="tx1"/>
                </a:solidFill>
                <a:latin typeface="黑体" panose="02010609060101010101" pitchFamily="49" charset="-122"/>
              </a:rPr>
              <a:t> </a:t>
            </a:r>
            <a:endParaRPr lang="en-US" altLang="zh-CN" sz="2400" dirty="0">
              <a:solidFill>
                <a:schemeClr val="tx1"/>
              </a:solidFill>
              <a:latin typeface="黑体" panose="02010609060101010101" pitchFamily="49" charset="-122"/>
            </a:endParaRPr>
          </a:p>
          <a:p>
            <a:pPr lvl="2"/>
            <a:r>
              <a:rPr lang="zh-CN" altLang="zh-CN" sz="2000" dirty="0">
                <a:latin typeface="黑体" panose="02010609060101010101" pitchFamily="49" charset="-122"/>
              </a:rPr>
              <a:t>设置文件权限，权限由</a:t>
            </a:r>
            <a:r>
              <a:rPr lang="en-US" altLang="zh-CN" sz="2000" dirty="0">
                <a:latin typeface="黑体" panose="02010609060101010101" pitchFamily="49" charset="-122"/>
              </a:rPr>
              <a:t>mode</a:t>
            </a:r>
            <a:r>
              <a:rPr lang="zh-CN" altLang="zh-CN" sz="2000" dirty="0">
                <a:latin typeface="黑体" panose="02010609060101010101" pitchFamily="49" charset="-122"/>
              </a:rPr>
              <a:t>规定</a:t>
            </a:r>
            <a:endParaRPr lang="zh-CN" altLang="en-US" sz="2000" dirty="0">
              <a:latin typeface="黑体" panose="02010609060101010101" pitchFamily="49" charset="-122"/>
            </a:endParaRPr>
          </a:p>
          <a:p>
            <a:pPr lvl="2"/>
            <a:r>
              <a:rPr lang="zh-CN" altLang="en-US" sz="2000" dirty="0">
                <a:latin typeface="黑体" panose="02010609060101010101" pitchFamily="49" charset="-122"/>
              </a:rPr>
              <a:t>例如：</a:t>
            </a:r>
            <a:r>
              <a:rPr lang="en-US" altLang="zh-CN" sz="2000" dirty="0">
                <a:latin typeface="黑体" panose="02010609060101010101" pitchFamily="49" charset="-122"/>
              </a:rPr>
              <a:t>ftp&gt;</a:t>
            </a:r>
            <a:r>
              <a:rPr lang="en-US" altLang="zh-CN" sz="2000" u="sng" dirty="0">
                <a:latin typeface="黑体" panose="02010609060101010101" pitchFamily="49" charset="-122"/>
              </a:rPr>
              <a:t>chmod 666 aa</a:t>
            </a:r>
            <a:r>
              <a:rPr lang="en-US" altLang="zh-CN" sz="2000" dirty="0">
                <a:latin typeface="黑体" panose="02010609060101010101" pitchFamily="49" charset="-122"/>
              </a:rPr>
              <a:t>   </a:t>
            </a:r>
            <a:r>
              <a:rPr lang="zh-CN" altLang="en-US" sz="1800" dirty="0">
                <a:latin typeface="黑体" panose="02010609060101010101" pitchFamily="49" charset="-122"/>
              </a:rPr>
              <a:t>使</a:t>
            </a:r>
            <a:r>
              <a:rPr lang="zh-CN" altLang="zh-CN" sz="1800" dirty="0">
                <a:latin typeface="黑体" panose="02010609060101010101" pitchFamily="49" charset="-122"/>
              </a:rPr>
              <a:t>同组</a:t>
            </a:r>
            <a:r>
              <a:rPr lang="zh-CN" altLang="en-US" sz="1800" dirty="0">
                <a:latin typeface="黑体" panose="02010609060101010101" pitchFamily="49" charset="-122"/>
              </a:rPr>
              <a:t>用户和</a:t>
            </a:r>
            <a:r>
              <a:rPr lang="zh-CN" altLang="zh-CN" sz="1800" dirty="0">
                <a:latin typeface="黑体" panose="02010609060101010101" pitchFamily="49" charset="-122"/>
              </a:rPr>
              <a:t>其他用户都有读写权</a:t>
            </a:r>
            <a:endParaRPr lang="zh-CN" altLang="en-US" sz="1800" dirty="0">
              <a:latin typeface="黑体" panose="02010609060101010101" pitchFamily="49" charset="-122"/>
            </a:endParaRPr>
          </a:p>
          <a:p>
            <a:pPr>
              <a:buNone/>
            </a:pPr>
            <a:r>
              <a:rPr lang="zh-CN" altLang="en-US" sz="2800" dirty="0">
                <a:latin typeface="黑体" panose="02010609060101010101" pitchFamily="49" charset="-122"/>
              </a:rPr>
              <a:t>（</a:t>
            </a:r>
            <a:r>
              <a:rPr lang="en-US" altLang="zh-CN" sz="2800" dirty="0">
                <a:latin typeface="黑体" panose="02010609060101010101" pitchFamily="49" charset="-122"/>
              </a:rPr>
              <a:t>7</a:t>
            </a:r>
            <a:r>
              <a:rPr lang="zh-CN" altLang="en-US" sz="2800" dirty="0">
                <a:latin typeface="黑体" panose="02010609060101010101" pitchFamily="49" charset="-122"/>
              </a:rPr>
              <a:t>）查看文件内容命令</a:t>
            </a:r>
            <a:endParaRPr lang="zh-CN" altLang="en-US" sz="2800" dirty="0">
              <a:latin typeface="黑体" panose="02010609060101010101" pitchFamily="49" charset="-122"/>
            </a:endParaRPr>
          </a:p>
          <a:p>
            <a:pPr lvl="1"/>
            <a:r>
              <a:rPr lang="en-US" altLang="zh-CN" sz="2400" dirty="0">
                <a:solidFill>
                  <a:schemeClr val="tx1"/>
                </a:solidFill>
                <a:latin typeface="黑体" panose="02010609060101010101" pitchFamily="49" charset="-122"/>
              </a:rPr>
              <a:t>ftp&gt;</a:t>
            </a:r>
            <a:r>
              <a:rPr lang="en-US" altLang="zh-CN" sz="2400" u="sng" dirty="0">
                <a:solidFill>
                  <a:schemeClr val="tx1"/>
                </a:solidFill>
              </a:rPr>
              <a:t>get  filename  -</a:t>
            </a:r>
            <a:endParaRPr lang="en-US" altLang="zh-CN" sz="2400" u="sng" dirty="0">
              <a:solidFill>
                <a:schemeClr val="tx1"/>
              </a:solidFill>
            </a:endParaRPr>
          </a:p>
          <a:p>
            <a:pPr lvl="2"/>
            <a:r>
              <a:rPr lang="zh-CN" altLang="en-US" sz="2000" dirty="0">
                <a:latin typeface="黑体" panose="02010609060101010101" pitchFamily="49" charset="-122"/>
              </a:rPr>
              <a:t>只</a:t>
            </a:r>
            <a:r>
              <a:rPr lang="zh-CN" altLang="zh-CN" sz="2000" dirty="0">
                <a:latin typeface="黑体" panose="02010609060101010101" pitchFamily="49" charset="-122"/>
              </a:rPr>
              <a:t>显示</a:t>
            </a:r>
            <a:r>
              <a:rPr lang="zh-CN" altLang="en-US" sz="2000" dirty="0">
                <a:latin typeface="黑体" panose="02010609060101010101" pitchFamily="49" charset="-122"/>
              </a:rPr>
              <a:t>远程</a:t>
            </a:r>
            <a:r>
              <a:rPr lang="zh-CN" altLang="zh-CN" sz="2000" dirty="0">
                <a:latin typeface="黑体" panose="02010609060101010101" pitchFamily="49" charset="-122"/>
              </a:rPr>
              <a:t>文件</a:t>
            </a:r>
            <a:r>
              <a:rPr lang="en-US" altLang="zh-CN" sz="2000" dirty="0">
                <a:latin typeface="黑体" panose="02010609060101010101" pitchFamily="49" charset="-122"/>
              </a:rPr>
              <a:t>filename</a:t>
            </a:r>
            <a:r>
              <a:rPr lang="zh-CN" altLang="en-US" sz="2000" dirty="0">
                <a:latin typeface="黑体" panose="02010609060101010101" pitchFamily="49" charset="-122"/>
              </a:rPr>
              <a:t>的</a:t>
            </a:r>
            <a:r>
              <a:rPr lang="zh-CN" altLang="zh-CN" sz="2000" dirty="0">
                <a:latin typeface="黑体" panose="02010609060101010101" pitchFamily="49" charset="-122"/>
              </a:rPr>
              <a:t>内容，</a:t>
            </a:r>
            <a:r>
              <a:rPr lang="en-US" altLang="zh-CN" sz="2000" dirty="0">
                <a:latin typeface="黑体" panose="02010609060101010101" pitchFamily="49" charset="-122"/>
              </a:rPr>
              <a:t>-</a:t>
            </a:r>
            <a:r>
              <a:rPr lang="zh-CN" altLang="zh-CN" sz="2000" dirty="0">
                <a:latin typeface="黑体" panose="02010609060101010101" pitchFamily="49" charset="-122"/>
              </a:rPr>
              <a:t>代表本地</a:t>
            </a:r>
            <a:endParaRPr lang="zh-CN" altLang="en-US" sz="2000" dirty="0">
              <a:latin typeface="黑体" panose="02010609060101010101" pitchFamily="49" charset="-122"/>
            </a:endParaRPr>
          </a:p>
          <a:p>
            <a:pPr>
              <a:buNone/>
            </a:pPr>
            <a:r>
              <a:rPr lang="zh-CN" altLang="en-US" sz="2800" dirty="0">
                <a:latin typeface="黑体" panose="02010609060101010101" pitchFamily="49" charset="-122"/>
              </a:rPr>
              <a:t>（</a:t>
            </a:r>
            <a:r>
              <a:rPr lang="en-US" altLang="zh-CN" sz="2800" dirty="0">
                <a:latin typeface="黑体" panose="02010609060101010101" pitchFamily="49" charset="-122"/>
              </a:rPr>
              <a:t>8</a:t>
            </a:r>
            <a:r>
              <a:rPr lang="zh-CN" altLang="en-US" sz="2800" dirty="0">
                <a:latin typeface="黑体" panose="02010609060101010101" pitchFamily="49" charset="-122"/>
              </a:rPr>
              <a:t>）其他</a:t>
            </a:r>
            <a:endParaRPr lang="zh-CN" altLang="en-US" sz="2800" dirty="0">
              <a:latin typeface="黑体" panose="02010609060101010101" pitchFamily="49" charset="-122"/>
            </a:endParaRPr>
          </a:p>
          <a:p>
            <a:pPr lvl="1"/>
            <a:r>
              <a:rPr lang="en-US" altLang="zh-CN" sz="2400" dirty="0">
                <a:solidFill>
                  <a:schemeClr val="tx1"/>
                </a:solidFill>
              </a:rPr>
              <a:t>rename</a:t>
            </a:r>
            <a:r>
              <a:rPr lang="zh-CN" altLang="en-US" sz="2400" dirty="0">
                <a:solidFill>
                  <a:schemeClr val="tx1"/>
                </a:solidFill>
              </a:rPr>
              <a:t>、</a:t>
            </a:r>
            <a:r>
              <a:rPr lang="en-US" altLang="zh-CN" sz="2400" dirty="0">
                <a:solidFill>
                  <a:schemeClr val="tx1"/>
                </a:solidFill>
              </a:rPr>
              <a:t>delete</a:t>
            </a:r>
            <a:r>
              <a:rPr lang="zh-CN" altLang="en-US" sz="2400" dirty="0">
                <a:solidFill>
                  <a:schemeClr val="tx1"/>
                </a:solidFill>
              </a:rPr>
              <a:t>，</a:t>
            </a:r>
            <a:r>
              <a:rPr lang="en-US" altLang="zh-CN" sz="2400" dirty="0">
                <a:solidFill>
                  <a:schemeClr val="tx1"/>
                </a:solidFill>
              </a:rPr>
              <a:t>mdelete</a:t>
            </a:r>
            <a:r>
              <a:rPr lang="zh-CN" altLang="en-US" sz="2400" dirty="0">
                <a:solidFill>
                  <a:schemeClr val="tx1"/>
                </a:solidFill>
              </a:rPr>
              <a:t>，</a:t>
            </a:r>
            <a:r>
              <a:rPr lang="en-US" altLang="zh-CN" sz="2400" dirty="0">
                <a:solidFill>
                  <a:schemeClr val="tx1"/>
                </a:solidFill>
              </a:rPr>
              <a:t>size</a:t>
            </a:r>
            <a:r>
              <a:rPr lang="zh-CN" altLang="en-US" sz="2400" dirty="0">
                <a:solidFill>
                  <a:schemeClr val="tx1"/>
                </a:solidFill>
              </a:rPr>
              <a:t>，</a:t>
            </a:r>
            <a:r>
              <a:rPr lang="en-US" altLang="zh-CN" sz="2400" dirty="0">
                <a:solidFill>
                  <a:schemeClr val="tx1"/>
                </a:solidFill>
                <a:latin typeface="黑体" panose="02010609060101010101" pitchFamily="49" charset="-122"/>
              </a:rPr>
              <a:t>……</a:t>
            </a:r>
            <a:endParaRPr lang="en-US" altLang="zh-CN" sz="2400" dirty="0">
              <a:solidFill>
                <a:schemeClr val="tx1"/>
              </a:solidFill>
              <a:latin typeface="黑体" panose="02010609060101010101" pitchFamily="49" charset="-122"/>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2" name="标题 1"/>
          <p:cNvSpPr>
            <a:spLocks noGrp="1"/>
          </p:cNvSpPr>
          <p:nvPr>
            <p:ph type="title"/>
          </p:nvPr>
        </p:nvSpPr>
        <p:spPr/>
        <p:txBody>
          <a:bodyPr vert="horz" wrap="square" lIns="92075" tIns="46038" rIns="92075" bIns="46038" anchor="ctr" anchorCtr="0"/>
          <a:p>
            <a:endParaRPr lang="zh-CN" altLang="en-US" dirty="0"/>
          </a:p>
        </p:txBody>
      </p:sp>
      <p:sp>
        <p:nvSpPr>
          <p:cNvPr id="92163" name="Rectangle 3"/>
          <p:cNvSpPr>
            <a:spLocks noGrp="1" noRot="1"/>
          </p:cNvSpPr>
          <p:nvPr>
            <p:ph idx="1"/>
          </p:nvPr>
        </p:nvSpPr>
        <p:spPr>
          <a:xfrm>
            <a:off x="250825" y="704850"/>
            <a:ext cx="8893175" cy="6108700"/>
          </a:xfrm>
        </p:spPr>
        <p:txBody>
          <a:bodyPr vert="horz" wrap="square" lIns="91440" tIns="45720" rIns="91440" bIns="45720" anchor="t" anchorCtr="0"/>
          <a:p>
            <a:pPr>
              <a:buNone/>
            </a:pPr>
            <a:r>
              <a:rPr lang="en-US" altLang="zh-CN" sz="2000" dirty="0">
                <a:latin typeface="黑体" panose="02010609060101010101" pitchFamily="49" charset="-122"/>
              </a:rPr>
              <a:t>FTP</a:t>
            </a:r>
            <a:r>
              <a:rPr lang="zh-CN" altLang="en-US" sz="2000" dirty="0">
                <a:latin typeface="黑体" panose="02010609060101010101" pitchFamily="49" charset="-122"/>
              </a:rPr>
              <a:t>使用举例</a:t>
            </a:r>
            <a:endParaRPr lang="zh-CN" altLang="en-US" sz="1400" dirty="0">
              <a:latin typeface="黑体" panose="02010609060101010101" pitchFamily="49" charset="-122"/>
            </a:endParaRPr>
          </a:p>
          <a:p>
            <a:pPr algn="just">
              <a:buNone/>
            </a:pPr>
            <a:r>
              <a:rPr lang="zh-CN" altLang="en-US" sz="1400" dirty="0"/>
              <a:t>下例左边编号</a:t>
            </a:r>
            <a:r>
              <a:rPr lang="en-US" altLang="zh-CN" sz="1400" dirty="0"/>
              <a:t>[01]~[15] </a:t>
            </a:r>
            <a:r>
              <a:rPr lang="zh-CN" altLang="en-US" sz="1400" dirty="0"/>
              <a:t>是后加的。用户的输入部分用</a:t>
            </a:r>
            <a:r>
              <a:rPr lang="zh-CN" altLang="en-US" sz="1400" i="1" u="sng" dirty="0">
                <a:solidFill>
                  <a:srgbClr val="FF0000"/>
                </a:solidFill>
              </a:rPr>
              <a:t>带下划线的红色斜体字</a:t>
            </a:r>
            <a:r>
              <a:rPr lang="zh-CN" altLang="en-US" sz="1400" dirty="0"/>
              <a:t>表示。</a:t>
            </a:r>
            <a:endParaRPr lang="zh-CN" altLang="en-US" sz="1400" dirty="0"/>
          </a:p>
          <a:p>
            <a:pPr algn="just">
              <a:buNone/>
            </a:pPr>
            <a:r>
              <a:rPr lang="en-US" altLang="zh-CN" sz="1400" dirty="0"/>
              <a:t>[01] </a:t>
            </a:r>
            <a:r>
              <a:rPr lang="en-US" altLang="zh-CN" sz="1800" i="1" u="sng" dirty="0">
                <a:solidFill>
                  <a:srgbClr val="FF0000"/>
                </a:solidFill>
              </a:rPr>
              <a:t>ftp   ftp.xjtu.edu.cn</a:t>
            </a:r>
            <a:endParaRPr lang="en-US" altLang="zh-CN" sz="1800" i="1" u="sng" dirty="0">
              <a:solidFill>
                <a:srgbClr val="FF0000"/>
              </a:solidFill>
            </a:endParaRPr>
          </a:p>
          <a:p>
            <a:pPr algn="just">
              <a:buNone/>
            </a:pPr>
            <a:r>
              <a:rPr lang="en-US" altLang="zh-CN" sz="1400" dirty="0"/>
              <a:t>[02]</a:t>
            </a:r>
            <a:r>
              <a:rPr lang="en-US" altLang="zh-CN" sz="1200" dirty="0"/>
              <a:t> Connected to vineyard.xjtu.edu.cn.</a:t>
            </a:r>
            <a:endParaRPr lang="en-US" altLang="zh-CN" sz="1200" dirty="0"/>
          </a:p>
          <a:p>
            <a:pPr algn="just">
              <a:buNone/>
            </a:pPr>
            <a:r>
              <a:rPr lang="en-US" altLang="zh-CN" sz="1400" dirty="0"/>
              <a:t>[03]</a:t>
            </a:r>
            <a:r>
              <a:rPr lang="en-US" altLang="zh-CN" sz="1200" dirty="0"/>
              <a:t> 220 vineyard.xjtu.edu.cn FTP server (Version wu-2.5.0(1) Tue Jul 13 10:20:43 CDT.</a:t>
            </a:r>
            <a:endParaRPr lang="en-US" altLang="zh-CN" sz="1400" dirty="0"/>
          </a:p>
          <a:p>
            <a:pPr algn="just">
              <a:buNone/>
            </a:pPr>
            <a:r>
              <a:rPr lang="en-US" altLang="zh-CN" sz="1400" dirty="0"/>
              <a:t>[04] </a:t>
            </a:r>
            <a:r>
              <a:rPr lang="en-US" altLang="zh-CN" sz="1800" dirty="0"/>
              <a:t>Name (ftp.xjtu.edu.cn:teng):  </a:t>
            </a:r>
            <a:r>
              <a:rPr lang="en-US" altLang="zh-CN" sz="1800" i="1" u="sng" dirty="0">
                <a:solidFill>
                  <a:srgbClr val="FF0000"/>
                </a:solidFill>
              </a:rPr>
              <a:t>anonymous</a:t>
            </a:r>
            <a:endParaRPr lang="en-US" altLang="zh-CN" sz="1800" i="1" u="sng" dirty="0">
              <a:solidFill>
                <a:srgbClr val="FF0000"/>
              </a:solidFill>
            </a:endParaRPr>
          </a:p>
          <a:p>
            <a:pPr algn="just">
              <a:buNone/>
            </a:pPr>
            <a:r>
              <a:rPr lang="en-US" altLang="zh-CN" sz="1400" dirty="0"/>
              <a:t>[05] </a:t>
            </a:r>
            <a:r>
              <a:rPr lang="en-US" altLang="zh-CN" sz="1200" dirty="0"/>
              <a:t>331 Guest login ok, send your complete e-mail address as password.</a:t>
            </a:r>
            <a:endParaRPr lang="en-US" altLang="zh-CN" sz="1400" dirty="0"/>
          </a:p>
          <a:p>
            <a:pPr algn="just">
              <a:buNone/>
            </a:pPr>
            <a:r>
              <a:rPr lang="en-US" altLang="zh-CN" sz="1400" dirty="0"/>
              <a:t>[06] </a:t>
            </a:r>
            <a:r>
              <a:rPr lang="en-US" altLang="zh-CN" sz="1800" dirty="0"/>
              <a:t>Password: </a:t>
            </a:r>
            <a:r>
              <a:rPr lang="en-US" altLang="zh-CN" sz="1800" i="1" u="sng" dirty="0">
                <a:solidFill>
                  <a:srgbClr val="FF0000"/>
                </a:solidFill>
              </a:rPr>
              <a:t>test@xjtu.edu.cn</a:t>
            </a:r>
            <a:endParaRPr lang="en-US" altLang="zh-CN" sz="1800" i="1" u="sng" dirty="0">
              <a:solidFill>
                <a:srgbClr val="FF0000"/>
              </a:solidFill>
            </a:endParaRPr>
          </a:p>
          <a:p>
            <a:pPr algn="just">
              <a:buNone/>
            </a:pPr>
            <a:r>
              <a:rPr lang="en-US" altLang="zh-CN" sz="1400" dirty="0"/>
              <a:t>[07] 230 Guest login ok, access restrictions apply.</a:t>
            </a:r>
            <a:endParaRPr lang="en-US" altLang="zh-CN" sz="1400" dirty="0"/>
          </a:p>
          <a:p>
            <a:pPr algn="just">
              <a:buNone/>
            </a:pPr>
            <a:r>
              <a:rPr lang="en-US" altLang="zh-CN" sz="1400" dirty="0"/>
              <a:t>[08] </a:t>
            </a:r>
            <a:r>
              <a:rPr lang="en-US" altLang="zh-CN" sz="1800" dirty="0"/>
              <a:t>ftp&gt;</a:t>
            </a:r>
            <a:r>
              <a:rPr lang="en-US" altLang="zh-CN" sz="1800" i="1" u="sng" dirty="0">
                <a:solidFill>
                  <a:srgbClr val="FF0000"/>
                </a:solidFill>
              </a:rPr>
              <a:t>cd   /pub/rfc</a:t>
            </a:r>
            <a:endParaRPr lang="en-US" altLang="zh-CN" sz="1800" i="1" u="sng" dirty="0">
              <a:solidFill>
                <a:srgbClr val="FF0000"/>
              </a:solidFill>
            </a:endParaRPr>
          </a:p>
          <a:p>
            <a:pPr algn="just">
              <a:buNone/>
            </a:pPr>
            <a:r>
              <a:rPr lang="en-US" altLang="zh-CN" sz="1400" dirty="0"/>
              <a:t>[09] </a:t>
            </a:r>
            <a:r>
              <a:rPr lang="en-US" altLang="zh-CN" sz="1200" dirty="0"/>
              <a:t>250 CWD command successful.</a:t>
            </a:r>
            <a:endParaRPr lang="en-US" altLang="zh-CN" sz="1200" dirty="0"/>
          </a:p>
          <a:p>
            <a:pPr algn="just">
              <a:buNone/>
            </a:pPr>
            <a:r>
              <a:rPr lang="en-US" altLang="zh-CN" sz="1400" dirty="0"/>
              <a:t>[10] </a:t>
            </a:r>
            <a:r>
              <a:rPr lang="en-US" altLang="zh-CN" sz="1800" dirty="0"/>
              <a:t>ftp&gt;</a:t>
            </a:r>
            <a:r>
              <a:rPr lang="en-US" altLang="zh-CN" sz="1800" i="1" u="sng" dirty="0">
                <a:solidFill>
                  <a:srgbClr val="FF0000"/>
                </a:solidFill>
              </a:rPr>
              <a:t>get   rfc959.txt   ftpinfo</a:t>
            </a:r>
            <a:endParaRPr lang="en-US" altLang="zh-CN" sz="1800" i="1" u="sng" dirty="0">
              <a:solidFill>
                <a:srgbClr val="FF0000"/>
              </a:solidFill>
            </a:endParaRPr>
          </a:p>
          <a:p>
            <a:pPr algn="just">
              <a:buNone/>
            </a:pPr>
            <a:r>
              <a:rPr lang="en-US" altLang="zh-CN" sz="1400" dirty="0"/>
              <a:t>[11]</a:t>
            </a:r>
            <a:r>
              <a:rPr lang="en-US" altLang="zh-CN" sz="1200" dirty="0"/>
              <a:t> 200 PORT command successful.</a:t>
            </a:r>
            <a:endParaRPr lang="en-US" altLang="zh-CN" sz="1200" dirty="0"/>
          </a:p>
          <a:p>
            <a:pPr algn="just">
              <a:buNone/>
            </a:pPr>
            <a:r>
              <a:rPr lang="en-US" altLang="zh-CN" sz="1400" dirty="0"/>
              <a:t>[12]</a:t>
            </a:r>
            <a:r>
              <a:rPr lang="en-US" altLang="zh-CN" sz="1200" dirty="0"/>
              <a:t> 150 Opening ASCII mode data connection for rfc959.txt (147316 bytes).</a:t>
            </a:r>
            <a:endParaRPr lang="en-US" altLang="zh-CN" sz="1200" dirty="0"/>
          </a:p>
          <a:p>
            <a:pPr algn="just">
              <a:buNone/>
            </a:pPr>
            <a:r>
              <a:rPr lang="en-US" altLang="zh-CN" sz="1400" dirty="0"/>
              <a:t>[13]</a:t>
            </a:r>
            <a:r>
              <a:rPr lang="en-US" altLang="zh-CN" sz="1200" dirty="0"/>
              <a:t> 226 Transfer complete.</a:t>
            </a:r>
            <a:endParaRPr lang="en-US" altLang="zh-CN" sz="1200" dirty="0"/>
          </a:p>
          <a:p>
            <a:pPr algn="just">
              <a:buNone/>
            </a:pPr>
            <a:r>
              <a:rPr lang="en-US" altLang="zh-CN" sz="1400" dirty="0"/>
              <a:t>       </a:t>
            </a:r>
            <a:r>
              <a:rPr lang="en-US" altLang="zh-CN" sz="1200" dirty="0"/>
              <a:t>local: ftpinfo      remote: rfc959.txt</a:t>
            </a:r>
            <a:endParaRPr lang="en-US" altLang="zh-CN" sz="1200" dirty="0"/>
          </a:p>
          <a:p>
            <a:pPr algn="just">
              <a:buNone/>
            </a:pPr>
            <a:r>
              <a:rPr lang="en-US" altLang="zh-CN" sz="1200" dirty="0"/>
              <a:t>        151249 bytes received in 2.1 seconds (71.27 Kbytes/s)</a:t>
            </a:r>
            <a:endParaRPr lang="en-US" altLang="zh-CN" sz="1200" dirty="0"/>
          </a:p>
          <a:p>
            <a:pPr algn="just">
              <a:buNone/>
            </a:pPr>
            <a:r>
              <a:rPr lang="en-US" altLang="zh-CN" sz="1400" dirty="0"/>
              <a:t>[14] </a:t>
            </a:r>
            <a:r>
              <a:rPr lang="en-US" altLang="zh-CN" sz="1800" dirty="0"/>
              <a:t>ftp&gt;</a:t>
            </a:r>
            <a:r>
              <a:rPr lang="en-US" altLang="zh-CN" sz="1800" i="1" u="sng" dirty="0">
                <a:solidFill>
                  <a:srgbClr val="FF0000"/>
                </a:solidFill>
              </a:rPr>
              <a:t>quit</a:t>
            </a:r>
            <a:endParaRPr lang="en-US" altLang="zh-CN" sz="1800" i="1" u="sng" dirty="0">
              <a:solidFill>
                <a:srgbClr val="FF0000"/>
              </a:solidFill>
            </a:endParaRPr>
          </a:p>
          <a:p>
            <a:pPr algn="just">
              <a:buNone/>
            </a:pPr>
            <a:r>
              <a:rPr lang="en-US" altLang="zh-CN" sz="1400" dirty="0"/>
              <a:t>[15]</a:t>
            </a:r>
            <a:r>
              <a:rPr lang="en-US" altLang="zh-CN" sz="1200" dirty="0"/>
              <a:t> 221-You have transferred 151249 bytes in 1 files.</a:t>
            </a:r>
            <a:endParaRPr lang="en-US" altLang="zh-CN" sz="1200" dirty="0"/>
          </a:p>
          <a:p>
            <a:pPr algn="just">
              <a:buNone/>
            </a:pPr>
            <a:r>
              <a:rPr lang="en-US" altLang="zh-CN" sz="1200" dirty="0"/>
              <a:t>        221-Total traffic for this session was 152964 bytes in 1 transfers.</a:t>
            </a:r>
            <a:endParaRPr lang="en-US" altLang="zh-CN" sz="1200" dirty="0"/>
          </a:p>
          <a:p>
            <a:pPr algn="just">
              <a:buNone/>
            </a:pPr>
            <a:r>
              <a:rPr lang="en-US" altLang="zh-CN" sz="1200" dirty="0"/>
              <a:t>        221-Thank you for using the FTP service on vineyard.xjtu.edu.cn.</a:t>
            </a:r>
            <a:endParaRPr lang="en-US" altLang="zh-CN" sz="1200" dirty="0"/>
          </a:p>
          <a:p>
            <a:pPr algn="just">
              <a:buNone/>
            </a:pPr>
            <a:r>
              <a:rPr lang="en-US" altLang="zh-CN" sz="1400" dirty="0"/>
              <a:t>       </a:t>
            </a:r>
            <a:r>
              <a:rPr lang="en-US" altLang="zh-CN" sz="1200" dirty="0"/>
              <a:t>221</a:t>
            </a:r>
            <a:r>
              <a:rPr lang="en-US" altLang="zh-CN" sz="1400" dirty="0"/>
              <a:t> Goodbye.</a:t>
            </a:r>
            <a:endParaRPr lang="en-US" altLang="zh-CN" sz="1400"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4210" name="Rectangle 3"/>
          <p:cNvSpPr>
            <a:spLocks noGrp="1" noRot="1"/>
          </p:cNvSpPr>
          <p:nvPr>
            <p:ph idx="1"/>
          </p:nvPr>
        </p:nvSpPr>
        <p:spPr>
          <a:xfrm>
            <a:off x="611188" y="404813"/>
            <a:ext cx="7772400" cy="4114800"/>
          </a:xfrm>
        </p:spPr>
        <p:txBody>
          <a:bodyPr vert="horz" wrap="square" lIns="91440" tIns="45720" rIns="91440" bIns="45720" anchor="t" anchorCtr="0"/>
          <a:p>
            <a:pPr>
              <a:buNone/>
            </a:pPr>
            <a:r>
              <a:rPr lang="zh-CN" altLang="en-US" sz="2400" dirty="0"/>
              <a:t>例子中各行信息的解释如下：</a:t>
            </a:r>
            <a:endParaRPr lang="zh-CN" altLang="en-US" sz="2400" dirty="0"/>
          </a:p>
          <a:p>
            <a:pPr>
              <a:buNone/>
            </a:pPr>
            <a:r>
              <a:rPr lang="en-US" altLang="zh-CN" sz="1600" dirty="0"/>
              <a:t>[01] </a:t>
            </a:r>
            <a:r>
              <a:rPr lang="zh-CN" altLang="en-US" sz="1600" dirty="0"/>
              <a:t>用户输入</a:t>
            </a:r>
            <a:r>
              <a:rPr lang="en-US" altLang="zh-CN" sz="1600" dirty="0"/>
              <a:t>FTP</a:t>
            </a:r>
            <a:r>
              <a:rPr lang="zh-CN" altLang="en-US" sz="1600" dirty="0"/>
              <a:t>命令启动本地</a:t>
            </a:r>
            <a:r>
              <a:rPr lang="en-US" altLang="zh-CN" sz="1600" dirty="0"/>
              <a:t>FTP</a:t>
            </a:r>
            <a:r>
              <a:rPr lang="zh-CN" altLang="en-US" sz="1600" dirty="0"/>
              <a:t>客户程序和远地主机西安交大匿名</a:t>
            </a:r>
            <a:r>
              <a:rPr lang="en-US" altLang="zh-CN" sz="1600" dirty="0"/>
              <a:t>FTP</a:t>
            </a:r>
            <a:r>
              <a:rPr lang="zh-CN" altLang="en-US" sz="1600" dirty="0"/>
              <a:t>服务器（</a:t>
            </a:r>
            <a:r>
              <a:rPr lang="en-US" altLang="zh-CN" sz="1600" dirty="0"/>
              <a:t>ftp.xjtu.edu.cn</a:t>
            </a:r>
            <a:r>
              <a:rPr lang="zh-CN" altLang="en-US" sz="1600" dirty="0"/>
              <a:t>）建立连接。</a:t>
            </a:r>
            <a:endParaRPr lang="zh-CN" altLang="en-US" sz="1600" dirty="0"/>
          </a:p>
          <a:p>
            <a:pPr>
              <a:buNone/>
            </a:pPr>
            <a:r>
              <a:rPr lang="en-US" altLang="zh-CN" sz="1600" dirty="0"/>
              <a:t>[02] </a:t>
            </a:r>
            <a:r>
              <a:rPr lang="zh-CN" altLang="en-US" sz="1600" dirty="0"/>
              <a:t>本地</a:t>
            </a:r>
            <a:r>
              <a:rPr lang="en-US" altLang="zh-CN" sz="1600" dirty="0"/>
              <a:t>FTP</a:t>
            </a:r>
            <a:r>
              <a:rPr lang="zh-CN" altLang="en-US" sz="1600" dirty="0"/>
              <a:t>客户程序显示的连接成功的信息。</a:t>
            </a:r>
            <a:endParaRPr lang="zh-CN" altLang="en-US" sz="1600" dirty="0"/>
          </a:p>
          <a:p>
            <a:pPr>
              <a:buNone/>
            </a:pPr>
            <a:r>
              <a:rPr lang="en-US" altLang="zh-CN" sz="1600" dirty="0"/>
              <a:t>[03] </a:t>
            </a:r>
            <a:r>
              <a:rPr lang="zh-CN" altLang="en-US" sz="1600" dirty="0"/>
              <a:t>远地服务器返回的信息，</a:t>
            </a:r>
            <a:r>
              <a:rPr lang="zh-CN" altLang="en-US" sz="1600" dirty="0">
                <a:solidFill>
                  <a:srgbClr val="FF0000"/>
                </a:solidFill>
              </a:rPr>
              <a:t>“</a:t>
            </a:r>
            <a:r>
              <a:rPr lang="en-US" altLang="zh-CN" sz="1600" dirty="0">
                <a:solidFill>
                  <a:srgbClr val="FF0000"/>
                </a:solidFill>
              </a:rPr>
              <a:t>220”</a:t>
            </a:r>
            <a:r>
              <a:rPr lang="zh-CN" altLang="en-US" sz="1600" dirty="0">
                <a:solidFill>
                  <a:srgbClr val="FF0000"/>
                </a:solidFill>
              </a:rPr>
              <a:t>表示“服务就绪</a:t>
            </a:r>
            <a:r>
              <a:rPr lang="zh-CN" altLang="en-US" sz="1600" dirty="0"/>
              <a:t>”。</a:t>
            </a:r>
            <a:endParaRPr lang="zh-CN" altLang="en-US" sz="1600" dirty="0"/>
          </a:p>
          <a:p>
            <a:pPr>
              <a:buNone/>
            </a:pPr>
            <a:r>
              <a:rPr lang="en-US" altLang="zh-CN" sz="1600" dirty="0"/>
              <a:t>[04] </a:t>
            </a:r>
            <a:r>
              <a:rPr lang="zh-CN" altLang="en-US" sz="1600" dirty="0"/>
              <a:t>本地</a:t>
            </a:r>
            <a:r>
              <a:rPr lang="en-US" altLang="zh-CN" sz="1600" dirty="0"/>
              <a:t>FTP</a:t>
            </a:r>
            <a:r>
              <a:rPr lang="zh-CN" altLang="en-US" sz="1600" dirty="0"/>
              <a:t>提示用户输入用户名。输入“</a:t>
            </a:r>
            <a:r>
              <a:rPr lang="en-US" altLang="zh-CN" sz="1600" dirty="0"/>
              <a:t>anonymous”</a:t>
            </a:r>
            <a:r>
              <a:rPr lang="zh-CN" altLang="en-US" sz="1600" dirty="0"/>
              <a:t>表示请求匿名</a:t>
            </a:r>
            <a:r>
              <a:rPr lang="en-US" altLang="zh-CN" sz="1600" dirty="0"/>
              <a:t>FTP</a:t>
            </a:r>
            <a:r>
              <a:rPr lang="zh-CN" altLang="en-US" sz="1600" dirty="0"/>
              <a:t>服务。</a:t>
            </a:r>
            <a:endParaRPr lang="zh-CN" altLang="en-US" sz="1600" dirty="0"/>
          </a:p>
          <a:p>
            <a:pPr>
              <a:buNone/>
            </a:pPr>
            <a:r>
              <a:rPr lang="en-US" altLang="zh-CN" sz="1600" dirty="0"/>
              <a:t>[05] </a:t>
            </a:r>
            <a:r>
              <a:rPr lang="zh-CN" altLang="en-US" sz="1600" dirty="0"/>
              <a:t>远地服务器提示“用户名正确”，需要口令。</a:t>
            </a:r>
            <a:endParaRPr lang="zh-CN" altLang="en-US" sz="1600" dirty="0"/>
          </a:p>
          <a:p>
            <a:pPr>
              <a:buNone/>
            </a:pPr>
            <a:r>
              <a:rPr lang="en-US" altLang="zh-CN" sz="1600" dirty="0"/>
              <a:t>[06] </a:t>
            </a:r>
            <a:r>
              <a:rPr lang="zh-CN" altLang="en-US" sz="1600" dirty="0"/>
              <a:t>本地</a:t>
            </a:r>
            <a:r>
              <a:rPr lang="en-US" altLang="zh-CN" sz="1600" dirty="0"/>
              <a:t>FTP</a:t>
            </a:r>
            <a:r>
              <a:rPr lang="zh-CN" altLang="en-US" sz="1600" dirty="0"/>
              <a:t>提示用户输入口令。用户可以输入自己的邮件地址，比如“</a:t>
            </a:r>
            <a:r>
              <a:rPr lang="en-US" altLang="zh-CN" sz="1600" dirty="0"/>
              <a:t>test@xjtu.edu.cn”</a:t>
            </a:r>
            <a:r>
              <a:rPr lang="zh-CN" altLang="en-US" sz="1600" dirty="0"/>
              <a:t>。</a:t>
            </a:r>
            <a:endParaRPr lang="zh-CN" altLang="en-US" sz="1600" dirty="0"/>
          </a:p>
          <a:p>
            <a:pPr>
              <a:buNone/>
            </a:pPr>
            <a:r>
              <a:rPr lang="en-US" altLang="zh-CN" sz="1600" dirty="0"/>
              <a:t>[07] </a:t>
            </a:r>
            <a:r>
              <a:rPr lang="zh-CN" altLang="en-US" sz="1600" dirty="0"/>
              <a:t>服务器返回</a:t>
            </a:r>
            <a:r>
              <a:rPr lang="zh-CN" altLang="en-US" sz="1600" dirty="0">
                <a:solidFill>
                  <a:srgbClr val="FF0000"/>
                </a:solidFill>
              </a:rPr>
              <a:t>“</a:t>
            </a:r>
            <a:r>
              <a:rPr lang="en-US" altLang="zh-CN" sz="1600" dirty="0">
                <a:solidFill>
                  <a:srgbClr val="FF0000"/>
                </a:solidFill>
              </a:rPr>
              <a:t>230”</a:t>
            </a:r>
            <a:r>
              <a:rPr lang="zh-CN" altLang="en-US" sz="1600" dirty="0">
                <a:solidFill>
                  <a:srgbClr val="FF0000"/>
                </a:solidFill>
              </a:rPr>
              <a:t>提示信息，表示用户注册成功</a:t>
            </a:r>
            <a:r>
              <a:rPr lang="zh-CN" altLang="en-US" sz="1600" dirty="0"/>
              <a:t>。</a:t>
            </a:r>
            <a:endParaRPr lang="zh-CN" altLang="en-US" sz="1600" dirty="0"/>
          </a:p>
          <a:p>
            <a:pPr>
              <a:buNone/>
            </a:pPr>
            <a:r>
              <a:rPr lang="en-US" altLang="zh-CN" sz="1600" dirty="0"/>
              <a:t>[08]“ftp&gt;”</a:t>
            </a:r>
            <a:r>
              <a:rPr lang="zh-CN" altLang="en-US" sz="1600" dirty="0"/>
              <a:t>是</a:t>
            </a:r>
            <a:r>
              <a:rPr lang="en-US" altLang="zh-CN" sz="1600" dirty="0"/>
              <a:t>FTP</a:t>
            </a:r>
            <a:r>
              <a:rPr lang="zh-CN" altLang="en-US" sz="1600" dirty="0"/>
              <a:t>的命令提示符。用户可以输入相应的命令，如“</a:t>
            </a:r>
            <a:r>
              <a:rPr lang="en-US" altLang="zh-CN" sz="1600" dirty="0"/>
              <a:t>help”,“dir”</a:t>
            </a:r>
            <a:r>
              <a:rPr lang="zh-CN" altLang="en-US" sz="1600" dirty="0"/>
              <a:t>等。这里是改变目录“</a:t>
            </a:r>
            <a:r>
              <a:rPr lang="en-US" altLang="zh-CN" sz="1600" dirty="0"/>
              <a:t>cd”</a:t>
            </a:r>
            <a:r>
              <a:rPr lang="zh-CN" altLang="en-US" sz="1600" dirty="0"/>
              <a:t>到</a:t>
            </a:r>
            <a:r>
              <a:rPr lang="en-US" altLang="zh-CN" sz="1600" dirty="0"/>
              <a:t>RFC</a:t>
            </a:r>
            <a:r>
              <a:rPr lang="zh-CN" altLang="en-US" sz="1600" dirty="0"/>
              <a:t>文件所在的目录。</a:t>
            </a:r>
            <a:endParaRPr lang="zh-CN" altLang="en-US" sz="1600" dirty="0"/>
          </a:p>
          <a:p>
            <a:pPr>
              <a:buNone/>
            </a:pPr>
            <a:r>
              <a:rPr lang="en-US" altLang="zh-CN" sz="1600" dirty="0"/>
              <a:t>[09] </a:t>
            </a:r>
            <a:r>
              <a:rPr lang="zh-CN" altLang="en-US" sz="1600" dirty="0"/>
              <a:t>远地服务器返回信息，</a:t>
            </a:r>
            <a:r>
              <a:rPr lang="zh-CN" altLang="en-US" sz="1600" dirty="0">
                <a:solidFill>
                  <a:srgbClr val="FF0000"/>
                </a:solidFill>
              </a:rPr>
              <a:t>表示改变目录命令已经成功。“</a:t>
            </a:r>
            <a:r>
              <a:rPr lang="en-US" altLang="zh-CN" sz="1600" dirty="0">
                <a:solidFill>
                  <a:srgbClr val="FF0000"/>
                </a:solidFill>
              </a:rPr>
              <a:t>CWD”</a:t>
            </a:r>
            <a:r>
              <a:rPr lang="zh-CN" altLang="en-US" sz="1600" dirty="0"/>
              <a:t>代表“</a:t>
            </a:r>
            <a:r>
              <a:rPr lang="en-US" altLang="zh-CN" sz="1600" dirty="0"/>
              <a:t>Change Working Directory”</a:t>
            </a:r>
            <a:r>
              <a:rPr lang="zh-CN" altLang="en-US" sz="1600" dirty="0"/>
              <a:t>。</a:t>
            </a:r>
            <a:endParaRPr lang="zh-CN" altLang="en-US" sz="1600" dirty="0"/>
          </a:p>
          <a:p>
            <a:pPr>
              <a:buNone/>
            </a:pPr>
            <a:r>
              <a:rPr lang="en-US" altLang="zh-CN" sz="1600" dirty="0"/>
              <a:t>[10] </a:t>
            </a:r>
            <a:r>
              <a:rPr lang="zh-CN" altLang="en-US" sz="1600" dirty="0"/>
              <a:t>用户要求获得名为“</a:t>
            </a:r>
            <a:r>
              <a:rPr lang="en-US" altLang="zh-CN" sz="1600" dirty="0"/>
              <a:t>rfc959.txt”</a:t>
            </a:r>
            <a:r>
              <a:rPr lang="zh-CN" altLang="en-US" sz="1600" dirty="0"/>
              <a:t>的文件，并改名为“</a:t>
            </a:r>
            <a:r>
              <a:rPr lang="en-US" altLang="zh-CN" sz="1600" dirty="0"/>
              <a:t>ftpinfo”</a:t>
            </a:r>
            <a:r>
              <a:rPr lang="zh-CN" altLang="en-US" sz="1600" dirty="0"/>
              <a:t>。</a:t>
            </a:r>
            <a:endParaRPr lang="zh-CN" altLang="en-US" sz="1600" dirty="0"/>
          </a:p>
          <a:p>
            <a:pPr>
              <a:buNone/>
            </a:pPr>
            <a:r>
              <a:rPr lang="en-US" altLang="zh-CN" sz="1600" dirty="0"/>
              <a:t>[11] </a:t>
            </a:r>
            <a:r>
              <a:rPr lang="zh-CN" altLang="en-US" sz="1600" dirty="0"/>
              <a:t>远地服务器提示“</a:t>
            </a:r>
            <a:r>
              <a:rPr lang="en-US" altLang="zh-CN" sz="1600" dirty="0"/>
              <a:t>PORT”</a:t>
            </a:r>
            <a:r>
              <a:rPr lang="zh-CN" altLang="en-US" sz="1600" dirty="0"/>
              <a:t>信息，表示要建立数据连接。</a:t>
            </a:r>
            <a:r>
              <a:rPr lang="zh-CN" altLang="en-US" sz="1600" dirty="0">
                <a:solidFill>
                  <a:srgbClr val="FF0000"/>
                </a:solidFill>
              </a:rPr>
              <a:t>“</a:t>
            </a:r>
            <a:r>
              <a:rPr lang="en-US" altLang="zh-CN" sz="1600" dirty="0">
                <a:solidFill>
                  <a:srgbClr val="FF0000"/>
                </a:solidFill>
              </a:rPr>
              <a:t>200”</a:t>
            </a:r>
            <a:r>
              <a:rPr lang="zh-CN" altLang="en-US" sz="1600" dirty="0">
                <a:solidFill>
                  <a:srgbClr val="FF0000"/>
                </a:solidFill>
              </a:rPr>
              <a:t>表示命令正确</a:t>
            </a:r>
            <a:r>
              <a:rPr lang="zh-CN" altLang="en-US" sz="1600" dirty="0"/>
              <a:t>。</a:t>
            </a:r>
            <a:endParaRPr lang="zh-CN" altLang="en-US" sz="1600" dirty="0"/>
          </a:p>
          <a:p>
            <a:pPr>
              <a:buNone/>
            </a:pPr>
            <a:r>
              <a:rPr lang="en-US" altLang="zh-CN" sz="1600" dirty="0"/>
              <a:t>[12] </a:t>
            </a:r>
            <a:r>
              <a:rPr lang="zh-CN" altLang="en-US" sz="1600" dirty="0"/>
              <a:t>数字</a:t>
            </a:r>
            <a:r>
              <a:rPr lang="zh-CN" altLang="en-US" sz="1600" dirty="0">
                <a:solidFill>
                  <a:srgbClr val="FF0000"/>
                </a:solidFill>
              </a:rPr>
              <a:t>“</a:t>
            </a:r>
            <a:r>
              <a:rPr lang="en-US" altLang="zh-CN" sz="1600" dirty="0">
                <a:solidFill>
                  <a:srgbClr val="FF0000"/>
                </a:solidFill>
              </a:rPr>
              <a:t>150”</a:t>
            </a:r>
            <a:r>
              <a:rPr lang="zh-CN" altLang="en-US" sz="1600" dirty="0">
                <a:solidFill>
                  <a:srgbClr val="FF0000"/>
                </a:solidFill>
              </a:rPr>
              <a:t>表示“文件状态正确</a:t>
            </a:r>
            <a:r>
              <a:rPr lang="zh-CN" altLang="en-US" sz="1600" dirty="0"/>
              <a:t>，正在建立数据连接，并进行文件传输”。</a:t>
            </a:r>
            <a:endParaRPr lang="zh-CN" altLang="en-US" sz="1600" dirty="0"/>
          </a:p>
          <a:p>
            <a:pPr>
              <a:buNone/>
            </a:pPr>
            <a:r>
              <a:rPr lang="en-US" altLang="zh-CN" sz="1600" dirty="0"/>
              <a:t>[13] </a:t>
            </a:r>
            <a:r>
              <a:rPr lang="zh-CN" altLang="en-US" sz="1600" dirty="0"/>
              <a:t>数字</a:t>
            </a:r>
            <a:r>
              <a:rPr lang="zh-CN" altLang="en-US" sz="1600" dirty="0">
                <a:solidFill>
                  <a:srgbClr val="FF0000"/>
                </a:solidFill>
              </a:rPr>
              <a:t>“</a:t>
            </a:r>
            <a:r>
              <a:rPr lang="en-US" altLang="zh-CN" sz="1600" dirty="0">
                <a:solidFill>
                  <a:srgbClr val="FF0000"/>
                </a:solidFill>
              </a:rPr>
              <a:t>226”</a:t>
            </a:r>
            <a:r>
              <a:rPr lang="zh-CN" altLang="en-US" sz="1600" dirty="0">
                <a:solidFill>
                  <a:srgbClr val="FF0000"/>
                </a:solidFill>
              </a:rPr>
              <a:t>表示“数据传输完毕</a:t>
            </a:r>
            <a:r>
              <a:rPr lang="zh-CN" altLang="en-US" sz="1600" dirty="0"/>
              <a:t>，释放数据连接”。</a:t>
            </a:r>
            <a:endParaRPr lang="zh-CN" altLang="en-US" sz="1600" dirty="0"/>
          </a:p>
          <a:p>
            <a:pPr>
              <a:buNone/>
            </a:pPr>
            <a:r>
              <a:rPr lang="en-US" altLang="zh-CN" sz="1600" dirty="0"/>
              <a:t>[14] </a:t>
            </a:r>
            <a:r>
              <a:rPr lang="zh-CN" altLang="en-US" sz="1600" dirty="0"/>
              <a:t>用户输入退出命令。</a:t>
            </a:r>
            <a:endParaRPr lang="zh-CN" altLang="en-US" sz="1600" dirty="0"/>
          </a:p>
          <a:p>
            <a:pPr>
              <a:buNone/>
            </a:pPr>
            <a:r>
              <a:rPr lang="en-US" altLang="zh-CN" sz="1600" dirty="0"/>
              <a:t>[15] </a:t>
            </a:r>
            <a:r>
              <a:rPr lang="zh-CN" altLang="en-US" sz="1600" dirty="0"/>
              <a:t>远地服务器表示</a:t>
            </a:r>
            <a:r>
              <a:rPr lang="en-US" altLang="zh-CN" sz="1600" dirty="0"/>
              <a:t>FTP</a:t>
            </a:r>
            <a:r>
              <a:rPr lang="zh-CN" altLang="en-US" sz="1600" dirty="0"/>
              <a:t>工作结束。</a:t>
            </a:r>
            <a:endParaRPr lang="zh-CN" altLang="en-US" sz="1600"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Rot="1"/>
          </p:cNvSpPr>
          <p:nvPr>
            <p:ph type="title"/>
          </p:nvPr>
        </p:nvSpPr>
        <p:spPr>
          <a:xfrm>
            <a:off x="838200" y="0"/>
            <a:ext cx="7696200" cy="720725"/>
          </a:xfrm>
        </p:spPr>
        <p:txBody>
          <a:bodyPr vert="horz" wrap="square" lIns="92075" tIns="46038" rIns="92075" bIns="46038" anchor="ctr" anchorCtr="0"/>
          <a:p>
            <a:r>
              <a:rPr lang="en-US" altLang="zh-CN" b="1" dirty="0"/>
              <a:t>3.5 </a:t>
            </a:r>
            <a:r>
              <a:rPr lang="zh-CN" altLang="en-US" sz="4800" b="1" dirty="0"/>
              <a:t>万维网（</a:t>
            </a:r>
            <a:r>
              <a:rPr lang="en-US" altLang="zh-CN" sz="4800" b="1" dirty="0"/>
              <a:t>WWW</a:t>
            </a:r>
            <a:r>
              <a:rPr lang="zh-CN" altLang="en-US" sz="4800" b="1" dirty="0"/>
              <a:t>）</a:t>
            </a:r>
            <a:endParaRPr lang="zh-CN" altLang="en-US" sz="4800" b="1" dirty="0"/>
          </a:p>
        </p:txBody>
      </p:sp>
      <p:sp>
        <p:nvSpPr>
          <p:cNvPr id="54275" name="Rectangle 3"/>
          <p:cNvSpPr>
            <a:spLocks noGrp="1"/>
          </p:cNvSpPr>
          <p:nvPr>
            <p:custDataLst>
              <p:tags r:id="rId1"/>
            </p:custDataLst>
          </p:nvPr>
        </p:nvSpPr>
        <p:spPr>
          <a:xfrm>
            <a:off x="611188" y="981075"/>
            <a:ext cx="7489825" cy="3598863"/>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eaLnBrk="1" hangingPunct="1">
              <a:lnSpc>
                <a:spcPct val="90000"/>
              </a:lnSpc>
            </a:pPr>
            <a:r>
              <a:rPr lang="en-US" altLang="zh-CN" sz="2400" dirty="0"/>
              <a:t>WWW</a:t>
            </a:r>
            <a:r>
              <a:rPr lang="zh-CN" altLang="en-US" sz="2400" dirty="0"/>
              <a:t>（</a:t>
            </a:r>
            <a:r>
              <a:rPr lang="en-US" altLang="zh-CN" sz="2400" dirty="0"/>
              <a:t>World Wide Web</a:t>
            </a:r>
            <a:r>
              <a:rPr lang="zh-CN" altLang="en-US" sz="2400" dirty="0"/>
              <a:t>）是用于访问遍布于</a:t>
            </a:r>
            <a:r>
              <a:rPr lang="en-US" altLang="zh-CN" sz="2400" dirty="0"/>
              <a:t>Internet</a:t>
            </a:r>
            <a:r>
              <a:rPr lang="zh-CN" altLang="en-US" sz="2400" dirty="0"/>
              <a:t>上的相互链接在一起的超文本的一种结构框架。</a:t>
            </a:r>
            <a:endParaRPr lang="zh-CN" altLang="en-US" sz="2400" dirty="0"/>
          </a:p>
          <a:p>
            <a:pPr eaLnBrk="1" hangingPunct="1">
              <a:lnSpc>
                <a:spcPct val="90000"/>
              </a:lnSpc>
            </a:pPr>
            <a:r>
              <a:rPr lang="zh-CN" altLang="en-US" sz="2400" dirty="0"/>
              <a:t>历史</a:t>
            </a:r>
            <a:endParaRPr lang="zh-CN" altLang="en-US" sz="2400" dirty="0"/>
          </a:p>
          <a:p>
            <a:pPr lvl="1" eaLnBrk="1" hangingPunct="1">
              <a:lnSpc>
                <a:spcPct val="90000"/>
              </a:lnSpc>
            </a:pPr>
            <a:r>
              <a:rPr lang="en-US" altLang="zh-CN" sz="2400" dirty="0"/>
              <a:t>1989</a:t>
            </a:r>
            <a:r>
              <a:rPr lang="zh-CN" altLang="en-US" sz="2400" dirty="0"/>
              <a:t>年，设计</a:t>
            </a:r>
            <a:r>
              <a:rPr lang="en-US" altLang="zh-CN" sz="2400" dirty="0"/>
              <a:t>WWW</a:t>
            </a:r>
            <a:r>
              <a:rPr lang="zh-CN" altLang="en-US" sz="2400" dirty="0"/>
              <a:t>的思想产生于欧洲核研究中心</a:t>
            </a:r>
            <a:r>
              <a:rPr lang="en-US" altLang="zh-CN" sz="2400" dirty="0"/>
              <a:t>CERN</a:t>
            </a:r>
            <a:r>
              <a:rPr lang="zh-CN" altLang="en-US" sz="2400" dirty="0"/>
              <a:t>；</a:t>
            </a:r>
            <a:endParaRPr lang="zh-CN" altLang="en-US" sz="2400" dirty="0"/>
          </a:p>
          <a:p>
            <a:pPr lvl="1" eaLnBrk="1" hangingPunct="1">
              <a:lnSpc>
                <a:spcPct val="90000"/>
              </a:lnSpc>
            </a:pPr>
            <a:r>
              <a:rPr lang="en-US" altLang="zh-CN" sz="2400" dirty="0"/>
              <a:t>1991</a:t>
            </a:r>
            <a:r>
              <a:rPr lang="zh-CN" altLang="en-US" sz="2400" dirty="0"/>
              <a:t>年，第一个原型在美国的</a:t>
            </a:r>
            <a:r>
              <a:rPr lang="en-US" altLang="zh-CN" sz="2400" dirty="0"/>
              <a:t>Hypertext ’91</a:t>
            </a:r>
            <a:r>
              <a:rPr lang="zh-CN" altLang="en-US" sz="2400" dirty="0"/>
              <a:t>会议上展示；</a:t>
            </a:r>
            <a:endParaRPr lang="zh-CN" altLang="en-US" sz="2400" dirty="0"/>
          </a:p>
          <a:p>
            <a:pPr lvl="1" eaLnBrk="1" hangingPunct="1">
              <a:lnSpc>
                <a:spcPct val="90000"/>
              </a:lnSpc>
            </a:pPr>
            <a:r>
              <a:rPr lang="en-US" altLang="zh-CN" sz="2400" dirty="0"/>
              <a:t>1993</a:t>
            </a:r>
            <a:r>
              <a:rPr lang="zh-CN" altLang="en-US" sz="2400" dirty="0"/>
              <a:t>年，第一个图形化浏览器，</a:t>
            </a:r>
            <a:r>
              <a:rPr lang="en-US" altLang="zh-CN" sz="2400" dirty="0"/>
              <a:t>Mosaic</a:t>
            </a:r>
            <a:r>
              <a:rPr lang="zh-CN" altLang="en-US" sz="2400" dirty="0"/>
              <a:t>；</a:t>
            </a:r>
            <a:endParaRPr lang="zh-CN" altLang="en-US" sz="2400" dirty="0"/>
          </a:p>
          <a:p>
            <a:pPr lvl="1" eaLnBrk="1" hangingPunct="1">
              <a:lnSpc>
                <a:spcPct val="90000"/>
              </a:lnSpc>
            </a:pPr>
            <a:r>
              <a:rPr lang="en-US" altLang="zh-CN" sz="2400" dirty="0"/>
              <a:t>1994</a:t>
            </a:r>
            <a:r>
              <a:rPr lang="zh-CN" altLang="en-US" sz="2400" dirty="0"/>
              <a:t>年，</a:t>
            </a:r>
            <a:r>
              <a:rPr lang="en-US" altLang="zh-CN" sz="2400" dirty="0"/>
              <a:t>Andreessen</a:t>
            </a:r>
            <a:r>
              <a:rPr lang="zh-CN" altLang="en-US" sz="2400" dirty="0"/>
              <a:t>创建</a:t>
            </a:r>
            <a:r>
              <a:rPr lang="en-US" altLang="zh-CN" sz="2400" dirty="0"/>
              <a:t>NETSCAPE</a:t>
            </a:r>
            <a:r>
              <a:rPr lang="zh-CN" altLang="en-US" sz="2400" dirty="0"/>
              <a:t>公司，开发</a:t>
            </a:r>
            <a:r>
              <a:rPr lang="en-US" altLang="zh-CN" sz="2400" dirty="0"/>
              <a:t>WEB</a:t>
            </a:r>
            <a:r>
              <a:rPr lang="zh-CN" altLang="en-US" sz="2400" dirty="0"/>
              <a:t>的客户和服务器软件；</a:t>
            </a:r>
            <a:endParaRPr lang="zh-CN" altLang="en-US" sz="2400" dirty="0"/>
          </a:p>
          <a:p>
            <a:pPr lvl="1" eaLnBrk="1" hangingPunct="1">
              <a:lnSpc>
                <a:spcPct val="90000"/>
              </a:lnSpc>
            </a:pPr>
            <a:r>
              <a:rPr lang="zh-CN" altLang="en-US" sz="2400" dirty="0"/>
              <a:t>同年，</a:t>
            </a:r>
            <a:r>
              <a:rPr lang="en-US" altLang="zh-CN" sz="2400" dirty="0"/>
              <a:t>CERN</a:t>
            </a:r>
            <a:r>
              <a:rPr lang="zh-CN" altLang="en-US" sz="2400" dirty="0"/>
              <a:t>和</a:t>
            </a:r>
            <a:r>
              <a:rPr lang="en-US" altLang="zh-CN" sz="2400" dirty="0"/>
              <a:t>MIT</a:t>
            </a:r>
            <a:r>
              <a:rPr lang="zh-CN" altLang="en-US" sz="2400" dirty="0"/>
              <a:t>共同创建</a:t>
            </a:r>
            <a:r>
              <a:rPr lang="en-US" altLang="zh-CN" sz="2400" dirty="0"/>
              <a:t>WWW</a:t>
            </a:r>
            <a:r>
              <a:rPr lang="zh-CN" altLang="en-US" sz="2400" dirty="0"/>
              <a:t>论坛，制定相关的协议标准，</a:t>
            </a:r>
            <a:r>
              <a:rPr lang="en-US" altLang="zh-CN" sz="2400" dirty="0"/>
              <a:t>http://www.w3.org</a:t>
            </a:r>
            <a:r>
              <a:rPr lang="zh-CN" altLang="en-US" sz="2400" dirty="0"/>
              <a:t>。</a:t>
            </a:r>
            <a:endParaRPr lang="zh-CN" altLang="en-US" sz="2400" dirty="0"/>
          </a:p>
          <a:p>
            <a:pPr eaLnBrk="1" hangingPunct="1">
              <a:lnSpc>
                <a:spcPct val="90000"/>
              </a:lnSpc>
            </a:pPr>
            <a:endParaRPr lang="en-US" altLang="zh-CN" sz="2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charRg st="0" end="57"/>
                                            </p:txEl>
                                          </p:spTgt>
                                        </p:tgtEl>
                                        <p:attrNameLst>
                                          <p:attrName>style.visibility</p:attrName>
                                        </p:attrNameLst>
                                      </p:cBhvr>
                                      <p:to>
                                        <p:strVal val="visible"/>
                                      </p:to>
                                    </p:set>
                                    <p:anim calcmode="lin" valueType="num">
                                      <p:cBhvr additive="base">
                                        <p:cTn id="7" dur="500" fill="hold"/>
                                        <p:tgtEl>
                                          <p:spTgt spid="54275">
                                            <p:txEl>
                                              <p:charRg st="0" end="5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charRg st="0" end="5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charRg st="57" end="60"/>
                                            </p:txEl>
                                          </p:spTgt>
                                        </p:tgtEl>
                                        <p:attrNameLst>
                                          <p:attrName>style.visibility</p:attrName>
                                        </p:attrNameLst>
                                      </p:cBhvr>
                                      <p:to>
                                        <p:strVal val="visible"/>
                                      </p:to>
                                    </p:set>
                                    <p:anim calcmode="lin" valueType="num">
                                      <p:cBhvr additive="base">
                                        <p:cTn id="13" dur="500" fill="hold"/>
                                        <p:tgtEl>
                                          <p:spTgt spid="54275">
                                            <p:txEl>
                                              <p:charRg st="57" end="6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charRg st="57" end="6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4275">
                                            <p:txEl>
                                              <p:charRg st="60" end="90"/>
                                            </p:txEl>
                                          </p:spTgt>
                                        </p:tgtEl>
                                        <p:attrNameLst>
                                          <p:attrName>style.visibility</p:attrName>
                                        </p:attrNameLst>
                                      </p:cBhvr>
                                      <p:to>
                                        <p:strVal val="visible"/>
                                      </p:to>
                                    </p:set>
                                    <p:anim calcmode="lin" valueType="num">
                                      <p:cBhvr additive="base">
                                        <p:cTn id="17" dur="500" fill="hold"/>
                                        <p:tgtEl>
                                          <p:spTgt spid="54275">
                                            <p:txEl>
                                              <p:charRg st="60" end="9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4275">
                                            <p:txEl>
                                              <p:charRg st="60" end="9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4275">
                                            <p:txEl>
                                              <p:charRg st="90" end="125"/>
                                            </p:txEl>
                                          </p:spTgt>
                                        </p:tgtEl>
                                        <p:attrNameLst>
                                          <p:attrName>style.visibility</p:attrName>
                                        </p:attrNameLst>
                                      </p:cBhvr>
                                      <p:to>
                                        <p:strVal val="visible"/>
                                      </p:to>
                                    </p:set>
                                    <p:anim calcmode="lin" valueType="num">
                                      <p:cBhvr additive="base">
                                        <p:cTn id="21" dur="500" fill="hold"/>
                                        <p:tgtEl>
                                          <p:spTgt spid="54275">
                                            <p:txEl>
                                              <p:charRg st="90" end="12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4275">
                                            <p:txEl>
                                              <p:charRg st="90" end="12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4275">
                                            <p:txEl>
                                              <p:charRg st="125" end="149"/>
                                            </p:txEl>
                                          </p:spTgt>
                                        </p:tgtEl>
                                        <p:attrNameLst>
                                          <p:attrName>style.visibility</p:attrName>
                                        </p:attrNameLst>
                                      </p:cBhvr>
                                      <p:to>
                                        <p:strVal val="visible"/>
                                      </p:to>
                                    </p:set>
                                    <p:anim calcmode="lin" valueType="num">
                                      <p:cBhvr additive="base">
                                        <p:cTn id="25" dur="500" fill="hold"/>
                                        <p:tgtEl>
                                          <p:spTgt spid="54275">
                                            <p:txEl>
                                              <p:charRg st="125" end="14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4275">
                                            <p:txEl>
                                              <p:charRg st="125" end="149"/>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4275">
                                            <p:txEl>
                                              <p:charRg st="149" end="194"/>
                                            </p:txEl>
                                          </p:spTgt>
                                        </p:tgtEl>
                                        <p:attrNameLst>
                                          <p:attrName>style.visibility</p:attrName>
                                        </p:attrNameLst>
                                      </p:cBhvr>
                                      <p:to>
                                        <p:strVal val="visible"/>
                                      </p:to>
                                    </p:set>
                                    <p:anim calcmode="lin" valueType="num">
                                      <p:cBhvr additive="base">
                                        <p:cTn id="29" dur="500" fill="hold"/>
                                        <p:tgtEl>
                                          <p:spTgt spid="54275">
                                            <p:txEl>
                                              <p:charRg st="149" end="19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4275">
                                            <p:txEl>
                                              <p:charRg st="149" end="19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4275">
                                            <p:txEl>
                                              <p:charRg st="194" end="244"/>
                                            </p:txEl>
                                          </p:spTgt>
                                        </p:tgtEl>
                                        <p:attrNameLst>
                                          <p:attrName>style.visibility</p:attrName>
                                        </p:attrNameLst>
                                      </p:cBhvr>
                                      <p:to>
                                        <p:strVal val="visible"/>
                                      </p:to>
                                    </p:set>
                                    <p:anim calcmode="lin" valueType="num">
                                      <p:cBhvr additive="base">
                                        <p:cTn id="33" dur="500" fill="hold"/>
                                        <p:tgtEl>
                                          <p:spTgt spid="54275">
                                            <p:txEl>
                                              <p:charRg st="194" end="24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4275">
                                            <p:txEl>
                                              <p:charRg st="194" end="24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Rot="1"/>
          </p:cNvSpPr>
          <p:nvPr>
            <p:ph type="title"/>
          </p:nvPr>
        </p:nvSpPr>
        <p:spPr/>
        <p:txBody>
          <a:bodyPr vert="horz" wrap="square" lIns="92075" tIns="46038" rIns="92075" bIns="46038" anchor="ctr" anchorCtr="0"/>
          <a:p>
            <a:r>
              <a:rPr lang="zh-CN" altLang="en-US" b="1" dirty="0"/>
              <a:t>万维网基本概念</a:t>
            </a:r>
            <a:endParaRPr lang="zh-CN" altLang="en-US" b="1" dirty="0"/>
          </a:p>
        </p:txBody>
      </p:sp>
      <p:sp>
        <p:nvSpPr>
          <p:cNvPr id="117761" name="Rectangle 3"/>
          <p:cNvSpPr>
            <a:spLocks noGrp="1"/>
          </p:cNvSpPr>
          <p:nvPr>
            <p:ph idx="1"/>
            <p:custDataLst>
              <p:tags r:id="rId1"/>
            </p:custDataLst>
          </p:nvPr>
        </p:nvSpPr>
        <p:spPr>
          <a:xfrm>
            <a:off x="934085" y="895350"/>
            <a:ext cx="7717790" cy="5562600"/>
          </a:xfrm>
        </p:spPr>
        <p:txBody>
          <a:bodyPr vert="horz" wrap="square" lIns="91440" tIns="45720" rIns="91440" bIns="45720" anchor="t"/>
          <a:p>
            <a:pPr eaLnBrk="1" hangingPunct="1"/>
            <a:r>
              <a:rPr lang="zh-CN" altLang="en-US" sz="2800" dirty="0"/>
              <a:t>术语</a:t>
            </a:r>
            <a:endParaRPr lang="zh-CN" altLang="en-US" sz="2800" dirty="0"/>
          </a:p>
          <a:p>
            <a:pPr lvl="1" eaLnBrk="1" hangingPunct="1"/>
            <a:r>
              <a:rPr lang="zh-CN" altLang="en-US" sz="2400" dirty="0"/>
              <a:t>网页</a:t>
            </a:r>
            <a:r>
              <a:rPr lang="en-US" altLang="zh-CN" sz="2400" dirty="0"/>
              <a:t>Web page:</a:t>
            </a:r>
            <a:endParaRPr lang="en-US" altLang="zh-CN" sz="2400" dirty="0"/>
          </a:p>
          <a:p>
            <a:pPr lvl="2" eaLnBrk="1" hangingPunct="1"/>
            <a:r>
              <a:rPr lang="zh-CN" altLang="en-US" sz="2000" dirty="0"/>
              <a:t>由 </a:t>
            </a:r>
            <a:r>
              <a:rPr lang="zh-CN" altLang="en-US" sz="2000" dirty="0">
                <a:latin typeface="Comic Sans MS" panose="030F0702030302020204" pitchFamily="66" charset="0"/>
              </a:rPr>
              <a:t>“</a:t>
            </a:r>
            <a:r>
              <a:rPr lang="zh-CN" altLang="en-US" sz="2000" dirty="0"/>
              <a:t>对象</a:t>
            </a:r>
            <a:r>
              <a:rPr lang="zh-CN" altLang="en-US" sz="2000" dirty="0">
                <a:latin typeface="Comic Sans MS" panose="030F0702030302020204" pitchFamily="66" charset="0"/>
              </a:rPr>
              <a:t>”</a:t>
            </a:r>
            <a:r>
              <a:rPr lang="zh-CN" altLang="en-US" sz="2000" dirty="0"/>
              <a:t>组成</a:t>
            </a:r>
            <a:endParaRPr lang="zh-CN" altLang="en-US" sz="2000" dirty="0"/>
          </a:p>
          <a:p>
            <a:pPr lvl="2" eaLnBrk="1" hangingPunct="1"/>
            <a:r>
              <a:rPr lang="zh-CN" altLang="en-US" sz="2000" dirty="0">
                <a:latin typeface="宋体" panose="02010600030101010101" pitchFamily="2" charset="-122"/>
              </a:rPr>
              <a:t>通过统一资源定位器</a:t>
            </a:r>
            <a:r>
              <a:rPr lang="en-US" altLang="zh-CN" sz="2000" dirty="0">
                <a:latin typeface="宋体" panose="02010600030101010101" pitchFamily="2" charset="-122"/>
              </a:rPr>
              <a:t>URL</a:t>
            </a:r>
            <a:r>
              <a:rPr lang="zh-CN" altLang="en-US" sz="2000" dirty="0">
                <a:latin typeface="宋体" panose="02010600030101010101" pitchFamily="2" charset="-122"/>
              </a:rPr>
              <a:t>（</a:t>
            </a:r>
            <a:r>
              <a:rPr lang="en-US" altLang="zh-CN" sz="2000" dirty="0">
                <a:latin typeface="宋体" panose="02010600030101010101" pitchFamily="2" charset="-122"/>
              </a:rPr>
              <a:t>Uniform Resource Locator</a:t>
            </a:r>
            <a:r>
              <a:rPr lang="zh-CN" altLang="en-US" sz="2000" dirty="0">
                <a:latin typeface="宋体" panose="02010600030101010101" pitchFamily="2" charset="-122"/>
              </a:rPr>
              <a:t>）访问</a:t>
            </a:r>
            <a:endParaRPr lang="zh-CN" altLang="en-US" sz="2000" dirty="0">
              <a:latin typeface="宋体" panose="02010600030101010101" pitchFamily="2" charset="-122"/>
            </a:endParaRPr>
          </a:p>
          <a:p>
            <a:pPr lvl="1" eaLnBrk="1" hangingPunct="1"/>
            <a:r>
              <a:rPr lang="zh-CN" altLang="en-US" sz="2400" dirty="0"/>
              <a:t>多数网页由以下部分组成</a:t>
            </a:r>
            <a:r>
              <a:rPr lang="en-US" altLang="zh-CN" sz="2400" dirty="0"/>
              <a:t>:</a:t>
            </a:r>
            <a:endParaRPr lang="en-US" altLang="zh-CN" sz="2400" dirty="0"/>
          </a:p>
          <a:p>
            <a:pPr lvl="2" eaLnBrk="1" hangingPunct="1"/>
            <a:r>
              <a:rPr lang="zh-CN" altLang="en-US" sz="2000" dirty="0"/>
              <a:t>基本的 </a:t>
            </a:r>
            <a:r>
              <a:rPr lang="en-US" altLang="zh-CN" sz="2000" dirty="0"/>
              <a:t>HTML</a:t>
            </a:r>
            <a:r>
              <a:rPr lang="zh-CN" altLang="en-US" sz="2000" dirty="0"/>
              <a:t>页面</a:t>
            </a:r>
            <a:endParaRPr lang="zh-CN" altLang="en-US" sz="2000" dirty="0"/>
          </a:p>
          <a:p>
            <a:pPr lvl="2" eaLnBrk="1" hangingPunct="1"/>
            <a:r>
              <a:rPr lang="zh-CN" altLang="en-US" sz="2000" dirty="0"/>
              <a:t>一些参考对象</a:t>
            </a:r>
            <a:endParaRPr lang="zh-CN" altLang="en-US" sz="2000" dirty="0"/>
          </a:p>
          <a:p>
            <a:pPr lvl="1" eaLnBrk="1" hangingPunct="1"/>
            <a:r>
              <a:rPr lang="en-US" altLang="zh-CN" sz="2400" dirty="0"/>
              <a:t>Web</a:t>
            </a:r>
            <a:r>
              <a:rPr lang="zh-CN" altLang="en-US" sz="2400" dirty="0"/>
              <a:t>的用户代理即浏览器 </a:t>
            </a:r>
            <a:r>
              <a:rPr lang="en-US" altLang="zh-CN" sz="2400" dirty="0"/>
              <a:t>browser:</a:t>
            </a:r>
            <a:endParaRPr lang="en-US" altLang="zh-CN" sz="2400" dirty="0"/>
          </a:p>
          <a:p>
            <a:pPr lvl="2" eaLnBrk="1" hangingPunct="1"/>
            <a:r>
              <a:rPr lang="en-US" altLang="zh-CN" sz="2000" dirty="0"/>
              <a:t>MS Internet Explorer</a:t>
            </a:r>
            <a:endParaRPr lang="en-US" altLang="zh-CN" sz="2000" dirty="0"/>
          </a:p>
          <a:p>
            <a:pPr lvl="2" eaLnBrk="1" hangingPunct="1"/>
            <a:r>
              <a:rPr lang="en-US" altLang="zh-CN" sz="2000" dirty="0"/>
              <a:t>Netscape Navigator</a:t>
            </a:r>
            <a:endParaRPr lang="en-US" altLang="zh-CN" sz="2000" dirty="0"/>
          </a:p>
          <a:p>
            <a:pPr lvl="1" eaLnBrk="1" hangingPunct="1"/>
            <a:r>
              <a:rPr lang="en-US" altLang="zh-CN" sz="2400" dirty="0"/>
              <a:t>Web server</a:t>
            </a:r>
            <a:r>
              <a:rPr lang="zh-CN" altLang="en-US" sz="2400" dirty="0"/>
              <a:t>提供</a:t>
            </a:r>
            <a:r>
              <a:rPr lang="en-US" altLang="zh-CN" sz="2400" dirty="0"/>
              <a:t>Web</a:t>
            </a:r>
            <a:r>
              <a:rPr lang="zh-CN" altLang="en-US" sz="2400" dirty="0"/>
              <a:t>服务</a:t>
            </a:r>
            <a:endParaRPr lang="zh-CN" altLang="en-US" sz="2400" dirty="0"/>
          </a:p>
          <a:p>
            <a:pPr eaLnBrk="1" hangingPunct="1">
              <a:buNone/>
            </a:pPr>
            <a:endParaRPr lang="zh-CN" altLang="en-US" sz="2800" dirty="0"/>
          </a:p>
          <a:p>
            <a:pPr eaLnBrk="1" hangingPunct="1"/>
            <a:endParaRPr lang="en-US" altLang="zh-CN" sz="2800" dirty="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Rot="1"/>
          </p:cNvSpPr>
          <p:nvPr>
            <p:ph type="title"/>
          </p:nvPr>
        </p:nvSpPr>
        <p:spPr/>
        <p:txBody>
          <a:bodyPr vert="horz" wrap="square" lIns="92075" tIns="46038" rIns="92075" bIns="46038" anchor="ctr" anchorCtr="0"/>
          <a:p>
            <a:r>
              <a:rPr lang="zh-CN" altLang="en-US" b="1" dirty="0"/>
              <a:t>万维网基本概念</a:t>
            </a:r>
            <a:endParaRPr lang="zh-CN" altLang="en-US" b="1" dirty="0"/>
          </a:p>
        </p:txBody>
      </p:sp>
      <p:sp>
        <p:nvSpPr>
          <p:cNvPr id="118785" name="Rectangle 3"/>
          <p:cNvSpPr>
            <a:spLocks noGrp="1"/>
          </p:cNvSpPr>
          <p:nvPr>
            <p:ph idx="1"/>
            <p:custDataLst>
              <p:tags r:id="rId1"/>
            </p:custDataLst>
          </p:nvPr>
        </p:nvSpPr>
        <p:spPr>
          <a:xfrm>
            <a:off x="468313" y="765175"/>
            <a:ext cx="8229600" cy="3600450"/>
          </a:xfrm>
        </p:spPr>
        <p:txBody>
          <a:bodyPr vert="horz" wrap="square" lIns="91440" tIns="45720" rIns="91440" bIns="45720" anchor="t"/>
          <a:p>
            <a:pPr eaLnBrk="1" hangingPunct="1">
              <a:lnSpc>
                <a:spcPct val="80000"/>
              </a:lnSpc>
              <a:buNone/>
            </a:pPr>
            <a:r>
              <a:rPr lang="en-US" altLang="zh-CN" sz="2000" dirty="0"/>
              <a:t>WWW</a:t>
            </a:r>
            <a:r>
              <a:rPr lang="zh-CN" altLang="en-US" sz="2000" dirty="0"/>
              <a:t>服务包含</a:t>
            </a:r>
            <a:r>
              <a:rPr lang="en-US" altLang="zh-CN" sz="2000" dirty="0"/>
              <a:t>Web</a:t>
            </a:r>
            <a:r>
              <a:rPr lang="zh-CN" altLang="en-US" sz="2000" dirty="0"/>
              <a:t>服务器端、客户端和通讯协议三个部分。 </a:t>
            </a:r>
            <a:endParaRPr lang="zh-CN" altLang="en-US" sz="2000" dirty="0"/>
          </a:p>
          <a:p>
            <a:pPr eaLnBrk="1" hangingPunct="1">
              <a:lnSpc>
                <a:spcPct val="80000"/>
              </a:lnSpc>
            </a:pPr>
            <a:r>
              <a:rPr lang="en-US" altLang="zh-CN" sz="2000" dirty="0"/>
              <a:t>Web</a:t>
            </a:r>
            <a:r>
              <a:rPr lang="zh-CN" altLang="en-US" sz="2000" dirty="0"/>
              <a:t>服务器 </a:t>
            </a:r>
            <a:endParaRPr lang="zh-CN" altLang="en-US" sz="2000" dirty="0"/>
          </a:p>
          <a:p>
            <a:pPr eaLnBrk="1" hangingPunct="1">
              <a:lnSpc>
                <a:spcPct val="80000"/>
              </a:lnSpc>
              <a:buNone/>
            </a:pPr>
            <a:r>
              <a:rPr lang="zh-CN" altLang="en-US" sz="2000" dirty="0">
                <a:solidFill>
                  <a:srgbClr val="000099"/>
                </a:solidFill>
              </a:rPr>
              <a:t>       </a:t>
            </a:r>
            <a:r>
              <a:rPr lang="en-US" altLang="zh-CN" sz="2000" dirty="0">
                <a:solidFill>
                  <a:srgbClr val="000099"/>
                </a:solidFill>
              </a:rPr>
              <a:t>Web</a:t>
            </a:r>
            <a:r>
              <a:rPr lang="zh-CN" altLang="en-US" sz="2000" dirty="0">
                <a:solidFill>
                  <a:srgbClr val="000099"/>
                </a:solidFill>
              </a:rPr>
              <a:t>服务器结构中规定了服务器的传输设定、信息传输格式及服务器本身的基本开放结构。</a:t>
            </a:r>
            <a:endParaRPr lang="zh-CN" altLang="en-US" sz="2000" dirty="0">
              <a:solidFill>
                <a:srgbClr val="000099"/>
              </a:solidFill>
            </a:endParaRPr>
          </a:p>
          <a:p>
            <a:pPr eaLnBrk="1" hangingPunct="1">
              <a:lnSpc>
                <a:spcPct val="80000"/>
              </a:lnSpc>
            </a:pPr>
            <a:r>
              <a:rPr lang="zh-CN" altLang="en-US" sz="2000" dirty="0"/>
              <a:t>客户端的用户代理（</a:t>
            </a:r>
            <a:r>
              <a:rPr lang="en-US" altLang="zh-CN" sz="2000" dirty="0"/>
              <a:t>Web</a:t>
            </a:r>
            <a:r>
              <a:rPr lang="zh-CN" altLang="en-US" sz="2000" dirty="0"/>
              <a:t>浏览器）</a:t>
            </a:r>
            <a:endParaRPr lang="zh-CN" altLang="en-US" sz="2000" dirty="0"/>
          </a:p>
          <a:p>
            <a:pPr eaLnBrk="1" hangingPunct="1">
              <a:lnSpc>
                <a:spcPct val="80000"/>
              </a:lnSpc>
              <a:buNone/>
            </a:pPr>
            <a:r>
              <a:rPr lang="zh-CN" altLang="en-US" sz="2000" dirty="0">
                <a:solidFill>
                  <a:srgbClr val="000099"/>
                </a:solidFill>
              </a:rPr>
              <a:t>       </a:t>
            </a:r>
            <a:r>
              <a:rPr lang="en-US" altLang="zh-CN" sz="2000" dirty="0">
                <a:solidFill>
                  <a:srgbClr val="000099"/>
                </a:solidFill>
              </a:rPr>
              <a:t>WWW</a:t>
            </a:r>
            <a:r>
              <a:rPr lang="zh-CN" altLang="en-US" sz="2000" dirty="0">
                <a:solidFill>
                  <a:srgbClr val="000099"/>
                </a:solidFill>
              </a:rPr>
              <a:t>服务客户端的用户代理被称为</a:t>
            </a:r>
            <a:r>
              <a:rPr lang="en-US" altLang="zh-CN" sz="2000" dirty="0">
                <a:solidFill>
                  <a:srgbClr val="000099"/>
                </a:solidFill>
              </a:rPr>
              <a:t>Web</a:t>
            </a:r>
            <a:r>
              <a:rPr lang="zh-CN" altLang="en-US" sz="2000" dirty="0">
                <a:solidFill>
                  <a:srgbClr val="000099"/>
                </a:solidFill>
              </a:rPr>
              <a:t>浏览器，其功能是向</a:t>
            </a:r>
            <a:r>
              <a:rPr lang="en-US" altLang="zh-CN" sz="2000" dirty="0">
                <a:solidFill>
                  <a:srgbClr val="000099"/>
                </a:solidFill>
              </a:rPr>
              <a:t>Web</a:t>
            </a:r>
            <a:r>
              <a:rPr lang="zh-CN" altLang="en-US" sz="2000" dirty="0">
                <a:solidFill>
                  <a:srgbClr val="000099"/>
                </a:solidFill>
              </a:rPr>
              <a:t>服务器发送资源查询请求，并将接收到的、从</a:t>
            </a:r>
            <a:r>
              <a:rPr lang="en-US" altLang="zh-CN" sz="2000" dirty="0">
                <a:solidFill>
                  <a:srgbClr val="000099"/>
                </a:solidFill>
              </a:rPr>
              <a:t>Web</a:t>
            </a:r>
            <a:r>
              <a:rPr lang="zh-CN" altLang="en-US" sz="2000" dirty="0">
                <a:solidFill>
                  <a:srgbClr val="000099"/>
                </a:solidFill>
              </a:rPr>
              <a:t>服务器下载的</a:t>
            </a:r>
            <a:r>
              <a:rPr lang="en-US" altLang="zh-CN" sz="2000" dirty="0">
                <a:solidFill>
                  <a:srgbClr val="000099"/>
                </a:solidFill>
              </a:rPr>
              <a:t>HTML</a:t>
            </a:r>
            <a:r>
              <a:rPr lang="zh-CN" altLang="en-US" sz="2000" dirty="0">
                <a:solidFill>
                  <a:srgbClr val="000099"/>
                </a:solidFill>
              </a:rPr>
              <a:t>格式的</a:t>
            </a:r>
            <a:r>
              <a:rPr lang="en-US" altLang="zh-CN" sz="2000" dirty="0">
                <a:solidFill>
                  <a:srgbClr val="000099"/>
                </a:solidFill>
              </a:rPr>
              <a:t>Web</a:t>
            </a:r>
            <a:r>
              <a:rPr lang="zh-CN" altLang="en-US" sz="2000" dirty="0">
                <a:solidFill>
                  <a:srgbClr val="000099"/>
                </a:solidFill>
              </a:rPr>
              <a:t>对象进行解释和显示。</a:t>
            </a:r>
            <a:endParaRPr lang="zh-CN" altLang="en-US" sz="2000" dirty="0">
              <a:solidFill>
                <a:srgbClr val="000099"/>
              </a:solidFill>
            </a:endParaRPr>
          </a:p>
          <a:p>
            <a:pPr eaLnBrk="1" hangingPunct="1">
              <a:lnSpc>
                <a:spcPct val="80000"/>
              </a:lnSpc>
            </a:pPr>
            <a:r>
              <a:rPr lang="zh-CN" altLang="en-US" sz="2000" dirty="0"/>
              <a:t>通讯协议（</a:t>
            </a:r>
            <a:r>
              <a:rPr lang="en-US" altLang="zh-CN" sz="2000" dirty="0"/>
              <a:t>HTTP</a:t>
            </a:r>
            <a:r>
              <a:rPr lang="zh-CN" altLang="en-US" sz="2000" dirty="0"/>
              <a:t>协议）</a:t>
            </a:r>
            <a:endParaRPr lang="zh-CN" altLang="en-US" sz="2000" dirty="0"/>
          </a:p>
          <a:p>
            <a:pPr eaLnBrk="1" hangingPunct="1">
              <a:lnSpc>
                <a:spcPct val="80000"/>
              </a:lnSpc>
              <a:buNone/>
            </a:pPr>
            <a:r>
              <a:rPr lang="zh-CN" altLang="en-US" sz="2000" dirty="0"/>
              <a:t>       </a:t>
            </a:r>
            <a:r>
              <a:rPr lang="en-US" altLang="zh-CN" sz="2000" dirty="0"/>
              <a:t>Web</a:t>
            </a:r>
            <a:r>
              <a:rPr lang="zh-CN" altLang="en-US" sz="2000" dirty="0"/>
              <a:t>浏览器与</a:t>
            </a:r>
            <a:r>
              <a:rPr lang="en-US" altLang="zh-CN" sz="2000" dirty="0"/>
              <a:t>Web</a:t>
            </a:r>
            <a:r>
              <a:rPr lang="zh-CN" altLang="en-US" sz="2000" dirty="0"/>
              <a:t>服务器之间使用</a:t>
            </a:r>
            <a:r>
              <a:rPr lang="en-US" altLang="zh-CN" sz="2000" dirty="0"/>
              <a:t>HTTP</a:t>
            </a:r>
            <a:r>
              <a:rPr lang="zh-CN" altLang="en-US" sz="2000" dirty="0"/>
              <a:t>协议进行通讯传输。</a:t>
            </a:r>
            <a:r>
              <a:rPr lang="en-US" altLang="zh-CN" sz="2000" dirty="0"/>
              <a:t>HTTP</a:t>
            </a:r>
            <a:r>
              <a:rPr lang="zh-CN" altLang="en-US" sz="2000" dirty="0"/>
              <a:t>（</a:t>
            </a:r>
            <a:r>
              <a:rPr lang="en-US" altLang="zh-CN" sz="2000" dirty="0"/>
              <a:t>HyperText Transfer Protocol</a:t>
            </a:r>
            <a:r>
              <a:rPr lang="zh-CN" altLang="en-US" sz="2000" dirty="0"/>
              <a:t>，超文本传输协议）是分布式的</a:t>
            </a:r>
            <a:r>
              <a:rPr lang="en-US" altLang="zh-CN" sz="2000" dirty="0"/>
              <a:t>Web</a:t>
            </a:r>
            <a:r>
              <a:rPr lang="zh-CN" altLang="en-US" sz="2000" dirty="0"/>
              <a:t>应用的核心技术协议，它定义了</a:t>
            </a:r>
            <a:r>
              <a:rPr lang="en-US" altLang="zh-CN" sz="2000" dirty="0"/>
              <a:t>Web</a:t>
            </a:r>
            <a:r>
              <a:rPr lang="zh-CN" altLang="en-US" sz="2000" dirty="0"/>
              <a:t>浏览器向</a:t>
            </a:r>
            <a:r>
              <a:rPr lang="en-US" altLang="zh-CN" sz="2000" dirty="0"/>
              <a:t>Web</a:t>
            </a:r>
            <a:r>
              <a:rPr lang="zh-CN" altLang="en-US" sz="2000" dirty="0"/>
              <a:t>服务器发送的请求</a:t>
            </a:r>
            <a:r>
              <a:rPr lang="en-US" altLang="zh-CN" sz="2000" dirty="0"/>
              <a:t>Web</a:t>
            </a:r>
            <a:r>
              <a:rPr lang="zh-CN" altLang="en-US" sz="2000" dirty="0"/>
              <a:t>对象的格式，以及</a:t>
            </a:r>
            <a:r>
              <a:rPr lang="en-US" altLang="zh-CN" sz="2000" dirty="0"/>
              <a:t>Web</a:t>
            </a:r>
            <a:r>
              <a:rPr lang="zh-CN" altLang="en-US" sz="2000" dirty="0"/>
              <a:t>对象在</a:t>
            </a:r>
            <a:r>
              <a:rPr lang="en-US" altLang="zh-CN" sz="2000" dirty="0"/>
              <a:t>Internet</a:t>
            </a:r>
            <a:r>
              <a:rPr lang="zh-CN" altLang="en-US" sz="2000" dirty="0"/>
              <a:t>上的传输方式。 </a:t>
            </a:r>
            <a:endParaRPr lang="zh-CN" altLang="en-US" sz="2000" dirty="0"/>
          </a:p>
        </p:txBody>
      </p:sp>
      <p:graphicFrame>
        <p:nvGraphicFramePr>
          <p:cNvPr id="118787" name="Object 2"/>
          <p:cNvGraphicFramePr/>
          <p:nvPr>
            <p:custDataLst>
              <p:tags r:id="rId2"/>
            </p:custDataLst>
          </p:nvPr>
        </p:nvGraphicFramePr>
        <p:xfrm>
          <a:off x="1692275" y="4652963"/>
          <a:ext cx="5688013" cy="1992312"/>
        </p:xfrm>
        <a:graphic>
          <a:graphicData uri="http://schemas.openxmlformats.org/presentationml/2006/ole">
            <mc:AlternateContent xmlns:mc="http://schemas.openxmlformats.org/markup-compatibility/2006">
              <mc:Choice xmlns:v="urn:schemas-microsoft-com:vml" Requires="v">
                <p:oleObj spid="_x0000_s3141" name="" r:id="rId3" imgW="4405630" imgH="1543685" progId="Visio.Drawing.11">
                  <p:embed/>
                </p:oleObj>
              </mc:Choice>
              <mc:Fallback>
                <p:oleObj name="" r:id="rId3" imgW="4405630" imgH="1543685" progId="Visio.Drawing.11">
                  <p:embed/>
                  <p:pic>
                    <p:nvPicPr>
                      <p:cNvPr id="0" name="图片 3140"/>
                      <p:cNvPicPr/>
                      <p:nvPr/>
                    </p:nvPicPr>
                    <p:blipFill>
                      <a:blip r:embed="rId4"/>
                      <a:stretch>
                        <a:fillRect/>
                      </a:stretch>
                    </p:blipFill>
                    <p:spPr>
                      <a:xfrm>
                        <a:off x="1692275" y="4652963"/>
                        <a:ext cx="5688013" cy="1992312"/>
                      </a:xfrm>
                      <a:prstGeom prst="rect">
                        <a:avLst/>
                      </a:prstGeom>
                      <a:solidFill>
                        <a:schemeClr val="bg1"/>
                      </a:solidFill>
                      <a:ln w="38100">
                        <a:noFill/>
                        <a:miter/>
                      </a:ln>
                    </p:spPr>
                  </p:pic>
                </p:oleObj>
              </mc:Fallback>
            </mc:AlternateContent>
          </a:graphicData>
        </a:graphic>
      </p:graphicFrame>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Rot="1"/>
          </p:cNvSpPr>
          <p:nvPr>
            <p:ph type="title"/>
          </p:nvPr>
        </p:nvSpPr>
        <p:spPr/>
        <p:txBody>
          <a:bodyPr vert="horz" wrap="square" lIns="92075" tIns="46038" rIns="92075" bIns="46038" anchor="ctr" anchorCtr="0"/>
          <a:p>
            <a:r>
              <a:rPr lang="zh-CN" altLang="en-US" b="1" dirty="0"/>
              <a:t>万维网设计目标</a:t>
            </a:r>
            <a:endParaRPr lang="zh-CN" altLang="en-US" b="1" dirty="0"/>
          </a:p>
        </p:txBody>
      </p:sp>
      <p:sp>
        <p:nvSpPr>
          <p:cNvPr id="102403" name="Rectangle 3"/>
          <p:cNvSpPr>
            <a:spLocks noGrp="1" noRot="1"/>
          </p:cNvSpPr>
          <p:nvPr>
            <p:ph idx="1"/>
          </p:nvPr>
        </p:nvSpPr>
        <p:spPr/>
        <p:txBody>
          <a:bodyPr vert="horz" wrap="square" lIns="91440" tIns="45720" rIns="91440" bIns="45720" anchor="t" anchorCtr="0"/>
          <a:p>
            <a:r>
              <a:rPr lang="en-US" altLang="zh-CN" dirty="0"/>
              <a:t>WWW</a:t>
            </a:r>
            <a:r>
              <a:rPr lang="zh-CN" altLang="en-US" dirty="0"/>
              <a:t>最基本的四项设计目标包括：</a:t>
            </a:r>
            <a:endParaRPr lang="zh-CN" altLang="en-US" dirty="0"/>
          </a:p>
          <a:p>
            <a:pPr lvl="1"/>
            <a:r>
              <a:rPr lang="zh-CN" altLang="en-US" dirty="0">
                <a:solidFill>
                  <a:schemeClr val="tx1"/>
                </a:solidFill>
              </a:rPr>
              <a:t>分布式信息系统；</a:t>
            </a:r>
            <a:endParaRPr lang="zh-CN" altLang="en-US" dirty="0">
              <a:solidFill>
                <a:schemeClr val="tx1"/>
              </a:solidFill>
            </a:endParaRPr>
          </a:p>
          <a:p>
            <a:pPr lvl="1"/>
            <a:r>
              <a:rPr lang="zh-CN" altLang="en-US" dirty="0">
                <a:solidFill>
                  <a:schemeClr val="tx1"/>
                </a:solidFill>
              </a:rPr>
              <a:t>对多重协议提供一个统一通用的接口；</a:t>
            </a:r>
            <a:endParaRPr lang="zh-CN" altLang="en-US" dirty="0">
              <a:solidFill>
                <a:schemeClr val="tx1"/>
              </a:solidFill>
            </a:endParaRPr>
          </a:p>
          <a:p>
            <a:pPr lvl="1"/>
            <a:r>
              <a:rPr lang="zh-CN" altLang="en-US" dirty="0">
                <a:solidFill>
                  <a:schemeClr val="tx1"/>
                </a:solidFill>
              </a:rPr>
              <a:t>对超媒体支持；</a:t>
            </a:r>
            <a:endParaRPr lang="zh-CN" altLang="en-US" dirty="0">
              <a:solidFill>
                <a:schemeClr val="tx1"/>
              </a:solidFill>
            </a:endParaRPr>
          </a:p>
          <a:p>
            <a:pPr lvl="1"/>
            <a:r>
              <a:rPr lang="zh-CN" altLang="en-US" dirty="0">
                <a:solidFill>
                  <a:schemeClr val="tx1"/>
                </a:solidFill>
              </a:rPr>
              <a:t>可扩充性，能够支持所有的数据格式</a:t>
            </a:r>
            <a:r>
              <a:rPr lang="zh-CN" altLang="en-US" dirty="0"/>
              <a:t>。</a:t>
            </a:r>
            <a:endParaRPr lang="zh-CN" altLang="en-US" dirty="0"/>
          </a:p>
          <a:p>
            <a:r>
              <a:rPr lang="en-US" altLang="zh-CN" dirty="0"/>
              <a:t>HTTP</a:t>
            </a:r>
            <a:r>
              <a:rPr lang="zh-CN" altLang="en-US" dirty="0"/>
              <a:t>之前的其他协议都不能完全实现上述要求，因而</a:t>
            </a:r>
            <a:r>
              <a:rPr lang="en-US" altLang="zh-CN" dirty="0"/>
              <a:t>HTTP</a:t>
            </a:r>
            <a:r>
              <a:rPr lang="zh-CN" altLang="en-US" dirty="0"/>
              <a:t>就应运而生了。</a:t>
            </a:r>
            <a:endParaRPr lang="zh-CN" altLang="en-US" dirty="0"/>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Rot="1"/>
          </p:cNvSpPr>
          <p:nvPr>
            <p:ph type="title"/>
          </p:nvPr>
        </p:nvSpPr>
        <p:spPr/>
        <p:txBody>
          <a:bodyPr vert="horz" wrap="square" lIns="92075" tIns="46038" rIns="92075" bIns="46038" anchor="ctr" anchorCtr="0"/>
          <a:p>
            <a:r>
              <a:rPr lang="en-US" altLang="zh-CN" noProof="0" smtClean="0">
                <a:ln>
                  <a:noFill/>
                </a:ln>
                <a:effectLst/>
                <a:uLnTx/>
                <a:uFillTx/>
                <a:sym typeface="+mn-ea"/>
              </a:rPr>
              <a:t>Web</a:t>
            </a:r>
            <a:r>
              <a:rPr lang="zh-CN" altLang="en-US" noProof="0" smtClean="0">
                <a:ln>
                  <a:noFill/>
                </a:ln>
                <a:effectLst/>
                <a:uLnTx/>
                <a:uFillTx/>
                <a:sym typeface="+mn-ea"/>
              </a:rPr>
              <a:t>的客户</a:t>
            </a:r>
            <a:r>
              <a:rPr lang="en-US" altLang="zh-CN" noProof="0" smtClean="0">
                <a:ln>
                  <a:noFill/>
                </a:ln>
                <a:effectLst/>
                <a:uLnTx/>
                <a:uFillTx/>
                <a:sym typeface="+mn-ea"/>
              </a:rPr>
              <a:t>/</a:t>
            </a:r>
            <a:r>
              <a:rPr lang="zh-CN" altLang="en-US" noProof="0" smtClean="0">
                <a:ln>
                  <a:noFill/>
                </a:ln>
                <a:effectLst/>
                <a:uLnTx/>
                <a:uFillTx/>
                <a:sym typeface="+mn-ea"/>
              </a:rPr>
              <a:t>服务器模式</a:t>
            </a:r>
            <a:endParaRPr lang="zh-CN" altLang="en-US" b="1" dirty="0"/>
          </a:p>
        </p:txBody>
      </p:sp>
      <p:sp>
        <p:nvSpPr>
          <p:cNvPr id="56323" name="Rectangle 3"/>
          <p:cNvSpPr>
            <a:spLocks noGrp="1"/>
          </p:cNvSpPr>
          <p:nvPr>
            <p:ph idx="1"/>
            <p:custDataLst>
              <p:tags r:id="rId1"/>
            </p:custDataLst>
          </p:nvPr>
        </p:nvSpPr>
        <p:spPr>
          <a:xfrm>
            <a:off x="468313" y="836613"/>
            <a:ext cx="8229600" cy="4525962"/>
          </a:xfrm>
        </p:spPr>
        <p:txBody>
          <a:bodyPr vert="horz" wrap="square" lIns="91440" tIns="45720" rIns="91440" bIns="45720" anchor="t"/>
          <a:p>
            <a:pPr eaLnBrk="1" hangingPunct="1">
              <a:lnSpc>
                <a:spcPct val="90000"/>
              </a:lnSpc>
            </a:pPr>
            <a:r>
              <a:rPr lang="zh-CN" altLang="en-US" sz="2800" b="0" dirty="0"/>
              <a:t>在每个</a:t>
            </a:r>
            <a:r>
              <a:rPr lang="en-US" altLang="zh-CN" sz="2800" b="0" dirty="0"/>
              <a:t>WEB</a:t>
            </a:r>
            <a:r>
              <a:rPr lang="zh-CN" altLang="en-US" sz="2800" b="0" dirty="0"/>
              <a:t>服务器上有一个服务进程在</a:t>
            </a:r>
            <a:r>
              <a:rPr lang="en-US" altLang="zh-CN" sz="2800" b="0" dirty="0">
                <a:solidFill>
                  <a:schemeClr val="hlink"/>
                </a:solidFill>
              </a:rPr>
              <a:t>TCP</a:t>
            </a:r>
            <a:r>
              <a:rPr lang="zh-CN" altLang="en-US" sz="2800" b="0" dirty="0"/>
              <a:t>的</a:t>
            </a:r>
            <a:r>
              <a:rPr lang="en-US" altLang="zh-CN" sz="2800" b="0" dirty="0">
                <a:solidFill>
                  <a:schemeClr val="hlink"/>
                </a:solidFill>
              </a:rPr>
              <a:t>80</a:t>
            </a:r>
            <a:r>
              <a:rPr lang="zh-CN" altLang="en-US" sz="2800" b="0" dirty="0"/>
              <a:t>端口上监听由浏览器发来的建立连接请求；在连接建立之后，浏览器和服务器之间使用超文本传输协议</a:t>
            </a:r>
            <a:r>
              <a:rPr lang="en-US" altLang="zh-CN" sz="2800" b="0" dirty="0">
                <a:solidFill>
                  <a:schemeClr val="hlink"/>
                </a:solidFill>
              </a:rPr>
              <a:t>HTTP</a:t>
            </a:r>
            <a:r>
              <a:rPr lang="zh-CN" altLang="en-US" sz="2800" b="0" dirty="0">
                <a:solidFill>
                  <a:schemeClr val="hlink"/>
                </a:solidFill>
              </a:rPr>
              <a:t>协议</a:t>
            </a:r>
            <a:r>
              <a:rPr lang="zh-CN" altLang="en-US" sz="2800" b="0" dirty="0"/>
              <a:t>进行信息传输；</a:t>
            </a:r>
            <a:endParaRPr lang="zh-CN" altLang="en-US" sz="2800" b="0" dirty="0"/>
          </a:p>
          <a:p>
            <a:pPr eaLnBrk="1" hangingPunct="1">
              <a:lnSpc>
                <a:spcPct val="90000"/>
              </a:lnSpc>
            </a:pPr>
            <a:r>
              <a:rPr lang="zh-CN" altLang="en-US" sz="2800" b="0" dirty="0"/>
              <a:t>超级链接是使用</a:t>
            </a:r>
            <a:r>
              <a:rPr lang="en-US" altLang="zh-CN" sz="2800" b="0" dirty="0"/>
              <a:t>URL</a:t>
            </a:r>
            <a:r>
              <a:rPr lang="zh-CN" altLang="en-US" sz="2800" b="0" dirty="0"/>
              <a:t>（统一资源定位符）来找到目标网页的。</a:t>
            </a:r>
            <a:r>
              <a:rPr lang="en-US" altLang="zh-CN" sz="2800" b="0" dirty="0"/>
              <a:t>URL</a:t>
            </a:r>
            <a:r>
              <a:rPr lang="zh-CN" altLang="en-US" sz="2800" b="0" dirty="0"/>
              <a:t>由三部分组成</a:t>
            </a:r>
            <a:r>
              <a:rPr lang="zh-CN" altLang="en-US" sz="2000" b="0" dirty="0">
                <a:solidFill>
                  <a:srgbClr val="990000"/>
                </a:solidFill>
                <a:latin typeface="楷体_GB2312" pitchFamily="49" charset="-122"/>
                <a:ea typeface="楷体_GB2312" pitchFamily="49" charset="-122"/>
              </a:rPr>
              <a:t>协议：</a:t>
            </a:r>
            <a:r>
              <a:rPr lang="en-US" altLang="zh-CN" sz="2000" b="0" dirty="0">
                <a:solidFill>
                  <a:srgbClr val="990000"/>
                </a:solidFill>
                <a:latin typeface="楷体_GB2312" pitchFamily="49" charset="-122"/>
                <a:ea typeface="楷体_GB2312" pitchFamily="49" charset="-122"/>
              </a:rPr>
              <a:t>//</a:t>
            </a:r>
            <a:r>
              <a:rPr lang="zh-CN" altLang="en-US" sz="2000" b="0" dirty="0">
                <a:solidFill>
                  <a:srgbClr val="990000"/>
                </a:solidFill>
                <a:latin typeface="楷体_GB2312" pitchFamily="49" charset="-122"/>
                <a:ea typeface="楷体_GB2312" pitchFamily="49" charset="-122"/>
              </a:rPr>
              <a:t>域名</a:t>
            </a:r>
            <a:r>
              <a:rPr lang="en-US" altLang="zh-CN" sz="2000" b="0" dirty="0">
                <a:solidFill>
                  <a:srgbClr val="990000"/>
                </a:solidFill>
                <a:latin typeface="楷体_GB2312" pitchFamily="49" charset="-122"/>
                <a:ea typeface="楷体_GB2312" pitchFamily="49" charset="-122"/>
              </a:rPr>
              <a:t>[</a:t>
            </a:r>
            <a:r>
              <a:rPr lang="zh-CN" altLang="en-US" sz="2000" b="0" dirty="0">
                <a:solidFill>
                  <a:srgbClr val="990000"/>
                </a:solidFill>
                <a:latin typeface="楷体_GB2312" pitchFamily="49" charset="-122"/>
                <a:ea typeface="楷体_GB2312" pitchFamily="49" charset="-122"/>
              </a:rPr>
              <a:t>：端口</a:t>
            </a:r>
            <a:r>
              <a:rPr lang="en-US" altLang="zh-CN" sz="2000" b="0" dirty="0">
                <a:solidFill>
                  <a:srgbClr val="990000"/>
                </a:solidFill>
                <a:latin typeface="楷体_GB2312" pitchFamily="49" charset="-122"/>
                <a:ea typeface="楷体_GB2312" pitchFamily="49" charset="-122"/>
              </a:rPr>
              <a:t>][/</a:t>
            </a:r>
            <a:r>
              <a:rPr lang="zh-CN" altLang="en-US" sz="2000" b="0" dirty="0">
                <a:solidFill>
                  <a:srgbClr val="990000"/>
                </a:solidFill>
                <a:latin typeface="楷体_GB2312" pitchFamily="49" charset="-122"/>
                <a:ea typeface="楷体_GB2312" pitchFamily="49" charset="-122"/>
              </a:rPr>
              <a:t>文档路径</a:t>
            </a:r>
            <a:r>
              <a:rPr lang="en-US" altLang="zh-CN" sz="2000" b="0" dirty="0">
                <a:solidFill>
                  <a:srgbClr val="990000"/>
                </a:solidFill>
                <a:latin typeface="楷体_GB2312" pitchFamily="49" charset="-122"/>
                <a:ea typeface="楷体_GB2312" pitchFamily="49" charset="-122"/>
              </a:rPr>
              <a:t>]</a:t>
            </a:r>
            <a:r>
              <a:rPr lang="zh-CN" altLang="en-US" sz="2000" b="0" dirty="0"/>
              <a:t>：</a:t>
            </a:r>
            <a:endParaRPr lang="zh-CN" altLang="en-US" sz="2000" b="0" dirty="0"/>
          </a:p>
          <a:p>
            <a:pPr lvl="1" eaLnBrk="1" hangingPunct="1">
              <a:lnSpc>
                <a:spcPct val="90000"/>
              </a:lnSpc>
            </a:pPr>
            <a:r>
              <a:rPr lang="zh-CN" altLang="en-US" sz="2400" b="0" dirty="0"/>
              <a:t>协议类型（</a:t>
            </a:r>
            <a:r>
              <a:rPr lang="en-US" altLang="zh-CN" sz="2400" b="0" dirty="0"/>
              <a:t>HTTP</a:t>
            </a:r>
            <a:r>
              <a:rPr lang="zh-CN" altLang="en-US" sz="2400" b="0" dirty="0"/>
              <a:t>、</a:t>
            </a:r>
            <a:r>
              <a:rPr lang="en-US" altLang="zh-CN" sz="2400" b="0" dirty="0"/>
              <a:t>FTP</a:t>
            </a:r>
            <a:r>
              <a:rPr lang="zh-CN" altLang="en-US" sz="2400" b="0" dirty="0"/>
              <a:t>、</a:t>
            </a:r>
            <a:r>
              <a:rPr lang="en-US" altLang="zh-CN" sz="2400" b="0" dirty="0"/>
              <a:t>TELNET</a:t>
            </a:r>
            <a:r>
              <a:rPr lang="zh-CN" altLang="en-US" sz="2400" b="0" dirty="0"/>
              <a:t>等）；</a:t>
            </a:r>
            <a:endParaRPr lang="zh-CN" altLang="en-US" sz="2400" b="0" dirty="0"/>
          </a:p>
          <a:p>
            <a:pPr lvl="1" eaLnBrk="1" hangingPunct="1">
              <a:lnSpc>
                <a:spcPct val="90000"/>
              </a:lnSpc>
            </a:pPr>
            <a:r>
              <a:rPr lang="zh-CN" altLang="en-US" sz="2400" b="0" dirty="0"/>
              <a:t>网页所在机器的地址（域名或</a:t>
            </a:r>
            <a:r>
              <a:rPr lang="en-US" altLang="zh-CN" sz="2400" b="0" dirty="0"/>
              <a:t>IP</a:t>
            </a:r>
            <a:r>
              <a:rPr lang="zh-CN" altLang="en-US" sz="2400" b="0" dirty="0"/>
              <a:t>地址）；</a:t>
            </a:r>
            <a:endParaRPr lang="zh-CN" altLang="en-US" sz="2400" b="0" dirty="0"/>
          </a:p>
          <a:p>
            <a:pPr lvl="1" eaLnBrk="1" hangingPunct="1">
              <a:lnSpc>
                <a:spcPct val="90000"/>
              </a:lnSpc>
            </a:pPr>
            <a:r>
              <a:rPr lang="zh-CN" altLang="en-US" sz="2400" b="0" dirty="0"/>
              <a:t>包含网页的文件名称。</a:t>
            </a:r>
            <a:endParaRPr lang="zh-CN" altLang="en-US" sz="2400" b="0" dirty="0"/>
          </a:p>
          <a:p>
            <a:pPr eaLnBrk="1" hangingPunct="1">
              <a:lnSpc>
                <a:spcPct val="90000"/>
              </a:lnSpc>
            </a:pPr>
            <a:r>
              <a:rPr lang="zh-CN" altLang="en-US" sz="2800" b="0" dirty="0"/>
              <a:t>浏览器确定</a:t>
            </a:r>
            <a:r>
              <a:rPr lang="en-US" altLang="zh-CN" sz="2800" b="0" dirty="0"/>
              <a:t>URL</a:t>
            </a:r>
            <a:r>
              <a:rPr lang="zh-CN" altLang="en-US" sz="2800" b="0" dirty="0"/>
              <a:t>，通过</a:t>
            </a:r>
            <a:r>
              <a:rPr lang="en-US" altLang="zh-CN" sz="2800" b="0" dirty="0">
                <a:solidFill>
                  <a:schemeClr val="hlink"/>
                </a:solidFill>
              </a:rPr>
              <a:t>DNS</a:t>
            </a:r>
            <a:r>
              <a:rPr lang="zh-CN" altLang="en-US" sz="2800" b="0" dirty="0">
                <a:solidFill>
                  <a:schemeClr val="hlink"/>
                </a:solidFill>
              </a:rPr>
              <a:t>解析</a:t>
            </a:r>
            <a:r>
              <a:rPr lang="en-US" altLang="zh-CN" sz="2800" b="0" dirty="0">
                <a:solidFill>
                  <a:schemeClr val="hlink"/>
                </a:solidFill>
              </a:rPr>
              <a:t>IP</a:t>
            </a:r>
            <a:r>
              <a:rPr lang="zh-CN" altLang="en-US" sz="2800" b="0" dirty="0">
                <a:solidFill>
                  <a:schemeClr val="hlink"/>
                </a:solidFill>
              </a:rPr>
              <a:t>地址</a:t>
            </a:r>
            <a:r>
              <a:rPr lang="zh-CN" altLang="en-US" sz="2800" b="0" dirty="0"/>
              <a:t>，</a:t>
            </a:r>
            <a:r>
              <a:rPr lang="zh-CN" altLang="en-US" sz="2800" b="0" dirty="0">
                <a:solidFill>
                  <a:schemeClr val="hlink"/>
                </a:solidFill>
              </a:rPr>
              <a:t>建立</a:t>
            </a:r>
            <a:r>
              <a:rPr lang="en-US" altLang="zh-CN" sz="2800" b="0" dirty="0">
                <a:solidFill>
                  <a:schemeClr val="hlink"/>
                </a:solidFill>
              </a:rPr>
              <a:t>TCP</a:t>
            </a:r>
            <a:r>
              <a:rPr lang="zh-CN" altLang="en-US" sz="2800" b="0" dirty="0">
                <a:solidFill>
                  <a:schemeClr val="hlink"/>
                </a:solidFill>
              </a:rPr>
              <a:t>连接</a:t>
            </a:r>
            <a:r>
              <a:rPr lang="zh-CN" altLang="en-US" sz="2800" b="0" dirty="0"/>
              <a:t>，向服务器发出</a:t>
            </a:r>
            <a:r>
              <a:rPr lang="en-US" altLang="zh-CN" sz="2800" b="0" dirty="0"/>
              <a:t>HTTP</a:t>
            </a:r>
            <a:r>
              <a:rPr lang="zh-CN" altLang="en-US" sz="2800" b="0" dirty="0"/>
              <a:t>的</a:t>
            </a:r>
            <a:r>
              <a:rPr lang="en-US" altLang="zh-CN" sz="2800" b="0" dirty="0"/>
              <a:t>GET</a:t>
            </a:r>
            <a:r>
              <a:rPr lang="zh-CN" altLang="en-US" sz="2800" b="0" dirty="0"/>
              <a:t>请求取回网页，释放连接，并显示网页中所有的文本。然后，浏览器逐一取回网页中的图象。</a:t>
            </a:r>
            <a:endParaRPr lang="zh-CN" altLang="en-US" sz="2800" b="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charRg st="0" end="83"/>
                                            </p:txEl>
                                          </p:spTgt>
                                        </p:tgtEl>
                                        <p:attrNameLst>
                                          <p:attrName>style.visibility</p:attrName>
                                        </p:attrNameLst>
                                      </p:cBhvr>
                                      <p:to>
                                        <p:strVal val="visible"/>
                                      </p:to>
                                    </p:set>
                                    <p:anim calcmode="lin" valueType="num">
                                      <p:cBhvr additive="base">
                                        <p:cTn id="7" dur="500" fill="hold"/>
                                        <p:tgtEl>
                                          <p:spTgt spid="56323">
                                            <p:txEl>
                                              <p:charRg st="0" end="8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charRg st="0" end="8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charRg st="83" end="141"/>
                                            </p:txEl>
                                          </p:spTgt>
                                        </p:tgtEl>
                                        <p:attrNameLst>
                                          <p:attrName>style.visibility</p:attrName>
                                        </p:attrNameLst>
                                      </p:cBhvr>
                                      <p:to>
                                        <p:strVal val="visible"/>
                                      </p:to>
                                    </p:set>
                                    <p:anim calcmode="lin" valueType="num">
                                      <p:cBhvr additive="base">
                                        <p:cTn id="13" dur="500" fill="hold"/>
                                        <p:tgtEl>
                                          <p:spTgt spid="56323">
                                            <p:txEl>
                                              <p:charRg st="83" end="14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charRg st="83" end="1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charRg st="141" end="165"/>
                                            </p:txEl>
                                          </p:spTgt>
                                        </p:tgtEl>
                                        <p:attrNameLst>
                                          <p:attrName>style.visibility</p:attrName>
                                        </p:attrNameLst>
                                      </p:cBhvr>
                                      <p:to>
                                        <p:strVal val="visible"/>
                                      </p:to>
                                    </p:set>
                                    <p:anim calcmode="lin" valueType="num">
                                      <p:cBhvr additive="base">
                                        <p:cTn id="19" dur="500" fill="hold"/>
                                        <p:tgtEl>
                                          <p:spTgt spid="56323">
                                            <p:txEl>
                                              <p:charRg st="141" end="16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charRg st="141" end="16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charRg st="165" end="185"/>
                                            </p:txEl>
                                          </p:spTgt>
                                        </p:tgtEl>
                                        <p:attrNameLst>
                                          <p:attrName>style.visibility</p:attrName>
                                        </p:attrNameLst>
                                      </p:cBhvr>
                                      <p:to>
                                        <p:strVal val="visible"/>
                                      </p:to>
                                    </p:set>
                                    <p:anim calcmode="lin" valueType="num">
                                      <p:cBhvr additive="base">
                                        <p:cTn id="25" dur="500" fill="hold"/>
                                        <p:tgtEl>
                                          <p:spTgt spid="56323">
                                            <p:txEl>
                                              <p:charRg st="165" end="18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charRg st="165" end="18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charRg st="185" end="196"/>
                                            </p:txEl>
                                          </p:spTgt>
                                        </p:tgtEl>
                                        <p:attrNameLst>
                                          <p:attrName>style.visibility</p:attrName>
                                        </p:attrNameLst>
                                      </p:cBhvr>
                                      <p:to>
                                        <p:strVal val="visible"/>
                                      </p:to>
                                    </p:set>
                                    <p:anim calcmode="lin" valueType="num">
                                      <p:cBhvr additive="base">
                                        <p:cTn id="31" dur="500" fill="hold"/>
                                        <p:tgtEl>
                                          <p:spTgt spid="56323">
                                            <p:txEl>
                                              <p:charRg st="185" end="19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charRg st="185" end="19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3">
                                            <p:txEl>
                                              <p:charRg st="196" end="281"/>
                                            </p:txEl>
                                          </p:spTgt>
                                        </p:tgtEl>
                                        <p:attrNameLst>
                                          <p:attrName>style.visibility</p:attrName>
                                        </p:attrNameLst>
                                      </p:cBhvr>
                                      <p:to>
                                        <p:strVal val="visible"/>
                                      </p:to>
                                    </p:set>
                                    <p:anim calcmode="lin" valueType="num">
                                      <p:cBhvr additive="base">
                                        <p:cTn id="37" dur="500" fill="hold"/>
                                        <p:tgtEl>
                                          <p:spTgt spid="56323">
                                            <p:txEl>
                                              <p:charRg st="196" end="28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3">
                                            <p:txEl>
                                              <p:charRg st="196" end="28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ldLvl="2"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Rot="1"/>
          </p:cNvSpPr>
          <p:nvPr>
            <p:ph type="title"/>
          </p:nvPr>
        </p:nvSpPr>
        <p:spPr/>
        <p:txBody>
          <a:bodyPr vert="horz" wrap="square" lIns="92075" tIns="46038" rIns="92075" bIns="46038" anchor="ctr" anchorCtr="0"/>
          <a:p>
            <a:r>
              <a:rPr lang="en-US" altLang="zh-CN" b="1" dirty="0"/>
              <a:t>HTTP</a:t>
            </a:r>
            <a:r>
              <a:rPr lang="zh-CN" altLang="en-US" b="1" dirty="0"/>
              <a:t>的特点</a:t>
            </a:r>
            <a:endParaRPr lang="zh-CN" altLang="en-US" b="1" dirty="0"/>
          </a:p>
        </p:txBody>
      </p:sp>
      <p:sp>
        <p:nvSpPr>
          <p:cNvPr id="104451" name="Rectangle 3"/>
          <p:cNvSpPr>
            <a:spLocks noGrp="1" noRot="1"/>
          </p:cNvSpPr>
          <p:nvPr>
            <p:ph idx="1"/>
          </p:nvPr>
        </p:nvSpPr>
        <p:spPr>
          <a:xfrm>
            <a:off x="762000" y="1124268"/>
            <a:ext cx="7772400" cy="4114800"/>
          </a:xfrm>
        </p:spPr>
        <p:txBody>
          <a:bodyPr vert="horz" wrap="square" lIns="91440" tIns="45720" rIns="91440" bIns="45720" anchor="t" anchorCtr="0"/>
          <a:p>
            <a:pPr>
              <a:lnSpc>
                <a:spcPct val="90000"/>
              </a:lnSpc>
            </a:pPr>
            <a:r>
              <a:rPr lang="zh-CN" altLang="en-US" sz="2000" b="0" dirty="0">
                <a:solidFill>
                  <a:srgbClr val="FF0000"/>
                </a:solidFill>
              </a:rPr>
              <a:t>以</a:t>
            </a:r>
            <a:r>
              <a:rPr lang="en-US" altLang="zh-CN" sz="2000" b="0" dirty="0">
                <a:solidFill>
                  <a:srgbClr val="FF0000"/>
                </a:solidFill>
              </a:rPr>
              <a:t>Client/Server</a:t>
            </a:r>
            <a:r>
              <a:rPr lang="zh-CN" altLang="en-US" sz="2000" b="0" dirty="0">
                <a:solidFill>
                  <a:srgbClr val="FF0000"/>
                </a:solidFill>
              </a:rPr>
              <a:t>模型为基础</a:t>
            </a:r>
            <a:r>
              <a:rPr lang="zh-CN" altLang="en-US" sz="2000" b="0" dirty="0"/>
              <a:t>。</a:t>
            </a:r>
            <a:r>
              <a:rPr lang="en-US" altLang="zh-CN" sz="2000" b="0" dirty="0"/>
              <a:t>HTTP</a:t>
            </a:r>
            <a:r>
              <a:rPr lang="zh-CN" altLang="en-US" sz="2000" b="0" dirty="0"/>
              <a:t>支持客户与服务器之间通信及相互传送数据，一个服务器可以为分布在世界各地的许多客户服务。</a:t>
            </a:r>
            <a:endParaRPr lang="zh-CN" altLang="en-US" sz="2000" b="0" dirty="0"/>
          </a:p>
          <a:p>
            <a:pPr>
              <a:lnSpc>
                <a:spcPct val="90000"/>
              </a:lnSpc>
            </a:pPr>
            <a:r>
              <a:rPr lang="zh-CN" altLang="en-US" sz="2000" b="0" dirty="0">
                <a:solidFill>
                  <a:srgbClr val="FF0000"/>
                </a:solidFill>
              </a:rPr>
              <a:t>简易性。</a:t>
            </a:r>
            <a:r>
              <a:rPr lang="en-US" altLang="zh-CN" sz="2000" b="0" dirty="0"/>
              <a:t>HTTP</a:t>
            </a:r>
            <a:r>
              <a:rPr lang="zh-CN" altLang="en-US" sz="2000" b="0" dirty="0"/>
              <a:t>被设计成一个非常简单的协议，客户机要连接到服务器，只需发送请求方式和</a:t>
            </a:r>
            <a:r>
              <a:rPr lang="en-US" altLang="zh-CN" sz="2000" b="0" dirty="0"/>
              <a:t>URL</a:t>
            </a:r>
            <a:r>
              <a:rPr lang="zh-CN" altLang="en-US" sz="2000" b="0" dirty="0"/>
              <a:t>路径等少量信息，即可得到服务器的应答。</a:t>
            </a:r>
            <a:endParaRPr lang="zh-CN" altLang="en-US" sz="2000" b="0" dirty="0"/>
          </a:p>
          <a:p>
            <a:pPr>
              <a:lnSpc>
                <a:spcPct val="90000"/>
              </a:lnSpc>
            </a:pPr>
            <a:r>
              <a:rPr lang="zh-CN" altLang="en-US" sz="2000" b="0" dirty="0">
                <a:solidFill>
                  <a:srgbClr val="FF0000"/>
                </a:solidFill>
                <a:sym typeface="+mn-ea"/>
              </a:rPr>
              <a:t>灵活性与内容</a:t>
            </a:r>
            <a:r>
              <a:rPr lang="en-US" altLang="zh-CN" sz="2000" b="0" dirty="0">
                <a:solidFill>
                  <a:srgbClr val="FF0000"/>
                </a:solidFill>
                <a:sym typeface="+mn-ea"/>
              </a:rPr>
              <a:t>-</a:t>
            </a:r>
            <a:r>
              <a:rPr lang="zh-CN" altLang="en-US" sz="2000" b="0" dirty="0">
                <a:solidFill>
                  <a:srgbClr val="FF0000"/>
                </a:solidFill>
                <a:sym typeface="+mn-ea"/>
              </a:rPr>
              <a:t>类型</a:t>
            </a:r>
            <a:r>
              <a:rPr lang="en-US" altLang="zh-CN" sz="2000" b="0" dirty="0">
                <a:solidFill>
                  <a:srgbClr val="FF0000"/>
                </a:solidFill>
                <a:sym typeface="+mn-ea"/>
              </a:rPr>
              <a:t>(content-type)</a:t>
            </a:r>
            <a:r>
              <a:rPr lang="zh-CN" altLang="en-US" sz="2000" b="0" dirty="0">
                <a:solidFill>
                  <a:srgbClr val="FF0000"/>
                </a:solidFill>
                <a:sym typeface="+mn-ea"/>
              </a:rPr>
              <a:t>标识</a:t>
            </a:r>
            <a:r>
              <a:rPr lang="zh-CN" altLang="en-US" sz="2000" b="0" dirty="0">
                <a:sym typeface="+mn-ea"/>
              </a:rPr>
              <a:t>。</a:t>
            </a:r>
            <a:r>
              <a:rPr lang="en-US" altLang="zh-CN" sz="2000" b="0" dirty="0">
                <a:sym typeface="+mn-ea"/>
              </a:rPr>
              <a:t>HTTP</a:t>
            </a:r>
            <a:r>
              <a:rPr lang="zh-CN" altLang="en-US" sz="2000" b="0" dirty="0">
                <a:sym typeface="+mn-ea"/>
              </a:rPr>
              <a:t>允许任意类型数据的传送，因此可以利用</a:t>
            </a:r>
            <a:r>
              <a:rPr lang="en-US" altLang="zh-CN" sz="2000" b="0" dirty="0">
                <a:sym typeface="+mn-ea"/>
              </a:rPr>
              <a:t>HTTP</a:t>
            </a:r>
            <a:r>
              <a:rPr lang="zh-CN" altLang="en-US" sz="2000" b="0" dirty="0">
                <a:sym typeface="+mn-ea"/>
              </a:rPr>
              <a:t>传送任何类型的对象。内容</a:t>
            </a:r>
            <a:r>
              <a:rPr lang="en-US" altLang="zh-CN" sz="2000" b="0" dirty="0">
                <a:sym typeface="+mn-ea"/>
              </a:rPr>
              <a:t>-</a:t>
            </a:r>
            <a:r>
              <a:rPr lang="zh-CN" altLang="en-US" sz="2000" b="0" dirty="0">
                <a:sym typeface="+mn-ea"/>
              </a:rPr>
              <a:t>类型标识指示了所传输数据的类型。</a:t>
            </a:r>
            <a:endParaRPr lang="zh-CN" altLang="en-US" sz="2000" b="0" dirty="0"/>
          </a:p>
          <a:p>
            <a:pPr>
              <a:lnSpc>
                <a:spcPct val="90000"/>
              </a:lnSpc>
            </a:pPr>
            <a:r>
              <a:rPr lang="zh-CN" altLang="en-US" sz="2000" b="0" dirty="0">
                <a:solidFill>
                  <a:srgbClr val="FF0000"/>
                </a:solidFill>
                <a:sym typeface="+mn-ea"/>
              </a:rPr>
              <a:t>“无连接”性。</a:t>
            </a:r>
            <a:r>
              <a:rPr lang="zh-CN" altLang="en-US" sz="2000" b="0" dirty="0">
                <a:sym typeface="+mn-ea"/>
              </a:rPr>
              <a:t>这意味着每次连接只处理一个请求。客户要建立连接需先发出请求，收到响应，然后断开连接，这实现起来效率十分高。采用这种</a:t>
            </a:r>
            <a:r>
              <a:rPr lang="en-US" altLang="zh-CN" sz="2000" b="0" dirty="0">
                <a:sym typeface="+mn-ea"/>
              </a:rPr>
              <a:t>"</a:t>
            </a:r>
            <a:r>
              <a:rPr lang="zh-CN" altLang="en-US" sz="2000" b="0" dirty="0">
                <a:sym typeface="+mn-ea"/>
              </a:rPr>
              <a:t>无连接</a:t>
            </a:r>
            <a:r>
              <a:rPr lang="en-US" altLang="zh-CN" sz="2000" b="0" dirty="0">
                <a:sym typeface="+mn-ea"/>
              </a:rPr>
              <a:t>"</a:t>
            </a:r>
            <a:r>
              <a:rPr lang="zh-CN" altLang="en-US" sz="2000" b="0" dirty="0">
                <a:sym typeface="+mn-ea"/>
              </a:rPr>
              <a:t>协议，在没有请求提出时，服务器就不会在那里空闲等待。</a:t>
            </a:r>
            <a:endParaRPr lang="zh-CN" altLang="en-US" sz="2000" b="0" dirty="0"/>
          </a:p>
          <a:p>
            <a:pPr>
              <a:lnSpc>
                <a:spcPct val="90000"/>
              </a:lnSpc>
            </a:pPr>
            <a:endParaRPr lang="zh-CN" altLang="en-US" sz="2000" b="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p:cNvSpPr>
          <p:nvPr>
            <p:ph idx="1"/>
          </p:nvPr>
        </p:nvSpPr>
        <p:spPr>
          <a:xfrm>
            <a:off x="468313" y="692150"/>
            <a:ext cx="8675687" cy="4724400"/>
          </a:xfrm>
        </p:spPr>
        <p:txBody>
          <a:bodyPr vert="horz" wrap="square" lIns="91440" tIns="45720" rIns="91440" bIns="45720" anchor="t"/>
          <a:p>
            <a:pPr eaLnBrk="1" hangingPunct="1">
              <a:lnSpc>
                <a:spcPct val="90000"/>
              </a:lnSpc>
            </a:pPr>
            <a:r>
              <a:rPr lang="zh-CN" altLang="en-US" sz="2800" b="0" dirty="0">
                <a:solidFill>
                  <a:schemeClr val="hlink"/>
                </a:solidFill>
                <a:latin typeface="楷体_GB2312" pitchFamily="49" charset="-122"/>
                <a:ea typeface="楷体_GB2312" pitchFamily="49" charset="-122"/>
              </a:rPr>
              <a:t>客户软件</a:t>
            </a:r>
            <a:endParaRPr lang="zh-CN" altLang="en-US" sz="2800" b="0" dirty="0">
              <a:solidFill>
                <a:schemeClr val="hlink"/>
              </a:solidFill>
              <a:latin typeface="楷体_GB2312" pitchFamily="49" charset="-122"/>
              <a:ea typeface="楷体_GB2312" pitchFamily="49" charset="-122"/>
            </a:endParaRPr>
          </a:p>
          <a:p>
            <a:pPr lvl="1" eaLnBrk="1" hangingPunct="1">
              <a:lnSpc>
                <a:spcPct val="90000"/>
              </a:lnSpc>
            </a:pPr>
            <a:r>
              <a:rPr lang="zh-CN" altLang="en-US" sz="2400" dirty="0"/>
              <a:t>任何一个应用程序当需要进行远程访问时成为客户，这个应用程序也要完成一些本地的计算；</a:t>
            </a:r>
            <a:endParaRPr lang="zh-CN" altLang="en-US" sz="2400" dirty="0"/>
          </a:p>
          <a:p>
            <a:pPr lvl="1" eaLnBrk="1" hangingPunct="1">
              <a:lnSpc>
                <a:spcPct val="90000"/>
              </a:lnSpc>
            </a:pPr>
            <a:r>
              <a:rPr lang="zh-CN" altLang="en-US" sz="2400" dirty="0"/>
              <a:t>一般运行于用户的个人计算机上；</a:t>
            </a:r>
            <a:endParaRPr lang="zh-CN" altLang="en-US" sz="2400" dirty="0"/>
          </a:p>
          <a:p>
            <a:pPr lvl="1" eaLnBrk="1" hangingPunct="1">
              <a:lnSpc>
                <a:spcPct val="90000"/>
              </a:lnSpc>
            </a:pPr>
            <a:r>
              <a:rPr lang="zh-CN" altLang="en-US" sz="2400" dirty="0"/>
              <a:t>向服务器主动发起通信请求；</a:t>
            </a:r>
            <a:endParaRPr lang="zh-CN" altLang="en-US" sz="2400" dirty="0"/>
          </a:p>
          <a:p>
            <a:pPr lvl="1" eaLnBrk="1" hangingPunct="1">
              <a:lnSpc>
                <a:spcPct val="90000"/>
              </a:lnSpc>
            </a:pPr>
            <a:r>
              <a:rPr lang="zh-CN" altLang="en-US" sz="2400" dirty="0"/>
              <a:t>可以访问多个服务器，但一次只能访问一个；</a:t>
            </a:r>
            <a:endParaRPr lang="zh-CN" altLang="en-US" sz="2400" dirty="0"/>
          </a:p>
          <a:p>
            <a:pPr lvl="1" eaLnBrk="1" hangingPunct="1">
              <a:lnSpc>
                <a:spcPct val="90000"/>
              </a:lnSpc>
            </a:pPr>
            <a:r>
              <a:rPr lang="zh-CN" altLang="en-US" sz="2400" dirty="0"/>
              <a:t>不需要特殊的硬件和复杂的操作系统。</a:t>
            </a:r>
            <a:endParaRPr lang="zh-CN" altLang="en-US" sz="2400" dirty="0"/>
          </a:p>
          <a:p>
            <a:pPr eaLnBrk="1" hangingPunct="1">
              <a:lnSpc>
                <a:spcPct val="90000"/>
              </a:lnSpc>
            </a:pPr>
            <a:r>
              <a:rPr lang="zh-CN" altLang="en-US" sz="2800" b="0" dirty="0">
                <a:solidFill>
                  <a:schemeClr val="hlink"/>
                </a:solidFill>
                <a:latin typeface="楷体_GB2312" pitchFamily="49" charset="-122"/>
                <a:ea typeface="楷体_GB2312" pitchFamily="49" charset="-122"/>
              </a:rPr>
              <a:t>服务器软件</a:t>
            </a:r>
            <a:endParaRPr lang="zh-CN" altLang="en-US" sz="2800" b="0" dirty="0">
              <a:solidFill>
                <a:schemeClr val="hlink"/>
              </a:solidFill>
              <a:latin typeface="楷体_GB2312" pitchFamily="49" charset="-122"/>
              <a:ea typeface="楷体_GB2312" pitchFamily="49" charset="-122"/>
            </a:endParaRPr>
          </a:p>
          <a:p>
            <a:pPr lvl="1" eaLnBrk="1" hangingPunct="1">
              <a:lnSpc>
                <a:spcPct val="90000"/>
              </a:lnSpc>
            </a:pPr>
            <a:r>
              <a:rPr lang="zh-CN" altLang="en-US" sz="2400" dirty="0"/>
              <a:t>是专用的提供某种服务的特权程序，可以同时处理多个远程客户；</a:t>
            </a:r>
            <a:endParaRPr lang="zh-CN" altLang="en-US" sz="2400" dirty="0"/>
          </a:p>
          <a:p>
            <a:pPr lvl="1" eaLnBrk="1" hangingPunct="1">
              <a:lnSpc>
                <a:spcPct val="90000"/>
              </a:lnSpc>
            </a:pPr>
            <a:r>
              <a:rPr lang="zh-CN" altLang="en-US" sz="2400" dirty="0"/>
              <a:t>一般在系统启动时被执行，并连续运行以处理多次会话；</a:t>
            </a:r>
            <a:endParaRPr lang="zh-CN" altLang="en-US" sz="2400" dirty="0"/>
          </a:p>
          <a:p>
            <a:pPr lvl="1" eaLnBrk="1" hangingPunct="1">
              <a:lnSpc>
                <a:spcPct val="90000"/>
              </a:lnSpc>
            </a:pPr>
            <a:r>
              <a:rPr lang="zh-CN" altLang="en-US" sz="2400" dirty="0"/>
              <a:t>被动的等待远程客户发起通信；</a:t>
            </a:r>
            <a:endParaRPr lang="zh-CN" altLang="en-US" sz="2400" dirty="0"/>
          </a:p>
          <a:p>
            <a:pPr lvl="1" eaLnBrk="1" hangingPunct="1">
              <a:lnSpc>
                <a:spcPct val="90000"/>
              </a:lnSpc>
            </a:pPr>
            <a:r>
              <a:rPr lang="zh-CN" altLang="en-US" sz="2400" dirty="0"/>
              <a:t>需要特殊的硬件和复杂的操作系统。</a:t>
            </a:r>
            <a:endParaRPr lang="zh-CN" altLang="en-US" sz="2400" dirty="0"/>
          </a:p>
        </p:txBody>
      </p:sp>
      <p:sp>
        <p:nvSpPr>
          <p:cNvPr id="108549" name="Rectangle 1029"/>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客户与服务器软件</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5"/>
                                            </p:txEl>
                                          </p:spTgt>
                                        </p:tgtEl>
                                        <p:attrNameLst>
                                          <p:attrName>style.visibility</p:attrName>
                                        </p:attrNameLst>
                                      </p:cBhvr>
                                      <p:to>
                                        <p:strVal val="visible"/>
                                      </p:to>
                                    </p:set>
                                    <p:anim calcmode="lin" valueType="num">
                                      <p:cBhvr additive="base">
                                        <p:cTn id="7" dur="500" fill="hold"/>
                                        <p:tgtEl>
                                          <p:spTgt spid="33795">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5" end="47"/>
                                            </p:txEl>
                                          </p:spTgt>
                                        </p:tgtEl>
                                        <p:attrNameLst>
                                          <p:attrName>style.visibility</p:attrName>
                                        </p:attrNameLst>
                                      </p:cBhvr>
                                      <p:to>
                                        <p:strVal val="visible"/>
                                      </p:to>
                                    </p:set>
                                    <p:anim calcmode="lin" valueType="num">
                                      <p:cBhvr additive="base">
                                        <p:cTn id="13" dur="500" fill="hold"/>
                                        <p:tgtEl>
                                          <p:spTgt spid="33795">
                                            <p:txEl>
                                              <p:charRg st="5"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charRg st="5" end="4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5">
                                            <p:txEl>
                                              <p:charRg st="47" end="63"/>
                                            </p:txEl>
                                          </p:spTgt>
                                        </p:tgtEl>
                                        <p:attrNameLst>
                                          <p:attrName>style.visibility</p:attrName>
                                        </p:attrNameLst>
                                      </p:cBhvr>
                                      <p:to>
                                        <p:strVal val="visible"/>
                                      </p:to>
                                    </p:set>
                                    <p:anim calcmode="lin" valueType="num">
                                      <p:cBhvr additive="base">
                                        <p:cTn id="19" dur="500" fill="hold"/>
                                        <p:tgtEl>
                                          <p:spTgt spid="33795">
                                            <p:txEl>
                                              <p:charRg st="47" end="6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charRg st="47" end="6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795">
                                            <p:txEl>
                                              <p:charRg st="63" end="77"/>
                                            </p:txEl>
                                          </p:spTgt>
                                        </p:tgtEl>
                                        <p:attrNameLst>
                                          <p:attrName>style.visibility</p:attrName>
                                        </p:attrNameLst>
                                      </p:cBhvr>
                                      <p:to>
                                        <p:strVal val="visible"/>
                                      </p:to>
                                    </p:set>
                                    <p:anim calcmode="lin" valueType="num">
                                      <p:cBhvr additive="base">
                                        <p:cTn id="25" dur="500" fill="hold"/>
                                        <p:tgtEl>
                                          <p:spTgt spid="33795">
                                            <p:txEl>
                                              <p:charRg st="63" end="7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charRg st="63" end="7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795">
                                            <p:txEl>
                                              <p:charRg st="77" end="98"/>
                                            </p:txEl>
                                          </p:spTgt>
                                        </p:tgtEl>
                                        <p:attrNameLst>
                                          <p:attrName>style.visibility</p:attrName>
                                        </p:attrNameLst>
                                      </p:cBhvr>
                                      <p:to>
                                        <p:strVal val="visible"/>
                                      </p:to>
                                    </p:set>
                                    <p:anim calcmode="lin" valueType="num">
                                      <p:cBhvr additive="base">
                                        <p:cTn id="31" dur="500" fill="hold"/>
                                        <p:tgtEl>
                                          <p:spTgt spid="33795">
                                            <p:txEl>
                                              <p:charRg st="77" end="9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5">
                                            <p:txEl>
                                              <p:charRg st="77" end="9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5">
                                            <p:txEl>
                                              <p:charRg st="98" end="116"/>
                                            </p:txEl>
                                          </p:spTgt>
                                        </p:tgtEl>
                                        <p:attrNameLst>
                                          <p:attrName>style.visibility</p:attrName>
                                        </p:attrNameLst>
                                      </p:cBhvr>
                                      <p:to>
                                        <p:strVal val="visible"/>
                                      </p:to>
                                    </p:set>
                                    <p:anim calcmode="lin" valueType="num">
                                      <p:cBhvr additive="base">
                                        <p:cTn id="37" dur="500" fill="hold"/>
                                        <p:tgtEl>
                                          <p:spTgt spid="33795">
                                            <p:txEl>
                                              <p:charRg st="98" end="11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5">
                                            <p:txEl>
                                              <p:charRg st="98" end="11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3795">
                                            <p:txEl>
                                              <p:charRg st="116" end="122"/>
                                            </p:txEl>
                                          </p:spTgt>
                                        </p:tgtEl>
                                        <p:attrNameLst>
                                          <p:attrName>style.visibility</p:attrName>
                                        </p:attrNameLst>
                                      </p:cBhvr>
                                      <p:to>
                                        <p:strVal val="visible"/>
                                      </p:to>
                                    </p:set>
                                    <p:anim calcmode="lin" valueType="num">
                                      <p:cBhvr additive="base">
                                        <p:cTn id="43" dur="500" fill="hold"/>
                                        <p:tgtEl>
                                          <p:spTgt spid="33795">
                                            <p:txEl>
                                              <p:charRg st="116" end="12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795">
                                            <p:txEl>
                                              <p:charRg st="116" end="12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3795">
                                            <p:txEl>
                                              <p:charRg st="122" end="152"/>
                                            </p:txEl>
                                          </p:spTgt>
                                        </p:tgtEl>
                                        <p:attrNameLst>
                                          <p:attrName>style.visibility</p:attrName>
                                        </p:attrNameLst>
                                      </p:cBhvr>
                                      <p:to>
                                        <p:strVal val="visible"/>
                                      </p:to>
                                    </p:set>
                                    <p:anim calcmode="lin" valueType="num">
                                      <p:cBhvr additive="base">
                                        <p:cTn id="49" dur="500" fill="hold"/>
                                        <p:tgtEl>
                                          <p:spTgt spid="33795">
                                            <p:txEl>
                                              <p:charRg st="122" end="15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3795">
                                            <p:txEl>
                                              <p:charRg st="122" end="15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3795">
                                            <p:txEl>
                                              <p:charRg st="152" end="178"/>
                                            </p:txEl>
                                          </p:spTgt>
                                        </p:tgtEl>
                                        <p:attrNameLst>
                                          <p:attrName>style.visibility</p:attrName>
                                        </p:attrNameLst>
                                      </p:cBhvr>
                                      <p:to>
                                        <p:strVal val="visible"/>
                                      </p:to>
                                    </p:set>
                                    <p:anim calcmode="lin" valueType="num">
                                      <p:cBhvr additive="base">
                                        <p:cTn id="55" dur="500" fill="hold"/>
                                        <p:tgtEl>
                                          <p:spTgt spid="33795">
                                            <p:txEl>
                                              <p:charRg st="152" end="17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3795">
                                            <p:txEl>
                                              <p:charRg st="152" end="17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3795">
                                            <p:txEl>
                                              <p:charRg st="178" end="193"/>
                                            </p:txEl>
                                          </p:spTgt>
                                        </p:tgtEl>
                                        <p:attrNameLst>
                                          <p:attrName>style.visibility</p:attrName>
                                        </p:attrNameLst>
                                      </p:cBhvr>
                                      <p:to>
                                        <p:strVal val="visible"/>
                                      </p:to>
                                    </p:set>
                                    <p:anim calcmode="lin" valueType="num">
                                      <p:cBhvr additive="base">
                                        <p:cTn id="61" dur="500" fill="hold"/>
                                        <p:tgtEl>
                                          <p:spTgt spid="33795">
                                            <p:txEl>
                                              <p:charRg st="178" end="19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3795">
                                            <p:txEl>
                                              <p:charRg st="178" end="19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3795">
                                            <p:txEl>
                                              <p:charRg st="193" end="210"/>
                                            </p:txEl>
                                          </p:spTgt>
                                        </p:tgtEl>
                                        <p:attrNameLst>
                                          <p:attrName>style.visibility</p:attrName>
                                        </p:attrNameLst>
                                      </p:cBhvr>
                                      <p:to>
                                        <p:strVal val="visible"/>
                                      </p:to>
                                    </p:set>
                                    <p:anim calcmode="lin" valueType="num">
                                      <p:cBhvr additive="base">
                                        <p:cTn id="67" dur="500" fill="hold"/>
                                        <p:tgtEl>
                                          <p:spTgt spid="33795">
                                            <p:txEl>
                                              <p:charRg st="193" end="2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3795">
                                            <p:txEl>
                                              <p:charRg st="193" end="2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ldLvl="3"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Rot="1"/>
          </p:cNvSpPr>
          <p:nvPr>
            <p:ph type="title"/>
          </p:nvPr>
        </p:nvSpPr>
        <p:spPr/>
        <p:txBody>
          <a:bodyPr vert="horz" wrap="square" lIns="92075" tIns="46038" rIns="92075" bIns="46038" anchor="ctr" anchorCtr="0"/>
          <a:p>
            <a:r>
              <a:rPr lang="en-US" altLang="zh-CN" b="1" dirty="0"/>
              <a:t>HTTP</a:t>
            </a:r>
            <a:r>
              <a:rPr lang="zh-CN" altLang="en-US" b="1" dirty="0"/>
              <a:t>的特点</a:t>
            </a:r>
            <a:endParaRPr lang="zh-CN" altLang="en-US" b="1" dirty="0"/>
          </a:p>
        </p:txBody>
      </p:sp>
      <p:sp>
        <p:nvSpPr>
          <p:cNvPr id="57347" name="Rectangle 3"/>
          <p:cNvSpPr>
            <a:spLocks noGrp="1"/>
          </p:cNvSpPr>
          <p:nvPr>
            <p:custDataLst>
              <p:tags r:id="rId1"/>
            </p:custDataLst>
          </p:nvPr>
        </p:nvSpPr>
        <p:spPr>
          <a:xfrm>
            <a:off x="755650" y="908050"/>
            <a:ext cx="7467600" cy="42672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eaLnBrk="1" hangingPunct="1">
              <a:lnSpc>
                <a:spcPct val="90000"/>
              </a:lnSpc>
            </a:pPr>
            <a:r>
              <a:rPr lang="en-US" altLang="zh-CN" sz="2800" dirty="0"/>
              <a:t>HTTP</a:t>
            </a:r>
            <a:r>
              <a:rPr lang="zh-CN" altLang="en-US" sz="2800" dirty="0"/>
              <a:t>协议由一套从浏览器发往服务器的请求和一套从服务器发往浏览器的响应组成。</a:t>
            </a:r>
            <a:endParaRPr lang="zh-CN" altLang="en-US" sz="2800" dirty="0"/>
          </a:p>
          <a:p>
            <a:pPr eaLnBrk="1" hangingPunct="1">
              <a:lnSpc>
                <a:spcPct val="90000"/>
              </a:lnSpc>
            </a:pPr>
            <a:r>
              <a:rPr lang="zh-CN" altLang="en-US" sz="2800" dirty="0"/>
              <a:t>请求分为两类</a:t>
            </a:r>
            <a:endParaRPr lang="zh-CN" altLang="en-US" sz="2800" dirty="0"/>
          </a:p>
          <a:p>
            <a:pPr lvl="1" eaLnBrk="1" hangingPunct="1">
              <a:lnSpc>
                <a:spcPct val="90000"/>
              </a:lnSpc>
            </a:pPr>
            <a:r>
              <a:rPr lang="zh-CN" altLang="en-US" sz="2400" dirty="0"/>
              <a:t>简单请求：</a:t>
            </a:r>
            <a:r>
              <a:rPr lang="en-US" altLang="zh-CN" sz="2400" dirty="0"/>
              <a:t>GET</a:t>
            </a:r>
            <a:r>
              <a:rPr lang="zh-CN" altLang="en-US" sz="2400" dirty="0"/>
              <a:t>网页文件名，服务器回答以网页内容；</a:t>
            </a:r>
            <a:endParaRPr lang="zh-CN" altLang="en-US" sz="2400" dirty="0"/>
          </a:p>
          <a:p>
            <a:pPr lvl="1" eaLnBrk="1" hangingPunct="1">
              <a:lnSpc>
                <a:spcPct val="90000"/>
              </a:lnSpc>
            </a:pPr>
            <a:r>
              <a:rPr lang="zh-CN" altLang="en-US" sz="2400" dirty="0"/>
              <a:t>完全请求：</a:t>
            </a:r>
            <a:r>
              <a:rPr lang="en-US" altLang="zh-CN" sz="2400" dirty="0"/>
              <a:t>GET</a:t>
            </a:r>
            <a:r>
              <a:rPr lang="zh-CN" altLang="en-US" sz="2400" dirty="0"/>
              <a:t>网页文件名、协议版本号，服务器回答以使用</a:t>
            </a:r>
            <a:r>
              <a:rPr lang="en-US" altLang="zh-CN" sz="2400" dirty="0"/>
              <a:t>MIME</a:t>
            </a:r>
            <a:r>
              <a:rPr lang="zh-CN" altLang="en-US" sz="2400" dirty="0"/>
              <a:t>格式编码的网页内容。</a:t>
            </a:r>
            <a:endParaRPr lang="zh-CN" altLang="en-US" sz="2400" dirty="0"/>
          </a:p>
          <a:p>
            <a:pPr eaLnBrk="1" hangingPunct="1">
              <a:lnSpc>
                <a:spcPct val="90000"/>
              </a:lnSpc>
            </a:pPr>
            <a:r>
              <a:rPr lang="en-US" altLang="zh-CN" sz="2400" dirty="0"/>
              <a:t>http1.0</a:t>
            </a:r>
            <a:r>
              <a:rPr lang="zh-CN" altLang="en-US" sz="2400" dirty="0"/>
              <a:t>、</a:t>
            </a:r>
            <a:r>
              <a:rPr lang="en-US" altLang="zh-CN" sz="2400" dirty="0"/>
              <a:t>http1.1</a:t>
            </a:r>
            <a:r>
              <a:rPr lang="zh-CN" altLang="en-US" sz="2400" dirty="0"/>
              <a:t>、</a:t>
            </a:r>
            <a:r>
              <a:rPr lang="en-US" altLang="zh-CN" sz="2400" dirty="0">
                <a:sym typeface="+mn-ea"/>
              </a:rPr>
              <a:t>http2.0</a:t>
            </a:r>
            <a:endParaRPr lang="zh-CN" altLang="en-US" sz="2400" dirty="0"/>
          </a:p>
          <a:p>
            <a:pPr eaLnBrk="1" hangingPunct="1">
              <a:lnSpc>
                <a:spcPct val="90000"/>
              </a:lnSpc>
            </a:pPr>
            <a:r>
              <a:rPr lang="en-US" altLang="zh-CN" sz="2400" dirty="0"/>
              <a:t>http1.1</a:t>
            </a:r>
            <a:r>
              <a:rPr lang="zh-CN" altLang="en-US" sz="2400" dirty="0"/>
              <a:t>和</a:t>
            </a:r>
            <a:r>
              <a:rPr lang="en-US" altLang="zh-CN" sz="2400" dirty="0"/>
              <a:t>1.0</a:t>
            </a:r>
            <a:r>
              <a:rPr lang="zh-CN" altLang="en-US" sz="2400" dirty="0"/>
              <a:t>的主要区别：</a:t>
            </a:r>
            <a:r>
              <a:rPr lang="zh-CN" altLang="en-US" sz="2400" dirty="0"/>
              <a:t>持久连接</a:t>
            </a:r>
            <a:endParaRPr lang="zh-CN" altLang="en-US" sz="2400" dirty="0"/>
          </a:p>
          <a:p>
            <a:pPr eaLnBrk="1" hangingPunct="1">
              <a:lnSpc>
                <a:spcPct val="90000"/>
              </a:lnSpc>
            </a:pPr>
            <a:r>
              <a:rPr lang="en-US" altLang="zh-CN" sz="2400" dirty="0">
                <a:sym typeface="+mn-ea"/>
              </a:rPr>
              <a:t>http2.0</a:t>
            </a:r>
            <a:r>
              <a:rPr lang="zh-CN" altLang="en-US" sz="2400" dirty="0">
                <a:sym typeface="+mn-ea"/>
              </a:rPr>
              <a:t>和</a:t>
            </a:r>
            <a:r>
              <a:rPr lang="en-US" altLang="zh-CN" sz="2400" dirty="0">
                <a:sym typeface="+mn-ea"/>
              </a:rPr>
              <a:t>1.1</a:t>
            </a:r>
            <a:r>
              <a:rPr lang="zh-CN" altLang="en-US" sz="2400" dirty="0">
                <a:sym typeface="+mn-ea"/>
              </a:rPr>
              <a:t>的主要区别：二进制分帧、首部压缩、流量控制、多路复用、请求优先级、服务器推送</a:t>
            </a:r>
            <a:endParaRPr lang="zh-CN" altLang="en-US" sz="2400" dirty="0">
              <a:sym typeface="+mn-ea"/>
            </a:endParaRPr>
          </a:p>
          <a:p>
            <a:pPr eaLnBrk="1" hangingPunct="1">
              <a:lnSpc>
                <a:spcPct val="90000"/>
              </a:lnSpc>
            </a:pPr>
            <a:endParaRPr lang="zh-CN" altLang="en-US" sz="2400" dirty="0"/>
          </a:p>
          <a:p>
            <a:pPr lvl="1" eaLnBrk="1" hangingPunct="1">
              <a:lnSpc>
                <a:spcPct val="90000"/>
              </a:lnSpc>
            </a:pPr>
            <a:endParaRPr lang="en-US" altLang="zh-CN" sz="2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347">
                                            <p:txEl>
                                              <p:charRg st="0" end="40"/>
                                            </p:txEl>
                                          </p:spTgt>
                                        </p:tgtEl>
                                        <p:attrNameLst>
                                          <p:attrName>style.visibility</p:attrName>
                                        </p:attrNameLst>
                                      </p:cBhvr>
                                      <p:to>
                                        <p:strVal val="visible"/>
                                      </p:to>
                                    </p:set>
                                    <p:animEffect transition="in" filter="fade">
                                      <p:cBhvr>
                                        <p:cTn id="7" dur="1000"/>
                                        <p:tgtEl>
                                          <p:spTgt spid="57347">
                                            <p:txEl>
                                              <p:charRg st="0" end="40"/>
                                            </p:txEl>
                                          </p:spTgt>
                                        </p:tgtEl>
                                      </p:cBhvr>
                                    </p:animEffect>
                                    <p:anim calcmode="lin" valueType="num">
                                      <p:cBhvr>
                                        <p:cTn id="8" dur="1000" fill="hold"/>
                                        <p:tgtEl>
                                          <p:spTgt spid="57347">
                                            <p:txEl>
                                              <p:charRg st="0" end="40"/>
                                            </p:txEl>
                                          </p:spTgt>
                                        </p:tgtEl>
                                        <p:attrNameLst>
                                          <p:attrName>ppt_x</p:attrName>
                                        </p:attrNameLst>
                                      </p:cBhvr>
                                      <p:tavLst>
                                        <p:tav tm="0">
                                          <p:val>
                                            <p:strVal val="#ppt_x"/>
                                          </p:val>
                                        </p:tav>
                                        <p:tav tm="100000">
                                          <p:val>
                                            <p:strVal val="#ppt_x"/>
                                          </p:val>
                                        </p:tav>
                                      </p:tavLst>
                                    </p:anim>
                                    <p:anim calcmode="lin" valueType="num">
                                      <p:cBhvr>
                                        <p:cTn id="9" dur="1000" fill="hold"/>
                                        <p:tgtEl>
                                          <p:spTgt spid="57347">
                                            <p:txEl>
                                              <p:charRg st="0" end="4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347">
                                            <p:txEl>
                                              <p:charRg st="40" end="47"/>
                                            </p:txEl>
                                          </p:spTgt>
                                        </p:tgtEl>
                                        <p:attrNameLst>
                                          <p:attrName>style.visibility</p:attrName>
                                        </p:attrNameLst>
                                      </p:cBhvr>
                                      <p:to>
                                        <p:strVal val="visible"/>
                                      </p:to>
                                    </p:set>
                                    <p:animEffect transition="in" filter="fade">
                                      <p:cBhvr>
                                        <p:cTn id="14" dur="1000"/>
                                        <p:tgtEl>
                                          <p:spTgt spid="57347">
                                            <p:txEl>
                                              <p:charRg st="40" end="47"/>
                                            </p:txEl>
                                          </p:spTgt>
                                        </p:tgtEl>
                                      </p:cBhvr>
                                    </p:animEffect>
                                    <p:anim calcmode="lin" valueType="num">
                                      <p:cBhvr>
                                        <p:cTn id="15" dur="1000" fill="hold"/>
                                        <p:tgtEl>
                                          <p:spTgt spid="57347">
                                            <p:txEl>
                                              <p:charRg st="40" end="47"/>
                                            </p:txEl>
                                          </p:spTgt>
                                        </p:tgtEl>
                                        <p:attrNameLst>
                                          <p:attrName>ppt_x</p:attrName>
                                        </p:attrNameLst>
                                      </p:cBhvr>
                                      <p:tavLst>
                                        <p:tav tm="0">
                                          <p:val>
                                            <p:strVal val="#ppt_x"/>
                                          </p:val>
                                        </p:tav>
                                        <p:tav tm="100000">
                                          <p:val>
                                            <p:strVal val="#ppt_x"/>
                                          </p:val>
                                        </p:tav>
                                      </p:tavLst>
                                    </p:anim>
                                    <p:anim calcmode="lin" valueType="num">
                                      <p:cBhvr>
                                        <p:cTn id="16" dur="1000" fill="hold"/>
                                        <p:tgtEl>
                                          <p:spTgt spid="57347">
                                            <p:txEl>
                                              <p:charRg st="40" end="47"/>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7347">
                                            <p:txEl>
                                              <p:charRg st="47" end="73"/>
                                            </p:txEl>
                                          </p:spTgt>
                                        </p:tgtEl>
                                        <p:attrNameLst>
                                          <p:attrName>style.visibility</p:attrName>
                                        </p:attrNameLst>
                                      </p:cBhvr>
                                      <p:to>
                                        <p:strVal val="visible"/>
                                      </p:to>
                                    </p:set>
                                    <p:animEffect transition="in" filter="fade">
                                      <p:cBhvr>
                                        <p:cTn id="19" dur="1000"/>
                                        <p:tgtEl>
                                          <p:spTgt spid="57347">
                                            <p:txEl>
                                              <p:charRg st="47" end="73"/>
                                            </p:txEl>
                                          </p:spTgt>
                                        </p:tgtEl>
                                      </p:cBhvr>
                                    </p:animEffect>
                                    <p:anim calcmode="lin" valueType="num">
                                      <p:cBhvr>
                                        <p:cTn id="20" dur="1000" fill="hold"/>
                                        <p:tgtEl>
                                          <p:spTgt spid="57347">
                                            <p:txEl>
                                              <p:charRg st="47" end="73"/>
                                            </p:txEl>
                                          </p:spTgt>
                                        </p:tgtEl>
                                        <p:attrNameLst>
                                          <p:attrName>ppt_x</p:attrName>
                                        </p:attrNameLst>
                                      </p:cBhvr>
                                      <p:tavLst>
                                        <p:tav tm="0">
                                          <p:val>
                                            <p:strVal val="#ppt_x"/>
                                          </p:val>
                                        </p:tav>
                                        <p:tav tm="100000">
                                          <p:val>
                                            <p:strVal val="#ppt_x"/>
                                          </p:val>
                                        </p:tav>
                                      </p:tavLst>
                                    </p:anim>
                                    <p:anim calcmode="lin" valueType="num">
                                      <p:cBhvr>
                                        <p:cTn id="21" dur="1000" fill="hold"/>
                                        <p:tgtEl>
                                          <p:spTgt spid="57347">
                                            <p:txEl>
                                              <p:charRg st="47" end="7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7347">
                                            <p:txEl>
                                              <p:charRg st="73" end="116"/>
                                            </p:txEl>
                                          </p:spTgt>
                                        </p:tgtEl>
                                        <p:attrNameLst>
                                          <p:attrName>style.visibility</p:attrName>
                                        </p:attrNameLst>
                                      </p:cBhvr>
                                      <p:to>
                                        <p:strVal val="visible"/>
                                      </p:to>
                                    </p:set>
                                    <p:animEffect transition="in" filter="fade">
                                      <p:cBhvr>
                                        <p:cTn id="24" dur="1000"/>
                                        <p:tgtEl>
                                          <p:spTgt spid="57347">
                                            <p:txEl>
                                              <p:charRg st="73" end="116"/>
                                            </p:txEl>
                                          </p:spTgt>
                                        </p:tgtEl>
                                      </p:cBhvr>
                                    </p:animEffect>
                                    <p:anim calcmode="lin" valueType="num">
                                      <p:cBhvr>
                                        <p:cTn id="25" dur="1000" fill="hold"/>
                                        <p:tgtEl>
                                          <p:spTgt spid="57347">
                                            <p:txEl>
                                              <p:charRg st="73" end="116"/>
                                            </p:txEl>
                                          </p:spTgt>
                                        </p:tgtEl>
                                        <p:attrNameLst>
                                          <p:attrName>ppt_x</p:attrName>
                                        </p:attrNameLst>
                                      </p:cBhvr>
                                      <p:tavLst>
                                        <p:tav tm="0">
                                          <p:val>
                                            <p:strVal val="#ppt_x"/>
                                          </p:val>
                                        </p:tav>
                                        <p:tav tm="100000">
                                          <p:val>
                                            <p:strVal val="#ppt_x"/>
                                          </p:val>
                                        </p:tav>
                                      </p:tavLst>
                                    </p:anim>
                                    <p:anim calcmode="lin" valueType="num">
                                      <p:cBhvr>
                                        <p:cTn id="26" dur="1000" fill="hold"/>
                                        <p:tgtEl>
                                          <p:spTgt spid="57347">
                                            <p:txEl>
                                              <p:charRg st="73" end="11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7347">
                                            <p:txEl>
                                              <p:charRg st="116" end="152"/>
                                            </p:txEl>
                                          </p:spTgt>
                                        </p:tgtEl>
                                        <p:attrNameLst>
                                          <p:attrName>style.visibility</p:attrName>
                                        </p:attrNameLst>
                                      </p:cBhvr>
                                      <p:to>
                                        <p:strVal val="visible"/>
                                      </p:to>
                                    </p:set>
                                    <p:animEffect transition="in" filter="fade">
                                      <p:cBhvr>
                                        <p:cTn id="31" dur="1000"/>
                                        <p:tgtEl>
                                          <p:spTgt spid="57347">
                                            <p:txEl>
                                              <p:charRg st="116" end="152"/>
                                            </p:txEl>
                                          </p:spTgt>
                                        </p:tgtEl>
                                      </p:cBhvr>
                                    </p:animEffect>
                                    <p:anim calcmode="lin" valueType="num">
                                      <p:cBhvr>
                                        <p:cTn id="32" dur="1000" fill="hold"/>
                                        <p:tgtEl>
                                          <p:spTgt spid="57347">
                                            <p:txEl>
                                              <p:charRg st="116" end="152"/>
                                            </p:txEl>
                                          </p:spTgt>
                                        </p:tgtEl>
                                        <p:attrNameLst>
                                          <p:attrName>ppt_x</p:attrName>
                                        </p:attrNameLst>
                                      </p:cBhvr>
                                      <p:tavLst>
                                        <p:tav tm="0">
                                          <p:val>
                                            <p:strVal val="#ppt_x"/>
                                          </p:val>
                                        </p:tav>
                                        <p:tav tm="100000">
                                          <p:val>
                                            <p:strVal val="#ppt_x"/>
                                          </p:val>
                                        </p:tav>
                                      </p:tavLst>
                                    </p:anim>
                                    <p:anim calcmode="lin" valueType="num">
                                      <p:cBhvr>
                                        <p:cTn id="33" dur="1000" fill="hold"/>
                                        <p:tgtEl>
                                          <p:spTgt spid="57347">
                                            <p:txEl>
                                              <p:charRg st="116" end="15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Line 2"/>
          <p:cNvSpPr/>
          <p:nvPr/>
        </p:nvSpPr>
        <p:spPr>
          <a:xfrm>
            <a:off x="476250" y="2095500"/>
            <a:ext cx="0" cy="4495800"/>
          </a:xfrm>
          <a:prstGeom prst="line">
            <a:avLst/>
          </a:prstGeom>
          <a:ln w="19050" cap="flat" cmpd="sng">
            <a:solidFill>
              <a:schemeClr val="accent2"/>
            </a:solidFill>
            <a:prstDash val="solid"/>
            <a:round/>
            <a:headEnd type="none" w="med" len="med"/>
            <a:tailEnd type="triangle" w="med" len="med"/>
          </a:ln>
        </p:spPr>
      </p:sp>
      <p:sp>
        <p:nvSpPr>
          <p:cNvPr id="121858" name="Rectangle 3"/>
          <p:cNvSpPr/>
          <p:nvPr/>
        </p:nvSpPr>
        <p:spPr>
          <a:xfrm>
            <a:off x="238125" y="6019800"/>
            <a:ext cx="657225" cy="295275"/>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273412" name="Rectangle 4"/>
          <p:cNvSpPr>
            <a:spLocks noGrp="1" noChangeArrowheads="1"/>
          </p:cNvSpPr>
          <p:nvPr>
            <p:ph type="title"/>
          </p:nvPr>
        </p:nvSpPr>
        <p:spPr>
          <a:xfrm>
            <a:off x="719138" y="7938"/>
            <a:ext cx="7696200" cy="5762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http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举例</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121860" name="Rectangle 5"/>
          <p:cNvSpPr>
            <a:spLocks noGrp="1"/>
          </p:cNvSpPr>
          <p:nvPr>
            <p:ph sz="half" idx="1"/>
          </p:nvPr>
        </p:nvSpPr>
        <p:spPr>
          <a:xfrm>
            <a:off x="523875" y="1114425"/>
            <a:ext cx="8343900" cy="466725"/>
          </a:xfrm>
        </p:spPr>
        <p:txBody>
          <a:bodyPr vert="horz" wrap="square" lIns="91440" tIns="45720" rIns="91440" bIns="45720" anchor="t"/>
          <a:p>
            <a:pPr eaLnBrk="1" hangingPunct="1">
              <a:lnSpc>
                <a:spcPct val="90000"/>
              </a:lnSpc>
              <a:buClr>
                <a:srgbClr val="3366FF"/>
              </a:buClr>
              <a:buSzTx/>
              <a:buNone/>
            </a:pPr>
            <a:r>
              <a:rPr kumimoji="1" lang="zh-CN" altLang="en-US" dirty="0">
                <a:latin typeface="+mn-lt"/>
                <a:ea typeface="+mn-ea"/>
                <a:cs typeface="+mn-cs"/>
              </a:rPr>
              <a:t>假设用户键入了一个 </a:t>
            </a:r>
            <a:r>
              <a:rPr kumimoji="1" lang="en-US" altLang="zh-CN" dirty="0">
                <a:latin typeface="+mn-lt"/>
                <a:ea typeface="+mn-ea"/>
                <a:cs typeface="+mn-cs"/>
              </a:rPr>
              <a:t>URL </a:t>
            </a:r>
            <a:r>
              <a:rPr kumimoji="1" lang="en-US" altLang="zh-CN" sz="2400" dirty="0">
                <a:latin typeface="Arial" panose="020B0604020202020204" pitchFamily="34" charset="0"/>
                <a:ea typeface="+mn-ea"/>
                <a:cs typeface="+mn-cs"/>
              </a:rPr>
              <a:t>www.someSchool.edu/someDepartment/home.index</a:t>
            </a:r>
            <a:endParaRPr kumimoji="1" lang="en-US" altLang="zh-CN" dirty="0">
              <a:latin typeface="+mn-lt"/>
              <a:ea typeface="+mn-ea"/>
              <a:cs typeface="+mn-cs"/>
            </a:endParaRPr>
          </a:p>
        </p:txBody>
      </p:sp>
      <p:sp>
        <p:nvSpPr>
          <p:cNvPr id="121861" name="Rectangle 6"/>
          <p:cNvSpPr>
            <a:spLocks noGrp="1"/>
          </p:cNvSpPr>
          <p:nvPr>
            <p:ph sz="half" idx="2"/>
          </p:nvPr>
        </p:nvSpPr>
        <p:spPr>
          <a:xfrm>
            <a:off x="885825" y="1814513"/>
            <a:ext cx="3810000" cy="1685925"/>
          </a:xfrm>
        </p:spPr>
        <p:txBody>
          <a:bodyPr vert="horz" wrap="square" lIns="91440" tIns="45720" rIns="91440" bIns="45720" anchor="t"/>
          <a:p>
            <a:pPr eaLnBrk="1" hangingPunct="1">
              <a:buClr>
                <a:srgbClr val="3366FF"/>
              </a:buClr>
              <a:buSzTx/>
              <a:buNone/>
            </a:pPr>
            <a:r>
              <a:rPr kumimoji="1" lang="en-US" altLang="zh-CN" sz="2400" dirty="0">
                <a:solidFill>
                  <a:srgbClr val="FF0000"/>
                </a:solidFill>
                <a:latin typeface="+mn-lt"/>
                <a:ea typeface="+mn-ea"/>
                <a:cs typeface="+mn-cs"/>
              </a:rPr>
              <a:t>1a</a:t>
            </a:r>
            <a:r>
              <a:rPr kumimoji="1" lang="en-US" altLang="zh-CN" sz="2000" dirty="0">
                <a:solidFill>
                  <a:srgbClr val="FF0000"/>
                </a:solidFill>
                <a:latin typeface="+mn-lt"/>
                <a:ea typeface="+mn-ea"/>
                <a:cs typeface="+mn-cs"/>
              </a:rPr>
              <a:t>.</a:t>
            </a:r>
            <a:r>
              <a:rPr kumimoji="1" lang="en-US" altLang="zh-CN" sz="2000" dirty="0">
                <a:latin typeface="+mn-lt"/>
                <a:ea typeface="+mn-ea"/>
                <a:cs typeface="+mn-cs"/>
              </a:rPr>
              <a:t> http </a:t>
            </a:r>
            <a:r>
              <a:rPr kumimoji="1" lang="zh-CN" altLang="en-US" sz="2000" dirty="0">
                <a:latin typeface="+mn-lt"/>
                <a:ea typeface="+mn-ea"/>
                <a:cs typeface="+mn-cs"/>
              </a:rPr>
              <a:t>客户端启动 </a:t>
            </a:r>
            <a:r>
              <a:rPr kumimoji="1" lang="en-US" altLang="zh-CN" sz="2000" dirty="0">
                <a:latin typeface="+mn-lt"/>
                <a:ea typeface="+mn-ea"/>
                <a:cs typeface="+mn-cs"/>
              </a:rPr>
              <a:t>TCP </a:t>
            </a:r>
            <a:r>
              <a:rPr kumimoji="1" lang="zh-CN" altLang="en-US" sz="2000" dirty="0">
                <a:latin typeface="+mn-lt"/>
                <a:ea typeface="+mn-ea"/>
                <a:cs typeface="+mn-cs"/>
              </a:rPr>
              <a:t>连接到</a:t>
            </a:r>
            <a:r>
              <a:rPr kumimoji="1" lang="en-US" altLang="zh-CN" sz="2000" dirty="0">
                <a:latin typeface="Arial" panose="020B0604020202020204" pitchFamily="34" charset="0"/>
                <a:ea typeface="+mn-ea"/>
                <a:cs typeface="+mn-cs"/>
              </a:rPr>
              <a:t>www.someSchool.edu</a:t>
            </a:r>
            <a:r>
              <a:rPr kumimoji="1" lang="zh-CN" altLang="en-US" sz="2000" dirty="0">
                <a:latin typeface="+mn-lt"/>
                <a:ea typeface="+mn-ea"/>
                <a:cs typeface="+mn-cs"/>
              </a:rPr>
              <a:t>上的</a:t>
            </a:r>
            <a:r>
              <a:rPr kumimoji="1" lang="en-US" altLang="zh-CN" sz="2000" dirty="0">
                <a:latin typeface="+mn-lt"/>
                <a:ea typeface="+mn-ea"/>
                <a:cs typeface="+mn-cs"/>
              </a:rPr>
              <a:t>http </a:t>
            </a:r>
            <a:r>
              <a:rPr kumimoji="1" lang="zh-CN" altLang="en-US" sz="2000" dirty="0">
                <a:latin typeface="+mn-lt"/>
                <a:ea typeface="+mn-ea"/>
                <a:cs typeface="+mn-cs"/>
              </a:rPr>
              <a:t>服务器 </a:t>
            </a:r>
            <a:r>
              <a:rPr kumimoji="1" lang="en-US" altLang="zh-CN" sz="2000" dirty="0">
                <a:latin typeface="+mn-lt"/>
                <a:ea typeface="+mn-ea"/>
                <a:cs typeface="+mn-cs"/>
              </a:rPr>
              <a:t>(</a:t>
            </a:r>
            <a:r>
              <a:rPr kumimoji="1" lang="zh-CN" altLang="en-US" sz="2000" dirty="0">
                <a:latin typeface="+mn-lt"/>
                <a:ea typeface="+mn-ea"/>
                <a:cs typeface="+mn-cs"/>
              </a:rPr>
              <a:t>进程</a:t>
            </a:r>
            <a:r>
              <a:rPr kumimoji="1" lang="en-US" altLang="zh-CN" sz="2000" dirty="0">
                <a:latin typeface="+mn-lt"/>
                <a:ea typeface="+mn-ea"/>
                <a:cs typeface="+mn-cs"/>
              </a:rPr>
              <a:t>)</a:t>
            </a:r>
            <a:r>
              <a:rPr kumimoji="1" lang="en-US" altLang="zh-CN" sz="2000" dirty="0">
                <a:latin typeface="Arial" panose="020B0604020202020204" pitchFamily="34" charset="0"/>
                <a:ea typeface="+mn-ea"/>
                <a:cs typeface="+mn-cs"/>
              </a:rPr>
              <a:t>.</a:t>
            </a:r>
            <a:r>
              <a:rPr kumimoji="1" lang="en-US" altLang="zh-CN" sz="2000" dirty="0">
                <a:latin typeface="+mn-lt"/>
                <a:ea typeface="+mn-ea"/>
                <a:cs typeface="+mn-cs"/>
              </a:rPr>
              <a:t> Port 80 </a:t>
            </a:r>
            <a:r>
              <a:rPr kumimoji="1" lang="zh-CN" altLang="en-US" sz="2000" dirty="0">
                <a:latin typeface="+mn-lt"/>
                <a:ea typeface="+mn-ea"/>
                <a:cs typeface="+mn-cs"/>
              </a:rPr>
              <a:t>是 </a:t>
            </a:r>
            <a:r>
              <a:rPr kumimoji="1" lang="en-US" altLang="zh-CN" sz="2000" dirty="0">
                <a:latin typeface="+mn-lt"/>
                <a:ea typeface="+mn-ea"/>
                <a:cs typeface="+mn-cs"/>
              </a:rPr>
              <a:t>http </a:t>
            </a:r>
            <a:r>
              <a:rPr kumimoji="1" lang="zh-CN" altLang="en-US" sz="2000" dirty="0">
                <a:latin typeface="+mn-lt"/>
                <a:ea typeface="+mn-ea"/>
                <a:cs typeface="+mn-cs"/>
              </a:rPr>
              <a:t>服务器的默认端口</a:t>
            </a:r>
            <a:r>
              <a:rPr kumimoji="1" lang="en-US" altLang="zh-CN" sz="2000" dirty="0">
                <a:latin typeface="+mn-lt"/>
                <a:ea typeface="+mn-ea"/>
                <a:cs typeface="+mn-cs"/>
              </a:rPr>
              <a:t>.</a:t>
            </a:r>
            <a:endParaRPr kumimoji="1" lang="en-US" altLang="zh-CN" sz="2000" dirty="0">
              <a:latin typeface="+mn-lt"/>
              <a:ea typeface="+mn-ea"/>
              <a:cs typeface="+mn-cs"/>
            </a:endParaRPr>
          </a:p>
        </p:txBody>
      </p:sp>
      <p:sp>
        <p:nvSpPr>
          <p:cNvPr id="121862" name="Rectangle 7"/>
          <p:cNvSpPr/>
          <p:nvPr/>
        </p:nvSpPr>
        <p:spPr>
          <a:xfrm>
            <a:off x="704850" y="3829050"/>
            <a:ext cx="3810000" cy="1076325"/>
          </a:xfrm>
          <a:prstGeom prst="rect">
            <a:avLst/>
          </a:prstGeom>
          <a:noFill/>
          <a:ln w="9525">
            <a:noFill/>
          </a:ln>
        </p:spPr>
        <p:txBody>
          <a:bodyPr anchor="t"/>
          <a:p>
            <a:pPr marL="342900" indent="-342900">
              <a:buFont typeface="Wingdings" panose="05000000000000000000" pitchFamily="2" charset="2"/>
            </a:pPr>
            <a:r>
              <a:rPr lang="en-US" altLang="zh-CN" sz="2400" dirty="0">
                <a:solidFill>
                  <a:srgbClr val="FF0000"/>
                </a:solidFill>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http</a:t>
            </a:r>
            <a:r>
              <a:rPr lang="zh-CN" altLang="en-US" sz="2000" dirty="0">
                <a:latin typeface="Times New Roman" panose="02020603050405020304" pitchFamily="18" charset="0"/>
                <a:ea typeface="宋体" panose="02010600030101010101" pitchFamily="2" charset="-122"/>
              </a:rPr>
              <a:t>客户端发送 </a:t>
            </a:r>
            <a:r>
              <a:rPr lang="en-US" altLang="zh-CN" sz="2000" dirty="0">
                <a:latin typeface="Times New Roman" panose="02020603050405020304" pitchFamily="18" charset="0"/>
                <a:ea typeface="宋体" panose="02010600030101010101" pitchFamily="2" charset="-122"/>
              </a:rPr>
              <a:t>http </a:t>
            </a:r>
            <a:r>
              <a:rPr lang="zh-CN" altLang="en-US" sz="2000" i="1" dirty="0">
                <a:solidFill>
                  <a:schemeClr val="hlink"/>
                </a:solidFill>
                <a:latin typeface="Times New Roman" panose="02020603050405020304" pitchFamily="18" charset="0"/>
                <a:ea typeface="宋体" panose="02010600030101010101" pitchFamily="2" charset="-122"/>
              </a:rPr>
              <a:t>请求报文</a:t>
            </a:r>
            <a:r>
              <a:rPr lang="zh-CN" altLang="en-US"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包括</a:t>
            </a:r>
            <a:r>
              <a:rPr lang="en-US" altLang="zh-CN" sz="2000" dirty="0">
                <a:latin typeface="Times New Roman" panose="02020603050405020304" pitchFamily="18" charset="0"/>
                <a:ea typeface="宋体" panose="02010600030101010101" pitchFamily="2" charset="-122"/>
              </a:rPr>
              <a:t>URL) </a:t>
            </a:r>
            <a:r>
              <a:rPr lang="zh-CN" altLang="en-US" sz="2000" dirty="0">
                <a:latin typeface="Times New Roman" panose="02020603050405020304" pitchFamily="18" charset="0"/>
                <a:ea typeface="宋体" panose="02010600030101010101" pitchFamily="2" charset="-122"/>
              </a:rPr>
              <a:t>进入 </a:t>
            </a:r>
            <a:r>
              <a:rPr lang="en-US" altLang="zh-CN" sz="2000" dirty="0">
                <a:latin typeface="Times New Roman" panose="02020603050405020304" pitchFamily="18" charset="0"/>
                <a:ea typeface="宋体" panose="02010600030101010101" pitchFamily="2" charset="-122"/>
              </a:rPr>
              <a:t>TCP </a:t>
            </a:r>
            <a:r>
              <a:rPr lang="zh-CN" altLang="en-US" sz="2000" dirty="0">
                <a:latin typeface="Times New Roman" panose="02020603050405020304" pitchFamily="18" charset="0"/>
                <a:ea typeface="宋体" panose="02010600030101010101" pitchFamily="2" charset="-122"/>
              </a:rPr>
              <a:t>连接插口（</a:t>
            </a:r>
            <a:r>
              <a:rPr lang="en-US" altLang="zh-CN" sz="2000" dirty="0">
                <a:latin typeface="Times New Roman" panose="02020603050405020304" pitchFamily="18" charset="0"/>
                <a:ea typeface="宋体" panose="02010600030101010101" pitchFamily="2" charset="-122"/>
              </a:rPr>
              <a:t>socket</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1863" name="Rectangle 8"/>
          <p:cNvSpPr/>
          <p:nvPr/>
        </p:nvSpPr>
        <p:spPr>
          <a:xfrm>
            <a:off x="4781550" y="2524125"/>
            <a:ext cx="3810000" cy="1504950"/>
          </a:xfrm>
          <a:prstGeom prst="rect">
            <a:avLst/>
          </a:prstGeom>
          <a:noFill/>
          <a:ln w="9525">
            <a:noFill/>
          </a:ln>
        </p:spPr>
        <p:txBody>
          <a:bodyPr anchor="t"/>
          <a:p>
            <a:pPr marL="342900" indent="-342900">
              <a:buFont typeface="Wingdings" panose="05000000000000000000" pitchFamily="2" charset="2"/>
            </a:pPr>
            <a:r>
              <a:rPr lang="en-US" altLang="zh-CN" sz="2400" dirty="0">
                <a:solidFill>
                  <a:srgbClr val="FF0000"/>
                </a:solidFill>
                <a:latin typeface="Times New Roman" panose="02020603050405020304" pitchFamily="18" charset="0"/>
                <a:ea typeface="宋体" panose="02010600030101010101" pitchFamily="2" charset="-122"/>
              </a:rPr>
              <a:t>1b.</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在</a:t>
            </a:r>
            <a:r>
              <a:rPr lang="en-US" altLang="zh-CN" sz="2000" dirty="0">
                <a:latin typeface="Arial" panose="020B0604020202020204" pitchFamily="34" charset="0"/>
                <a:ea typeface="宋体" panose="02010600030101010101" pitchFamily="2" charset="-122"/>
              </a:rPr>
              <a:t>www.someSchool.edu </a:t>
            </a:r>
            <a:r>
              <a:rPr lang="zh-CN" altLang="en-US" sz="2000" dirty="0">
                <a:latin typeface="Arial" panose="020B0604020202020204" pitchFamily="34" charset="0"/>
                <a:ea typeface="宋体" panose="02010600030101010101" pitchFamily="2" charset="-122"/>
              </a:rPr>
              <a:t>上的</a:t>
            </a:r>
            <a:r>
              <a:rPr lang="en-US" altLang="zh-CN" sz="2000" dirty="0">
                <a:latin typeface="Times New Roman" panose="02020603050405020304" pitchFamily="18" charset="0"/>
                <a:ea typeface="宋体" panose="02010600030101010101" pitchFamily="2" charset="-122"/>
              </a:rPr>
              <a:t>http </a:t>
            </a:r>
            <a:r>
              <a:rPr lang="zh-CN" altLang="en-US" sz="2000" dirty="0">
                <a:latin typeface="Times New Roman" panose="02020603050405020304" pitchFamily="18" charset="0"/>
                <a:ea typeface="宋体" panose="02010600030101010101" pitchFamily="2" charset="-122"/>
              </a:rPr>
              <a:t>服务器在 </a:t>
            </a:r>
            <a:r>
              <a:rPr lang="en-US" altLang="zh-CN" sz="2000" dirty="0">
                <a:latin typeface="Times New Roman" panose="02020603050405020304" pitchFamily="18" charset="0"/>
                <a:ea typeface="宋体" panose="02010600030101010101" pitchFamily="2" charset="-122"/>
              </a:rPr>
              <a:t>port 80 </a:t>
            </a:r>
            <a:r>
              <a:rPr lang="zh-CN" altLang="en-US" sz="2000" dirty="0">
                <a:latin typeface="Times New Roman" panose="02020603050405020304" pitchFamily="18" charset="0"/>
                <a:ea typeface="宋体" panose="02010600030101010101" pitchFamily="2" charset="-122"/>
              </a:rPr>
              <a:t>等待 </a:t>
            </a:r>
            <a:r>
              <a:rPr lang="en-US" altLang="zh-CN" sz="2000" dirty="0">
                <a:latin typeface="Times New Roman" panose="02020603050405020304" pitchFamily="18" charset="0"/>
                <a:ea typeface="宋体" panose="02010600030101010101" pitchFamily="2" charset="-122"/>
              </a:rPr>
              <a:t>TCP </a:t>
            </a:r>
            <a:r>
              <a:rPr lang="zh-CN" altLang="en-US" sz="2000" dirty="0">
                <a:latin typeface="Times New Roman" panose="02020603050405020304" pitchFamily="18" charset="0"/>
                <a:ea typeface="宋体" panose="02010600030101010101" pitchFamily="2" charset="-122"/>
              </a:rPr>
              <a:t>的连接请求</a:t>
            </a:r>
            <a:r>
              <a:rPr lang="en-US" altLang="zh-CN" sz="2000" dirty="0">
                <a:latin typeface="Times New Roman" panose="02020603050405020304" pitchFamily="18" charset="0"/>
                <a:ea typeface="宋体" panose="02010600030101010101" pitchFamily="2" charset="-122"/>
              </a:rPr>
              <a:t>.  </a:t>
            </a:r>
            <a:r>
              <a:rPr lang="en-US" altLang="zh-CN" sz="2000" dirty="0">
                <a:latin typeface="Comic Sans MS" panose="030F0702030302020204" pitchFamily="66"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接受</a:t>
            </a:r>
            <a:r>
              <a:rPr lang="zh-CN" altLang="en-US" sz="2000" dirty="0">
                <a:latin typeface="Comic Sans MS" panose="030F0702030302020204" pitchFamily="66"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 连接并通知客户端</a:t>
            </a:r>
            <a:endParaRPr lang="zh-CN" altLang="en-US" sz="2000" dirty="0">
              <a:latin typeface="Times New Roman" panose="02020603050405020304" pitchFamily="18" charset="0"/>
              <a:ea typeface="宋体" panose="02010600030101010101" pitchFamily="2" charset="-122"/>
            </a:endParaRPr>
          </a:p>
        </p:txBody>
      </p:sp>
      <p:sp>
        <p:nvSpPr>
          <p:cNvPr id="121864" name="Rectangle 9"/>
          <p:cNvSpPr/>
          <p:nvPr/>
        </p:nvSpPr>
        <p:spPr>
          <a:xfrm>
            <a:off x="4724400" y="4381500"/>
            <a:ext cx="3810000" cy="1800225"/>
          </a:xfrm>
          <a:prstGeom prst="rect">
            <a:avLst/>
          </a:prstGeom>
          <a:noFill/>
          <a:ln w="9525">
            <a:noFill/>
          </a:ln>
        </p:spPr>
        <p:txBody>
          <a:bodyPr anchor="t"/>
          <a:p>
            <a:pPr marL="342900" indent="-342900">
              <a:buFont typeface="Wingdings" panose="05000000000000000000" pitchFamily="2" charset="2"/>
            </a:pPr>
            <a:r>
              <a:rPr lang="en-US" altLang="zh-CN" sz="2400" dirty="0">
                <a:solidFill>
                  <a:srgbClr val="FF0000"/>
                </a:solidFill>
                <a:latin typeface="Times New Roman" panose="02020603050405020304" pitchFamily="18" charset="0"/>
                <a:ea typeface="宋体" panose="02010600030101010101" pitchFamily="2" charset="-122"/>
              </a:rPr>
              <a:t>3.</a:t>
            </a:r>
            <a:r>
              <a:rPr lang="en-US" altLang="zh-CN" sz="24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http </a:t>
            </a:r>
            <a:r>
              <a:rPr lang="zh-CN" altLang="en-US" sz="2000" dirty="0">
                <a:latin typeface="Times New Roman" panose="02020603050405020304" pitchFamily="18" charset="0"/>
                <a:ea typeface="宋体" panose="02010600030101010101" pitchFamily="2" charset="-122"/>
              </a:rPr>
              <a:t>服务器接收到请求报文</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形成 </a:t>
            </a:r>
            <a:r>
              <a:rPr lang="zh-CN" altLang="en-US" sz="2000" i="1" dirty="0">
                <a:solidFill>
                  <a:schemeClr val="hlink"/>
                </a:solidFill>
                <a:latin typeface="Times New Roman" panose="02020603050405020304" pitchFamily="18" charset="0"/>
                <a:ea typeface="宋体" panose="02010600030101010101" pitchFamily="2" charset="-122"/>
              </a:rPr>
              <a:t>响应报文</a:t>
            </a:r>
            <a:r>
              <a:rPr lang="zh-CN" altLang="en-US" sz="2000" i="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 包含了所请求的对象 ，</a:t>
            </a:r>
            <a:r>
              <a:rPr lang="en-US" altLang="zh-CN" sz="1600" dirty="0">
                <a:latin typeface="Arial" panose="020B0604020202020204" pitchFamily="34" charset="0"/>
                <a:ea typeface="宋体" panose="02010600030101010101" pitchFamily="2" charset="-122"/>
              </a:rPr>
              <a:t>someDepartment/home.index</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将报文送入插口（ </a:t>
            </a:r>
            <a:r>
              <a:rPr lang="en-US" altLang="zh-CN" sz="2000" dirty="0">
                <a:latin typeface="Times New Roman" panose="02020603050405020304" pitchFamily="18" charset="0"/>
                <a:ea typeface="宋体" panose="02010600030101010101" pitchFamily="2" charset="-122"/>
              </a:rPr>
              <a:t>socket</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1865" name="Line 10"/>
          <p:cNvSpPr/>
          <p:nvPr/>
        </p:nvSpPr>
        <p:spPr>
          <a:xfrm>
            <a:off x="4419600" y="2819400"/>
            <a:ext cx="723900" cy="352425"/>
          </a:xfrm>
          <a:prstGeom prst="line">
            <a:avLst/>
          </a:prstGeom>
          <a:ln w="38100" cap="flat" cmpd="sng">
            <a:solidFill>
              <a:srgbClr val="FF0000"/>
            </a:solidFill>
            <a:prstDash val="solid"/>
            <a:round/>
            <a:headEnd type="none" w="med" len="med"/>
            <a:tailEnd type="triangle" w="med" len="med"/>
          </a:ln>
        </p:spPr>
      </p:sp>
      <p:sp>
        <p:nvSpPr>
          <p:cNvPr id="121866" name="Line 11"/>
          <p:cNvSpPr/>
          <p:nvPr/>
        </p:nvSpPr>
        <p:spPr>
          <a:xfrm>
            <a:off x="3895725" y="4591050"/>
            <a:ext cx="1095375" cy="523875"/>
          </a:xfrm>
          <a:prstGeom prst="line">
            <a:avLst/>
          </a:prstGeom>
          <a:ln w="38100" cap="flat" cmpd="sng">
            <a:solidFill>
              <a:srgbClr val="FF0000"/>
            </a:solidFill>
            <a:prstDash val="solid"/>
            <a:round/>
            <a:headEnd type="none" w="med" len="med"/>
            <a:tailEnd type="triangle" w="med" len="med"/>
          </a:ln>
        </p:spPr>
      </p:sp>
      <p:sp>
        <p:nvSpPr>
          <p:cNvPr id="121867" name="Line 12"/>
          <p:cNvSpPr/>
          <p:nvPr/>
        </p:nvSpPr>
        <p:spPr>
          <a:xfrm flipH="1">
            <a:off x="3933825" y="5124450"/>
            <a:ext cx="1095375" cy="523875"/>
          </a:xfrm>
          <a:prstGeom prst="line">
            <a:avLst/>
          </a:prstGeom>
          <a:ln w="38100" cap="flat" cmpd="sng">
            <a:solidFill>
              <a:srgbClr val="FF0000"/>
            </a:solidFill>
            <a:prstDash val="solid"/>
            <a:round/>
            <a:headEnd type="none" w="med" len="med"/>
            <a:tailEnd type="triangle" w="med" len="med"/>
          </a:ln>
        </p:spPr>
      </p:sp>
      <p:sp>
        <p:nvSpPr>
          <p:cNvPr id="121868" name="Text Box 13"/>
          <p:cNvSpPr txBox="1"/>
          <p:nvPr/>
        </p:nvSpPr>
        <p:spPr>
          <a:xfrm>
            <a:off x="176213" y="5942013"/>
            <a:ext cx="815975" cy="457200"/>
          </a:xfrm>
          <a:prstGeom prst="rect">
            <a:avLst/>
          </a:prstGeom>
          <a:noFill/>
          <a:ln w="9525">
            <a:noFill/>
          </a:ln>
        </p:spPr>
        <p:txBody>
          <a:bodyPr wrap="none" anchor="t">
            <a:spAutoFit/>
          </a:bodyPr>
          <a:p>
            <a:pPr algn="ctr" eaLnBrk="0" hangingPunct="0"/>
            <a:r>
              <a:rPr lang="en-US" altLang="zh-CN" sz="2400" dirty="0">
                <a:latin typeface="Comic Sans MS" panose="030F0702030302020204" pitchFamily="66" charset="0"/>
                <a:ea typeface="宋体" panose="02010600030101010101" pitchFamily="2" charset="-122"/>
              </a:rPr>
              <a:t>time</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21869" name="Line 14"/>
          <p:cNvSpPr/>
          <p:nvPr/>
        </p:nvSpPr>
        <p:spPr>
          <a:xfrm flipH="1">
            <a:off x="4019550" y="3162300"/>
            <a:ext cx="1095375" cy="523875"/>
          </a:xfrm>
          <a:prstGeom prst="line">
            <a:avLst/>
          </a:prstGeom>
          <a:ln w="38100" cap="flat" cmpd="sng">
            <a:solidFill>
              <a:srgbClr val="FF0000"/>
            </a:solidFill>
            <a:prstDash val="solid"/>
            <a:round/>
            <a:headEnd type="none" w="med" len="med"/>
            <a:tailEnd type="triangle" w="med" len="med"/>
          </a:ln>
        </p:spPr>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4" name="Rectangle 2"/>
          <p:cNvSpPr>
            <a:spLocks noGrp="1" noChangeArrowheads="1"/>
          </p:cNvSpPr>
          <p:nvPr>
            <p:ph type="title"/>
          </p:nvPr>
        </p:nvSpPr>
        <p:spPr>
          <a:xfrm>
            <a:off x="719138" y="7938"/>
            <a:ext cx="7696200" cy="5762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http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举例 </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续</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a:t>
            </a:r>
            <a:endParaRPr kumimoji="1" lang="en-US" altLang="zh-CN"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122882" name="Rectangle 3"/>
          <p:cNvSpPr>
            <a:spLocks noGrp="1"/>
          </p:cNvSpPr>
          <p:nvPr>
            <p:ph sz="half" idx="2"/>
          </p:nvPr>
        </p:nvSpPr>
        <p:spPr>
          <a:xfrm>
            <a:off x="1338263" y="2346325"/>
            <a:ext cx="3810000" cy="1357313"/>
          </a:xfrm>
        </p:spPr>
        <p:txBody>
          <a:bodyPr vert="horz" wrap="square" lIns="91440" tIns="45720" rIns="91440" bIns="45720" anchor="t"/>
          <a:p>
            <a:pPr eaLnBrk="1" hangingPunct="1">
              <a:lnSpc>
                <a:spcPct val="90000"/>
              </a:lnSpc>
              <a:buClr>
                <a:srgbClr val="3366FF"/>
              </a:buClr>
              <a:buSzTx/>
              <a:buNone/>
            </a:pPr>
            <a:r>
              <a:rPr kumimoji="1" lang="en-US" altLang="zh-CN" dirty="0">
                <a:solidFill>
                  <a:srgbClr val="FF0000"/>
                </a:solidFill>
                <a:latin typeface="+mn-lt"/>
                <a:ea typeface="+mn-ea"/>
                <a:cs typeface="+mn-cs"/>
              </a:rPr>
              <a:t>5</a:t>
            </a:r>
            <a:r>
              <a:rPr kumimoji="1" lang="en-US" altLang="zh-CN" sz="2400" dirty="0">
                <a:solidFill>
                  <a:srgbClr val="FF0000"/>
                </a:solidFill>
                <a:latin typeface="+mn-lt"/>
                <a:ea typeface="+mn-ea"/>
                <a:cs typeface="+mn-cs"/>
              </a:rPr>
              <a:t>.</a:t>
            </a:r>
            <a:r>
              <a:rPr kumimoji="1" lang="en-US" altLang="zh-CN" sz="2400" dirty="0">
                <a:latin typeface="+mn-lt"/>
                <a:ea typeface="+mn-ea"/>
                <a:cs typeface="+mn-cs"/>
              </a:rPr>
              <a:t> http </a:t>
            </a:r>
            <a:r>
              <a:rPr kumimoji="1" lang="zh-CN" altLang="en-US" sz="2400" dirty="0">
                <a:latin typeface="+mn-lt"/>
                <a:ea typeface="+mn-ea"/>
                <a:cs typeface="+mn-cs"/>
              </a:rPr>
              <a:t>客户端接收到了包含</a:t>
            </a:r>
            <a:r>
              <a:rPr kumimoji="1" lang="en-US" altLang="zh-CN" sz="2400" dirty="0">
                <a:latin typeface="+mn-lt"/>
                <a:ea typeface="+mn-ea"/>
                <a:cs typeface="+mn-cs"/>
              </a:rPr>
              <a:t>html</a:t>
            </a:r>
            <a:r>
              <a:rPr kumimoji="1" lang="zh-CN" altLang="en-US" sz="2400" dirty="0">
                <a:latin typeface="+mn-lt"/>
                <a:ea typeface="+mn-ea"/>
                <a:cs typeface="+mn-cs"/>
              </a:rPr>
              <a:t>文件的响应报文。  分析 </a:t>
            </a:r>
            <a:r>
              <a:rPr kumimoji="1" lang="en-US" altLang="zh-CN" sz="2400" dirty="0">
                <a:latin typeface="+mn-lt"/>
                <a:ea typeface="+mn-ea"/>
                <a:cs typeface="+mn-cs"/>
              </a:rPr>
              <a:t>html </a:t>
            </a:r>
            <a:r>
              <a:rPr kumimoji="1" lang="zh-CN" altLang="en-US" sz="2400" dirty="0">
                <a:latin typeface="+mn-lt"/>
                <a:ea typeface="+mn-ea"/>
                <a:cs typeface="+mn-cs"/>
              </a:rPr>
              <a:t>文件</a:t>
            </a:r>
            <a:r>
              <a:rPr kumimoji="1" lang="en-US" altLang="zh-CN" sz="2400" dirty="0">
                <a:latin typeface="+mn-lt"/>
                <a:ea typeface="+mn-ea"/>
                <a:cs typeface="+mn-cs"/>
              </a:rPr>
              <a:t>, </a:t>
            </a:r>
            <a:r>
              <a:rPr kumimoji="1" lang="zh-CN" altLang="en-US" sz="2400" dirty="0">
                <a:latin typeface="+mn-lt"/>
                <a:ea typeface="+mn-ea"/>
                <a:cs typeface="+mn-cs"/>
              </a:rPr>
              <a:t>发现 </a:t>
            </a:r>
            <a:r>
              <a:rPr kumimoji="1" lang="en-US" altLang="zh-CN" sz="2400" dirty="0">
                <a:latin typeface="+mn-lt"/>
                <a:ea typeface="+mn-ea"/>
                <a:cs typeface="+mn-cs"/>
              </a:rPr>
              <a:t>10 </a:t>
            </a:r>
            <a:r>
              <a:rPr kumimoji="1" lang="zh-CN" altLang="en-US" sz="2400" dirty="0">
                <a:latin typeface="+mn-lt"/>
                <a:ea typeface="+mn-ea"/>
                <a:cs typeface="+mn-cs"/>
              </a:rPr>
              <a:t>个引用的 </a:t>
            </a:r>
            <a:r>
              <a:rPr kumimoji="1" lang="en-US" altLang="zh-CN" sz="2400" dirty="0">
                <a:latin typeface="+mn-lt"/>
                <a:ea typeface="+mn-ea"/>
                <a:cs typeface="+mn-cs"/>
              </a:rPr>
              <a:t>jpeg  </a:t>
            </a:r>
            <a:r>
              <a:rPr kumimoji="1" lang="zh-CN" altLang="en-US" sz="2400" dirty="0">
                <a:latin typeface="+mn-lt"/>
                <a:ea typeface="+mn-ea"/>
                <a:cs typeface="+mn-cs"/>
              </a:rPr>
              <a:t>对象</a:t>
            </a:r>
            <a:endParaRPr kumimoji="1" lang="zh-CN" altLang="en-US" dirty="0">
              <a:latin typeface="+mn-lt"/>
              <a:ea typeface="+mn-ea"/>
              <a:cs typeface="+mn-cs"/>
            </a:endParaRPr>
          </a:p>
        </p:txBody>
      </p:sp>
      <p:sp>
        <p:nvSpPr>
          <p:cNvPr id="122883" name="Rectangle 4"/>
          <p:cNvSpPr/>
          <p:nvPr/>
        </p:nvSpPr>
        <p:spPr>
          <a:xfrm>
            <a:off x="1143000" y="4191000"/>
            <a:ext cx="3810000" cy="666750"/>
          </a:xfrm>
          <a:prstGeom prst="rect">
            <a:avLst/>
          </a:prstGeom>
          <a:noFill/>
          <a:ln w="9525">
            <a:noFill/>
          </a:ln>
        </p:spPr>
        <p:txBody>
          <a:bodyPr anchor="t"/>
          <a:p>
            <a:pPr marL="342900" indent="-342900">
              <a:buFont typeface="Wingdings" panose="05000000000000000000" pitchFamily="2" charset="2"/>
            </a:pPr>
            <a:r>
              <a:rPr lang="en-US" altLang="zh-CN" sz="2400" dirty="0">
                <a:solidFill>
                  <a:srgbClr val="FF0000"/>
                </a:solidFill>
                <a:latin typeface="Times New Roman" panose="02020603050405020304" pitchFamily="18" charset="0"/>
                <a:ea typeface="宋体" panose="02010600030101010101" pitchFamily="2" charset="-122"/>
              </a:rPr>
              <a:t>6.</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对</a:t>
            </a:r>
            <a:r>
              <a:rPr lang="en-US" altLang="zh-CN" sz="2400" dirty="0">
                <a:latin typeface="Times New Roman" panose="02020603050405020304" pitchFamily="18" charset="0"/>
                <a:ea typeface="宋体" panose="02010600030101010101" pitchFamily="2" charset="-122"/>
              </a:rPr>
              <a:t>10 jpeg objects </a:t>
            </a:r>
            <a:r>
              <a:rPr lang="zh-CN" altLang="en-US" sz="2400" dirty="0">
                <a:latin typeface="Times New Roman" panose="02020603050405020304" pitchFamily="18" charset="0"/>
                <a:ea typeface="宋体" panose="02010600030101010101" pitchFamily="2" charset="-122"/>
              </a:rPr>
              <a:t>逐个重复</a:t>
            </a:r>
            <a:r>
              <a:rPr lang="en-US" altLang="zh-CN" sz="2400" dirty="0">
                <a:latin typeface="Times New Roman" panose="02020603050405020304" pitchFamily="18" charset="0"/>
                <a:ea typeface="宋体" panose="02010600030101010101" pitchFamily="2" charset="-122"/>
              </a:rPr>
              <a:t>1-5 </a:t>
            </a:r>
            <a:r>
              <a:rPr lang="zh-CN" altLang="en-US" sz="2400" dirty="0">
                <a:latin typeface="Times New Roman" panose="02020603050405020304" pitchFamily="18" charset="0"/>
                <a:ea typeface="宋体" panose="02010600030101010101" pitchFamily="2" charset="-122"/>
              </a:rPr>
              <a:t>步</a:t>
            </a:r>
            <a:endParaRPr lang="zh-CN" altLang="en-US" sz="2400" dirty="0">
              <a:latin typeface="Times New Roman" panose="02020603050405020304" pitchFamily="18" charset="0"/>
              <a:ea typeface="宋体" panose="02010600030101010101" pitchFamily="2" charset="-122"/>
            </a:endParaRPr>
          </a:p>
        </p:txBody>
      </p:sp>
      <p:sp>
        <p:nvSpPr>
          <p:cNvPr id="122884" name="Rectangle 5"/>
          <p:cNvSpPr/>
          <p:nvPr/>
        </p:nvSpPr>
        <p:spPr>
          <a:xfrm>
            <a:off x="5715000" y="1524000"/>
            <a:ext cx="3048000" cy="733425"/>
          </a:xfrm>
          <a:prstGeom prst="rect">
            <a:avLst/>
          </a:prstGeom>
          <a:noFill/>
          <a:ln w="9525">
            <a:noFill/>
          </a:ln>
        </p:spPr>
        <p:txBody>
          <a:bodyPr anchor="t"/>
          <a:p>
            <a:pPr marL="342900" indent="-342900">
              <a:buFont typeface="Wingdings" panose="05000000000000000000" pitchFamily="2" charset="2"/>
            </a:pPr>
            <a:r>
              <a:rPr lang="en-US" altLang="zh-CN" sz="2400" dirty="0">
                <a:solidFill>
                  <a:srgbClr val="FF0000"/>
                </a:solidFill>
                <a:latin typeface="Times New Roman" panose="02020603050405020304" pitchFamily="18" charset="0"/>
                <a:ea typeface="宋体" panose="02010600030101010101" pitchFamily="2" charset="-122"/>
              </a:rPr>
              <a:t>4.</a:t>
            </a:r>
            <a:r>
              <a:rPr lang="en-US" altLang="zh-CN" sz="2400" dirty="0">
                <a:latin typeface="Times New Roman" panose="02020603050405020304" pitchFamily="18" charset="0"/>
                <a:ea typeface="宋体" panose="02010600030101010101" pitchFamily="2" charset="-122"/>
              </a:rPr>
              <a:t> http </a:t>
            </a:r>
            <a:r>
              <a:rPr lang="zh-CN" altLang="en-US" sz="2400" dirty="0">
                <a:latin typeface="Times New Roman" panose="02020603050405020304" pitchFamily="18" charset="0"/>
                <a:ea typeface="宋体" panose="02010600030101010101" pitchFamily="2" charset="-122"/>
              </a:rPr>
              <a:t>服务器关闭 </a:t>
            </a:r>
            <a:endParaRPr lang="zh-CN" altLang="en-US" sz="2400" dirty="0">
              <a:latin typeface="Times New Roman" panose="02020603050405020304" pitchFamily="18" charset="0"/>
              <a:ea typeface="宋体" panose="02010600030101010101" pitchFamily="2" charset="-122"/>
            </a:endParaRPr>
          </a:p>
          <a:p>
            <a:pPr marL="342900" indent="-342900">
              <a:buFont typeface="Wingdings" panose="05000000000000000000" pitchFamily="2" charset="2"/>
            </a:pPr>
            <a:r>
              <a:rPr lang="en-US" altLang="zh-CN" sz="2400" dirty="0">
                <a:latin typeface="Times New Roman" panose="02020603050405020304" pitchFamily="18" charset="0"/>
                <a:ea typeface="宋体" panose="02010600030101010101" pitchFamily="2" charset="-122"/>
              </a:rPr>
              <a:t>TCP </a:t>
            </a:r>
            <a:r>
              <a:rPr lang="zh-CN" altLang="en-US" sz="2400" dirty="0">
                <a:latin typeface="Times New Roman" panose="02020603050405020304" pitchFamily="18" charset="0"/>
                <a:ea typeface="宋体" panose="02010600030101010101" pitchFamily="2" charset="-122"/>
              </a:rPr>
              <a:t>连接</a:t>
            </a: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122885" name="Line 6"/>
          <p:cNvSpPr/>
          <p:nvPr/>
        </p:nvSpPr>
        <p:spPr>
          <a:xfrm>
            <a:off x="533400" y="1600200"/>
            <a:ext cx="0" cy="3105150"/>
          </a:xfrm>
          <a:prstGeom prst="line">
            <a:avLst/>
          </a:prstGeom>
          <a:ln w="19050" cap="flat" cmpd="sng">
            <a:solidFill>
              <a:schemeClr val="accent2"/>
            </a:solidFill>
            <a:prstDash val="solid"/>
            <a:round/>
            <a:headEnd type="none" w="med" len="med"/>
            <a:tailEnd type="triangle" w="med" len="med"/>
          </a:ln>
        </p:spPr>
      </p:sp>
      <p:sp>
        <p:nvSpPr>
          <p:cNvPr id="122886" name="Rectangle 7"/>
          <p:cNvSpPr/>
          <p:nvPr/>
        </p:nvSpPr>
        <p:spPr>
          <a:xfrm>
            <a:off x="304800" y="3519488"/>
            <a:ext cx="342900" cy="295275"/>
          </a:xfrm>
          <a:prstGeom prst="rect">
            <a:avLst/>
          </a:prstGeom>
          <a:solidFill>
            <a:schemeClr val="bg1"/>
          </a:solidFill>
          <a:ln w="9525">
            <a:noFill/>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22887" name="Text Box 8"/>
          <p:cNvSpPr txBox="1"/>
          <p:nvPr/>
        </p:nvSpPr>
        <p:spPr>
          <a:xfrm>
            <a:off x="149225" y="3382963"/>
            <a:ext cx="815975" cy="457200"/>
          </a:xfrm>
          <a:prstGeom prst="rect">
            <a:avLst/>
          </a:prstGeom>
          <a:noFill/>
          <a:ln w="9525">
            <a:noFill/>
          </a:ln>
        </p:spPr>
        <p:txBody>
          <a:bodyPr wrap="none" anchor="t">
            <a:spAutoFit/>
          </a:bodyPr>
          <a:p>
            <a:pPr algn="ctr" eaLnBrk="0" hangingPunct="0"/>
            <a:r>
              <a:rPr lang="en-US" altLang="zh-CN" sz="2400" dirty="0">
                <a:latin typeface="Comic Sans MS" panose="030F0702030302020204" pitchFamily="66" charset="0"/>
                <a:ea typeface="宋体" panose="02010600030101010101" pitchFamily="2" charset="-122"/>
              </a:rPr>
              <a:t>time</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22888" name="Line 9"/>
          <p:cNvSpPr/>
          <p:nvPr/>
        </p:nvSpPr>
        <p:spPr>
          <a:xfrm flipH="1">
            <a:off x="4648200" y="1981200"/>
            <a:ext cx="1095375" cy="523875"/>
          </a:xfrm>
          <a:prstGeom prst="line">
            <a:avLst/>
          </a:prstGeom>
          <a:ln w="38100" cap="flat" cmpd="sng">
            <a:solidFill>
              <a:srgbClr val="FF0000"/>
            </a:solidFill>
            <a:prstDash val="solid"/>
            <a:round/>
            <a:headEnd type="none" w="med" len="med"/>
            <a:tailEnd type="triangle" w="med" len="med"/>
          </a:ln>
        </p:spPr>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2075" tIns="46038" rIns="92075" bIns="46038" anchor="ctr" anchorCtr="0"/>
          <a:p>
            <a:r>
              <a:rPr lang="en-US" altLang="zh-CN" dirty="0"/>
              <a:t>http </a:t>
            </a:r>
            <a:r>
              <a:rPr lang="zh-CN" altLang="en-US" dirty="0"/>
              <a:t>报文格式</a:t>
            </a:r>
            <a:r>
              <a:rPr lang="en-US" altLang="zh-CN" dirty="0"/>
              <a:t>: request</a:t>
            </a:r>
            <a:endParaRPr lang="en-US" altLang="zh-CN" dirty="0"/>
          </a:p>
        </p:txBody>
      </p:sp>
      <p:sp>
        <p:nvSpPr>
          <p:cNvPr id="112643" name="Rectangle 3"/>
          <p:cNvSpPr>
            <a:spLocks noGrp="1" noRot="1"/>
          </p:cNvSpPr>
          <p:nvPr>
            <p:ph idx="1"/>
          </p:nvPr>
        </p:nvSpPr>
        <p:spPr/>
        <p:txBody>
          <a:bodyPr vert="horz" wrap="square" lIns="91440" tIns="45720" rIns="91440" bIns="45720" anchor="t" anchorCtr="0"/>
          <a:p>
            <a:r>
              <a:rPr lang="zh-CN" altLang="en-US" sz="2800" dirty="0">
                <a:solidFill>
                  <a:schemeClr val="tx1"/>
                </a:solidFill>
              </a:rPr>
              <a:t>两种类型的 </a:t>
            </a:r>
            <a:r>
              <a:rPr lang="en-US" altLang="zh-CN" sz="2800" dirty="0">
                <a:solidFill>
                  <a:schemeClr val="tx1"/>
                </a:solidFill>
              </a:rPr>
              <a:t>http messages: </a:t>
            </a:r>
            <a:r>
              <a:rPr lang="en-US" altLang="zh-CN" sz="2800" i="1" dirty="0">
                <a:solidFill>
                  <a:schemeClr val="tx1"/>
                </a:solidFill>
              </a:rPr>
              <a:t>request</a:t>
            </a:r>
            <a:r>
              <a:rPr lang="en-US" altLang="zh-CN" sz="2800" dirty="0">
                <a:solidFill>
                  <a:schemeClr val="tx1"/>
                </a:solidFill>
              </a:rPr>
              <a:t>, </a:t>
            </a:r>
            <a:r>
              <a:rPr lang="en-US" altLang="zh-CN" sz="2800" i="1" dirty="0">
                <a:solidFill>
                  <a:schemeClr val="tx1"/>
                </a:solidFill>
              </a:rPr>
              <a:t>response</a:t>
            </a:r>
            <a:endParaRPr lang="en-US" altLang="zh-CN" sz="2800" i="1" dirty="0">
              <a:solidFill>
                <a:schemeClr val="tx1"/>
              </a:solidFill>
            </a:endParaRPr>
          </a:p>
          <a:p>
            <a:r>
              <a:rPr lang="en-US" altLang="zh-CN" sz="2800" dirty="0">
                <a:solidFill>
                  <a:schemeClr val="tx1"/>
                </a:solidFill>
              </a:rPr>
              <a:t>http request message:</a:t>
            </a:r>
            <a:endParaRPr lang="en-US" altLang="zh-CN" sz="2800" dirty="0">
              <a:solidFill>
                <a:schemeClr val="tx1"/>
              </a:solidFill>
            </a:endParaRPr>
          </a:p>
          <a:p>
            <a:pPr lvl="1"/>
            <a:r>
              <a:rPr lang="en-US" altLang="zh-CN" sz="2400" dirty="0">
                <a:solidFill>
                  <a:schemeClr val="tx1"/>
                </a:solidFill>
              </a:rPr>
              <a:t>ASCII (</a:t>
            </a:r>
            <a:r>
              <a:rPr lang="zh-CN" altLang="en-US" sz="2400" dirty="0">
                <a:solidFill>
                  <a:schemeClr val="tx1"/>
                </a:solidFill>
              </a:rPr>
              <a:t>人能够阅读的格式</a:t>
            </a:r>
            <a:r>
              <a:rPr lang="en-US" altLang="zh-CN" sz="2400" dirty="0">
                <a:solidFill>
                  <a:schemeClr val="tx1"/>
                </a:solidFill>
              </a:rPr>
              <a:t>)</a:t>
            </a:r>
            <a:endParaRPr lang="en-US" altLang="zh-CN" dirty="0">
              <a:solidFill>
                <a:schemeClr val="tx1"/>
              </a:solidFill>
            </a:endParaRPr>
          </a:p>
        </p:txBody>
      </p:sp>
      <p:sp>
        <p:nvSpPr>
          <p:cNvPr id="112644" name="Text Box 4"/>
          <p:cNvSpPr txBox="1"/>
          <p:nvPr/>
        </p:nvSpPr>
        <p:spPr>
          <a:xfrm>
            <a:off x="2760663" y="3265488"/>
            <a:ext cx="6186487" cy="20621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r>
              <a:rPr lang="en-US" altLang="zh-CN" sz="2000" dirty="0">
                <a:solidFill>
                  <a:schemeClr val="tx1"/>
                </a:solidFill>
                <a:latin typeface="Courier New" panose="02070309020205020404" pitchFamily="49" charset="0"/>
              </a:rPr>
              <a:t>GET /somedir/page.html HTTP/1.0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User-agent: Mozilla/9.0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Accept: text/html, image/gif,image/jpeg</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Accept-language:fr </a:t>
            </a:r>
            <a:endParaRPr lang="en-US" altLang="zh-CN" sz="2000" dirty="0">
              <a:solidFill>
                <a:schemeClr val="tx1"/>
              </a:solidFill>
              <a:latin typeface="Courier New" panose="02070309020205020404" pitchFamily="49" charset="0"/>
            </a:endParaRPr>
          </a:p>
          <a:p>
            <a:pPr marL="0" lvl="0" indent="0">
              <a:spcBef>
                <a:spcPct val="0"/>
              </a:spcBef>
              <a:buClrTx/>
              <a:buFontTx/>
              <a:buNone/>
            </a:pPr>
            <a:endParaRPr lang="en-US" altLang="zh-CN" sz="2400" b="0" dirty="0">
              <a:solidFill>
                <a:schemeClr val="tx1"/>
              </a:solidFill>
            </a:endParaRPr>
          </a:p>
          <a:p>
            <a:pPr marL="0" lvl="0" indent="0">
              <a:spcBef>
                <a:spcPct val="0"/>
              </a:spcBef>
              <a:buClrTx/>
              <a:buFontTx/>
              <a:buNone/>
            </a:pPr>
            <a:r>
              <a:rPr lang="en-US" altLang="zh-CN" sz="2000" b="0" dirty="0">
                <a:solidFill>
                  <a:schemeClr val="tx1"/>
                </a:solidFill>
                <a:latin typeface="Arial" panose="020B0604020202020204" pitchFamily="34" charset="0"/>
              </a:rPr>
              <a:t>(extra carriage return, line feed)</a:t>
            </a:r>
            <a:r>
              <a:rPr lang="en-US" altLang="zh-CN" sz="2400" b="0" dirty="0">
                <a:solidFill>
                  <a:schemeClr val="tx1"/>
                </a:solidFill>
              </a:rPr>
              <a:t> </a:t>
            </a:r>
            <a:endParaRPr lang="en-US" altLang="zh-CN" sz="2400" b="0" dirty="0">
              <a:solidFill>
                <a:schemeClr val="tx1"/>
              </a:solidFill>
            </a:endParaRPr>
          </a:p>
        </p:txBody>
      </p:sp>
      <p:sp>
        <p:nvSpPr>
          <p:cNvPr id="112645" name="Text Box 5"/>
          <p:cNvSpPr txBox="1"/>
          <p:nvPr/>
        </p:nvSpPr>
        <p:spPr>
          <a:xfrm>
            <a:off x="26988" y="2917825"/>
            <a:ext cx="2287587" cy="1006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rgbClr val="FF0000"/>
                </a:solidFill>
                <a:latin typeface="Arial" panose="020B0604020202020204" pitchFamily="34" charset="0"/>
              </a:rPr>
              <a:t>request line</a:t>
            </a:r>
            <a:endParaRPr lang="en-US" altLang="zh-CN" sz="2000" b="0" dirty="0">
              <a:solidFill>
                <a:srgbClr val="FF0000"/>
              </a:solidFill>
              <a:latin typeface="Arial" panose="020B0604020202020204" pitchFamily="34" charset="0"/>
            </a:endParaRPr>
          </a:p>
          <a:p>
            <a:pPr marL="0" lvl="0" indent="0" algn="ctr">
              <a:spcBef>
                <a:spcPct val="0"/>
              </a:spcBef>
              <a:buClrTx/>
              <a:buFontTx/>
              <a:buNone/>
            </a:pPr>
            <a:r>
              <a:rPr lang="en-US" altLang="zh-CN" sz="2000" b="0" dirty="0">
                <a:solidFill>
                  <a:srgbClr val="FF0000"/>
                </a:solidFill>
                <a:latin typeface="Arial" panose="020B0604020202020204" pitchFamily="34" charset="0"/>
              </a:rPr>
              <a:t>(GET, POST, </a:t>
            </a:r>
            <a:endParaRPr lang="en-US" altLang="zh-CN" sz="2000" b="0" dirty="0">
              <a:solidFill>
                <a:srgbClr val="FF0000"/>
              </a:solidFill>
              <a:latin typeface="Arial" panose="020B0604020202020204" pitchFamily="34" charset="0"/>
            </a:endParaRPr>
          </a:p>
          <a:p>
            <a:pPr marL="0" lvl="0" indent="0" algn="ctr">
              <a:spcBef>
                <a:spcPct val="0"/>
              </a:spcBef>
              <a:buClrTx/>
              <a:buFontTx/>
              <a:buNone/>
            </a:pPr>
            <a:r>
              <a:rPr lang="en-US" altLang="zh-CN" sz="2000" b="0" dirty="0">
                <a:solidFill>
                  <a:srgbClr val="FF0000"/>
                </a:solidFill>
                <a:latin typeface="Arial" panose="020B0604020202020204" pitchFamily="34" charset="0"/>
              </a:rPr>
              <a:t>HEAD commands)</a:t>
            </a:r>
            <a:endParaRPr lang="en-US" altLang="zh-CN" sz="2400" b="0" dirty="0">
              <a:solidFill>
                <a:srgbClr val="FF0000"/>
              </a:solidFill>
              <a:latin typeface="Arial" panose="020B0604020202020204" pitchFamily="34" charset="0"/>
            </a:endParaRPr>
          </a:p>
        </p:txBody>
      </p:sp>
      <p:sp>
        <p:nvSpPr>
          <p:cNvPr id="112646" name="Line 6"/>
          <p:cNvSpPr/>
          <p:nvPr/>
        </p:nvSpPr>
        <p:spPr>
          <a:xfrm>
            <a:off x="1874838" y="3135313"/>
            <a:ext cx="923925" cy="257175"/>
          </a:xfrm>
          <a:prstGeom prst="line">
            <a:avLst/>
          </a:prstGeom>
          <a:ln w="19050" cap="flat" cmpd="sng">
            <a:solidFill>
              <a:srgbClr val="FF0000"/>
            </a:solidFill>
            <a:prstDash val="solid"/>
            <a:headEnd type="none" w="med" len="med"/>
            <a:tailEnd type="triangle" w="med" len="med"/>
          </a:ln>
        </p:spPr>
      </p:sp>
      <p:sp>
        <p:nvSpPr>
          <p:cNvPr id="112647" name="Freeform 7"/>
          <p:cNvSpPr/>
          <p:nvPr/>
        </p:nvSpPr>
        <p:spPr>
          <a:xfrm>
            <a:off x="2779713" y="3573463"/>
            <a:ext cx="238125" cy="1066800"/>
          </a:xfrm>
          <a:custGeom>
            <a:avLst/>
            <a:gdLst/>
            <a:ahLst/>
            <a:cxnLst>
              <a:cxn ang="0">
                <a:pos x="2147483646" y="2147483646"/>
              </a:cxn>
              <a:cxn ang="0">
                <a:pos x="0" y="0"/>
              </a:cxn>
              <a:cxn ang="0">
                <a:pos x="0" y="2147483646"/>
              </a:cxn>
              <a:cxn ang="0">
                <a:pos x="2147483646" y="2147483646"/>
              </a:cxn>
            </a:cxnLst>
            <a:pathLst>
              <a:path w="150" h="924">
                <a:moveTo>
                  <a:pt x="122" y="6"/>
                </a:moveTo>
                <a:lnTo>
                  <a:pt x="0" y="0"/>
                </a:lnTo>
                <a:lnTo>
                  <a:pt x="0" y="924"/>
                </a:lnTo>
                <a:lnTo>
                  <a:pt x="150" y="918"/>
                </a:lnTo>
              </a:path>
            </a:pathLst>
          </a:custGeom>
          <a:noFill/>
          <a:ln w="19050" cap="flat" cmpd="sng">
            <a:solidFill>
              <a:srgbClr val="FF0000">
                <a:alpha val="100000"/>
              </a:srgbClr>
            </a:solidFill>
            <a:prstDash val="solid"/>
            <a:round/>
            <a:headEnd type="none" w="med" len="med"/>
            <a:tailEnd type="none" w="med" len="med"/>
          </a:ln>
        </p:spPr>
        <p:txBody>
          <a:bodyPr/>
          <a:p>
            <a:endParaRPr lang="zh-CN" altLang="en-US"/>
          </a:p>
        </p:txBody>
      </p:sp>
      <p:sp>
        <p:nvSpPr>
          <p:cNvPr id="112648" name="Text Box 8"/>
          <p:cNvSpPr txBox="1"/>
          <p:nvPr/>
        </p:nvSpPr>
        <p:spPr>
          <a:xfrm>
            <a:off x="1811338" y="4070350"/>
            <a:ext cx="97472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r">
              <a:spcBef>
                <a:spcPct val="0"/>
              </a:spcBef>
              <a:buClrTx/>
              <a:buFontTx/>
              <a:buNone/>
            </a:pPr>
            <a:r>
              <a:rPr lang="en-US" altLang="zh-CN" sz="2000" b="0" dirty="0">
                <a:solidFill>
                  <a:srgbClr val="FF0000"/>
                </a:solidFill>
                <a:latin typeface="Arial" panose="020B0604020202020204" pitchFamily="34" charset="0"/>
              </a:rPr>
              <a:t>header</a:t>
            </a:r>
            <a:endParaRPr lang="en-US" altLang="zh-CN" sz="2000" b="0" dirty="0">
              <a:solidFill>
                <a:srgbClr val="FF0000"/>
              </a:solidFill>
              <a:latin typeface="Arial" panose="020B0604020202020204" pitchFamily="34" charset="0"/>
            </a:endParaRPr>
          </a:p>
          <a:p>
            <a:pPr marL="0" lvl="0" indent="0" algn="r">
              <a:spcBef>
                <a:spcPct val="0"/>
              </a:spcBef>
              <a:buClrTx/>
              <a:buFontTx/>
              <a:buNone/>
            </a:pPr>
            <a:r>
              <a:rPr lang="en-US" altLang="zh-CN" sz="2000" b="0" dirty="0">
                <a:solidFill>
                  <a:srgbClr val="FF0000"/>
                </a:solidFill>
                <a:latin typeface="Arial" panose="020B0604020202020204" pitchFamily="34" charset="0"/>
              </a:rPr>
              <a:t> lines</a:t>
            </a:r>
            <a:endParaRPr lang="en-US" altLang="zh-CN" sz="2400" b="0" dirty="0">
              <a:solidFill>
                <a:srgbClr val="FF0000"/>
              </a:solidFill>
              <a:latin typeface="Arial" panose="020B0604020202020204" pitchFamily="34" charset="0"/>
            </a:endParaRPr>
          </a:p>
        </p:txBody>
      </p:sp>
      <p:sp>
        <p:nvSpPr>
          <p:cNvPr id="112649" name="Line 9"/>
          <p:cNvSpPr/>
          <p:nvPr/>
        </p:nvSpPr>
        <p:spPr>
          <a:xfrm flipV="1">
            <a:off x="2116138" y="5145088"/>
            <a:ext cx="727075" cy="444500"/>
          </a:xfrm>
          <a:prstGeom prst="line">
            <a:avLst/>
          </a:prstGeom>
          <a:ln w="19050" cap="flat" cmpd="sng">
            <a:solidFill>
              <a:srgbClr val="FF0000"/>
            </a:solidFill>
            <a:prstDash val="solid"/>
            <a:headEnd type="none" w="med" len="med"/>
            <a:tailEnd type="triangle" w="med" len="med"/>
          </a:ln>
        </p:spPr>
      </p:sp>
      <p:sp>
        <p:nvSpPr>
          <p:cNvPr id="112650" name="Text Box 10"/>
          <p:cNvSpPr txBox="1"/>
          <p:nvPr/>
        </p:nvSpPr>
        <p:spPr>
          <a:xfrm>
            <a:off x="358775" y="5022850"/>
            <a:ext cx="2030413" cy="1311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rgbClr val="FF0000"/>
                </a:solidFill>
                <a:latin typeface="Arial" panose="020B0604020202020204" pitchFamily="34" charset="0"/>
              </a:rPr>
              <a:t>Carriage return, </a:t>
            </a:r>
            <a:endParaRPr lang="en-US" altLang="zh-CN" sz="2000" b="0" dirty="0">
              <a:solidFill>
                <a:srgbClr val="FF0000"/>
              </a:solidFill>
              <a:latin typeface="Arial" panose="020B0604020202020204" pitchFamily="34" charset="0"/>
            </a:endParaRPr>
          </a:p>
          <a:p>
            <a:pPr marL="0" lvl="0" indent="0" algn="ctr">
              <a:spcBef>
                <a:spcPct val="0"/>
              </a:spcBef>
              <a:buClrTx/>
              <a:buFontTx/>
              <a:buNone/>
            </a:pPr>
            <a:r>
              <a:rPr lang="en-US" altLang="zh-CN" sz="2000" b="0" dirty="0">
                <a:solidFill>
                  <a:srgbClr val="FF0000"/>
                </a:solidFill>
                <a:latin typeface="Arial" panose="020B0604020202020204" pitchFamily="34" charset="0"/>
              </a:rPr>
              <a:t>line feed </a:t>
            </a:r>
            <a:endParaRPr lang="en-US" altLang="zh-CN" sz="2000" b="0" dirty="0">
              <a:solidFill>
                <a:srgbClr val="FF0000"/>
              </a:solidFill>
              <a:latin typeface="Arial" panose="020B0604020202020204" pitchFamily="34" charset="0"/>
            </a:endParaRPr>
          </a:p>
          <a:p>
            <a:pPr marL="0" lvl="0" indent="0" algn="ctr">
              <a:spcBef>
                <a:spcPct val="0"/>
              </a:spcBef>
              <a:buClrTx/>
              <a:buFontTx/>
              <a:buNone/>
            </a:pPr>
            <a:r>
              <a:rPr lang="en-US" altLang="zh-CN" sz="2000" b="0" dirty="0">
                <a:solidFill>
                  <a:srgbClr val="FF0000"/>
                </a:solidFill>
                <a:latin typeface="Arial" panose="020B0604020202020204" pitchFamily="34" charset="0"/>
              </a:rPr>
              <a:t>indicates end </a:t>
            </a:r>
            <a:endParaRPr lang="en-US" altLang="zh-CN" sz="2000" b="0" dirty="0">
              <a:solidFill>
                <a:srgbClr val="FF0000"/>
              </a:solidFill>
              <a:latin typeface="Arial" panose="020B0604020202020204" pitchFamily="34" charset="0"/>
            </a:endParaRPr>
          </a:p>
          <a:p>
            <a:pPr marL="0" lvl="0" indent="0" algn="ctr">
              <a:spcBef>
                <a:spcPct val="0"/>
              </a:spcBef>
              <a:buClrTx/>
              <a:buFontTx/>
              <a:buNone/>
            </a:pPr>
            <a:r>
              <a:rPr lang="en-US" altLang="zh-CN" sz="2000" b="0" dirty="0">
                <a:solidFill>
                  <a:srgbClr val="FF0000"/>
                </a:solidFill>
                <a:latin typeface="Arial" panose="020B0604020202020204" pitchFamily="34" charset="0"/>
              </a:rPr>
              <a:t>of message</a:t>
            </a:r>
            <a:endParaRPr lang="en-US" altLang="zh-CN" sz="2400" b="0" dirty="0">
              <a:solidFill>
                <a:srgbClr val="FF0000"/>
              </a:solidFill>
              <a:latin typeface="Arial" panose="020B0604020202020204" pitchFamily="34" charset="0"/>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a:xfrm>
            <a:off x="395288" y="0"/>
            <a:ext cx="8596312" cy="720725"/>
          </a:xfrm>
        </p:spPr>
        <p:txBody>
          <a:bodyPr vert="horz" wrap="square" lIns="92075" tIns="46038" rIns="92075" bIns="46038" anchor="ctr" anchorCtr="0"/>
          <a:p>
            <a:r>
              <a:rPr lang="en-US" altLang="zh-CN" sz="3600" dirty="0"/>
              <a:t>http request message: general format</a:t>
            </a:r>
            <a:endParaRPr lang="en-US" altLang="zh-CN" dirty="0"/>
          </a:p>
        </p:txBody>
      </p:sp>
      <p:pic>
        <p:nvPicPr>
          <p:cNvPr id="114691" name="Picture 3" descr="HTTPrequest"/>
          <p:cNvPicPr>
            <a:picLocks noChangeAspect="1"/>
          </p:cNvPicPr>
          <p:nvPr/>
        </p:nvPicPr>
        <p:blipFill>
          <a:blip r:embed="rId1"/>
          <a:stretch>
            <a:fillRect/>
          </a:stretch>
        </p:blipFill>
        <p:spPr>
          <a:xfrm>
            <a:off x="1120775" y="1649413"/>
            <a:ext cx="7512050" cy="3778250"/>
          </a:xfrm>
          <a:prstGeom prst="rect">
            <a:avLst/>
          </a:prstGeom>
          <a:noFill/>
          <a:ln w="9525">
            <a:noFill/>
          </a:ln>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Rot="1"/>
          </p:cNvSpPr>
          <p:nvPr>
            <p:ph type="title"/>
          </p:nvPr>
        </p:nvSpPr>
        <p:spPr/>
        <p:txBody>
          <a:bodyPr vert="horz" wrap="square" lIns="92075" tIns="46038" rIns="92075" bIns="46038" anchor="ctr" anchorCtr="0"/>
          <a:p>
            <a:r>
              <a:rPr lang="en-US" altLang="zh-CN" dirty="0"/>
              <a:t>http</a:t>
            </a:r>
            <a:r>
              <a:rPr lang="zh-CN" altLang="en-US" dirty="0"/>
              <a:t>报文格式</a:t>
            </a:r>
            <a:r>
              <a:rPr lang="en-US" altLang="zh-CN" dirty="0"/>
              <a:t>: response</a:t>
            </a:r>
            <a:endParaRPr lang="en-US" altLang="zh-CN" dirty="0"/>
          </a:p>
        </p:txBody>
      </p:sp>
      <p:sp>
        <p:nvSpPr>
          <p:cNvPr id="116739" name="Text Box 3"/>
          <p:cNvSpPr txBox="1"/>
          <p:nvPr/>
        </p:nvSpPr>
        <p:spPr>
          <a:xfrm>
            <a:off x="2895600" y="2570163"/>
            <a:ext cx="5670550" cy="2530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r>
              <a:rPr lang="en-US" altLang="zh-CN" sz="2000" dirty="0">
                <a:solidFill>
                  <a:schemeClr val="tx1"/>
                </a:solidFill>
                <a:latin typeface="Courier New" panose="02070309020205020404" pitchFamily="49" charset="0"/>
              </a:rPr>
              <a:t>HTTP/1.0 200 OK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Date: Thu, 02 Aug 2022 12:00:15 GMT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Server: Apache/5.3.0 (Unix)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Last-Modified: Mon, 20 Jun 2022 ...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Content-Length: 6821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Content-Type: text/html</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 </a:t>
            </a:r>
            <a:endParaRPr lang="en-US" altLang="zh-CN" sz="2000" dirty="0">
              <a:solidFill>
                <a:schemeClr val="tx1"/>
              </a:solidFill>
              <a:latin typeface="Courier New" panose="02070309020205020404" pitchFamily="49" charset="0"/>
            </a:endParaRPr>
          </a:p>
          <a:p>
            <a:pPr marL="0" lvl="0" indent="0">
              <a:spcBef>
                <a:spcPct val="0"/>
              </a:spcBef>
              <a:buClrTx/>
              <a:buFontTx/>
              <a:buNone/>
            </a:pPr>
            <a:r>
              <a:rPr lang="en-US" altLang="zh-CN" sz="2000" dirty="0">
                <a:solidFill>
                  <a:schemeClr val="tx1"/>
                </a:solidFill>
                <a:latin typeface="Courier New" panose="02070309020205020404" pitchFamily="49" charset="0"/>
              </a:rPr>
              <a:t>data data data data data ... </a:t>
            </a:r>
            <a:endParaRPr lang="en-US" altLang="zh-CN" sz="2000" dirty="0">
              <a:solidFill>
                <a:schemeClr val="tx1"/>
              </a:solidFill>
              <a:latin typeface="Courier New" panose="02070309020205020404" pitchFamily="49" charset="0"/>
            </a:endParaRPr>
          </a:p>
        </p:txBody>
      </p:sp>
      <p:sp>
        <p:nvSpPr>
          <p:cNvPr id="116740" name="Text Box 4"/>
          <p:cNvSpPr txBox="1"/>
          <p:nvPr/>
        </p:nvSpPr>
        <p:spPr>
          <a:xfrm>
            <a:off x="468313" y="1990725"/>
            <a:ext cx="1900237" cy="1311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rgbClr val="FF0000"/>
                </a:solidFill>
                <a:latin typeface="Comic Sans MS" panose="030F0702030302020204" pitchFamily="66" charset="0"/>
              </a:rPr>
              <a:t>status line</a:t>
            </a:r>
            <a:endParaRPr lang="en-US" altLang="zh-CN" sz="2000" b="0" dirty="0">
              <a:solidFill>
                <a:srgbClr val="FF0000"/>
              </a:solidFill>
              <a:latin typeface="Comic Sans MS" panose="030F0702030302020204" pitchFamily="66" charset="0"/>
            </a:endParaRPr>
          </a:p>
          <a:p>
            <a:pPr marL="0" lvl="0" indent="0" algn="ctr">
              <a:spcBef>
                <a:spcPct val="0"/>
              </a:spcBef>
              <a:buClrTx/>
              <a:buFontTx/>
              <a:buNone/>
            </a:pPr>
            <a:r>
              <a:rPr lang="en-US" altLang="zh-CN" sz="2000" b="0" dirty="0">
                <a:solidFill>
                  <a:srgbClr val="FF0000"/>
                </a:solidFill>
                <a:latin typeface="Comic Sans MS" panose="030F0702030302020204" pitchFamily="66" charset="0"/>
              </a:rPr>
              <a:t>(protocol</a:t>
            </a:r>
            <a:endParaRPr lang="en-US" altLang="zh-CN" sz="2000" b="0" dirty="0">
              <a:solidFill>
                <a:srgbClr val="FF0000"/>
              </a:solidFill>
              <a:latin typeface="Comic Sans MS" panose="030F0702030302020204" pitchFamily="66" charset="0"/>
            </a:endParaRPr>
          </a:p>
          <a:p>
            <a:pPr marL="0" lvl="0" indent="0" algn="ctr">
              <a:spcBef>
                <a:spcPct val="0"/>
              </a:spcBef>
              <a:buClrTx/>
              <a:buFontTx/>
              <a:buNone/>
            </a:pPr>
            <a:r>
              <a:rPr lang="en-US" altLang="zh-CN" sz="2000" b="0" dirty="0">
                <a:solidFill>
                  <a:srgbClr val="FF0000"/>
                </a:solidFill>
                <a:latin typeface="Comic Sans MS" panose="030F0702030302020204" pitchFamily="66" charset="0"/>
              </a:rPr>
              <a:t>status code</a:t>
            </a:r>
            <a:endParaRPr lang="en-US" altLang="zh-CN" sz="2000" b="0" dirty="0">
              <a:solidFill>
                <a:srgbClr val="FF0000"/>
              </a:solidFill>
              <a:latin typeface="Comic Sans MS" panose="030F0702030302020204" pitchFamily="66" charset="0"/>
            </a:endParaRPr>
          </a:p>
          <a:p>
            <a:pPr marL="0" lvl="0" indent="0" algn="ctr">
              <a:spcBef>
                <a:spcPct val="0"/>
              </a:spcBef>
              <a:buClrTx/>
              <a:buFontTx/>
              <a:buNone/>
            </a:pPr>
            <a:r>
              <a:rPr lang="en-US" altLang="zh-CN" sz="2000" b="0" dirty="0">
                <a:solidFill>
                  <a:srgbClr val="FF0000"/>
                </a:solidFill>
                <a:latin typeface="Comic Sans MS" panose="030F0702030302020204" pitchFamily="66" charset="0"/>
              </a:rPr>
              <a:t>status phrase)</a:t>
            </a:r>
            <a:endParaRPr lang="en-US" altLang="zh-CN" sz="2400" b="0" dirty="0">
              <a:solidFill>
                <a:srgbClr val="FF0000"/>
              </a:solidFill>
            </a:endParaRPr>
          </a:p>
        </p:txBody>
      </p:sp>
      <p:sp>
        <p:nvSpPr>
          <p:cNvPr id="116741" name="Line 5"/>
          <p:cNvSpPr/>
          <p:nvPr/>
        </p:nvSpPr>
        <p:spPr>
          <a:xfrm>
            <a:off x="2009775" y="2497138"/>
            <a:ext cx="923925" cy="257175"/>
          </a:xfrm>
          <a:prstGeom prst="line">
            <a:avLst/>
          </a:prstGeom>
          <a:ln w="19050" cap="flat" cmpd="sng">
            <a:solidFill>
              <a:srgbClr val="FF0000"/>
            </a:solidFill>
            <a:prstDash val="solid"/>
            <a:headEnd type="none" w="med" len="med"/>
            <a:tailEnd type="triangle" w="med" len="med"/>
          </a:ln>
        </p:spPr>
      </p:sp>
      <p:sp>
        <p:nvSpPr>
          <p:cNvPr id="116742" name="Freeform 6"/>
          <p:cNvSpPr/>
          <p:nvPr/>
        </p:nvSpPr>
        <p:spPr>
          <a:xfrm>
            <a:off x="2809875" y="2859088"/>
            <a:ext cx="257175" cy="1638300"/>
          </a:xfrm>
          <a:custGeom>
            <a:avLst/>
            <a:gdLst/>
            <a:ahLst/>
            <a:cxnLst>
              <a:cxn ang="0">
                <a:pos x="2147483646" y="2147483646"/>
              </a:cxn>
              <a:cxn ang="0">
                <a:pos x="0" y="0"/>
              </a:cxn>
              <a:cxn ang="0">
                <a:pos x="0" y="2147483646"/>
              </a:cxn>
              <a:cxn ang="0">
                <a:pos x="2147483646" y="2147483646"/>
              </a:cxn>
            </a:cxnLst>
            <a:pathLst>
              <a:path w="162" h="1428">
                <a:moveTo>
                  <a:pt x="132" y="9"/>
                </a:moveTo>
                <a:lnTo>
                  <a:pt x="0" y="0"/>
                </a:lnTo>
                <a:lnTo>
                  <a:pt x="0" y="1428"/>
                </a:lnTo>
                <a:lnTo>
                  <a:pt x="162" y="1425"/>
                </a:lnTo>
              </a:path>
            </a:pathLst>
          </a:custGeom>
          <a:noFill/>
          <a:ln w="19050" cap="flat" cmpd="sng">
            <a:solidFill>
              <a:srgbClr val="FF0000">
                <a:alpha val="100000"/>
              </a:srgbClr>
            </a:solidFill>
            <a:prstDash val="solid"/>
            <a:round/>
            <a:headEnd type="none" w="med" len="med"/>
            <a:tailEnd type="none" w="med" len="med"/>
          </a:ln>
        </p:spPr>
        <p:txBody>
          <a:bodyPr/>
          <a:p>
            <a:endParaRPr lang="zh-CN" altLang="en-US"/>
          </a:p>
        </p:txBody>
      </p:sp>
      <p:sp>
        <p:nvSpPr>
          <p:cNvPr id="116743" name="Text Box 7"/>
          <p:cNvSpPr txBox="1"/>
          <p:nvPr/>
        </p:nvSpPr>
        <p:spPr>
          <a:xfrm>
            <a:off x="1719263" y="3600450"/>
            <a:ext cx="1011237"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r">
              <a:spcBef>
                <a:spcPct val="0"/>
              </a:spcBef>
              <a:buClrTx/>
              <a:buFontTx/>
              <a:buNone/>
            </a:pPr>
            <a:r>
              <a:rPr lang="en-US" altLang="zh-CN" sz="2000" b="0" dirty="0">
                <a:solidFill>
                  <a:srgbClr val="FF0000"/>
                </a:solidFill>
                <a:latin typeface="Comic Sans MS" panose="030F0702030302020204" pitchFamily="66" charset="0"/>
              </a:rPr>
              <a:t>header</a:t>
            </a:r>
            <a:endParaRPr lang="en-US" altLang="zh-CN" sz="2000" b="0" dirty="0">
              <a:solidFill>
                <a:srgbClr val="FF0000"/>
              </a:solidFill>
              <a:latin typeface="Comic Sans MS" panose="030F0702030302020204" pitchFamily="66" charset="0"/>
            </a:endParaRPr>
          </a:p>
          <a:p>
            <a:pPr marL="0" lvl="0" indent="0" algn="r">
              <a:spcBef>
                <a:spcPct val="0"/>
              </a:spcBef>
              <a:buClrTx/>
              <a:buFontTx/>
              <a:buNone/>
            </a:pPr>
            <a:r>
              <a:rPr lang="en-US" altLang="zh-CN" sz="2000" b="0" dirty="0">
                <a:solidFill>
                  <a:srgbClr val="FF0000"/>
                </a:solidFill>
                <a:latin typeface="Comic Sans MS" panose="030F0702030302020204" pitchFamily="66" charset="0"/>
              </a:rPr>
              <a:t> lines</a:t>
            </a:r>
            <a:endParaRPr lang="en-US" altLang="zh-CN" sz="2400" b="0" dirty="0">
              <a:solidFill>
                <a:srgbClr val="FF0000"/>
              </a:solidFill>
            </a:endParaRPr>
          </a:p>
        </p:txBody>
      </p:sp>
      <p:sp>
        <p:nvSpPr>
          <p:cNvPr id="116744" name="Line 8"/>
          <p:cNvSpPr/>
          <p:nvPr/>
        </p:nvSpPr>
        <p:spPr>
          <a:xfrm flipV="1">
            <a:off x="1905000" y="4964113"/>
            <a:ext cx="923925" cy="257175"/>
          </a:xfrm>
          <a:prstGeom prst="line">
            <a:avLst/>
          </a:prstGeom>
          <a:ln w="19050" cap="flat" cmpd="sng">
            <a:solidFill>
              <a:srgbClr val="FF0000"/>
            </a:solidFill>
            <a:prstDash val="solid"/>
            <a:headEnd type="none" w="med" len="med"/>
            <a:tailEnd type="triangle" w="med" len="med"/>
          </a:ln>
        </p:spPr>
      </p:sp>
      <p:sp>
        <p:nvSpPr>
          <p:cNvPr id="116745" name="Text Box 9"/>
          <p:cNvSpPr txBox="1"/>
          <p:nvPr/>
        </p:nvSpPr>
        <p:spPr>
          <a:xfrm>
            <a:off x="552450" y="4943475"/>
            <a:ext cx="1406525" cy="1006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rgbClr val="FF0000"/>
                </a:solidFill>
                <a:latin typeface="Comic Sans MS" panose="030F0702030302020204" pitchFamily="66" charset="0"/>
              </a:rPr>
              <a:t>data, e.g., </a:t>
            </a:r>
            <a:endParaRPr lang="en-US" altLang="zh-CN" sz="2000" b="0" dirty="0">
              <a:solidFill>
                <a:srgbClr val="FF0000"/>
              </a:solidFill>
              <a:latin typeface="Comic Sans MS" panose="030F0702030302020204" pitchFamily="66" charset="0"/>
            </a:endParaRPr>
          </a:p>
          <a:p>
            <a:pPr marL="0" lvl="0" indent="0" algn="ctr">
              <a:spcBef>
                <a:spcPct val="0"/>
              </a:spcBef>
              <a:buClrTx/>
              <a:buFontTx/>
              <a:buNone/>
            </a:pPr>
            <a:r>
              <a:rPr lang="en-US" altLang="zh-CN" sz="2000" b="0" dirty="0">
                <a:solidFill>
                  <a:srgbClr val="FF0000"/>
                </a:solidFill>
                <a:latin typeface="Comic Sans MS" panose="030F0702030302020204" pitchFamily="66" charset="0"/>
              </a:rPr>
              <a:t>requested</a:t>
            </a:r>
            <a:endParaRPr lang="en-US" altLang="zh-CN" sz="2000" b="0" dirty="0">
              <a:solidFill>
                <a:srgbClr val="FF0000"/>
              </a:solidFill>
              <a:latin typeface="Comic Sans MS" panose="030F0702030302020204" pitchFamily="66" charset="0"/>
            </a:endParaRPr>
          </a:p>
          <a:p>
            <a:pPr marL="0" lvl="0" indent="0" algn="ctr">
              <a:spcBef>
                <a:spcPct val="0"/>
              </a:spcBef>
              <a:buClrTx/>
              <a:buFontTx/>
              <a:buNone/>
            </a:pPr>
            <a:r>
              <a:rPr lang="en-US" altLang="zh-CN" sz="2000" b="0" dirty="0">
                <a:solidFill>
                  <a:srgbClr val="FF0000"/>
                </a:solidFill>
                <a:latin typeface="Comic Sans MS" panose="030F0702030302020204" pitchFamily="66" charset="0"/>
              </a:rPr>
              <a:t>html file</a:t>
            </a:r>
            <a:endParaRPr lang="en-US" altLang="zh-CN" sz="2400" b="0" dirty="0">
              <a:solidFill>
                <a:srgbClr val="FF0000"/>
              </a:solidFill>
            </a:endParaRP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noRot="1"/>
          </p:cNvSpPr>
          <p:nvPr>
            <p:ph type="title"/>
          </p:nvPr>
        </p:nvSpPr>
        <p:spPr/>
        <p:txBody>
          <a:bodyPr vert="horz" wrap="square" lIns="92075" tIns="46038" rIns="92075" bIns="46038" anchor="ctr" anchorCtr="0"/>
          <a:p>
            <a:r>
              <a:rPr lang="en-US" altLang="zh-CN" dirty="0"/>
              <a:t>http </a:t>
            </a:r>
            <a:r>
              <a:rPr lang="zh-CN" altLang="en-US" dirty="0"/>
              <a:t>响应状态码</a:t>
            </a:r>
            <a:endParaRPr lang="zh-CN" altLang="en-US" dirty="0"/>
          </a:p>
        </p:txBody>
      </p:sp>
      <p:sp>
        <p:nvSpPr>
          <p:cNvPr id="118787" name="Rectangle 3"/>
          <p:cNvSpPr>
            <a:spLocks noGrp="1" noRot="1"/>
          </p:cNvSpPr>
          <p:nvPr>
            <p:ph idx="1"/>
          </p:nvPr>
        </p:nvSpPr>
        <p:spPr>
          <a:xfrm>
            <a:off x="827405" y="1484630"/>
            <a:ext cx="7772400" cy="4114800"/>
          </a:xfrm>
        </p:spPr>
        <p:txBody>
          <a:bodyPr vert="horz" wrap="square" lIns="91440" tIns="45720" rIns="91440" bIns="45720" anchor="t" anchorCtr="0"/>
          <a:p>
            <a:pPr>
              <a:lnSpc>
                <a:spcPct val="90000"/>
              </a:lnSpc>
              <a:buNone/>
            </a:pPr>
            <a:r>
              <a:rPr lang="en-US" altLang="zh-CN" sz="2000" dirty="0">
                <a:solidFill>
                  <a:srgbClr val="FF0000"/>
                </a:solidFill>
                <a:latin typeface="Courier New" panose="02070309020205020404" pitchFamily="49" charset="0"/>
              </a:rPr>
              <a:t>200 OK</a:t>
            </a:r>
            <a:endParaRPr lang="en-US" altLang="zh-CN" sz="2000" dirty="0">
              <a:solidFill>
                <a:srgbClr val="FF0000"/>
              </a:solidFill>
              <a:latin typeface="Courier New" panose="02070309020205020404" pitchFamily="49" charset="0"/>
            </a:endParaRPr>
          </a:p>
          <a:p>
            <a:pPr lvl="1">
              <a:lnSpc>
                <a:spcPct val="90000"/>
              </a:lnSpc>
            </a:pPr>
            <a:r>
              <a:rPr lang="en-US" altLang="zh-CN" sz="2000" dirty="0">
                <a:solidFill>
                  <a:schemeClr val="tx1"/>
                </a:solidFill>
              </a:rPr>
              <a:t>request succeeded, requested object later in this message</a:t>
            </a:r>
            <a:endParaRPr lang="en-US" altLang="zh-CN" sz="2000" dirty="0">
              <a:solidFill>
                <a:schemeClr val="tx1"/>
              </a:solidFill>
            </a:endParaRPr>
          </a:p>
          <a:p>
            <a:pPr>
              <a:lnSpc>
                <a:spcPct val="90000"/>
              </a:lnSpc>
              <a:buNone/>
            </a:pPr>
            <a:r>
              <a:rPr lang="en-US" altLang="zh-CN" sz="2000" dirty="0">
                <a:solidFill>
                  <a:srgbClr val="FF0000"/>
                </a:solidFill>
                <a:latin typeface="Courier New" panose="02070309020205020404" pitchFamily="49" charset="0"/>
              </a:rPr>
              <a:t>301 Moved Permanently</a:t>
            </a:r>
            <a:endParaRPr lang="en-US" altLang="zh-CN" sz="2000" dirty="0">
              <a:solidFill>
                <a:srgbClr val="FF0000"/>
              </a:solidFill>
              <a:latin typeface="Courier New" panose="02070309020205020404" pitchFamily="49" charset="0"/>
            </a:endParaRPr>
          </a:p>
          <a:p>
            <a:pPr lvl="1">
              <a:lnSpc>
                <a:spcPct val="90000"/>
              </a:lnSpc>
            </a:pPr>
            <a:r>
              <a:rPr lang="en-US" altLang="zh-CN" sz="2000" dirty="0">
                <a:solidFill>
                  <a:schemeClr val="tx1"/>
                </a:solidFill>
              </a:rPr>
              <a:t>requested object moved, new location specified later in this message (Location:)</a:t>
            </a:r>
            <a:endParaRPr lang="en-US" altLang="zh-CN" sz="2000" dirty="0">
              <a:solidFill>
                <a:schemeClr val="tx1"/>
              </a:solidFill>
            </a:endParaRPr>
          </a:p>
          <a:p>
            <a:pPr>
              <a:lnSpc>
                <a:spcPct val="90000"/>
              </a:lnSpc>
              <a:buNone/>
            </a:pPr>
            <a:r>
              <a:rPr lang="en-US" altLang="zh-CN" sz="2000" dirty="0">
                <a:solidFill>
                  <a:srgbClr val="FF0000"/>
                </a:solidFill>
                <a:latin typeface="Courier New" panose="02070309020205020404" pitchFamily="49" charset="0"/>
              </a:rPr>
              <a:t>400 Bad Request</a:t>
            </a:r>
            <a:endParaRPr lang="en-US" altLang="zh-CN" sz="2000" dirty="0">
              <a:solidFill>
                <a:srgbClr val="FF0000"/>
              </a:solidFill>
              <a:latin typeface="Courier New" panose="02070309020205020404" pitchFamily="49" charset="0"/>
            </a:endParaRPr>
          </a:p>
          <a:p>
            <a:pPr lvl="1">
              <a:lnSpc>
                <a:spcPct val="90000"/>
              </a:lnSpc>
            </a:pPr>
            <a:r>
              <a:rPr lang="en-US" altLang="zh-CN" sz="2000" dirty="0">
                <a:solidFill>
                  <a:schemeClr val="tx1"/>
                </a:solidFill>
              </a:rPr>
              <a:t>request message not understood by server</a:t>
            </a:r>
            <a:endParaRPr lang="en-US" altLang="zh-CN" sz="2000" dirty="0">
              <a:solidFill>
                <a:schemeClr val="tx1"/>
              </a:solidFill>
            </a:endParaRPr>
          </a:p>
          <a:p>
            <a:pPr>
              <a:lnSpc>
                <a:spcPct val="90000"/>
              </a:lnSpc>
              <a:buNone/>
            </a:pPr>
            <a:r>
              <a:rPr lang="en-US" altLang="zh-CN" sz="2000" dirty="0">
                <a:solidFill>
                  <a:srgbClr val="FF0000"/>
                </a:solidFill>
                <a:latin typeface="Courier New" panose="02070309020205020404" pitchFamily="49" charset="0"/>
              </a:rPr>
              <a:t>404 Not Found</a:t>
            </a:r>
            <a:endParaRPr lang="en-US" altLang="zh-CN" sz="2000" dirty="0">
              <a:solidFill>
                <a:srgbClr val="FF0000"/>
              </a:solidFill>
              <a:latin typeface="Courier New" panose="02070309020205020404" pitchFamily="49" charset="0"/>
            </a:endParaRPr>
          </a:p>
          <a:p>
            <a:pPr lvl="1">
              <a:lnSpc>
                <a:spcPct val="90000"/>
              </a:lnSpc>
            </a:pPr>
            <a:r>
              <a:rPr lang="en-US" altLang="zh-CN" sz="2000" dirty="0">
                <a:solidFill>
                  <a:schemeClr val="tx1"/>
                </a:solidFill>
              </a:rPr>
              <a:t>requested document not found on this server</a:t>
            </a:r>
            <a:endParaRPr lang="en-US" altLang="zh-CN" sz="2000" dirty="0">
              <a:solidFill>
                <a:schemeClr val="tx1"/>
              </a:solidFill>
            </a:endParaRPr>
          </a:p>
          <a:p>
            <a:pPr>
              <a:lnSpc>
                <a:spcPct val="90000"/>
              </a:lnSpc>
              <a:buNone/>
            </a:pPr>
            <a:r>
              <a:rPr lang="en-US" altLang="zh-CN" sz="2000" dirty="0">
                <a:solidFill>
                  <a:srgbClr val="FF0000"/>
                </a:solidFill>
                <a:latin typeface="Courier New" panose="02070309020205020404" pitchFamily="49" charset="0"/>
              </a:rPr>
              <a:t>505 HTTP Version Not Supported</a:t>
            </a:r>
            <a:endParaRPr lang="en-US" altLang="zh-CN" sz="2000" dirty="0">
              <a:solidFill>
                <a:srgbClr val="FF0000"/>
              </a:solidFill>
              <a:latin typeface="Courier New" panose="02070309020205020404" pitchFamily="49" charset="0"/>
            </a:endParaRP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Rot="1"/>
          </p:cNvSpPr>
          <p:nvPr>
            <p:ph type="title"/>
          </p:nvPr>
        </p:nvSpPr>
        <p:spPr>
          <a:xfrm>
            <a:off x="361950" y="7938"/>
            <a:ext cx="8053388" cy="720725"/>
          </a:xfrm>
        </p:spPr>
        <p:txBody>
          <a:bodyPr vert="horz" wrap="square" lIns="92075" tIns="46038" rIns="92075" bIns="46038" anchor="ctr" anchorCtr="0"/>
          <a:p>
            <a:r>
              <a:rPr lang="en-US" altLang="zh-CN" sz="3600" dirty="0"/>
              <a:t>HTTP</a:t>
            </a:r>
            <a:r>
              <a:rPr lang="zh-CN" altLang="en-US" sz="3600" dirty="0"/>
              <a:t>的发展</a:t>
            </a:r>
            <a:endParaRPr lang="en-US" altLang="zh-CN" dirty="0"/>
          </a:p>
        </p:txBody>
      </p:sp>
      <p:sp>
        <p:nvSpPr>
          <p:cNvPr id="3" name="Rectangle 3"/>
          <p:cNvSpPr>
            <a:spLocks noGrp="1"/>
          </p:cNvSpPr>
          <p:nvPr>
            <p:ph idx="1"/>
          </p:nvPr>
        </p:nvSpPr>
        <p:spPr>
          <a:xfrm>
            <a:off x="683578" y="1052513"/>
            <a:ext cx="8483600" cy="5873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r>
              <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HTTPv1.0</a:t>
            </a:r>
            <a:endPar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ü"/>
              <a:defRPr/>
            </a:pPr>
            <a:r>
              <a:rPr kumimoji="1" lang="en-US" altLang="zh-CN"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  </a:t>
            </a: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每次请求都需要建立</a:t>
            </a:r>
            <a:r>
              <a:rPr kumimoji="1" lang="en-US" altLang="zh-CN"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TCP</a:t>
            </a: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连接</a:t>
            </a:r>
            <a:endParaRPr kumimoji="1" lang="en-US" altLang="zh-CN" sz="2800" b="0" i="0" u="none" strike="noStrike" kern="0" cap="none" spc="0" normalizeH="0" baseline="0" noProof="0" dirty="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r>
              <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 HTTPv1.1</a:t>
            </a:r>
            <a:endPar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ü"/>
              <a:defRPr/>
            </a:pP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支持长连接、流水线</a:t>
            </a:r>
            <a:endParaRPr kumimoji="1" lang="en-US" altLang="zh-CN" sz="2800" b="0" i="0" u="none" strike="noStrike" kern="0" cap="none" spc="0" normalizeH="0" baseline="0" noProof="0" dirty="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 </a:t>
            </a:r>
            <a:r>
              <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HTTPv2.0</a:t>
            </a:r>
            <a:endPar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ü"/>
              <a:defRPr/>
            </a:pP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支持多路复用并行传输，支持头部压缩、服务器推送</a:t>
            </a:r>
            <a:endParaRPr kumimoji="1" lang="en-US" altLang="zh-CN" sz="2800" b="0" i="0" u="none" strike="noStrike" kern="0" cap="none" spc="0" normalizeH="0" baseline="0" noProof="0" dirty="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r>
              <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HTTPv3.0</a:t>
            </a:r>
            <a:endParaRPr kumimoji="1" lang="en-US" altLang="zh-CN" sz="28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ü"/>
              <a:defRPr/>
            </a:pP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放弃</a:t>
            </a:r>
            <a:r>
              <a:rPr kumimoji="1" lang="en-US" altLang="zh-CN"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TCP</a:t>
            </a: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，使用基于</a:t>
            </a:r>
            <a:r>
              <a:rPr kumimoji="1" lang="en-US" altLang="zh-CN"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UDP</a:t>
            </a: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的</a:t>
            </a:r>
            <a:r>
              <a:rPr kumimoji="1" lang="en-US" altLang="zh-CN"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QUIC</a:t>
            </a:r>
            <a:r>
              <a:rPr kumimoji="1" lang="zh-CN" altLang="en-US"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协议</a:t>
            </a:r>
            <a:endParaRPr kumimoji="1" lang="en-US" altLang="zh-CN" sz="2800" b="0"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0" marR="0" lvl="0" indent="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None/>
              <a:defRPr/>
            </a:pPr>
            <a:endParaRPr kumimoji="1" lang="en-US" altLang="zh-CN" sz="2400" b="0" i="0" u="none" strike="noStrike" kern="0" cap="none" spc="0" normalizeH="0" baseline="0" noProof="0" dirty="0">
              <a:ln>
                <a:noFill/>
              </a:ln>
              <a:solidFill>
                <a:schemeClr val="bg2"/>
              </a:solidFill>
              <a:effectLst/>
              <a:uLnTx/>
              <a:uFillTx/>
              <a:latin typeface="+mn-lt"/>
              <a:ea typeface="+mn-ea"/>
              <a:cs typeface="+mn-cs"/>
            </a:endParaRP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p:txBody>
          <a:bodyPr vert="horz" wrap="square" lIns="92075" tIns="46038" rIns="92075" bIns="46038" anchor="ctr" anchorCtr="0"/>
          <a:p>
            <a:pPr eaLnBrk="1" hangingPunct="1"/>
            <a:r>
              <a:rPr lang="en-US" altLang="zh-CN" sz="3200" dirty="0"/>
              <a:t>Cookies: </a:t>
            </a:r>
            <a:r>
              <a:rPr lang="zh-CN" altLang="en-US" sz="3200" dirty="0"/>
              <a:t>保存 </a:t>
            </a:r>
            <a:r>
              <a:rPr lang="zh-CN" altLang="en-US" sz="3200" dirty="0">
                <a:latin typeface="Comic Sans MS" panose="030F0702030302020204" pitchFamily="66" charset="0"/>
              </a:rPr>
              <a:t>“</a:t>
            </a:r>
            <a:r>
              <a:rPr lang="zh-CN" altLang="en-US" sz="3200" dirty="0"/>
              <a:t>状态</a:t>
            </a:r>
            <a:r>
              <a:rPr lang="zh-CN" altLang="en-US" sz="3200" dirty="0">
                <a:latin typeface="Comic Sans MS" panose="030F0702030302020204" pitchFamily="66" charset="0"/>
              </a:rPr>
              <a:t>”</a:t>
            </a:r>
            <a:endParaRPr lang="zh-CN" altLang="en-US" dirty="0"/>
          </a:p>
        </p:txBody>
      </p:sp>
      <p:sp>
        <p:nvSpPr>
          <p:cNvPr id="5" name="Rectangle 3"/>
          <p:cNvSpPr>
            <a:spLocks noGrp="1"/>
          </p:cNvSpPr>
          <p:nvPr>
            <p:ph idx="1"/>
          </p:nvPr>
        </p:nvSpPr>
        <p:spPr>
          <a:xfrm>
            <a:off x="336550" y="1185863"/>
            <a:ext cx="3600450" cy="43053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r>
              <a:rPr kumimoji="1" lang="zh-CN" altLang="en-US"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服务器产生一个 </a:t>
            </a:r>
            <a:r>
              <a:rPr kumimoji="1" lang="en-US" altLang="zh-CN"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 , </a:t>
            </a:r>
            <a:r>
              <a:rPr kumimoji="1" lang="zh-CN" altLang="en-US"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服务器认识这个 </a:t>
            </a:r>
            <a:r>
              <a:rPr kumimoji="1" lang="en-US" altLang="zh-CN"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 </a:t>
            </a:r>
            <a:r>
              <a:rPr kumimoji="1" lang="zh-CN" altLang="en-US"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以备不时之需</a:t>
            </a:r>
            <a:r>
              <a:rPr kumimoji="1" lang="en-US" altLang="zh-CN"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a:t>
            </a:r>
            <a:endParaRPr kumimoji="1" lang="en-US" altLang="zh-CN"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0" cap="none" spc="0" normalizeH="0" baseline="0" noProof="0" dirty="0">
                <a:ln>
                  <a:noFill/>
                </a:ln>
                <a:solidFill>
                  <a:schemeClr val="tx1"/>
                </a:solidFill>
                <a:effectLst/>
                <a:uLnTx/>
                <a:uFillTx/>
                <a:latin typeface="+mn-lt"/>
                <a:ea typeface="黑体" panose="02010609060101010101" pitchFamily="49" charset="-122"/>
              </a:rPr>
              <a:t>认证</a:t>
            </a:r>
            <a:endParaRPr kumimoji="1" lang="zh-CN" altLang="en-US" sz="2800" b="1" i="0" u="none" strike="noStrike" kern="0" cap="none" spc="0" normalizeH="0" baseline="0" noProof="0" dirty="0">
              <a:ln>
                <a:noFill/>
              </a:ln>
              <a:solidFill>
                <a:schemeClr val="tx1"/>
              </a:solidFill>
              <a:effectLst/>
              <a:uLnTx/>
              <a:uFillTx/>
              <a:latin typeface="+mn-lt"/>
              <a:ea typeface="黑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rgbClr val="003399"/>
              </a:buClr>
              <a:buSzTx/>
              <a:buFont typeface="Wingdings" panose="05000000000000000000" pitchFamily="2" charset="2"/>
              <a:buChar char="ü"/>
              <a:defRPr/>
            </a:pPr>
            <a:r>
              <a:rPr kumimoji="1" lang="zh-CN" altLang="en-US" sz="2800" b="1" i="0" u="none" strike="noStrike" kern="0" cap="none" spc="0" normalizeH="0" baseline="0" noProof="0" dirty="0">
                <a:ln>
                  <a:noFill/>
                </a:ln>
                <a:solidFill>
                  <a:schemeClr val="tx1"/>
                </a:solidFill>
                <a:effectLst/>
                <a:uLnTx/>
                <a:uFillTx/>
                <a:latin typeface="+mn-lt"/>
                <a:ea typeface="黑体" panose="02010609060101010101" pitchFamily="49" charset="-122"/>
              </a:rPr>
              <a:t>记忆用户的前序访问</a:t>
            </a:r>
            <a:r>
              <a:rPr kumimoji="1" lang="en-US" altLang="zh-CN" sz="2800" b="1" i="0" u="none" strike="noStrike" kern="0" cap="none" spc="0" normalizeH="0" baseline="0" noProof="0" dirty="0">
                <a:ln>
                  <a:noFill/>
                </a:ln>
                <a:solidFill>
                  <a:schemeClr val="tx1"/>
                </a:solidFill>
                <a:effectLst/>
                <a:uLnTx/>
                <a:uFillTx/>
                <a:latin typeface="+mn-lt"/>
                <a:ea typeface="黑体" panose="02010609060101010101" pitchFamily="49" charset="-122"/>
              </a:rPr>
              <a:t>, </a:t>
            </a:r>
            <a:r>
              <a:rPr kumimoji="1" lang="zh-CN" altLang="en-US" sz="2800" b="1" i="0" u="none" strike="noStrike" kern="0" cap="none" spc="0" normalizeH="0" baseline="0" noProof="0" dirty="0">
                <a:ln>
                  <a:noFill/>
                </a:ln>
                <a:solidFill>
                  <a:schemeClr val="tx1"/>
                </a:solidFill>
                <a:effectLst/>
                <a:uLnTx/>
                <a:uFillTx/>
                <a:latin typeface="+mn-lt"/>
                <a:ea typeface="黑体" panose="02010609060101010101" pitchFamily="49" charset="-122"/>
              </a:rPr>
              <a:t>先前的选择</a:t>
            </a:r>
            <a:endParaRPr kumimoji="1" lang="zh-CN" altLang="en-US" sz="2000" b="1" i="0" u="none" strike="noStrike" kern="0" cap="none" spc="0" normalizeH="0" baseline="0" noProof="0" dirty="0">
              <a:ln>
                <a:noFill/>
              </a:ln>
              <a:solidFill>
                <a:schemeClr val="tx1"/>
              </a:solidFill>
              <a:effectLst/>
              <a:uLnTx/>
              <a:uFillTx/>
              <a:latin typeface="+mn-lt"/>
              <a:ea typeface="黑体" panose="02010609060101010101" pitchFamily="49" charset="-122"/>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r>
              <a:rPr kumimoji="1" lang="zh-CN" altLang="en-US"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服务器在响应报文中发送 “</a:t>
            </a:r>
            <a:r>
              <a:rPr kumimoji="1" lang="en-US" altLang="zh-CN"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cookie” </a:t>
            </a:r>
            <a:r>
              <a:rPr kumimoji="1" lang="zh-CN" altLang="en-US"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给客户端</a:t>
            </a:r>
            <a:endParaRPr kumimoji="1" lang="zh-CN" altLang="en-US" sz="2400" b="1" i="0" u="none" strike="noStrike" kern="0" cap="none" spc="0" normalizeH="0" baseline="0" noProof="0" dirty="0">
              <a:ln>
                <a:noFill/>
              </a:ln>
              <a:solidFill>
                <a:srgbClr val="FF0000"/>
              </a:solidFill>
              <a:effectLst/>
              <a:uLnTx/>
              <a:uFillTx/>
              <a:latin typeface="+mn-lt"/>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003399"/>
              </a:buClr>
              <a:buSzTx/>
              <a:buFont typeface="Wingdings" panose="05000000000000000000" pitchFamily="2" charset="2"/>
              <a:buNone/>
              <a:defRPr/>
            </a:pPr>
            <a:r>
              <a:rPr kumimoji="1" lang="en-US" altLang="zh-CN" sz="2000" b="0" i="0" u="none" strike="noStrike" kern="0" cap="none" spc="0" normalizeH="0" baseline="0" noProof="0" dirty="0">
                <a:ln>
                  <a:noFill/>
                </a:ln>
                <a:solidFill>
                  <a:srgbClr val="FF0000"/>
                </a:solidFill>
                <a:effectLst/>
                <a:uLnTx/>
                <a:uFillTx/>
                <a:latin typeface="+mn-lt"/>
                <a:ea typeface="黑体" panose="02010609060101010101" pitchFamily="49" charset="-122"/>
              </a:rPr>
              <a:t>Set-cookie: 1678453</a:t>
            </a:r>
            <a:endParaRPr kumimoji="1" lang="en-US" altLang="zh-CN" sz="2000" b="1" i="0" u="none" strike="noStrike" kern="0" cap="none" spc="0" normalizeH="0" baseline="0" noProof="0" dirty="0">
              <a:ln>
                <a:noFill/>
              </a:ln>
              <a:solidFill>
                <a:srgbClr val="FF0000"/>
              </a:solidFill>
              <a:effectLst/>
              <a:uLnTx/>
              <a:uFillTx/>
              <a:latin typeface="+mn-lt"/>
              <a:ea typeface="黑体" panose="02010609060101010101" pitchFamily="49" charset="-122"/>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r>
              <a:rPr kumimoji="1" lang="zh-CN" altLang="en-US"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客户端可以在后继的请求中发送“</a:t>
            </a:r>
            <a:r>
              <a:rPr kumimoji="1" lang="en-US" altLang="zh-CN"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rPr>
              <a:t>cookie” </a:t>
            </a:r>
            <a:endParaRPr kumimoji="1" lang="en-US" altLang="zh-CN" sz="2400" b="1" i="0" u="none" strike="noStrike" kern="0" cap="none" spc="0" normalizeH="0" baseline="0" noProof="0" dirty="0">
              <a:ln>
                <a:noFill/>
              </a:ln>
              <a:solidFill>
                <a:schemeClr val="bg2"/>
              </a:solidFill>
              <a:effectLst/>
              <a:uLnTx/>
              <a:uFillTx/>
              <a:latin typeface="+mn-lt"/>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rgbClr val="003399"/>
              </a:buClr>
              <a:buSzTx/>
              <a:buFont typeface="Wingdings" panose="05000000000000000000" pitchFamily="2" charset="2"/>
              <a:buNone/>
              <a:defRPr/>
            </a:pPr>
            <a:r>
              <a:rPr kumimoji="1" lang="en-US" altLang="zh-CN" sz="2000" b="0" i="0" u="none" strike="noStrike" kern="0" cap="none" spc="0" normalizeH="0" baseline="0" noProof="0" dirty="0">
                <a:ln>
                  <a:noFill/>
                </a:ln>
                <a:solidFill>
                  <a:srgbClr val="FF0000"/>
                </a:solidFill>
                <a:effectLst/>
                <a:uLnTx/>
                <a:uFillTx/>
                <a:latin typeface="+mn-lt"/>
                <a:ea typeface="黑体" panose="02010609060101010101" pitchFamily="49" charset="-122"/>
              </a:rPr>
              <a:t>cookie: 1678453</a:t>
            </a:r>
            <a:endParaRPr kumimoji="1" lang="en-US" altLang="zh-CN" sz="2000" b="0" i="0" u="none" strike="noStrike" kern="0" cap="none" spc="0" normalizeH="0" baseline="0" noProof="0" dirty="0">
              <a:ln>
                <a:noFill/>
              </a:ln>
              <a:solidFill>
                <a:srgbClr val="FF0000"/>
              </a:solidFill>
              <a:effectLst/>
              <a:uLnTx/>
              <a:uFillTx/>
              <a:latin typeface="+mn-lt"/>
              <a:ea typeface="黑体" panose="02010609060101010101" pitchFamily="49" charset="-122"/>
            </a:endParaRPr>
          </a:p>
          <a:p>
            <a:pPr marL="342900" marR="0" lvl="0" indent="-342900" algn="l" defTabSz="914400" rtl="0" eaLnBrk="1" fontAlgn="base" latinLnBrk="0" hangingPunct="1">
              <a:lnSpc>
                <a:spcPct val="90000"/>
              </a:lnSpc>
              <a:spcBef>
                <a:spcPct val="20000"/>
              </a:spcBef>
              <a:spcAft>
                <a:spcPct val="0"/>
              </a:spcAft>
              <a:buClr>
                <a:srgbClr val="3366FF"/>
              </a:buClr>
              <a:buSzTx/>
              <a:buFont typeface="Wingdings" panose="05000000000000000000" pitchFamily="2" charset="2"/>
              <a:buChar char="l"/>
              <a:defRPr/>
            </a:pPr>
            <a:endParaRPr kumimoji="1" lang="en-US" altLang="zh-CN" sz="2400" b="1" i="0" u="none" strike="noStrike" kern="0" cap="none" spc="0" normalizeH="0" baseline="0" noProof="0" dirty="0">
              <a:ln>
                <a:noFill/>
              </a:ln>
              <a:solidFill>
                <a:schemeClr val="bg2"/>
              </a:solidFill>
              <a:effectLst/>
              <a:uLnTx/>
              <a:uFillTx/>
              <a:latin typeface="+mn-lt"/>
              <a:ea typeface="+mn-ea"/>
              <a:cs typeface="+mn-cs"/>
            </a:endParaRPr>
          </a:p>
        </p:txBody>
      </p:sp>
      <p:sp>
        <p:nvSpPr>
          <p:cNvPr id="124932" name="Line 4"/>
          <p:cNvSpPr/>
          <p:nvPr/>
        </p:nvSpPr>
        <p:spPr>
          <a:xfrm>
            <a:off x="4267200" y="1971675"/>
            <a:ext cx="3305175" cy="381000"/>
          </a:xfrm>
          <a:prstGeom prst="line">
            <a:avLst/>
          </a:prstGeom>
          <a:ln w="19050" cap="flat" cmpd="sng">
            <a:solidFill>
              <a:schemeClr val="tx1"/>
            </a:solidFill>
            <a:prstDash val="solid"/>
            <a:headEnd type="none" w="med" len="med"/>
            <a:tailEnd type="triangle" w="med" len="med"/>
          </a:ln>
        </p:spPr>
      </p:sp>
      <p:sp>
        <p:nvSpPr>
          <p:cNvPr id="124933" name="Text Box 5"/>
          <p:cNvSpPr txBox="1"/>
          <p:nvPr/>
        </p:nvSpPr>
        <p:spPr>
          <a:xfrm>
            <a:off x="3876675" y="1387475"/>
            <a:ext cx="981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400" b="0" u="sng" dirty="0">
                <a:solidFill>
                  <a:schemeClr val="tx1"/>
                </a:solidFill>
                <a:latin typeface="Comic Sans MS" panose="030F0702030302020204" pitchFamily="66" charset="0"/>
                <a:ea typeface="宋体" panose="02010600030101010101" pitchFamily="2" charset="-122"/>
              </a:rPr>
              <a:t>client</a:t>
            </a:r>
            <a:endParaRPr lang="en-US" altLang="zh-CN" sz="2400" b="0" dirty="0">
              <a:solidFill>
                <a:schemeClr val="tx1"/>
              </a:solidFill>
              <a:ea typeface="宋体" panose="02010600030101010101" pitchFamily="2" charset="-122"/>
            </a:endParaRPr>
          </a:p>
        </p:txBody>
      </p:sp>
      <p:sp>
        <p:nvSpPr>
          <p:cNvPr id="124934" name="Text Box 6"/>
          <p:cNvSpPr txBox="1"/>
          <p:nvPr/>
        </p:nvSpPr>
        <p:spPr>
          <a:xfrm>
            <a:off x="7321550" y="1408113"/>
            <a:ext cx="11049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400" b="0" u="sng" dirty="0">
                <a:solidFill>
                  <a:schemeClr val="tx1"/>
                </a:solidFill>
                <a:latin typeface="Comic Sans MS" panose="030F0702030302020204" pitchFamily="66" charset="0"/>
                <a:ea typeface="宋体" panose="02010600030101010101" pitchFamily="2" charset="-122"/>
              </a:rPr>
              <a:t>server</a:t>
            </a:r>
            <a:endParaRPr lang="en-US" altLang="zh-CN" sz="2400" b="0" dirty="0">
              <a:solidFill>
                <a:schemeClr val="tx1"/>
              </a:solidFill>
              <a:ea typeface="宋体" panose="02010600030101010101" pitchFamily="2" charset="-122"/>
            </a:endParaRPr>
          </a:p>
        </p:txBody>
      </p:sp>
      <p:sp>
        <p:nvSpPr>
          <p:cNvPr id="124935" name="Rectangle 7"/>
          <p:cNvSpPr/>
          <p:nvPr/>
        </p:nvSpPr>
        <p:spPr>
          <a:xfrm>
            <a:off x="4505325" y="1971675"/>
            <a:ext cx="2686050" cy="3143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endParaRPr lang="zh-CN" altLang="en-US" sz="1800" b="0" dirty="0">
              <a:solidFill>
                <a:schemeClr val="tx1"/>
              </a:solidFill>
              <a:ea typeface="宋体" panose="02010600030101010101" pitchFamily="2" charset="-122"/>
            </a:endParaRPr>
          </a:p>
        </p:txBody>
      </p:sp>
      <p:sp>
        <p:nvSpPr>
          <p:cNvPr id="124936" name="Text Box 8"/>
          <p:cNvSpPr txBox="1"/>
          <p:nvPr/>
        </p:nvSpPr>
        <p:spPr>
          <a:xfrm>
            <a:off x="4511675" y="1955800"/>
            <a:ext cx="2681288" cy="4064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zh-CN" altLang="en-US" sz="2000" b="0" dirty="0">
                <a:solidFill>
                  <a:schemeClr val="tx1"/>
                </a:solidFill>
                <a:ea typeface="宋体" panose="02010600030101010101" pitchFamily="2" charset="-122"/>
              </a:rPr>
              <a:t>普通 </a:t>
            </a:r>
            <a:r>
              <a:rPr lang="en-US" altLang="zh-CN" sz="2000" b="0" dirty="0">
                <a:solidFill>
                  <a:schemeClr val="tx1"/>
                </a:solidFill>
                <a:ea typeface="宋体" panose="02010600030101010101" pitchFamily="2" charset="-122"/>
              </a:rPr>
              <a:t>http </a:t>
            </a:r>
            <a:r>
              <a:rPr lang="zh-CN" altLang="en-US" sz="2000" b="0" dirty="0">
                <a:solidFill>
                  <a:schemeClr val="tx1"/>
                </a:solidFill>
                <a:ea typeface="宋体" panose="02010600030101010101" pitchFamily="2" charset="-122"/>
              </a:rPr>
              <a:t>请求报文</a:t>
            </a:r>
            <a:endParaRPr lang="zh-CN" altLang="en-US" sz="2000" b="0" dirty="0">
              <a:solidFill>
                <a:schemeClr val="tx1"/>
              </a:solidFill>
              <a:ea typeface="宋体" panose="02010600030101010101" pitchFamily="2" charset="-122"/>
            </a:endParaRPr>
          </a:p>
        </p:txBody>
      </p:sp>
      <p:sp>
        <p:nvSpPr>
          <p:cNvPr id="124937" name="Line 9"/>
          <p:cNvSpPr/>
          <p:nvPr/>
        </p:nvSpPr>
        <p:spPr>
          <a:xfrm flipH="1">
            <a:off x="4295775" y="2419350"/>
            <a:ext cx="3305175" cy="381000"/>
          </a:xfrm>
          <a:prstGeom prst="line">
            <a:avLst/>
          </a:prstGeom>
          <a:ln w="19050" cap="flat" cmpd="sng">
            <a:solidFill>
              <a:schemeClr val="tx1"/>
            </a:solidFill>
            <a:prstDash val="solid"/>
            <a:headEnd type="none" w="med" len="med"/>
            <a:tailEnd type="triangle" w="med" len="med"/>
          </a:ln>
        </p:spPr>
      </p:sp>
      <p:sp>
        <p:nvSpPr>
          <p:cNvPr id="124938" name="Rectangle 10"/>
          <p:cNvSpPr/>
          <p:nvPr/>
        </p:nvSpPr>
        <p:spPr>
          <a:xfrm>
            <a:off x="4629150" y="2392363"/>
            <a:ext cx="2505075" cy="5572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endParaRPr lang="zh-CN" altLang="en-US" sz="1800" b="0" dirty="0">
              <a:solidFill>
                <a:schemeClr val="tx1"/>
              </a:solidFill>
              <a:ea typeface="宋体" panose="02010600030101010101" pitchFamily="2" charset="-122"/>
            </a:endParaRPr>
          </a:p>
        </p:txBody>
      </p:sp>
      <p:sp>
        <p:nvSpPr>
          <p:cNvPr id="124939" name="Text Box 11"/>
          <p:cNvSpPr txBox="1"/>
          <p:nvPr/>
        </p:nvSpPr>
        <p:spPr>
          <a:xfrm>
            <a:off x="4549775" y="2355850"/>
            <a:ext cx="2643188" cy="7112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zh-CN" altLang="en-US" sz="2000" b="0" dirty="0">
                <a:solidFill>
                  <a:schemeClr val="tx1"/>
                </a:solidFill>
                <a:ea typeface="宋体" panose="02010600030101010101" pitchFamily="2" charset="-122"/>
              </a:rPr>
              <a:t>普通 </a:t>
            </a:r>
            <a:r>
              <a:rPr lang="en-US" altLang="zh-CN" sz="2000" b="0" dirty="0">
                <a:solidFill>
                  <a:schemeClr val="tx1"/>
                </a:solidFill>
                <a:ea typeface="宋体" panose="02010600030101010101" pitchFamily="2" charset="-122"/>
              </a:rPr>
              <a:t>http</a:t>
            </a:r>
            <a:r>
              <a:rPr lang="zh-CN" altLang="en-US" sz="2000" b="0" dirty="0">
                <a:solidFill>
                  <a:schemeClr val="tx1"/>
                </a:solidFill>
                <a:ea typeface="宋体" panose="02010600030101010101" pitchFamily="2" charset="-122"/>
              </a:rPr>
              <a:t>响应报文</a:t>
            </a:r>
            <a:r>
              <a:rPr lang="en-US" altLang="zh-CN" sz="1800" b="0" dirty="0">
                <a:solidFill>
                  <a:schemeClr val="tx1"/>
                </a:solidFill>
                <a:latin typeface="Comic Sans MS" panose="030F0702030302020204" pitchFamily="66" charset="0"/>
                <a:ea typeface="宋体" panose="02010600030101010101" pitchFamily="2" charset="-122"/>
              </a:rPr>
              <a:t>+</a:t>
            </a:r>
            <a:endParaRPr lang="en-US" altLang="zh-CN" sz="1800" b="0" dirty="0">
              <a:solidFill>
                <a:schemeClr val="tx1"/>
              </a:solidFill>
              <a:latin typeface="Comic Sans MS" panose="030F0702030302020204" pitchFamily="66" charset="0"/>
              <a:ea typeface="宋体" panose="02010600030101010101" pitchFamily="2" charset="-122"/>
            </a:endParaRPr>
          </a:p>
          <a:p>
            <a:pPr marL="0" lvl="0" indent="0" algn="ctr">
              <a:spcBef>
                <a:spcPct val="0"/>
              </a:spcBef>
              <a:buClrTx/>
              <a:buFontTx/>
              <a:buNone/>
            </a:pPr>
            <a:r>
              <a:rPr lang="en-US" altLang="zh-CN" sz="2000" b="0" dirty="0">
                <a:solidFill>
                  <a:schemeClr val="tx1"/>
                </a:solidFill>
                <a:latin typeface="Courier New" panose="02070309020205020404" pitchFamily="49" charset="0"/>
                <a:ea typeface="宋体" panose="02010600030101010101" pitchFamily="2" charset="-122"/>
              </a:rPr>
              <a:t>Set-cookie: #</a:t>
            </a:r>
            <a:endParaRPr lang="en-US" altLang="zh-CN" sz="2000" b="0" dirty="0">
              <a:solidFill>
                <a:schemeClr val="tx1"/>
              </a:solidFill>
              <a:latin typeface="Courier New" panose="02070309020205020404" pitchFamily="49" charset="0"/>
              <a:ea typeface="宋体" panose="02010600030101010101" pitchFamily="2" charset="-122"/>
            </a:endParaRPr>
          </a:p>
        </p:txBody>
      </p:sp>
      <p:sp>
        <p:nvSpPr>
          <p:cNvPr id="124940" name="Line 12"/>
          <p:cNvSpPr/>
          <p:nvPr/>
        </p:nvSpPr>
        <p:spPr>
          <a:xfrm>
            <a:off x="4276725" y="3562350"/>
            <a:ext cx="3305175" cy="381000"/>
          </a:xfrm>
          <a:prstGeom prst="line">
            <a:avLst/>
          </a:prstGeom>
          <a:ln w="19050" cap="flat" cmpd="sng">
            <a:solidFill>
              <a:schemeClr val="tx1"/>
            </a:solidFill>
            <a:prstDash val="solid"/>
            <a:headEnd type="none" w="med" len="med"/>
            <a:tailEnd type="triangle" w="med" len="med"/>
          </a:ln>
        </p:spPr>
      </p:sp>
      <p:grpSp>
        <p:nvGrpSpPr>
          <p:cNvPr id="124941" name="Group 13"/>
          <p:cNvGrpSpPr/>
          <p:nvPr/>
        </p:nvGrpSpPr>
        <p:grpSpPr>
          <a:xfrm>
            <a:off x="4540250" y="3365500"/>
            <a:ext cx="2681288" cy="711200"/>
            <a:chOff x="3124" y="2762"/>
            <a:chExt cx="1689" cy="448"/>
          </a:xfrm>
        </p:grpSpPr>
        <p:sp>
          <p:nvSpPr>
            <p:cNvPr id="124956" name="Rectangle 14"/>
            <p:cNvSpPr/>
            <p:nvPr/>
          </p:nvSpPr>
          <p:spPr>
            <a:xfrm>
              <a:off x="3186" y="2791"/>
              <a:ext cx="1578" cy="35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endParaRPr lang="zh-CN" altLang="en-US" sz="1800" b="0" dirty="0">
                <a:solidFill>
                  <a:schemeClr val="tx1"/>
                </a:solidFill>
                <a:ea typeface="宋体" panose="02010600030101010101" pitchFamily="2" charset="-122"/>
              </a:endParaRPr>
            </a:p>
          </p:txBody>
        </p:sp>
        <p:sp>
          <p:nvSpPr>
            <p:cNvPr id="124957" name="Text Box 15"/>
            <p:cNvSpPr txBox="1"/>
            <p:nvPr/>
          </p:nvSpPr>
          <p:spPr>
            <a:xfrm>
              <a:off x="3124" y="2762"/>
              <a:ext cx="1689" cy="448"/>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zh-CN" altLang="en-US" sz="2000" b="0" dirty="0">
                  <a:solidFill>
                    <a:schemeClr val="tx1"/>
                  </a:solidFill>
                  <a:ea typeface="宋体" panose="02010600030101010101" pitchFamily="2" charset="-122"/>
                </a:rPr>
                <a:t>普通 </a:t>
              </a:r>
              <a:r>
                <a:rPr lang="en-US" altLang="zh-CN" sz="2000" b="0" dirty="0">
                  <a:solidFill>
                    <a:schemeClr val="tx1"/>
                  </a:solidFill>
                  <a:ea typeface="宋体" panose="02010600030101010101" pitchFamily="2" charset="-122"/>
                </a:rPr>
                <a:t>http </a:t>
              </a:r>
              <a:r>
                <a:rPr lang="zh-CN" altLang="en-US" sz="2000" b="0" dirty="0">
                  <a:solidFill>
                    <a:schemeClr val="tx1"/>
                  </a:solidFill>
                  <a:ea typeface="宋体" panose="02010600030101010101" pitchFamily="2" charset="-122"/>
                </a:rPr>
                <a:t>请求报文</a:t>
              </a:r>
              <a:endParaRPr lang="zh-CN" altLang="en-US" sz="2000" b="0" dirty="0">
                <a:solidFill>
                  <a:schemeClr val="tx1"/>
                </a:solidFill>
                <a:latin typeface="Comic Sans MS" panose="030F0702030302020204" pitchFamily="66" charset="0"/>
                <a:ea typeface="宋体" panose="02010600030101010101" pitchFamily="2" charset="-122"/>
              </a:endParaRPr>
            </a:p>
            <a:p>
              <a:pPr marL="0" lvl="0" indent="0" algn="ctr">
                <a:spcBef>
                  <a:spcPct val="0"/>
                </a:spcBef>
                <a:buClrTx/>
                <a:buFontTx/>
                <a:buNone/>
              </a:pPr>
              <a:r>
                <a:rPr lang="en-US" altLang="zh-CN" sz="2000" b="0" dirty="0">
                  <a:solidFill>
                    <a:schemeClr val="tx1"/>
                  </a:solidFill>
                  <a:latin typeface="Courier New" panose="02070309020205020404" pitchFamily="49" charset="0"/>
                  <a:ea typeface="宋体" panose="02010600030101010101" pitchFamily="2" charset="-122"/>
                </a:rPr>
                <a:t>cookie: #</a:t>
              </a:r>
              <a:endParaRPr lang="en-US" altLang="zh-CN" sz="2000" b="0" dirty="0">
                <a:solidFill>
                  <a:schemeClr val="tx1"/>
                </a:solidFill>
                <a:latin typeface="Courier New" panose="02070309020205020404" pitchFamily="49" charset="0"/>
                <a:ea typeface="宋体" panose="02010600030101010101" pitchFamily="2" charset="-122"/>
              </a:endParaRPr>
            </a:p>
          </p:txBody>
        </p:sp>
      </p:grpSp>
      <p:sp>
        <p:nvSpPr>
          <p:cNvPr id="124942" name="Line 16"/>
          <p:cNvSpPr/>
          <p:nvPr/>
        </p:nvSpPr>
        <p:spPr>
          <a:xfrm flipH="1">
            <a:off x="4267200" y="4048125"/>
            <a:ext cx="3305175" cy="381000"/>
          </a:xfrm>
          <a:prstGeom prst="line">
            <a:avLst/>
          </a:prstGeom>
          <a:ln w="19050" cap="flat" cmpd="sng">
            <a:solidFill>
              <a:schemeClr val="tx1"/>
            </a:solidFill>
            <a:prstDash val="solid"/>
            <a:headEnd type="none" w="med" len="med"/>
            <a:tailEnd type="triangle" w="med" len="med"/>
          </a:ln>
        </p:spPr>
      </p:sp>
      <p:grpSp>
        <p:nvGrpSpPr>
          <p:cNvPr id="124943" name="Group 17"/>
          <p:cNvGrpSpPr/>
          <p:nvPr/>
        </p:nvGrpSpPr>
        <p:grpSpPr>
          <a:xfrm>
            <a:off x="4483100" y="4079875"/>
            <a:ext cx="2767013" cy="406400"/>
            <a:chOff x="3268" y="2846"/>
            <a:chExt cx="1743" cy="256"/>
          </a:xfrm>
        </p:grpSpPr>
        <p:sp>
          <p:nvSpPr>
            <p:cNvPr id="124954" name="Rectangle 18"/>
            <p:cNvSpPr/>
            <p:nvPr/>
          </p:nvSpPr>
          <p:spPr>
            <a:xfrm>
              <a:off x="3282" y="2856"/>
              <a:ext cx="1692" cy="19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endParaRPr lang="zh-CN" altLang="en-US" sz="1800" b="0" dirty="0">
                <a:solidFill>
                  <a:schemeClr val="tx1"/>
                </a:solidFill>
                <a:ea typeface="宋体" panose="02010600030101010101" pitchFamily="2" charset="-122"/>
              </a:endParaRPr>
            </a:p>
          </p:txBody>
        </p:sp>
        <p:sp>
          <p:nvSpPr>
            <p:cNvPr id="124955" name="Text Box 19"/>
            <p:cNvSpPr txBox="1"/>
            <p:nvPr/>
          </p:nvSpPr>
          <p:spPr>
            <a:xfrm>
              <a:off x="3268" y="2846"/>
              <a:ext cx="1743" cy="256"/>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zh-CN" altLang="en-US" sz="2000" b="0" dirty="0">
                  <a:solidFill>
                    <a:schemeClr val="tx1"/>
                  </a:solidFill>
                  <a:ea typeface="宋体" panose="02010600030101010101" pitchFamily="2" charset="-122"/>
                </a:rPr>
                <a:t>普通 </a:t>
              </a:r>
              <a:r>
                <a:rPr lang="en-US" altLang="zh-CN" sz="2000" b="0" dirty="0">
                  <a:solidFill>
                    <a:schemeClr val="tx1"/>
                  </a:solidFill>
                  <a:ea typeface="宋体" panose="02010600030101010101" pitchFamily="2" charset="-122"/>
                </a:rPr>
                <a:t>http</a:t>
              </a:r>
              <a:r>
                <a:rPr lang="zh-CN" altLang="en-US" sz="2000" b="0" dirty="0">
                  <a:solidFill>
                    <a:schemeClr val="tx1"/>
                  </a:solidFill>
                  <a:ea typeface="宋体" panose="02010600030101010101" pitchFamily="2" charset="-122"/>
                </a:rPr>
                <a:t>响应报文</a:t>
              </a:r>
              <a:endParaRPr lang="zh-CN" altLang="en-US" sz="2000" b="0" dirty="0">
                <a:solidFill>
                  <a:schemeClr val="tx1"/>
                </a:solidFill>
                <a:ea typeface="宋体" panose="02010600030101010101" pitchFamily="2" charset="-122"/>
              </a:endParaRPr>
            </a:p>
          </p:txBody>
        </p:sp>
      </p:grpSp>
      <p:sp>
        <p:nvSpPr>
          <p:cNvPr id="124944" name="Line 20"/>
          <p:cNvSpPr/>
          <p:nvPr/>
        </p:nvSpPr>
        <p:spPr>
          <a:xfrm>
            <a:off x="4248150" y="5048250"/>
            <a:ext cx="3305175" cy="381000"/>
          </a:xfrm>
          <a:prstGeom prst="line">
            <a:avLst/>
          </a:prstGeom>
          <a:ln w="19050" cap="flat" cmpd="sng">
            <a:solidFill>
              <a:schemeClr val="tx1"/>
            </a:solidFill>
            <a:prstDash val="solid"/>
            <a:headEnd type="none" w="med" len="med"/>
            <a:tailEnd type="triangle" w="med" len="med"/>
          </a:ln>
        </p:spPr>
      </p:sp>
      <p:grpSp>
        <p:nvGrpSpPr>
          <p:cNvPr id="124945" name="Group 21"/>
          <p:cNvGrpSpPr/>
          <p:nvPr/>
        </p:nvGrpSpPr>
        <p:grpSpPr>
          <a:xfrm>
            <a:off x="4521200" y="4870450"/>
            <a:ext cx="2681288" cy="711200"/>
            <a:chOff x="3124" y="2762"/>
            <a:chExt cx="1689" cy="448"/>
          </a:xfrm>
        </p:grpSpPr>
        <p:sp>
          <p:nvSpPr>
            <p:cNvPr id="124952" name="Rectangle 22"/>
            <p:cNvSpPr/>
            <p:nvPr/>
          </p:nvSpPr>
          <p:spPr>
            <a:xfrm>
              <a:off x="3186" y="2791"/>
              <a:ext cx="1578" cy="35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endParaRPr lang="zh-CN" altLang="en-US" sz="1800" b="0" dirty="0">
                <a:solidFill>
                  <a:schemeClr val="tx1"/>
                </a:solidFill>
                <a:ea typeface="宋体" panose="02010600030101010101" pitchFamily="2" charset="-122"/>
              </a:endParaRPr>
            </a:p>
          </p:txBody>
        </p:sp>
        <p:sp>
          <p:nvSpPr>
            <p:cNvPr id="124953" name="Text Box 23"/>
            <p:cNvSpPr txBox="1"/>
            <p:nvPr/>
          </p:nvSpPr>
          <p:spPr>
            <a:xfrm>
              <a:off x="3124" y="2762"/>
              <a:ext cx="1689" cy="448"/>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zh-CN" altLang="en-US" sz="2000" b="0" dirty="0">
                  <a:solidFill>
                    <a:schemeClr val="tx1"/>
                  </a:solidFill>
                  <a:ea typeface="宋体" panose="02010600030101010101" pitchFamily="2" charset="-122"/>
                </a:rPr>
                <a:t>普通 </a:t>
              </a:r>
              <a:r>
                <a:rPr lang="en-US" altLang="zh-CN" sz="2000" b="0" dirty="0">
                  <a:solidFill>
                    <a:schemeClr val="tx1"/>
                  </a:solidFill>
                  <a:ea typeface="宋体" panose="02010600030101010101" pitchFamily="2" charset="-122"/>
                </a:rPr>
                <a:t>http </a:t>
              </a:r>
              <a:r>
                <a:rPr lang="zh-CN" altLang="en-US" sz="2000" b="0" dirty="0">
                  <a:solidFill>
                    <a:schemeClr val="tx1"/>
                  </a:solidFill>
                  <a:ea typeface="宋体" panose="02010600030101010101" pitchFamily="2" charset="-122"/>
                </a:rPr>
                <a:t>请求报文</a:t>
              </a:r>
              <a:endParaRPr lang="zh-CN" altLang="en-US" sz="2000" b="0" dirty="0">
                <a:solidFill>
                  <a:schemeClr val="tx1"/>
                </a:solidFill>
                <a:latin typeface="Comic Sans MS" panose="030F0702030302020204" pitchFamily="66" charset="0"/>
                <a:ea typeface="宋体" panose="02010600030101010101" pitchFamily="2" charset="-122"/>
              </a:endParaRPr>
            </a:p>
            <a:p>
              <a:pPr marL="0" lvl="0" indent="0" algn="ctr">
                <a:spcBef>
                  <a:spcPct val="0"/>
                </a:spcBef>
                <a:buClrTx/>
                <a:buFontTx/>
                <a:buNone/>
              </a:pPr>
              <a:r>
                <a:rPr lang="en-US" altLang="zh-CN" sz="2000" b="0" dirty="0">
                  <a:solidFill>
                    <a:schemeClr val="tx1"/>
                  </a:solidFill>
                  <a:latin typeface="Courier New" panose="02070309020205020404" pitchFamily="49" charset="0"/>
                  <a:ea typeface="宋体" panose="02010600030101010101" pitchFamily="2" charset="-122"/>
                </a:rPr>
                <a:t>cookie: #</a:t>
              </a:r>
              <a:endParaRPr lang="en-US" altLang="zh-CN" sz="2000" b="0" dirty="0">
                <a:solidFill>
                  <a:schemeClr val="tx1"/>
                </a:solidFill>
                <a:latin typeface="Courier New" panose="02070309020205020404" pitchFamily="49" charset="0"/>
                <a:ea typeface="宋体" panose="02010600030101010101" pitchFamily="2" charset="-122"/>
              </a:endParaRPr>
            </a:p>
          </p:txBody>
        </p:sp>
      </p:grpSp>
      <p:sp>
        <p:nvSpPr>
          <p:cNvPr id="124946" name="Line 24"/>
          <p:cNvSpPr/>
          <p:nvPr/>
        </p:nvSpPr>
        <p:spPr>
          <a:xfrm flipH="1">
            <a:off x="4276725" y="5543550"/>
            <a:ext cx="3305175" cy="381000"/>
          </a:xfrm>
          <a:prstGeom prst="line">
            <a:avLst/>
          </a:prstGeom>
          <a:ln w="19050" cap="flat" cmpd="sng">
            <a:solidFill>
              <a:schemeClr val="tx1"/>
            </a:solidFill>
            <a:prstDash val="solid"/>
            <a:headEnd type="none" w="med" len="med"/>
            <a:tailEnd type="triangle" w="med" len="med"/>
          </a:ln>
        </p:spPr>
      </p:sp>
      <p:grpSp>
        <p:nvGrpSpPr>
          <p:cNvPr id="124947" name="Group 25"/>
          <p:cNvGrpSpPr/>
          <p:nvPr/>
        </p:nvGrpSpPr>
        <p:grpSpPr>
          <a:xfrm>
            <a:off x="4492625" y="5575300"/>
            <a:ext cx="2767013" cy="406400"/>
            <a:chOff x="3268" y="2846"/>
            <a:chExt cx="1743" cy="256"/>
          </a:xfrm>
        </p:grpSpPr>
        <p:sp>
          <p:nvSpPr>
            <p:cNvPr id="124950" name="Rectangle 26"/>
            <p:cNvSpPr/>
            <p:nvPr/>
          </p:nvSpPr>
          <p:spPr>
            <a:xfrm>
              <a:off x="3282" y="2856"/>
              <a:ext cx="1692" cy="19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endParaRPr lang="zh-CN" altLang="en-US" sz="1800" b="0" dirty="0">
                <a:solidFill>
                  <a:schemeClr val="tx1"/>
                </a:solidFill>
                <a:ea typeface="宋体" panose="02010600030101010101" pitchFamily="2" charset="-122"/>
              </a:endParaRPr>
            </a:p>
          </p:txBody>
        </p:sp>
        <p:sp>
          <p:nvSpPr>
            <p:cNvPr id="124951" name="Text Box 27"/>
            <p:cNvSpPr txBox="1"/>
            <p:nvPr/>
          </p:nvSpPr>
          <p:spPr>
            <a:xfrm>
              <a:off x="3268" y="2846"/>
              <a:ext cx="1743" cy="256"/>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zh-CN" altLang="en-US" sz="2000" b="0" dirty="0">
                  <a:solidFill>
                    <a:schemeClr val="tx1"/>
                  </a:solidFill>
                  <a:ea typeface="宋体" panose="02010600030101010101" pitchFamily="2" charset="-122"/>
                </a:rPr>
                <a:t>普通 </a:t>
              </a:r>
              <a:r>
                <a:rPr lang="en-US" altLang="zh-CN" sz="2000" b="0" dirty="0">
                  <a:solidFill>
                    <a:schemeClr val="tx1"/>
                  </a:solidFill>
                  <a:ea typeface="宋体" panose="02010600030101010101" pitchFamily="2" charset="-122"/>
                </a:rPr>
                <a:t>http</a:t>
              </a:r>
              <a:r>
                <a:rPr lang="zh-CN" altLang="en-US" sz="2000" b="0" dirty="0">
                  <a:solidFill>
                    <a:schemeClr val="tx1"/>
                  </a:solidFill>
                  <a:ea typeface="宋体" panose="02010600030101010101" pitchFamily="2" charset="-122"/>
                </a:rPr>
                <a:t>响应报文</a:t>
              </a:r>
              <a:endParaRPr lang="zh-CN" altLang="en-US" sz="2000" b="0" dirty="0">
                <a:solidFill>
                  <a:schemeClr val="tx1"/>
                </a:solidFill>
                <a:ea typeface="宋体" panose="02010600030101010101" pitchFamily="2" charset="-122"/>
              </a:endParaRPr>
            </a:p>
          </p:txBody>
        </p:sp>
      </p:grpSp>
      <p:sp>
        <p:nvSpPr>
          <p:cNvPr id="124948" name="Text Box 28"/>
          <p:cNvSpPr txBox="1"/>
          <p:nvPr/>
        </p:nvSpPr>
        <p:spPr>
          <a:xfrm>
            <a:off x="7666038" y="3522663"/>
            <a:ext cx="10350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chemeClr val="hlink"/>
                </a:solidFill>
                <a:latin typeface="Comic Sans MS" panose="030F0702030302020204" pitchFamily="66" charset="0"/>
                <a:ea typeface="宋体" panose="02010600030101010101" pitchFamily="2" charset="-122"/>
              </a:rPr>
              <a:t>cookie-</a:t>
            </a:r>
            <a:endParaRPr lang="en-US" altLang="zh-CN" sz="2000" b="0" dirty="0">
              <a:solidFill>
                <a:schemeClr val="hlink"/>
              </a:solidFill>
              <a:latin typeface="Comic Sans MS" panose="030F0702030302020204" pitchFamily="66" charset="0"/>
              <a:ea typeface="宋体" panose="02010600030101010101" pitchFamily="2" charset="-122"/>
            </a:endParaRPr>
          </a:p>
          <a:p>
            <a:pPr marL="0" lvl="0" indent="0" algn="ctr">
              <a:spcBef>
                <a:spcPct val="0"/>
              </a:spcBef>
              <a:buClrTx/>
              <a:buFontTx/>
              <a:buNone/>
            </a:pPr>
            <a:r>
              <a:rPr lang="zh-CN" altLang="en-US" sz="2000" b="0" dirty="0">
                <a:solidFill>
                  <a:schemeClr val="hlink"/>
                </a:solidFill>
                <a:latin typeface="Comic Sans MS" panose="030F0702030302020204" pitchFamily="66" charset="0"/>
                <a:ea typeface="宋体" panose="02010600030101010101" pitchFamily="2" charset="-122"/>
              </a:rPr>
              <a:t>特定的</a:t>
            </a:r>
            <a:endParaRPr lang="zh-CN" altLang="en-US" sz="2400" b="0" dirty="0">
              <a:solidFill>
                <a:schemeClr val="hlink"/>
              </a:solidFill>
              <a:ea typeface="宋体" panose="02010600030101010101" pitchFamily="2" charset="-122"/>
            </a:endParaRPr>
          </a:p>
        </p:txBody>
      </p:sp>
      <p:sp>
        <p:nvSpPr>
          <p:cNvPr id="124949" name="Text Box 29"/>
          <p:cNvSpPr txBox="1"/>
          <p:nvPr/>
        </p:nvSpPr>
        <p:spPr>
          <a:xfrm>
            <a:off x="7713663" y="4999038"/>
            <a:ext cx="10350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chemeClr val="hlink"/>
                </a:solidFill>
                <a:latin typeface="Comic Sans MS" panose="030F0702030302020204" pitchFamily="66" charset="0"/>
                <a:ea typeface="宋体" panose="02010600030101010101" pitchFamily="2" charset="-122"/>
              </a:rPr>
              <a:t>cookie-</a:t>
            </a:r>
            <a:endParaRPr lang="en-US" altLang="zh-CN" sz="2000" b="0" dirty="0">
              <a:solidFill>
                <a:schemeClr val="hlink"/>
              </a:solidFill>
              <a:latin typeface="Comic Sans MS" panose="030F0702030302020204" pitchFamily="66" charset="0"/>
              <a:ea typeface="宋体" panose="02010600030101010101" pitchFamily="2" charset="-122"/>
            </a:endParaRPr>
          </a:p>
          <a:p>
            <a:pPr marL="0" lvl="0" indent="0" algn="ctr">
              <a:spcBef>
                <a:spcPct val="0"/>
              </a:spcBef>
              <a:buClrTx/>
              <a:buFontTx/>
              <a:buNone/>
            </a:pPr>
            <a:r>
              <a:rPr lang="zh-CN" altLang="en-US" sz="2000" b="0" dirty="0">
                <a:solidFill>
                  <a:schemeClr val="hlink"/>
                </a:solidFill>
                <a:latin typeface="Comic Sans MS" panose="030F0702030302020204" pitchFamily="66" charset="0"/>
                <a:ea typeface="宋体" panose="02010600030101010101" pitchFamily="2" charset="-122"/>
              </a:rPr>
              <a:t>特定的</a:t>
            </a:r>
            <a:endParaRPr lang="zh-CN" altLang="en-US" sz="2000" b="0" dirty="0">
              <a:solidFill>
                <a:schemeClr val="hlink"/>
              </a:solidFill>
              <a:latin typeface="Comic Sans MS" panose="030F0702030302020204" pitchFamily="66" charset="0"/>
              <a:ea typeface="宋体" panose="02010600030101010101" pitchFamily="2" charset="-122"/>
            </a:endParaRP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Rot="1"/>
          </p:cNvSpPr>
          <p:nvPr>
            <p:ph type="title"/>
          </p:nvPr>
        </p:nvSpPr>
        <p:spPr/>
        <p:txBody>
          <a:bodyPr vert="horz" wrap="square" lIns="92075" tIns="46038" rIns="92075" bIns="46038" anchor="ctr" anchorCtr="0"/>
          <a:p>
            <a:r>
              <a:rPr lang="en-US" altLang="zh-CN" sz="3600" dirty="0"/>
              <a:t>Conditional GET</a:t>
            </a:r>
            <a:r>
              <a:rPr lang="zh-CN" altLang="en-US" sz="3600" dirty="0"/>
              <a:t>：客户端缓存</a:t>
            </a:r>
            <a:endParaRPr lang="zh-CN" altLang="en-US" dirty="0"/>
          </a:p>
        </p:txBody>
      </p:sp>
      <p:sp>
        <p:nvSpPr>
          <p:cNvPr id="126979" name="Rectangle 3"/>
          <p:cNvSpPr>
            <a:spLocks noGrp="1" noRot="1"/>
          </p:cNvSpPr>
          <p:nvPr>
            <p:ph idx="1"/>
          </p:nvPr>
        </p:nvSpPr>
        <p:spPr>
          <a:xfrm>
            <a:off x="439738" y="981075"/>
            <a:ext cx="3470275" cy="5724525"/>
          </a:xfrm>
        </p:spPr>
        <p:txBody>
          <a:bodyPr vert="horz" wrap="square" lIns="91440" tIns="45720" rIns="91440" bIns="45720" anchor="t" anchorCtr="0"/>
          <a:p>
            <a:pPr>
              <a:lnSpc>
                <a:spcPct val="90000"/>
              </a:lnSpc>
            </a:pPr>
            <a:r>
              <a:rPr lang="zh-CN" altLang="en-US" sz="2400" dirty="0">
                <a:solidFill>
                  <a:schemeClr val="tx1"/>
                </a:solidFill>
              </a:rPr>
              <a:t>目标：如果客户端有未修改的对象则不必重新发送该对象，节约带宽，提高响应速度。</a:t>
            </a:r>
            <a:endParaRPr lang="zh-CN" altLang="en-US" sz="2400" dirty="0">
              <a:solidFill>
                <a:schemeClr val="tx1"/>
              </a:solidFill>
            </a:endParaRPr>
          </a:p>
          <a:p>
            <a:pPr>
              <a:lnSpc>
                <a:spcPct val="90000"/>
              </a:lnSpc>
            </a:pPr>
            <a:r>
              <a:rPr lang="en-US" altLang="zh-CN" sz="2400" dirty="0">
                <a:solidFill>
                  <a:schemeClr val="tx1"/>
                </a:solidFill>
              </a:rPr>
              <a:t>Client</a:t>
            </a:r>
            <a:r>
              <a:rPr lang="zh-CN" altLang="en-US" sz="2400" dirty="0">
                <a:solidFill>
                  <a:schemeClr val="tx1"/>
                </a:solidFill>
              </a:rPr>
              <a:t>：在</a:t>
            </a:r>
            <a:r>
              <a:rPr lang="en-US" altLang="zh-CN" sz="2400" dirty="0">
                <a:solidFill>
                  <a:schemeClr val="tx1"/>
                </a:solidFill>
              </a:rPr>
              <a:t>http request</a:t>
            </a:r>
            <a:r>
              <a:rPr lang="zh-CN" altLang="en-US" sz="2400" dirty="0">
                <a:solidFill>
                  <a:schemeClr val="tx1"/>
                </a:solidFill>
              </a:rPr>
              <a:t>中说明缓存中该数据对象的日期：</a:t>
            </a:r>
            <a:endParaRPr lang="zh-CN" altLang="en-US" sz="2400" dirty="0">
              <a:solidFill>
                <a:schemeClr val="tx1"/>
              </a:solidFill>
            </a:endParaRPr>
          </a:p>
          <a:p>
            <a:pPr lvl="1">
              <a:lnSpc>
                <a:spcPct val="90000"/>
              </a:lnSpc>
              <a:buFontTx/>
              <a:buNone/>
            </a:pPr>
            <a:r>
              <a:rPr lang="en-US" altLang="zh-CN" sz="2000" dirty="0">
                <a:solidFill>
                  <a:schemeClr val="tx1"/>
                </a:solidFill>
                <a:latin typeface="Courier New" panose="02070309020205020404" pitchFamily="49" charset="0"/>
              </a:rPr>
              <a:t>If-modified-since: &lt;date&gt;</a:t>
            </a:r>
            <a:endParaRPr lang="en-US" altLang="zh-CN" sz="2000" dirty="0">
              <a:solidFill>
                <a:schemeClr val="tx1"/>
              </a:solidFill>
              <a:latin typeface="Courier New" panose="02070309020205020404" pitchFamily="49" charset="0"/>
            </a:endParaRPr>
          </a:p>
          <a:p>
            <a:pPr>
              <a:lnSpc>
                <a:spcPct val="90000"/>
              </a:lnSpc>
            </a:pPr>
            <a:r>
              <a:rPr lang="en-US" altLang="zh-CN" sz="2400" dirty="0">
                <a:solidFill>
                  <a:schemeClr val="tx1"/>
                </a:solidFill>
              </a:rPr>
              <a:t>Server</a:t>
            </a:r>
            <a:r>
              <a:rPr lang="zh-CN" altLang="en-US" sz="2400" dirty="0">
                <a:solidFill>
                  <a:schemeClr val="tx1"/>
                </a:solidFill>
              </a:rPr>
              <a:t>：如果该数据对象没有被修改，返回的响应中不包含该对象：</a:t>
            </a:r>
            <a:endParaRPr lang="zh-CN" altLang="en-US" sz="2400" dirty="0">
              <a:solidFill>
                <a:schemeClr val="tx1"/>
              </a:solidFill>
            </a:endParaRPr>
          </a:p>
          <a:p>
            <a:pPr lvl="1">
              <a:lnSpc>
                <a:spcPct val="90000"/>
              </a:lnSpc>
              <a:buFontTx/>
              <a:buNone/>
            </a:pPr>
            <a:r>
              <a:rPr lang="en-US" altLang="zh-CN" sz="2000" dirty="0">
                <a:solidFill>
                  <a:schemeClr val="tx1"/>
                </a:solidFill>
                <a:latin typeface="Courier New" panose="02070309020205020404" pitchFamily="49" charset="0"/>
              </a:rPr>
              <a:t>HTTP/1.0 304 Not Modified</a:t>
            </a:r>
            <a:endParaRPr lang="en-US" altLang="zh-CN" sz="2000" dirty="0">
              <a:solidFill>
                <a:schemeClr val="tx1"/>
              </a:solidFill>
              <a:latin typeface="Courier New" panose="02070309020205020404" pitchFamily="49" charset="0"/>
            </a:endParaRPr>
          </a:p>
        </p:txBody>
      </p:sp>
      <p:sp>
        <p:nvSpPr>
          <p:cNvPr id="126980" name="Line 4"/>
          <p:cNvSpPr/>
          <p:nvPr/>
        </p:nvSpPr>
        <p:spPr>
          <a:xfrm>
            <a:off x="4510088" y="2114550"/>
            <a:ext cx="3305175" cy="381000"/>
          </a:xfrm>
          <a:prstGeom prst="line">
            <a:avLst/>
          </a:prstGeom>
          <a:ln w="19050" cap="flat" cmpd="sng">
            <a:solidFill>
              <a:schemeClr val="tx1"/>
            </a:solidFill>
            <a:prstDash val="solid"/>
            <a:headEnd type="none" w="med" len="med"/>
            <a:tailEnd type="triangle" w="med" len="med"/>
          </a:ln>
        </p:spPr>
      </p:sp>
      <p:sp>
        <p:nvSpPr>
          <p:cNvPr id="126981" name="Text Box 5"/>
          <p:cNvSpPr txBox="1"/>
          <p:nvPr/>
        </p:nvSpPr>
        <p:spPr>
          <a:xfrm>
            <a:off x="4110038" y="1436688"/>
            <a:ext cx="981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400" b="0" u="sng" dirty="0">
                <a:solidFill>
                  <a:schemeClr val="tx1"/>
                </a:solidFill>
                <a:latin typeface="Comic Sans MS" panose="030F0702030302020204" pitchFamily="66" charset="0"/>
              </a:rPr>
              <a:t>client</a:t>
            </a:r>
            <a:endParaRPr lang="en-US" altLang="zh-CN" sz="2400" b="0" dirty="0">
              <a:solidFill>
                <a:schemeClr val="tx1"/>
              </a:solidFill>
            </a:endParaRPr>
          </a:p>
        </p:txBody>
      </p:sp>
      <p:sp>
        <p:nvSpPr>
          <p:cNvPr id="126982" name="Text Box 6"/>
          <p:cNvSpPr txBox="1"/>
          <p:nvPr/>
        </p:nvSpPr>
        <p:spPr>
          <a:xfrm>
            <a:off x="7554913" y="1408113"/>
            <a:ext cx="11049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400" b="0" u="sng" dirty="0">
                <a:solidFill>
                  <a:schemeClr val="tx1"/>
                </a:solidFill>
                <a:latin typeface="Comic Sans MS" panose="030F0702030302020204" pitchFamily="66" charset="0"/>
              </a:rPr>
              <a:t>server</a:t>
            </a:r>
            <a:endParaRPr lang="en-US" altLang="zh-CN" sz="2400" b="0" dirty="0">
              <a:solidFill>
                <a:schemeClr val="tx1"/>
              </a:solidFill>
            </a:endParaRPr>
          </a:p>
        </p:txBody>
      </p:sp>
      <p:sp>
        <p:nvSpPr>
          <p:cNvPr id="126983" name="Text Box 7"/>
          <p:cNvSpPr txBox="1"/>
          <p:nvPr/>
        </p:nvSpPr>
        <p:spPr>
          <a:xfrm>
            <a:off x="4816475" y="1998663"/>
            <a:ext cx="2681288" cy="865187"/>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800" b="0" dirty="0">
                <a:solidFill>
                  <a:schemeClr val="tx1"/>
                </a:solidFill>
                <a:latin typeface="Comic Sans MS" panose="030F0702030302020204" pitchFamily="66" charset="0"/>
              </a:rPr>
              <a:t>http request msg</a:t>
            </a:r>
            <a:endParaRPr lang="en-US" altLang="zh-CN" sz="1800" b="0" dirty="0">
              <a:solidFill>
                <a:schemeClr val="tx1"/>
              </a:solidFill>
              <a:latin typeface="Comic Sans MS" panose="030F0702030302020204" pitchFamily="66" charset="0"/>
            </a:endParaRPr>
          </a:p>
          <a:p>
            <a:pPr marL="0" lvl="0" indent="0" algn="ctr">
              <a:spcBef>
                <a:spcPct val="0"/>
              </a:spcBef>
              <a:buClrTx/>
              <a:buFontTx/>
              <a:buNone/>
            </a:pPr>
            <a:r>
              <a:rPr lang="en-US" altLang="zh-CN" sz="1600" dirty="0">
                <a:solidFill>
                  <a:schemeClr val="tx1"/>
                </a:solidFill>
                <a:latin typeface="Courier New" panose="02070309020205020404" pitchFamily="49" charset="0"/>
              </a:rPr>
              <a:t>If-modified-since: &lt;date&gt;</a:t>
            </a:r>
            <a:endParaRPr lang="en-US" altLang="zh-CN" sz="2000" dirty="0">
              <a:solidFill>
                <a:schemeClr val="tx1"/>
              </a:solidFill>
              <a:latin typeface="Courier New" panose="02070309020205020404" pitchFamily="49" charset="0"/>
            </a:endParaRPr>
          </a:p>
        </p:txBody>
      </p:sp>
      <p:sp>
        <p:nvSpPr>
          <p:cNvPr id="126984" name="Line 8"/>
          <p:cNvSpPr/>
          <p:nvPr/>
        </p:nvSpPr>
        <p:spPr>
          <a:xfrm flipH="1">
            <a:off x="4529138" y="3105150"/>
            <a:ext cx="3305175" cy="381000"/>
          </a:xfrm>
          <a:prstGeom prst="line">
            <a:avLst/>
          </a:prstGeom>
          <a:ln w="19050" cap="flat" cmpd="sng">
            <a:solidFill>
              <a:schemeClr val="tx1"/>
            </a:solidFill>
            <a:prstDash val="solid"/>
            <a:headEnd type="none" w="med" len="med"/>
            <a:tailEnd type="triangle" w="med" len="med"/>
          </a:ln>
        </p:spPr>
      </p:sp>
      <p:grpSp>
        <p:nvGrpSpPr>
          <p:cNvPr id="126985" name="Group 9"/>
          <p:cNvGrpSpPr/>
          <p:nvPr/>
        </p:nvGrpSpPr>
        <p:grpSpPr>
          <a:xfrm>
            <a:off x="4797425" y="3098800"/>
            <a:ext cx="2643188" cy="865188"/>
            <a:chOff x="2698" y="2036"/>
            <a:chExt cx="1665" cy="545"/>
          </a:xfrm>
        </p:grpSpPr>
        <p:sp>
          <p:nvSpPr>
            <p:cNvPr id="126993" name="Rectangle 10"/>
            <p:cNvSpPr/>
            <p:nvPr/>
          </p:nvSpPr>
          <p:spPr>
            <a:xfrm>
              <a:off x="2760" y="2071"/>
              <a:ext cx="1578" cy="46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eaLnBrk="1" hangingPunct="1">
                <a:spcBef>
                  <a:spcPct val="0"/>
                </a:spcBef>
                <a:buClrTx/>
                <a:buFontTx/>
                <a:buNone/>
              </a:pPr>
              <a:endParaRPr lang="zh-CN" altLang="en-US" sz="1800" b="0" dirty="0">
                <a:solidFill>
                  <a:schemeClr val="tx1"/>
                </a:solidFill>
                <a:latin typeface="Arial" panose="020B0604020202020204" pitchFamily="34" charset="0"/>
              </a:endParaRPr>
            </a:p>
          </p:txBody>
        </p:sp>
        <p:sp>
          <p:nvSpPr>
            <p:cNvPr id="126994" name="Text Box 11"/>
            <p:cNvSpPr txBox="1"/>
            <p:nvPr/>
          </p:nvSpPr>
          <p:spPr>
            <a:xfrm>
              <a:off x="2698" y="2036"/>
              <a:ext cx="1665" cy="54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800" b="0" dirty="0">
                  <a:solidFill>
                    <a:schemeClr val="tx1"/>
                  </a:solidFill>
                  <a:latin typeface="Comic Sans MS" panose="030F0702030302020204" pitchFamily="66" charset="0"/>
                </a:rPr>
                <a:t>http response</a:t>
              </a:r>
              <a:endParaRPr lang="en-US" altLang="zh-CN" sz="1800" b="0" dirty="0">
                <a:solidFill>
                  <a:schemeClr val="tx1"/>
                </a:solidFill>
                <a:latin typeface="Comic Sans MS" panose="030F0702030302020204" pitchFamily="66" charset="0"/>
              </a:endParaRPr>
            </a:p>
            <a:p>
              <a:pPr marL="0" lvl="0" indent="0" algn="ctr">
                <a:spcBef>
                  <a:spcPct val="0"/>
                </a:spcBef>
                <a:buClrTx/>
                <a:buFontTx/>
                <a:buNone/>
              </a:pPr>
              <a:r>
                <a:rPr lang="en-US" altLang="zh-CN" sz="1600" dirty="0">
                  <a:solidFill>
                    <a:schemeClr val="tx1"/>
                  </a:solidFill>
                  <a:latin typeface="Courier New" panose="02070309020205020404" pitchFamily="49" charset="0"/>
                </a:rPr>
                <a:t>HTTP/1.0 </a:t>
              </a:r>
              <a:endParaRPr lang="en-US" altLang="zh-CN" sz="1600" dirty="0">
                <a:solidFill>
                  <a:schemeClr val="tx1"/>
                </a:solidFill>
                <a:latin typeface="Courier New" panose="02070309020205020404" pitchFamily="49" charset="0"/>
              </a:endParaRPr>
            </a:p>
            <a:p>
              <a:pPr marL="0" lvl="0" indent="0" algn="ctr">
                <a:spcBef>
                  <a:spcPct val="0"/>
                </a:spcBef>
                <a:buClrTx/>
                <a:buFontTx/>
                <a:buNone/>
              </a:pPr>
              <a:r>
                <a:rPr lang="en-US" altLang="zh-CN" sz="1600" dirty="0">
                  <a:solidFill>
                    <a:schemeClr val="tx1"/>
                  </a:solidFill>
                  <a:latin typeface="Courier New" panose="02070309020205020404" pitchFamily="49" charset="0"/>
                </a:rPr>
                <a:t>304 Not Modified</a:t>
              </a:r>
              <a:endParaRPr lang="en-US" altLang="zh-CN" sz="2000" dirty="0">
                <a:solidFill>
                  <a:schemeClr val="tx1"/>
                </a:solidFill>
                <a:latin typeface="Courier New" panose="02070309020205020404" pitchFamily="49" charset="0"/>
              </a:endParaRPr>
            </a:p>
          </p:txBody>
        </p:sp>
      </p:grpSp>
      <p:sp>
        <p:nvSpPr>
          <p:cNvPr id="126986" name="Text Box 12"/>
          <p:cNvSpPr txBox="1"/>
          <p:nvPr/>
        </p:nvSpPr>
        <p:spPr>
          <a:xfrm>
            <a:off x="7818438" y="2360613"/>
            <a:ext cx="1223962" cy="1006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chemeClr val="accent2"/>
                </a:solidFill>
                <a:latin typeface="Comic Sans MS" panose="030F0702030302020204" pitchFamily="66" charset="0"/>
              </a:rPr>
              <a:t>object </a:t>
            </a:r>
            <a:endParaRPr lang="en-US" altLang="zh-CN" sz="2000" b="0" dirty="0">
              <a:solidFill>
                <a:schemeClr val="accent2"/>
              </a:solidFill>
              <a:latin typeface="Comic Sans MS" panose="030F0702030302020204" pitchFamily="66" charset="0"/>
            </a:endParaRPr>
          </a:p>
          <a:p>
            <a:pPr marL="0" lvl="0" indent="0" algn="ctr">
              <a:spcBef>
                <a:spcPct val="0"/>
              </a:spcBef>
              <a:buClrTx/>
              <a:buFontTx/>
              <a:buNone/>
            </a:pPr>
            <a:r>
              <a:rPr lang="en-US" altLang="zh-CN" sz="2000" b="0" dirty="0">
                <a:solidFill>
                  <a:schemeClr val="accent2"/>
                </a:solidFill>
                <a:latin typeface="Comic Sans MS" panose="030F0702030302020204" pitchFamily="66" charset="0"/>
              </a:rPr>
              <a:t>not </a:t>
            </a:r>
            <a:endParaRPr lang="en-US" altLang="zh-CN" sz="2000" b="0" dirty="0">
              <a:solidFill>
                <a:schemeClr val="accent2"/>
              </a:solidFill>
              <a:latin typeface="Comic Sans MS" panose="030F0702030302020204" pitchFamily="66" charset="0"/>
            </a:endParaRPr>
          </a:p>
          <a:p>
            <a:pPr marL="0" lvl="0" indent="0" algn="ctr">
              <a:spcBef>
                <a:spcPct val="0"/>
              </a:spcBef>
              <a:buClrTx/>
              <a:buFontTx/>
              <a:buNone/>
            </a:pPr>
            <a:r>
              <a:rPr lang="en-US" altLang="zh-CN" sz="2000" b="0" dirty="0">
                <a:solidFill>
                  <a:schemeClr val="accent2"/>
                </a:solidFill>
                <a:latin typeface="Comic Sans MS" panose="030F0702030302020204" pitchFamily="66" charset="0"/>
              </a:rPr>
              <a:t>modified</a:t>
            </a:r>
            <a:endParaRPr lang="en-US" altLang="zh-CN" sz="2400" b="0" dirty="0">
              <a:solidFill>
                <a:schemeClr val="tx1"/>
              </a:solidFill>
            </a:endParaRPr>
          </a:p>
        </p:txBody>
      </p:sp>
      <p:sp>
        <p:nvSpPr>
          <p:cNvPr id="126987" name="Line 13"/>
          <p:cNvSpPr/>
          <p:nvPr/>
        </p:nvSpPr>
        <p:spPr>
          <a:xfrm>
            <a:off x="4633913" y="4171950"/>
            <a:ext cx="3905250" cy="0"/>
          </a:xfrm>
          <a:prstGeom prst="line">
            <a:avLst/>
          </a:prstGeom>
          <a:ln w="28575" cap="flat" cmpd="sng">
            <a:solidFill>
              <a:schemeClr val="accent2"/>
            </a:solidFill>
            <a:prstDash val="dash"/>
            <a:headEnd type="none" w="med" len="med"/>
            <a:tailEnd type="none" w="med" len="med"/>
          </a:ln>
        </p:spPr>
      </p:sp>
      <p:sp>
        <p:nvSpPr>
          <p:cNvPr id="126988" name="Line 14"/>
          <p:cNvSpPr/>
          <p:nvPr/>
        </p:nvSpPr>
        <p:spPr>
          <a:xfrm>
            <a:off x="4576763" y="4467225"/>
            <a:ext cx="3305175" cy="381000"/>
          </a:xfrm>
          <a:prstGeom prst="line">
            <a:avLst/>
          </a:prstGeom>
          <a:ln w="19050" cap="flat" cmpd="sng">
            <a:solidFill>
              <a:schemeClr val="tx1"/>
            </a:solidFill>
            <a:prstDash val="solid"/>
            <a:headEnd type="none" w="med" len="med"/>
            <a:tailEnd type="triangle" w="med" len="med"/>
          </a:ln>
        </p:spPr>
      </p:sp>
      <p:sp>
        <p:nvSpPr>
          <p:cNvPr id="126989" name="Text Box 15"/>
          <p:cNvSpPr txBox="1"/>
          <p:nvPr/>
        </p:nvSpPr>
        <p:spPr>
          <a:xfrm>
            <a:off x="4821238" y="4351338"/>
            <a:ext cx="2681287" cy="865187"/>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800" b="0" dirty="0">
                <a:solidFill>
                  <a:schemeClr val="tx1"/>
                </a:solidFill>
                <a:latin typeface="Comic Sans MS" panose="030F0702030302020204" pitchFamily="66" charset="0"/>
              </a:rPr>
              <a:t>http request msg</a:t>
            </a:r>
            <a:endParaRPr lang="en-US" altLang="zh-CN" sz="1800" b="0" dirty="0">
              <a:solidFill>
                <a:schemeClr val="tx1"/>
              </a:solidFill>
              <a:latin typeface="Comic Sans MS" panose="030F0702030302020204" pitchFamily="66" charset="0"/>
            </a:endParaRPr>
          </a:p>
          <a:p>
            <a:pPr marL="0" lvl="0" indent="0" algn="ctr">
              <a:spcBef>
                <a:spcPct val="0"/>
              </a:spcBef>
              <a:buClrTx/>
              <a:buFontTx/>
              <a:buNone/>
            </a:pPr>
            <a:r>
              <a:rPr lang="en-US" altLang="zh-CN" sz="1600" dirty="0">
                <a:solidFill>
                  <a:schemeClr val="tx1"/>
                </a:solidFill>
                <a:latin typeface="Courier New" panose="02070309020205020404" pitchFamily="49" charset="0"/>
              </a:rPr>
              <a:t>If-modified-since: &lt;date&gt;</a:t>
            </a:r>
            <a:endParaRPr lang="en-US" altLang="zh-CN" sz="2000" dirty="0">
              <a:solidFill>
                <a:schemeClr val="tx1"/>
              </a:solidFill>
              <a:latin typeface="Courier New" panose="02070309020205020404" pitchFamily="49" charset="0"/>
            </a:endParaRPr>
          </a:p>
        </p:txBody>
      </p:sp>
      <p:sp>
        <p:nvSpPr>
          <p:cNvPr id="126990" name="Line 16"/>
          <p:cNvSpPr/>
          <p:nvPr/>
        </p:nvSpPr>
        <p:spPr>
          <a:xfrm flipH="1">
            <a:off x="4595813" y="5457825"/>
            <a:ext cx="3305175" cy="381000"/>
          </a:xfrm>
          <a:prstGeom prst="line">
            <a:avLst/>
          </a:prstGeom>
          <a:ln w="19050" cap="flat" cmpd="sng">
            <a:solidFill>
              <a:schemeClr val="tx1"/>
            </a:solidFill>
            <a:prstDash val="solid"/>
            <a:headEnd type="none" w="med" len="med"/>
            <a:tailEnd type="triangle" w="med" len="med"/>
          </a:ln>
        </p:spPr>
      </p:sp>
      <p:sp>
        <p:nvSpPr>
          <p:cNvPr id="126991" name="Text Box 17"/>
          <p:cNvSpPr txBox="1"/>
          <p:nvPr/>
        </p:nvSpPr>
        <p:spPr>
          <a:xfrm>
            <a:off x="4840288" y="5402263"/>
            <a:ext cx="2643187" cy="925512"/>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1800" b="0" dirty="0">
                <a:solidFill>
                  <a:schemeClr val="tx1"/>
                </a:solidFill>
                <a:latin typeface="Comic Sans MS" panose="030F0702030302020204" pitchFamily="66" charset="0"/>
              </a:rPr>
              <a:t>http response</a:t>
            </a:r>
            <a:endParaRPr lang="en-US" altLang="zh-CN" sz="1800" b="0" dirty="0">
              <a:solidFill>
                <a:schemeClr val="tx1"/>
              </a:solidFill>
              <a:latin typeface="Comic Sans MS" panose="030F0702030302020204" pitchFamily="66" charset="0"/>
            </a:endParaRPr>
          </a:p>
          <a:p>
            <a:pPr marL="0" lvl="0" indent="0" algn="ctr">
              <a:spcBef>
                <a:spcPct val="0"/>
              </a:spcBef>
              <a:buClrTx/>
              <a:buFontTx/>
              <a:buNone/>
            </a:pPr>
            <a:r>
              <a:rPr lang="en-US" altLang="zh-CN" sz="1600" dirty="0">
                <a:solidFill>
                  <a:schemeClr val="tx1"/>
                </a:solidFill>
                <a:latin typeface="Courier New" panose="02070309020205020404" pitchFamily="49" charset="0"/>
              </a:rPr>
              <a:t>HTTP/1.1 200 OK</a:t>
            </a:r>
            <a:endParaRPr lang="en-US" altLang="zh-CN" sz="1600" dirty="0">
              <a:solidFill>
                <a:schemeClr val="tx1"/>
              </a:solidFill>
              <a:latin typeface="Courier New" panose="02070309020205020404" pitchFamily="49" charset="0"/>
            </a:endParaRPr>
          </a:p>
          <a:p>
            <a:pPr marL="0" lvl="0" indent="0" algn="ctr">
              <a:spcBef>
                <a:spcPct val="0"/>
              </a:spcBef>
              <a:buClrTx/>
              <a:buFontTx/>
              <a:buNone/>
            </a:pPr>
            <a:r>
              <a:rPr lang="en-US" altLang="zh-CN" sz="2000" dirty="0">
                <a:solidFill>
                  <a:schemeClr val="tx1"/>
                </a:solidFill>
                <a:latin typeface="Courier New" panose="02070309020205020404" pitchFamily="49" charset="0"/>
              </a:rPr>
              <a:t>&lt;data&gt;</a:t>
            </a:r>
            <a:endParaRPr lang="en-US" altLang="zh-CN" sz="2000" dirty="0">
              <a:solidFill>
                <a:schemeClr val="tx1"/>
              </a:solidFill>
              <a:latin typeface="Courier New" panose="02070309020205020404" pitchFamily="49" charset="0"/>
            </a:endParaRPr>
          </a:p>
        </p:txBody>
      </p:sp>
      <p:sp>
        <p:nvSpPr>
          <p:cNvPr id="126992" name="Text Box 18"/>
          <p:cNvSpPr txBox="1"/>
          <p:nvPr/>
        </p:nvSpPr>
        <p:spPr>
          <a:xfrm>
            <a:off x="7885113" y="4808538"/>
            <a:ext cx="122396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a:spcBef>
                <a:spcPct val="0"/>
              </a:spcBef>
              <a:buClrTx/>
              <a:buFontTx/>
              <a:buNone/>
            </a:pPr>
            <a:r>
              <a:rPr lang="en-US" altLang="zh-CN" sz="2000" b="0" dirty="0">
                <a:solidFill>
                  <a:schemeClr val="accent2"/>
                </a:solidFill>
                <a:latin typeface="Comic Sans MS" panose="030F0702030302020204" pitchFamily="66" charset="0"/>
              </a:rPr>
              <a:t>object </a:t>
            </a:r>
            <a:endParaRPr lang="en-US" altLang="zh-CN" sz="2000" b="0" dirty="0">
              <a:solidFill>
                <a:schemeClr val="accent2"/>
              </a:solidFill>
              <a:latin typeface="Comic Sans MS" panose="030F0702030302020204" pitchFamily="66" charset="0"/>
            </a:endParaRPr>
          </a:p>
          <a:p>
            <a:pPr marL="0" lvl="0" indent="0" algn="ctr">
              <a:spcBef>
                <a:spcPct val="0"/>
              </a:spcBef>
              <a:buClrTx/>
              <a:buFontTx/>
              <a:buNone/>
            </a:pPr>
            <a:r>
              <a:rPr lang="en-US" altLang="zh-CN" sz="2000" b="0" dirty="0">
                <a:solidFill>
                  <a:schemeClr val="accent2"/>
                </a:solidFill>
                <a:latin typeface="Comic Sans MS" panose="030F0702030302020204" pitchFamily="66" charset="0"/>
              </a:rPr>
              <a:t>modified</a:t>
            </a:r>
            <a:endParaRPr lang="en-US" altLang="zh-CN" sz="2400" b="0" dirty="0">
              <a:solidFill>
                <a:schemeClr val="tx1"/>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8" name="Rectangle 2"/>
          <p:cNvSpPr>
            <a:spLocks noGrp="1" noChangeArrowheads="1"/>
          </p:cNvSpPr>
          <p:nvPr>
            <p:ph type="title"/>
          </p:nvPr>
        </p:nvSpPr>
        <p:spPr>
          <a:xfrm>
            <a:off x="468313" y="0"/>
            <a:ext cx="8229600" cy="7651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33"/>
                </a:solidFill>
                <a:effectLst/>
                <a:uLnTx/>
                <a:uFillTx/>
                <a:latin typeface="+mj-lt"/>
                <a:ea typeface="+mj-ea"/>
                <a:cs typeface="+mj-cs"/>
              </a:rPr>
              <a:t>重复型和并发型服务程序</a:t>
            </a:r>
            <a:endParaRPr kumimoji="1" lang="zh-CN" altLang="en-US" sz="3200" b="0" i="0" u="none" strike="noStrike" kern="0" cap="none" spc="0" normalizeH="0" baseline="0" noProof="0" smtClean="0">
              <a:ln>
                <a:noFill/>
              </a:ln>
              <a:solidFill>
                <a:srgbClr val="FF9933"/>
              </a:solidFill>
              <a:effectLst/>
              <a:uLnTx/>
              <a:uFillTx/>
              <a:latin typeface="+mj-lt"/>
              <a:ea typeface="+mj-ea"/>
              <a:cs typeface="+mj-cs"/>
            </a:endParaRPr>
          </a:p>
        </p:txBody>
      </p:sp>
      <p:sp>
        <p:nvSpPr>
          <p:cNvPr id="91138" name="Rectangle 6"/>
          <p:cNvSpPr/>
          <p:nvPr/>
        </p:nvSpPr>
        <p:spPr>
          <a:xfrm>
            <a:off x="0" y="2476500"/>
            <a:ext cx="9144000" cy="0"/>
          </a:xfrm>
          <a:prstGeom prst="rect">
            <a:avLst/>
          </a:prstGeom>
          <a:noFill/>
          <a:ln w="9525">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91139" name="Object 2"/>
          <p:cNvGraphicFramePr/>
          <p:nvPr/>
        </p:nvGraphicFramePr>
        <p:xfrm>
          <a:off x="395288" y="1341438"/>
          <a:ext cx="8748712" cy="3163887"/>
        </p:xfrm>
        <a:graphic>
          <a:graphicData uri="http://schemas.openxmlformats.org/presentationml/2006/ole">
            <mc:AlternateContent xmlns:mc="http://schemas.openxmlformats.org/markup-compatibility/2006">
              <mc:Choice xmlns:v="urn:schemas-microsoft-com:vml" Requires="v">
                <p:oleObj spid="_x0000_s3097" name="" r:id="rId1" imgW="8395970" imgH="3051810" progId="Visio.Drawing.11">
                  <p:embed/>
                </p:oleObj>
              </mc:Choice>
              <mc:Fallback>
                <p:oleObj name="" r:id="rId1" imgW="8395970" imgH="3051810" progId="Visio.Drawing.11">
                  <p:embed/>
                  <p:pic>
                    <p:nvPicPr>
                      <p:cNvPr id="0" name="图片 3096"/>
                      <p:cNvPicPr/>
                      <p:nvPr/>
                    </p:nvPicPr>
                    <p:blipFill>
                      <a:blip r:embed="rId2"/>
                      <a:stretch>
                        <a:fillRect/>
                      </a:stretch>
                    </p:blipFill>
                    <p:spPr>
                      <a:xfrm>
                        <a:off x="395288" y="1341438"/>
                        <a:ext cx="8748712" cy="3163887"/>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Rot="1"/>
          </p:cNvSpPr>
          <p:nvPr>
            <p:ph type="title"/>
          </p:nvPr>
        </p:nvSpPr>
        <p:spPr/>
        <p:txBody>
          <a:bodyPr vert="horz" wrap="square" lIns="92075" tIns="46038" rIns="92075" bIns="46038" anchor="ctr" anchorCtr="0"/>
          <a:p>
            <a:r>
              <a:rPr lang="en-US" altLang="zh-CN" dirty="0"/>
              <a:t>Web</a:t>
            </a:r>
            <a:r>
              <a:rPr lang="zh-CN" altLang="en-US" dirty="0"/>
              <a:t>缓存</a:t>
            </a:r>
            <a:r>
              <a:rPr lang="en-US" altLang="zh-CN" dirty="0"/>
              <a:t>(</a:t>
            </a:r>
            <a:r>
              <a:rPr lang="zh-CN" altLang="en-US" dirty="0"/>
              <a:t>代理服务器</a:t>
            </a:r>
            <a:r>
              <a:rPr lang="en-US" altLang="zh-CN" dirty="0"/>
              <a:t>)</a:t>
            </a:r>
            <a:endParaRPr lang="en-US" altLang="zh-CN" dirty="0"/>
          </a:p>
        </p:txBody>
      </p:sp>
      <p:sp>
        <p:nvSpPr>
          <p:cNvPr id="141315" name="Rectangle 3"/>
          <p:cNvSpPr>
            <a:spLocks noGrp="1" noRot="1"/>
          </p:cNvSpPr>
          <p:nvPr>
            <p:ph idx="1"/>
          </p:nvPr>
        </p:nvSpPr>
        <p:spPr>
          <a:xfrm>
            <a:off x="762000" y="1376363"/>
            <a:ext cx="7772400" cy="2628900"/>
          </a:xfrm>
        </p:spPr>
        <p:txBody>
          <a:bodyPr vert="horz" wrap="square" lIns="91440" tIns="45720" rIns="91440" bIns="45720" anchor="t" anchorCtr="0"/>
          <a:p>
            <a:pPr>
              <a:lnSpc>
                <a:spcPct val="90000"/>
              </a:lnSpc>
            </a:pPr>
            <a:r>
              <a:rPr lang="zh-CN" altLang="en-US" sz="2800" dirty="0"/>
              <a:t>目标：</a:t>
            </a:r>
            <a:r>
              <a:rPr lang="zh-CN" altLang="en-US" sz="2400" dirty="0"/>
              <a:t>满足客户的请求但是不需要重新连接原始的服务器。</a:t>
            </a:r>
            <a:endParaRPr lang="zh-CN" altLang="en-US" sz="2400" dirty="0"/>
          </a:p>
          <a:p>
            <a:pPr lvl="1">
              <a:lnSpc>
                <a:spcPct val="90000"/>
              </a:lnSpc>
            </a:pPr>
            <a:r>
              <a:rPr lang="zh-CN" altLang="en-US" sz="2400" dirty="0">
                <a:solidFill>
                  <a:schemeClr val="tx1"/>
                </a:solidFill>
              </a:rPr>
              <a:t>用户设置浏览器：经过</a:t>
            </a:r>
            <a:r>
              <a:rPr lang="en-US" altLang="zh-CN" sz="2400" dirty="0">
                <a:solidFill>
                  <a:schemeClr val="tx1"/>
                </a:solidFill>
              </a:rPr>
              <a:t>web cache</a:t>
            </a:r>
            <a:r>
              <a:rPr lang="zh-CN" altLang="en-US" sz="2400" dirty="0">
                <a:solidFill>
                  <a:schemeClr val="tx1"/>
                </a:solidFill>
              </a:rPr>
              <a:t>访问</a:t>
            </a:r>
            <a:r>
              <a:rPr lang="en-US" altLang="zh-CN" sz="2400" dirty="0">
                <a:solidFill>
                  <a:schemeClr val="tx1"/>
                </a:solidFill>
              </a:rPr>
              <a:t>web</a:t>
            </a:r>
            <a:r>
              <a:rPr lang="zh-CN" altLang="en-US" sz="2400" dirty="0">
                <a:solidFill>
                  <a:schemeClr val="tx1"/>
                </a:solidFill>
              </a:rPr>
              <a:t>；</a:t>
            </a:r>
            <a:endParaRPr lang="zh-CN" altLang="en-US" sz="2400" dirty="0">
              <a:solidFill>
                <a:schemeClr val="tx1"/>
              </a:solidFill>
            </a:endParaRPr>
          </a:p>
          <a:p>
            <a:pPr lvl="1">
              <a:lnSpc>
                <a:spcPct val="90000"/>
              </a:lnSpc>
            </a:pPr>
            <a:r>
              <a:rPr lang="zh-CN" altLang="en-US" sz="2400" dirty="0">
                <a:solidFill>
                  <a:schemeClr val="tx1"/>
                </a:solidFill>
              </a:rPr>
              <a:t>客户端发送所有的</a:t>
            </a:r>
            <a:r>
              <a:rPr lang="en-US" altLang="zh-CN" sz="2400" dirty="0">
                <a:solidFill>
                  <a:schemeClr val="tx1"/>
                </a:solidFill>
              </a:rPr>
              <a:t>http requests</a:t>
            </a:r>
            <a:r>
              <a:rPr lang="zh-CN" altLang="en-US" sz="2400" dirty="0">
                <a:solidFill>
                  <a:schemeClr val="tx1"/>
                </a:solidFill>
              </a:rPr>
              <a:t>给</a:t>
            </a:r>
            <a:r>
              <a:rPr lang="en-US" altLang="zh-CN" sz="2400" dirty="0">
                <a:solidFill>
                  <a:schemeClr val="tx1"/>
                </a:solidFill>
              </a:rPr>
              <a:t>web cache</a:t>
            </a:r>
            <a:r>
              <a:rPr lang="zh-CN" altLang="en-US" sz="2400" dirty="0">
                <a:solidFill>
                  <a:schemeClr val="tx1"/>
                </a:solidFill>
              </a:rPr>
              <a:t>：</a:t>
            </a:r>
            <a:endParaRPr lang="zh-CN" altLang="en-US" sz="2400" dirty="0">
              <a:solidFill>
                <a:schemeClr val="tx1"/>
              </a:solidFill>
            </a:endParaRPr>
          </a:p>
          <a:p>
            <a:pPr lvl="2">
              <a:lnSpc>
                <a:spcPct val="90000"/>
              </a:lnSpc>
            </a:pPr>
            <a:r>
              <a:rPr lang="zh-CN" altLang="en-US" sz="2000" dirty="0"/>
              <a:t>请求的对象在</a:t>
            </a:r>
            <a:r>
              <a:rPr lang="en-US" altLang="zh-CN" sz="2000" dirty="0"/>
              <a:t>web cache</a:t>
            </a:r>
            <a:r>
              <a:rPr lang="zh-CN" altLang="en-US" sz="2000" dirty="0"/>
              <a:t>中：</a:t>
            </a:r>
            <a:r>
              <a:rPr lang="en-US" altLang="zh-CN" sz="2000" dirty="0"/>
              <a:t>web cache</a:t>
            </a:r>
            <a:r>
              <a:rPr lang="zh-CN" altLang="en-US" sz="2000" dirty="0"/>
              <a:t>返回该对象；</a:t>
            </a:r>
            <a:endParaRPr lang="zh-CN" altLang="en-US" sz="2000" dirty="0"/>
          </a:p>
          <a:p>
            <a:pPr lvl="2">
              <a:lnSpc>
                <a:spcPct val="90000"/>
              </a:lnSpc>
            </a:pPr>
            <a:r>
              <a:rPr lang="zh-CN" altLang="en-US" sz="2000" dirty="0"/>
              <a:t>否则</a:t>
            </a:r>
            <a:r>
              <a:rPr lang="en-US" altLang="zh-CN" sz="2000" dirty="0"/>
              <a:t>web cache</a:t>
            </a:r>
            <a:r>
              <a:rPr lang="zh-CN" altLang="en-US" sz="2000" dirty="0"/>
              <a:t>从原始服务器请求该对象，然后返回给客户端。</a:t>
            </a:r>
            <a:endParaRPr lang="zh-CN" altLang="en-US" sz="2000" dirty="0"/>
          </a:p>
        </p:txBody>
      </p:sp>
      <p:pic>
        <p:nvPicPr>
          <p:cNvPr id="141316" name="图片 1"/>
          <p:cNvPicPr>
            <a:picLocks noChangeAspect="1"/>
          </p:cNvPicPr>
          <p:nvPr/>
        </p:nvPicPr>
        <p:blipFill>
          <a:blip r:embed="rId1"/>
          <a:stretch>
            <a:fillRect/>
          </a:stretch>
        </p:blipFill>
        <p:spPr>
          <a:xfrm>
            <a:off x="1187450" y="4040188"/>
            <a:ext cx="7202488" cy="2197100"/>
          </a:xfrm>
          <a:prstGeom prst="rect">
            <a:avLst/>
          </a:prstGeom>
          <a:noFill/>
          <a:ln w="9525">
            <a:noFill/>
          </a:ln>
        </p:spPr>
      </p:pic>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Rot="1"/>
          </p:cNvSpPr>
          <p:nvPr>
            <p:ph type="title"/>
          </p:nvPr>
        </p:nvSpPr>
        <p:spPr/>
        <p:txBody>
          <a:bodyPr vert="horz" wrap="square" lIns="92075" tIns="46038" rIns="92075" bIns="46038" anchor="ctr" anchorCtr="0"/>
          <a:p>
            <a:r>
              <a:rPr lang="en-US" altLang="zh-CN" dirty="0"/>
              <a:t>HTML</a:t>
            </a:r>
            <a:r>
              <a:rPr lang="zh-CN" altLang="en-US" dirty="0"/>
              <a:t>语言</a:t>
            </a:r>
            <a:endParaRPr lang="zh-CN" altLang="en-US" dirty="0"/>
          </a:p>
        </p:txBody>
      </p:sp>
      <p:sp>
        <p:nvSpPr>
          <p:cNvPr id="143363" name="Rectangle 3"/>
          <p:cNvSpPr>
            <a:spLocks noGrp="1" noRot="1"/>
          </p:cNvSpPr>
          <p:nvPr>
            <p:ph idx="1"/>
          </p:nvPr>
        </p:nvSpPr>
        <p:spPr>
          <a:xfrm>
            <a:off x="323850" y="1125538"/>
            <a:ext cx="8712200" cy="5040312"/>
          </a:xfrm>
        </p:spPr>
        <p:txBody>
          <a:bodyPr vert="horz" wrap="square" lIns="91440" tIns="45720" rIns="91440" bIns="45720" anchor="t" anchorCtr="0"/>
          <a:p>
            <a:r>
              <a:rPr lang="en-US" altLang="zh-CN" sz="2800" dirty="0">
                <a:solidFill>
                  <a:schemeClr val="tx1"/>
                </a:solidFill>
              </a:rPr>
              <a:t> </a:t>
            </a:r>
            <a:r>
              <a:rPr lang="en-US" altLang="zh-CN" sz="2800" dirty="0">
                <a:solidFill>
                  <a:schemeClr val="tx1"/>
                </a:solidFill>
                <a:ea typeface="_x000B__x000C_"/>
              </a:rPr>
              <a:t>HTML</a:t>
            </a:r>
            <a:r>
              <a:rPr lang="zh-CN" altLang="en-US" sz="2800" dirty="0">
                <a:solidFill>
                  <a:schemeClr val="tx1"/>
                </a:solidFill>
                <a:ea typeface="_x000B__x000C_"/>
              </a:rPr>
              <a:t>：超文本标记语言</a:t>
            </a:r>
            <a:r>
              <a:rPr lang="zh-CN" altLang="en-US" sz="2800" dirty="0">
                <a:solidFill>
                  <a:schemeClr val="tx1"/>
                </a:solidFill>
              </a:rPr>
              <a:t>（</a:t>
            </a:r>
            <a:r>
              <a:rPr lang="en-US" altLang="zh-CN" sz="2800" dirty="0">
                <a:solidFill>
                  <a:schemeClr val="tx1"/>
                </a:solidFill>
              </a:rPr>
              <a:t>Hypertext Markup Language</a:t>
            </a:r>
            <a:r>
              <a:rPr lang="zh-CN" altLang="en-US" sz="2800" dirty="0">
                <a:solidFill>
                  <a:schemeClr val="tx1"/>
                </a:solidFill>
              </a:rPr>
              <a:t>）</a:t>
            </a:r>
            <a:endParaRPr lang="zh-CN" altLang="en-US" sz="2800" dirty="0">
              <a:solidFill>
                <a:schemeClr val="tx1"/>
              </a:solidFill>
            </a:endParaRPr>
          </a:p>
          <a:p>
            <a:pPr lvl="1"/>
            <a:r>
              <a:rPr lang="zh-CN" altLang="en-US" sz="2400" dirty="0">
                <a:solidFill>
                  <a:schemeClr val="tx1"/>
                </a:solidFill>
                <a:ea typeface="_x000B__x000C_"/>
              </a:rPr>
              <a:t>加入了许多被称为链接标签</a:t>
            </a:r>
            <a:r>
              <a:rPr lang="en-US" altLang="zh-CN" sz="2400" dirty="0">
                <a:solidFill>
                  <a:schemeClr val="tx1"/>
                </a:solidFill>
                <a:ea typeface="_x000B__x000C_"/>
              </a:rPr>
              <a:t>(tag)</a:t>
            </a:r>
            <a:r>
              <a:rPr lang="zh-CN" altLang="en-US" sz="2400" dirty="0">
                <a:solidFill>
                  <a:schemeClr val="tx1"/>
                </a:solidFill>
                <a:ea typeface="_x000B__x000C_"/>
              </a:rPr>
              <a:t>的特殊字符串的普</a:t>
            </a:r>
            <a:r>
              <a:rPr lang="zh-CN" altLang="en-US" sz="2400" dirty="0">
                <a:solidFill>
                  <a:schemeClr val="tx1"/>
                </a:solidFill>
              </a:rPr>
              <a:t>通</a:t>
            </a:r>
            <a:r>
              <a:rPr lang="zh-CN" altLang="en-US" sz="2400" dirty="0">
                <a:solidFill>
                  <a:schemeClr val="tx1"/>
                </a:solidFill>
                <a:ea typeface="_x000B__x000C_"/>
              </a:rPr>
              <a:t>文本文件。</a:t>
            </a:r>
            <a:endParaRPr lang="zh-CN" altLang="en-US" sz="2400" dirty="0">
              <a:solidFill>
                <a:schemeClr val="tx1"/>
              </a:solidFill>
              <a:ea typeface="_x000B__x000C_"/>
            </a:endParaRPr>
          </a:p>
          <a:p>
            <a:r>
              <a:rPr lang="zh-CN" altLang="en-US" sz="2800" dirty="0">
                <a:solidFill>
                  <a:schemeClr val="tx1"/>
                </a:solidFill>
                <a:ea typeface="_x000B__x000C_"/>
              </a:rPr>
              <a:t>从结构上讲，</a:t>
            </a:r>
            <a:r>
              <a:rPr lang="en-US" altLang="zh-CN" sz="2800" dirty="0">
                <a:solidFill>
                  <a:schemeClr val="tx1"/>
                </a:solidFill>
                <a:ea typeface="_x000B__x000C_"/>
              </a:rPr>
              <a:t>HTML</a:t>
            </a:r>
            <a:r>
              <a:rPr lang="zh-CN" altLang="en-US" sz="2800" dirty="0">
                <a:solidFill>
                  <a:schemeClr val="tx1"/>
                </a:solidFill>
                <a:ea typeface="_x000B__x000C_"/>
              </a:rPr>
              <a:t>文件由许多种元素</a:t>
            </a:r>
            <a:r>
              <a:rPr lang="en-US" altLang="zh-CN" sz="2800" dirty="0">
                <a:solidFill>
                  <a:schemeClr val="tx1"/>
                </a:solidFill>
                <a:ea typeface="_x000B__x000C_"/>
              </a:rPr>
              <a:t>(element)</a:t>
            </a:r>
            <a:r>
              <a:rPr lang="zh-CN" altLang="en-US" sz="2800" dirty="0">
                <a:solidFill>
                  <a:schemeClr val="tx1"/>
                </a:solidFill>
                <a:ea typeface="_x000B__x000C_"/>
              </a:rPr>
              <a:t>组成，这些元素用于组织文件的内容和指导文件的输出格式。绝大多数元素是</a:t>
            </a:r>
            <a:r>
              <a:rPr lang="zh-CN" altLang="en-US" sz="2800" dirty="0">
                <a:solidFill>
                  <a:schemeClr val="tx1"/>
                </a:solidFill>
                <a:latin typeface="黑体" panose="02010609060101010101" pitchFamily="49" charset="-122"/>
                <a:ea typeface="_x000B__x000C_"/>
              </a:rPr>
              <a:t>“</a:t>
            </a:r>
            <a:r>
              <a:rPr lang="zh-CN" altLang="en-US" sz="2800" dirty="0">
                <a:solidFill>
                  <a:schemeClr val="tx1"/>
                </a:solidFill>
                <a:ea typeface="_x000B__x000C_"/>
              </a:rPr>
              <a:t>容器</a:t>
            </a:r>
            <a:r>
              <a:rPr lang="zh-CN" altLang="en-US" sz="2800" dirty="0">
                <a:solidFill>
                  <a:schemeClr val="tx1"/>
                </a:solidFill>
                <a:latin typeface="黑体" panose="02010609060101010101" pitchFamily="49" charset="-122"/>
                <a:ea typeface="_x000B__x000C_"/>
              </a:rPr>
              <a:t>”</a:t>
            </a:r>
            <a:r>
              <a:rPr lang="zh-CN" altLang="en-US" sz="2800" dirty="0">
                <a:solidFill>
                  <a:schemeClr val="tx1"/>
                </a:solidFill>
                <a:ea typeface="_x000B__x000C_"/>
              </a:rPr>
              <a:t>，即它有起始标记和结尾标记。</a:t>
            </a:r>
            <a:endParaRPr lang="zh-CN" altLang="en-US" sz="2800" dirty="0">
              <a:solidFill>
                <a:schemeClr val="tx1"/>
              </a:solidFill>
              <a:ea typeface="_x000B__x000C_"/>
            </a:endParaRPr>
          </a:p>
          <a:p>
            <a:r>
              <a:rPr lang="zh-CN" altLang="en-US" sz="2800" dirty="0">
                <a:solidFill>
                  <a:schemeClr val="tx1"/>
                </a:solidFill>
                <a:ea typeface="_x000B__x000C_"/>
              </a:rPr>
              <a:t>元素的起始标记叫做起始链接标签</a:t>
            </a:r>
            <a:r>
              <a:rPr lang="en-US" altLang="zh-CN" sz="2800" dirty="0">
                <a:solidFill>
                  <a:schemeClr val="tx1"/>
                </a:solidFill>
                <a:ea typeface="_x000B__x000C_"/>
              </a:rPr>
              <a:t>(start tag)</a:t>
            </a:r>
            <a:r>
              <a:rPr lang="zh-CN" altLang="en-US" sz="2800" dirty="0">
                <a:solidFill>
                  <a:schemeClr val="tx1"/>
                </a:solidFill>
                <a:ea typeface="_x000B__x000C_"/>
              </a:rPr>
              <a:t>，元素结束标记叫做结尾链接标签</a:t>
            </a:r>
            <a:r>
              <a:rPr lang="en-US" altLang="zh-CN" sz="2800" dirty="0">
                <a:solidFill>
                  <a:schemeClr val="tx1"/>
                </a:solidFill>
                <a:ea typeface="_x000B__x000C_"/>
              </a:rPr>
              <a:t>(end tag)</a:t>
            </a:r>
            <a:r>
              <a:rPr lang="zh-CN" altLang="en-US" sz="2800" dirty="0">
                <a:solidFill>
                  <a:schemeClr val="tx1"/>
                </a:solidFill>
                <a:ea typeface="_x000B__x000C_"/>
              </a:rPr>
              <a:t>，在起始链接标签和结尾链接标签中向的部分是元素体。</a:t>
            </a:r>
            <a:endParaRPr lang="zh-CN" altLang="en-US" sz="2800" dirty="0">
              <a:solidFill>
                <a:schemeClr val="tx1"/>
              </a:solidFill>
              <a:ea typeface="_x000B__x000C_"/>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Rot="1"/>
          </p:cNvSpPr>
          <p:nvPr>
            <p:ph type="title"/>
          </p:nvPr>
        </p:nvSpPr>
        <p:spPr/>
        <p:txBody>
          <a:bodyPr vert="horz" wrap="square" lIns="92075" tIns="46038" rIns="92075" bIns="46038" anchor="ctr" anchorCtr="0"/>
          <a:p>
            <a:r>
              <a:rPr lang="zh-CN" altLang="en-US" dirty="0"/>
              <a:t>为什么要学习</a:t>
            </a:r>
            <a:r>
              <a:rPr lang="en-US" altLang="zh-CN" dirty="0"/>
              <a:t>HTML</a:t>
            </a:r>
            <a:r>
              <a:rPr lang="zh-CN" altLang="en-US" dirty="0"/>
              <a:t>？</a:t>
            </a:r>
            <a:endParaRPr lang="zh-CN" altLang="en-US" dirty="0"/>
          </a:p>
        </p:txBody>
      </p:sp>
      <p:sp>
        <p:nvSpPr>
          <p:cNvPr id="145411" name="Rectangle 3"/>
          <p:cNvSpPr>
            <a:spLocks noGrp="1" noRot="1"/>
          </p:cNvSpPr>
          <p:nvPr>
            <p:ph idx="1"/>
          </p:nvPr>
        </p:nvSpPr>
        <p:spPr>
          <a:xfrm>
            <a:off x="461963" y="1268413"/>
            <a:ext cx="8210550" cy="4114800"/>
          </a:xfrm>
        </p:spPr>
        <p:txBody>
          <a:bodyPr vert="horz" wrap="square" lIns="91440" tIns="45720" rIns="91440" bIns="45720" anchor="t" anchorCtr="0"/>
          <a:p>
            <a:r>
              <a:rPr lang="en-US" altLang="zh-CN" sz="2800" dirty="0"/>
              <a:t>HTML</a:t>
            </a:r>
            <a:r>
              <a:rPr lang="zh-CN" altLang="en-US" sz="2800" dirty="0"/>
              <a:t>是一种语言，但不是“程序设计”语言， </a:t>
            </a:r>
            <a:r>
              <a:rPr lang="en-US" altLang="zh-CN" sz="2800" dirty="0"/>
              <a:t>HTML</a:t>
            </a:r>
            <a:r>
              <a:rPr lang="zh-CN" altLang="en-US" sz="2800" dirty="0"/>
              <a:t>的作用是说明如何表现文字、图片，以及如何建立文件之间的连接。</a:t>
            </a:r>
            <a:endParaRPr lang="zh-CN" altLang="en-US" sz="2800" dirty="0"/>
          </a:p>
          <a:p>
            <a:r>
              <a:rPr lang="en-US" altLang="zh-CN" sz="2800" dirty="0"/>
              <a:t>HTML</a:t>
            </a:r>
            <a:r>
              <a:rPr lang="zh-CN" altLang="en-US" sz="2800" dirty="0"/>
              <a:t>是各种网页新技术</a:t>
            </a:r>
            <a:r>
              <a:rPr lang="en-US" altLang="zh-CN" sz="2800" dirty="0"/>
              <a:t>(DHTML</a:t>
            </a:r>
            <a:r>
              <a:rPr lang="zh-CN" altLang="en-US" sz="2800" dirty="0"/>
              <a:t>、</a:t>
            </a:r>
            <a:r>
              <a:rPr lang="en-US" altLang="zh-CN" sz="2800" dirty="0"/>
              <a:t>ASP</a:t>
            </a:r>
            <a:r>
              <a:rPr lang="zh-CN" altLang="en-US" sz="2800" dirty="0"/>
              <a:t>、</a:t>
            </a:r>
            <a:r>
              <a:rPr lang="en-US" altLang="zh-CN" sz="2800" dirty="0"/>
              <a:t>PHP</a:t>
            </a:r>
            <a:r>
              <a:rPr lang="zh-CN" altLang="en-US" sz="2800" dirty="0"/>
              <a:t>、</a:t>
            </a:r>
            <a:r>
              <a:rPr lang="en-US" altLang="zh-CN" sz="2800" dirty="0"/>
              <a:t>JAVA Script)</a:t>
            </a:r>
            <a:r>
              <a:rPr lang="zh-CN" altLang="en-US" sz="2800" dirty="0"/>
              <a:t>的基础。</a:t>
            </a:r>
            <a:endParaRPr lang="zh-CN" altLang="en-US" sz="2800" dirty="0"/>
          </a:p>
          <a:p>
            <a:r>
              <a:rPr lang="zh-CN" altLang="en-US" sz="2800" dirty="0"/>
              <a:t>由于</a:t>
            </a:r>
            <a:r>
              <a:rPr lang="en-US" altLang="zh-CN" sz="2800" dirty="0"/>
              <a:t>HTML</a:t>
            </a:r>
            <a:r>
              <a:rPr lang="zh-CN" altLang="en-US" sz="2800" dirty="0"/>
              <a:t>不是程序语言，由其构成的文件不会因时、因地发生变化，也称为</a:t>
            </a:r>
            <a:r>
              <a:rPr lang="zh-CN" altLang="en-US" sz="2800" dirty="0">
                <a:latin typeface="黑体" panose="02010609060101010101" pitchFamily="49" charset="-122"/>
              </a:rPr>
              <a:t>“</a:t>
            </a:r>
            <a:r>
              <a:rPr lang="zh-CN" altLang="en-US" sz="2800" dirty="0">
                <a:solidFill>
                  <a:srgbClr val="FF0000"/>
                </a:solidFill>
              </a:rPr>
              <a:t>静态网页</a:t>
            </a:r>
            <a:r>
              <a:rPr lang="zh-CN" altLang="en-US" sz="2800" dirty="0">
                <a:latin typeface="黑体" panose="02010609060101010101" pitchFamily="49" charset="-122"/>
              </a:rPr>
              <a:t>”</a:t>
            </a:r>
            <a:r>
              <a:rPr lang="zh-CN" altLang="en-US" sz="2800" dirty="0"/>
              <a:t>。</a:t>
            </a:r>
            <a:endParaRPr lang="zh-CN" altLang="en-US" sz="2800" dirty="0"/>
          </a:p>
          <a:p>
            <a:r>
              <a:rPr lang="zh-CN" altLang="en-US" sz="2800" dirty="0"/>
              <a:t>为了网页能够动态变化，需要在网页中加入程序，使之成为</a:t>
            </a:r>
            <a:r>
              <a:rPr lang="zh-CN" altLang="en-US" sz="2800" dirty="0">
                <a:latin typeface="黑体" panose="02010609060101010101" pitchFamily="49" charset="-122"/>
              </a:rPr>
              <a:t>“</a:t>
            </a:r>
            <a:r>
              <a:rPr lang="zh-CN" altLang="en-US" sz="2800" dirty="0">
                <a:solidFill>
                  <a:srgbClr val="FF0000"/>
                </a:solidFill>
              </a:rPr>
              <a:t>动态网页</a:t>
            </a:r>
            <a:r>
              <a:rPr lang="zh-CN" altLang="en-US" sz="2800" dirty="0">
                <a:latin typeface="黑体" panose="02010609060101010101" pitchFamily="49" charset="-122"/>
              </a:rPr>
              <a:t>”</a:t>
            </a:r>
            <a:r>
              <a:rPr lang="zh-CN" altLang="en-US" sz="2800" dirty="0"/>
              <a:t>。</a:t>
            </a:r>
            <a:endParaRPr lang="zh-CN" altLang="en-US" sz="2800" dirty="0"/>
          </a:p>
          <a:p>
            <a:r>
              <a:rPr lang="zh-CN" altLang="en-US" sz="2800" dirty="0"/>
              <a:t>还有一种类型的网页称为</a:t>
            </a:r>
            <a:r>
              <a:rPr lang="zh-CN" altLang="en-US" sz="2800" dirty="0">
                <a:latin typeface="黑体" panose="02010609060101010101" pitchFamily="49" charset="-122"/>
              </a:rPr>
              <a:t>“</a:t>
            </a:r>
            <a:r>
              <a:rPr lang="zh-CN" altLang="en-US" sz="2800" dirty="0">
                <a:solidFill>
                  <a:srgbClr val="FF0000"/>
                </a:solidFill>
              </a:rPr>
              <a:t>活动网页</a:t>
            </a:r>
            <a:r>
              <a:rPr lang="zh-CN" altLang="en-US" sz="2800" dirty="0">
                <a:latin typeface="黑体" panose="02010609060101010101" pitchFamily="49" charset="-122"/>
              </a:rPr>
              <a:t>”</a:t>
            </a:r>
            <a:r>
              <a:rPr lang="zh-CN" altLang="en-US" sz="2800" dirty="0"/>
              <a:t>。</a:t>
            </a:r>
            <a:endParaRPr lang="zh-CN" altLang="en-US" sz="2800" dirty="0"/>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Rot="1"/>
          </p:cNvSpPr>
          <p:nvPr>
            <p:ph type="title"/>
          </p:nvPr>
        </p:nvSpPr>
        <p:spPr/>
        <p:txBody>
          <a:bodyPr vert="horz" wrap="square" lIns="92075" tIns="46038" rIns="92075" bIns="46038" anchor="ctr" anchorCtr="0"/>
          <a:p>
            <a:r>
              <a:rPr lang="en-US" altLang="zh-CN" dirty="0"/>
              <a:t>HTML</a:t>
            </a:r>
            <a:r>
              <a:rPr lang="zh-CN" altLang="en-US" dirty="0"/>
              <a:t>基本概念</a:t>
            </a:r>
            <a:endParaRPr lang="zh-CN" altLang="en-US" dirty="0"/>
          </a:p>
        </p:txBody>
      </p:sp>
      <p:sp>
        <p:nvSpPr>
          <p:cNvPr id="147459" name="Rectangle 3"/>
          <p:cNvSpPr>
            <a:spLocks noGrp="1" noRot="1"/>
          </p:cNvSpPr>
          <p:nvPr>
            <p:ph idx="1"/>
          </p:nvPr>
        </p:nvSpPr>
        <p:spPr>
          <a:xfrm>
            <a:off x="681038" y="1844675"/>
            <a:ext cx="7772400" cy="4114800"/>
          </a:xfrm>
        </p:spPr>
        <p:txBody>
          <a:bodyPr vert="horz" wrap="square" lIns="91440" tIns="45720" rIns="91440" bIns="45720" anchor="t" anchorCtr="0"/>
          <a:p>
            <a:r>
              <a:rPr lang="zh-CN" altLang="en-US" dirty="0"/>
              <a:t>标记：</a:t>
            </a:r>
            <a:r>
              <a:rPr lang="en-US" altLang="zh-CN" dirty="0"/>
              <a:t>&lt;HTML&gt;</a:t>
            </a:r>
            <a:endParaRPr lang="en-US" altLang="zh-CN" dirty="0"/>
          </a:p>
          <a:p>
            <a:r>
              <a:rPr lang="zh-CN" altLang="en-US" dirty="0"/>
              <a:t>容器：</a:t>
            </a:r>
            <a:r>
              <a:rPr lang="en-US" altLang="zh-CN" dirty="0"/>
              <a:t>&lt;H1&gt; Test&lt;/H1&gt;</a:t>
            </a:r>
            <a:endParaRPr lang="en-US" altLang="zh-CN" dirty="0"/>
          </a:p>
          <a:p>
            <a:r>
              <a:rPr lang="zh-CN" altLang="en-US" dirty="0"/>
              <a:t>标记的属性</a:t>
            </a:r>
            <a:endParaRPr lang="zh-CN" altLang="en-US" dirty="0"/>
          </a:p>
          <a:p>
            <a:pPr>
              <a:buNone/>
            </a:pPr>
            <a:endParaRPr lang="zh-CN" altLang="en-US" dirty="0"/>
          </a:p>
          <a:p>
            <a:pPr lvl="1"/>
            <a:r>
              <a:rPr lang="en-US" altLang="zh-CN" sz="2400" dirty="0">
                <a:solidFill>
                  <a:schemeClr val="tx1"/>
                </a:solidFill>
              </a:rPr>
              <a:t>&lt;IMG SRC=“stone.jpg” Height=200 Width=300&gt;</a:t>
            </a:r>
            <a:endParaRPr lang="en-US" altLang="zh-CN" sz="2400" dirty="0">
              <a:solidFill>
                <a:schemeClr val="tx1"/>
              </a:solidFill>
            </a:endParaRPr>
          </a:p>
        </p:txBody>
      </p:sp>
      <p:sp>
        <p:nvSpPr>
          <p:cNvPr id="147460" name="Line 5"/>
          <p:cNvSpPr/>
          <p:nvPr/>
        </p:nvSpPr>
        <p:spPr>
          <a:xfrm flipH="1">
            <a:off x="1547813" y="4652963"/>
            <a:ext cx="360362" cy="431800"/>
          </a:xfrm>
          <a:prstGeom prst="line">
            <a:avLst/>
          </a:prstGeom>
          <a:ln w="9525" cap="flat" cmpd="sng">
            <a:solidFill>
              <a:schemeClr val="tx1"/>
            </a:solidFill>
            <a:prstDash val="solid"/>
            <a:headEnd type="none" w="med" len="med"/>
            <a:tailEnd type="none" w="med" len="med"/>
          </a:ln>
        </p:spPr>
      </p:sp>
      <p:sp>
        <p:nvSpPr>
          <p:cNvPr id="147461" name="Text Box 6"/>
          <p:cNvSpPr txBox="1"/>
          <p:nvPr/>
        </p:nvSpPr>
        <p:spPr>
          <a:xfrm>
            <a:off x="611188" y="5157788"/>
            <a:ext cx="122555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50000"/>
              </a:spcBef>
              <a:buClrTx/>
              <a:buFontTx/>
              <a:buNone/>
            </a:pPr>
            <a:r>
              <a:rPr lang="zh-CN" altLang="en-US" sz="1800" b="0" dirty="0">
                <a:solidFill>
                  <a:schemeClr val="tx1"/>
                </a:solidFill>
                <a:latin typeface="Arial" panose="020B0604020202020204" pitchFamily="34" charset="0"/>
              </a:rPr>
              <a:t>标记名称</a:t>
            </a:r>
            <a:endParaRPr lang="zh-CN" altLang="en-US" sz="1800" b="0" dirty="0">
              <a:solidFill>
                <a:schemeClr val="tx1"/>
              </a:solidFill>
              <a:latin typeface="Arial" panose="020B0604020202020204" pitchFamily="34" charset="0"/>
            </a:endParaRPr>
          </a:p>
        </p:txBody>
      </p:sp>
      <p:grpSp>
        <p:nvGrpSpPr>
          <p:cNvPr id="147462" name="Group 11"/>
          <p:cNvGrpSpPr/>
          <p:nvPr/>
        </p:nvGrpSpPr>
        <p:grpSpPr>
          <a:xfrm>
            <a:off x="2627313" y="4652963"/>
            <a:ext cx="4968875" cy="215900"/>
            <a:chOff x="1655" y="2931"/>
            <a:chExt cx="3130" cy="136"/>
          </a:xfrm>
        </p:grpSpPr>
        <p:sp>
          <p:nvSpPr>
            <p:cNvPr id="147465" name="Line 7"/>
            <p:cNvSpPr/>
            <p:nvPr/>
          </p:nvSpPr>
          <p:spPr>
            <a:xfrm>
              <a:off x="1655" y="2931"/>
              <a:ext cx="0" cy="136"/>
            </a:xfrm>
            <a:prstGeom prst="line">
              <a:avLst/>
            </a:prstGeom>
            <a:ln w="9525" cap="flat" cmpd="sng">
              <a:solidFill>
                <a:schemeClr val="tx1"/>
              </a:solidFill>
              <a:prstDash val="solid"/>
              <a:headEnd type="none" w="med" len="med"/>
              <a:tailEnd type="none" w="med" len="med"/>
            </a:ln>
          </p:spPr>
        </p:sp>
        <p:sp>
          <p:nvSpPr>
            <p:cNvPr id="147466" name="Line 8"/>
            <p:cNvSpPr/>
            <p:nvPr/>
          </p:nvSpPr>
          <p:spPr>
            <a:xfrm>
              <a:off x="1655" y="3067"/>
              <a:ext cx="3130" cy="0"/>
            </a:xfrm>
            <a:prstGeom prst="line">
              <a:avLst/>
            </a:prstGeom>
            <a:ln w="9525" cap="flat" cmpd="sng">
              <a:solidFill>
                <a:schemeClr val="tx1"/>
              </a:solidFill>
              <a:prstDash val="solid"/>
              <a:headEnd type="none" w="med" len="med"/>
              <a:tailEnd type="none" w="med" len="med"/>
            </a:ln>
          </p:spPr>
        </p:sp>
        <p:sp>
          <p:nvSpPr>
            <p:cNvPr id="147467" name="Line 9"/>
            <p:cNvSpPr/>
            <p:nvPr/>
          </p:nvSpPr>
          <p:spPr>
            <a:xfrm>
              <a:off x="4785" y="2931"/>
              <a:ext cx="0" cy="136"/>
            </a:xfrm>
            <a:prstGeom prst="line">
              <a:avLst/>
            </a:prstGeom>
            <a:ln w="9525" cap="flat" cmpd="sng">
              <a:solidFill>
                <a:schemeClr val="tx1"/>
              </a:solidFill>
              <a:prstDash val="solid"/>
              <a:headEnd type="none" w="med" len="med"/>
              <a:tailEnd type="none" w="med" len="med"/>
            </a:ln>
          </p:spPr>
        </p:sp>
      </p:grpSp>
      <p:sp>
        <p:nvSpPr>
          <p:cNvPr id="147463" name="Line 12"/>
          <p:cNvSpPr/>
          <p:nvPr/>
        </p:nvSpPr>
        <p:spPr>
          <a:xfrm>
            <a:off x="5076825" y="4868863"/>
            <a:ext cx="0" cy="215900"/>
          </a:xfrm>
          <a:prstGeom prst="line">
            <a:avLst/>
          </a:prstGeom>
          <a:ln w="9525" cap="flat" cmpd="sng">
            <a:solidFill>
              <a:schemeClr val="tx1"/>
            </a:solidFill>
            <a:prstDash val="solid"/>
            <a:headEnd type="none" w="med" len="med"/>
            <a:tailEnd type="none" w="med" len="med"/>
          </a:ln>
        </p:spPr>
      </p:sp>
      <p:sp>
        <p:nvSpPr>
          <p:cNvPr id="147464" name="Text Box 13"/>
          <p:cNvSpPr txBox="1"/>
          <p:nvPr/>
        </p:nvSpPr>
        <p:spPr>
          <a:xfrm>
            <a:off x="4427538" y="5084763"/>
            <a:ext cx="122555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lgn="ctr" eaLnBrk="1" hangingPunct="1">
              <a:spcBef>
                <a:spcPct val="50000"/>
              </a:spcBef>
              <a:buClrTx/>
              <a:buFontTx/>
              <a:buNone/>
            </a:pPr>
            <a:r>
              <a:rPr lang="zh-CN" altLang="en-US" sz="1800" b="0" dirty="0">
                <a:solidFill>
                  <a:schemeClr val="tx1"/>
                </a:solidFill>
                <a:latin typeface="Arial" panose="020B0604020202020204" pitchFamily="34" charset="0"/>
              </a:rPr>
              <a:t>属性</a:t>
            </a:r>
            <a:endParaRPr lang="zh-CN" altLang="en-US" sz="1800" b="0" dirty="0">
              <a:solidFill>
                <a:schemeClr val="tx1"/>
              </a:solidFill>
              <a:latin typeface="Arial" panose="020B0604020202020204" pitchFamily="34" charset="0"/>
            </a:endParaRP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Rot="1"/>
          </p:cNvSpPr>
          <p:nvPr>
            <p:ph type="title"/>
          </p:nvPr>
        </p:nvSpPr>
        <p:spPr/>
        <p:txBody>
          <a:bodyPr vert="horz" wrap="square" lIns="92075" tIns="46038" rIns="92075" bIns="46038" anchor="ctr" anchorCtr="0"/>
          <a:p>
            <a:r>
              <a:rPr lang="en-GB" altLang="zh-CN" dirty="0"/>
              <a:t>HTML </a:t>
            </a:r>
            <a:r>
              <a:rPr lang="zh-CN" altLang="en-GB" dirty="0"/>
              <a:t>标记代码</a:t>
            </a:r>
            <a:endParaRPr lang="zh-CN" altLang="en-GB" dirty="0"/>
          </a:p>
        </p:txBody>
      </p:sp>
      <p:sp>
        <p:nvSpPr>
          <p:cNvPr id="149507" name="Rectangle 3"/>
          <p:cNvSpPr>
            <a:spLocks noGrp="1" noRot="1"/>
          </p:cNvSpPr>
          <p:nvPr>
            <p:ph idx="1"/>
          </p:nvPr>
        </p:nvSpPr>
        <p:spPr/>
        <p:txBody>
          <a:bodyPr vert="horz" wrap="square" lIns="91440" tIns="45720" rIns="91440" bIns="45720" anchor="t" anchorCtr="0"/>
          <a:p>
            <a:pPr algn="just">
              <a:buNone/>
            </a:pPr>
            <a:r>
              <a:rPr lang="zh-CN" altLang="en-GB" sz="2000" dirty="0"/>
              <a:t>&lt;</a:t>
            </a:r>
            <a:r>
              <a:rPr lang="en-GB" altLang="zh-CN" sz="2000" dirty="0"/>
              <a:t>HTML&gt;</a:t>
            </a:r>
            <a:endParaRPr lang="en-GB" altLang="zh-CN" sz="2000" dirty="0"/>
          </a:p>
          <a:p>
            <a:pPr algn="just">
              <a:buNone/>
            </a:pPr>
            <a:r>
              <a:rPr lang="en-GB" altLang="zh-CN" sz="2000" dirty="0"/>
              <a:t>&lt;HEAD&gt;</a:t>
            </a:r>
            <a:endParaRPr lang="en-GB" altLang="zh-CN" sz="2000" dirty="0"/>
          </a:p>
          <a:p>
            <a:pPr algn="just">
              <a:buNone/>
            </a:pPr>
            <a:r>
              <a:rPr lang="en-GB" altLang="zh-CN" sz="2000" dirty="0"/>
              <a:t>&lt;TITLE&gt;HTML &lt;/TITLE&gt;</a:t>
            </a:r>
            <a:endParaRPr lang="en-GB" altLang="zh-CN" sz="2000" dirty="0"/>
          </a:p>
          <a:p>
            <a:pPr algn="just">
              <a:buNone/>
            </a:pPr>
            <a:r>
              <a:rPr lang="en-GB" altLang="zh-CN" sz="2000" dirty="0"/>
              <a:t>&lt;HEAD&gt;</a:t>
            </a:r>
            <a:endParaRPr lang="en-GB" altLang="zh-CN" sz="2000" dirty="0"/>
          </a:p>
          <a:p>
            <a:pPr algn="just">
              <a:buNone/>
            </a:pPr>
            <a:r>
              <a:rPr lang="en-GB" altLang="zh-CN" sz="2000" dirty="0"/>
              <a:t>&lt;BODY BGCOLOR=lavender FONT=Arial&gt;</a:t>
            </a:r>
            <a:endParaRPr lang="en-GB" altLang="zh-CN" sz="2000" dirty="0"/>
          </a:p>
          <a:p>
            <a:pPr algn="just">
              <a:buNone/>
            </a:pPr>
            <a:r>
              <a:rPr lang="en-GB" altLang="zh-CN" sz="2000" dirty="0"/>
              <a:t>&lt;H1&gt;&lt;FONT SIZE=3 &gt;</a:t>
            </a:r>
            <a:endParaRPr lang="en-GB" altLang="zh-CN" sz="2000" dirty="0"/>
          </a:p>
          <a:p>
            <a:pPr algn="just">
              <a:buNone/>
            </a:pPr>
            <a:r>
              <a:rPr lang="en-GB" altLang="zh-CN" sz="2000" dirty="0"/>
              <a:t>&lt;B&gt;&lt;I&gt;Describing the appearance and contents of a page&lt;/I&gt;&lt;/B&gt;</a:t>
            </a:r>
            <a:endParaRPr lang="en-GB" altLang="zh-CN" sz="2000" dirty="0"/>
          </a:p>
          <a:p>
            <a:pPr algn="just">
              <a:buNone/>
            </a:pPr>
            <a:r>
              <a:rPr lang="en-GB" altLang="zh-CN" sz="2000" dirty="0"/>
              <a:t>&lt;/FONT&gt;&lt;/H1&gt;</a:t>
            </a:r>
            <a:endParaRPr lang="en-GB" altLang="zh-CN" sz="2000" dirty="0"/>
          </a:p>
          <a:p>
            <a:pPr algn="just">
              <a:buNone/>
            </a:pPr>
            <a:r>
              <a:rPr lang="en-GB" altLang="zh-CN" sz="2000" dirty="0"/>
              <a:t>&lt;/P&gt;</a:t>
            </a:r>
            <a:endParaRPr lang="en-GB" altLang="zh-CN" sz="2000" dirty="0"/>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noRot="1"/>
          </p:cNvSpPr>
          <p:nvPr>
            <p:ph type="title"/>
          </p:nvPr>
        </p:nvSpPr>
        <p:spPr/>
        <p:txBody>
          <a:bodyPr vert="horz" wrap="square" lIns="92075" tIns="46038" rIns="92075" bIns="46038" anchor="ctr" anchorCtr="0"/>
          <a:p>
            <a:r>
              <a:rPr lang="en-GB" altLang="zh-CN" dirty="0"/>
              <a:t>HTML </a:t>
            </a:r>
            <a:r>
              <a:rPr lang="zh-CN" altLang="en-GB" dirty="0"/>
              <a:t>标记代码(续)</a:t>
            </a:r>
            <a:endParaRPr lang="en-US" altLang="zh-CN" dirty="0"/>
          </a:p>
        </p:txBody>
      </p:sp>
      <p:sp>
        <p:nvSpPr>
          <p:cNvPr id="151555" name="Rectangle 3"/>
          <p:cNvSpPr>
            <a:spLocks noGrp="1" noRot="1"/>
          </p:cNvSpPr>
          <p:nvPr>
            <p:ph idx="1"/>
          </p:nvPr>
        </p:nvSpPr>
        <p:spPr/>
        <p:txBody>
          <a:bodyPr vert="horz" wrap="square" lIns="91440" tIns="45720" rIns="91440" bIns="45720" anchor="t" anchorCtr="0"/>
          <a:p>
            <a:pPr algn="just"/>
            <a:r>
              <a:rPr lang="zh-CN" altLang="en-GB" sz="2400" dirty="0"/>
              <a:t>下列段定义了首先作为无序列表应该显示的内容</a:t>
            </a:r>
            <a:r>
              <a:rPr lang="zh-CN" altLang="en-US" sz="2400" dirty="0"/>
              <a:t>。</a:t>
            </a:r>
            <a:endParaRPr lang="zh-CN" altLang="en-US" sz="2400" dirty="0"/>
          </a:p>
          <a:p>
            <a:pPr algn="just">
              <a:buNone/>
            </a:pPr>
            <a:r>
              <a:rPr lang="en-GB" altLang="zh-CN" sz="2000" dirty="0"/>
              <a:t>&lt;UL&gt;</a:t>
            </a:r>
            <a:endParaRPr lang="en-GB" altLang="zh-CN" sz="2000" dirty="0"/>
          </a:p>
          <a:p>
            <a:pPr algn="just">
              <a:buNone/>
            </a:pPr>
            <a:r>
              <a:rPr lang="en-GB" altLang="zh-CN" sz="2000" dirty="0"/>
              <a:t>&lt;LI&gt;	roses</a:t>
            </a:r>
            <a:endParaRPr lang="en-GB" altLang="zh-CN" sz="2000" dirty="0"/>
          </a:p>
          <a:p>
            <a:pPr algn="just">
              <a:buNone/>
            </a:pPr>
            <a:r>
              <a:rPr lang="en-GB" altLang="zh-CN" sz="2000" dirty="0"/>
              <a:t>&lt;LI&gt;	sunflowers</a:t>
            </a:r>
            <a:endParaRPr lang="en-GB" altLang="zh-CN" sz="2000" dirty="0"/>
          </a:p>
          <a:p>
            <a:pPr algn="just">
              <a:buNone/>
            </a:pPr>
            <a:r>
              <a:rPr lang="en-GB" altLang="zh-CN" sz="2000" dirty="0"/>
              <a:t>&lt;LI&gt;	daffodils</a:t>
            </a:r>
            <a:endParaRPr lang="en-GB" altLang="zh-CN" sz="2000" dirty="0"/>
          </a:p>
          <a:p>
            <a:pPr algn="just">
              <a:buNone/>
            </a:pPr>
            <a:r>
              <a:rPr lang="en-GB" altLang="zh-CN" sz="2000" dirty="0"/>
              <a:t>&lt;/UL&gt;</a:t>
            </a:r>
            <a:endParaRPr lang="en-GB" altLang="zh-CN" sz="2000" dirty="0"/>
          </a:p>
          <a:p>
            <a:pPr>
              <a:buNone/>
            </a:pPr>
            <a:r>
              <a:rPr lang="en-US" altLang="zh-CN" sz="2000" dirty="0"/>
              <a:t>&lt;/BODY&gt;</a:t>
            </a:r>
            <a:endParaRPr lang="en-US" altLang="zh-CN" sz="2000" dirty="0"/>
          </a:p>
          <a:p>
            <a:pPr>
              <a:buNone/>
            </a:pPr>
            <a:r>
              <a:rPr lang="en-US" altLang="zh-CN" sz="2000" dirty="0"/>
              <a:t>&lt;/HTML&gt;</a:t>
            </a:r>
            <a:endParaRPr lang="en-US" altLang="zh-CN" sz="2000" dirty="0"/>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noRot="1"/>
          </p:cNvSpPr>
          <p:nvPr>
            <p:ph type="title"/>
          </p:nvPr>
        </p:nvSpPr>
        <p:spPr/>
        <p:txBody>
          <a:bodyPr vert="horz" wrap="square" lIns="92075" tIns="46038" rIns="92075" bIns="46038" anchor="ctr" anchorCtr="0"/>
          <a:p>
            <a:r>
              <a:rPr lang="en-GB" altLang="zh-CN" dirty="0"/>
              <a:t>HTML </a:t>
            </a:r>
            <a:r>
              <a:rPr lang="zh-CN" altLang="en-GB" dirty="0"/>
              <a:t>标记代码</a:t>
            </a:r>
            <a:r>
              <a:rPr lang="en-GB" altLang="zh-CN" dirty="0"/>
              <a:t>(</a:t>
            </a:r>
            <a:r>
              <a:rPr lang="zh-CN" altLang="en-GB" dirty="0"/>
              <a:t>续 )</a:t>
            </a:r>
            <a:endParaRPr lang="zh-CN" altLang="en-GB" dirty="0"/>
          </a:p>
        </p:txBody>
      </p:sp>
      <p:sp>
        <p:nvSpPr>
          <p:cNvPr id="153603" name="Rectangle 3"/>
          <p:cNvSpPr>
            <a:spLocks noGrp="1" noRot="1"/>
          </p:cNvSpPr>
          <p:nvPr>
            <p:ph idx="1"/>
          </p:nvPr>
        </p:nvSpPr>
        <p:spPr/>
        <p:txBody>
          <a:bodyPr vert="horz" wrap="square" lIns="91440" tIns="45720" rIns="91440" bIns="45720" anchor="t" anchorCtr="0"/>
          <a:p>
            <a:pPr algn="just">
              <a:lnSpc>
                <a:spcPct val="90000"/>
              </a:lnSpc>
            </a:pPr>
            <a:r>
              <a:rPr lang="zh-CN" altLang="en-GB" sz="2000" dirty="0"/>
              <a:t>这段代码定义了要显示的段落和文本的外观</a:t>
            </a:r>
            <a:r>
              <a:rPr lang="zh-CN" altLang="en-US" sz="2000" dirty="0"/>
              <a:t>。</a:t>
            </a:r>
            <a:endParaRPr lang="en-GB" altLang="zh-CN" sz="2000" dirty="0"/>
          </a:p>
          <a:p>
            <a:pPr algn="just">
              <a:lnSpc>
                <a:spcPct val="90000"/>
              </a:lnSpc>
            </a:pPr>
            <a:endParaRPr lang="en-GB" altLang="zh-CN" sz="2000" dirty="0">
              <a:latin typeface="Courier New" panose="02070309020205020404" pitchFamily="49" charset="0"/>
            </a:endParaRPr>
          </a:p>
          <a:p>
            <a:pPr algn="just">
              <a:lnSpc>
                <a:spcPct val="90000"/>
              </a:lnSpc>
              <a:buNone/>
            </a:pPr>
            <a:r>
              <a:rPr lang="en-GB" altLang="zh-CN" sz="2000" dirty="0"/>
              <a:t>&lt;P&gt;</a:t>
            </a:r>
            <a:endParaRPr lang="en-GB" altLang="zh-CN" sz="2000" dirty="0"/>
          </a:p>
          <a:p>
            <a:pPr algn="just">
              <a:lnSpc>
                <a:spcPct val="90000"/>
              </a:lnSpc>
              <a:buNone/>
            </a:pPr>
            <a:r>
              <a:rPr lang="en-GB" altLang="zh-CN" sz="2000" dirty="0"/>
              <a:t>&lt;B&gt;I am having fun&lt;/B&gt;&lt;BR&gt;</a:t>
            </a:r>
            <a:endParaRPr lang="en-GB" altLang="zh-CN" sz="2000" dirty="0"/>
          </a:p>
          <a:p>
            <a:pPr algn="just">
              <a:lnSpc>
                <a:spcPct val="90000"/>
              </a:lnSpc>
              <a:buNone/>
            </a:pPr>
            <a:r>
              <a:rPr lang="en-GB" altLang="zh-CN" sz="2000" dirty="0"/>
              <a:t>&lt;I&gt;Are you having fun too?&lt;/I&gt;&lt;BR&gt;</a:t>
            </a:r>
            <a:endParaRPr lang="en-GB" altLang="zh-CN" sz="2000" dirty="0"/>
          </a:p>
          <a:p>
            <a:pPr algn="just">
              <a:lnSpc>
                <a:spcPct val="90000"/>
              </a:lnSpc>
              <a:buNone/>
            </a:pPr>
            <a:r>
              <a:rPr lang="en-GB" altLang="zh-CN" sz="2000" dirty="0"/>
              <a:t>&lt;/P&gt;</a:t>
            </a:r>
            <a:endParaRPr lang="en-GB" altLang="zh-CN" sz="2000" dirty="0"/>
          </a:p>
          <a:p>
            <a:pPr algn="just">
              <a:lnSpc>
                <a:spcPct val="90000"/>
              </a:lnSpc>
            </a:pPr>
            <a:endParaRPr lang="zh-CN" altLang="en-GB" sz="2000" dirty="0"/>
          </a:p>
          <a:p>
            <a:pPr algn="just">
              <a:lnSpc>
                <a:spcPct val="90000"/>
              </a:lnSpc>
            </a:pPr>
            <a:r>
              <a:rPr lang="zh-CN" altLang="en-GB" sz="2000" dirty="0"/>
              <a:t>这段代码定义了应该作为有序列显示的文本</a:t>
            </a:r>
            <a:r>
              <a:rPr lang="zh-CN" altLang="en-US" sz="2000" dirty="0"/>
              <a:t>。</a:t>
            </a:r>
            <a:endParaRPr lang="en-GB" altLang="zh-CN" sz="2000" dirty="0"/>
          </a:p>
          <a:p>
            <a:pPr algn="just">
              <a:lnSpc>
                <a:spcPct val="90000"/>
              </a:lnSpc>
            </a:pPr>
            <a:endParaRPr lang="en-GB" altLang="zh-CN" sz="2000" dirty="0"/>
          </a:p>
          <a:p>
            <a:pPr algn="just">
              <a:lnSpc>
                <a:spcPct val="90000"/>
              </a:lnSpc>
              <a:buNone/>
            </a:pPr>
            <a:r>
              <a:rPr lang="en-GB" altLang="zh-CN" sz="2000" dirty="0"/>
              <a:t>&lt;OL&gt;</a:t>
            </a:r>
            <a:endParaRPr lang="en-GB" altLang="zh-CN" sz="2000" dirty="0"/>
          </a:p>
          <a:p>
            <a:pPr algn="just">
              <a:lnSpc>
                <a:spcPct val="90000"/>
              </a:lnSpc>
              <a:buNone/>
            </a:pPr>
            <a:r>
              <a:rPr lang="en-GB" altLang="zh-CN" sz="2000" dirty="0"/>
              <a:t>&lt;LI&gt;	apples</a:t>
            </a:r>
            <a:endParaRPr lang="en-GB" altLang="zh-CN" sz="2000" dirty="0"/>
          </a:p>
          <a:p>
            <a:pPr algn="just">
              <a:lnSpc>
                <a:spcPct val="90000"/>
              </a:lnSpc>
              <a:buNone/>
            </a:pPr>
            <a:r>
              <a:rPr lang="en-GB" altLang="zh-CN" sz="2000" dirty="0"/>
              <a:t>&lt;LI&gt;	oranges</a:t>
            </a:r>
            <a:endParaRPr lang="en-GB" altLang="zh-CN" sz="2000" dirty="0"/>
          </a:p>
          <a:p>
            <a:pPr algn="just">
              <a:lnSpc>
                <a:spcPct val="90000"/>
              </a:lnSpc>
              <a:buNone/>
            </a:pPr>
            <a:r>
              <a:rPr lang="en-GB" altLang="zh-CN" sz="2000" dirty="0"/>
              <a:t>&lt;LI&gt;	mangoes</a:t>
            </a:r>
            <a:endParaRPr lang="en-GB" altLang="zh-CN" sz="2000" dirty="0"/>
          </a:p>
          <a:p>
            <a:pPr algn="just">
              <a:lnSpc>
                <a:spcPct val="90000"/>
              </a:lnSpc>
              <a:buNone/>
            </a:pPr>
            <a:r>
              <a:rPr lang="en-GB" altLang="zh-CN" sz="2000" dirty="0"/>
              <a:t>&lt;/OL&gt;</a:t>
            </a:r>
            <a:endParaRPr lang="en-GB" altLang="zh-CN" sz="2000" dirty="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
          <p:cNvSpPr>
            <a:spLocks noGrp="1"/>
          </p:cNvSpPr>
          <p:nvPr>
            <p:ph type="title"/>
          </p:nvPr>
        </p:nvSpPr>
        <p:spPr/>
        <p:txBody>
          <a:bodyPr vert="horz" wrap="square" lIns="92075" tIns="46038" rIns="92075" bIns="46038" anchor="ctr" anchorCtr="0"/>
          <a:p>
            <a:endParaRPr lang="zh-CN" altLang="en-US" dirty="0"/>
          </a:p>
        </p:txBody>
      </p:sp>
      <p:sp>
        <p:nvSpPr>
          <p:cNvPr id="155651" name="Rectangle 3"/>
          <p:cNvSpPr>
            <a:spLocks noGrp="1" noRot="1"/>
          </p:cNvSpPr>
          <p:nvPr>
            <p:ph idx="1"/>
          </p:nvPr>
        </p:nvSpPr>
        <p:spPr>
          <a:xfrm>
            <a:off x="827088" y="908050"/>
            <a:ext cx="7772400" cy="4114800"/>
          </a:xfrm>
        </p:spPr>
        <p:txBody>
          <a:bodyPr vert="horz" wrap="square" lIns="91440" tIns="45720" rIns="91440" bIns="45720" anchor="t" anchorCtr="0"/>
          <a:p>
            <a:pPr algn="just"/>
            <a:r>
              <a:rPr lang="zh-CN" altLang="en-GB" sz="2000" dirty="0"/>
              <a:t>下面这段代码定义了表格的外观（包括边和表格中单元的个数）和表格中每个单元的内容。</a:t>
            </a:r>
            <a:endParaRPr lang="zh-CN" altLang="en-GB" sz="2000" dirty="0"/>
          </a:p>
          <a:p>
            <a:pPr>
              <a:buNone/>
            </a:pPr>
            <a:r>
              <a:rPr lang="en-GB" altLang="zh-CN" sz="1800" dirty="0"/>
              <a:t>&lt;TABLE BORDER=1&gt;</a:t>
            </a:r>
            <a:endParaRPr lang="en-GB" altLang="zh-CN" sz="1800" dirty="0"/>
          </a:p>
          <a:p>
            <a:pPr>
              <a:buNone/>
            </a:pPr>
            <a:r>
              <a:rPr lang="en-GB" altLang="zh-CN" sz="1800" dirty="0"/>
              <a:t>&lt;TR&gt;&lt;TD&gt;</a:t>
            </a:r>
            <a:endParaRPr lang="en-GB" altLang="zh-CN" sz="1800" dirty="0"/>
          </a:p>
          <a:p>
            <a:pPr>
              <a:buNone/>
            </a:pPr>
            <a:r>
              <a:rPr lang="en-GB" altLang="zh-CN" sz="1800" dirty="0"/>
              <a:t>&lt;CENTER&gt;</a:t>
            </a:r>
            <a:endParaRPr lang="en-GB" altLang="zh-CN" sz="1800" dirty="0"/>
          </a:p>
          <a:p>
            <a:pPr>
              <a:buNone/>
            </a:pPr>
            <a:r>
              <a:rPr lang="en-GB" altLang="zh-CN" sz="1800" dirty="0"/>
              <a:t>&lt;TABLE border=1&gt;</a:t>
            </a:r>
            <a:endParaRPr lang="en-GB" altLang="zh-CN" sz="1800" dirty="0"/>
          </a:p>
          <a:p>
            <a:pPr>
              <a:buNone/>
            </a:pPr>
            <a:r>
              <a:rPr lang="en-GB" altLang="zh-CN" sz="1600" dirty="0"/>
              <a:t>&lt;TR&gt;</a:t>
            </a:r>
            <a:endParaRPr lang="en-GB" altLang="zh-CN" sz="1600" dirty="0"/>
          </a:p>
          <a:p>
            <a:pPr>
              <a:buNone/>
            </a:pPr>
            <a:r>
              <a:rPr lang="en-GB" altLang="zh-CN" sz="1600" dirty="0"/>
              <a:t>	&lt;TD&gt;January&lt;/TD&gt;</a:t>
            </a:r>
            <a:endParaRPr lang="en-GB" altLang="zh-CN" sz="1600" dirty="0"/>
          </a:p>
          <a:p>
            <a:pPr>
              <a:buNone/>
            </a:pPr>
            <a:r>
              <a:rPr lang="en-GB" altLang="zh-CN" sz="1600" dirty="0"/>
              <a:t>	&lt;TD&gt;February&lt;/TD&gt;</a:t>
            </a:r>
            <a:endParaRPr lang="en-GB" altLang="zh-CN" sz="1600" dirty="0"/>
          </a:p>
          <a:p>
            <a:pPr>
              <a:buNone/>
            </a:pPr>
            <a:r>
              <a:rPr lang="en-GB" altLang="zh-CN" sz="1600" dirty="0"/>
              <a:t>	&lt;TD&gt;March&lt;/TD&gt;</a:t>
            </a:r>
            <a:endParaRPr lang="en-GB" altLang="zh-CN" sz="1600" dirty="0"/>
          </a:p>
          <a:p>
            <a:pPr>
              <a:buNone/>
            </a:pPr>
            <a:r>
              <a:rPr lang="en-GB" altLang="zh-CN" sz="1600" dirty="0"/>
              <a:t>&lt;/TR&gt;</a:t>
            </a:r>
            <a:br>
              <a:rPr lang="en-GB" altLang="zh-CN" sz="1600" dirty="0"/>
            </a:br>
            <a:r>
              <a:rPr lang="en-GB" altLang="zh-CN" sz="1600" dirty="0"/>
              <a:t> </a:t>
            </a:r>
            <a:r>
              <a:rPr lang="zh-CN" altLang="en-GB" sz="1600" dirty="0"/>
              <a:t>&lt;</a:t>
            </a:r>
            <a:r>
              <a:rPr lang="en-GB" altLang="zh-CN" sz="1600" dirty="0"/>
              <a:t>TR&gt;</a:t>
            </a:r>
            <a:endParaRPr lang="en-GB" altLang="zh-CN" sz="1600" dirty="0"/>
          </a:p>
          <a:p>
            <a:pPr>
              <a:buNone/>
            </a:pPr>
            <a:r>
              <a:rPr lang="en-GB" altLang="zh-CN" sz="1600" dirty="0"/>
              <a:t>	&lt;TD&gt;1256&lt;/TD&gt;</a:t>
            </a:r>
            <a:endParaRPr lang="en-GB" altLang="zh-CN" sz="1600" dirty="0"/>
          </a:p>
          <a:p>
            <a:pPr>
              <a:buNone/>
            </a:pPr>
            <a:r>
              <a:rPr lang="en-GB" altLang="zh-CN" sz="1600" dirty="0"/>
              <a:t>	&lt;TD&gt;2957&lt;/TD&gt;</a:t>
            </a:r>
            <a:endParaRPr lang="en-GB" altLang="zh-CN" sz="1600" dirty="0"/>
          </a:p>
          <a:p>
            <a:pPr>
              <a:buNone/>
            </a:pPr>
            <a:r>
              <a:rPr lang="en-GB" altLang="zh-CN" sz="1600" dirty="0"/>
              <a:t>	&lt;TD&gt;256&lt;/TD&gt;</a:t>
            </a:r>
            <a:endParaRPr lang="en-GB" altLang="zh-CN" sz="1600" dirty="0"/>
          </a:p>
          <a:p>
            <a:pPr>
              <a:buNone/>
            </a:pPr>
            <a:r>
              <a:rPr lang="en-GB" altLang="zh-CN" sz="1600" dirty="0"/>
              <a:t>&lt;/TR&gt;</a:t>
            </a:r>
            <a:endParaRPr lang="en-GB" altLang="zh-CN" sz="1600" dirty="0"/>
          </a:p>
          <a:p>
            <a:pPr>
              <a:buNone/>
            </a:pPr>
            <a:r>
              <a:rPr lang="en-GB" altLang="zh-CN" sz="1600" dirty="0"/>
              <a:t>&lt;/TABLE&gt;</a:t>
            </a:r>
            <a:endParaRPr lang="en-GB" altLang="zh-CN" sz="1600" dirty="0"/>
          </a:p>
          <a:p>
            <a:pPr>
              <a:buNone/>
            </a:pPr>
            <a:r>
              <a:rPr lang="en-GB" altLang="zh-CN" sz="1600" dirty="0"/>
              <a:t>&lt;/CENTER&gt;</a:t>
            </a:r>
            <a:endParaRPr lang="en-GB" altLang="zh-CN" sz="1600" dirty="0"/>
          </a:p>
          <a:p>
            <a:pPr>
              <a:buNone/>
            </a:pPr>
            <a:r>
              <a:rPr lang="en-GB" altLang="zh-CN" sz="1600" dirty="0"/>
              <a:t>&lt;/HTML&gt;</a:t>
            </a:r>
            <a:endParaRPr lang="en-GB" altLang="zh-CN" dirty="0"/>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noRot="1"/>
          </p:cNvSpPr>
          <p:nvPr>
            <p:ph type="title"/>
          </p:nvPr>
        </p:nvSpPr>
        <p:spPr/>
        <p:txBody>
          <a:bodyPr vert="horz" wrap="square" lIns="92075" tIns="46038" rIns="92075" bIns="46038" anchor="ctr" anchorCtr="0"/>
          <a:p>
            <a:r>
              <a:rPr lang="en-US" altLang="zh-CN" sz="3200" dirty="0"/>
              <a:t>HTML</a:t>
            </a:r>
            <a:r>
              <a:rPr lang="zh-CN" altLang="en-US" sz="3200" dirty="0"/>
              <a:t>、</a:t>
            </a:r>
            <a:r>
              <a:rPr lang="en-US" altLang="zh-CN" sz="3200" dirty="0"/>
              <a:t>HEAD</a:t>
            </a:r>
            <a:r>
              <a:rPr lang="zh-CN" altLang="en-US" sz="3200" dirty="0"/>
              <a:t>、</a:t>
            </a:r>
            <a:r>
              <a:rPr lang="en-US" altLang="zh-CN" sz="3200" dirty="0"/>
              <a:t>BODY</a:t>
            </a:r>
            <a:r>
              <a:rPr lang="zh-CN" altLang="en-US" sz="3200" dirty="0"/>
              <a:t>标记</a:t>
            </a:r>
            <a:endParaRPr lang="zh-CN" altLang="en-US" sz="3200" dirty="0"/>
          </a:p>
        </p:txBody>
      </p:sp>
      <p:sp>
        <p:nvSpPr>
          <p:cNvPr id="157699" name="Rectangle 3"/>
          <p:cNvSpPr>
            <a:spLocks noGrp="1" noRot="1"/>
          </p:cNvSpPr>
          <p:nvPr>
            <p:ph idx="1"/>
          </p:nvPr>
        </p:nvSpPr>
        <p:spPr/>
        <p:txBody>
          <a:bodyPr vert="horz" wrap="square" lIns="91440" tIns="45720" rIns="91440" bIns="45720" anchor="t" anchorCtr="0"/>
          <a:p>
            <a:r>
              <a:rPr lang="en-US" altLang="zh-CN" sz="2800" dirty="0"/>
              <a:t>HTML</a:t>
            </a:r>
            <a:r>
              <a:rPr lang="zh-CN" altLang="en-US" sz="2800" dirty="0"/>
              <a:t>：用来表示</a:t>
            </a:r>
            <a:r>
              <a:rPr lang="en-US" altLang="zh-CN" sz="2800" dirty="0"/>
              <a:t>&lt;HTML&gt;</a:t>
            </a:r>
            <a:r>
              <a:rPr lang="zh-CN" altLang="en-US" sz="2800" dirty="0"/>
              <a:t>和</a:t>
            </a:r>
            <a:r>
              <a:rPr lang="en-US" altLang="zh-CN" sz="2800" dirty="0"/>
              <a:t>&lt;/HTML&gt;</a:t>
            </a:r>
            <a:r>
              <a:rPr lang="zh-CN" altLang="en-US" sz="2800" dirty="0"/>
              <a:t>之间的文字是</a:t>
            </a:r>
            <a:r>
              <a:rPr lang="en-US" altLang="zh-CN" sz="2800" dirty="0"/>
              <a:t>HTML</a:t>
            </a:r>
            <a:r>
              <a:rPr lang="zh-CN" altLang="en-US" sz="2800" dirty="0"/>
              <a:t>文件。由于大多数浏览器默认</a:t>
            </a:r>
            <a:r>
              <a:rPr lang="en-US" altLang="zh-CN" sz="2800" dirty="0"/>
              <a:t>.htm</a:t>
            </a:r>
            <a:r>
              <a:rPr lang="zh-CN" altLang="en-US" sz="2800" dirty="0"/>
              <a:t>或</a:t>
            </a:r>
            <a:r>
              <a:rPr lang="en-US" altLang="zh-CN" sz="2800" dirty="0"/>
              <a:t>.html</a:t>
            </a:r>
            <a:r>
              <a:rPr lang="zh-CN" altLang="en-US" sz="2800" dirty="0"/>
              <a:t>后缀的文件，所以可以省略。</a:t>
            </a:r>
            <a:br>
              <a:rPr lang="zh-CN" altLang="en-US" sz="2800" dirty="0"/>
            </a:br>
            <a:endParaRPr lang="zh-CN" altLang="en-US" sz="2800" dirty="0"/>
          </a:p>
          <a:p>
            <a:r>
              <a:rPr lang="en-US" altLang="zh-CN" sz="2800" dirty="0"/>
              <a:t>HEAD</a:t>
            </a:r>
            <a:r>
              <a:rPr lang="zh-CN" altLang="en-US" sz="2800" dirty="0"/>
              <a:t>：用来设定文件的标题、作者，此部分内容不在浏览器窗口内显示，也可以省略。</a:t>
            </a:r>
            <a:br>
              <a:rPr lang="zh-CN" altLang="en-US" sz="2800" dirty="0"/>
            </a:br>
            <a:endParaRPr lang="zh-CN" altLang="en-US" sz="2800" dirty="0"/>
          </a:p>
          <a:p>
            <a:r>
              <a:rPr lang="en-US" altLang="zh-CN" sz="2800" dirty="0"/>
              <a:t>BODY</a:t>
            </a:r>
            <a:r>
              <a:rPr lang="zh-CN" altLang="en-US" sz="2800" dirty="0"/>
              <a:t>：内含</a:t>
            </a:r>
            <a:r>
              <a:rPr lang="en-US" altLang="zh-CN" sz="2800" dirty="0"/>
              <a:t>HTML</a:t>
            </a:r>
            <a:r>
              <a:rPr lang="zh-CN" altLang="en-US" sz="2800" dirty="0"/>
              <a:t>的主体，其内容可在浏览器窗口显示，一般也可以省略。</a:t>
            </a:r>
            <a:endParaRPr lang="zh-CN" altLang="en-US" sz="2800" dirty="0"/>
          </a:p>
          <a:p>
            <a:endParaRPr lang="en-US" altLang="zh-CN" sz="2800" dirty="0"/>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5"/>
          <p:cNvSpPr>
            <a:spLocks noGrp="1" noRot="1"/>
          </p:cNvSpPr>
          <p:nvPr>
            <p:ph type="title"/>
          </p:nvPr>
        </p:nvSpPr>
        <p:spPr/>
        <p:txBody>
          <a:bodyPr vert="horz" wrap="square" lIns="92075" tIns="46038" rIns="92075" bIns="46038" anchor="ctr" anchorCtr="0"/>
          <a:p>
            <a:r>
              <a:rPr lang="en-US" altLang="zh-CN" dirty="0"/>
              <a:t>HTML</a:t>
            </a:r>
            <a:r>
              <a:rPr lang="zh-CN" altLang="en-US" dirty="0"/>
              <a:t>标记的层次</a:t>
            </a:r>
            <a:endParaRPr lang="zh-CN" altLang="en-US" dirty="0"/>
          </a:p>
        </p:txBody>
      </p:sp>
      <p:graphicFrame>
        <p:nvGraphicFramePr>
          <p:cNvPr id="159747" name="Object 4"/>
          <p:cNvGraphicFramePr>
            <a:graphicFrameLocks noGrp="1" noChangeAspect="1"/>
          </p:cNvGraphicFramePr>
          <p:nvPr>
            <p:ph idx="1"/>
          </p:nvPr>
        </p:nvGraphicFramePr>
        <p:xfrm>
          <a:off x="1835150" y="1484313"/>
          <a:ext cx="5368925" cy="4113212"/>
        </p:xfrm>
        <a:graphic>
          <a:graphicData uri="http://schemas.openxmlformats.org/presentationml/2006/ole">
            <mc:AlternateContent xmlns:mc="http://schemas.openxmlformats.org/markup-compatibility/2006">
              <mc:Choice xmlns:v="urn:schemas-microsoft-com:vml" Requires="v">
                <p:oleObj spid="_x0000_s3079" name="" r:id="rId1" imgW="5419090" imgH="4152900" progId="Visio.Drawing.11">
                  <p:embed/>
                </p:oleObj>
              </mc:Choice>
              <mc:Fallback>
                <p:oleObj name="" r:id="rId1" imgW="5419090" imgH="4152900" progId="Visio.Drawing.11">
                  <p:embed/>
                  <p:pic>
                    <p:nvPicPr>
                      <p:cNvPr id="0" name="图片 3078"/>
                      <p:cNvPicPr/>
                      <p:nvPr/>
                    </p:nvPicPr>
                    <p:blipFill>
                      <a:blip r:embed="rId2"/>
                      <a:srcRect/>
                      <a:stretch>
                        <a:fillRect/>
                      </a:stretch>
                    </p:blipFill>
                    <p:spPr>
                      <a:xfrm>
                        <a:off x="1835150" y="1484313"/>
                        <a:ext cx="5368925" cy="4113212"/>
                      </a:xfrm>
                      <a:prstGeom prst="rect">
                        <a:avLst/>
                      </a:prstGeom>
                      <a:noFill/>
                      <a:ln w="38100">
                        <a:miter/>
                      </a:ln>
                    </p:spPr>
                  </p:pic>
                </p:oleObj>
              </mc:Fallback>
            </mc:AlternateContent>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2.</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浏览器</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服务器模式</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296963" name="Rectangle 3"/>
          <p:cNvSpPr>
            <a:spLocks noGrp="1"/>
          </p:cNvSpPr>
          <p:nvPr>
            <p:ph idx="1"/>
          </p:nvPr>
        </p:nvSpPr>
        <p:spPr>
          <a:xfrm>
            <a:off x="684213" y="981075"/>
            <a:ext cx="8001000" cy="1849438"/>
          </a:xfrm>
        </p:spPr>
        <p:txBody>
          <a:bodyPr vert="horz" wrap="square" lIns="91440" tIns="45720" rIns="91440" bIns="45720" anchor="t"/>
          <a:p>
            <a:pPr algn="just" eaLnBrk="1" hangingPunct="1"/>
            <a:r>
              <a:rPr lang="zh-CN" altLang="en-US" sz="2400" b="0" dirty="0"/>
              <a:t>浏览器</a:t>
            </a:r>
            <a:r>
              <a:rPr lang="en-US" altLang="zh-CN" sz="2400" b="0" dirty="0"/>
              <a:t>/</a:t>
            </a:r>
            <a:r>
              <a:rPr lang="zh-CN" altLang="en-US" sz="2400" b="0" dirty="0"/>
              <a:t>服务器模式</a:t>
            </a:r>
            <a:r>
              <a:rPr lang="zh-CN" altLang="en-US" sz="2400" b="0" dirty="0"/>
              <a:t>中，客户主机上的用户访问接口是通过</a:t>
            </a:r>
            <a:r>
              <a:rPr lang="en-US" altLang="zh-CN" sz="2400" b="0" dirty="0">
                <a:solidFill>
                  <a:srgbClr val="FF9933"/>
                </a:solidFill>
              </a:rPr>
              <a:t>WWW</a:t>
            </a:r>
            <a:r>
              <a:rPr lang="zh-CN" altLang="en-US" sz="2400" b="0" dirty="0">
                <a:solidFill>
                  <a:srgbClr val="FF9933"/>
                </a:solidFill>
              </a:rPr>
              <a:t>浏览器实现</a:t>
            </a:r>
            <a:r>
              <a:rPr lang="zh-CN" altLang="en-US" sz="2400" b="0" dirty="0"/>
              <a:t>的；其中，一部分事务逻辑在前端实现，但是主要事务逻辑在服务器端实现，形成所谓的</a:t>
            </a:r>
            <a:r>
              <a:rPr lang="zh-CN" altLang="en-US" sz="2400" b="0" dirty="0">
                <a:solidFill>
                  <a:srgbClr val="FF9933"/>
                </a:solidFill>
              </a:rPr>
              <a:t>三层（</a:t>
            </a:r>
            <a:r>
              <a:rPr lang="en-US" altLang="zh-CN" sz="2400" b="0" dirty="0">
                <a:solidFill>
                  <a:srgbClr val="FF9933"/>
                </a:solidFill>
              </a:rPr>
              <a:t>3-tier</a:t>
            </a:r>
            <a:r>
              <a:rPr lang="zh-CN" altLang="en-US" sz="2400" b="0" dirty="0">
                <a:solidFill>
                  <a:srgbClr val="FF9933"/>
                </a:solidFill>
              </a:rPr>
              <a:t>）结构</a:t>
            </a:r>
            <a:r>
              <a:rPr lang="zh-CN" altLang="en-US" sz="2400" b="0" dirty="0"/>
              <a:t>。</a:t>
            </a:r>
            <a:endParaRPr lang="zh-CN" altLang="en-US" sz="2400" b="0" dirty="0"/>
          </a:p>
        </p:txBody>
      </p:sp>
      <p:sp>
        <p:nvSpPr>
          <p:cNvPr id="92163" name="Rectangle 5"/>
          <p:cNvSpPr/>
          <p:nvPr/>
        </p:nvSpPr>
        <p:spPr>
          <a:xfrm>
            <a:off x="0" y="3133725"/>
            <a:ext cx="9144000" cy="0"/>
          </a:xfrm>
          <a:prstGeom prst="rect">
            <a:avLst/>
          </a:prstGeom>
          <a:noFill/>
          <a:ln w="9525">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92164" name="Object 2"/>
          <p:cNvGraphicFramePr/>
          <p:nvPr/>
        </p:nvGraphicFramePr>
        <p:xfrm>
          <a:off x="827088" y="3068638"/>
          <a:ext cx="7343775" cy="985837"/>
        </p:xfrm>
        <a:graphic>
          <a:graphicData uri="http://schemas.openxmlformats.org/presentationml/2006/ole">
            <mc:AlternateContent xmlns:mc="http://schemas.openxmlformats.org/markup-compatibility/2006">
              <mc:Choice xmlns:v="urn:schemas-microsoft-com:vml" Requires="v">
                <p:oleObj spid="_x0000_s3098" name="" r:id="rId1" imgW="5498465" imgH="748030" progId="Visio.Drawing.11">
                  <p:embed/>
                </p:oleObj>
              </mc:Choice>
              <mc:Fallback>
                <p:oleObj name="" r:id="rId1" imgW="5498465" imgH="748030" progId="Visio.Drawing.11">
                  <p:embed/>
                  <p:pic>
                    <p:nvPicPr>
                      <p:cNvPr id="0" name="图片 3097"/>
                      <p:cNvPicPr/>
                      <p:nvPr/>
                    </p:nvPicPr>
                    <p:blipFill>
                      <a:blip r:embed="rId2"/>
                      <a:stretch>
                        <a:fillRect/>
                      </a:stretch>
                    </p:blipFill>
                    <p:spPr>
                      <a:xfrm>
                        <a:off x="827088" y="3068638"/>
                        <a:ext cx="7343775" cy="985837"/>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3">
                                            <p:txEl>
                                              <p:charRg st="0" end="87"/>
                                            </p:txEl>
                                          </p:spTgt>
                                        </p:tgtEl>
                                        <p:attrNameLst>
                                          <p:attrName>style.visibility</p:attrName>
                                        </p:attrNameLst>
                                      </p:cBhvr>
                                      <p:to>
                                        <p:strVal val="visible"/>
                                      </p:to>
                                    </p:set>
                                    <p:anim calcmode="lin" valueType="num">
                                      <p:cBhvr additive="base">
                                        <p:cTn id="7" dur="500" fill="hold"/>
                                        <p:tgtEl>
                                          <p:spTgt spid="296963">
                                            <p:txEl>
                                              <p:charRg st="0" end="8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63">
                                            <p:txEl>
                                              <p:charRg st="0" end="8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ldLvl="2"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noRot="1"/>
          </p:cNvSpPr>
          <p:nvPr>
            <p:ph type="title"/>
          </p:nvPr>
        </p:nvSpPr>
        <p:spPr/>
        <p:txBody>
          <a:bodyPr vert="horz" wrap="square" lIns="92075" tIns="46038" rIns="92075" bIns="46038" anchor="ctr" anchorCtr="0"/>
          <a:p>
            <a:r>
              <a:rPr lang="en-US" altLang="zh-CN" dirty="0"/>
              <a:t>4.6 Internet</a:t>
            </a:r>
            <a:r>
              <a:rPr lang="zh-CN" altLang="en-US" dirty="0"/>
              <a:t>的多媒体应用</a:t>
            </a:r>
            <a:endParaRPr lang="zh-CN" altLang="en-US" dirty="0"/>
          </a:p>
        </p:txBody>
      </p:sp>
      <p:sp>
        <p:nvSpPr>
          <p:cNvPr id="161795" name="Rectangle 3"/>
          <p:cNvSpPr>
            <a:spLocks noGrp="1" noRot="1"/>
          </p:cNvSpPr>
          <p:nvPr>
            <p:ph idx="1"/>
          </p:nvPr>
        </p:nvSpPr>
        <p:spPr>
          <a:xfrm>
            <a:off x="762000" y="1376363"/>
            <a:ext cx="3449638" cy="4716462"/>
          </a:xfrm>
        </p:spPr>
        <p:txBody>
          <a:bodyPr vert="horz" wrap="square" lIns="91440" tIns="45720" rIns="91440" bIns="45720" anchor="t" anchorCtr="0"/>
          <a:p>
            <a:pPr>
              <a:buNone/>
            </a:pPr>
            <a:r>
              <a:rPr lang="zh-CN" altLang="en-US" sz="2800" u="sng" dirty="0">
                <a:solidFill>
                  <a:srgbClr val="FF0000"/>
                </a:solidFill>
              </a:rPr>
              <a:t>基本特性：</a:t>
            </a:r>
            <a:endParaRPr lang="zh-CN" altLang="en-US" sz="2800" u="sng" dirty="0">
              <a:solidFill>
                <a:srgbClr val="FF0000"/>
              </a:solidFill>
            </a:endParaRPr>
          </a:p>
          <a:p>
            <a:r>
              <a:rPr lang="zh-CN" altLang="en-US" sz="2400" dirty="0">
                <a:solidFill>
                  <a:schemeClr val="tx1"/>
                </a:solidFill>
                <a:latin typeface="黑体" panose="02010609060101010101" pitchFamily="49" charset="-122"/>
              </a:rPr>
              <a:t>对端到端的延迟、延迟变动十分敏感</a:t>
            </a:r>
            <a:r>
              <a:rPr lang="zh-CN" altLang="en-US" sz="2400" dirty="0">
                <a:solidFill>
                  <a:schemeClr val="tx1"/>
                </a:solidFill>
              </a:rPr>
              <a:t> </a:t>
            </a:r>
            <a:endParaRPr lang="zh-CN" altLang="en-US" sz="2400" dirty="0">
              <a:solidFill>
                <a:schemeClr val="tx1"/>
              </a:solidFill>
            </a:endParaRPr>
          </a:p>
          <a:p>
            <a:r>
              <a:rPr lang="zh-CN" altLang="en-US" sz="2400" dirty="0">
                <a:solidFill>
                  <a:schemeClr val="tx1"/>
                </a:solidFill>
                <a:latin typeface="黑体" panose="02010609060101010101" pitchFamily="49" charset="-122"/>
              </a:rPr>
              <a:t>可以容忍部分数据的丢失</a:t>
            </a:r>
            <a:r>
              <a:rPr lang="zh-CN" altLang="en-US" sz="2400" dirty="0">
                <a:solidFill>
                  <a:schemeClr val="tx1"/>
                </a:solidFill>
              </a:rPr>
              <a:t>（</a:t>
            </a:r>
            <a:r>
              <a:rPr lang="en-US" altLang="zh-CN" sz="2400" dirty="0">
                <a:solidFill>
                  <a:schemeClr val="tx1"/>
                </a:solidFill>
              </a:rPr>
              <a:t>loss tolerant</a:t>
            </a:r>
            <a:r>
              <a:rPr lang="zh-CN" altLang="en-US" sz="2400" dirty="0">
                <a:solidFill>
                  <a:schemeClr val="tx1"/>
                </a:solidFill>
              </a:rPr>
              <a:t>）</a:t>
            </a:r>
            <a:endParaRPr lang="zh-CN" altLang="en-US" sz="2400" dirty="0">
              <a:solidFill>
                <a:schemeClr val="tx1"/>
              </a:solidFill>
            </a:endParaRPr>
          </a:p>
          <a:p>
            <a:pPr lvl="1"/>
            <a:r>
              <a:rPr lang="zh-CN" altLang="en-US" sz="2400" dirty="0">
                <a:solidFill>
                  <a:schemeClr val="tx1"/>
                </a:solidFill>
              </a:rPr>
              <a:t>与数据传输相反</a:t>
            </a:r>
            <a:endParaRPr lang="zh-CN" altLang="en-US" sz="2400" dirty="0">
              <a:solidFill>
                <a:schemeClr val="tx1"/>
              </a:solidFill>
            </a:endParaRPr>
          </a:p>
          <a:p>
            <a:r>
              <a:rPr lang="zh-CN" altLang="en-US" sz="2400" dirty="0">
                <a:solidFill>
                  <a:schemeClr val="tx1"/>
                </a:solidFill>
              </a:rPr>
              <a:t>多媒体也被称为</a:t>
            </a:r>
            <a:r>
              <a:rPr lang="zh-CN" altLang="en-US" sz="2400" dirty="0">
                <a:solidFill>
                  <a:schemeClr val="tx1"/>
                </a:solidFill>
                <a:latin typeface="Comic Sans MS" panose="030F0702030302020204" pitchFamily="66" charset="0"/>
              </a:rPr>
              <a:t>“</a:t>
            </a:r>
            <a:r>
              <a:rPr lang="zh-CN" altLang="en-US" sz="2400" dirty="0">
                <a:solidFill>
                  <a:schemeClr val="tx1"/>
                </a:solidFill>
              </a:rPr>
              <a:t>连续媒体</a:t>
            </a:r>
            <a:r>
              <a:rPr lang="zh-CN" altLang="en-US" sz="2400" dirty="0">
                <a:solidFill>
                  <a:schemeClr val="tx1"/>
                </a:solidFill>
                <a:latin typeface="Comic Sans MS" panose="030F0702030302020204" pitchFamily="66" charset="0"/>
              </a:rPr>
              <a:t>”</a:t>
            </a:r>
            <a:endParaRPr lang="zh-CN" altLang="en-US" sz="2400" dirty="0">
              <a:solidFill>
                <a:schemeClr val="tx1"/>
              </a:solidFill>
            </a:endParaRPr>
          </a:p>
        </p:txBody>
      </p:sp>
      <p:sp>
        <p:nvSpPr>
          <p:cNvPr id="161796" name="Rectangle 4"/>
          <p:cNvSpPr>
            <a:spLocks noGrp="1" noRot="1"/>
          </p:cNvSpPr>
          <p:nvPr>
            <p:ph type="body" sz="half" idx="4294967295"/>
          </p:nvPr>
        </p:nvSpPr>
        <p:spPr>
          <a:xfrm>
            <a:off x="4787900" y="1376363"/>
            <a:ext cx="3671888" cy="4392612"/>
          </a:xfrm>
        </p:spPr>
        <p:txBody>
          <a:bodyPr vert="horz" wrap="square" lIns="91440" tIns="45720" rIns="91440" bIns="45720" anchor="t" anchorCtr="0"/>
          <a:lstStyle>
            <a:lvl1pPr lvl="0">
              <a:buClr>
                <a:srgbClr val="3366FF"/>
              </a:buClr>
              <a:buSzTx/>
              <a:buFont typeface="Wingdings" panose="05000000000000000000" pitchFamily="2" charset="2"/>
              <a:defRPr sz="2800"/>
            </a:lvl1pPr>
            <a:lvl2pPr lvl="1">
              <a:buClr>
                <a:srgbClr val="003399"/>
              </a:buClr>
              <a:buSzTx/>
              <a:buFont typeface="Wingdings" panose="05000000000000000000" pitchFamily="2" charset="2"/>
              <a:defRPr sz="2400"/>
            </a:lvl2pPr>
            <a:lvl3pPr lvl="2">
              <a:buClr>
                <a:srgbClr val="CC6600"/>
              </a:buClr>
              <a:buSzTx/>
              <a:buFont typeface="Wingdings" panose="05000000000000000000" pitchFamily="2" charset="2"/>
              <a:defRPr sz="2000"/>
            </a:lvl3pPr>
            <a:lvl4pPr lvl="3">
              <a:buClr>
                <a:srgbClr val="256EFF"/>
              </a:buClr>
              <a:buSzTx/>
              <a:buFontTx/>
              <a:defRPr sz="1800"/>
            </a:lvl4pPr>
            <a:lvl5pPr lvl="4">
              <a:buClr>
                <a:srgbClr val="256EFF"/>
              </a:buClr>
              <a:buSzTx/>
              <a:buFontTx/>
              <a:defRPr sz="1800"/>
            </a:lvl5pPr>
          </a:lstStyle>
          <a:p>
            <a:pPr lvl="0">
              <a:buNone/>
            </a:pPr>
            <a:r>
              <a:rPr lang="zh-CN" altLang="en-US" u="sng" dirty="0">
                <a:solidFill>
                  <a:srgbClr val="FF0000"/>
                </a:solidFill>
              </a:rPr>
              <a:t>多媒体应用分类</a:t>
            </a:r>
            <a:r>
              <a:rPr lang="en-US" altLang="zh-CN" u="sng" dirty="0">
                <a:solidFill>
                  <a:srgbClr val="FF0000"/>
                </a:solidFill>
              </a:rPr>
              <a:t>:</a:t>
            </a:r>
            <a:endParaRPr lang="en-US" altLang="zh-CN" u="sng" dirty="0">
              <a:solidFill>
                <a:srgbClr val="FF0000"/>
              </a:solidFill>
            </a:endParaRPr>
          </a:p>
          <a:p>
            <a:pPr lvl="0"/>
            <a:r>
              <a:rPr lang="zh-CN" altLang="en-US" sz="2400" dirty="0">
                <a:latin typeface="黑体" panose="02010609060101010101" pitchFamily="49" charset="-122"/>
              </a:rPr>
              <a:t>流媒体，储存式音频和视频</a:t>
            </a:r>
            <a:r>
              <a:rPr lang="zh-CN" altLang="en-US" sz="2400" dirty="0"/>
              <a:t>（</a:t>
            </a:r>
            <a:r>
              <a:rPr lang="en-US" altLang="zh-CN" sz="2400" dirty="0"/>
              <a:t>Streaming stored audio and video</a:t>
            </a:r>
            <a:r>
              <a:rPr lang="zh-CN" altLang="en-US" sz="2400" dirty="0"/>
              <a:t>）</a:t>
            </a:r>
            <a:endParaRPr lang="zh-CN" altLang="en-US" sz="2400" dirty="0"/>
          </a:p>
          <a:p>
            <a:pPr lvl="0"/>
            <a:r>
              <a:rPr lang="zh-CN" altLang="en-US" sz="2400" dirty="0">
                <a:latin typeface="黑体" panose="02010609060101010101" pitchFamily="49" charset="-122"/>
              </a:rPr>
              <a:t>实况音频和视频流</a:t>
            </a:r>
            <a:r>
              <a:rPr lang="zh-CN" altLang="en-US" sz="2400" dirty="0"/>
              <a:t> （</a:t>
            </a:r>
            <a:r>
              <a:rPr lang="en-US" altLang="zh-CN" sz="2400" dirty="0"/>
              <a:t>Streaming live audio and video</a:t>
            </a:r>
            <a:r>
              <a:rPr lang="zh-CN" altLang="en-US" sz="2400" dirty="0"/>
              <a:t>）</a:t>
            </a:r>
            <a:endParaRPr lang="zh-CN" altLang="en-US" sz="2400" dirty="0"/>
          </a:p>
          <a:p>
            <a:pPr lvl="0"/>
            <a:r>
              <a:rPr lang="zh-CN" altLang="en-US" sz="2400" dirty="0">
                <a:latin typeface="黑体" panose="02010609060101010101" pitchFamily="49" charset="-122"/>
              </a:rPr>
              <a:t>实时交互式的音频和视频</a:t>
            </a:r>
            <a:r>
              <a:rPr lang="zh-CN" altLang="en-US" sz="2400" dirty="0"/>
              <a:t>（</a:t>
            </a:r>
            <a:r>
              <a:rPr lang="en-US" altLang="zh-CN" sz="2400" dirty="0"/>
              <a:t>Real-time interactive video</a:t>
            </a:r>
            <a:r>
              <a:rPr lang="zh-CN" altLang="en-US" sz="2400" dirty="0"/>
              <a:t>）</a:t>
            </a:r>
            <a:endParaRPr lang="zh-CN" altLang="en-US" sz="2400" dirty="0"/>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noRot="1"/>
          </p:cNvSpPr>
          <p:nvPr>
            <p:ph type="title"/>
          </p:nvPr>
        </p:nvSpPr>
        <p:spPr/>
        <p:txBody>
          <a:bodyPr vert="horz" wrap="square" lIns="92075" tIns="46038" rIns="92075" bIns="46038" anchor="ctr" anchorCtr="0"/>
          <a:p>
            <a:r>
              <a:rPr lang="en-US" altLang="zh-CN" dirty="0"/>
              <a:t>Internet</a:t>
            </a:r>
            <a:r>
              <a:rPr lang="zh-CN" altLang="en-US" dirty="0"/>
              <a:t>的多媒体应用</a:t>
            </a:r>
            <a:endParaRPr lang="zh-CN" altLang="en-US" dirty="0"/>
          </a:p>
        </p:txBody>
      </p:sp>
      <p:sp>
        <p:nvSpPr>
          <p:cNvPr id="163843" name="Rectangle 3"/>
          <p:cNvSpPr>
            <a:spLocks noGrp="1" noRot="1"/>
          </p:cNvSpPr>
          <p:nvPr>
            <p:ph idx="1"/>
          </p:nvPr>
        </p:nvSpPr>
        <p:spPr>
          <a:xfrm>
            <a:off x="611188" y="908050"/>
            <a:ext cx="8281987" cy="2160588"/>
          </a:xfrm>
        </p:spPr>
        <p:txBody>
          <a:bodyPr vert="horz" wrap="square" lIns="91440" tIns="45720" rIns="91440" bIns="45720" anchor="t" anchorCtr="0"/>
          <a:p>
            <a:pPr>
              <a:buNone/>
            </a:pPr>
            <a:r>
              <a:rPr lang="zh-CN" altLang="en-US" sz="2400" u="sng" dirty="0">
                <a:solidFill>
                  <a:srgbClr val="FF0000"/>
                </a:solidFill>
              </a:rPr>
              <a:t>存储式音视频</a:t>
            </a:r>
            <a:endParaRPr lang="en-US" altLang="zh-CN" sz="2400" u="sng" dirty="0">
              <a:solidFill>
                <a:srgbClr val="FF0000"/>
              </a:solidFill>
            </a:endParaRPr>
          </a:p>
          <a:p>
            <a:r>
              <a:rPr lang="zh-CN" altLang="en-US" sz="2400" dirty="0">
                <a:latin typeface="黑体" panose="02010609060101010101" pitchFamily="49" charset="-122"/>
              </a:rPr>
              <a:t>客户端从服务器请求其所存储的压缩的音频和视频文件</a:t>
            </a:r>
            <a:r>
              <a:rPr lang="zh-CN" altLang="en-US" sz="2400" dirty="0"/>
              <a:t> </a:t>
            </a:r>
            <a:endParaRPr lang="zh-CN" altLang="en-US" sz="2400" dirty="0"/>
          </a:p>
          <a:p>
            <a:r>
              <a:rPr lang="zh-CN" altLang="en-US" sz="2400" dirty="0"/>
              <a:t>交互性：用户可以进行控制操作 </a:t>
            </a:r>
            <a:r>
              <a:rPr lang="en-US" altLang="zh-CN" sz="2400" dirty="0"/>
              <a:t>(</a:t>
            </a:r>
            <a:r>
              <a:rPr lang="zh-CN" altLang="en-US" sz="2400" dirty="0"/>
              <a:t>类似于</a:t>
            </a:r>
            <a:r>
              <a:rPr lang="en-US" altLang="zh-CN" sz="2400" dirty="0"/>
              <a:t>VCR: pause, resume, fast forward, rewind, etc.)</a:t>
            </a:r>
            <a:endParaRPr lang="en-US" altLang="zh-CN" sz="2400" dirty="0"/>
          </a:p>
          <a:p>
            <a:r>
              <a:rPr lang="zh-CN" altLang="en-US" sz="2400" dirty="0"/>
              <a:t>延迟</a:t>
            </a:r>
            <a:r>
              <a:rPr lang="en-US" altLang="zh-CN" sz="2400" dirty="0"/>
              <a:t>: </a:t>
            </a:r>
            <a:r>
              <a:rPr lang="zh-CN" altLang="en-US" sz="2400" dirty="0"/>
              <a:t>从客户请求发出到开始显示经历</a:t>
            </a:r>
            <a:r>
              <a:rPr lang="en-US" altLang="zh-CN" sz="2400" dirty="0"/>
              <a:t>1</a:t>
            </a:r>
            <a:r>
              <a:rPr lang="zh-CN" altLang="en-US" sz="2400" dirty="0"/>
              <a:t>到</a:t>
            </a:r>
            <a:r>
              <a:rPr lang="en-US" altLang="zh-CN" sz="2400" dirty="0"/>
              <a:t>10</a:t>
            </a:r>
            <a:r>
              <a:rPr lang="zh-CN" altLang="en-US" sz="2400" dirty="0"/>
              <a:t>秒</a:t>
            </a:r>
            <a:endParaRPr lang="zh-CN" altLang="en-US" sz="2400" dirty="0"/>
          </a:p>
        </p:txBody>
      </p:sp>
      <p:sp>
        <p:nvSpPr>
          <p:cNvPr id="5" name="Rectangle 3"/>
          <p:cNvSpPr txBox="1">
            <a:spLocks noRot="1" noChangeArrowheads="1"/>
          </p:cNvSpPr>
          <p:nvPr/>
        </p:nvSpPr>
        <p:spPr bwMode="auto">
          <a:xfrm>
            <a:off x="600075" y="3429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Streaming stored </a:t>
            </a:r>
            <a:r>
              <a:rPr kumimoji="1" lang="en-US" altLang="zh-CN" sz="2400" b="1" i="0" u="sng" strike="noStrike" kern="0" cap="none" spc="0" normalizeH="0" baseline="0" noProof="0" dirty="0">
                <a:ln>
                  <a:noFill/>
                </a:ln>
                <a:solidFill>
                  <a:schemeClr val="tx1"/>
                </a:solidFill>
                <a:effectLst/>
                <a:uLnTx/>
                <a:uFillTx/>
                <a:latin typeface="+mn-lt"/>
                <a:ea typeface="黑体" panose="02010609060101010101" pitchFamily="49" charset="-122"/>
                <a:cs typeface="+mn-cs"/>
              </a:rPr>
              <a:t>media:</a:t>
            </a:r>
            <a:endParaRPr kumimoji="1" lang="en-US" altLang="zh-CN" sz="2400" b="1" i="0" u="sng" strike="noStrike" kern="0" cap="none" spc="0" normalizeH="0" baseline="0" noProof="0" dirty="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r>
              <a:rPr kumimoji="1" lang="en-US" altLang="zh-CN"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Audio/video </a:t>
            </a:r>
            <a:r>
              <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文件存储在服务器</a:t>
            </a:r>
            <a:endPar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r>
              <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用户请求</a:t>
            </a:r>
            <a:r>
              <a:rPr kumimoji="1" lang="en-US" altLang="zh-CN"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audio/video</a:t>
            </a:r>
            <a:r>
              <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文件</a:t>
            </a:r>
            <a:endPar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r>
              <a:rPr kumimoji="1" lang="en-US" altLang="zh-CN"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Audio/video </a:t>
            </a:r>
            <a:r>
              <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被传送给用户</a:t>
            </a:r>
            <a:endPar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r>
              <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允许交互</a:t>
            </a:r>
            <a:endParaRPr kumimoji="1" lang="zh-CN" altLang="en-US" sz="24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endParaRPr>
          </a:p>
        </p:txBody>
      </p:sp>
      <p:sp>
        <p:nvSpPr>
          <p:cNvPr id="6" name="Rectangle 4"/>
          <p:cNvSpPr txBox="1">
            <a:spLocks noRot="1" noChangeArrowheads="1"/>
          </p:cNvSpPr>
          <p:nvPr/>
        </p:nvSpPr>
        <p:spPr bwMode="auto">
          <a:xfrm>
            <a:off x="5292725" y="3429000"/>
            <a:ext cx="4186238"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r>
              <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Media player:</a:t>
            </a:r>
            <a:endParaRPr kumimoji="1" lang="en-US" altLang="zh-CN" sz="2400" b="1" i="0" u="sng"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去除抖动</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解压缩</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错误检测</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提供交互的图形界面</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可以嵌入到浏览器中</a:t>
            </a:r>
            <a:endParaRPr kumimoji="1" lang="zh-CN" altLang="en-US" sz="2400" b="1"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Tx/>
              <a:buFont typeface="Wingdings" panose="05000000000000000000" pitchFamily="2" charset="2"/>
              <a:buChar char="ü"/>
              <a:defRPr/>
            </a:pPr>
            <a:endParaRPr kumimoji="1" lang="zh-CN" altLang="en-US" sz="2400" b="1" i="0" u="none" strike="noStrike" kern="0" cap="none" spc="0" normalizeH="0" baseline="0" noProof="0" dirty="0" smtClean="0">
              <a:ln>
                <a:noFill/>
              </a:ln>
              <a:solidFill>
                <a:srgbClr val="003399"/>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en-US" altLang="zh-CN" sz="2800" b="1" i="0" u="sng" strike="noStrike" kern="0" cap="none" spc="0" normalizeH="0" baseline="0" noProof="0" dirty="0" smtClean="0">
              <a:ln>
                <a:noFill/>
              </a:ln>
              <a:solidFill>
                <a:srgbClr val="FF0000"/>
              </a:solidFill>
              <a:effectLst/>
              <a:uLnTx/>
              <a:uFillTx/>
              <a:latin typeface="+mn-lt"/>
              <a:ea typeface="黑体" panose="02010609060101010101" pitchFamily="49" charset="-122"/>
              <a:cs typeface="+mn-cs"/>
            </a:endParaRP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a:spLocks noGrp="1" noRot="1"/>
          </p:cNvSpPr>
          <p:nvPr>
            <p:ph type="title"/>
          </p:nvPr>
        </p:nvSpPr>
        <p:spPr/>
        <p:txBody>
          <a:bodyPr vert="horz" wrap="square" lIns="92075" tIns="46038" rIns="92075" bIns="46038" anchor="ctr" anchorCtr="0"/>
          <a:p>
            <a:r>
              <a:rPr lang="en-US" altLang="zh-CN" dirty="0"/>
              <a:t>Internet</a:t>
            </a:r>
            <a:r>
              <a:rPr lang="zh-CN" altLang="en-US" dirty="0"/>
              <a:t>的多媒体应用</a:t>
            </a:r>
            <a:endParaRPr lang="zh-CN" altLang="en-US" dirty="0"/>
          </a:p>
        </p:txBody>
      </p:sp>
      <p:sp>
        <p:nvSpPr>
          <p:cNvPr id="165891" name="Rectangle 4"/>
          <p:cNvSpPr>
            <a:spLocks noGrp="1" noRot="1"/>
          </p:cNvSpPr>
          <p:nvPr>
            <p:ph type="body" sz="half" idx="4294967295"/>
          </p:nvPr>
        </p:nvSpPr>
        <p:spPr>
          <a:xfrm>
            <a:off x="858838" y="1412875"/>
            <a:ext cx="7416800" cy="4908550"/>
          </a:xfrm>
        </p:spPr>
        <p:txBody>
          <a:bodyPr vert="horz" wrap="square" lIns="91440" tIns="45720" rIns="91440" bIns="45720" anchor="t" anchorCtr="0"/>
          <a:lstStyle>
            <a:lvl1pPr lvl="0">
              <a:buClr>
                <a:srgbClr val="3366FF"/>
              </a:buClr>
              <a:buSzTx/>
              <a:buFont typeface="Wingdings" panose="05000000000000000000" pitchFamily="2" charset="2"/>
              <a:defRPr sz="2800"/>
            </a:lvl1pPr>
            <a:lvl2pPr lvl="1">
              <a:buClr>
                <a:srgbClr val="003399"/>
              </a:buClr>
              <a:buSzTx/>
              <a:buFont typeface="Wingdings" panose="05000000000000000000" pitchFamily="2" charset="2"/>
              <a:defRPr sz="2400"/>
            </a:lvl2pPr>
            <a:lvl3pPr lvl="2">
              <a:buClr>
                <a:srgbClr val="CC6600"/>
              </a:buClr>
              <a:buSzTx/>
              <a:buFont typeface="Wingdings" panose="05000000000000000000" pitchFamily="2" charset="2"/>
              <a:defRPr sz="2000"/>
            </a:lvl3pPr>
            <a:lvl4pPr lvl="3">
              <a:buClr>
                <a:srgbClr val="256EFF"/>
              </a:buClr>
              <a:buSzTx/>
              <a:buFontTx/>
              <a:defRPr sz="1800"/>
            </a:lvl4pPr>
            <a:lvl5pPr lvl="4">
              <a:buClr>
                <a:srgbClr val="256EFF"/>
              </a:buClr>
              <a:buSzTx/>
              <a:buFontTx/>
              <a:defRPr sz="1800"/>
            </a:lvl5pPr>
          </a:lstStyle>
          <a:p>
            <a:pPr lvl="0">
              <a:lnSpc>
                <a:spcPct val="90000"/>
              </a:lnSpc>
              <a:buNone/>
            </a:pPr>
            <a:r>
              <a:rPr lang="zh-CN" altLang="en-US" sz="2400" u="sng" dirty="0">
                <a:solidFill>
                  <a:srgbClr val="FF0000"/>
                </a:solidFill>
              </a:rPr>
              <a:t>时况音视频</a:t>
            </a:r>
            <a:r>
              <a:rPr lang="en-US" altLang="zh-CN" sz="2400" u="sng" dirty="0">
                <a:solidFill>
                  <a:srgbClr val="FF0000"/>
                </a:solidFill>
              </a:rPr>
              <a:t>:</a:t>
            </a:r>
            <a:endParaRPr lang="en-US" altLang="zh-CN" sz="2400" u="sng" dirty="0">
              <a:solidFill>
                <a:srgbClr val="FF0000"/>
              </a:solidFill>
            </a:endParaRPr>
          </a:p>
          <a:p>
            <a:pPr lvl="0">
              <a:lnSpc>
                <a:spcPct val="90000"/>
              </a:lnSpc>
            </a:pPr>
            <a:r>
              <a:rPr lang="zh-CN" altLang="en-US" sz="2400" dirty="0">
                <a:latin typeface="黑体" panose="02010609060101010101" pitchFamily="49" charset="-122"/>
              </a:rPr>
              <a:t>除了是在</a:t>
            </a:r>
            <a:r>
              <a:rPr lang="en-US" altLang="zh-CN" sz="2400" dirty="0">
                <a:latin typeface="黑体" panose="02010609060101010101" pitchFamily="49" charset="-122"/>
              </a:rPr>
              <a:t>Internet</a:t>
            </a:r>
            <a:r>
              <a:rPr lang="zh-CN" altLang="en-US" sz="2400" dirty="0">
                <a:latin typeface="黑体" panose="02010609060101010101" pitchFamily="49" charset="-122"/>
              </a:rPr>
              <a:t>上传播之外，这种分类与传统的无线广播和电视中的实况转播是一样的</a:t>
            </a:r>
            <a:r>
              <a:rPr lang="zh-CN" altLang="en-US" sz="2400" dirty="0"/>
              <a:t> </a:t>
            </a:r>
            <a:endParaRPr lang="zh-CN" altLang="en-US" sz="2400" dirty="0"/>
          </a:p>
          <a:p>
            <a:pPr lvl="0">
              <a:lnSpc>
                <a:spcPct val="90000"/>
              </a:lnSpc>
            </a:pPr>
            <a:r>
              <a:rPr lang="zh-CN" altLang="en-US" sz="2400" dirty="0"/>
              <a:t>不能交互，只能听或者看</a:t>
            </a:r>
            <a:endParaRPr lang="zh-CN" altLang="en-US" sz="2400" dirty="0"/>
          </a:p>
          <a:p>
            <a:pPr lvl="0">
              <a:lnSpc>
                <a:spcPct val="90000"/>
              </a:lnSpc>
              <a:buNone/>
            </a:pPr>
            <a:r>
              <a:rPr lang="zh-CN" altLang="en-US" sz="2400" u="sng" dirty="0">
                <a:solidFill>
                  <a:srgbClr val="FF0000"/>
                </a:solidFill>
              </a:rPr>
              <a:t>实时交互式音视频</a:t>
            </a:r>
            <a:r>
              <a:rPr lang="en-US" altLang="zh-CN" sz="2400" u="sng" dirty="0">
                <a:solidFill>
                  <a:srgbClr val="FF0000"/>
                </a:solidFill>
              </a:rPr>
              <a:t>:</a:t>
            </a:r>
            <a:endParaRPr lang="en-US" altLang="zh-CN" sz="2400" u="sng" dirty="0">
              <a:solidFill>
                <a:srgbClr val="FF0000"/>
              </a:solidFill>
            </a:endParaRPr>
          </a:p>
          <a:p>
            <a:pPr lvl="0">
              <a:lnSpc>
                <a:spcPct val="90000"/>
              </a:lnSpc>
            </a:pPr>
            <a:r>
              <a:rPr lang="zh-CN" altLang="en-US" sz="2400" dirty="0"/>
              <a:t>电话或者视频会议</a:t>
            </a:r>
            <a:endParaRPr lang="zh-CN" altLang="en-US" sz="2400" dirty="0"/>
          </a:p>
          <a:p>
            <a:pPr lvl="0">
              <a:lnSpc>
                <a:spcPct val="90000"/>
              </a:lnSpc>
            </a:pPr>
            <a:r>
              <a:rPr lang="zh-CN" altLang="en-US" sz="2400" dirty="0"/>
              <a:t>对延迟的要求更加严格</a:t>
            </a:r>
            <a:r>
              <a:rPr lang="en-US" altLang="zh-CN" sz="2400" dirty="0"/>
              <a:t>Video: &lt; 150 msec acceptable</a:t>
            </a:r>
            <a:endParaRPr lang="en-US" altLang="zh-CN" sz="2400" dirty="0"/>
          </a:p>
          <a:p>
            <a:pPr lvl="0">
              <a:lnSpc>
                <a:spcPct val="90000"/>
              </a:lnSpc>
            </a:pPr>
            <a:r>
              <a:rPr lang="en-US" altLang="zh-CN" sz="2400" dirty="0"/>
              <a:t>Audio: &lt; 150 msec good,  &lt;400 msec acceptable</a:t>
            </a:r>
            <a:endParaRPr lang="en-US" altLang="zh-CN" sz="2400" dirty="0"/>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Rectangle 2"/>
          <p:cNvSpPr>
            <a:spLocks noGrp="1" noRot="1"/>
          </p:cNvSpPr>
          <p:nvPr>
            <p:ph type="title"/>
          </p:nvPr>
        </p:nvSpPr>
        <p:spPr/>
        <p:txBody>
          <a:bodyPr vert="horz" wrap="square" lIns="92075" tIns="46038" rIns="92075" bIns="46038" anchor="ctr" anchorCtr="0"/>
          <a:p>
            <a:r>
              <a:rPr lang="en-US" altLang="zh-CN" dirty="0"/>
              <a:t>Internet</a:t>
            </a:r>
            <a:r>
              <a:rPr lang="zh-CN" altLang="en-US" dirty="0"/>
              <a:t>的多媒体应用挑战</a:t>
            </a:r>
            <a:endParaRPr lang="zh-CN" altLang="en-US" dirty="0"/>
          </a:p>
        </p:txBody>
      </p:sp>
      <p:sp>
        <p:nvSpPr>
          <p:cNvPr id="167939" name="Rectangle 3"/>
          <p:cNvSpPr>
            <a:spLocks noGrp="1" noRot="1"/>
          </p:cNvSpPr>
          <p:nvPr>
            <p:ph idx="1"/>
          </p:nvPr>
        </p:nvSpPr>
        <p:spPr>
          <a:xfrm>
            <a:off x="539750" y="1341438"/>
            <a:ext cx="3881438" cy="4114800"/>
          </a:xfrm>
        </p:spPr>
        <p:txBody>
          <a:bodyPr vert="horz" wrap="square" lIns="91440" tIns="45720" rIns="91440" bIns="45720" anchor="t" anchorCtr="0"/>
          <a:p>
            <a:pPr>
              <a:lnSpc>
                <a:spcPct val="90000"/>
              </a:lnSpc>
            </a:pPr>
            <a:r>
              <a:rPr lang="en-US" altLang="zh-CN" sz="2400" dirty="0"/>
              <a:t>TCP/UDP/IP</a:t>
            </a:r>
            <a:r>
              <a:rPr lang="zh-CN" altLang="en-US" sz="2400" dirty="0">
                <a:latin typeface="黑体" panose="02010609060101010101" pitchFamily="49" charset="-122"/>
              </a:rPr>
              <a:t>提供的服务是所谓</a:t>
            </a:r>
            <a:r>
              <a:rPr lang="zh-CN" altLang="en-US" sz="2400" dirty="0"/>
              <a:t>“</a:t>
            </a:r>
            <a:r>
              <a:rPr lang="zh-CN" altLang="en-US" sz="2400" dirty="0">
                <a:latin typeface="黑体" panose="02010609060101010101" pitchFamily="49" charset="-122"/>
              </a:rPr>
              <a:t>力尽所能的服务</a:t>
            </a:r>
            <a:r>
              <a:rPr lang="en-US" altLang="zh-CN" sz="2400" dirty="0"/>
              <a:t>(best-effort service)</a:t>
            </a:r>
            <a:r>
              <a:rPr lang="en-US" altLang="zh-CN" sz="2400" dirty="0">
                <a:latin typeface="Comic Sans MS" panose="030F0702030302020204" pitchFamily="66" charset="0"/>
              </a:rPr>
              <a:t>”</a:t>
            </a:r>
            <a:r>
              <a:rPr lang="en-US" altLang="zh-CN" sz="2400" dirty="0"/>
              <a:t> </a:t>
            </a:r>
            <a:r>
              <a:rPr lang="zh-CN" altLang="en-US" sz="2400" dirty="0"/>
              <a:t>，</a:t>
            </a:r>
            <a:r>
              <a:rPr lang="zh-CN" altLang="en-US" sz="2400" dirty="0">
                <a:latin typeface="黑体" panose="02010609060101010101" pitchFamily="49" charset="-122"/>
              </a:rPr>
              <a:t>对其传输过程中所产生的延迟不作任何承诺</a:t>
            </a:r>
            <a:r>
              <a:rPr lang="zh-CN" altLang="en-US" sz="2400" dirty="0"/>
              <a:t> 。 </a:t>
            </a:r>
            <a:endParaRPr lang="zh-CN" altLang="en-US" sz="2400" dirty="0"/>
          </a:p>
          <a:p>
            <a:pPr lvl="1">
              <a:lnSpc>
                <a:spcPct val="90000"/>
              </a:lnSpc>
            </a:pPr>
            <a:r>
              <a:rPr lang="zh-CN" altLang="en-US" sz="2000" dirty="0">
                <a:solidFill>
                  <a:schemeClr val="tx1"/>
                </a:solidFill>
                <a:latin typeface="黑体" panose="02010609060101010101" pitchFamily="49" charset="-122"/>
              </a:rPr>
              <a:t>存储式流媒体的用户交互延迟时间一般为</a:t>
            </a:r>
            <a:r>
              <a:rPr lang="en-US" altLang="zh-CN" sz="2000" dirty="0">
                <a:solidFill>
                  <a:schemeClr val="tx1"/>
                </a:solidFill>
              </a:rPr>
              <a:t>5-10</a:t>
            </a:r>
            <a:r>
              <a:rPr lang="zh-CN" altLang="en-US" sz="2000" dirty="0">
                <a:solidFill>
                  <a:schemeClr val="tx1"/>
                </a:solidFill>
                <a:latin typeface="黑体" panose="02010609060101010101" pitchFamily="49" charset="-122"/>
              </a:rPr>
              <a:t>秒，但在尖峰时间和跨越拥挤的链路（如拥挤的越洋链路）时，情况就不是那么令人满意</a:t>
            </a:r>
            <a:r>
              <a:rPr lang="zh-CN" altLang="en-US" sz="2000" dirty="0">
                <a:solidFill>
                  <a:schemeClr val="tx1"/>
                </a:solidFill>
              </a:rPr>
              <a:t>。</a:t>
            </a:r>
            <a:endParaRPr lang="zh-CN" altLang="en-US" sz="2000" dirty="0">
              <a:solidFill>
                <a:schemeClr val="tx1"/>
              </a:solidFill>
            </a:endParaRPr>
          </a:p>
          <a:p>
            <a:pPr lvl="1">
              <a:lnSpc>
                <a:spcPct val="90000"/>
              </a:lnSpc>
            </a:pPr>
            <a:r>
              <a:rPr lang="en-US" altLang="zh-CN" sz="2000" dirty="0">
                <a:solidFill>
                  <a:schemeClr val="tx1"/>
                </a:solidFill>
              </a:rPr>
              <a:t>Real-Time Interactive </a:t>
            </a:r>
            <a:r>
              <a:rPr lang="zh-CN" altLang="en-US" sz="2000" dirty="0">
                <a:solidFill>
                  <a:schemeClr val="tx1"/>
                </a:solidFill>
              </a:rPr>
              <a:t>应用 对</a:t>
            </a:r>
            <a:r>
              <a:rPr lang="zh-CN" altLang="en-US" sz="2000" dirty="0">
                <a:solidFill>
                  <a:schemeClr val="tx1"/>
                </a:solidFill>
                <a:latin typeface="黑体" panose="02010609060101010101" pitchFamily="49" charset="-122"/>
              </a:rPr>
              <a:t>对数据分组的延迟和延迟时间变动（也称分组抖动（</a:t>
            </a:r>
            <a:r>
              <a:rPr lang="en-US" altLang="zh-CN" sz="2000" dirty="0">
                <a:solidFill>
                  <a:schemeClr val="tx1"/>
                </a:solidFill>
              </a:rPr>
              <a:t>packet jitter</a:t>
            </a:r>
            <a:r>
              <a:rPr lang="zh-CN" altLang="en-US" sz="2000" dirty="0">
                <a:solidFill>
                  <a:schemeClr val="tx1"/>
                </a:solidFill>
                <a:latin typeface="黑体" panose="02010609060101010101" pitchFamily="49" charset="-122"/>
              </a:rPr>
              <a:t>））十分苛刻</a:t>
            </a:r>
            <a:r>
              <a:rPr lang="zh-CN" altLang="en-US" sz="2400" dirty="0">
                <a:solidFill>
                  <a:schemeClr val="tx1"/>
                </a:solidFill>
              </a:rPr>
              <a:t>。</a:t>
            </a:r>
            <a:endParaRPr lang="zh-CN" altLang="en-US" sz="2400" dirty="0">
              <a:solidFill>
                <a:schemeClr val="tx1"/>
              </a:solidFill>
            </a:endParaRPr>
          </a:p>
        </p:txBody>
      </p:sp>
      <p:sp>
        <p:nvSpPr>
          <p:cNvPr id="167940" name="Rectangle 4"/>
          <p:cNvSpPr>
            <a:spLocks noGrp="1" noRot="1"/>
          </p:cNvSpPr>
          <p:nvPr>
            <p:ph type="body" sz="half" idx="4294967295"/>
          </p:nvPr>
        </p:nvSpPr>
        <p:spPr>
          <a:xfrm>
            <a:off x="4787900" y="1341438"/>
            <a:ext cx="4186238" cy="4270375"/>
          </a:xfrm>
        </p:spPr>
        <p:txBody>
          <a:bodyPr vert="horz" wrap="square" lIns="91440" tIns="45720" rIns="91440" bIns="45720" anchor="t" anchorCtr="0"/>
          <a:lstStyle>
            <a:lvl1pPr lvl="0">
              <a:buClr>
                <a:srgbClr val="3366FF"/>
              </a:buClr>
              <a:buSzTx/>
              <a:buFont typeface="Wingdings" panose="05000000000000000000" pitchFamily="2" charset="2"/>
              <a:defRPr sz="2800"/>
            </a:lvl1pPr>
            <a:lvl2pPr lvl="1">
              <a:buClr>
                <a:srgbClr val="003399"/>
              </a:buClr>
              <a:buSzTx/>
              <a:buFont typeface="Wingdings" panose="05000000000000000000" pitchFamily="2" charset="2"/>
              <a:defRPr sz="2400"/>
            </a:lvl2pPr>
            <a:lvl3pPr lvl="2">
              <a:buClr>
                <a:srgbClr val="CC6600"/>
              </a:buClr>
              <a:buSzTx/>
              <a:buFont typeface="Wingdings" panose="05000000000000000000" pitchFamily="2" charset="2"/>
              <a:defRPr sz="2000"/>
            </a:lvl3pPr>
            <a:lvl4pPr lvl="3">
              <a:buClr>
                <a:srgbClr val="256EFF"/>
              </a:buClr>
              <a:buSzTx/>
              <a:buFontTx/>
              <a:defRPr sz="1800"/>
            </a:lvl4pPr>
            <a:lvl5pPr lvl="4">
              <a:buClr>
                <a:srgbClr val="256EFF"/>
              </a:buClr>
              <a:buSzTx/>
              <a:buFontTx/>
              <a:defRPr sz="1800"/>
            </a:lvl5pPr>
          </a:lstStyle>
          <a:p>
            <a:pPr lvl="0"/>
            <a:r>
              <a:rPr lang="zh-CN" altLang="en-US" sz="2400" dirty="0">
                <a:latin typeface="黑体" panose="02010609060101010101" pitchFamily="49" charset="-122"/>
              </a:rPr>
              <a:t>如果</a:t>
            </a:r>
            <a:r>
              <a:rPr lang="en-US" altLang="zh-CN" sz="2400" dirty="0">
                <a:latin typeface="黑体" panose="02010609060101010101" pitchFamily="49" charset="-122"/>
              </a:rPr>
              <a:t>Internet</a:t>
            </a:r>
            <a:r>
              <a:rPr lang="zh-CN" altLang="en-US" sz="2400" dirty="0">
                <a:latin typeface="黑体" panose="02010609060101010101" pitchFamily="49" charset="-122"/>
              </a:rPr>
              <a:t>像铁路交通那样，有特快、直快分出等级，那么多媒体应用程序的设计就可以简单的多。 </a:t>
            </a:r>
            <a:endParaRPr lang="zh-CN" altLang="en-US" sz="2400" dirty="0">
              <a:latin typeface="黑体" panose="02010609060101010101" pitchFamily="49" charset="-122"/>
            </a:endParaRPr>
          </a:p>
          <a:p>
            <a:pPr lvl="1"/>
            <a:r>
              <a:rPr lang="zh-CN" altLang="en-US" sz="2000" dirty="0">
                <a:solidFill>
                  <a:schemeClr val="tx1"/>
                </a:solidFill>
                <a:latin typeface="黑体" panose="02010609060101010101" pitchFamily="49" charset="-122"/>
              </a:rPr>
              <a:t>但是在</a:t>
            </a:r>
            <a:r>
              <a:rPr lang="en-US" altLang="zh-CN" sz="2000" dirty="0">
                <a:solidFill>
                  <a:schemeClr val="tx1"/>
                </a:solidFill>
                <a:latin typeface="黑体" panose="02010609060101010101" pitchFamily="49" charset="-122"/>
              </a:rPr>
              <a:t>Internet</a:t>
            </a:r>
            <a:r>
              <a:rPr lang="zh-CN" altLang="en-US" sz="2000" dirty="0">
                <a:solidFill>
                  <a:schemeClr val="tx1"/>
                </a:solidFill>
                <a:latin typeface="黑体" panose="02010609060101010101" pitchFamily="49" charset="-122"/>
              </a:rPr>
              <a:t>上，所有的数据报都一律平等。</a:t>
            </a:r>
            <a:endParaRPr lang="zh-CN" altLang="en-US" sz="2000" dirty="0">
              <a:solidFill>
                <a:schemeClr val="tx1"/>
              </a:solidFill>
              <a:latin typeface="黑体" panose="02010609060101010101" pitchFamily="49" charset="-122"/>
            </a:endParaRPr>
          </a:p>
          <a:p>
            <a:pPr lvl="0"/>
            <a:r>
              <a:rPr lang="zh-CN" altLang="en-US" sz="2400" dirty="0">
                <a:latin typeface="黑体" panose="02010609060101010101" pitchFamily="49" charset="-122"/>
              </a:rPr>
              <a:t>现在正在努力提供有差别服务。</a:t>
            </a:r>
            <a:endParaRPr lang="zh-CN" altLang="en-US" sz="2400" dirty="0">
              <a:latin typeface="黑体" panose="02010609060101010101" pitchFamily="49" charset="-122"/>
            </a:endParaRP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noRot="1"/>
          </p:cNvSpPr>
          <p:nvPr>
            <p:ph type="title"/>
          </p:nvPr>
        </p:nvSpPr>
        <p:spPr/>
        <p:txBody>
          <a:bodyPr vert="horz" wrap="square" lIns="92075" tIns="46038" rIns="92075" bIns="46038" anchor="ctr" anchorCtr="0"/>
          <a:p>
            <a:r>
              <a:rPr lang="zh-CN" altLang="en-US" sz="3200" dirty="0"/>
              <a:t>基于</a:t>
            </a:r>
            <a:r>
              <a:rPr lang="en-US" altLang="zh-CN" sz="3200" dirty="0"/>
              <a:t>Web</a:t>
            </a:r>
            <a:r>
              <a:rPr lang="zh-CN" altLang="en-US" sz="3200" dirty="0"/>
              <a:t>的流媒体</a:t>
            </a:r>
            <a:r>
              <a:rPr lang="en-US" altLang="zh-CN" sz="3200" dirty="0"/>
              <a:t>(1)</a:t>
            </a:r>
            <a:endParaRPr lang="en-US" altLang="zh-CN" sz="3200" dirty="0"/>
          </a:p>
        </p:txBody>
      </p:sp>
      <p:sp>
        <p:nvSpPr>
          <p:cNvPr id="169987" name="Rectangle 3"/>
          <p:cNvSpPr>
            <a:spLocks noGrp="1" noRot="1"/>
          </p:cNvSpPr>
          <p:nvPr>
            <p:ph idx="1"/>
          </p:nvPr>
        </p:nvSpPr>
        <p:spPr>
          <a:xfrm>
            <a:off x="179388" y="1052513"/>
            <a:ext cx="4278312" cy="4114800"/>
          </a:xfrm>
        </p:spPr>
        <p:txBody>
          <a:bodyPr vert="horz" wrap="square" lIns="91440" tIns="45720" rIns="91440" bIns="45720" anchor="t" anchorCtr="0"/>
          <a:p>
            <a:pPr>
              <a:lnSpc>
                <a:spcPct val="90000"/>
              </a:lnSpc>
            </a:pPr>
            <a:r>
              <a:rPr lang="en-US" altLang="zh-CN" sz="2400" dirty="0"/>
              <a:t>Audio</a:t>
            </a:r>
            <a:r>
              <a:rPr lang="zh-CN" altLang="en-US" sz="2400" dirty="0"/>
              <a:t>和</a:t>
            </a:r>
            <a:r>
              <a:rPr lang="en-US" altLang="zh-CN" sz="2400" dirty="0"/>
              <a:t>video</a:t>
            </a:r>
            <a:r>
              <a:rPr lang="zh-CN" altLang="en-US" sz="2400" dirty="0"/>
              <a:t>文件存储在</a:t>
            </a:r>
            <a:r>
              <a:rPr lang="en-US" altLang="zh-CN" sz="2400" dirty="0"/>
              <a:t>Web server</a:t>
            </a:r>
            <a:r>
              <a:rPr lang="zh-CN" altLang="en-US" sz="2400" dirty="0"/>
              <a:t>中</a:t>
            </a:r>
            <a:endParaRPr lang="zh-CN" altLang="en-US" sz="2400" dirty="0"/>
          </a:p>
          <a:p>
            <a:pPr>
              <a:lnSpc>
                <a:spcPct val="90000"/>
              </a:lnSpc>
              <a:buNone/>
            </a:pPr>
            <a:r>
              <a:rPr lang="zh-CN" altLang="en-US" sz="2400" dirty="0">
                <a:solidFill>
                  <a:schemeClr val="tx2"/>
                </a:solidFill>
              </a:rPr>
              <a:t>    </a:t>
            </a:r>
            <a:r>
              <a:rPr lang="zh-CN" altLang="en-US" sz="2400" dirty="0">
                <a:solidFill>
                  <a:srgbClr val="FF0000"/>
                </a:solidFill>
                <a:latin typeface="黑体" panose="02010609060101010101" pitchFamily="49" charset="-122"/>
              </a:rPr>
              <a:t>“</a:t>
            </a:r>
            <a:r>
              <a:rPr lang="zh-CN" altLang="en-US" sz="2400" u="sng" dirty="0">
                <a:solidFill>
                  <a:srgbClr val="FF0000"/>
                </a:solidFill>
              </a:rPr>
              <a:t>天真的方法</a:t>
            </a:r>
            <a:r>
              <a:rPr lang="zh-CN" altLang="en-US" sz="2400" dirty="0">
                <a:solidFill>
                  <a:srgbClr val="FF0000"/>
                </a:solidFill>
                <a:latin typeface="黑体" panose="02010609060101010101" pitchFamily="49" charset="-122"/>
              </a:rPr>
              <a:t>”</a:t>
            </a:r>
            <a:r>
              <a:rPr lang="zh-CN" altLang="en-US" sz="2400" dirty="0">
                <a:solidFill>
                  <a:srgbClr val="FF0000"/>
                </a:solidFill>
              </a:rPr>
              <a:t>：</a:t>
            </a:r>
            <a:endParaRPr lang="zh-CN" altLang="en-US" sz="2400" dirty="0">
              <a:solidFill>
                <a:srgbClr val="FF0000"/>
              </a:solidFill>
            </a:endParaRPr>
          </a:p>
          <a:p>
            <a:pPr>
              <a:lnSpc>
                <a:spcPct val="90000"/>
              </a:lnSpc>
            </a:pPr>
            <a:r>
              <a:rPr lang="zh-CN" altLang="en-US" sz="2400" dirty="0"/>
              <a:t>浏览器用</a:t>
            </a:r>
            <a:r>
              <a:rPr lang="en-US" altLang="zh-CN" sz="2400" dirty="0"/>
              <a:t>HTTP </a:t>
            </a:r>
            <a:r>
              <a:rPr lang="zh-CN" altLang="en-US" sz="2400" dirty="0"/>
              <a:t>请求消息请求文件</a:t>
            </a:r>
            <a:endParaRPr lang="zh-CN" altLang="en-US" sz="2400" dirty="0"/>
          </a:p>
          <a:p>
            <a:pPr>
              <a:lnSpc>
                <a:spcPct val="90000"/>
              </a:lnSpc>
            </a:pPr>
            <a:r>
              <a:rPr lang="en-US" altLang="zh-CN" sz="2400" dirty="0"/>
              <a:t>Web server</a:t>
            </a:r>
            <a:r>
              <a:rPr lang="zh-CN" altLang="en-US" sz="2400" dirty="0"/>
              <a:t>通过</a:t>
            </a:r>
            <a:r>
              <a:rPr lang="en-US" altLang="zh-CN" sz="2400" dirty="0"/>
              <a:t>HTTP</a:t>
            </a:r>
            <a:r>
              <a:rPr lang="zh-CN" altLang="en-US" sz="2400" dirty="0"/>
              <a:t>响应消息发送文件 </a:t>
            </a:r>
            <a:endParaRPr lang="zh-CN" altLang="en-US" sz="2400" dirty="0"/>
          </a:p>
          <a:p>
            <a:pPr>
              <a:lnSpc>
                <a:spcPct val="90000"/>
              </a:lnSpc>
            </a:pPr>
            <a:r>
              <a:rPr lang="en-US" altLang="zh-CN" sz="2400" dirty="0"/>
              <a:t>content-type header line </a:t>
            </a:r>
            <a:r>
              <a:rPr lang="zh-CN" altLang="en-US" sz="2400" dirty="0"/>
              <a:t>指示</a:t>
            </a:r>
            <a:r>
              <a:rPr lang="en-US" altLang="zh-CN" sz="2400" dirty="0"/>
              <a:t>audio/video</a:t>
            </a:r>
            <a:r>
              <a:rPr lang="zh-CN" altLang="en-US" sz="2400" dirty="0"/>
              <a:t>编码类型</a:t>
            </a:r>
            <a:endParaRPr lang="zh-CN" altLang="en-US" sz="2400" dirty="0"/>
          </a:p>
          <a:p>
            <a:pPr>
              <a:lnSpc>
                <a:spcPct val="90000"/>
              </a:lnSpc>
            </a:pPr>
            <a:r>
              <a:rPr lang="en-US" altLang="zh-CN" sz="2400" dirty="0"/>
              <a:t>B</a:t>
            </a:r>
            <a:r>
              <a:rPr lang="zh-CN" altLang="en-US" sz="2400" dirty="0"/>
              <a:t>浏览器加载</a:t>
            </a:r>
            <a:r>
              <a:rPr lang="en-US" altLang="zh-CN" sz="2400" dirty="0"/>
              <a:t>media player, </a:t>
            </a:r>
            <a:r>
              <a:rPr lang="zh-CN" altLang="en-US" sz="2400" dirty="0"/>
              <a:t>并且将文件递交给</a:t>
            </a:r>
            <a:r>
              <a:rPr lang="en-US" altLang="zh-CN" sz="2400" dirty="0"/>
              <a:t>media player</a:t>
            </a:r>
            <a:endParaRPr lang="en-US" altLang="zh-CN" sz="2400" dirty="0"/>
          </a:p>
          <a:p>
            <a:pPr>
              <a:lnSpc>
                <a:spcPct val="90000"/>
              </a:lnSpc>
            </a:pPr>
            <a:r>
              <a:rPr lang="en-US" altLang="zh-CN" sz="2400" dirty="0"/>
              <a:t>media player </a:t>
            </a:r>
            <a:r>
              <a:rPr lang="zh-CN" altLang="en-US" sz="2400" dirty="0"/>
              <a:t>播放文件</a:t>
            </a:r>
            <a:endParaRPr lang="zh-CN" altLang="en-US" sz="2400" dirty="0"/>
          </a:p>
        </p:txBody>
      </p:sp>
      <p:sp>
        <p:nvSpPr>
          <p:cNvPr id="169988" name="Text Box 5"/>
          <p:cNvSpPr txBox="1"/>
          <p:nvPr/>
        </p:nvSpPr>
        <p:spPr>
          <a:xfrm>
            <a:off x="5003800" y="4437063"/>
            <a:ext cx="35179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50000"/>
              </a:spcBef>
              <a:buClrTx/>
              <a:buFontTx/>
              <a:buChar char="•"/>
            </a:pPr>
            <a:r>
              <a:rPr lang="en-US" altLang="zh-CN" sz="1800" b="0" dirty="0">
                <a:solidFill>
                  <a:schemeClr val="tx1"/>
                </a:solidFill>
                <a:latin typeface="Comic Sans MS" panose="030F0702030302020204" pitchFamily="66" charset="0"/>
              </a:rPr>
              <a:t> </a:t>
            </a:r>
            <a:r>
              <a:rPr lang="zh-CN" altLang="en-US" sz="1800" b="0" dirty="0">
                <a:solidFill>
                  <a:schemeClr val="tx1"/>
                </a:solidFill>
                <a:latin typeface="Comic Sans MS" panose="030F0702030302020204" pitchFamily="66" charset="0"/>
              </a:rPr>
              <a:t>主要缺点</a:t>
            </a:r>
            <a:r>
              <a:rPr lang="en-US" altLang="zh-CN" sz="1800" b="0" dirty="0">
                <a:solidFill>
                  <a:schemeClr val="tx1"/>
                </a:solidFill>
                <a:latin typeface="Comic Sans MS" panose="030F0702030302020204" pitchFamily="66" charset="0"/>
              </a:rPr>
              <a:t>: </a:t>
            </a:r>
            <a:r>
              <a:rPr lang="zh-CN" altLang="en-US" sz="1800" b="0" dirty="0">
                <a:solidFill>
                  <a:schemeClr val="tx1"/>
                </a:solidFill>
                <a:latin typeface="Comic Sans MS" panose="030F0702030302020204" pitchFamily="66" charset="0"/>
              </a:rPr>
              <a:t>媒体播放器与服务器交互需要</a:t>
            </a:r>
            <a:r>
              <a:rPr lang="en-US" altLang="zh-CN" sz="1800" b="0" dirty="0">
                <a:solidFill>
                  <a:schemeClr val="tx1"/>
                </a:solidFill>
                <a:latin typeface="Comic Sans MS" panose="030F0702030302020204" pitchFamily="66" charset="0"/>
              </a:rPr>
              <a:t>Web</a:t>
            </a:r>
            <a:r>
              <a:rPr lang="zh-CN" altLang="en-US" sz="1800" b="0" dirty="0">
                <a:solidFill>
                  <a:schemeClr val="tx1"/>
                </a:solidFill>
                <a:latin typeface="Comic Sans MS" panose="030F0702030302020204" pitchFamily="66" charset="0"/>
              </a:rPr>
              <a:t>浏览器的中介</a:t>
            </a:r>
            <a:endParaRPr lang="zh-CN" altLang="en-US" sz="1800" b="0" dirty="0">
              <a:solidFill>
                <a:schemeClr val="tx1"/>
              </a:solidFill>
              <a:latin typeface="Comic Sans MS" panose="030F0702030302020204" pitchFamily="66" charset="0"/>
            </a:endParaRPr>
          </a:p>
        </p:txBody>
      </p:sp>
      <p:pic>
        <p:nvPicPr>
          <p:cNvPr id="169989" name="图片 1"/>
          <p:cNvPicPr>
            <a:picLocks noChangeAspect="1"/>
          </p:cNvPicPr>
          <p:nvPr/>
        </p:nvPicPr>
        <p:blipFill>
          <a:blip r:embed="rId1"/>
          <a:stretch>
            <a:fillRect/>
          </a:stretch>
        </p:blipFill>
        <p:spPr>
          <a:xfrm>
            <a:off x="4932363" y="1341438"/>
            <a:ext cx="3835400" cy="2519362"/>
          </a:xfrm>
          <a:prstGeom prst="rect">
            <a:avLst/>
          </a:prstGeom>
          <a:noFill/>
          <a:ln w="9525">
            <a:noFill/>
          </a:ln>
        </p:spPr>
      </p:pic>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Rectangle 3"/>
          <p:cNvSpPr>
            <a:spLocks noGrp="1" noRot="1"/>
          </p:cNvSpPr>
          <p:nvPr>
            <p:ph type="body" sz="half" idx="4294967295"/>
          </p:nvPr>
        </p:nvSpPr>
        <p:spPr>
          <a:xfrm>
            <a:off x="17463" y="1127125"/>
            <a:ext cx="4106862" cy="4895850"/>
          </a:xfrm>
        </p:spPr>
        <p:txBody>
          <a:bodyPr vert="horz" wrap="square" lIns="91440" tIns="45720" rIns="91440" bIns="45720" anchor="t" anchorCtr="0"/>
          <a:lstStyle>
            <a:lvl1pPr lvl="0">
              <a:buClr>
                <a:srgbClr val="3366FF"/>
              </a:buClr>
              <a:buSzTx/>
              <a:buFont typeface="Wingdings" panose="05000000000000000000" pitchFamily="2" charset="2"/>
              <a:defRPr sz="2800"/>
            </a:lvl1pPr>
            <a:lvl2pPr lvl="1">
              <a:buClr>
                <a:srgbClr val="003399"/>
              </a:buClr>
              <a:buSzTx/>
              <a:buFont typeface="Wingdings" panose="05000000000000000000" pitchFamily="2" charset="2"/>
              <a:defRPr sz="2400"/>
            </a:lvl2pPr>
            <a:lvl3pPr lvl="2">
              <a:buClr>
                <a:srgbClr val="CC6600"/>
              </a:buClr>
              <a:buSzTx/>
              <a:buFont typeface="Wingdings" panose="05000000000000000000" pitchFamily="2" charset="2"/>
              <a:defRPr sz="2000"/>
            </a:lvl3pPr>
            <a:lvl4pPr lvl="3">
              <a:buClr>
                <a:srgbClr val="256EFF"/>
              </a:buClr>
              <a:buSzTx/>
              <a:buFontTx/>
              <a:defRPr sz="1800"/>
            </a:lvl4pPr>
            <a:lvl5pPr lvl="4">
              <a:buClr>
                <a:srgbClr val="256EFF"/>
              </a:buClr>
              <a:buSzTx/>
              <a:buFontTx/>
              <a:defRPr sz="1800"/>
            </a:lvl5pPr>
          </a:lstStyle>
          <a:p>
            <a:pPr lvl="0">
              <a:lnSpc>
                <a:spcPct val="90000"/>
              </a:lnSpc>
              <a:buNone/>
            </a:pPr>
            <a:r>
              <a:rPr lang="zh-CN" altLang="en-US" sz="2400" dirty="0">
                <a:solidFill>
                  <a:schemeClr val="tx1"/>
                </a:solidFill>
              </a:rPr>
              <a:t>另外的方法</a:t>
            </a:r>
            <a:r>
              <a:rPr lang="en-US" altLang="zh-CN" sz="2400" dirty="0">
                <a:solidFill>
                  <a:schemeClr val="tx1"/>
                </a:solidFill>
              </a:rPr>
              <a:t>: </a:t>
            </a:r>
            <a:r>
              <a:rPr lang="zh-CN" altLang="en-US" sz="2400" dirty="0">
                <a:solidFill>
                  <a:schemeClr val="tx1"/>
                </a:solidFill>
              </a:rPr>
              <a:t>在服务器与播放器之间建立连接</a:t>
            </a:r>
            <a:endParaRPr lang="zh-CN" altLang="en-US" sz="2400" dirty="0">
              <a:solidFill>
                <a:schemeClr val="tx1"/>
              </a:solidFill>
            </a:endParaRPr>
          </a:p>
          <a:p>
            <a:pPr lvl="0">
              <a:lnSpc>
                <a:spcPct val="90000"/>
              </a:lnSpc>
            </a:pPr>
            <a:r>
              <a:rPr lang="en-US" altLang="zh-CN" sz="2400" dirty="0"/>
              <a:t>Web</a:t>
            </a:r>
            <a:r>
              <a:rPr lang="zh-CN" altLang="en-US" sz="2400" dirty="0"/>
              <a:t>浏览器请求并接收 一个元文件（</a:t>
            </a:r>
            <a:r>
              <a:rPr lang="en-US" altLang="zh-CN" sz="2400" dirty="0">
                <a:solidFill>
                  <a:schemeClr val="accent2"/>
                </a:solidFill>
              </a:rPr>
              <a:t>meta file</a:t>
            </a:r>
            <a:r>
              <a:rPr lang="zh-CN" altLang="en-US" sz="2400" dirty="0"/>
              <a:t>） 而不是接收文件本身；</a:t>
            </a:r>
            <a:endParaRPr lang="zh-CN" altLang="en-US" sz="2400" dirty="0"/>
          </a:p>
          <a:p>
            <a:pPr lvl="0">
              <a:lnSpc>
                <a:spcPct val="90000"/>
              </a:lnSpc>
            </a:pPr>
            <a:r>
              <a:rPr lang="en-US" altLang="zh-CN" sz="2400" dirty="0"/>
              <a:t>Content-type header </a:t>
            </a:r>
            <a:r>
              <a:rPr lang="zh-CN" altLang="en-US" sz="2400" dirty="0"/>
              <a:t>指示特定的</a:t>
            </a:r>
            <a:r>
              <a:rPr lang="en-US" altLang="zh-CN" sz="2400" dirty="0"/>
              <a:t>audio/video</a:t>
            </a:r>
            <a:r>
              <a:rPr lang="zh-CN" altLang="en-US" sz="2400" dirty="0"/>
              <a:t>应用类型</a:t>
            </a:r>
            <a:endParaRPr lang="zh-CN" altLang="en-US" sz="2400" dirty="0"/>
          </a:p>
          <a:p>
            <a:pPr lvl="0">
              <a:lnSpc>
                <a:spcPct val="90000"/>
              </a:lnSpc>
            </a:pPr>
            <a:r>
              <a:rPr lang="zh-CN" altLang="en-US" sz="2400" dirty="0"/>
              <a:t>浏览器加载媒体播放器并且把元文件递交给它</a:t>
            </a:r>
            <a:endParaRPr lang="zh-CN" altLang="en-US" sz="2400" dirty="0"/>
          </a:p>
          <a:p>
            <a:pPr lvl="0">
              <a:lnSpc>
                <a:spcPct val="90000"/>
              </a:lnSpc>
            </a:pPr>
            <a:r>
              <a:rPr lang="zh-CN" altLang="en-US" sz="2400" dirty="0"/>
              <a:t>播放器与服务器建立 </a:t>
            </a:r>
            <a:r>
              <a:rPr lang="en-US" altLang="zh-CN" sz="2400" dirty="0"/>
              <a:t>TCP</a:t>
            </a:r>
            <a:r>
              <a:rPr lang="zh-CN" altLang="en-US" sz="2400" dirty="0"/>
              <a:t>连接，发出</a:t>
            </a:r>
            <a:r>
              <a:rPr lang="en-US" altLang="zh-CN" sz="2400" dirty="0"/>
              <a:t>HTTP </a:t>
            </a:r>
            <a:r>
              <a:rPr lang="zh-CN" altLang="en-US" sz="2400" dirty="0"/>
              <a:t>请求</a:t>
            </a:r>
            <a:endParaRPr lang="zh-CN" altLang="en-US" sz="2400" dirty="0"/>
          </a:p>
        </p:txBody>
      </p:sp>
      <p:sp>
        <p:nvSpPr>
          <p:cNvPr id="172035" name="Rectangle 5"/>
          <p:cNvSpPr>
            <a:spLocks noGrp="1" noRot="1"/>
          </p:cNvSpPr>
          <p:nvPr>
            <p:ph type="body" sz="half" idx="4294967295"/>
          </p:nvPr>
        </p:nvSpPr>
        <p:spPr>
          <a:xfrm>
            <a:off x="4957763" y="3683000"/>
            <a:ext cx="4186237" cy="2339975"/>
          </a:xfrm>
        </p:spPr>
        <p:txBody>
          <a:bodyPr vert="horz" wrap="square" lIns="91440" tIns="45720" rIns="91440" bIns="45720" anchor="t" anchorCtr="0"/>
          <a:lstStyle>
            <a:lvl1pPr lvl="0">
              <a:buClr>
                <a:srgbClr val="3366FF"/>
              </a:buClr>
              <a:buSzTx/>
              <a:buFont typeface="Wingdings" panose="05000000000000000000" pitchFamily="2" charset="2"/>
              <a:defRPr sz="2800"/>
            </a:lvl1pPr>
            <a:lvl2pPr lvl="1">
              <a:buClr>
                <a:srgbClr val="003399"/>
              </a:buClr>
              <a:buSzTx/>
              <a:buFont typeface="Wingdings" panose="05000000000000000000" pitchFamily="2" charset="2"/>
              <a:defRPr sz="2400"/>
            </a:lvl2pPr>
            <a:lvl3pPr lvl="2">
              <a:buClr>
                <a:srgbClr val="CC6600"/>
              </a:buClr>
              <a:buSzTx/>
              <a:buFont typeface="Wingdings" panose="05000000000000000000" pitchFamily="2" charset="2"/>
              <a:defRPr sz="2000"/>
            </a:lvl3pPr>
            <a:lvl4pPr lvl="3">
              <a:buClr>
                <a:srgbClr val="256EFF"/>
              </a:buClr>
              <a:buSzTx/>
              <a:buFontTx/>
              <a:defRPr sz="1800"/>
            </a:lvl4pPr>
            <a:lvl5pPr lvl="4">
              <a:buClr>
                <a:srgbClr val="256EFF"/>
              </a:buClr>
              <a:buSzTx/>
              <a:buFontTx/>
              <a:defRPr sz="1800"/>
            </a:lvl5pPr>
          </a:lstStyle>
          <a:p>
            <a:pPr lvl="0">
              <a:lnSpc>
                <a:spcPct val="90000"/>
              </a:lnSpc>
              <a:buNone/>
            </a:pPr>
            <a:r>
              <a:rPr lang="en-US" altLang="zh-CN" u="sng" dirty="0">
                <a:solidFill>
                  <a:schemeClr val="tx2"/>
                </a:solidFill>
              </a:rPr>
              <a:t>Some concerns:</a:t>
            </a:r>
            <a:endParaRPr lang="en-US" altLang="zh-CN" dirty="0">
              <a:solidFill>
                <a:schemeClr val="tx2"/>
              </a:solidFill>
            </a:endParaRPr>
          </a:p>
          <a:p>
            <a:pPr lvl="0">
              <a:lnSpc>
                <a:spcPct val="90000"/>
              </a:lnSpc>
            </a:pPr>
            <a:r>
              <a:rPr lang="zh-CN" altLang="en-US" dirty="0"/>
              <a:t>媒体播放器的通信是通过</a:t>
            </a:r>
            <a:r>
              <a:rPr lang="en-US" altLang="zh-CN" dirty="0"/>
              <a:t>HTTP</a:t>
            </a:r>
            <a:r>
              <a:rPr lang="zh-CN" altLang="en-US" dirty="0"/>
              <a:t>协议，而它并不适宜多媒体交互</a:t>
            </a:r>
            <a:endParaRPr lang="zh-CN" altLang="en-US" dirty="0"/>
          </a:p>
          <a:p>
            <a:pPr lvl="0">
              <a:lnSpc>
                <a:spcPct val="90000"/>
              </a:lnSpc>
            </a:pPr>
            <a:r>
              <a:rPr lang="zh-CN" altLang="en-US" dirty="0"/>
              <a:t>可以用</a:t>
            </a:r>
            <a:r>
              <a:rPr lang="en-US" altLang="zh-CN" dirty="0"/>
              <a:t>UDP</a:t>
            </a:r>
            <a:r>
              <a:rPr lang="zh-CN" altLang="en-US" dirty="0"/>
              <a:t>传输媒体</a:t>
            </a:r>
            <a:endParaRPr lang="zh-CN" altLang="en-US" dirty="0"/>
          </a:p>
        </p:txBody>
      </p:sp>
      <p:pic>
        <p:nvPicPr>
          <p:cNvPr id="172036" name="图片 2"/>
          <p:cNvPicPr>
            <a:picLocks noChangeAspect="1"/>
          </p:cNvPicPr>
          <p:nvPr/>
        </p:nvPicPr>
        <p:blipFill>
          <a:blip r:embed="rId1"/>
          <a:stretch>
            <a:fillRect/>
          </a:stretch>
        </p:blipFill>
        <p:spPr>
          <a:xfrm>
            <a:off x="4465638" y="998538"/>
            <a:ext cx="4283075" cy="2674937"/>
          </a:xfrm>
          <a:prstGeom prst="rect">
            <a:avLst/>
          </a:prstGeom>
          <a:noFill/>
          <a:ln w="9525">
            <a:noFill/>
          </a:ln>
        </p:spPr>
      </p:pic>
      <p:sp>
        <p:nvSpPr>
          <p:cNvPr id="172037" name="Rectangle 2"/>
          <p:cNvSpPr>
            <a:spLocks noGrp="1" noRot="1"/>
          </p:cNvSpPr>
          <p:nvPr>
            <p:ph type="title"/>
          </p:nvPr>
        </p:nvSpPr>
        <p:spPr/>
        <p:txBody>
          <a:bodyPr vert="horz" wrap="square" lIns="92075" tIns="46038" rIns="92075" bIns="46038" anchor="ctr" anchorCtr="0"/>
          <a:p>
            <a:r>
              <a:rPr lang="zh-CN" altLang="en-US" sz="3200" dirty="0"/>
              <a:t>基于</a:t>
            </a:r>
            <a:r>
              <a:rPr lang="en-US" altLang="zh-CN" sz="3200" dirty="0"/>
              <a:t>Web</a:t>
            </a:r>
            <a:r>
              <a:rPr lang="zh-CN" altLang="en-US" sz="3200" dirty="0"/>
              <a:t>的流媒体</a:t>
            </a:r>
            <a:r>
              <a:rPr lang="en-US" altLang="zh-CN" sz="3200" dirty="0"/>
              <a:t>(2)</a:t>
            </a:r>
            <a:endParaRPr lang="en-US" altLang="zh-CN" sz="3200" dirty="0"/>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内容占位符 1"/>
          <p:cNvSpPr>
            <a:spLocks noGrp="1"/>
          </p:cNvSpPr>
          <p:nvPr>
            <p:ph idx="1"/>
          </p:nvPr>
        </p:nvSpPr>
        <p:spPr>
          <a:xfrm>
            <a:off x="762000" y="1376363"/>
            <a:ext cx="7772400" cy="2989262"/>
          </a:xfrm>
        </p:spPr>
        <p:txBody>
          <a:bodyPr vert="horz" wrap="square" lIns="91440" tIns="45720" rIns="91440" bIns="45720" anchor="t" anchorCtr="0"/>
          <a:p>
            <a:r>
              <a:rPr lang="en-US" altLang="zh-CN" dirty="0"/>
              <a:t>HTTP</a:t>
            </a:r>
            <a:r>
              <a:rPr lang="zh-CN" altLang="en-US" dirty="0"/>
              <a:t>自适应流传输</a:t>
            </a:r>
            <a:r>
              <a:rPr lang="en-US" altLang="zh-CN" dirty="0"/>
              <a:t> </a:t>
            </a:r>
            <a:r>
              <a:rPr lang="zh-CN" altLang="en-US" dirty="0"/>
              <a:t>（</a:t>
            </a:r>
            <a:r>
              <a:rPr lang="en-US" altLang="zh-CN" dirty="0"/>
              <a:t>HTTP adaptive streaming</a:t>
            </a:r>
            <a:r>
              <a:rPr lang="zh-CN" altLang="en-US" dirty="0"/>
              <a:t>，</a:t>
            </a:r>
            <a:r>
              <a:rPr lang="en-US" altLang="zh-CN" dirty="0"/>
              <a:t>HAS</a:t>
            </a:r>
            <a:r>
              <a:rPr lang="zh-CN" altLang="en-US" dirty="0"/>
              <a:t>）</a:t>
            </a:r>
            <a:endParaRPr lang="zh-CN" altLang="en-US" dirty="0"/>
          </a:p>
        </p:txBody>
      </p:sp>
      <p:sp>
        <p:nvSpPr>
          <p:cNvPr id="7" name="文本框 6"/>
          <p:cNvSpPr txBox="1"/>
          <p:nvPr/>
        </p:nvSpPr>
        <p:spPr>
          <a:xfrm>
            <a:off x="539750" y="2420938"/>
            <a:ext cx="8208963" cy="3138488"/>
          </a:xfrm>
          <a:prstGeom prst="rect">
            <a:avLst/>
          </a:prstGeom>
          <a:noFill/>
        </p:spPr>
        <p:txBody>
          <a:bodyPr>
            <a:spAutoFit/>
          </a:bodyPr>
          <a:lstStyle/>
          <a:p>
            <a:pPr marL="285750" marR="0" indent="-285750" defTabSz="914400">
              <a:buClrTx/>
              <a:buSzTx/>
              <a:buFont typeface="Wingdings" panose="05000000000000000000" pitchFamily="2" charset="2"/>
              <a:buChar char="ü"/>
              <a:defRPr/>
            </a:pPr>
            <a:endParaRPr kumimoji="0" lang="en-US" altLang="zh-CN" b="1"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lnSpc>
                <a:spcPct val="150000"/>
              </a:lnSpc>
              <a:buClrTx/>
              <a:buSzTx/>
              <a:buFont typeface="Wingdings" panose="05000000000000000000" pitchFamily="2" charset="2"/>
              <a:buChar char="ü"/>
              <a:defRPr/>
            </a:pPr>
            <a:r>
              <a:rPr kumimoji="0" lang="en-US" altLang="zh-CN" sz="2400" b="1" kern="1200" cap="none" spc="0" normalizeH="0" baseline="0" noProof="0" dirty="0">
                <a:latin typeface="Arial" panose="020B0604020202020204" pitchFamily="34" charset="0"/>
                <a:ea typeface="宋体" panose="02010600030101010101" pitchFamily="2" charset="-122"/>
                <a:cs typeface="+mn-cs"/>
              </a:rPr>
              <a:t>MPEG’s Dynamic Adaptive Streaming over HTTP (DASH)</a:t>
            </a:r>
            <a:endParaRPr kumimoji="0" lang="en-US" altLang="zh-CN" sz="2400" b="1"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lnSpc>
                <a:spcPct val="150000"/>
              </a:lnSpc>
              <a:buClrTx/>
              <a:buSzTx/>
              <a:buFont typeface="Wingdings" panose="05000000000000000000" pitchFamily="2" charset="2"/>
              <a:buChar char="ü"/>
              <a:defRPr/>
            </a:pPr>
            <a:r>
              <a:rPr kumimoji="0" lang="en-US" altLang="zh-CN" sz="2400" b="1" kern="1200" cap="none" spc="0" normalizeH="0" baseline="0" noProof="0" dirty="0" err="1">
                <a:latin typeface="Arial" panose="020B0604020202020204" pitchFamily="34" charset="0"/>
                <a:ea typeface="宋体" panose="02010600030101010101" pitchFamily="2" charset="-122"/>
                <a:cs typeface="+mn-cs"/>
              </a:rPr>
              <a:t>Apple’HTTP</a:t>
            </a:r>
            <a:r>
              <a:rPr kumimoji="0" lang="en-US" altLang="zh-CN" sz="2400" b="1" kern="1200" cap="none" spc="0" normalizeH="0" baseline="0" noProof="0" dirty="0">
                <a:latin typeface="Arial" panose="020B0604020202020204" pitchFamily="34" charset="0"/>
                <a:ea typeface="宋体" panose="02010600030101010101" pitchFamily="2" charset="-122"/>
                <a:cs typeface="+mn-cs"/>
              </a:rPr>
              <a:t> Live Streaming (HLS)</a:t>
            </a:r>
            <a:endParaRPr kumimoji="0" lang="en-US" altLang="zh-CN" sz="2400" b="1"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lnSpc>
                <a:spcPct val="150000"/>
              </a:lnSpc>
              <a:buClrTx/>
              <a:buSzTx/>
              <a:buFont typeface="Wingdings" panose="05000000000000000000" pitchFamily="2" charset="2"/>
              <a:buChar char="ü"/>
              <a:defRPr/>
            </a:pPr>
            <a:r>
              <a:rPr kumimoji="0" lang="en-US" altLang="zh-CN" sz="2400" b="1" kern="1200" cap="none" spc="0" normalizeH="0" baseline="0" noProof="0" dirty="0">
                <a:latin typeface="Arial" panose="020B0604020202020204" pitchFamily="34" charset="0"/>
                <a:ea typeface="宋体" panose="02010600030101010101" pitchFamily="2" charset="-122"/>
                <a:cs typeface="+mn-cs"/>
              </a:rPr>
              <a:t>Adobe’s HTTP Dynamic Streaming (HDS),</a:t>
            </a:r>
            <a:endParaRPr kumimoji="0" lang="en-US" altLang="zh-CN" sz="2400" b="1"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a:lnSpc>
                <a:spcPct val="150000"/>
              </a:lnSpc>
              <a:buClrTx/>
              <a:buSzTx/>
              <a:buFont typeface="Wingdings" panose="05000000000000000000" pitchFamily="2" charset="2"/>
              <a:buChar char="ü"/>
              <a:defRPr/>
            </a:pPr>
            <a:r>
              <a:rPr kumimoji="0" lang="en-US" altLang="zh-CN" sz="2400" b="1" kern="1200" cap="none" spc="0" normalizeH="0" baseline="0" noProof="0" dirty="0">
                <a:latin typeface="Arial" panose="020B0604020202020204" pitchFamily="34" charset="0"/>
                <a:ea typeface="宋体" panose="02010600030101010101" pitchFamily="2" charset="-122"/>
                <a:cs typeface="+mn-cs"/>
              </a:rPr>
              <a:t>Microsoft’s HTTP Smooth Streaming (HSS)</a:t>
            </a:r>
            <a:endParaRPr kumimoji="0" lang="en-US" altLang="zh-CN" sz="2400" b="1" kern="1200" cap="none" spc="0" normalizeH="0" baseline="0" noProof="0" dirty="0">
              <a:latin typeface="Arial" panose="020B0604020202020204" pitchFamily="34" charset="0"/>
              <a:ea typeface="宋体" panose="02010600030101010101" pitchFamily="2" charset="-122"/>
              <a:cs typeface="+mn-cs"/>
            </a:endParaRPr>
          </a:p>
        </p:txBody>
      </p:sp>
      <p:sp>
        <p:nvSpPr>
          <p:cNvPr id="174084" name="Rectangle 2"/>
          <p:cNvSpPr>
            <a:spLocks noGrp="1" noRot="1"/>
          </p:cNvSpPr>
          <p:nvPr>
            <p:ph type="title"/>
          </p:nvPr>
        </p:nvSpPr>
        <p:spPr/>
        <p:txBody>
          <a:bodyPr vert="horz" wrap="square" lIns="92075" tIns="46038" rIns="92075" bIns="46038" anchor="ctr" anchorCtr="0"/>
          <a:p>
            <a:r>
              <a:rPr lang="zh-CN" altLang="en-US" sz="3200" dirty="0"/>
              <a:t>基于</a:t>
            </a:r>
            <a:r>
              <a:rPr lang="en-US" altLang="zh-CN" sz="3200" dirty="0"/>
              <a:t>Web</a:t>
            </a:r>
            <a:r>
              <a:rPr lang="zh-CN" altLang="en-US" sz="3200" dirty="0"/>
              <a:t>的的流媒体</a:t>
            </a:r>
            <a:r>
              <a:rPr lang="en-US" altLang="zh-CN" sz="3200" dirty="0"/>
              <a:t>(3)</a:t>
            </a:r>
            <a:endParaRPr lang="en-US" altLang="zh-CN" sz="3200" dirty="0"/>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a:spLocks noGrp="1" noRot="1"/>
          </p:cNvSpPr>
          <p:nvPr>
            <p:ph type="title"/>
          </p:nvPr>
        </p:nvSpPr>
        <p:spPr/>
        <p:txBody>
          <a:bodyPr vert="horz" wrap="square" lIns="92075" tIns="46038" rIns="92075" bIns="46038" anchor="ctr" anchorCtr="0"/>
          <a:p>
            <a:r>
              <a:rPr lang="zh-CN" altLang="en-US" sz="3200" dirty="0"/>
              <a:t>基于媒体服务器的流媒体</a:t>
            </a:r>
            <a:endParaRPr lang="en-US" altLang="zh-CN" sz="3200" dirty="0"/>
          </a:p>
        </p:txBody>
      </p:sp>
      <p:sp>
        <p:nvSpPr>
          <p:cNvPr id="176131" name="Rectangle 3"/>
          <p:cNvSpPr>
            <a:spLocks noGrp="1" noRot="1"/>
          </p:cNvSpPr>
          <p:nvPr>
            <p:ph idx="1"/>
          </p:nvPr>
        </p:nvSpPr>
        <p:spPr>
          <a:xfrm>
            <a:off x="755650" y="1052513"/>
            <a:ext cx="7772400" cy="4114800"/>
          </a:xfrm>
        </p:spPr>
        <p:txBody>
          <a:bodyPr vert="horz" wrap="square" lIns="91440" tIns="45720" rIns="91440" bIns="45720" anchor="t" anchorCtr="0"/>
          <a:p>
            <a:r>
              <a:rPr lang="zh-CN" altLang="en-US" sz="2800" dirty="0"/>
              <a:t>这种结构允许服务器和媒体播放器采用非</a:t>
            </a:r>
            <a:r>
              <a:rPr lang="en-US" altLang="zh-CN" sz="2800" dirty="0"/>
              <a:t>HTTP</a:t>
            </a:r>
            <a:r>
              <a:rPr lang="zh-CN" altLang="en-US" sz="2800" dirty="0"/>
              <a:t>协议</a:t>
            </a:r>
            <a:endParaRPr lang="zh-CN" altLang="en-US" sz="2800" dirty="0"/>
          </a:p>
          <a:p>
            <a:r>
              <a:rPr lang="zh-CN" altLang="en-US" sz="2800" dirty="0"/>
              <a:t>可以使用</a:t>
            </a:r>
            <a:r>
              <a:rPr lang="en-US" altLang="zh-CN" sz="2800" dirty="0"/>
              <a:t>TCP/UDP </a:t>
            </a:r>
            <a:endParaRPr lang="en-US" altLang="zh-CN" sz="2800" dirty="0">
              <a:solidFill>
                <a:srgbClr val="FF0000"/>
              </a:solidFill>
            </a:endParaRPr>
          </a:p>
          <a:p>
            <a:pPr>
              <a:buNone/>
            </a:pPr>
            <a:endParaRPr lang="en-US" altLang="zh-CN" sz="2800" dirty="0"/>
          </a:p>
        </p:txBody>
      </p:sp>
      <p:pic>
        <p:nvPicPr>
          <p:cNvPr id="176132" name="图片 1"/>
          <p:cNvPicPr>
            <a:picLocks noChangeAspect="1"/>
          </p:cNvPicPr>
          <p:nvPr/>
        </p:nvPicPr>
        <p:blipFill>
          <a:blip r:embed="rId1"/>
          <a:stretch>
            <a:fillRect/>
          </a:stretch>
        </p:blipFill>
        <p:spPr>
          <a:xfrm>
            <a:off x="1301750" y="2636838"/>
            <a:ext cx="6530975" cy="3754437"/>
          </a:xfrm>
          <a:prstGeom prst="rect">
            <a:avLst/>
          </a:prstGeom>
          <a:noFill/>
          <a:ln w="9525">
            <a:noFill/>
          </a:ln>
        </p:spPr>
      </p:pic>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noRot="1"/>
          </p:cNvSpPr>
          <p:nvPr>
            <p:ph type="title"/>
          </p:nvPr>
        </p:nvSpPr>
        <p:spPr/>
        <p:txBody>
          <a:bodyPr vert="horz" wrap="square" lIns="92075" tIns="46038" rIns="92075" bIns="46038" anchor="ctr" anchorCtr="0"/>
          <a:p>
            <a:r>
              <a:rPr lang="en-US" altLang="zh-CN" sz="2800" dirty="0"/>
              <a:t>3.7 </a:t>
            </a:r>
            <a:r>
              <a:rPr lang="zh-CN" altLang="en-US" sz="2800" dirty="0"/>
              <a:t>网络应用发展趋势</a:t>
            </a:r>
            <a:endParaRPr lang="en-US" altLang="zh-CN" sz="2800" dirty="0"/>
          </a:p>
        </p:txBody>
      </p:sp>
      <p:sp>
        <p:nvSpPr>
          <p:cNvPr id="178179" name="Rectangle 3"/>
          <p:cNvSpPr>
            <a:spLocks noGrp="1"/>
          </p:cNvSpPr>
          <p:nvPr>
            <p:ph idx="1"/>
          </p:nvPr>
        </p:nvSpPr>
        <p:spPr>
          <a:xfrm>
            <a:off x="468313" y="1614488"/>
            <a:ext cx="8280400" cy="1828800"/>
          </a:xfrm>
        </p:spPr>
        <p:txBody>
          <a:bodyPr vert="horz" wrap="square" lIns="91440" tIns="45720" rIns="91440" bIns="45720" anchor="t" anchorCtr="0"/>
          <a:p>
            <a:pPr marL="0" indent="0" eaLnBrk="1" hangingPunct="1">
              <a:buNone/>
            </a:pPr>
            <a:r>
              <a:rPr lang="en-US" altLang="zh-CN" sz="2400" dirty="0"/>
              <a:t>1.  </a:t>
            </a:r>
            <a:r>
              <a:rPr lang="zh-CN" altLang="en-US" sz="2400" dirty="0"/>
              <a:t>客户</a:t>
            </a:r>
            <a:r>
              <a:rPr lang="en-US" altLang="zh-CN" sz="2400" dirty="0"/>
              <a:t>/</a:t>
            </a:r>
            <a:r>
              <a:rPr lang="zh-CN" altLang="en-US" sz="2400" dirty="0"/>
              <a:t>服务器模式</a:t>
            </a:r>
            <a:endParaRPr lang="zh-CN" altLang="en-US" sz="2400" dirty="0"/>
          </a:p>
          <a:p>
            <a:pPr lvl="1" eaLnBrk="1" hangingPunct="1"/>
            <a:r>
              <a:rPr lang="zh-CN" altLang="en-US" sz="2400" b="0" dirty="0">
                <a:solidFill>
                  <a:schemeClr val="hlink"/>
                </a:solidFill>
                <a:latin typeface="黑体" panose="02010609060101010101" pitchFamily="49" charset="-122"/>
              </a:rPr>
              <a:t>客户</a:t>
            </a:r>
            <a:r>
              <a:rPr lang="en-US" altLang="zh-CN" sz="2400" b="0" dirty="0">
                <a:solidFill>
                  <a:schemeClr val="hlink"/>
                </a:solidFill>
                <a:latin typeface="黑体" panose="02010609060101010101" pitchFamily="49" charset="-122"/>
              </a:rPr>
              <a:t>/</a:t>
            </a:r>
            <a:r>
              <a:rPr lang="zh-CN" altLang="en-US" sz="2400" b="0" dirty="0">
                <a:solidFill>
                  <a:schemeClr val="hlink"/>
                </a:solidFill>
                <a:latin typeface="黑体" panose="02010609060101010101" pitchFamily="49" charset="-122"/>
              </a:rPr>
              <a:t>服务器模式</a:t>
            </a:r>
            <a:r>
              <a:rPr lang="zh-CN" altLang="en-US" sz="2400" dirty="0">
                <a:solidFill>
                  <a:schemeClr val="tx1"/>
                </a:solidFill>
              </a:rPr>
              <a:t>是大部分网络应用的基础。客户</a:t>
            </a:r>
            <a:r>
              <a:rPr lang="en-US" altLang="zh-CN" sz="2400" dirty="0">
                <a:solidFill>
                  <a:schemeClr val="tx1"/>
                </a:solidFill>
              </a:rPr>
              <a:t>/</a:t>
            </a:r>
            <a:r>
              <a:rPr lang="zh-CN" altLang="en-US" sz="2400" dirty="0">
                <a:solidFill>
                  <a:schemeClr val="tx1"/>
                </a:solidFill>
              </a:rPr>
              <a:t>服务器分别指参与一次通信的两个应用实体，客户方主动地发起通信请求，服务器方被动地等待通信的建立。</a:t>
            </a:r>
            <a:endParaRPr lang="zh-CN" altLang="en-US" sz="2400" dirty="0">
              <a:solidFill>
                <a:schemeClr val="tx1"/>
              </a:solidFill>
            </a:endParaRPr>
          </a:p>
        </p:txBody>
      </p:sp>
      <p:sp>
        <p:nvSpPr>
          <p:cNvPr id="9" name="内容占位符 1"/>
          <p:cNvSpPr txBox="1"/>
          <p:nvPr/>
        </p:nvSpPr>
        <p:spPr bwMode="auto">
          <a:xfrm>
            <a:off x="436563" y="966788"/>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r>
              <a:rPr kumimoji="1" lang="en-US" altLang="zh-CN" sz="32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Internet</a:t>
            </a:r>
            <a:r>
              <a:rPr kumimoji="1" lang="zh-CN" altLang="en-US" sz="32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应用的模式演进</a:t>
            </a:r>
            <a:r>
              <a:rPr kumimoji="1" lang="en-US" altLang="zh-CN" sz="3200" b="1" i="0" u="none" strike="noStrike" kern="0" cap="none" spc="0" normalizeH="0" baseline="0" noProof="0" dirty="0" smtClean="0">
                <a:ln>
                  <a:noFill/>
                </a:ln>
                <a:solidFill>
                  <a:schemeClr val="bg2"/>
                </a:solidFill>
                <a:effectLst/>
                <a:uLnTx/>
                <a:uFillTx/>
                <a:latin typeface="+mn-lt"/>
                <a:ea typeface="黑体" panose="02010609060101010101" pitchFamily="49" charset="-122"/>
                <a:cs typeface="+mn-cs"/>
              </a:rPr>
              <a:t> </a:t>
            </a:r>
            <a:endParaRPr kumimoji="1" lang="zh-CN" altLang="en-US" sz="3200" b="1" i="0" u="none" strike="noStrike" kern="0" cap="none" spc="0" normalizeH="0" baseline="0" noProof="0" dirty="0">
              <a:ln>
                <a:noFill/>
              </a:ln>
              <a:solidFill>
                <a:schemeClr val="bg2"/>
              </a:solidFill>
              <a:effectLst/>
              <a:uLnTx/>
              <a:uFillTx/>
              <a:latin typeface="+mn-lt"/>
              <a:ea typeface="黑体" panose="02010609060101010101" pitchFamily="49" charset="-122"/>
              <a:cs typeface="+mn-cs"/>
            </a:endParaRPr>
          </a:p>
        </p:txBody>
      </p:sp>
      <p:pic>
        <p:nvPicPr>
          <p:cNvPr id="178181" name="图片 2"/>
          <p:cNvPicPr>
            <a:picLocks noChangeAspect="1"/>
          </p:cNvPicPr>
          <p:nvPr/>
        </p:nvPicPr>
        <p:blipFill>
          <a:blip r:embed="rId1"/>
          <a:stretch>
            <a:fillRect/>
          </a:stretch>
        </p:blipFill>
        <p:spPr>
          <a:xfrm>
            <a:off x="1331913" y="3213100"/>
            <a:ext cx="6810375" cy="3465513"/>
          </a:xfrm>
          <a:prstGeom prst="rect">
            <a:avLst/>
          </a:prstGeom>
          <a:noFill/>
          <a:ln w="9525">
            <a:noFill/>
          </a:ln>
        </p:spPr>
      </p:pic>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2"/>
          <p:cNvSpPr>
            <a:spLocks noGrp="1" noRot="1"/>
          </p:cNvSpPr>
          <p:nvPr>
            <p:ph type="title"/>
          </p:nvPr>
        </p:nvSpPr>
        <p:spPr/>
        <p:txBody>
          <a:bodyPr vert="horz" wrap="square" lIns="92075" tIns="46038" rIns="92075" bIns="46038" anchor="ctr" anchorCtr="0"/>
          <a:p>
            <a:r>
              <a:rPr lang="en-US" altLang="zh-CN" sz="2800" dirty="0"/>
              <a:t>Internet</a:t>
            </a:r>
            <a:r>
              <a:rPr lang="zh-CN" altLang="en-US" sz="2800" dirty="0"/>
              <a:t>应用的模式演进 </a:t>
            </a:r>
            <a:endParaRPr lang="zh-CN" altLang="en-US" sz="2800" dirty="0"/>
          </a:p>
        </p:txBody>
      </p:sp>
      <p:sp>
        <p:nvSpPr>
          <p:cNvPr id="180227" name="Rectangle 3"/>
          <p:cNvSpPr>
            <a:spLocks noGrp="1"/>
          </p:cNvSpPr>
          <p:nvPr>
            <p:ph idx="1"/>
          </p:nvPr>
        </p:nvSpPr>
        <p:spPr>
          <a:xfrm>
            <a:off x="612775" y="2133600"/>
            <a:ext cx="8001000" cy="1849438"/>
          </a:xfrm>
        </p:spPr>
        <p:txBody>
          <a:bodyPr vert="horz" wrap="square" lIns="91440" tIns="45720" rIns="91440" bIns="45720" anchor="t" anchorCtr="0"/>
          <a:p>
            <a:pPr marL="0" indent="0" eaLnBrk="1" hangingPunct="1">
              <a:buNone/>
            </a:pPr>
            <a:r>
              <a:rPr lang="en-US" altLang="zh-CN" sz="2400" b="0" dirty="0"/>
              <a:t>2.</a:t>
            </a:r>
            <a:r>
              <a:rPr lang="zh-CN" altLang="en-US" sz="2400" b="0" dirty="0"/>
              <a:t>浏览器</a:t>
            </a:r>
            <a:r>
              <a:rPr lang="en-US" altLang="zh-CN" sz="2400" b="0" dirty="0"/>
              <a:t>/</a:t>
            </a:r>
            <a:r>
              <a:rPr lang="zh-CN" altLang="en-US" sz="2400" b="0" dirty="0"/>
              <a:t>服务器模式：</a:t>
            </a:r>
            <a:br>
              <a:rPr lang="en-US" altLang="zh-CN" sz="2400" b="0" dirty="0"/>
            </a:br>
            <a:r>
              <a:rPr lang="zh-CN" altLang="en-US" sz="2400" b="0" dirty="0"/>
              <a:t>客户主机上的用户访问接口是通过</a:t>
            </a:r>
            <a:r>
              <a:rPr lang="en-US" altLang="zh-CN" sz="2400" b="0" dirty="0">
                <a:solidFill>
                  <a:srgbClr val="FF0000"/>
                </a:solidFill>
              </a:rPr>
              <a:t>WWW</a:t>
            </a:r>
            <a:r>
              <a:rPr lang="zh-CN" altLang="en-US" sz="2400" b="0" dirty="0">
                <a:solidFill>
                  <a:srgbClr val="FF0000"/>
                </a:solidFill>
              </a:rPr>
              <a:t>浏览器实现</a:t>
            </a:r>
            <a:r>
              <a:rPr lang="zh-CN" altLang="en-US" sz="2400" b="0" dirty="0"/>
              <a:t>的；其中，一部分事务逻辑在前端实现，但是主要事务逻辑在服务器端实现，形成所谓的</a:t>
            </a:r>
            <a:r>
              <a:rPr lang="zh-CN" altLang="en-US" sz="2400" b="0" dirty="0">
                <a:solidFill>
                  <a:srgbClr val="FF0000"/>
                </a:solidFill>
              </a:rPr>
              <a:t>三层（</a:t>
            </a:r>
            <a:r>
              <a:rPr lang="en-US" altLang="zh-CN" sz="2400" b="0" dirty="0">
                <a:solidFill>
                  <a:srgbClr val="FF0000"/>
                </a:solidFill>
              </a:rPr>
              <a:t>3-tier</a:t>
            </a:r>
            <a:r>
              <a:rPr lang="zh-CN" altLang="en-US" sz="2400" b="0" dirty="0">
                <a:solidFill>
                  <a:srgbClr val="FF0000"/>
                </a:solidFill>
              </a:rPr>
              <a:t>）结构。</a:t>
            </a:r>
            <a:endParaRPr lang="zh-CN" altLang="en-US" sz="2400" b="0" dirty="0">
              <a:solidFill>
                <a:srgbClr val="FF0000"/>
              </a:solidFill>
            </a:endParaRPr>
          </a:p>
        </p:txBody>
      </p:sp>
      <p:sp>
        <p:nvSpPr>
          <p:cNvPr id="180228" name="Rectangle 5"/>
          <p:cNvSpPr/>
          <p:nvPr/>
        </p:nvSpPr>
        <p:spPr>
          <a:xfrm>
            <a:off x="-71437" y="42862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黑体" panose="02010609060101010101" pitchFamily="49" charset="-122"/>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黑体" panose="02010609060101010101" pitchFamily="49" charset="-122"/>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黑体" panose="02010609060101010101" pitchFamily="49" charset="-122"/>
              </a:defRPr>
            </a:lvl5pPr>
          </a:lstStyle>
          <a:p>
            <a:pPr marL="0" lvl="0" indent="0">
              <a:spcBef>
                <a:spcPct val="0"/>
              </a:spcBef>
              <a:buClrTx/>
              <a:buFontTx/>
              <a:buNone/>
            </a:pPr>
            <a:endParaRPr lang="zh-CN" altLang="en-US" sz="1800" b="0" dirty="0">
              <a:solidFill>
                <a:schemeClr val="tx1"/>
              </a:solidFill>
              <a:ea typeface="宋体" panose="02010600030101010101" pitchFamily="2" charset="-122"/>
            </a:endParaRPr>
          </a:p>
        </p:txBody>
      </p:sp>
      <p:pic>
        <p:nvPicPr>
          <p:cNvPr id="180229" name="图片 2"/>
          <p:cNvPicPr>
            <a:picLocks noChangeAspect="1"/>
          </p:cNvPicPr>
          <p:nvPr/>
        </p:nvPicPr>
        <p:blipFill>
          <a:blip r:embed="rId1"/>
          <a:stretch>
            <a:fillRect/>
          </a:stretch>
        </p:blipFill>
        <p:spPr>
          <a:xfrm>
            <a:off x="750888" y="4221163"/>
            <a:ext cx="7845425" cy="1271587"/>
          </a:xfrm>
          <a:prstGeom prst="rect">
            <a:avLst/>
          </a:prstGeom>
          <a:noFill/>
          <a:ln w="9525">
            <a:noFill/>
          </a:ln>
        </p:spPr>
      </p:pic>
    </p:spTree>
  </p:cSld>
  <p:clrMapOvr>
    <a:masterClrMapping/>
  </p:clrMapOvr>
  <p:transition spd="slow"/>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COMMONDATA" val="eyJoZGlkIjoiYjU2MWE5NTc0M2M5M2YyOWY3OGRjNDgyYWQzZjcyN2E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TIMING" val="|5.4|11.6"/>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23597</Words>
  <Application>WPS 演示</Application>
  <PresentationFormat>全屏显示(4:3)</PresentationFormat>
  <Paragraphs>1499</Paragraphs>
  <Slides>101</Slides>
  <Notes>88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21</vt:i4>
      </vt:variant>
      <vt:variant>
        <vt:lpstr>幻灯片标题</vt:lpstr>
      </vt:variant>
      <vt:variant>
        <vt:i4>101</vt:i4>
      </vt:variant>
    </vt:vector>
  </HeadingPairs>
  <TitlesOfParts>
    <vt:vector size="143" baseType="lpstr">
      <vt:lpstr>Arial</vt:lpstr>
      <vt:lpstr>宋体</vt:lpstr>
      <vt:lpstr>Wingdings</vt:lpstr>
      <vt:lpstr>Times New Roman</vt:lpstr>
      <vt:lpstr>黑体</vt:lpstr>
      <vt:lpstr>微软雅黑</vt:lpstr>
      <vt:lpstr>Arial Unicode MS</vt:lpstr>
      <vt:lpstr>幼圆</vt:lpstr>
      <vt:lpstr>Courier New</vt:lpstr>
      <vt:lpstr>楷体_GB2312</vt:lpstr>
      <vt:lpstr>新宋体</vt:lpstr>
      <vt:lpstr>Arial Black</vt:lpstr>
      <vt:lpstr>Comic Sans MS</vt:lpstr>
      <vt:lpstr>_x000B__x000C_</vt:lpstr>
      <vt:lpstr>LaTeX</vt:lpstr>
      <vt:lpstr>CordiaUPC</vt:lpstr>
      <vt:lpstr>Microsoft Sans Serif</vt:lpstr>
      <vt:lpstr>Wingdings</vt:lpstr>
      <vt:lpstr>Garamond</vt:lpstr>
      <vt:lpstr>Original Garamond Std Italic</vt:lpstr>
      <vt:lpstr>REREC模板（2004年2月）</vt:lpstr>
      <vt:lpstr>Visio.Drawing.11</vt:lpstr>
      <vt:lpstr>Visio.Drawing.11</vt:lpstr>
      <vt:lpstr>MS_ClipArt_Gallery.2</vt:lpstr>
      <vt:lpstr>MS_ClipArt_Gallery.2</vt:lpstr>
      <vt:lpstr>MS_ClipArt_Gallery.2</vt:lpstr>
      <vt:lpstr>MS_ClipArt_Gallery.2</vt:lpstr>
      <vt:lpstr>MS_ClipArt_Gallery.2</vt:lpstr>
      <vt:lpstr>MS_ClipArt_Gallery.2</vt:lpstr>
      <vt:lpstr>Visio.Drawing.11</vt:lpstr>
      <vt:lpstr>MS_ClipArt_Gallery.2</vt:lpstr>
      <vt:lpstr>MS_ClipArt_Gallery.2</vt:lpstr>
      <vt:lpstr>Visio.Drawing.11</vt:lpstr>
      <vt:lpstr>Visio.Drawing.11</vt:lpstr>
      <vt:lpstr>Visio.Drawing.11</vt:lpstr>
      <vt:lpstr>Visio.Drawing.11</vt:lpstr>
      <vt:lpstr>Visio.Drawing.11</vt:lpstr>
      <vt:lpstr>Visio.Drawing.11</vt:lpstr>
      <vt:lpstr>MS_ClipArt_Gallery.2</vt:lpstr>
      <vt:lpstr>MS_ClipArt_Gallery.2</vt:lpstr>
      <vt:lpstr>MS_ClipArt_Gallery.2</vt:lpstr>
      <vt:lpstr>MS_ClipArt_Gallery.2</vt:lpstr>
      <vt:lpstr>第3章 应用层</vt:lpstr>
      <vt:lpstr>3.1 应用层概述</vt:lpstr>
      <vt:lpstr>PowerPoint 演示文稿</vt:lpstr>
      <vt:lpstr>应用层及其采用的下层协议</vt:lpstr>
      <vt:lpstr>3.1 应用层概述</vt:lpstr>
      <vt:lpstr>7.5.2 网络应用模式</vt:lpstr>
      <vt:lpstr>客户与服务器软件</vt:lpstr>
      <vt:lpstr>重复型和并发型服务程序</vt:lpstr>
      <vt:lpstr>2.浏览器/服务器模式</vt:lpstr>
      <vt:lpstr>3.  P2P模式</vt:lpstr>
      <vt:lpstr>3.2 域名系统(DNS)</vt:lpstr>
      <vt:lpstr>Internet上计算机的名字</vt:lpstr>
      <vt:lpstr>域名空间（域名树）</vt:lpstr>
      <vt:lpstr>主机域名的构成</vt:lpstr>
      <vt:lpstr>DNS系统的组织结构</vt:lpstr>
      <vt:lpstr>DNS服务器</vt:lpstr>
      <vt:lpstr>DNS: 根域名服务器</vt:lpstr>
      <vt:lpstr>PowerPoint 演示文稿</vt:lpstr>
      <vt:lpstr>PowerPoint 演示文稿</vt:lpstr>
      <vt:lpstr>DNS: 迭代查询</vt:lpstr>
      <vt:lpstr>PowerPoint 演示文稿</vt:lpstr>
      <vt:lpstr>PowerPoint 演示文稿</vt:lpstr>
      <vt:lpstr>DNS: 缓存和更新纪录</vt:lpstr>
      <vt:lpstr>DNS 资源记录</vt:lpstr>
      <vt:lpstr>域名数据库中的记录类型</vt:lpstr>
      <vt:lpstr>PowerPoint 演示文稿</vt:lpstr>
      <vt:lpstr>DNS与ARP的比较</vt:lpstr>
      <vt:lpstr>3.3 电子邮件系统（E-mail）</vt:lpstr>
      <vt:lpstr>PowerPoint 演示文稿</vt:lpstr>
      <vt:lpstr>PowerPoint 演示文稿</vt:lpstr>
      <vt:lpstr>电子邮件的发送和接收过程</vt:lpstr>
      <vt:lpstr>电子邮件地址</vt:lpstr>
      <vt:lpstr>邮件格式[RFC822]</vt:lpstr>
      <vt:lpstr>PowerPoint 演示文稿</vt:lpstr>
      <vt:lpstr>PowerPoint 演示文稿</vt:lpstr>
      <vt:lpstr>简单邮件传输协议SMTP</vt:lpstr>
      <vt:lpstr>SMTP通信</vt:lpstr>
      <vt:lpstr>PowerPoint 演示文稿</vt:lpstr>
      <vt:lpstr>SMTP的特点</vt:lpstr>
      <vt:lpstr>Email的三种编码标准</vt:lpstr>
      <vt:lpstr>邮件格式: 多媒体扩展</vt:lpstr>
      <vt:lpstr>MIME 类型声明  Content-Type: type/subtype; parameters</vt:lpstr>
      <vt:lpstr>MIME多分部类型</vt:lpstr>
      <vt:lpstr>邮件读取协议</vt:lpstr>
      <vt:lpstr>POP3 协议</vt:lpstr>
      <vt:lpstr>PowerPoint 演示文稿</vt:lpstr>
      <vt:lpstr>3.4 文件传输协议（FTP）</vt:lpstr>
      <vt:lpstr>PowerPoint 演示文稿</vt:lpstr>
      <vt:lpstr>FTP工作原理</vt:lpstr>
      <vt:lpstr>PowerPoint 演示文稿</vt:lpstr>
      <vt:lpstr>PowerPoint 演示文稿</vt:lpstr>
      <vt:lpstr>FTP的文件传输过程</vt:lpstr>
      <vt:lpstr>PowerPoint 演示文稿</vt:lpstr>
      <vt:lpstr>PowerPoint 演示文稿</vt:lpstr>
      <vt:lpstr>PowerPoint 演示文稿</vt:lpstr>
      <vt:lpstr>FTP的基本命令</vt:lpstr>
      <vt:lpstr>PowerPoint 演示文稿</vt:lpstr>
      <vt:lpstr>PowerPoint 演示文稿</vt:lpstr>
      <vt:lpstr>PowerPoint 演示文稿</vt:lpstr>
      <vt:lpstr>文件传输功能图</vt:lpstr>
      <vt:lpstr>PowerPoint 演示文稿</vt:lpstr>
      <vt:lpstr>PowerPoint 演示文稿</vt:lpstr>
      <vt:lpstr>PowerPoint 演示文稿</vt:lpstr>
      <vt:lpstr>3.5 万维网（WWW）</vt:lpstr>
      <vt:lpstr>万维网基本概念</vt:lpstr>
      <vt:lpstr>万维网基本概念</vt:lpstr>
      <vt:lpstr>万维网设计目标</vt:lpstr>
      <vt:lpstr>万维网设计目标</vt:lpstr>
      <vt:lpstr>HTTP的特点</vt:lpstr>
      <vt:lpstr>HTTP的特点</vt:lpstr>
      <vt:lpstr>http 举例</vt:lpstr>
      <vt:lpstr>http 举例 (续.)</vt:lpstr>
      <vt:lpstr>http 报文格式: request</vt:lpstr>
      <vt:lpstr>http request message: general format</vt:lpstr>
      <vt:lpstr>http报文格式: response</vt:lpstr>
      <vt:lpstr>http 响应状态码</vt:lpstr>
      <vt:lpstr>HTTP的发展</vt:lpstr>
      <vt:lpstr>Cookies: 保存 “状态”</vt:lpstr>
      <vt:lpstr>Conditional GET：客户端缓存</vt:lpstr>
      <vt:lpstr>Web缓存(代理服务器)</vt:lpstr>
      <vt:lpstr>HTML语言</vt:lpstr>
      <vt:lpstr>为什么要学习HTML？</vt:lpstr>
      <vt:lpstr>HTML基本概念</vt:lpstr>
      <vt:lpstr>HTML 标记代码</vt:lpstr>
      <vt:lpstr>HTML 标记代码(续)</vt:lpstr>
      <vt:lpstr>HTML 标记代码(续 )</vt:lpstr>
      <vt:lpstr>PowerPoint 演示文稿</vt:lpstr>
      <vt:lpstr>HTML、HEAD、BODY标记</vt:lpstr>
      <vt:lpstr>HTML标记的层次</vt:lpstr>
      <vt:lpstr>4.6 Internet的多媒体应用</vt:lpstr>
      <vt:lpstr>Internet的多媒体应用</vt:lpstr>
      <vt:lpstr>Internet的多媒体应用</vt:lpstr>
      <vt:lpstr>Internet的多媒体应用挑战</vt:lpstr>
      <vt:lpstr>基于Web的流媒体(1)</vt:lpstr>
      <vt:lpstr>基于Web的流媒体(2)</vt:lpstr>
      <vt:lpstr>基于Web的的流媒体(3)</vt:lpstr>
      <vt:lpstr>基于媒体服务器的流媒体</vt:lpstr>
      <vt:lpstr>3.7 网络应用发展趋势</vt:lpstr>
      <vt:lpstr>Internet应用的模式演进 </vt:lpstr>
      <vt:lpstr>Internet应用与人工智能 </vt:lpstr>
      <vt:lpstr>小 结 </vt:lpstr>
    </vt:vector>
  </TitlesOfParts>
  <Company>ctec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xt</dc:creator>
  <cp:lastModifiedBy>yan</cp:lastModifiedBy>
  <cp:revision>441</cp:revision>
  <dcterms:created xsi:type="dcterms:W3CDTF">1996-07-15T15:40:00Z</dcterms:created>
  <dcterms:modified xsi:type="dcterms:W3CDTF">2023-09-15T01:56:29Z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4D39CDB51430467D8C4366F759E437DD_12</vt:lpwstr>
  </property>
  <property fmtid="{D5CDD505-2E9C-101B-9397-08002B2CF9AE}" pid="3" name="KSOProductBuildVer">
    <vt:lpwstr>2052-12.1.0.15374</vt:lpwstr>
  </property>
</Properties>
</file>