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Lst>
  <p:notesMasterIdLst>
    <p:notesMasterId r:id="rId7"/>
  </p:notesMasterIdLst>
  <p:sldIdLst>
    <p:sldId id="256" r:id="rId5"/>
    <p:sldId id="491" r:id="rId6"/>
    <p:sldId id="1027" r:id="rId8"/>
    <p:sldId id="506" r:id="rId9"/>
    <p:sldId id="539" r:id="rId10"/>
    <p:sldId id="1028" r:id="rId11"/>
    <p:sldId id="1029" r:id="rId12"/>
    <p:sldId id="1030" r:id="rId13"/>
    <p:sldId id="1031" r:id="rId14"/>
    <p:sldId id="1032" r:id="rId15"/>
    <p:sldId id="1033" r:id="rId16"/>
    <p:sldId id="1034" r:id="rId17"/>
    <p:sldId id="1035" r:id="rId18"/>
    <p:sldId id="1036" r:id="rId19"/>
    <p:sldId id="1037" r:id="rId20"/>
    <p:sldId id="1040" r:id="rId21"/>
    <p:sldId id="1041" r:id="rId22"/>
    <p:sldId id="1042" r:id="rId23"/>
    <p:sldId id="540" r:id="rId24"/>
    <p:sldId id="543" r:id="rId25"/>
    <p:sldId id="544" r:id="rId26"/>
    <p:sldId id="629" r:id="rId27"/>
    <p:sldId id="1043" r:id="rId28"/>
    <p:sldId id="1044" r:id="rId29"/>
    <p:sldId id="1045" r:id="rId30"/>
    <p:sldId id="510" r:id="rId31"/>
    <p:sldId id="512" r:id="rId32"/>
    <p:sldId id="630" r:id="rId33"/>
    <p:sldId id="513" r:id="rId34"/>
    <p:sldId id="514" r:id="rId35"/>
    <p:sldId id="515" r:id="rId36"/>
    <p:sldId id="545" r:id="rId37"/>
    <p:sldId id="519" r:id="rId38"/>
    <p:sldId id="1069" r:id="rId39"/>
    <p:sldId id="520" r:id="rId40"/>
    <p:sldId id="522" r:id="rId41"/>
    <p:sldId id="521" r:id="rId42"/>
    <p:sldId id="524" r:id="rId43"/>
    <p:sldId id="525" r:id="rId44"/>
    <p:sldId id="527" r:id="rId45"/>
    <p:sldId id="529" r:id="rId46"/>
    <p:sldId id="546" r:id="rId47"/>
    <p:sldId id="1046" r:id="rId48"/>
    <p:sldId id="1047" r:id="rId49"/>
  </p:sldIdLst>
  <p:sldSz cx="9144000" cy="6858000" type="screen4x3"/>
  <p:notesSz cx="6858000" cy="9144000"/>
  <p:custDataLst>
    <p:tags r:id="rId54"/>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翔" initials="纪"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1"/>
    <p:restoredTop sz="94601"/>
  </p:normalViewPr>
  <p:slideViewPr>
    <p:cSldViewPr showGuides="1">
      <p:cViewPr varScale="1">
        <p:scale>
          <a:sx n="69" d="100"/>
          <a:sy n="69" d="100"/>
        </p:scale>
        <p:origin x="-1566" y="-102"/>
      </p:cViewPr>
      <p:guideLst>
        <p:guide orient="horz" pos="2196"/>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4" Type="http://schemas.openxmlformats.org/officeDocument/2006/relationships/tags" Target="tags/tag1.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563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53250" name="Rectangle 2"/>
          <p:cNvSpPr>
            <a:spLocks noTextEdit="1"/>
          </p:cNvSpPr>
          <p:nvPr>
            <p:ph type="sldImg"/>
          </p:nvPr>
        </p:nvSpPr>
        <p:spPr>
          <a:solidFill>
            <a:srgbClr val="FFFFFF"/>
          </a:solidFill>
        </p:spPr>
      </p:sp>
      <p:sp>
        <p:nvSpPr>
          <p:cNvPr id="53251"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zh-CN" altLang="en-US" dirty="0"/>
              <a:t>传输层的主要功能：</a:t>
            </a:r>
            <a:endParaRPr lang="zh-CN" altLang="en-US" dirty="0"/>
          </a:p>
          <a:p>
            <a:pPr lvl="0" eaLnBrk="1" hangingPunct="1"/>
            <a:r>
              <a:rPr lang="en-US" altLang="zh-CN" dirty="0"/>
              <a:t>1</a:t>
            </a:r>
            <a:r>
              <a:rPr lang="zh-CN" altLang="en-US" dirty="0"/>
              <a:t>，向上层屏蔽通信子网的实现细节</a:t>
            </a:r>
            <a:endParaRPr lang="zh-CN" altLang="en-US" dirty="0"/>
          </a:p>
          <a:p>
            <a:pPr lvl="0" eaLnBrk="1" hangingPunct="1"/>
            <a:r>
              <a:rPr lang="en-US" altLang="zh-CN" dirty="0"/>
              <a:t>2</a:t>
            </a:r>
            <a:r>
              <a:rPr lang="zh-CN" altLang="en-US" dirty="0"/>
              <a:t>，弥补上次提出要求和下层提供服务间的差异</a:t>
            </a:r>
            <a:endParaRPr lang="zh-CN" altLang="en-US" dirty="0"/>
          </a:p>
          <a:p>
            <a:pPr lvl="0" eaLnBrk="1" hangingPunct="1"/>
            <a:r>
              <a:rPr lang="en-US" altLang="zh-CN" dirty="0"/>
              <a:t>3</a:t>
            </a:r>
            <a:r>
              <a:rPr lang="zh-CN" altLang="en-US" dirty="0"/>
              <a:t>，提供进程级别的访问能力</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64514" name="Rectangle 2"/>
          <p:cNvSpPr>
            <a:spLocks noTextEdit="1"/>
          </p:cNvSpPr>
          <p:nvPr>
            <p:ph type="sldImg"/>
          </p:nvPr>
        </p:nvSpPr>
        <p:spPr>
          <a:solidFill>
            <a:srgbClr val="FFFFFF"/>
          </a:solidFill>
        </p:spPr>
      </p:sp>
      <p:sp>
        <p:nvSpPr>
          <p:cNvPr id="6451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en-US" altLang="zh-CN" dirty="0"/>
              <a:t>TCP</a:t>
            </a:r>
            <a:r>
              <a:rPr lang="zh-CN" altLang="en-US" dirty="0"/>
              <a:t>协议采用捎带应答的方式，将应答序号附在自己发送的数据中发送。如果当前没有数据发送，则等待，并启动计时器；计时器超时仍然没有数据发送，则发送单独的应答报文。</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53250" name="Rectangle 2"/>
          <p:cNvSpPr>
            <a:spLocks noTextEdit="1"/>
          </p:cNvSpPr>
          <p:nvPr>
            <p:ph type="sldImg"/>
          </p:nvPr>
        </p:nvSpPr>
        <p:spPr>
          <a:solidFill>
            <a:srgbClr val="FFFFFF"/>
          </a:solidFill>
        </p:spPr>
      </p:sp>
      <p:sp>
        <p:nvSpPr>
          <p:cNvPr id="53251"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zh-CN" altLang="en-US" dirty="0"/>
              <a:t>传输层的主要功能：</a:t>
            </a:r>
            <a:endParaRPr lang="zh-CN" altLang="en-US" dirty="0"/>
          </a:p>
          <a:p>
            <a:pPr lvl="0" eaLnBrk="1" hangingPunct="1"/>
            <a:r>
              <a:rPr lang="en-US" altLang="zh-CN" dirty="0"/>
              <a:t>1</a:t>
            </a:r>
            <a:r>
              <a:rPr lang="zh-CN" altLang="en-US" dirty="0"/>
              <a:t>，向上层屏蔽通信子网的实现细节</a:t>
            </a:r>
            <a:endParaRPr lang="zh-CN" altLang="en-US" dirty="0"/>
          </a:p>
          <a:p>
            <a:pPr lvl="0" eaLnBrk="1" hangingPunct="1"/>
            <a:r>
              <a:rPr lang="en-US" altLang="zh-CN" dirty="0"/>
              <a:t>2</a:t>
            </a:r>
            <a:r>
              <a:rPr lang="zh-CN" altLang="en-US" dirty="0"/>
              <a:t>，弥补上次提出要求和下层提供服务间的差异</a:t>
            </a:r>
            <a:endParaRPr lang="zh-CN" altLang="en-US" dirty="0"/>
          </a:p>
          <a:p>
            <a:pPr lvl="0" eaLnBrk="1" hangingPunct="1"/>
            <a:r>
              <a:rPr lang="en-US" altLang="zh-CN" dirty="0"/>
              <a:t>3</a:t>
            </a:r>
            <a:r>
              <a:rPr lang="zh-CN" altLang="en-US" dirty="0"/>
              <a:t>，提供进程级别的访问能力</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58370" name="Rectangle 2"/>
          <p:cNvSpPr>
            <a:spLocks noTextEdit="1"/>
          </p:cNvSpPr>
          <p:nvPr>
            <p:ph type="sldImg"/>
          </p:nvPr>
        </p:nvSpPr>
        <p:spPr>
          <a:solidFill>
            <a:srgbClr val="FFFFFF"/>
          </a:solidFill>
        </p:spPr>
      </p:sp>
      <p:sp>
        <p:nvSpPr>
          <p:cNvPr id="58371"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en-US" altLang="zh-CN" dirty="0"/>
              <a:t>UDP</a:t>
            </a:r>
            <a:r>
              <a:rPr lang="zh-CN" altLang="en-US" dirty="0"/>
              <a:t>协议设计的目的是为了提供进程级别的访问能力。</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58370" name="Rectangle 2"/>
          <p:cNvSpPr>
            <a:spLocks noTextEdit="1"/>
          </p:cNvSpPr>
          <p:nvPr>
            <p:ph type="sldImg"/>
          </p:nvPr>
        </p:nvSpPr>
        <p:spPr>
          <a:solidFill>
            <a:srgbClr val="FFFFFF"/>
          </a:solidFill>
        </p:spPr>
      </p:sp>
      <p:sp>
        <p:nvSpPr>
          <p:cNvPr id="58371"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en-US" altLang="zh-CN" dirty="0"/>
              <a:t>UDP</a:t>
            </a:r>
            <a:r>
              <a:rPr lang="zh-CN" altLang="en-US" dirty="0"/>
              <a:t>协议设计的目的是为了提供进程级别的访问能力。</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64514" name="Rectangle 2"/>
          <p:cNvSpPr>
            <a:spLocks noTextEdit="1"/>
          </p:cNvSpPr>
          <p:nvPr>
            <p:ph type="sldImg"/>
          </p:nvPr>
        </p:nvSpPr>
        <p:spPr>
          <a:solidFill>
            <a:srgbClr val="FFFFFF"/>
          </a:solidFill>
        </p:spPr>
      </p:sp>
      <p:sp>
        <p:nvSpPr>
          <p:cNvPr id="6451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en-US" altLang="zh-CN" dirty="0"/>
              <a:t>TCP</a:t>
            </a:r>
            <a:r>
              <a:rPr lang="zh-CN" altLang="en-US" dirty="0"/>
              <a:t>协议采用捎带应答的方式，将应答序号附在自己发送的数据中发送。如果当前没有数据发送，则等待，并启动计时器；计时器超时仍然没有数据发送，则发送单独的应答报文。</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69634" name="Rectangle 2"/>
          <p:cNvSpPr>
            <a:spLocks noTextEdit="1"/>
          </p:cNvSpPr>
          <p:nvPr>
            <p:ph type="sldImg"/>
          </p:nvPr>
        </p:nvSpPr>
        <p:spPr>
          <a:solidFill>
            <a:srgbClr val="FFFFFF"/>
          </a:solidFill>
        </p:spPr>
      </p:sp>
      <p:sp>
        <p:nvSpPr>
          <p:cNvPr id="6963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zh-CN" altLang="en-US" dirty="0"/>
              <a:t>伪头是为了避免数据送到错误的目的地。</a:t>
            </a:r>
            <a:endParaRPr lang="zh-CN" altLang="en-US" dirty="0"/>
          </a:p>
          <a:p>
            <a:pPr lvl="0" eaLnBrk="1" hangingPunct="1"/>
            <a:r>
              <a:rPr lang="zh-CN" altLang="en-US" dirty="0"/>
              <a:t>伪头参与计算校验和，但并不真正在网络上传输。</a:t>
            </a:r>
            <a:endParaRPr lang="zh-CN" altLang="en-US" dirty="0"/>
          </a:p>
          <a:p>
            <a:pPr lvl="0" eaLnBrk="1" hangingPunct="1"/>
            <a:r>
              <a:rPr lang="zh-CN" altLang="en-US" dirty="0"/>
              <a:t>伪头的出现实际上不符合协议分层的原则。</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74754" name="Rectangle 2"/>
          <p:cNvSpPr>
            <a:spLocks noTextEdit="1"/>
          </p:cNvSpPr>
          <p:nvPr>
            <p:ph type="sldImg"/>
          </p:nvPr>
        </p:nvSpPr>
        <p:spPr>
          <a:solidFill>
            <a:srgbClr val="FFFFFF"/>
          </a:solidFill>
        </p:spPr>
      </p:sp>
      <p:sp>
        <p:nvSpPr>
          <p:cNvPr id="7475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en-US" altLang="zh-CN" dirty="0"/>
              <a:t>TCP</a:t>
            </a:r>
            <a:r>
              <a:rPr lang="zh-CN" altLang="en-US" dirty="0"/>
              <a:t>连接的释放实际上进行了四次信息交换。每个方向通过两次握手释放连接。</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78850" name="Rectangle 2"/>
          <p:cNvSpPr>
            <a:spLocks noTextEdit="1"/>
          </p:cNvSpPr>
          <p:nvPr>
            <p:ph type="sldImg"/>
          </p:nvPr>
        </p:nvSpPr>
        <p:spPr>
          <a:solidFill>
            <a:srgbClr val="FFFFFF"/>
          </a:solidFill>
        </p:spPr>
      </p:sp>
      <p:sp>
        <p:nvSpPr>
          <p:cNvPr id="78851"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zh-CN" altLang="en-US" dirty="0"/>
              <a:t>注意数据应答的是下一个期望接收的字节的序号。</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64514" name="Rectangle 2"/>
          <p:cNvSpPr>
            <a:spLocks noTextEdit="1"/>
          </p:cNvSpPr>
          <p:nvPr>
            <p:ph type="sldImg"/>
          </p:nvPr>
        </p:nvSpPr>
        <p:spPr>
          <a:solidFill>
            <a:srgbClr val="FFFFFF"/>
          </a:solidFill>
        </p:spPr>
      </p:sp>
      <p:sp>
        <p:nvSpPr>
          <p:cNvPr id="64515" name="Rectangle 3"/>
          <p:cNvSpPr/>
          <p:nvPr>
            <p:ph type="body"/>
          </p:nvPr>
        </p:nvSpPr>
        <p:spPr>
          <a:solidFill>
            <a:srgbClr val="FFFFFF"/>
          </a:solidFill>
          <a:ln>
            <a:solidFill>
              <a:srgbClr val="000000"/>
            </a:solidFill>
            <a:miter/>
          </a:ln>
        </p:spPr>
        <p:txBody>
          <a:bodyPr wrap="square" lIns="91440" tIns="45720" rIns="91440" bIns="45720" anchor="t"/>
          <a:p>
            <a:pPr lvl="0" eaLnBrk="1" hangingPunct="1"/>
            <a:r>
              <a:rPr lang="en-US" altLang="zh-CN" dirty="0"/>
              <a:t>TCP</a:t>
            </a:r>
            <a:r>
              <a:rPr lang="zh-CN" altLang="en-US" dirty="0"/>
              <a:t>协议采用捎带应答的方式，将应答序号附在自己发送的数据中发送。如果当前没有数据发送，则等待，并启动计时器；计时器超时仍然没有数据发送，则发送单独的应答报文。</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2050"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3074"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7.xml"/><Relationship Id="rId3"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7.xml"/><Relationship Id="rId3" Type="http://schemas.openxmlformats.org/officeDocument/2006/relationships/image" Target="../media/image22.emf"/><Relationship Id="rId2" Type="http://schemas.openxmlformats.org/officeDocument/2006/relationships/oleObject" Target="../embeddings/oleObject13.bin"/><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第</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4</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章 </a:t>
            </a:r>
            <a:r>
              <a:rPr kumimoji="1" lang="zh-CN" sz="4000" b="0" i="0" u="none" strike="noStrike" kern="0" cap="none" spc="0" normalizeH="0" baseline="0" noProof="0" smtClean="0">
                <a:ln>
                  <a:noFill/>
                </a:ln>
                <a:solidFill>
                  <a:srgbClr val="FF9900"/>
                </a:solidFill>
                <a:effectLst/>
                <a:uLnTx/>
                <a:uFillTx/>
                <a:latin typeface="+mj-lt"/>
                <a:ea typeface="+mj-ea"/>
                <a:cs typeface="+mj-cs"/>
              </a:rPr>
              <a:t>传输层</a:t>
            </a:r>
            <a:endParaRPr kumimoji="1" lang="zh-CN"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71683" name="Rectangle 3"/>
          <p:cNvSpPr>
            <a:spLocks noGrp="1"/>
          </p:cNvSpPr>
          <p:nvPr>
            <p:ph idx="1"/>
          </p:nvPr>
        </p:nvSpPr>
        <p:spPr>
          <a:xfrm>
            <a:off x="755650" y="981075"/>
            <a:ext cx="7543800" cy="4110038"/>
          </a:xfrm>
        </p:spPr>
        <p:txBody>
          <a:bodyPr vert="horz" wrap="square" lIns="91440" tIns="45720" rIns="91440" bIns="45720" anchor="t"/>
          <a:p>
            <a:pPr eaLnBrk="1" hangingPunct="1">
              <a:buClr>
                <a:schemeClr val="accent2"/>
              </a:buClr>
              <a:buNone/>
            </a:pPr>
            <a:r>
              <a:rPr lang="zh-CN" altLang="en-US" sz="4000" dirty="0"/>
              <a:t>主要内容</a:t>
            </a:r>
            <a:endParaRPr lang="zh-CN" altLang="en-US" sz="4000" dirty="0"/>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传输层概述</a:t>
            </a:r>
            <a:endParaRPr lang="zh-CN" altLang="en-US"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拥塞控制</a:t>
            </a:r>
            <a:endParaRPr lang="zh-CN" altLang="en-US" sz="3200" dirty="0">
              <a:latin typeface="宋体" panose="02010600030101010101" pitchFamily="2" charset="-122"/>
            </a:endParaRPr>
          </a:p>
          <a:p>
            <a:pPr lvl="1" algn="just" eaLnBrk="1" hangingPunct="1">
              <a:buChar char="l"/>
            </a:pPr>
            <a:r>
              <a:rPr lang="en-US" sz="3200" dirty="0">
                <a:latin typeface="宋体" panose="02010600030101010101" pitchFamily="2" charset="-122"/>
              </a:rPr>
              <a:t> UDP</a:t>
            </a:r>
            <a:r>
              <a:rPr lang="zh-CN" altLang="en-US" sz="3200" dirty="0">
                <a:latin typeface="宋体" panose="02010600030101010101" pitchFamily="2" charset="-122"/>
              </a:rPr>
              <a:t>协议</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TCP</a:t>
            </a:r>
            <a:r>
              <a:rPr lang="zh-CN" altLang="en-US" sz="3200" dirty="0">
                <a:latin typeface="宋体" panose="02010600030101010101" pitchFamily="2" charset="-122"/>
              </a:rPr>
              <a:t>协议</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QUIC</a:t>
            </a:r>
            <a:r>
              <a:rPr lang="zh-CN" altLang="en-US" sz="3200" dirty="0">
                <a:latin typeface="宋体" panose="02010600030101010101" pitchFamily="2" charset="-122"/>
              </a:rPr>
              <a:t>协议</a:t>
            </a:r>
            <a:r>
              <a:rPr lang="en-US" altLang="zh-CN" sz="3200" baseline="30000" dirty="0">
                <a:latin typeface="宋体" panose="02010600030101010101" pitchFamily="2" charset="-122"/>
              </a:rPr>
              <a:t>**</a:t>
            </a:r>
            <a:endParaRPr lang="en-US" altLang="zh-CN" sz="3200" dirty="0">
              <a:latin typeface="宋体" panose="02010600030101010101" pitchFamily="2" charset="-122"/>
            </a:endParaRPr>
          </a:p>
          <a:p>
            <a:pPr lvl="1" algn="just" eaLnBrk="1" hangingPunct="1">
              <a:buChar char="l"/>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5"/>
                                            </p:txEl>
                                          </p:spTgt>
                                        </p:tgtEl>
                                        <p:attrNameLst>
                                          <p:attrName>style.visibility</p:attrName>
                                        </p:attrNameLst>
                                      </p:cBhvr>
                                      <p:to>
                                        <p:strVal val="visible"/>
                                      </p:to>
                                    </p:set>
                                    <p:anim calcmode="lin" valueType="num">
                                      <p:cBhvr additive="base">
                                        <p:cTn id="7" dur="500" fill="hold"/>
                                        <p:tgtEl>
                                          <p:spTgt spid="7168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5" end="18"/>
                                            </p:txEl>
                                          </p:spTgt>
                                        </p:tgtEl>
                                        <p:attrNameLst>
                                          <p:attrName>style.visibility</p:attrName>
                                        </p:attrNameLst>
                                      </p:cBhvr>
                                      <p:to>
                                        <p:strVal val="visible"/>
                                      </p:to>
                                    </p:set>
                                    <p:anim calcmode="lin" valueType="num">
                                      <p:cBhvr additive="base">
                                        <p:cTn id="13" dur="500" fill="hold"/>
                                        <p:tgtEl>
                                          <p:spTgt spid="71683">
                                            <p:txEl>
                                              <p:charRg st="5" end="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charRg st="5"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5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charRg st="3" end="3"/>
                                            </p:txEl>
                                          </p:spTgt>
                                        </p:tgtEl>
                                        <p:attrNameLst>
                                          <p:attrName>style.visibility</p:attrName>
                                        </p:attrNameLst>
                                      </p:cBhvr>
                                      <p:to>
                                        <p:strVal val="visible"/>
                                      </p:to>
                                    </p:set>
                                    <p:anim calcmode="lin" valueType="num">
                                      <p:cBhvr additive="base">
                                        <p:cTn id="25" dur="500" fill="hold"/>
                                        <p:tgtEl>
                                          <p:spTgt spid="71683">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charRg st="46" end="60"/>
                                            </p:txEl>
                                          </p:spTgt>
                                        </p:tgtEl>
                                        <p:attrNameLst>
                                          <p:attrName>style.visibility</p:attrName>
                                        </p:attrNameLst>
                                      </p:cBhvr>
                                      <p:to>
                                        <p:strVal val="visible"/>
                                      </p:to>
                                    </p:set>
                                    <p:anim calcmode="lin" valueType="num">
                                      <p:cBhvr additive="base">
                                        <p:cTn id="31" dur="500" fill="hold"/>
                                        <p:tgtEl>
                                          <p:spTgt spid="71683">
                                            <p:txEl>
                                              <p:charRg st="46" end="6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charRg st="46" end="6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3">
                                            <p:txEl>
                                              <p:charRg st="60" end="74"/>
                                            </p:txEl>
                                          </p:spTgt>
                                        </p:tgtEl>
                                        <p:attrNameLst>
                                          <p:attrName>style.visibility</p:attrName>
                                        </p:attrNameLst>
                                      </p:cBhvr>
                                      <p:to>
                                        <p:strVal val="visible"/>
                                      </p:to>
                                    </p:set>
                                    <p:anim calcmode="lin" valueType="num">
                                      <p:cBhvr additive="base">
                                        <p:cTn id="37" dur="500" fill="hold"/>
                                        <p:tgtEl>
                                          <p:spTgt spid="71683">
                                            <p:txEl>
                                              <p:charRg st="60" end="7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3">
                                            <p:txEl>
                                              <p:charRg st="60" end="7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2"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拥塞的发现</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20835" name="Rectangle 3"/>
          <p:cNvSpPr>
            <a:spLocks noGrp="1"/>
          </p:cNvSpPr>
          <p:nvPr>
            <p:ph idx="1"/>
          </p:nvPr>
        </p:nvSpPr>
        <p:spPr>
          <a:xfrm>
            <a:off x="755650" y="908050"/>
            <a:ext cx="7772400" cy="6145213"/>
          </a:xfrm>
        </p:spPr>
        <p:txBody>
          <a:bodyPr vert="horz" wrap="square" lIns="91440" tIns="45720" rIns="91440" bIns="45720" anchor="t"/>
          <a:p>
            <a:pPr eaLnBrk="1" hangingPunct="1"/>
            <a:r>
              <a:rPr lang="zh-CN" altLang="en-US" sz="2800" dirty="0"/>
              <a:t>缺乏缓冲区造成的丢包率</a:t>
            </a:r>
            <a:endParaRPr lang="zh-CN" altLang="en-US" sz="2800" dirty="0"/>
          </a:p>
          <a:p>
            <a:pPr eaLnBrk="1" hangingPunct="1"/>
            <a:r>
              <a:rPr lang="zh-CN" altLang="en-US" sz="2800" dirty="0"/>
              <a:t>平均队列长度</a:t>
            </a:r>
            <a:endParaRPr lang="zh-CN" altLang="en-US" sz="2800" dirty="0"/>
          </a:p>
          <a:p>
            <a:pPr eaLnBrk="1" hangingPunct="1"/>
            <a:r>
              <a:rPr lang="zh-CN" altLang="en-US" sz="2800" dirty="0"/>
              <a:t>超时重传的包的数目</a:t>
            </a:r>
            <a:endParaRPr lang="zh-CN" altLang="en-US" sz="2800" dirty="0"/>
          </a:p>
          <a:p>
            <a:pPr eaLnBrk="1" hangingPunct="1"/>
            <a:r>
              <a:rPr lang="zh-CN" altLang="en-US" sz="2800" dirty="0"/>
              <a:t>平均包延迟</a:t>
            </a:r>
            <a:endParaRPr lang="zh-CN" altLang="en-US" sz="2800" dirty="0"/>
          </a:p>
          <a:p>
            <a:pPr eaLnBrk="1" hangingPunct="1"/>
            <a:r>
              <a:rPr lang="zh-CN" altLang="en-US" sz="2800" dirty="0"/>
              <a:t>包延迟变化（</a:t>
            </a:r>
            <a:r>
              <a:rPr lang="en-US" altLang="zh-CN" sz="2800" dirty="0"/>
              <a:t>Jitter</a:t>
            </a:r>
            <a:r>
              <a:rPr lang="zh-CN" altLang="en-US" sz="2800" dirty="0"/>
              <a:t>）</a:t>
            </a:r>
            <a:endParaRPr lang="zh-CN" altLang="en-US" sz="2800" dirty="0"/>
          </a:p>
          <a:p>
            <a:pPr eaLnBrk="1" hangingPunct="1"/>
            <a:endParaRPr lang="zh-CN" altLang="en-US" sz="2800" dirty="0"/>
          </a:p>
          <a:p>
            <a:pPr eaLnBrk="1" hangingPunct="1"/>
            <a:r>
              <a:rPr lang="zh-CN" altLang="en-US" sz="2800" b="0" dirty="0"/>
              <a:t>拥塞的监视点</a:t>
            </a:r>
            <a:endParaRPr lang="zh-CN" altLang="en-US" sz="2800" b="0" dirty="0"/>
          </a:p>
          <a:p>
            <a:pPr lvl="1" eaLnBrk="1" hangingPunct="1"/>
            <a:r>
              <a:rPr lang="zh-CN" altLang="en-US" sz="2400" b="0" dirty="0"/>
              <a:t>源节点</a:t>
            </a:r>
            <a:endParaRPr lang="zh-CN" altLang="en-US" sz="2400" b="0" dirty="0"/>
          </a:p>
          <a:p>
            <a:pPr lvl="1" eaLnBrk="1" hangingPunct="1"/>
            <a:r>
              <a:rPr lang="zh-CN" altLang="en-US" sz="2400" b="0" dirty="0"/>
              <a:t>中间路由器</a:t>
            </a:r>
            <a:endParaRPr lang="zh-CN" altLang="en-US" sz="2400" b="0" dirty="0"/>
          </a:p>
          <a:p>
            <a:pPr eaLnBrk="1" hangingPunct="1"/>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0835">
                                            <p:txEl>
                                              <p:charRg st="0" end="12"/>
                                            </p:txEl>
                                          </p:spTgt>
                                        </p:tgtEl>
                                        <p:attrNameLst>
                                          <p:attrName>style.visibility</p:attrName>
                                        </p:attrNameLst>
                                      </p:cBhvr>
                                      <p:to>
                                        <p:strVal val="visible"/>
                                      </p:to>
                                    </p:set>
                                    <p:animEffect transition="in" filter="fade">
                                      <p:cBhvr>
                                        <p:cTn id="7" dur="1000"/>
                                        <p:tgtEl>
                                          <p:spTgt spid="120835">
                                            <p:txEl>
                                              <p:charRg st="0" end="12"/>
                                            </p:txEl>
                                          </p:spTgt>
                                        </p:tgtEl>
                                      </p:cBhvr>
                                    </p:animEffect>
                                    <p:anim calcmode="lin" valueType="num">
                                      <p:cBhvr>
                                        <p:cTn id="8" dur="1000" fill="hold"/>
                                        <p:tgtEl>
                                          <p:spTgt spid="120835">
                                            <p:txEl>
                                              <p:charRg st="0" end="12"/>
                                            </p:txEl>
                                          </p:spTgt>
                                        </p:tgtEl>
                                        <p:attrNameLst>
                                          <p:attrName>ppt_x</p:attrName>
                                        </p:attrNameLst>
                                      </p:cBhvr>
                                      <p:tavLst>
                                        <p:tav tm="0">
                                          <p:val>
                                            <p:strVal val="#ppt_x"/>
                                          </p:val>
                                        </p:tav>
                                        <p:tav tm="100000">
                                          <p:val>
                                            <p:strVal val="#ppt_x"/>
                                          </p:val>
                                        </p:tav>
                                      </p:tavLst>
                                    </p:anim>
                                    <p:anim calcmode="lin" valueType="num">
                                      <p:cBhvr>
                                        <p:cTn id="9" dur="1000" fill="hold"/>
                                        <p:tgtEl>
                                          <p:spTgt spid="120835">
                                            <p:txEl>
                                              <p:charRg st="0" end="1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0835">
                                            <p:txEl>
                                              <p:charRg st="12" end="19"/>
                                            </p:txEl>
                                          </p:spTgt>
                                        </p:tgtEl>
                                        <p:attrNameLst>
                                          <p:attrName>style.visibility</p:attrName>
                                        </p:attrNameLst>
                                      </p:cBhvr>
                                      <p:to>
                                        <p:strVal val="visible"/>
                                      </p:to>
                                    </p:set>
                                    <p:animEffect transition="in" filter="fade">
                                      <p:cBhvr>
                                        <p:cTn id="14" dur="1000"/>
                                        <p:tgtEl>
                                          <p:spTgt spid="120835">
                                            <p:txEl>
                                              <p:charRg st="12" end="19"/>
                                            </p:txEl>
                                          </p:spTgt>
                                        </p:tgtEl>
                                      </p:cBhvr>
                                    </p:animEffect>
                                    <p:anim calcmode="lin" valueType="num">
                                      <p:cBhvr>
                                        <p:cTn id="15" dur="1000" fill="hold"/>
                                        <p:tgtEl>
                                          <p:spTgt spid="120835">
                                            <p:txEl>
                                              <p:charRg st="12" end="19"/>
                                            </p:txEl>
                                          </p:spTgt>
                                        </p:tgtEl>
                                        <p:attrNameLst>
                                          <p:attrName>ppt_x</p:attrName>
                                        </p:attrNameLst>
                                      </p:cBhvr>
                                      <p:tavLst>
                                        <p:tav tm="0">
                                          <p:val>
                                            <p:strVal val="#ppt_x"/>
                                          </p:val>
                                        </p:tav>
                                        <p:tav tm="100000">
                                          <p:val>
                                            <p:strVal val="#ppt_x"/>
                                          </p:val>
                                        </p:tav>
                                      </p:tavLst>
                                    </p:anim>
                                    <p:anim calcmode="lin" valueType="num">
                                      <p:cBhvr>
                                        <p:cTn id="16" dur="1000" fill="hold"/>
                                        <p:tgtEl>
                                          <p:spTgt spid="120835">
                                            <p:txEl>
                                              <p:charRg st="12" end="1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0835">
                                            <p:txEl>
                                              <p:charRg st="19" end="29"/>
                                            </p:txEl>
                                          </p:spTgt>
                                        </p:tgtEl>
                                        <p:attrNameLst>
                                          <p:attrName>style.visibility</p:attrName>
                                        </p:attrNameLst>
                                      </p:cBhvr>
                                      <p:to>
                                        <p:strVal val="visible"/>
                                      </p:to>
                                    </p:set>
                                    <p:animEffect transition="in" filter="fade">
                                      <p:cBhvr>
                                        <p:cTn id="21" dur="1000"/>
                                        <p:tgtEl>
                                          <p:spTgt spid="120835">
                                            <p:txEl>
                                              <p:charRg st="19" end="29"/>
                                            </p:txEl>
                                          </p:spTgt>
                                        </p:tgtEl>
                                      </p:cBhvr>
                                    </p:animEffect>
                                    <p:anim calcmode="lin" valueType="num">
                                      <p:cBhvr>
                                        <p:cTn id="22" dur="1000" fill="hold"/>
                                        <p:tgtEl>
                                          <p:spTgt spid="120835">
                                            <p:txEl>
                                              <p:charRg st="19" end="29"/>
                                            </p:txEl>
                                          </p:spTgt>
                                        </p:tgtEl>
                                        <p:attrNameLst>
                                          <p:attrName>ppt_x</p:attrName>
                                        </p:attrNameLst>
                                      </p:cBhvr>
                                      <p:tavLst>
                                        <p:tav tm="0">
                                          <p:val>
                                            <p:strVal val="#ppt_x"/>
                                          </p:val>
                                        </p:tav>
                                        <p:tav tm="100000">
                                          <p:val>
                                            <p:strVal val="#ppt_x"/>
                                          </p:val>
                                        </p:tav>
                                      </p:tavLst>
                                    </p:anim>
                                    <p:anim calcmode="lin" valueType="num">
                                      <p:cBhvr>
                                        <p:cTn id="23" dur="1000" fill="hold"/>
                                        <p:tgtEl>
                                          <p:spTgt spid="120835">
                                            <p:txEl>
                                              <p:charRg st="19" end="2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0835">
                                            <p:txEl>
                                              <p:charRg st="29" end="35"/>
                                            </p:txEl>
                                          </p:spTgt>
                                        </p:tgtEl>
                                        <p:attrNameLst>
                                          <p:attrName>style.visibility</p:attrName>
                                        </p:attrNameLst>
                                      </p:cBhvr>
                                      <p:to>
                                        <p:strVal val="visible"/>
                                      </p:to>
                                    </p:set>
                                    <p:animEffect transition="in" filter="fade">
                                      <p:cBhvr>
                                        <p:cTn id="28" dur="1000"/>
                                        <p:tgtEl>
                                          <p:spTgt spid="120835">
                                            <p:txEl>
                                              <p:charRg st="29" end="35"/>
                                            </p:txEl>
                                          </p:spTgt>
                                        </p:tgtEl>
                                      </p:cBhvr>
                                    </p:animEffect>
                                    <p:anim calcmode="lin" valueType="num">
                                      <p:cBhvr>
                                        <p:cTn id="29" dur="1000" fill="hold"/>
                                        <p:tgtEl>
                                          <p:spTgt spid="120835">
                                            <p:txEl>
                                              <p:charRg st="29" end="35"/>
                                            </p:txEl>
                                          </p:spTgt>
                                        </p:tgtEl>
                                        <p:attrNameLst>
                                          <p:attrName>ppt_x</p:attrName>
                                        </p:attrNameLst>
                                      </p:cBhvr>
                                      <p:tavLst>
                                        <p:tav tm="0">
                                          <p:val>
                                            <p:strVal val="#ppt_x"/>
                                          </p:val>
                                        </p:tav>
                                        <p:tav tm="100000">
                                          <p:val>
                                            <p:strVal val="#ppt_x"/>
                                          </p:val>
                                        </p:tav>
                                      </p:tavLst>
                                    </p:anim>
                                    <p:anim calcmode="lin" valueType="num">
                                      <p:cBhvr>
                                        <p:cTn id="30" dur="1000" fill="hold"/>
                                        <p:tgtEl>
                                          <p:spTgt spid="120835">
                                            <p:txEl>
                                              <p:charRg st="29" end="3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0835">
                                            <p:txEl>
                                              <p:charRg st="35" end="49"/>
                                            </p:txEl>
                                          </p:spTgt>
                                        </p:tgtEl>
                                        <p:attrNameLst>
                                          <p:attrName>style.visibility</p:attrName>
                                        </p:attrNameLst>
                                      </p:cBhvr>
                                      <p:to>
                                        <p:strVal val="visible"/>
                                      </p:to>
                                    </p:set>
                                    <p:animEffect transition="in" filter="fade">
                                      <p:cBhvr>
                                        <p:cTn id="35" dur="1000"/>
                                        <p:tgtEl>
                                          <p:spTgt spid="120835">
                                            <p:txEl>
                                              <p:charRg st="35" end="49"/>
                                            </p:txEl>
                                          </p:spTgt>
                                        </p:tgtEl>
                                      </p:cBhvr>
                                    </p:animEffect>
                                    <p:anim calcmode="lin" valueType="num">
                                      <p:cBhvr>
                                        <p:cTn id="36" dur="1000" fill="hold"/>
                                        <p:tgtEl>
                                          <p:spTgt spid="120835">
                                            <p:txEl>
                                              <p:charRg st="35" end="49"/>
                                            </p:txEl>
                                          </p:spTgt>
                                        </p:tgtEl>
                                        <p:attrNameLst>
                                          <p:attrName>ppt_x</p:attrName>
                                        </p:attrNameLst>
                                      </p:cBhvr>
                                      <p:tavLst>
                                        <p:tav tm="0">
                                          <p:val>
                                            <p:strVal val="#ppt_x"/>
                                          </p:val>
                                        </p:tav>
                                        <p:tav tm="100000">
                                          <p:val>
                                            <p:strVal val="#ppt_x"/>
                                          </p:val>
                                        </p:tav>
                                      </p:tavLst>
                                    </p:anim>
                                    <p:anim calcmode="lin" valueType="num">
                                      <p:cBhvr>
                                        <p:cTn id="37" dur="1000" fill="hold"/>
                                        <p:tgtEl>
                                          <p:spTgt spid="120835">
                                            <p:txEl>
                                              <p:charRg st="35" end="4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0835">
                                            <p:txEl>
                                              <p:charRg st="50" end="57"/>
                                            </p:txEl>
                                          </p:spTgt>
                                        </p:tgtEl>
                                        <p:attrNameLst>
                                          <p:attrName>style.visibility</p:attrName>
                                        </p:attrNameLst>
                                      </p:cBhvr>
                                      <p:to>
                                        <p:strVal val="visible"/>
                                      </p:to>
                                    </p:set>
                                    <p:animEffect transition="in" filter="fade">
                                      <p:cBhvr>
                                        <p:cTn id="42" dur="1000"/>
                                        <p:tgtEl>
                                          <p:spTgt spid="120835">
                                            <p:txEl>
                                              <p:charRg st="50" end="57"/>
                                            </p:txEl>
                                          </p:spTgt>
                                        </p:tgtEl>
                                      </p:cBhvr>
                                    </p:animEffect>
                                    <p:anim calcmode="lin" valueType="num">
                                      <p:cBhvr>
                                        <p:cTn id="43" dur="1000" fill="hold"/>
                                        <p:tgtEl>
                                          <p:spTgt spid="120835">
                                            <p:txEl>
                                              <p:charRg st="50" end="57"/>
                                            </p:txEl>
                                          </p:spTgt>
                                        </p:tgtEl>
                                        <p:attrNameLst>
                                          <p:attrName>ppt_x</p:attrName>
                                        </p:attrNameLst>
                                      </p:cBhvr>
                                      <p:tavLst>
                                        <p:tav tm="0">
                                          <p:val>
                                            <p:strVal val="#ppt_x"/>
                                          </p:val>
                                        </p:tav>
                                        <p:tav tm="100000">
                                          <p:val>
                                            <p:strVal val="#ppt_x"/>
                                          </p:val>
                                        </p:tav>
                                      </p:tavLst>
                                    </p:anim>
                                    <p:anim calcmode="lin" valueType="num">
                                      <p:cBhvr>
                                        <p:cTn id="44" dur="1000" fill="hold"/>
                                        <p:tgtEl>
                                          <p:spTgt spid="120835">
                                            <p:txEl>
                                              <p:charRg st="50" end="5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0835">
                                            <p:txEl>
                                              <p:charRg st="57" end="61"/>
                                            </p:txEl>
                                          </p:spTgt>
                                        </p:tgtEl>
                                        <p:attrNameLst>
                                          <p:attrName>style.visibility</p:attrName>
                                        </p:attrNameLst>
                                      </p:cBhvr>
                                      <p:to>
                                        <p:strVal val="visible"/>
                                      </p:to>
                                    </p:set>
                                    <p:animEffect transition="in" filter="fade">
                                      <p:cBhvr>
                                        <p:cTn id="47" dur="1000"/>
                                        <p:tgtEl>
                                          <p:spTgt spid="120835">
                                            <p:txEl>
                                              <p:charRg st="57" end="61"/>
                                            </p:txEl>
                                          </p:spTgt>
                                        </p:tgtEl>
                                      </p:cBhvr>
                                    </p:animEffect>
                                    <p:anim calcmode="lin" valueType="num">
                                      <p:cBhvr>
                                        <p:cTn id="48" dur="1000" fill="hold"/>
                                        <p:tgtEl>
                                          <p:spTgt spid="120835">
                                            <p:txEl>
                                              <p:charRg st="57" end="61"/>
                                            </p:txEl>
                                          </p:spTgt>
                                        </p:tgtEl>
                                        <p:attrNameLst>
                                          <p:attrName>ppt_x</p:attrName>
                                        </p:attrNameLst>
                                      </p:cBhvr>
                                      <p:tavLst>
                                        <p:tav tm="0">
                                          <p:val>
                                            <p:strVal val="#ppt_x"/>
                                          </p:val>
                                        </p:tav>
                                        <p:tav tm="100000">
                                          <p:val>
                                            <p:strVal val="#ppt_x"/>
                                          </p:val>
                                        </p:tav>
                                      </p:tavLst>
                                    </p:anim>
                                    <p:anim calcmode="lin" valueType="num">
                                      <p:cBhvr>
                                        <p:cTn id="49" dur="1000" fill="hold"/>
                                        <p:tgtEl>
                                          <p:spTgt spid="120835">
                                            <p:txEl>
                                              <p:charRg st="57" end="61"/>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0835">
                                            <p:txEl>
                                              <p:charRg st="61" end="67"/>
                                            </p:txEl>
                                          </p:spTgt>
                                        </p:tgtEl>
                                        <p:attrNameLst>
                                          <p:attrName>style.visibility</p:attrName>
                                        </p:attrNameLst>
                                      </p:cBhvr>
                                      <p:to>
                                        <p:strVal val="visible"/>
                                      </p:to>
                                    </p:set>
                                    <p:animEffect transition="in" filter="fade">
                                      <p:cBhvr>
                                        <p:cTn id="52" dur="1000"/>
                                        <p:tgtEl>
                                          <p:spTgt spid="120835">
                                            <p:txEl>
                                              <p:charRg st="61" end="67"/>
                                            </p:txEl>
                                          </p:spTgt>
                                        </p:tgtEl>
                                      </p:cBhvr>
                                    </p:animEffect>
                                    <p:anim calcmode="lin" valueType="num">
                                      <p:cBhvr>
                                        <p:cTn id="53" dur="1000" fill="hold"/>
                                        <p:tgtEl>
                                          <p:spTgt spid="120835">
                                            <p:txEl>
                                              <p:charRg st="61" end="67"/>
                                            </p:txEl>
                                          </p:spTgt>
                                        </p:tgtEl>
                                        <p:attrNameLst>
                                          <p:attrName>ppt_x</p:attrName>
                                        </p:attrNameLst>
                                      </p:cBhvr>
                                      <p:tavLst>
                                        <p:tav tm="0">
                                          <p:val>
                                            <p:strVal val="#ppt_x"/>
                                          </p:val>
                                        </p:tav>
                                        <p:tav tm="100000">
                                          <p:val>
                                            <p:strVal val="#ppt_x"/>
                                          </p:val>
                                        </p:tav>
                                      </p:tavLst>
                                    </p:anim>
                                    <p:anim calcmode="lin" valueType="num">
                                      <p:cBhvr>
                                        <p:cTn id="54" dur="1000" fill="hold"/>
                                        <p:tgtEl>
                                          <p:spTgt spid="120835">
                                            <p:txEl>
                                              <p:charRg st="61" end="6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idx="1"/>
          </p:nvPr>
        </p:nvSpPr>
        <p:spPr>
          <a:xfrm>
            <a:off x="827088" y="1052513"/>
            <a:ext cx="7772400" cy="4672012"/>
          </a:xfrm>
        </p:spPr>
        <p:txBody>
          <a:bodyPr vert="horz" wrap="square" lIns="91440" tIns="45720" rIns="91440" bIns="45720" anchor="t"/>
          <a:p>
            <a:pPr eaLnBrk="1" hangingPunct="1">
              <a:lnSpc>
                <a:spcPct val="90000"/>
              </a:lnSpc>
            </a:pPr>
            <a:r>
              <a:rPr lang="zh-CN" altLang="en-US" sz="3600" b="0" dirty="0"/>
              <a:t>拥塞控制（</a:t>
            </a:r>
            <a:r>
              <a:rPr lang="en-US" altLang="zh-CN" sz="3600" b="0" dirty="0"/>
              <a:t>congestion control</a:t>
            </a:r>
            <a:r>
              <a:rPr lang="zh-CN" altLang="en-US" sz="3600" b="0" dirty="0"/>
              <a:t>）</a:t>
            </a:r>
            <a:endParaRPr lang="zh-CN" altLang="en-US" sz="3600" b="0" dirty="0"/>
          </a:p>
          <a:p>
            <a:pPr lvl="1" eaLnBrk="1" hangingPunct="1">
              <a:lnSpc>
                <a:spcPct val="90000"/>
              </a:lnSpc>
            </a:pPr>
            <a:r>
              <a:rPr lang="zh-CN" altLang="en-US" sz="3200" b="0" dirty="0"/>
              <a:t>需要确保通信子网能够承载用户提交的通信量，是一个全局性问题，涉及主机、路由器等很多因素；</a:t>
            </a:r>
            <a:endParaRPr lang="zh-CN" altLang="en-US" sz="3200" b="0" dirty="0"/>
          </a:p>
          <a:p>
            <a:pPr eaLnBrk="1" hangingPunct="1">
              <a:lnSpc>
                <a:spcPct val="90000"/>
              </a:lnSpc>
            </a:pPr>
            <a:r>
              <a:rPr lang="zh-CN" altLang="en-US" sz="3600" b="0" dirty="0"/>
              <a:t>流量控制（</a:t>
            </a:r>
            <a:r>
              <a:rPr lang="en-US" altLang="zh-CN" sz="3600" b="0" dirty="0"/>
              <a:t>flow control</a:t>
            </a:r>
            <a:r>
              <a:rPr lang="zh-CN" altLang="en-US" sz="3600" b="0" dirty="0"/>
              <a:t>）</a:t>
            </a:r>
            <a:endParaRPr lang="zh-CN" altLang="en-US" sz="3600" b="0" dirty="0"/>
          </a:p>
          <a:p>
            <a:pPr lvl="1" eaLnBrk="1" hangingPunct="1">
              <a:lnSpc>
                <a:spcPct val="90000"/>
              </a:lnSpc>
            </a:pPr>
            <a:r>
              <a:rPr lang="zh-CN" altLang="en-US" sz="3200" b="0" dirty="0"/>
              <a:t>与点到点的通信量有关，主要解决</a:t>
            </a:r>
            <a:r>
              <a:rPr lang="zh-CN" altLang="en-US" sz="3200" b="0" dirty="0">
                <a:solidFill>
                  <a:srgbClr val="FF3300"/>
                </a:solidFill>
              </a:rPr>
              <a:t>快速发送方与慢速接收方的问题</a:t>
            </a:r>
            <a:r>
              <a:rPr lang="zh-CN" altLang="en-US" sz="3200" b="0" dirty="0"/>
              <a:t>，是局部问题，一般都是基于反馈进行控制的。</a:t>
            </a:r>
            <a:endParaRPr lang="zh-CN" altLang="en-US" sz="3200" b="0" dirty="0"/>
          </a:p>
          <a:p>
            <a:pPr eaLnBrk="1" hangingPunct="1">
              <a:lnSpc>
                <a:spcPct val="90000"/>
              </a:lnSpc>
            </a:pPr>
            <a:endParaRPr lang="en-US" altLang="zh-CN" b="0" dirty="0"/>
          </a:p>
        </p:txBody>
      </p:sp>
      <p:sp>
        <p:nvSpPr>
          <p:cNvPr id="121859" name="Rectangle 3"/>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dirty="0" smtClean="0">
                <a:ln>
                  <a:noFill/>
                </a:ln>
                <a:solidFill>
                  <a:srgbClr val="FF9900"/>
                </a:solidFill>
                <a:effectLst/>
                <a:uLnTx/>
                <a:uFillTx/>
                <a:latin typeface="+mj-lt"/>
                <a:ea typeface="+mj-ea"/>
                <a:cs typeface="+mj-cs"/>
              </a:rPr>
              <a:t>拥塞控制与流量控制的差别</a:t>
            </a:r>
            <a:endParaRPr kumimoji="1" lang="zh-CN" altLang="en-US" sz="4000" b="0" i="0" u="none" strike="noStrike" kern="0" cap="none" spc="0" normalizeH="0" baseline="0" noProof="0" dirty="0" smtClean="0">
              <a:ln>
                <a:noFill/>
              </a:ln>
              <a:solidFill>
                <a:srgbClr val="FF9900"/>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4"/>
          <p:cNvSpPr/>
          <p:nvPr/>
        </p:nvSpPr>
        <p:spPr>
          <a:xfrm>
            <a:off x="2619375" y="3000375"/>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38914" name="Object 3"/>
          <p:cNvGraphicFramePr/>
          <p:nvPr/>
        </p:nvGraphicFramePr>
        <p:xfrm>
          <a:off x="611188" y="1700213"/>
          <a:ext cx="7924800" cy="1739900"/>
        </p:xfrm>
        <a:graphic>
          <a:graphicData uri="http://schemas.openxmlformats.org/presentationml/2006/ole">
            <mc:AlternateContent xmlns:mc="http://schemas.openxmlformats.org/markup-compatibility/2006">
              <mc:Choice xmlns:v="urn:schemas-microsoft-com:vml" Requires="v">
                <p:oleObj spid="_x0000_s3096" name="" r:id="rId1" imgW="6103620" imgH="1341755" progId="Visio.Drawing.11">
                  <p:embed/>
                </p:oleObj>
              </mc:Choice>
              <mc:Fallback>
                <p:oleObj name="" r:id="rId1" imgW="6103620" imgH="1341755" progId="Visio.Drawing.11">
                  <p:embed/>
                  <p:pic>
                    <p:nvPicPr>
                      <p:cNvPr id="0" name="图片 3095"/>
                      <p:cNvPicPr/>
                      <p:nvPr/>
                    </p:nvPicPr>
                    <p:blipFill>
                      <a:blip r:embed="rId2"/>
                      <a:stretch>
                        <a:fillRect/>
                      </a:stretch>
                    </p:blipFill>
                    <p:spPr>
                      <a:xfrm>
                        <a:off x="611188" y="1700213"/>
                        <a:ext cx="7924800" cy="1739900"/>
                      </a:xfrm>
                      <a:prstGeom prst="rect">
                        <a:avLst/>
                      </a:prstGeom>
                      <a:solidFill>
                        <a:schemeClr val="bg1"/>
                      </a:solidFill>
                      <a:ln w="38100">
                        <a:noFill/>
                        <a:miter/>
                      </a:ln>
                    </p:spPr>
                  </p:pic>
                </p:oleObj>
              </mc:Fallback>
            </mc:AlternateContent>
          </a:graphicData>
        </a:graphic>
      </p:graphicFrame>
      <p:sp>
        <p:nvSpPr>
          <p:cNvPr id="38915" name="Text Box 5"/>
          <p:cNvSpPr txBox="1"/>
          <p:nvPr/>
        </p:nvSpPr>
        <p:spPr>
          <a:xfrm>
            <a:off x="3048000" y="4343400"/>
            <a:ext cx="3368675" cy="457200"/>
          </a:xfrm>
          <a:prstGeom prst="rect">
            <a:avLst/>
          </a:prstGeom>
          <a:noFill/>
          <a:ln w="9525">
            <a:noFill/>
          </a:ln>
        </p:spPr>
        <p:txBody>
          <a:bodyPr anchor="t">
            <a:spAutoFit/>
          </a:bodyPr>
          <a:p>
            <a:pPr>
              <a:spcBef>
                <a:spcPct val="0"/>
              </a:spcBef>
              <a:buClrTx/>
              <a:buNone/>
            </a:pPr>
            <a:r>
              <a:rPr lang="zh-CN" altLang="en-US" sz="2400" dirty="0">
                <a:solidFill>
                  <a:schemeClr val="bg1"/>
                </a:solidFill>
                <a:latin typeface="Times New Roman" panose="02020603050405020304" pitchFamily="18" charset="0"/>
                <a:ea typeface="宋体" panose="02010600030101010101" pitchFamily="2" charset="-122"/>
              </a:rPr>
              <a:t>流量控制的层次</a:t>
            </a: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310278" name="Rectangle 6"/>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流量控制的层次</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ChangeArrowheads="1"/>
          </p:cNvSpPr>
          <p:nvPr>
            <p:ph type="title"/>
          </p:nvPr>
        </p:nvSpPr>
        <p:spPr/>
        <p:txBody>
          <a:bodyPr vert="horz" wrap="square" lIns="92075" tIns="46038" rIns="92075" bIns="46038"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常用的</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拥塞控制方法</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22883" name="Rectangle 3"/>
          <p:cNvSpPr>
            <a:spLocks noGrp="1"/>
          </p:cNvSpPr>
          <p:nvPr>
            <p:ph idx="1"/>
          </p:nvPr>
        </p:nvSpPr>
        <p:spPr>
          <a:xfrm>
            <a:off x="539750" y="765175"/>
            <a:ext cx="7772400" cy="5637213"/>
          </a:xfrm>
        </p:spPr>
        <p:txBody>
          <a:bodyPr vert="horz" wrap="square" lIns="91440" tIns="45720" rIns="91440" bIns="45720" anchor="t"/>
          <a:p>
            <a:pPr eaLnBrk="1" hangingPunct="1">
              <a:lnSpc>
                <a:spcPct val="90000"/>
              </a:lnSpc>
            </a:pPr>
            <a:r>
              <a:rPr lang="zh-CN" altLang="en-US" sz="2800" dirty="0"/>
              <a:t>根据控制论，拥塞控制方法分为两类</a:t>
            </a:r>
            <a:endParaRPr lang="zh-CN" altLang="en-US" sz="2800" dirty="0"/>
          </a:p>
          <a:p>
            <a:pPr lvl="1" eaLnBrk="1" hangingPunct="1">
              <a:lnSpc>
                <a:spcPct val="90000"/>
              </a:lnSpc>
            </a:pPr>
            <a:r>
              <a:rPr lang="zh-CN" altLang="en-US" dirty="0"/>
              <a:t>开环控制</a:t>
            </a:r>
            <a:endParaRPr lang="zh-CN" altLang="en-US" dirty="0"/>
          </a:p>
          <a:p>
            <a:pPr lvl="2" eaLnBrk="1" hangingPunct="1">
              <a:lnSpc>
                <a:spcPct val="90000"/>
              </a:lnSpc>
            </a:pPr>
            <a:r>
              <a:rPr lang="zh-CN" altLang="en-US" dirty="0">
                <a:solidFill>
                  <a:schemeClr val="accent6">
                    <a:lumMod val="75000"/>
                  </a:schemeClr>
                </a:solidFill>
              </a:rPr>
              <a:t>通过好的设计来解决问题，</a:t>
            </a:r>
            <a:r>
              <a:rPr lang="zh-CN" altLang="en-US" dirty="0">
                <a:solidFill>
                  <a:srgbClr val="C00000"/>
                </a:solidFill>
              </a:rPr>
              <a:t>避免</a:t>
            </a:r>
            <a:r>
              <a:rPr lang="zh-CN" altLang="en-US" dirty="0">
                <a:solidFill>
                  <a:schemeClr val="accent6">
                    <a:lumMod val="75000"/>
                  </a:schemeClr>
                </a:solidFill>
              </a:rPr>
              <a:t>拥塞发生；</a:t>
            </a:r>
            <a:endParaRPr lang="zh-CN" altLang="en-US" dirty="0">
              <a:solidFill>
                <a:schemeClr val="accent6">
                  <a:lumMod val="75000"/>
                </a:schemeClr>
              </a:solidFill>
            </a:endParaRPr>
          </a:p>
          <a:p>
            <a:pPr lvl="2" eaLnBrk="1" hangingPunct="1">
              <a:lnSpc>
                <a:spcPct val="90000"/>
              </a:lnSpc>
            </a:pPr>
            <a:r>
              <a:rPr lang="zh-CN" altLang="en-US" dirty="0">
                <a:solidFill>
                  <a:schemeClr val="accent6">
                    <a:lumMod val="75000"/>
                  </a:schemeClr>
                </a:solidFill>
              </a:rPr>
              <a:t>拥塞控制时，</a:t>
            </a:r>
            <a:r>
              <a:rPr lang="zh-CN" altLang="en-US" dirty="0">
                <a:solidFill>
                  <a:srgbClr val="C00000"/>
                </a:solidFill>
              </a:rPr>
              <a:t>不考虑</a:t>
            </a:r>
            <a:r>
              <a:rPr lang="zh-CN" altLang="en-US" dirty="0">
                <a:solidFill>
                  <a:schemeClr val="accent6">
                    <a:lumMod val="75000"/>
                  </a:schemeClr>
                </a:solidFill>
              </a:rPr>
              <a:t>网络当前状态；</a:t>
            </a:r>
            <a:endParaRPr lang="zh-CN" altLang="en-US" dirty="0">
              <a:solidFill>
                <a:schemeClr val="accent6">
                  <a:lumMod val="75000"/>
                </a:schemeClr>
              </a:solidFill>
            </a:endParaRPr>
          </a:p>
          <a:p>
            <a:pPr lvl="1" eaLnBrk="1" hangingPunct="1">
              <a:lnSpc>
                <a:spcPct val="90000"/>
              </a:lnSpc>
            </a:pPr>
            <a:r>
              <a:rPr lang="zh-CN" altLang="en-US" dirty="0"/>
              <a:t>闭环控制</a:t>
            </a:r>
            <a:endParaRPr lang="zh-CN" altLang="en-US" dirty="0"/>
          </a:p>
          <a:p>
            <a:pPr lvl="2" eaLnBrk="1" hangingPunct="1">
              <a:lnSpc>
                <a:spcPct val="90000"/>
              </a:lnSpc>
            </a:pPr>
            <a:r>
              <a:rPr lang="zh-CN" altLang="en-US" dirty="0">
                <a:solidFill>
                  <a:schemeClr val="accent6">
                    <a:lumMod val="75000"/>
                  </a:schemeClr>
                </a:solidFill>
                <a:cs typeface="+mn-ea"/>
              </a:rPr>
              <a:t>基于</a:t>
            </a:r>
            <a:r>
              <a:rPr lang="zh-CN" altLang="en-US" dirty="0">
                <a:solidFill>
                  <a:srgbClr val="C00000"/>
                </a:solidFill>
                <a:cs typeface="+mn-ea"/>
              </a:rPr>
              <a:t>反馈机制</a:t>
            </a:r>
            <a:r>
              <a:rPr lang="zh-CN" altLang="en-US" dirty="0">
                <a:solidFill>
                  <a:schemeClr val="accent6">
                    <a:lumMod val="75000"/>
                  </a:schemeClr>
                </a:solidFill>
                <a:cs typeface="+mn-ea"/>
              </a:rPr>
              <a:t>；</a:t>
            </a:r>
            <a:endParaRPr lang="zh-CN" altLang="en-US" dirty="0">
              <a:solidFill>
                <a:schemeClr val="accent6">
                  <a:lumMod val="75000"/>
                </a:schemeClr>
              </a:solidFill>
              <a:cs typeface="+mn-ea"/>
            </a:endParaRPr>
          </a:p>
          <a:p>
            <a:pPr lvl="2" eaLnBrk="1" hangingPunct="1">
              <a:lnSpc>
                <a:spcPct val="90000"/>
              </a:lnSpc>
            </a:pPr>
            <a:r>
              <a:rPr lang="zh-CN" altLang="en-US" dirty="0">
                <a:solidFill>
                  <a:schemeClr val="accent6">
                    <a:lumMod val="75000"/>
                  </a:schemeClr>
                </a:solidFill>
                <a:cs typeface="+mn-ea"/>
              </a:rPr>
              <a:t>工作过程</a:t>
            </a:r>
            <a:endParaRPr lang="zh-CN" altLang="en-US" dirty="0">
              <a:solidFill>
                <a:srgbClr val="FF3300"/>
              </a:solidFill>
            </a:endParaRPr>
          </a:p>
          <a:p>
            <a:pPr lvl="3" eaLnBrk="1" hangingPunct="1">
              <a:lnSpc>
                <a:spcPct val="90000"/>
              </a:lnSpc>
            </a:pPr>
            <a:r>
              <a:rPr lang="zh-CN" altLang="en-US" sz="2400" b="0" dirty="0"/>
              <a:t>监控系统，发现何时何地发生拥塞；	</a:t>
            </a:r>
            <a:endParaRPr lang="zh-CN" altLang="en-US" sz="2400" b="0" dirty="0"/>
          </a:p>
          <a:p>
            <a:pPr lvl="3" eaLnBrk="1" hangingPunct="1">
              <a:lnSpc>
                <a:spcPct val="90000"/>
              </a:lnSpc>
            </a:pPr>
            <a:r>
              <a:rPr lang="zh-CN" altLang="en-US" sz="2400" b="0" dirty="0"/>
              <a:t>把发生拥塞的消息传给能采取动作的站点；</a:t>
            </a:r>
            <a:endParaRPr lang="zh-CN" altLang="en-US" sz="2400" b="0" dirty="0"/>
          </a:p>
          <a:p>
            <a:pPr lvl="3" eaLnBrk="1" hangingPunct="1">
              <a:lnSpc>
                <a:spcPct val="90000"/>
              </a:lnSpc>
            </a:pPr>
            <a:r>
              <a:rPr lang="zh-CN" altLang="en-US" sz="2400" b="0" dirty="0"/>
              <a:t>调整系统操作，解决问题。</a:t>
            </a:r>
            <a:endParaRPr lang="zh-CN" altLang="en-US" sz="1800" b="0" dirty="0"/>
          </a:p>
          <a:p>
            <a:pPr eaLnBrk="1" hangingPunct="1">
              <a:lnSpc>
                <a:spcPct val="90000"/>
              </a:lnSpc>
            </a:pPr>
            <a:r>
              <a:rPr lang="zh-CN" altLang="en-US" sz="2800" dirty="0"/>
              <a:t>根据算法的实现位置</a:t>
            </a:r>
            <a:endParaRPr lang="zh-CN" altLang="en-US" sz="2800" dirty="0"/>
          </a:p>
          <a:p>
            <a:pPr lvl="1" eaLnBrk="1" hangingPunct="1">
              <a:lnSpc>
                <a:spcPct val="90000"/>
              </a:lnSpc>
            </a:pPr>
            <a:r>
              <a:rPr lang="zh-CN" altLang="en-US" dirty="0"/>
              <a:t>链路算法</a:t>
            </a:r>
            <a:endParaRPr lang="zh-CN" altLang="en-US" dirty="0"/>
          </a:p>
          <a:p>
            <a:pPr lvl="1" eaLnBrk="1" hangingPunct="1">
              <a:lnSpc>
                <a:spcPct val="90000"/>
              </a:lnSpc>
            </a:pPr>
            <a:r>
              <a:rPr lang="zh-CN" altLang="en-US" dirty="0"/>
              <a:t>源算法</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883">
                                            <p:txEl>
                                              <p:charRg st="0" end="17"/>
                                            </p:txEl>
                                          </p:spTgt>
                                        </p:tgtEl>
                                        <p:attrNameLst>
                                          <p:attrName>style.visibility</p:attrName>
                                        </p:attrNameLst>
                                      </p:cBhvr>
                                      <p:to>
                                        <p:strVal val="visible"/>
                                      </p:to>
                                    </p:set>
                                    <p:animEffect transition="in" filter="fade">
                                      <p:cBhvr>
                                        <p:cTn id="7" dur="1000"/>
                                        <p:tgtEl>
                                          <p:spTgt spid="122883">
                                            <p:txEl>
                                              <p:charRg st="0" end="17"/>
                                            </p:txEl>
                                          </p:spTgt>
                                        </p:tgtEl>
                                      </p:cBhvr>
                                    </p:animEffect>
                                    <p:anim calcmode="lin" valueType="num">
                                      <p:cBhvr>
                                        <p:cTn id="8" dur="1000" fill="hold"/>
                                        <p:tgtEl>
                                          <p:spTgt spid="122883">
                                            <p:txEl>
                                              <p:charRg st="0" end="17"/>
                                            </p:txEl>
                                          </p:spTgt>
                                        </p:tgtEl>
                                        <p:attrNameLst>
                                          <p:attrName>ppt_x</p:attrName>
                                        </p:attrNameLst>
                                      </p:cBhvr>
                                      <p:tavLst>
                                        <p:tav tm="0">
                                          <p:val>
                                            <p:strVal val="#ppt_x"/>
                                          </p:val>
                                        </p:tav>
                                        <p:tav tm="100000">
                                          <p:val>
                                            <p:strVal val="#ppt_x"/>
                                          </p:val>
                                        </p:tav>
                                      </p:tavLst>
                                    </p:anim>
                                    <p:anim calcmode="lin" valueType="num">
                                      <p:cBhvr>
                                        <p:cTn id="9" dur="1000" fill="hold"/>
                                        <p:tgtEl>
                                          <p:spTgt spid="122883">
                                            <p:txEl>
                                              <p:charRg st="0" end="17"/>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883">
                                            <p:txEl>
                                              <p:charRg st="17" end="22"/>
                                            </p:txEl>
                                          </p:spTgt>
                                        </p:tgtEl>
                                        <p:attrNameLst>
                                          <p:attrName>style.visibility</p:attrName>
                                        </p:attrNameLst>
                                      </p:cBhvr>
                                      <p:to>
                                        <p:strVal val="visible"/>
                                      </p:to>
                                    </p:set>
                                    <p:animEffect transition="in" filter="fade">
                                      <p:cBhvr>
                                        <p:cTn id="12" dur="1000"/>
                                        <p:tgtEl>
                                          <p:spTgt spid="122883">
                                            <p:txEl>
                                              <p:charRg st="17" end="22"/>
                                            </p:txEl>
                                          </p:spTgt>
                                        </p:tgtEl>
                                      </p:cBhvr>
                                    </p:animEffect>
                                    <p:anim calcmode="lin" valueType="num">
                                      <p:cBhvr>
                                        <p:cTn id="13" dur="1000" fill="hold"/>
                                        <p:tgtEl>
                                          <p:spTgt spid="122883">
                                            <p:txEl>
                                              <p:charRg st="17" end="22"/>
                                            </p:txEl>
                                          </p:spTgt>
                                        </p:tgtEl>
                                        <p:attrNameLst>
                                          <p:attrName>ppt_x</p:attrName>
                                        </p:attrNameLst>
                                      </p:cBhvr>
                                      <p:tavLst>
                                        <p:tav tm="0">
                                          <p:val>
                                            <p:strVal val="#ppt_x"/>
                                          </p:val>
                                        </p:tav>
                                        <p:tav tm="100000">
                                          <p:val>
                                            <p:strVal val="#ppt_x"/>
                                          </p:val>
                                        </p:tav>
                                      </p:tavLst>
                                    </p:anim>
                                    <p:anim calcmode="lin" valueType="num">
                                      <p:cBhvr>
                                        <p:cTn id="14" dur="1000" fill="hold"/>
                                        <p:tgtEl>
                                          <p:spTgt spid="122883">
                                            <p:txEl>
                                              <p:charRg st="17" end="2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2883">
                                            <p:txEl>
                                              <p:charRg st="22" end="42"/>
                                            </p:txEl>
                                          </p:spTgt>
                                        </p:tgtEl>
                                        <p:attrNameLst>
                                          <p:attrName>style.visibility</p:attrName>
                                        </p:attrNameLst>
                                      </p:cBhvr>
                                      <p:to>
                                        <p:strVal val="visible"/>
                                      </p:to>
                                    </p:set>
                                    <p:animEffect transition="in" filter="fade">
                                      <p:cBhvr>
                                        <p:cTn id="17" dur="1000"/>
                                        <p:tgtEl>
                                          <p:spTgt spid="122883">
                                            <p:txEl>
                                              <p:charRg st="22" end="42"/>
                                            </p:txEl>
                                          </p:spTgt>
                                        </p:tgtEl>
                                      </p:cBhvr>
                                    </p:animEffect>
                                    <p:anim calcmode="lin" valueType="num">
                                      <p:cBhvr>
                                        <p:cTn id="18" dur="1000" fill="hold"/>
                                        <p:tgtEl>
                                          <p:spTgt spid="122883">
                                            <p:txEl>
                                              <p:charRg st="22" end="42"/>
                                            </p:txEl>
                                          </p:spTgt>
                                        </p:tgtEl>
                                        <p:attrNameLst>
                                          <p:attrName>ppt_x</p:attrName>
                                        </p:attrNameLst>
                                      </p:cBhvr>
                                      <p:tavLst>
                                        <p:tav tm="0">
                                          <p:val>
                                            <p:strVal val="#ppt_x"/>
                                          </p:val>
                                        </p:tav>
                                        <p:tav tm="100000">
                                          <p:val>
                                            <p:strVal val="#ppt_x"/>
                                          </p:val>
                                        </p:tav>
                                      </p:tavLst>
                                    </p:anim>
                                    <p:anim calcmode="lin" valueType="num">
                                      <p:cBhvr>
                                        <p:cTn id="19" dur="1000" fill="hold"/>
                                        <p:tgtEl>
                                          <p:spTgt spid="122883">
                                            <p:txEl>
                                              <p:charRg st="22" end="4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2883">
                                            <p:txEl>
                                              <p:charRg st="42" end="59"/>
                                            </p:txEl>
                                          </p:spTgt>
                                        </p:tgtEl>
                                        <p:attrNameLst>
                                          <p:attrName>style.visibility</p:attrName>
                                        </p:attrNameLst>
                                      </p:cBhvr>
                                      <p:to>
                                        <p:strVal val="visible"/>
                                      </p:to>
                                    </p:set>
                                    <p:animEffect transition="in" filter="fade">
                                      <p:cBhvr>
                                        <p:cTn id="22" dur="1000"/>
                                        <p:tgtEl>
                                          <p:spTgt spid="122883">
                                            <p:txEl>
                                              <p:charRg st="42" end="59"/>
                                            </p:txEl>
                                          </p:spTgt>
                                        </p:tgtEl>
                                      </p:cBhvr>
                                    </p:animEffect>
                                    <p:anim calcmode="lin" valueType="num">
                                      <p:cBhvr>
                                        <p:cTn id="23" dur="1000" fill="hold"/>
                                        <p:tgtEl>
                                          <p:spTgt spid="122883">
                                            <p:txEl>
                                              <p:charRg st="42" end="59"/>
                                            </p:txEl>
                                          </p:spTgt>
                                        </p:tgtEl>
                                        <p:attrNameLst>
                                          <p:attrName>ppt_x</p:attrName>
                                        </p:attrNameLst>
                                      </p:cBhvr>
                                      <p:tavLst>
                                        <p:tav tm="0">
                                          <p:val>
                                            <p:strVal val="#ppt_x"/>
                                          </p:val>
                                        </p:tav>
                                        <p:tav tm="100000">
                                          <p:val>
                                            <p:strVal val="#ppt_x"/>
                                          </p:val>
                                        </p:tav>
                                      </p:tavLst>
                                    </p:anim>
                                    <p:anim calcmode="lin" valueType="num">
                                      <p:cBhvr>
                                        <p:cTn id="24" dur="1000" fill="hold"/>
                                        <p:tgtEl>
                                          <p:spTgt spid="122883">
                                            <p:txEl>
                                              <p:charRg st="42" end="59"/>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2883">
                                            <p:txEl>
                                              <p:charRg st="59" end="64"/>
                                            </p:txEl>
                                          </p:spTgt>
                                        </p:tgtEl>
                                        <p:attrNameLst>
                                          <p:attrName>style.visibility</p:attrName>
                                        </p:attrNameLst>
                                      </p:cBhvr>
                                      <p:to>
                                        <p:strVal val="visible"/>
                                      </p:to>
                                    </p:set>
                                    <p:animEffect transition="in" filter="fade">
                                      <p:cBhvr>
                                        <p:cTn id="27" dur="1000"/>
                                        <p:tgtEl>
                                          <p:spTgt spid="122883">
                                            <p:txEl>
                                              <p:charRg st="59" end="64"/>
                                            </p:txEl>
                                          </p:spTgt>
                                        </p:tgtEl>
                                      </p:cBhvr>
                                    </p:animEffect>
                                    <p:anim calcmode="lin" valueType="num">
                                      <p:cBhvr>
                                        <p:cTn id="28" dur="1000" fill="hold"/>
                                        <p:tgtEl>
                                          <p:spTgt spid="122883">
                                            <p:txEl>
                                              <p:charRg st="59" end="64"/>
                                            </p:txEl>
                                          </p:spTgt>
                                        </p:tgtEl>
                                        <p:attrNameLst>
                                          <p:attrName>ppt_x</p:attrName>
                                        </p:attrNameLst>
                                      </p:cBhvr>
                                      <p:tavLst>
                                        <p:tav tm="0">
                                          <p:val>
                                            <p:strVal val="#ppt_x"/>
                                          </p:val>
                                        </p:tav>
                                        <p:tav tm="100000">
                                          <p:val>
                                            <p:strVal val="#ppt_x"/>
                                          </p:val>
                                        </p:tav>
                                      </p:tavLst>
                                    </p:anim>
                                    <p:anim calcmode="lin" valueType="num">
                                      <p:cBhvr>
                                        <p:cTn id="29" dur="1000" fill="hold"/>
                                        <p:tgtEl>
                                          <p:spTgt spid="122883">
                                            <p:txEl>
                                              <p:charRg st="59" end="6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2883">
                                            <p:txEl>
                                              <p:charRg st="64" end="72"/>
                                            </p:txEl>
                                          </p:spTgt>
                                        </p:tgtEl>
                                        <p:attrNameLst>
                                          <p:attrName>style.visibility</p:attrName>
                                        </p:attrNameLst>
                                      </p:cBhvr>
                                      <p:to>
                                        <p:strVal val="visible"/>
                                      </p:to>
                                    </p:set>
                                    <p:animEffect transition="in" filter="fade">
                                      <p:cBhvr>
                                        <p:cTn id="32" dur="1000"/>
                                        <p:tgtEl>
                                          <p:spTgt spid="122883">
                                            <p:txEl>
                                              <p:charRg st="64" end="72"/>
                                            </p:txEl>
                                          </p:spTgt>
                                        </p:tgtEl>
                                      </p:cBhvr>
                                    </p:animEffect>
                                    <p:anim calcmode="lin" valueType="num">
                                      <p:cBhvr>
                                        <p:cTn id="33" dur="1000" fill="hold"/>
                                        <p:tgtEl>
                                          <p:spTgt spid="122883">
                                            <p:txEl>
                                              <p:charRg st="64" end="72"/>
                                            </p:txEl>
                                          </p:spTgt>
                                        </p:tgtEl>
                                        <p:attrNameLst>
                                          <p:attrName>ppt_x</p:attrName>
                                        </p:attrNameLst>
                                      </p:cBhvr>
                                      <p:tavLst>
                                        <p:tav tm="0">
                                          <p:val>
                                            <p:strVal val="#ppt_x"/>
                                          </p:val>
                                        </p:tav>
                                        <p:tav tm="100000">
                                          <p:val>
                                            <p:strVal val="#ppt_x"/>
                                          </p:val>
                                        </p:tav>
                                      </p:tavLst>
                                    </p:anim>
                                    <p:anim calcmode="lin" valueType="num">
                                      <p:cBhvr>
                                        <p:cTn id="34" dur="1000" fill="hold"/>
                                        <p:tgtEl>
                                          <p:spTgt spid="122883">
                                            <p:txEl>
                                              <p:charRg st="64" end="72"/>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2883">
                                            <p:txEl>
                                              <p:charRg st="72" end="77"/>
                                            </p:txEl>
                                          </p:spTgt>
                                        </p:tgtEl>
                                        <p:attrNameLst>
                                          <p:attrName>style.visibility</p:attrName>
                                        </p:attrNameLst>
                                      </p:cBhvr>
                                      <p:to>
                                        <p:strVal val="visible"/>
                                      </p:to>
                                    </p:set>
                                    <p:animEffect transition="in" filter="fade">
                                      <p:cBhvr>
                                        <p:cTn id="37" dur="1000"/>
                                        <p:tgtEl>
                                          <p:spTgt spid="122883">
                                            <p:txEl>
                                              <p:charRg st="72" end="77"/>
                                            </p:txEl>
                                          </p:spTgt>
                                        </p:tgtEl>
                                      </p:cBhvr>
                                    </p:animEffect>
                                    <p:anim calcmode="lin" valueType="num">
                                      <p:cBhvr>
                                        <p:cTn id="38" dur="1000" fill="hold"/>
                                        <p:tgtEl>
                                          <p:spTgt spid="122883">
                                            <p:txEl>
                                              <p:charRg st="72" end="77"/>
                                            </p:txEl>
                                          </p:spTgt>
                                        </p:tgtEl>
                                        <p:attrNameLst>
                                          <p:attrName>ppt_x</p:attrName>
                                        </p:attrNameLst>
                                      </p:cBhvr>
                                      <p:tavLst>
                                        <p:tav tm="0">
                                          <p:val>
                                            <p:strVal val="#ppt_x"/>
                                          </p:val>
                                        </p:tav>
                                        <p:tav tm="100000">
                                          <p:val>
                                            <p:strVal val="#ppt_x"/>
                                          </p:val>
                                        </p:tav>
                                      </p:tavLst>
                                    </p:anim>
                                    <p:anim calcmode="lin" valueType="num">
                                      <p:cBhvr>
                                        <p:cTn id="39" dur="1000" fill="hold"/>
                                        <p:tgtEl>
                                          <p:spTgt spid="122883">
                                            <p:txEl>
                                              <p:charRg st="72" end="7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2883">
                                            <p:txEl>
                                              <p:charRg st="77" end="95"/>
                                            </p:txEl>
                                          </p:spTgt>
                                        </p:tgtEl>
                                        <p:attrNameLst>
                                          <p:attrName>style.visibility</p:attrName>
                                        </p:attrNameLst>
                                      </p:cBhvr>
                                      <p:to>
                                        <p:strVal val="visible"/>
                                      </p:to>
                                    </p:set>
                                    <p:animEffect transition="in" filter="fade">
                                      <p:cBhvr>
                                        <p:cTn id="42" dur="1000"/>
                                        <p:tgtEl>
                                          <p:spTgt spid="122883">
                                            <p:txEl>
                                              <p:charRg st="77" end="95"/>
                                            </p:txEl>
                                          </p:spTgt>
                                        </p:tgtEl>
                                      </p:cBhvr>
                                    </p:animEffect>
                                    <p:anim calcmode="lin" valueType="num">
                                      <p:cBhvr>
                                        <p:cTn id="43" dur="1000" fill="hold"/>
                                        <p:tgtEl>
                                          <p:spTgt spid="122883">
                                            <p:txEl>
                                              <p:charRg st="77" end="95"/>
                                            </p:txEl>
                                          </p:spTgt>
                                        </p:tgtEl>
                                        <p:attrNameLst>
                                          <p:attrName>ppt_x</p:attrName>
                                        </p:attrNameLst>
                                      </p:cBhvr>
                                      <p:tavLst>
                                        <p:tav tm="0">
                                          <p:val>
                                            <p:strVal val="#ppt_x"/>
                                          </p:val>
                                        </p:tav>
                                        <p:tav tm="100000">
                                          <p:val>
                                            <p:strVal val="#ppt_x"/>
                                          </p:val>
                                        </p:tav>
                                      </p:tavLst>
                                    </p:anim>
                                    <p:anim calcmode="lin" valueType="num">
                                      <p:cBhvr>
                                        <p:cTn id="44" dur="1000" fill="hold"/>
                                        <p:tgtEl>
                                          <p:spTgt spid="122883">
                                            <p:txEl>
                                              <p:charRg st="77" end="9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2883">
                                            <p:txEl>
                                              <p:charRg st="95" end="115"/>
                                            </p:txEl>
                                          </p:spTgt>
                                        </p:tgtEl>
                                        <p:attrNameLst>
                                          <p:attrName>style.visibility</p:attrName>
                                        </p:attrNameLst>
                                      </p:cBhvr>
                                      <p:to>
                                        <p:strVal val="visible"/>
                                      </p:to>
                                    </p:set>
                                    <p:animEffect transition="in" filter="fade">
                                      <p:cBhvr>
                                        <p:cTn id="47" dur="1000"/>
                                        <p:tgtEl>
                                          <p:spTgt spid="122883">
                                            <p:txEl>
                                              <p:charRg st="95" end="115"/>
                                            </p:txEl>
                                          </p:spTgt>
                                        </p:tgtEl>
                                      </p:cBhvr>
                                    </p:animEffect>
                                    <p:anim calcmode="lin" valueType="num">
                                      <p:cBhvr>
                                        <p:cTn id="48" dur="1000" fill="hold"/>
                                        <p:tgtEl>
                                          <p:spTgt spid="122883">
                                            <p:txEl>
                                              <p:charRg st="95" end="115"/>
                                            </p:txEl>
                                          </p:spTgt>
                                        </p:tgtEl>
                                        <p:attrNameLst>
                                          <p:attrName>ppt_x</p:attrName>
                                        </p:attrNameLst>
                                      </p:cBhvr>
                                      <p:tavLst>
                                        <p:tav tm="0">
                                          <p:val>
                                            <p:strVal val="#ppt_x"/>
                                          </p:val>
                                        </p:tav>
                                        <p:tav tm="100000">
                                          <p:val>
                                            <p:strVal val="#ppt_x"/>
                                          </p:val>
                                        </p:tav>
                                      </p:tavLst>
                                    </p:anim>
                                    <p:anim calcmode="lin" valueType="num">
                                      <p:cBhvr>
                                        <p:cTn id="49" dur="1000" fill="hold"/>
                                        <p:tgtEl>
                                          <p:spTgt spid="122883">
                                            <p:txEl>
                                              <p:charRg st="95" end="115"/>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2883">
                                            <p:txEl>
                                              <p:charRg st="115" end="128"/>
                                            </p:txEl>
                                          </p:spTgt>
                                        </p:tgtEl>
                                        <p:attrNameLst>
                                          <p:attrName>style.visibility</p:attrName>
                                        </p:attrNameLst>
                                      </p:cBhvr>
                                      <p:to>
                                        <p:strVal val="visible"/>
                                      </p:to>
                                    </p:set>
                                    <p:animEffect transition="in" filter="fade">
                                      <p:cBhvr>
                                        <p:cTn id="52" dur="1000"/>
                                        <p:tgtEl>
                                          <p:spTgt spid="122883">
                                            <p:txEl>
                                              <p:charRg st="115" end="128"/>
                                            </p:txEl>
                                          </p:spTgt>
                                        </p:tgtEl>
                                      </p:cBhvr>
                                    </p:animEffect>
                                    <p:anim calcmode="lin" valueType="num">
                                      <p:cBhvr>
                                        <p:cTn id="53" dur="1000" fill="hold"/>
                                        <p:tgtEl>
                                          <p:spTgt spid="122883">
                                            <p:txEl>
                                              <p:charRg st="115" end="128"/>
                                            </p:txEl>
                                          </p:spTgt>
                                        </p:tgtEl>
                                        <p:attrNameLst>
                                          <p:attrName>ppt_x</p:attrName>
                                        </p:attrNameLst>
                                      </p:cBhvr>
                                      <p:tavLst>
                                        <p:tav tm="0">
                                          <p:val>
                                            <p:strVal val="#ppt_x"/>
                                          </p:val>
                                        </p:tav>
                                        <p:tav tm="100000">
                                          <p:val>
                                            <p:strVal val="#ppt_x"/>
                                          </p:val>
                                        </p:tav>
                                      </p:tavLst>
                                    </p:anim>
                                    <p:anim calcmode="lin" valueType="num">
                                      <p:cBhvr>
                                        <p:cTn id="54" dur="1000" fill="hold"/>
                                        <p:tgtEl>
                                          <p:spTgt spid="122883">
                                            <p:txEl>
                                              <p:charRg st="115" end="12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22883">
                                            <p:txEl>
                                              <p:charRg st="128" end="138"/>
                                            </p:txEl>
                                          </p:spTgt>
                                        </p:tgtEl>
                                        <p:attrNameLst>
                                          <p:attrName>style.visibility</p:attrName>
                                        </p:attrNameLst>
                                      </p:cBhvr>
                                      <p:to>
                                        <p:strVal val="visible"/>
                                      </p:to>
                                    </p:set>
                                    <p:animEffect transition="in" filter="fade">
                                      <p:cBhvr>
                                        <p:cTn id="59" dur="1000"/>
                                        <p:tgtEl>
                                          <p:spTgt spid="122883">
                                            <p:txEl>
                                              <p:charRg st="128" end="138"/>
                                            </p:txEl>
                                          </p:spTgt>
                                        </p:tgtEl>
                                      </p:cBhvr>
                                    </p:animEffect>
                                    <p:anim calcmode="lin" valueType="num">
                                      <p:cBhvr>
                                        <p:cTn id="60" dur="1000" fill="hold"/>
                                        <p:tgtEl>
                                          <p:spTgt spid="122883">
                                            <p:txEl>
                                              <p:charRg st="128" end="138"/>
                                            </p:txEl>
                                          </p:spTgt>
                                        </p:tgtEl>
                                        <p:attrNameLst>
                                          <p:attrName>ppt_x</p:attrName>
                                        </p:attrNameLst>
                                      </p:cBhvr>
                                      <p:tavLst>
                                        <p:tav tm="0">
                                          <p:val>
                                            <p:strVal val="#ppt_x"/>
                                          </p:val>
                                        </p:tav>
                                        <p:tav tm="100000">
                                          <p:val>
                                            <p:strVal val="#ppt_x"/>
                                          </p:val>
                                        </p:tav>
                                      </p:tavLst>
                                    </p:anim>
                                    <p:anim calcmode="lin" valueType="num">
                                      <p:cBhvr>
                                        <p:cTn id="61" dur="1000" fill="hold"/>
                                        <p:tgtEl>
                                          <p:spTgt spid="122883">
                                            <p:txEl>
                                              <p:charRg st="128" end="138"/>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22883">
                                            <p:txEl>
                                              <p:charRg st="138" end="143"/>
                                            </p:txEl>
                                          </p:spTgt>
                                        </p:tgtEl>
                                        <p:attrNameLst>
                                          <p:attrName>style.visibility</p:attrName>
                                        </p:attrNameLst>
                                      </p:cBhvr>
                                      <p:to>
                                        <p:strVal val="visible"/>
                                      </p:to>
                                    </p:set>
                                    <p:animEffect transition="in" filter="fade">
                                      <p:cBhvr>
                                        <p:cTn id="64" dur="1000"/>
                                        <p:tgtEl>
                                          <p:spTgt spid="122883">
                                            <p:txEl>
                                              <p:charRg st="138" end="143"/>
                                            </p:txEl>
                                          </p:spTgt>
                                        </p:tgtEl>
                                      </p:cBhvr>
                                    </p:animEffect>
                                    <p:anim calcmode="lin" valueType="num">
                                      <p:cBhvr>
                                        <p:cTn id="65" dur="1000" fill="hold"/>
                                        <p:tgtEl>
                                          <p:spTgt spid="122883">
                                            <p:txEl>
                                              <p:charRg st="138" end="143"/>
                                            </p:txEl>
                                          </p:spTgt>
                                        </p:tgtEl>
                                        <p:attrNameLst>
                                          <p:attrName>ppt_x</p:attrName>
                                        </p:attrNameLst>
                                      </p:cBhvr>
                                      <p:tavLst>
                                        <p:tav tm="0">
                                          <p:val>
                                            <p:strVal val="#ppt_x"/>
                                          </p:val>
                                        </p:tav>
                                        <p:tav tm="100000">
                                          <p:val>
                                            <p:strVal val="#ppt_x"/>
                                          </p:val>
                                        </p:tav>
                                      </p:tavLst>
                                    </p:anim>
                                    <p:anim calcmode="lin" valueType="num">
                                      <p:cBhvr>
                                        <p:cTn id="66" dur="1000" fill="hold"/>
                                        <p:tgtEl>
                                          <p:spTgt spid="122883">
                                            <p:txEl>
                                              <p:charRg st="138" end="143"/>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2883">
                                            <p:txEl>
                                              <p:charRg st="143" end="147"/>
                                            </p:txEl>
                                          </p:spTgt>
                                        </p:tgtEl>
                                        <p:attrNameLst>
                                          <p:attrName>style.visibility</p:attrName>
                                        </p:attrNameLst>
                                      </p:cBhvr>
                                      <p:to>
                                        <p:strVal val="visible"/>
                                      </p:to>
                                    </p:set>
                                    <p:animEffect transition="in" filter="fade">
                                      <p:cBhvr>
                                        <p:cTn id="69" dur="1000"/>
                                        <p:tgtEl>
                                          <p:spTgt spid="122883">
                                            <p:txEl>
                                              <p:charRg st="143" end="147"/>
                                            </p:txEl>
                                          </p:spTgt>
                                        </p:tgtEl>
                                      </p:cBhvr>
                                    </p:animEffect>
                                    <p:anim calcmode="lin" valueType="num">
                                      <p:cBhvr>
                                        <p:cTn id="70" dur="1000" fill="hold"/>
                                        <p:tgtEl>
                                          <p:spTgt spid="122883">
                                            <p:txEl>
                                              <p:charRg st="143" end="147"/>
                                            </p:txEl>
                                          </p:spTgt>
                                        </p:tgtEl>
                                        <p:attrNameLst>
                                          <p:attrName>ppt_x</p:attrName>
                                        </p:attrNameLst>
                                      </p:cBhvr>
                                      <p:tavLst>
                                        <p:tav tm="0">
                                          <p:val>
                                            <p:strVal val="#ppt_x"/>
                                          </p:val>
                                        </p:tav>
                                        <p:tav tm="100000">
                                          <p:val>
                                            <p:strVal val="#ppt_x"/>
                                          </p:val>
                                        </p:tav>
                                      </p:tavLst>
                                    </p:anim>
                                    <p:anim calcmode="lin" valueType="num">
                                      <p:cBhvr>
                                        <p:cTn id="71" dur="1000" fill="hold"/>
                                        <p:tgtEl>
                                          <p:spTgt spid="122883">
                                            <p:txEl>
                                              <p:charRg st="143" end="14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dirty="0" smtClean="0">
                <a:ln>
                  <a:noFill/>
                </a:ln>
                <a:solidFill>
                  <a:srgbClr val="FF9900"/>
                </a:solidFill>
                <a:effectLst/>
                <a:uLnTx/>
                <a:uFillTx/>
                <a:latin typeface="+mj-lt"/>
                <a:ea typeface="+mj-ea"/>
                <a:cs typeface="+mj-cs"/>
              </a:rPr>
              <a:t>4.2.2 </a:t>
            </a:r>
            <a:r>
              <a:rPr kumimoji="1" lang="zh-CN" altLang="en-US" sz="4000" b="0" i="0" u="none" strike="noStrike" kern="0" cap="none" spc="0" normalizeH="0" baseline="0" noProof="0" dirty="0" smtClean="0">
                <a:ln>
                  <a:noFill/>
                </a:ln>
                <a:solidFill>
                  <a:srgbClr val="FF9900"/>
                </a:solidFill>
                <a:effectLst/>
                <a:uLnTx/>
                <a:uFillTx/>
                <a:latin typeface="+mj-lt"/>
                <a:ea typeface="+mj-ea"/>
                <a:cs typeface="+mj-cs"/>
              </a:rPr>
              <a:t>开环拥塞控制</a:t>
            </a:r>
            <a:r>
              <a:rPr kumimoji="1" lang="en-US" sz="4000" b="0" i="0" u="none" strike="noStrike" kern="0" cap="none" spc="0" normalizeH="0" baseline="0" noProof="0" dirty="0" smtClean="0">
                <a:ln>
                  <a:noFill/>
                </a:ln>
                <a:solidFill>
                  <a:srgbClr val="FF9900"/>
                </a:solidFill>
                <a:effectLst/>
                <a:uLnTx/>
                <a:uFillTx/>
                <a:latin typeface="+mj-lt"/>
                <a:ea typeface="+mj-ea"/>
                <a:cs typeface="+mj-cs"/>
              </a:rPr>
              <a:t>*</a:t>
            </a:r>
            <a:endParaRPr kumimoji="1" lang="en-US" sz="40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23907" name="Rectangle 3"/>
          <p:cNvSpPr>
            <a:spLocks noGrp="1"/>
          </p:cNvSpPr>
          <p:nvPr>
            <p:ph idx="1"/>
          </p:nvPr>
        </p:nvSpPr>
        <p:spPr>
          <a:xfrm>
            <a:off x="684213" y="765175"/>
            <a:ext cx="8077200" cy="4743450"/>
          </a:xfrm>
        </p:spPr>
        <p:txBody>
          <a:bodyPr vert="horz" wrap="square" lIns="91440" tIns="45720" rIns="91440" bIns="45720" anchor="t"/>
          <a:p>
            <a:pPr eaLnBrk="1" hangingPunct="1">
              <a:lnSpc>
                <a:spcPct val="90000"/>
              </a:lnSpc>
            </a:pPr>
            <a:r>
              <a:rPr lang="zh-CN" altLang="en-US" sz="2400" dirty="0"/>
              <a:t>基本思想</a:t>
            </a:r>
            <a:endParaRPr lang="zh-CN" altLang="en-US" sz="2400" dirty="0"/>
          </a:p>
          <a:p>
            <a:pPr lvl="1" eaLnBrk="1" hangingPunct="1">
              <a:lnSpc>
                <a:spcPct val="90000"/>
              </a:lnSpc>
            </a:pPr>
            <a:r>
              <a:rPr lang="zh-CN" altLang="en-US" sz="2400" dirty="0"/>
              <a:t>造成拥塞的主要原因是网络流量通常是</a:t>
            </a:r>
            <a:r>
              <a:rPr lang="zh-CN" altLang="en-US" sz="2400" dirty="0">
                <a:solidFill>
                  <a:srgbClr val="FF3300"/>
                </a:solidFill>
              </a:rPr>
              <a:t>突发性</a:t>
            </a:r>
            <a:r>
              <a:rPr lang="zh-CN" altLang="en-US" sz="2400" dirty="0"/>
              <a:t>的；</a:t>
            </a:r>
            <a:endParaRPr lang="zh-CN" altLang="en-US" sz="2400" dirty="0"/>
          </a:p>
          <a:p>
            <a:pPr lvl="1" eaLnBrk="1" hangingPunct="1">
              <a:lnSpc>
                <a:spcPct val="90000"/>
              </a:lnSpc>
            </a:pPr>
            <a:r>
              <a:rPr lang="zh-CN" altLang="en-US" sz="2400" dirty="0"/>
              <a:t>强迫包以一种</a:t>
            </a:r>
            <a:r>
              <a:rPr lang="zh-CN" altLang="en-US" sz="2400" dirty="0">
                <a:solidFill>
                  <a:srgbClr val="FF3300"/>
                </a:solidFill>
              </a:rPr>
              <a:t>可预测的速率发送</a:t>
            </a:r>
            <a:r>
              <a:rPr lang="zh-CN" altLang="en-US" sz="2400" dirty="0"/>
              <a:t>；</a:t>
            </a:r>
            <a:endParaRPr lang="zh-CN" altLang="en-US" sz="2400" dirty="0"/>
          </a:p>
          <a:p>
            <a:pPr lvl="1" eaLnBrk="1" hangingPunct="1">
              <a:lnSpc>
                <a:spcPct val="90000"/>
              </a:lnSpc>
            </a:pPr>
            <a:r>
              <a:rPr lang="zh-CN" altLang="en-US" sz="2400" dirty="0"/>
              <a:t>在</a:t>
            </a:r>
            <a:r>
              <a:rPr lang="en-US" altLang="zh-CN" sz="2400" dirty="0"/>
              <a:t>ATM</a:t>
            </a:r>
            <a:r>
              <a:rPr lang="zh-CN" altLang="en-US" sz="2400" dirty="0"/>
              <a:t>网中广泛使用。</a:t>
            </a:r>
            <a:endParaRPr lang="zh-CN" altLang="en-US" sz="2400" dirty="0"/>
          </a:p>
          <a:p>
            <a:pPr eaLnBrk="1" hangingPunct="1">
              <a:lnSpc>
                <a:spcPct val="90000"/>
              </a:lnSpc>
            </a:pPr>
            <a:endParaRPr lang="en-US" sz="2400" dirty="0"/>
          </a:p>
        </p:txBody>
      </p:sp>
      <p:sp>
        <p:nvSpPr>
          <p:cNvPr id="4" name="Rectangle 3"/>
          <p:cNvSpPr>
            <a:spLocks noGrp="1"/>
          </p:cNvSpPr>
          <p:nvPr/>
        </p:nvSpPr>
        <p:spPr>
          <a:xfrm>
            <a:off x="539433" y="2493010"/>
            <a:ext cx="8077200" cy="474345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fontAlgn="base">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fontAlgn="base">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fontAlgn="base">
              <a:spcBef>
                <a:spcPct val="20000"/>
              </a:spcBef>
              <a:spcAft>
                <a:spcPct val="0"/>
              </a:spcAft>
              <a:buClr>
                <a:srgbClr val="256EFF"/>
              </a:buClr>
              <a:buChar char="–"/>
              <a:defRPr kumimoji="1" sz="2000" b="1">
                <a:solidFill>
                  <a:schemeClr val="bg2"/>
                </a:solidFill>
                <a:latin typeface="+mn-lt"/>
                <a:ea typeface="+mn-ea"/>
              </a:defRPr>
            </a:lvl4pPr>
            <a:lvl5pPr marL="2057400" indent="-228600" algn="l" rtl="0" fontAlgn="base">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eaLnBrk="1" hangingPunct="1">
              <a:lnSpc>
                <a:spcPct val="90000"/>
              </a:lnSpc>
            </a:pPr>
            <a:endParaRPr lang="zh-CN" altLang="en-US" sz="2400" dirty="0"/>
          </a:p>
          <a:p>
            <a:pPr eaLnBrk="1" hangingPunct="1">
              <a:lnSpc>
                <a:spcPct val="90000"/>
              </a:lnSpc>
            </a:pPr>
            <a:r>
              <a:rPr lang="zh-CN" altLang="en-US" sz="2400" dirty="0"/>
              <a:t>漏桶算法（</a:t>
            </a:r>
            <a:r>
              <a:rPr lang="en-US" altLang="zh-CN" sz="2400" dirty="0"/>
              <a:t>The Leaky Bucket Algorithm</a:t>
            </a:r>
            <a:r>
              <a:rPr lang="zh-CN" altLang="en-US" sz="2400" dirty="0"/>
              <a:t>）</a:t>
            </a:r>
            <a:r>
              <a:rPr lang="zh-CN" altLang="en-US" sz="2800" dirty="0"/>
              <a:t> </a:t>
            </a:r>
            <a:endParaRPr lang="zh-CN" altLang="en-US" sz="2800" dirty="0"/>
          </a:p>
          <a:p>
            <a:pPr lvl="1" eaLnBrk="1" hangingPunct="1">
              <a:lnSpc>
                <a:spcPct val="90000"/>
              </a:lnSpc>
            </a:pPr>
            <a:r>
              <a:rPr lang="zh-CN" altLang="en-US" sz="2400" dirty="0"/>
              <a:t>将用户发出的不平滑的数据包流转变成网络中</a:t>
            </a:r>
            <a:r>
              <a:rPr lang="zh-CN" altLang="en-US" sz="2400" dirty="0">
                <a:solidFill>
                  <a:srgbClr val="FF3300"/>
                </a:solidFill>
              </a:rPr>
              <a:t>平滑的数据包流</a:t>
            </a:r>
            <a:r>
              <a:rPr lang="zh-CN" altLang="en-US" sz="2400" dirty="0"/>
              <a:t>；</a:t>
            </a:r>
            <a:endParaRPr lang="zh-CN" altLang="en-US" sz="2400" dirty="0"/>
          </a:p>
          <a:p>
            <a:pPr lvl="1" eaLnBrk="1" hangingPunct="1">
              <a:lnSpc>
                <a:spcPct val="90000"/>
              </a:lnSpc>
            </a:pPr>
            <a:r>
              <a:rPr lang="zh-CN" altLang="en-US" sz="2400" dirty="0"/>
              <a:t>可用于固定包长的协议，如</a:t>
            </a:r>
            <a:r>
              <a:rPr lang="en-US" altLang="zh-CN" sz="2400" dirty="0"/>
              <a:t>ATM</a:t>
            </a:r>
            <a:r>
              <a:rPr lang="zh-CN" altLang="en-US" sz="2400" dirty="0"/>
              <a:t>；也可用于可变包长的协议，如</a:t>
            </a:r>
            <a:r>
              <a:rPr lang="en-US" altLang="zh-CN" sz="2400" dirty="0"/>
              <a:t>IP</a:t>
            </a:r>
            <a:r>
              <a:rPr lang="zh-CN" altLang="en-US" sz="2400" dirty="0"/>
              <a:t>，使用字节计数；</a:t>
            </a:r>
            <a:endParaRPr lang="zh-CN" altLang="en-US" sz="2400" dirty="0"/>
          </a:p>
          <a:p>
            <a:pPr lvl="1" eaLnBrk="1" hangingPunct="1">
              <a:lnSpc>
                <a:spcPct val="90000"/>
              </a:lnSpc>
            </a:pPr>
            <a:r>
              <a:rPr lang="zh-CN" altLang="en-US" sz="2400" dirty="0"/>
              <a:t>无论负载突发性如何，漏桶算法强迫输出按</a:t>
            </a:r>
            <a:r>
              <a:rPr lang="zh-CN" altLang="en-US" sz="2400" dirty="0">
                <a:solidFill>
                  <a:srgbClr val="FF3300"/>
                </a:solidFill>
              </a:rPr>
              <a:t>平均速率</a:t>
            </a:r>
            <a:r>
              <a:rPr lang="zh-CN" altLang="en-US" sz="2400" dirty="0"/>
              <a:t>进行，不灵活。</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xEl>
                                              <p:charRg st="44" end="60"/>
                                            </p:txEl>
                                          </p:spTgt>
                                        </p:tgtEl>
                                        <p:attrNameLst>
                                          <p:attrName>style.visibility</p:attrName>
                                        </p:attrNameLst>
                                      </p:cBhvr>
                                      <p:to>
                                        <p:strVal val="visible"/>
                                      </p:to>
                                    </p:set>
                                    <p:anim calcmode="lin" valueType="num">
                                      <p:cBhvr additive="base">
                                        <p:cTn id="7" dur="500" fill="hold"/>
                                        <p:tgtEl>
                                          <p:spTgt spid="123907">
                                            <p:txEl>
                                              <p:charRg st="44" end="6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7">
                                            <p:txEl>
                                              <p:charRg st="44" end="6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1" name="Rectangle 3"/>
          <p:cNvSpPr>
            <a:spLocks noGrp="1"/>
          </p:cNvSpPr>
          <p:nvPr>
            <p:ph idx="1"/>
          </p:nvPr>
        </p:nvSpPr>
        <p:spPr>
          <a:xfrm>
            <a:off x="467678" y="908685"/>
            <a:ext cx="8424862" cy="6203950"/>
          </a:xfrm>
        </p:spPr>
        <p:txBody>
          <a:bodyPr vert="horz" wrap="square" lIns="91440" tIns="45720" rIns="91440" bIns="45720" anchor="t"/>
          <a:p>
            <a:pPr eaLnBrk="1" hangingPunct="1"/>
            <a:r>
              <a:rPr lang="zh-CN" altLang="en-US" sz="2400" dirty="0"/>
              <a:t>令牌桶算法（</a:t>
            </a:r>
            <a:r>
              <a:rPr lang="en-US" altLang="zh-CN" sz="2400" dirty="0"/>
              <a:t>The Token Bucket Algorithm</a:t>
            </a:r>
            <a:r>
              <a:rPr lang="zh-CN" altLang="en-US" sz="2400" dirty="0"/>
              <a:t>）</a:t>
            </a:r>
            <a:endParaRPr lang="zh-CN" altLang="en-US" sz="2400" dirty="0"/>
          </a:p>
          <a:p>
            <a:pPr lvl="1" eaLnBrk="1" hangingPunct="1"/>
            <a:r>
              <a:rPr lang="zh-CN" altLang="en-US" sz="2400" dirty="0"/>
              <a:t>漏桶算法不够灵活，因此加入令牌机制；</a:t>
            </a:r>
            <a:endParaRPr lang="zh-CN" altLang="en-US" sz="2400" dirty="0"/>
          </a:p>
          <a:p>
            <a:pPr lvl="1" eaLnBrk="1" hangingPunct="1"/>
            <a:r>
              <a:rPr lang="zh-CN" altLang="en-US" sz="2400" dirty="0"/>
              <a:t>基本思想：漏桶存放令牌，每</a:t>
            </a:r>
            <a:r>
              <a:rPr lang="zh-CN" altLang="en-US" sz="2400" dirty="0">
                <a:sym typeface="Symbol" panose="05050102010706020507" pitchFamily="18" charset="2"/>
              </a:rPr>
              <a:t></a:t>
            </a:r>
            <a:r>
              <a:rPr lang="en-US" altLang="zh-CN" sz="2400" dirty="0">
                <a:sym typeface="Symbol" panose="05050102010706020507" pitchFamily="18" charset="2"/>
              </a:rPr>
              <a:t>T</a:t>
            </a:r>
            <a:r>
              <a:rPr lang="zh-CN" altLang="zh-CN" sz="2400" dirty="0">
                <a:sym typeface="Symbol" panose="05050102010706020507" pitchFamily="18" charset="2"/>
              </a:rPr>
              <a:t>秒产生一个</a:t>
            </a:r>
            <a:r>
              <a:rPr lang="zh-CN" altLang="en-US" sz="2400" dirty="0"/>
              <a:t>令牌，令牌累积到超过漏桶上界时就不再增加。包传输之前必须获得一个令牌，传输之后删除该令牌；</a:t>
            </a:r>
            <a:endParaRPr lang="zh-CN" altLang="en-US" sz="2400" dirty="0"/>
          </a:p>
          <a:p>
            <a:pPr eaLnBrk="1" hangingPunct="1"/>
            <a:r>
              <a:rPr lang="zh-CN" altLang="en-US" sz="2400" dirty="0"/>
              <a:t>漏桶算法与令牌桶算法的区别</a:t>
            </a:r>
            <a:endParaRPr lang="zh-CN" altLang="en-US" sz="2400" dirty="0"/>
          </a:p>
          <a:p>
            <a:pPr lvl="1" eaLnBrk="1" hangingPunct="1"/>
            <a:r>
              <a:rPr lang="zh-CN" altLang="en-US" sz="2400" dirty="0"/>
              <a:t>流量整形策略不同：漏桶算法不允许空闲主机积累发送权，以便以后发送大的突发数据；令牌桶算法允许，最大为桶的大小。</a:t>
            </a:r>
            <a:endParaRPr lang="zh-CN" altLang="en-US" sz="2400" dirty="0"/>
          </a:p>
          <a:p>
            <a:pPr lvl="1" eaLnBrk="1" hangingPunct="1"/>
            <a:r>
              <a:rPr lang="zh-CN" altLang="en-US" sz="2400" dirty="0"/>
              <a:t>漏桶中存放的是数据包，桶满了丢弃数据包；令牌桶中存放的是令牌，桶满了丢弃令牌，不丢弃数据包。</a:t>
            </a:r>
            <a:endParaRPr lang="zh-CN" altLang="en-US" sz="2400" dirty="0"/>
          </a:p>
        </p:txBody>
      </p:sp>
      <p:sp>
        <p:nvSpPr>
          <p:cNvPr id="124933"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noProof="0" dirty="0" smtClean="0">
                <a:ln>
                  <a:noFill/>
                </a:ln>
                <a:effectLst/>
                <a:uLnTx/>
                <a:uFillTx/>
                <a:sym typeface="+mn-ea"/>
              </a:rPr>
              <a:t> </a:t>
            </a:r>
            <a:r>
              <a:rPr lang="zh-CN" altLang="en-US" noProof="0" dirty="0" smtClean="0">
                <a:ln>
                  <a:noFill/>
                </a:ln>
                <a:effectLst/>
                <a:uLnTx/>
                <a:uFillTx/>
                <a:sym typeface="+mn-ea"/>
              </a:rPr>
              <a:t>开环拥塞控制 （</a:t>
            </a:r>
            <a:r>
              <a:rPr lang="en-US" altLang="zh-CN" noProof="0" dirty="0" smtClean="0">
                <a:ln>
                  <a:noFill/>
                </a:ln>
                <a:effectLst/>
                <a:uLnTx/>
                <a:uFillTx/>
                <a:sym typeface="+mn-ea"/>
              </a:rPr>
              <a:t>2</a:t>
            </a:r>
            <a:r>
              <a:rPr lang="zh-CN" altLang="en-US" noProof="0" dirty="0" smtClean="0">
                <a:ln>
                  <a:noFill/>
                </a:ln>
                <a:effectLst/>
                <a:uLnTx/>
                <a:uFillTx/>
                <a:sym typeface="+mn-ea"/>
              </a:rPr>
              <a:t>）</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4931">
                                            <p:txEl>
                                              <p:charRg st="0" end="34"/>
                                            </p:txEl>
                                          </p:spTgt>
                                        </p:tgtEl>
                                        <p:attrNameLst>
                                          <p:attrName>style.visibility</p:attrName>
                                        </p:attrNameLst>
                                      </p:cBhvr>
                                      <p:to>
                                        <p:strVal val="visible"/>
                                      </p:to>
                                    </p:set>
                                    <p:animEffect transition="in" filter="fade">
                                      <p:cBhvr>
                                        <p:cTn id="7" dur="1000"/>
                                        <p:tgtEl>
                                          <p:spTgt spid="124931">
                                            <p:txEl>
                                              <p:charRg st="0" end="34"/>
                                            </p:txEl>
                                          </p:spTgt>
                                        </p:tgtEl>
                                      </p:cBhvr>
                                    </p:animEffect>
                                    <p:anim calcmode="lin" valueType="num">
                                      <p:cBhvr>
                                        <p:cTn id="8" dur="1000" fill="hold"/>
                                        <p:tgtEl>
                                          <p:spTgt spid="124931">
                                            <p:txEl>
                                              <p:charRg st="0" end="34"/>
                                            </p:txEl>
                                          </p:spTgt>
                                        </p:tgtEl>
                                        <p:attrNameLst>
                                          <p:attrName>ppt_x</p:attrName>
                                        </p:attrNameLst>
                                      </p:cBhvr>
                                      <p:tavLst>
                                        <p:tav tm="0">
                                          <p:val>
                                            <p:strVal val="#ppt_x"/>
                                          </p:val>
                                        </p:tav>
                                        <p:tav tm="100000">
                                          <p:val>
                                            <p:strVal val="#ppt_x"/>
                                          </p:val>
                                        </p:tav>
                                      </p:tavLst>
                                    </p:anim>
                                    <p:anim calcmode="lin" valueType="num">
                                      <p:cBhvr>
                                        <p:cTn id="9" dur="1000" fill="hold"/>
                                        <p:tgtEl>
                                          <p:spTgt spid="124931">
                                            <p:txEl>
                                              <p:charRg st="0" end="34"/>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931">
                                            <p:txEl>
                                              <p:charRg st="34" end="53"/>
                                            </p:txEl>
                                          </p:spTgt>
                                        </p:tgtEl>
                                        <p:attrNameLst>
                                          <p:attrName>style.visibility</p:attrName>
                                        </p:attrNameLst>
                                      </p:cBhvr>
                                      <p:to>
                                        <p:strVal val="visible"/>
                                      </p:to>
                                    </p:set>
                                    <p:animEffect transition="in" filter="fade">
                                      <p:cBhvr>
                                        <p:cTn id="12" dur="1000"/>
                                        <p:tgtEl>
                                          <p:spTgt spid="124931">
                                            <p:txEl>
                                              <p:charRg st="34" end="53"/>
                                            </p:txEl>
                                          </p:spTgt>
                                        </p:tgtEl>
                                      </p:cBhvr>
                                    </p:animEffect>
                                    <p:anim calcmode="lin" valueType="num">
                                      <p:cBhvr>
                                        <p:cTn id="13" dur="1000" fill="hold"/>
                                        <p:tgtEl>
                                          <p:spTgt spid="124931">
                                            <p:txEl>
                                              <p:charRg st="34" end="53"/>
                                            </p:txEl>
                                          </p:spTgt>
                                        </p:tgtEl>
                                        <p:attrNameLst>
                                          <p:attrName>ppt_x</p:attrName>
                                        </p:attrNameLst>
                                      </p:cBhvr>
                                      <p:tavLst>
                                        <p:tav tm="0">
                                          <p:val>
                                            <p:strVal val="#ppt_x"/>
                                          </p:val>
                                        </p:tav>
                                        <p:tav tm="100000">
                                          <p:val>
                                            <p:strVal val="#ppt_x"/>
                                          </p:val>
                                        </p:tav>
                                      </p:tavLst>
                                    </p:anim>
                                    <p:anim calcmode="lin" valueType="num">
                                      <p:cBhvr>
                                        <p:cTn id="14" dur="1000" fill="hold"/>
                                        <p:tgtEl>
                                          <p:spTgt spid="124931">
                                            <p:txEl>
                                              <p:charRg st="34" end="5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4931">
                                            <p:txEl>
                                              <p:charRg st="53" end="119"/>
                                            </p:txEl>
                                          </p:spTgt>
                                        </p:tgtEl>
                                        <p:attrNameLst>
                                          <p:attrName>style.visibility</p:attrName>
                                        </p:attrNameLst>
                                      </p:cBhvr>
                                      <p:to>
                                        <p:strVal val="visible"/>
                                      </p:to>
                                    </p:set>
                                    <p:animEffect transition="in" filter="fade">
                                      <p:cBhvr>
                                        <p:cTn id="17" dur="1000"/>
                                        <p:tgtEl>
                                          <p:spTgt spid="124931">
                                            <p:txEl>
                                              <p:charRg st="53" end="119"/>
                                            </p:txEl>
                                          </p:spTgt>
                                        </p:tgtEl>
                                      </p:cBhvr>
                                    </p:animEffect>
                                    <p:anim calcmode="lin" valueType="num">
                                      <p:cBhvr>
                                        <p:cTn id="18" dur="1000" fill="hold"/>
                                        <p:tgtEl>
                                          <p:spTgt spid="124931">
                                            <p:txEl>
                                              <p:charRg st="53" end="119"/>
                                            </p:txEl>
                                          </p:spTgt>
                                        </p:tgtEl>
                                        <p:attrNameLst>
                                          <p:attrName>ppt_x</p:attrName>
                                        </p:attrNameLst>
                                      </p:cBhvr>
                                      <p:tavLst>
                                        <p:tav tm="0">
                                          <p:val>
                                            <p:strVal val="#ppt_x"/>
                                          </p:val>
                                        </p:tav>
                                        <p:tav tm="100000">
                                          <p:val>
                                            <p:strVal val="#ppt_x"/>
                                          </p:val>
                                        </p:tav>
                                      </p:tavLst>
                                    </p:anim>
                                    <p:anim calcmode="lin" valueType="num">
                                      <p:cBhvr>
                                        <p:cTn id="19" dur="1000" fill="hold"/>
                                        <p:tgtEl>
                                          <p:spTgt spid="124931">
                                            <p:txEl>
                                              <p:charRg st="53" end="119"/>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4931">
                                            <p:txEl>
                                              <p:charRg st="119" end="133"/>
                                            </p:txEl>
                                          </p:spTgt>
                                        </p:tgtEl>
                                        <p:attrNameLst>
                                          <p:attrName>style.visibility</p:attrName>
                                        </p:attrNameLst>
                                      </p:cBhvr>
                                      <p:to>
                                        <p:strVal val="visible"/>
                                      </p:to>
                                    </p:set>
                                    <p:animEffect transition="in" filter="fade">
                                      <p:cBhvr>
                                        <p:cTn id="24" dur="1000"/>
                                        <p:tgtEl>
                                          <p:spTgt spid="124931">
                                            <p:txEl>
                                              <p:charRg st="119" end="133"/>
                                            </p:txEl>
                                          </p:spTgt>
                                        </p:tgtEl>
                                      </p:cBhvr>
                                    </p:animEffect>
                                    <p:anim calcmode="lin" valueType="num">
                                      <p:cBhvr>
                                        <p:cTn id="25" dur="1000" fill="hold"/>
                                        <p:tgtEl>
                                          <p:spTgt spid="124931">
                                            <p:txEl>
                                              <p:charRg st="119" end="133"/>
                                            </p:txEl>
                                          </p:spTgt>
                                        </p:tgtEl>
                                        <p:attrNameLst>
                                          <p:attrName>ppt_x</p:attrName>
                                        </p:attrNameLst>
                                      </p:cBhvr>
                                      <p:tavLst>
                                        <p:tav tm="0">
                                          <p:val>
                                            <p:strVal val="#ppt_x"/>
                                          </p:val>
                                        </p:tav>
                                        <p:tav tm="100000">
                                          <p:val>
                                            <p:strVal val="#ppt_x"/>
                                          </p:val>
                                        </p:tav>
                                      </p:tavLst>
                                    </p:anim>
                                    <p:anim calcmode="lin" valueType="num">
                                      <p:cBhvr>
                                        <p:cTn id="26" dur="1000" fill="hold"/>
                                        <p:tgtEl>
                                          <p:spTgt spid="124931">
                                            <p:txEl>
                                              <p:charRg st="119" end="13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4931">
                                            <p:txEl>
                                              <p:charRg st="133" end="189"/>
                                            </p:txEl>
                                          </p:spTgt>
                                        </p:tgtEl>
                                        <p:attrNameLst>
                                          <p:attrName>style.visibility</p:attrName>
                                        </p:attrNameLst>
                                      </p:cBhvr>
                                      <p:to>
                                        <p:strVal val="visible"/>
                                      </p:to>
                                    </p:set>
                                    <p:animEffect transition="in" filter="fade">
                                      <p:cBhvr>
                                        <p:cTn id="29" dur="1000"/>
                                        <p:tgtEl>
                                          <p:spTgt spid="124931">
                                            <p:txEl>
                                              <p:charRg st="133" end="189"/>
                                            </p:txEl>
                                          </p:spTgt>
                                        </p:tgtEl>
                                      </p:cBhvr>
                                    </p:animEffect>
                                    <p:anim calcmode="lin" valueType="num">
                                      <p:cBhvr>
                                        <p:cTn id="30" dur="1000" fill="hold"/>
                                        <p:tgtEl>
                                          <p:spTgt spid="124931">
                                            <p:txEl>
                                              <p:charRg st="133" end="189"/>
                                            </p:txEl>
                                          </p:spTgt>
                                        </p:tgtEl>
                                        <p:attrNameLst>
                                          <p:attrName>ppt_x</p:attrName>
                                        </p:attrNameLst>
                                      </p:cBhvr>
                                      <p:tavLst>
                                        <p:tav tm="0">
                                          <p:val>
                                            <p:strVal val="#ppt_x"/>
                                          </p:val>
                                        </p:tav>
                                        <p:tav tm="100000">
                                          <p:val>
                                            <p:strVal val="#ppt_x"/>
                                          </p:val>
                                        </p:tav>
                                      </p:tavLst>
                                    </p:anim>
                                    <p:anim calcmode="lin" valueType="num">
                                      <p:cBhvr>
                                        <p:cTn id="31" dur="1000" fill="hold"/>
                                        <p:tgtEl>
                                          <p:spTgt spid="124931">
                                            <p:txEl>
                                              <p:charRg st="133" end="189"/>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4931">
                                            <p:txEl>
                                              <p:charRg st="189" end="236"/>
                                            </p:txEl>
                                          </p:spTgt>
                                        </p:tgtEl>
                                        <p:attrNameLst>
                                          <p:attrName>style.visibility</p:attrName>
                                        </p:attrNameLst>
                                      </p:cBhvr>
                                      <p:to>
                                        <p:strVal val="visible"/>
                                      </p:to>
                                    </p:set>
                                    <p:animEffect transition="in" filter="fade">
                                      <p:cBhvr>
                                        <p:cTn id="34" dur="1000"/>
                                        <p:tgtEl>
                                          <p:spTgt spid="124931">
                                            <p:txEl>
                                              <p:charRg st="189" end="236"/>
                                            </p:txEl>
                                          </p:spTgt>
                                        </p:tgtEl>
                                      </p:cBhvr>
                                    </p:animEffect>
                                    <p:anim calcmode="lin" valueType="num">
                                      <p:cBhvr>
                                        <p:cTn id="35" dur="1000" fill="hold"/>
                                        <p:tgtEl>
                                          <p:spTgt spid="124931">
                                            <p:txEl>
                                              <p:charRg st="189" end="236"/>
                                            </p:txEl>
                                          </p:spTgt>
                                        </p:tgtEl>
                                        <p:attrNameLst>
                                          <p:attrName>ppt_x</p:attrName>
                                        </p:attrNameLst>
                                      </p:cBhvr>
                                      <p:tavLst>
                                        <p:tav tm="0">
                                          <p:val>
                                            <p:strVal val="#ppt_x"/>
                                          </p:val>
                                        </p:tav>
                                        <p:tav tm="100000">
                                          <p:val>
                                            <p:strVal val="#ppt_x"/>
                                          </p:val>
                                        </p:tav>
                                      </p:tavLst>
                                    </p:anim>
                                    <p:anim calcmode="lin" valueType="num">
                                      <p:cBhvr>
                                        <p:cTn id="36" dur="1000" fill="hold"/>
                                        <p:tgtEl>
                                          <p:spTgt spid="124931">
                                            <p:txEl>
                                              <p:charRg st="189" end="23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4.2.3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闭环拥塞控制</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5058" name="Rectangle 3"/>
          <p:cNvSpPr>
            <a:spLocks noGrp="1"/>
          </p:cNvSpPr>
          <p:nvPr>
            <p:ph idx="1"/>
          </p:nvPr>
        </p:nvSpPr>
        <p:spPr>
          <a:xfrm>
            <a:off x="515620" y="1185863"/>
            <a:ext cx="7993063" cy="5386387"/>
          </a:xfrm>
        </p:spPr>
        <p:txBody>
          <a:bodyPr vert="horz" wrap="square" lIns="91440" tIns="45720" rIns="91440" bIns="45720" anchor="t"/>
          <a:p>
            <a:pPr eaLnBrk="1" hangingPunct="1">
              <a:lnSpc>
                <a:spcPct val="90000"/>
              </a:lnSpc>
            </a:pPr>
            <a:r>
              <a:rPr lang="zh-CN" altLang="zh-CN" sz="2400" b="0" dirty="0"/>
              <a:t>路由器</a:t>
            </a:r>
            <a:r>
              <a:rPr lang="zh-CN" altLang="zh-CN" sz="2400" b="0" dirty="0">
                <a:solidFill>
                  <a:srgbClr val="FF3300"/>
                </a:solidFill>
              </a:rPr>
              <a:t>监控</a:t>
            </a:r>
            <a:r>
              <a:rPr lang="zh-CN" altLang="zh-CN" sz="2400" b="0" dirty="0"/>
              <a:t>输出线路及其它资源的利用情况，</a:t>
            </a:r>
            <a:r>
              <a:rPr lang="zh-CN" altLang="zh-CN" sz="2400" b="0" dirty="0">
                <a:solidFill>
                  <a:srgbClr val="FF3300"/>
                </a:solidFill>
              </a:rPr>
              <a:t>超过某个阈值</a:t>
            </a:r>
            <a:r>
              <a:rPr lang="zh-CN" altLang="zh-CN" sz="2400" b="0" dirty="0"/>
              <a:t>，则此资源进入警戒状态；</a:t>
            </a:r>
            <a:endParaRPr lang="zh-CN" altLang="en-US" sz="2400" b="0" dirty="0"/>
          </a:p>
          <a:p>
            <a:pPr algn="ctr" eaLnBrk="1" hangingPunct="1">
              <a:lnSpc>
                <a:spcPct val="90000"/>
              </a:lnSpc>
              <a:buNone/>
            </a:pPr>
            <a:r>
              <a:rPr lang="en-US" altLang="zh-CN" sz="2400" b="0" dirty="0">
                <a:solidFill>
                  <a:srgbClr val="003399"/>
                </a:solidFill>
              </a:rPr>
              <a:t>U</a:t>
            </a:r>
            <a:r>
              <a:rPr lang="zh-CN" altLang="en-US" sz="2400" b="0" baseline="-30000" dirty="0">
                <a:solidFill>
                  <a:srgbClr val="003399"/>
                </a:solidFill>
                <a:ea typeface="Arial Unicode MS" panose="020B0604020202020204" charset="-122"/>
              </a:rPr>
              <a:t>新</a:t>
            </a:r>
            <a:r>
              <a:rPr lang="zh-CN" altLang="en-US" sz="2400" b="0" dirty="0">
                <a:solidFill>
                  <a:srgbClr val="003399"/>
                </a:solidFill>
                <a:ea typeface="Arial Unicode MS" panose="020B0604020202020204" charset="-122"/>
              </a:rPr>
              <a:t>＝</a:t>
            </a:r>
            <a:r>
              <a:rPr lang="en-US" altLang="zh-CN" sz="2400" b="0" dirty="0">
                <a:solidFill>
                  <a:srgbClr val="003399"/>
                </a:solidFill>
              </a:rPr>
              <a:t>aU</a:t>
            </a:r>
            <a:r>
              <a:rPr lang="zh-CN" altLang="en-US" sz="2400" b="0" baseline="-30000" dirty="0">
                <a:solidFill>
                  <a:srgbClr val="003399"/>
                </a:solidFill>
                <a:ea typeface="Arial Unicode MS" panose="020B0604020202020204" charset="-122"/>
              </a:rPr>
              <a:t>老</a:t>
            </a:r>
            <a:r>
              <a:rPr lang="zh-CN" altLang="en-US" sz="2400" b="0" dirty="0">
                <a:solidFill>
                  <a:srgbClr val="003399"/>
                </a:solidFill>
                <a:ea typeface="Arial Unicode MS" panose="020B0604020202020204" charset="-122"/>
              </a:rPr>
              <a:t>＋（</a:t>
            </a:r>
            <a:r>
              <a:rPr lang="en-US" altLang="zh-CN" sz="2400" b="0" dirty="0">
                <a:solidFill>
                  <a:srgbClr val="003399"/>
                </a:solidFill>
              </a:rPr>
              <a:t>1</a:t>
            </a:r>
            <a:r>
              <a:rPr lang="zh-CN" altLang="en-US" sz="2400" b="0" dirty="0">
                <a:solidFill>
                  <a:srgbClr val="003399"/>
                </a:solidFill>
                <a:ea typeface="Arial Unicode MS" panose="020B0604020202020204" charset="-122"/>
              </a:rPr>
              <a:t>－</a:t>
            </a:r>
            <a:r>
              <a:rPr lang="en-US" altLang="zh-CN" sz="2400" b="0" dirty="0">
                <a:solidFill>
                  <a:srgbClr val="003399"/>
                </a:solidFill>
              </a:rPr>
              <a:t>a</a:t>
            </a:r>
            <a:r>
              <a:rPr lang="zh-CN" altLang="en-US" sz="2400" b="0" dirty="0">
                <a:solidFill>
                  <a:srgbClr val="003399"/>
                </a:solidFill>
                <a:ea typeface="Arial Unicode MS" panose="020B0604020202020204" charset="-122"/>
              </a:rPr>
              <a:t>）</a:t>
            </a:r>
            <a:r>
              <a:rPr lang="en-US" altLang="zh-CN" sz="2400" b="0" dirty="0">
                <a:solidFill>
                  <a:srgbClr val="003399"/>
                </a:solidFill>
              </a:rPr>
              <a:t>f</a:t>
            </a:r>
            <a:endParaRPr lang="zh-CN" altLang="zh-CN" sz="2400" b="0" dirty="0">
              <a:solidFill>
                <a:srgbClr val="003399"/>
              </a:solidFill>
            </a:endParaRPr>
          </a:p>
          <a:p>
            <a:pPr eaLnBrk="1" hangingPunct="1">
              <a:lnSpc>
                <a:spcPct val="90000"/>
              </a:lnSpc>
            </a:pPr>
            <a:r>
              <a:rPr lang="zh-CN" altLang="zh-CN" sz="2400" b="0" dirty="0"/>
              <a:t>每个新包到来，检查它的</a:t>
            </a:r>
            <a:r>
              <a:rPr lang="zh-CN" altLang="zh-CN" sz="2400" b="0" dirty="0">
                <a:solidFill>
                  <a:schemeClr val="hlink"/>
                </a:solidFill>
              </a:rPr>
              <a:t>输出线路是否处于警戒状态</a:t>
            </a:r>
            <a:r>
              <a:rPr lang="zh-CN" altLang="zh-CN" sz="2400" b="0" dirty="0"/>
              <a:t>；</a:t>
            </a:r>
            <a:endParaRPr lang="zh-CN" altLang="zh-CN" sz="2400" b="0" dirty="0"/>
          </a:p>
          <a:p>
            <a:pPr eaLnBrk="1" hangingPunct="1">
              <a:lnSpc>
                <a:spcPct val="90000"/>
              </a:lnSpc>
            </a:pPr>
            <a:r>
              <a:rPr lang="zh-CN" altLang="zh-CN" sz="2400" b="0" dirty="0"/>
              <a:t>若是，则</a:t>
            </a:r>
            <a:r>
              <a:rPr lang="zh-CN" altLang="zh-CN" sz="2400" b="0" dirty="0">
                <a:solidFill>
                  <a:srgbClr val="FF3300"/>
                </a:solidFill>
              </a:rPr>
              <a:t>向源主机发送抑制包</a:t>
            </a:r>
            <a:r>
              <a:rPr lang="zh-CN" altLang="zh-CN" sz="2400" b="0" dirty="0"/>
              <a:t>，包中指出发生拥塞的</a:t>
            </a:r>
            <a:r>
              <a:rPr lang="zh-CN" altLang="zh-CN" sz="2400" b="0" dirty="0">
                <a:solidFill>
                  <a:srgbClr val="FF3300"/>
                </a:solidFill>
              </a:rPr>
              <a:t>目的地址</a:t>
            </a:r>
            <a:r>
              <a:rPr lang="zh-CN" altLang="zh-CN" sz="2400" b="0" dirty="0"/>
              <a:t>。同时将</a:t>
            </a:r>
            <a:r>
              <a:rPr lang="zh-CN" altLang="zh-CN" sz="2400" b="0" dirty="0">
                <a:solidFill>
                  <a:srgbClr val="FF3300"/>
                </a:solidFill>
              </a:rPr>
              <a:t>原包打上标记</a:t>
            </a:r>
            <a:r>
              <a:rPr lang="zh-CN" altLang="zh-CN" sz="2400" b="0" dirty="0"/>
              <a:t>（为了以后不再产生抑制包），</a:t>
            </a:r>
            <a:r>
              <a:rPr lang="zh-CN" altLang="zh-CN" sz="2400" b="0" dirty="0">
                <a:solidFill>
                  <a:srgbClr val="FF3300"/>
                </a:solidFill>
              </a:rPr>
              <a:t>正常转发</a:t>
            </a:r>
            <a:r>
              <a:rPr lang="zh-CN" altLang="zh-CN" sz="2400" b="0" dirty="0"/>
              <a:t>；</a:t>
            </a:r>
            <a:endParaRPr lang="zh-CN" altLang="zh-CN" sz="2400" b="0" dirty="0"/>
          </a:p>
          <a:p>
            <a:pPr eaLnBrk="1" hangingPunct="1">
              <a:lnSpc>
                <a:spcPct val="90000"/>
              </a:lnSpc>
            </a:pPr>
            <a:r>
              <a:rPr lang="zh-CN" altLang="zh-CN" sz="2400" b="0" dirty="0"/>
              <a:t>源主机收到抑制包后，</a:t>
            </a:r>
            <a:r>
              <a:rPr lang="zh-CN" altLang="zh-CN" sz="2400" b="0" dirty="0">
                <a:solidFill>
                  <a:srgbClr val="FF3300"/>
                </a:solidFill>
              </a:rPr>
              <a:t>按一定比例减少发向特定目的地的流量</a:t>
            </a:r>
            <a:r>
              <a:rPr lang="zh-CN" altLang="zh-CN" sz="2400" b="0" dirty="0"/>
              <a:t>，并在固定时间间隔内</a:t>
            </a:r>
            <a:r>
              <a:rPr lang="zh-CN" altLang="zh-CN" sz="2400" b="0" dirty="0">
                <a:solidFill>
                  <a:srgbClr val="FF3300"/>
                </a:solidFill>
              </a:rPr>
              <a:t>忽略</a:t>
            </a:r>
            <a:r>
              <a:rPr lang="zh-CN" altLang="zh-CN" sz="2400" b="0" dirty="0"/>
              <a:t>指示同一目的地的抑制包。然后</a:t>
            </a:r>
            <a:r>
              <a:rPr lang="zh-CN" altLang="zh-CN" sz="2400" b="0" dirty="0">
                <a:solidFill>
                  <a:srgbClr val="FF3300"/>
                </a:solidFill>
              </a:rPr>
              <a:t>开始监听</a:t>
            </a:r>
            <a:r>
              <a:rPr lang="zh-CN" altLang="zh-CN" sz="2400" b="0" dirty="0"/>
              <a:t>，若此线路</a:t>
            </a:r>
            <a:r>
              <a:rPr lang="zh-CN" altLang="zh-CN" sz="2400" b="0" dirty="0">
                <a:solidFill>
                  <a:srgbClr val="FF3300"/>
                </a:solidFill>
              </a:rPr>
              <a:t>仍然拥塞</a:t>
            </a:r>
            <a:r>
              <a:rPr lang="zh-CN" altLang="zh-CN" sz="2400" b="0" dirty="0"/>
              <a:t>，则主机在固定时间内减轻负载、忽略抑制包；若在监听周期内</a:t>
            </a:r>
            <a:r>
              <a:rPr lang="zh-CN" altLang="zh-CN" sz="2400" b="0" dirty="0">
                <a:solidFill>
                  <a:srgbClr val="FF3300"/>
                </a:solidFill>
              </a:rPr>
              <a:t>没有收到抑制包</a:t>
            </a:r>
            <a:r>
              <a:rPr lang="zh-CN" altLang="zh-CN" sz="2400" b="0" dirty="0"/>
              <a:t>，则</a:t>
            </a:r>
            <a:r>
              <a:rPr lang="zh-CN" altLang="zh-CN" sz="2400" b="0" dirty="0">
                <a:solidFill>
                  <a:srgbClr val="FF3300"/>
                </a:solidFill>
              </a:rPr>
              <a:t>增加负载</a:t>
            </a:r>
            <a:r>
              <a:rPr lang="zh-CN" altLang="zh-CN" sz="2400" b="0" dirty="0"/>
              <a:t>；</a:t>
            </a:r>
            <a:endParaRPr lang="zh-CN" altLang="zh-CN" sz="2400" b="0" dirty="0"/>
          </a:p>
          <a:p>
            <a:pPr eaLnBrk="1" hangingPunct="1">
              <a:lnSpc>
                <a:spcPct val="90000"/>
              </a:lnSpc>
            </a:pPr>
            <a:r>
              <a:rPr lang="zh-CN" altLang="en-US" sz="2400" b="0" dirty="0"/>
              <a:t>通常采用的流量增减策略是：</a:t>
            </a:r>
            <a:r>
              <a:rPr lang="zh-CN" altLang="en-US" sz="2400" b="0" dirty="0">
                <a:solidFill>
                  <a:srgbClr val="FF3300"/>
                </a:solidFill>
              </a:rPr>
              <a:t>减少时</a:t>
            </a:r>
            <a:r>
              <a:rPr lang="zh-CN" altLang="en-US" sz="2400" b="0" dirty="0"/>
              <a:t>，</a:t>
            </a:r>
            <a:r>
              <a:rPr lang="zh-CN" altLang="en-US" sz="2400" b="0" dirty="0">
                <a:solidFill>
                  <a:srgbClr val="FF3300"/>
                </a:solidFill>
              </a:rPr>
              <a:t>按一定比例</a:t>
            </a:r>
            <a:r>
              <a:rPr lang="zh-CN" altLang="en-US" sz="2400" b="0" dirty="0"/>
              <a:t>减少，保证快速解除拥塞；</a:t>
            </a:r>
            <a:r>
              <a:rPr lang="zh-CN" altLang="en-US" sz="2400" b="0" dirty="0">
                <a:solidFill>
                  <a:srgbClr val="FF3300"/>
                </a:solidFill>
              </a:rPr>
              <a:t>增加时</a:t>
            </a:r>
            <a:r>
              <a:rPr lang="zh-CN" altLang="en-US" sz="2400" b="0" dirty="0"/>
              <a:t>，</a:t>
            </a:r>
            <a:r>
              <a:rPr lang="zh-CN" altLang="en-US" sz="2400" b="0" dirty="0">
                <a:solidFill>
                  <a:srgbClr val="FF3300"/>
                </a:solidFill>
              </a:rPr>
              <a:t>以常量增加</a:t>
            </a:r>
            <a:r>
              <a:rPr lang="zh-CN" altLang="en-US" sz="2400" b="0" dirty="0"/>
              <a:t>，防止很快导致拥塞。</a:t>
            </a:r>
            <a:endParaRPr lang="zh-CN" altLang="en-US" sz="2400" b="0" dirty="0"/>
          </a:p>
        </p:txBody>
      </p:sp>
      <p:sp>
        <p:nvSpPr>
          <p:cNvPr id="2" name="文本框 1"/>
          <p:cNvSpPr txBox="1"/>
          <p:nvPr/>
        </p:nvSpPr>
        <p:spPr>
          <a:xfrm>
            <a:off x="575310" y="728980"/>
            <a:ext cx="2712085" cy="521970"/>
          </a:xfrm>
          <a:prstGeom prst="rect">
            <a:avLst/>
          </a:prstGeom>
          <a:noFill/>
        </p:spPr>
        <p:txBody>
          <a:bodyPr wrap="none" rtlCol="0" anchor="t">
            <a:spAutoFit/>
          </a:bodyPr>
          <a:p>
            <a:pPr>
              <a:buNone/>
            </a:pPr>
            <a:r>
              <a:rPr kumimoji="1" lang="en-US" altLang="zh-CN" kern="0" noProof="0" smtClean="0">
                <a:ln>
                  <a:noFill/>
                </a:ln>
                <a:solidFill>
                  <a:srgbClr val="C00000"/>
                </a:solidFill>
                <a:effectLst/>
                <a:uLnTx/>
                <a:uFillTx/>
                <a:latin typeface="+mj-lt"/>
                <a:ea typeface="+mj-ea"/>
                <a:cs typeface="+mj-cs"/>
                <a:sym typeface="+mn-ea"/>
              </a:rPr>
              <a:t>1. </a:t>
            </a:r>
            <a:r>
              <a:rPr kumimoji="1" lang="zh-CN" altLang="en-US" kern="0" noProof="0" smtClean="0">
                <a:ln>
                  <a:noFill/>
                </a:ln>
                <a:solidFill>
                  <a:srgbClr val="C00000"/>
                </a:solidFill>
                <a:effectLst/>
                <a:uLnTx/>
                <a:uFillTx/>
                <a:latin typeface="+mj-lt"/>
                <a:ea typeface="+mj-ea"/>
                <a:cs typeface="+mj-cs"/>
                <a:sym typeface="+mn-ea"/>
              </a:rPr>
              <a:t>抑制分组方法</a:t>
            </a:r>
            <a:endParaRPr kumimoji="1" lang="zh-CN" altLang="en-US" kern="0" noProof="0" smtClean="0">
              <a:ln>
                <a:noFill/>
              </a:ln>
              <a:solidFill>
                <a:srgbClr val="C00000"/>
              </a:solidFill>
              <a:effectLst/>
              <a:uLnTx/>
              <a:uFillTx/>
              <a:latin typeface="+mj-lt"/>
              <a:ea typeface="+mj-ea"/>
              <a:cs typeface="+mj-c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ChangeArrowheads="1"/>
          </p:cNvSpPr>
          <p:nvPr>
            <p:ph type="title"/>
          </p:nvPr>
        </p:nvSpPr>
        <p:spPr>
          <a:xfrm>
            <a:off x="806133" y="793750"/>
            <a:ext cx="7772400" cy="792163"/>
          </a:xfrm>
        </p:spPr>
        <p:txBody>
          <a:bodyPr vert="horz" wrap="square" lIns="92075" tIns="46038" rIns="92075" bIns="46038" numCol="1" anchor="ctr" anchorCtr="0" compatLnSpc="1"/>
          <a:lstStyle/>
          <a:p>
            <a:pPr marL="0" marR="0" lvl="0" algn="l" defTabSz="914400" rtl="0" eaLnBrk="1" fontAlgn="base" latinLnBrk="0" hangingPunct="1">
              <a:lnSpc>
                <a:spcPct val="100000"/>
              </a:lnSpc>
              <a:spcBef>
                <a:spcPct val="20000"/>
              </a:spcBef>
              <a:buClr>
                <a:srgbClr val="3366FF"/>
              </a:buClr>
              <a:buSzTx/>
              <a:buFont typeface="Wingdings" panose="05000000000000000000" pitchFamily="2" charset="2"/>
              <a:buNone/>
            </a:pPr>
            <a:r>
              <a:rPr kumimoji="1" lang="en-US" altLang="zh-CN" sz="2800" b="0" i="0" u="none" strike="noStrike" kern="0" cap="none" spc="0" normalizeH="0" baseline="0" noProof="0" smtClean="0">
                <a:ln>
                  <a:noFill/>
                </a:ln>
                <a:solidFill>
                  <a:srgbClr val="C00000"/>
                </a:solidFill>
                <a:effectLst/>
                <a:uLnTx/>
                <a:uFillTx/>
                <a:latin typeface="+mj-lt"/>
                <a:ea typeface="+mj-ea"/>
                <a:cs typeface="+mj-cs"/>
              </a:rPr>
              <a:t>2. 负载丢弃方法（Load Shedding）</a:t>
            </a:r>
            <a:endParaRPr kumimoji="1" lang="en-US" altLang="zh-CN" sz="2800" b="0" i="0" u="none" strike="noStrike" kern="0" cap="none" spc="0" normalizeH="0" baseline="0" noProof="0" smtClean="0">
              <a:ln>
                <a:noFill/>
              </a:ln>
              <a:solidFill>
                <a:srgbClr val="C00000"/>
              </a:solidFill>
              <a:effectLst/>
              <a:uLnTx/>
              <a:uFillTx/>
              <a:latin typeface="+mj-lt"/>
              <a:ea typeface="+mj-ea"/>
              <a:cs typeface="+mj-cs"/>
            </a:endParaRPr>
          </a:p>
        </p:txBody>
      </p:sp>
      <p:sp>
        <p:nvSpPr>
          <p:cNvPr id="134147" name="Rectangle 3"/>
          <p:cNvSpPr>
            <a:spLocks noGrp="1"/>
          </p:cNvSpPr>
          <p:nvPr>
            <p:ph idx="1"/>
          </p:nvPr>
        </p:nvSpPr>
        <p:spPr>
          <a:xfrm>
            <a:off x="996315" y="1586230"/>
            <a:ext cx="7772400" cy="3275013"/>
          </a:xfrm>
        </p:spPr>
        <p:txBody>
          <a:bodyPr vert="horz" wrap="square" lIns="91440" tIns="45720" rIns="91440" bIns="45720" anchor="t"/>
          <a:p>
            <a:pPr eaLnBrk="1" hangingPunct="1"/>
            <a:r>
              <a:rPr lang="zh-CN" altLang="en-US" sz="2800" dirty="0"/>
              <a:t>上述算法都不能消除拥塞时，路由器只得将包</a:t>
            </a:r>
            <a:r>
              <a:rPr lang="zh-CN" altLang="en-US" sz="2800" dirty="0">
                <a:solidFill>
                  <a:srgbClr val="FF3300"/>
                </a:solidFill>
              </a:rPr>
              <a:t>丢弃</a:t>
            </a:r>
            <a:r>
              <a:rPr lang="zh-CN" altLang="en-US" sz="2800" dirty="0"/>
              <a:t>；</a:t>
            </a:r>
            <a:endParaRPr lang="zh-CN" altLang="en-US" sz="2800" dirty="0"/>
          </a:p>
          <a:p>
            <a:pPr eaLnBrk="1" hangingPunct="1"/>
            <a:r>
              <a:rPr lang="zh-CN" altLang="en-US" sz="2800" dirty="0"/>
              <a:t>针对不同服务，可采取不同丢弃策略</a:t>
            </a:r>
            <a:endParaRPr lang="zh-CN" altLang="en-US" sz="2800" dirty="0"/>
          </a:p>
          <a:p>
            <a:pPr lvl="1" eaLnBrk="1" hangingPunct="1"/>
            <a:r>
              <a:rPr lang="zh-CN" altLang="en-US" sz="2400" dirty="0"/>
              <a:t>文件传输，优先丢弃新包，</a:t>
            </a:r>
            <a:r>
              <a:rPr lang="en-US" altLang="zh-CN" sz="2400" dirty="0"/>
              <a:t>wine</a:t>
            </a:r>
            <a:r>
              <a:rPr lang="zh-CN" altLang="en-US" sz="2400" dirty="0"/>
              <a:t>策略；</a:t>
            </a:r>
            <a:endParaRPr lang="zh-CN" altLang="en-US" sz="2400" dirty="0"/>
          </a:p>
          <a:p>
            <a:pPr lvl="1" eaLnBrk="1" hangingPunct="1"/>
            <a:r>
              <a:rPr lang="zh-CN" altLang="en-US" sz="2400" dirty="0"/>
              <a:t>多媒体服务，优先丢弃旧包，</a:t>
            </a:r>
            <a:r>
              <a:rPr lang="en-US" altLang="zh-CN" sz="2400" dirty="0"/>
              <a:t>milk</a:t>
            </a:r>
            <a:r>
              <a:rPr lang="zh-CN" altLang="en-US" sz="2400" dirty="0"/>
              <a:t>策略；</a:t>
            </a:r>
            <a:endParaRPr lang="zh-CN" altLang="en-US" sz="2400" dirty="0"/>
          </a:p>
          <a:p>
            <a:pPr eaLnBrk="1" hangingPunct="1"/>
            <a:r>
              <a:rPr lang="zh-CN" altLang="en-US" sz="2800" dirty="0"/>
              <a:t>早期丢弃包，会减少拥塞发生的概率，提高网络性能。</a:t>
            </a:r>
            <a:endParaRPr lang="zh-CN" altLang="en-US" sz="2800" dirty="0"/>
          </a:p>
        </p:txBody>
      </p:sp>
      <p:sp>
        <p:nvSpPr>
          <p:cNvPr id="129026" name="Rectangle 2"/>
          <p:cNvSpPr>
            <a:spLocks noGrp="1" noChangeArrowheads="1"/>
          </p:cNvSpPr>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fontAlgn="base">
              <a:spcBef>
                <a:spcPct val="0"/>
              </a:spcBef>
              <a:spcAft>
                <a:spcPct val="0"/>
              </a:spcAft>
              <a:defRPr kumimoji="1" sz="4000">
                <a:solidFill>
                  <a:srgbClr val="FF9900"/>
                </a:solidFill>
                <a:latin typeface="+mj-lt"/>
                <a:ea typeface="+mj-ea"/>
                <a:cs typeface="+mj-cs"/>
              </a:defRPr>
            </a:lvl1pPr>
            <a:lvl2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闭环拥塞控制（</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4147">
                                            <p:txEl>
                                              <p:charRg st="0" end="24"/>
                                            </p:txEl>
                                          </p:spTgt>
                                        </p:tgtEl>
                                        <p:attrNameLst>
                                          <p:attrName>style.visibility</p:attrName>
                                        </p:attrNameLst>
                                      </p:cBhvr>
                                      <p:to>
                                        <p:strVal val="visible"/>
                                      </p:to>
                                    </p:set>
                                    <p:animEffect transition="in" filter="fade">
                                      <p:cBhvr>
                                        <p:cTn id="7" dur="1000"/>
                                        <p:tgtEl>
                                          <p:spTgt spid="134147">
                                            <p:txEl>
                                              <p:charRg st="0" end="24"/>
                                            </p:txEl>
                                          </p:spTgt>
                                        </p:tgtEl>
                                      </p:cBhvr>
                                    </p:animEffect>
                                    <p:anim calcmode="lin" valueType="num">
                                      <p:cBhvr>
                                        <p:cTn id="8" dur="1000" fill="hold"/>
                                        <p:tgtEl>
                                          <p:spTgt spid="134147">
                                            <p:txEl>
                                              <p:charRg st="0" end="24"/>
                                            </p:txEl>
                                          </p:spTgt>
                                        </p:tgtEl>
                                        <p:attrNameLst>
                                          <p:attrName>ppt_x</p:attrName>
                                        </p:attrNameLst>
                                      </p:cBhvr>
                                      <p:tavLst>
                                        <p:tav tm="0">
                                          <p:val>
                                            <p:strVal val="#ppt_x"/>
                                          </p:val>
                                        </p:tav>
                                        <p:tav tm="100000">
                                          <p:val>
                                            <p:strVal val="#ppt_x"/>
                                          </p:val>
                                        </p:tav>
                                      </p:tavLst>
                                    </p:anim>
                                    <p:anim calcmode="lin" valueType="num">
                                      <p:cBhvr>
                                        <p:cTn id="9" dur="1000" fill="hold"/>
                                        <p:tgtEl>
                                          <p:spTgt spid="134147">
                                            <p:txEl>
                                              <p:charRg st="0" end="2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4147">
                                            <p:txEl>
                                              <p:charRg st="24" end="41"/>
                                            </p:txEl>
                                          </p:spTgt>
                                        </p:tgtEl>
                                        <p:attrNameLst>
                                          <p:attrName>style.visibility</p:attrName>
                                        </p:attrNameLst>
                                      </p:cBhvr>
                                      <p:to>
                                        <p:strVal val="visible"/>
                                      </p:to>
                                    </p:set>
                                    <p:animEffect transition="in" filter="fade">
                                      <p:cBhvr>
                                        <p:cTn id="14" dur="1000"/>
                                        <p:tgtEl>
                                          <p:spTgt spid="134147">
                                            <p:txEl>
                                              <p:charRg st="24" end="41"/>
                                            </p:txEl>
                                          </p:spTgt>
                                        </p:tgtEl>
                                      </p:cBhvr>
                                    </p:animEffect>
                                    <p:anim calcmode="lin" valueType="num">
                                      <p:cBhvr>
                                        <p:cTn id="15" dur="1000" fill="hold"/>
                                        <p:tgtEl>
                                          <p:spTgt spid="134147">
                                            <p:txEl>
                                              <p:charRg st="24" end="41"/>
                                            </p:txEl>
                                          </p:spTgt>
                                        </p:tgtEl>
                                        <p:attrNameLst>
                                          <p:attrName>ppt_x</p:attrName>
                                        </p:attrNameLst>
                                      </p:cBhvr>
                                      <p:tavLst>
                                        <p:tav tm="0">
                                          <p:val>
                                            <p:strVal val="#ppt_x"/>
                                          </p:val>
                                        </p:tav>
                                        <p:tav tm="100000">
                                          <p:val>
                                            <p:strVal val="#ppt_x"/>
                                          </p:val>
                                        </p:tav>
                                      </p:tavLst>
                                    </p:anim>
                                    <p:anim calcmode="lin" valueType="num">
                                      <p:cBhvr>
                                        <p:cTn id="16" dur="1000" fill="hold"/>
                                        <p:tgtEl>
                                          <p:spTgt spid="134147">
                                            <p:txEl>
                                              <p:charRg st="24" end="4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4147">
                                            <p:txEl>
                                              <p:charRg st="41" end="61"/>
                                            </p:txEl>
                                          </p:spTgt>
                                        </p:tgtEl>
                                        <p:attrNameLst>
                                          <p:attrName>style.visibility</p:attrName>
                                        </p:attrNameLst>
                                      </p:cBhvr>
                                      <p:to>
                                        <p:strVal val="visible"/>
                                      </p:to>
                                    </p:set>
                                    <p:animEffect transition="in" filter="fade">
                                      <p:cBhvr>
                                        <p:cTn id="19" dur="1000"/>
                                        <p:tgtEl>
                                          <p:spTgt spid="134147">
                                            <p:txEl>
                                              <p:charRg st="41" end="61"/>
                                            </p:txEl>
                                          </p:spTgt>
                                        </p:tgtEl>
                                      </p:cBhvr>
                                    </p:animEffect>
                                    <p:anim calcmode="lin" valueType="num">
                                      <p:cBhvr>
                                        <p:cTn id="20" dur="1000" fill="hold"/>
                                        <p:tgtEl>
                                          <p:spTgt spid="134147">
                                            <p:txEl>
                                              <p:charRg st="41" end="61"/>
                                            </p:txEl>
                                          </p:spTgt>
                                        </p:tgtEl>
                                        <p:attrNameLst>
                                          <p:attrName>ppt_x</p:attrName>
                                        </p:attrNameLst>
                                      </p:cBhvr>
                                      <p:tavLst>
                                        <p:tav tm="0">
                                          <p:val>
                                            <p:strVal val="#ppt_x"/>
                                          </p:val>
                                        </p:tav>
                                        <p:tav tm="100000">
                                          <p:val>
                                            <p:strVal val="#ppt_x"/>
                                          </p:val>
                                        </p:tav>
                                      </p:tavLst>
                                    </p:anim>
                                    <p:anim calcmode="lin" valueType="num">
                                      <p:cBhvr>
                                        <p:cTn id="21" dur="1000" fill="hold"/>
                                        <p:tgtEl>
                                          <p:spTgt spid="134147">
                                            <p:txEl>
                                              <p:charRg st="41" end="6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4147">
                                            <p:txEl>
                                              <p:charRg st="61" end="82"/>
                                            </p:txEl>
                                          </p:spTgt>
                                        </p:tgtEl>
                                        <p:attrNameLst>
                                          <p:attrName>style.visibility</p:attrName>
                                        </p:attrNameLst>
                                      </p:cBhvr>
                                      <p:to>
                                        <p:strVal val="visible"/>
                                      </p:to>
                                    </p:set>
                                    <p:animEffect transition="in" filter="fade">
                                      <p:cBhvr>
                                        <p:cTn id="24" dur="1000"/>
                                        <p:tgtEl>
                                          <p:spTgt spid="134147">
                                            <p:txEl>
                                              <p:charRg st="61" end="82"/>
                                            </p:txEl>
                                          </p:spTgt>
                                        </p:tgtEl>
                                      </p:cBhvr>
                                    </p:animEffect>
                                    <p:anim calcmode="lin" valueType="num">
                                      <p:cBhvr>
                                        <p:cTn id="25" dur="1000" fill="hold"/>
                                        <p:tgtEl>
                                          <p:spTgt spid="134147">
                                            <p:txEl>
                                              <p:charRg st="61" end="82"/>
                                            </p:txEl>
                                          </p:spTgt>
                                        </p:tgtEl>
                                        <p:attrNameLst>
                                          <p:attrName>ppt_x</p:attrName>
                                        </p:attrNameLst>
                                      </p:cBhvr>
                                      <p:tavLst>
                                        <p:tav tm="0">
                                          <p:val>
                                            <p:strVal val="#ppt_x"/>
                                          </p:val>
                                        </p:tav>
                                        <p:tav tm="100000">
                                          <p:val>
                                            <p:strVal val="#ppt_x"/>
                                          </p:val>
                                        </p:tav>
                                      </p:tavLst>
                                    </p:anim>
                                    <p:anim calcmode="lin" valueType="num">
                                      <p:cBhvr>
                                        <p:cTn id="26" dur="1000" fill="hold"/>
                                        <p:tgtEl>
                                          <p:spTgt spid="134147">
                                            <p:txEl>
                                              <p:charRg st="61" end="8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4147">
                                            <p:txEl>
                                              <p:charRg st="82" end="107"/>
                                            </p:txEl>
                                          </p:spTgt>
                                        </p:tgtEl>
                                        <p:attrNameLst>
                                          <p:attrName>style.visibility</p:attrName>
                                        </p:attrNameLst>
                                      </p:cBhvr>
                                      <p:to>
                                        <p:strVal val="visible"/>
                                      </p:to>
                                    </p:set>
                                    <p:animEffect transition="in" filter="fade">
                                      <p:cBhvr>
                                        <p:cTn id="31" dur="1000"/>
                                        <p:tgtEl>
                                          <p:spTgt spid="134147">
                                            <p:txEl>
                                              <p:charRg st="82" end="107"/>
                                            </p:txEl>
                                          </p:spTgt>
                                        </p:tgtEl>
                                      </p:cBhvr>
                                    </p:animEffect>
                                    <p:anim calcmode="lin" valueType="num">
                                      <p:cBhvr>
                                        <p:cTn id="32" dur="1000" fill="hold"/>
                                        <p:tgtEl>
                                          <p:spTgt spid="134147">
                                            <p:txEl>
                                              <p:charRg st="82" end="107"/>
                                            </p:txEl>
                                          </p:spTgt>
                                        </p:tgtEl>
                                        <p:attrNameLst>
                                          <p:attrName>ppt_x</p:attrName>
                                        </p:attrNameLst>
                                      </p:cBhvr>
                                      <p:tavLst>
                                        <p:tav tm="0">
                                          <p:val>
                                            <p:strVal val="#ppt_x"/>
                                          </p:val>
                                        </p:tav>
                                        <p:tav tm="100000">
                                          <p:val>
                                            <p:strVal val="#ppt_x"/>
                                          </p:val>
                                        </p:tav>
                                      </p:tavLst>
                                    </p:anim>
                                    <p:anim calcmode="lin" valueType="num">
                                      <p:cBhvr>
                                        <p:cTn id="33" dur="1000" fill="hold"/>
                                        <p:tgtEl>
                                          <p:spTgt spid="134147">
                                            <p:txEl>
                                              <p:charRg st="82" end="10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Rectangle 2"/>
          <p:cNvSpPr>
            <a:spLocks noGrp="1" noChangeArrowheads="1"/>
          </p:cNvSpPr>
          <p:nvPr>
            <p:ph type="title"/>
          </p:nvPr>
        </p:nvSpPr>
        <p:spPr>
          <a:xfrm>
            <a:off x="611188" y="0"/>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4.2.4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其他拥塞控制算法</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7106" name="Rectangle 3"/>
          <p:cNvSpPr>
            <a:spLocks noGrp="1"/>
          </p:cNvSpPr>
          <p:nvPr>
            <p:ph idx="1"/>
          </p:nvPr>
        </p:nvSpPr>
        <p:spPr>
          <a:xfrm>
            <a:off x="611188" y="835978"/>
            <a:ext cx="7315200" cy="1879600"/>
          </a:xfrm>
        </p:spPr>
        <p:txBody>
          <a:bodyPr vert="horz" wrap="square" lIns="91440" tIns="45720" rIns="91440" bIns="45720" anchor="t"/>
          <a:p>
            <a:pPr eaLnBrk="1" hangingPunct="1"/>
            <a:r>
              <a:rPr lang="en-US" altLang="zh-CN" b="0" dirty="0"/>
              <a:t>AQM</a:t>
            </a:r>
            <a:r>
              <a:rPr lang="zh-CN" altLang="en-US" b="0" dirty="0"/>
              <a:t>和</a:t>
            </a:r>
            <a:r>
              <a:rPr lang="en-US" altLang="zh-CN" b="0" dirty="0"/>
              <a:t>RED</a:t>
            </a:r>
            <a:r>
              <a:rPr lang="zh-CN" altLang="en-US" b="0" dirty="0"/>
              <a:t>算法</a:t>
            </a:r>
            <a:endParaRPr lang="zh-CN" altLang="en-US" b="0" dirty="0"/>
          </a:p>
          <a:p>
            <a:pPr lvl="1" eaLnBrk="1" hangingPunct="1"/>
            <a:r>
              <a:rPr lang="en-US" altLang="zh-CN" sz="2100" b="0" dirty="0"/>
              <a:t>AQM</a:t>
            </a:r>
            <a:r>
              <a:rPr lang="zh-CN" altLang="en-US" sz="2100" b="0" dirty="0"/>
              <a:t>：主动队列管理</a:t>
            </a:r>
            <a:endParaRPr lang="zh-CN" altLang="en-US" sz="2100" b="0" dirty="0"/>
          </a:p>
          <a:p>
            <a:pPr lvl="1" eaLnBrk="1" hangingPunct="1"/>
            <a:r>
              <a:rPr lang="en-US" altLang="zh-CN" sz="2100" b="0" dirty="0"/>
              <a:t>REQ</a:t>
            </a:r>
            <a:r>
              <a:rPr lang="zh-CN" altLang="en-US" sz="2100" b="0" dirty="0"/>
              <a:t>：随机早期检测</a:t>
            </a:r>
            <a:endParaRPr lang="zh-CN" altLang="en-US" sz="2100" b="0" dirty="0"/>
          </a:p>
          <a:p>
            <a:pPr eaLnBrk="1" hangingPunct="1"/>
            <a:r>
              <a:rPr lang="zh-CN" altLang="en-US" b="0" dirty="0"/>
              <a:t>基于</a:t>
            </a:r>
            <a:r>
              <a:rPr lang="en-US" altLang="zh-CN" b="0" dirty="0"/>
              <a:t>QoS</a:t>
            </a:r>
            <a:r>
              <a:rPr lang="zh-CN" altLang="en-US" b="0" dirty="0"/>
              <a:t>的拥塞控制</a:t>
            </a:r>
            <a:endParaRPr lang="zh-CN" altLang="en-US" b="0" dirty="0"/>
          </a:p>
          <a:p>
            <a:pPr lvl="1" eaLnBrk="1" hangingPunct="1"/>
            <a:r>
              <a:rPr lang="en-US" altLang="zh-CN" sz="2000" b="0" dirty="0">
                <a:solidFill>
                  <a:srgbClr val="C00000"/>
                </a:solidFill>
                <a:cs typeface="+mn-ea"/>
              </a:rPr>
              <a:t>网络服务质量（Quality of Service，QoS）</a:t>
            </a:r>
            <a:r>
              <a:rPr lang="en-US" altLang="zh-CN" sz="2000" b="0" dirty="0">
                <a:solidFill>
                  <a:srgbClr val="003399"/>
                </a:solidFill>
                <a:cs typeface="+mn-ea"/>
              </a:rPr>
              <a:t>是指网络在传输数据流时要求满足的一系列服务请求。具体参数有：平均速率、最大速率、数据包的延迟时间、抖动、数据包的损失等。</a:t>
            </a:r>
            <a:endParaRPr lang="en-US" altLang="zh-CN" sz="2000" b="0" dirty="0">
              <a:solidFill>
                <a:srgbClr val="003399"/>
              </a:solidFill>
              <a:cs typeface="+mn-ea"/>
            </a:endParaRPr>
          </a:p>
          <a:p>
            <a:pPr lvl="1" eaLnBrk="1" hangingPunct="1"/>
            <a:r>
              <a:rPr lang="en-US" altLang="zh-CN" sz="2000" b="0" dirty="0">
                <a:solidFill>
                  <a:srgbClr val="003399"/>
                </a:solidFill>
                <a:cs typeface="+mn-ea"/>
              </a:rPr>
              <a:t>基于QoS的拥塞控制不但可以防止拥塞，还会根据数据流的不同传输要求来分配延迟时间，将影响集中分配到传输延时要求不高的数据流上，而保证传输要求高的数据流顺利、优先通过</a:t>
            </a:r>
            <a:r>
              <a:rPr lang="en-US" altLang="zh-CN" sz="1835" b="0" dirty="0">
                <a:solidFill>
                  <a:srgbClr val="003399"/>
                </a:solidFill>
                <a:cs typeface="+mn-ea"/>
              </a:rPr>
              <a:t>。</a:t>
            </a:r>
            <a:endParaRPr lang="en-US" altLang="zh-CN" sz="1835" b="0" dirty="0">
              <a:solidFill>
                <a:srgbClr val="003399"/>
              </a:solidFill>
              <a:cs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effectLst/>
                <a:uLnTx/>
                <a:uFillTx/>
                <a:latin typeface="黑体" panose="02010609060101010101" pitchFamily="49" charset="-122"/>
                <a:ea typeface="+mj-ea"/>
                <a:cs typeface="+mj-cs"/>
              </a:rPr>
              <a:t>4.3 用户数据报协议 UDP</a:t>
            </a:r>
            <a:endParaRPr kumimoji="1" lang="en-US" altLang="zh-CN" sz="3200" b="0" i="0" u="none" strike="noStrike" kern="0" cap="none" spc="0" normalizeH="0" baseline="0" noProof="0" smtClean="0">
              <a:ln>
                <a:noFill/>
              </a:ln>
              <a:solidFill>
                <a:schemeClr val="tx2">
                  <a:lumMod val="75000"/>
                </a:schemeClr>
              </a:solidFill>
              <a:effectLst/>
              <a:uLnTx/>
              <a:uFillTx/>
              <a:latin typeface="黑体" panose="02010609060101010101" pitchFamily="49" charset="-122"/>
              <a:ea typeface="+mj-ea"/>
              <a:cs typeface="+mj-cs"/>
            </a:endParaRPr>
          </a:p>
        </p:txBody>
      </p:sp>
      <p:sp>
        <p:nvSpPr>
          <p:cNvPr id="420867" name="Rectangle 3"/>
          <p:cNvSpPr>
            <a:spLocks noGrp="1"/>
          </p:cNvSpPr>
          <p:nvPr>
            <p:ph idx="1"/>
          </p:nvPr>
        </p:nvSpPr>
        <p:spPr>
          <a:xfrm>
            <a:off x="571183" y="1484630"/>
            <a:ext cx="8001000" cy="5895975"/>
          </a:xfrm>
        </p:spPr>
        <p:txBody>
          <a:bodyPr vert="horz" wrap="square" lIns="91440" tIns="45720" rIns="91440" bIns="45720" anchor="t"/>
          <a:p>
            <a:pPr eaLnBrk="1" hangingPunct="1">
              <a:lnSpc>
                <a:spcPct val="90000"/>
              </a:lnSpc>
            </a:pPr>
            <a:r>
              <a:rPr lang="zh-CN" altLang="en-US" dirty="0"/>
              <a:t>为什么设计</a:t>
            </a:r>
            <a:r>
              <a:rPr lang="en-US" altLang="zh-CN" dirty="0"/>
              <a:t>UDP</a:t>
            </a:r>
            <a:r>
              <a:rPr lang="zh-CN" altLang="en-US" dirty="0"/>
              <a:t>（ </a:t>
            </a:r>
            <a:r>
              <a:rPr lang="en-US" altLang="zh-CN" sz="2400" dirty="0"/>
              <a:t>User Datagram Protocol</a:t>
            </a:r>
            <a:r>
              <a:rPr lang="en-US" altLang="zh-CN" dirty="0"/>
              <a:t> </a:t>
            </a:r>
            <a:r>
              <a:rPr lang="zh-CN" altLang="en-US" dirty="0"/>
              <a:t>）</a:t>
            </a:r>
            <a:r>
              <a:rPr lang="en-US" altLang="zh-CN" dirty="0"/>
              <a:t>?</a:t>
            </a:r>
            <a:endParaRPr lang="en-US" altLang="zh-CN" dirty="0"/>
          </a:p>
          <a:p>
            <a:pPr lvl="1" eaLnBrk="1" hangingPunct="1">
              <a:lnSpc>
                <a:spcPct val="90000"/>
              </a:lnSpc>
            </a:pPr>
            <a:r>
              <a:rPr lang="zh-CN" altLang="en-US" dirty="0"/>
              <a:t>不需要建立连接</a:t>
            </a:r>
            <a:r>
              <a:rPr lang="en-US" altLang="zh-CN" dirty="0"/>
              <a:t>(</a:t>
            </a:r>
            <a:r>
              <a:rPr lang="zh-CN" altLang="en-US" dirty="0"/>
              <a:t>减少延时</a:t>
            </a:r>
            <a:r>
              <a:rPr lang="en-US" altLang="zh-CN" dirty="0"/>
              <a:t>)</a:t>
            </a:r>
            <a:endParaRPr lang="en-US" altLang="zh-CN" dirty="0"/>
          </a:p>
          <a:p>
            <a:pPr lvl="1" eaLnBrk="1" hangingPunct="1">
              <a:lnSpc>
                <a:spcPct val="90000"/>
              </a:lnSpc>
            </a:pPr>
            <a:r>
              <a:rPr lang="zh-CN" altLang="en-US" dirty="0"/>
              <a:t>简单</a:t>
            </a:r>
            <a:r>
              <a:rPr lang="en-US" altLang="zh-CN" dirty="0"/>
              <a:t>:</a:t>
            </a:r>
            <a:r>
              <a:rPr lang="zh-CN" altLang="en-US" dirty="0"/>
              <a:t>发送者和接收者都不需要连接的状态</a:t>
            </a:r>
            <a:endParaRPr lang="zh-CN" altLang="en-US" dirty="0"/>
          </a:p>
          <a:p>
            <a:pPr lvl="1" eaLnBrk="1" hangingPunct="1">
              <a:lnSpc>
                <a:spcPct val="90000"/>
              </a:lnSpc>
            </a:pPr>
            <a:r>
              <a:rPr lang="zh-CN" altLang="en-US" dirty="0"/>
              <a:t>短报头</a:t>
            </a:r>
            <a:endParaRPr lang="zh-CN" altLang="en-US" dirty="0"/>
          </a:p>
          <a:p>
            <a:pPr lvl="1" eaLnBrk="1" hangingPunct="1">
              <a:lnSpc>
                <a:spcPct val="90000"/>
              </a:lnSpc>
            </a:pPr>
            <a:r>
              <a:rPr lang="zh-CN" altLang="en-US" dirty="0"/>
              <a:t>无拥塞控制</a:t>
            </a:r>
            <a:r>
              <a:rPr lang="en-US" altLang="zh-CN" dirty="0"/>
              <a:t>: UDP</a:t>
            </a:r>
            <a:r>
              <a:rPr lang="zh-CN" altLang="en-US" dirty="0"/>
              <a:t>可按需发送</a:t>
            </a:r>
            <a:endParaRPr lang="zh-CN" altLang="en-US" dirty="0"/>
          </a:p>
          <a:p>
            <a:pPr lvl="1" eaLnBrk="1" hangingPunct="1">
              <a:lnSpc>
                <a:spcPct val="90000"/>
              </a:lnSpc>
            </a:pPr>
            <a:r>
              <a:rPr lang="en-US" altLang="zh-CN" dirty="0"/>
              <a:t>RFC 768</a:t>
            </a:r>
            <a:endParaRPr lang="en-US" altLang="zh-CN" dirty="0"/>
          </a:p>
          <a:p>
            <a:pPr lvl="1" eaLnBrk="1" hangingPunct="1">
              <a:lnSpc>
                <a:spcPct val="90000"/>
              </a:lnSpc>
            </a:pPr>
            <a:r>
              <a:rPr lang="zh-CN" altLang="en-US" dirty="0"/>
              <a:t>无连接</a:t>
            </a:r>
            <a:r>
              <a:rPr lang="en-US" altLang="zh-CN" dirty="0"/>
              <a:t>:</a:t>
            </a:r>
            <a:endParaRPr lang="en-US" altLang="zh-CN" dirty="0"/>
          </a:p>
          <a:p>
            <a:pPr lvl="2" eaLnBrk="1" hangingPunct="1">
              <a:lnSpc>
                <a:spcPct val="90000"/>
              </a:lnSpc>
            </a:pPr>
            <a:r>
              <a:rPr lang="en-US" altLang="zh-CN" dirty="0"/>
              <a:t>UDP</a:t>
            </a:r>
            <a:r>
              <a:rPr lang="zh-CN" altLang="en-US" dirty="0"/>
              <a:t>收发者间不需要握手</a:t>
            </a:r>
            <a:endParaRPr lang="zh-CN" altLang="en-US" dirty="0"/>
          </a:p>
          <a:p>
            <a:pPr lvl="2" eaLnBrk="1" hangingPunct="1">
              <a:lnSpc>
                <a:spcPct val="90000"/>
              </a:lnSpc>
            </a:pPr>
            <a:r>
              <a:rPr lang="zh-CN" altLang="en-US" dirty="0"/>
              <a:t>每个</a:t>
            </a:r>
            <a:r>
              <a:rPr lang="en-US" altLang="zh-CN" dirty="0"/>
              <a:t>UDP</a:t>
            </a:r>
            <a:r>
              <a:rPr lang="zh-CN" altLang="en-US" dirty="0"/>
              <a:t>报文独立处理</a:t>
            </a:r>
            <a:endParaRPr lang="zh-CN" altLang="en-US" dirty="0"/>
          </a:p>
          <a:p>
            <a:pPr lvl="1" eaLnBrk="1" hangingPunct="1">
              <a:lnSpc>
                <a:spcPct val="90000"/>
              </a:lnSpc>
            </a:pPr>
            <a:r>
              <a:rPr lang="zh-CN" altLang="en-US" dirty="0"/>
              <a:t>经常用于流多媒体数据传输</a:t>
            </a:r>
            <a:endParaRPr lang="zh-CN" altLang="en-US" dirty="0"/>
          </a:p>
          <a:p>
            <a:pPr lvl="2" eaLnBrk="1" hangingPunct="1">
              <a:lnSpc>
                <a:spcPct val="90000"/>
              </a:lnSpc>
            </a:pPr>
            <a:r>
              <a:rPr lang="zh-CN" altLang="en-US" dirty="0"/>
              <a:t>低负载</a:t>
            </a:r>
            <a:endParaRPr lang="zh-CN" altLang="en-US" dirty="0"/>
          </a:p>
          <a:p>
            <a:pPr lvl="2" eaLnBrk="1" hangingPunct="1">
              <a:lnSpc>
                <a:spcPct val="90000"/>
              </a:lnSpc>
            </a:pPr>
            <a:r>
              <a:rPr lang="zh-CN" altLang="en-US" dirty="0"/>
              <a:t>速率敏感</a:t>
            </a:r>
            <a:endParaRPr lang="zh-CN" altLang="en-US" dirty="0"/>
          </a:p>
          <a:p>
            <a:pPr lvl="1" eaLnBrk="1" hangingPunct="1">
              <a:lnSpc>
                <a:spcPct val="90000"/>
              </a:lnSpc>
            </a:pPr>
            <a:endParaRPr lang="en-US" altLang="zh-CN" dirty="0"/>
          </a:p>
        </p:txBody>
      </p:sp>
      <p:sp>
        <p:nvSpPr>
          <p:cNvPr id="2" name="Rectangle 2"/>
          <p:cNvSpPr>
            <a:spLocks noGrp="1" noChangeArrowheads="1"/>
          </p:cNvSpPr>
          <p:nvPr/>
        </p:nvSpPr>
        <p:spPr>
          <a:xfrm>
            <a:off x="683578" y="728663"/>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4.3</a:t>
            </a:r>
            <a:r>
              <a:rPr lang="en-US" altLang="zh-CN" sz="3200" b="0" kern="0" noProof="0" smtClean="0">
                <a:ln>
                  <a:noFill/>
                </a:ln>
                <a:effectLst/>
                <a:uLnTx/>
                <a:uFillTx/>
                <a:sym typeface="+mn-ea"/>
              </a:rPr>
              <a:t>.1 </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UDP</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协议</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7">
                                            <p:txEl>
                                              <p:charRg st="0" end="36"/>
                                            </p:txEl>
                                          </p:spTgt>
                                        </p:tgtEl>
                                        <p:attrNameLst>
                                          <p:attrName>style.visibility</p:attrName>
                                        </p:attrNameLst>
                                      </p:cBhvr>
                                      <p:to>
                                        <p:strVal val="visible"/>
                                      </p:to>
                                    </p:set>
                                    <p:anim calcmode="lin" valueType="num">
                                      <p:cBhvr additive="base">
                                        <p:cTn id="7" dur="500" fill="hold"/>
                                        <p:tgtEl>
                                          <p:spTgt spid="420867">
                                            <p:txEl>
                                              <p:charRg st="0" end="3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0867">
                                            <p:txEl>
                                              <p:charRg st="0" end="3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xEl>
                                              <p:charRg st="36" end="50"/>
                                            </p:txEl>
                                          </p:spTgt>
                                        </p:tgtEl>
                                        <p:attrNameLst>
                                          <p:attrName>style.visibility</p:attrName>
                                        </p:attrNameLst>
                                      </p:cBhvr>
                                      <p:to>
                                        <p:strVal val="visible"/>
                                      </p:to>
                                    </p:set>
                                    <p:anim calcmode="lin" valueType="num">
                                      <p:cBhvr additive="base">
                                        <p:cTn id="13" dur="500" fill="hold"/>
                                        <p:tgtEl>
                                          <p:spTgt spid="420867">
                                            <p:txEl>
                                              <p:charRg st="36"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xEl>
                                              <p:charRg st="36"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0867">
                                            <p:txEl>
                                              <p:charRg st="50" end="70"/>
                                            </p:txEl>
                                          </p:spTgt>
                                        </p:tgtEl>
                                        <p:attrNameLst>
                                          <p:attrName>style.visibility</p:attrName>
                                        </p:attrNameLst>
                                      </p:cBhvr>
                                      <p:to>
                                        <p:strVal val="visible"/>
                                      </p:to>
                                    </p:set>
                                    <p:anim calcmode="lin" valueType="num">
                                      <p:cBhvr additive="base">
                                        <p:cTn id="19" dur="500" fill="hold"/>
                                        <p:tgtEl>
                                          <p:spTgt spid="420867">
                                            <p:txEl>
                                              <p:charRg st="50" end="7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0867">
                                            <p:txEl>
                                              <p:charRg st="50" end="7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0867">
                                            <p:txEl>
                                              <p:charRg st="70" end="74"/>
                                            </p:txEl>
                                          </p:spTgt>
                                        </p:tgtEl>
                                        <p:attrNameLst>
                                          <p:attrName>style.visibility</p:attrName>
                                        </p:attrNameLst>
                                      </p:cBhvr>
                                      <p:to>
                                        <p:strVal val="visible"/>
                                      </p:to>
                                    </p:set>
                                    <p:anim calcmode="lin" valueType="num">
                                      <p:cBhvr additive="base">
                                        <p:cTn id="25" dur="500" fill="hold"/>
                                        <p:tgtEl>
                                          <p:spTgt spid="420867">
                                            <p:txEl>
                                              <p:charRg st="70" end="7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0867">
                                            <p:txEl>
                                              <p:charRg st="70" end="7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0867">
                                            <p:txEl>
                                              <p:charRg st="74" end="90"/>
                                            </p:txEl>
                                          </p:spTgt>
                                        </p:tgtEl>
                                        <p:attrNameLst>
                                          <p:attrName>style.visibility</p:attrName>
                                        </p:attrNameLst>
                                      </p:cBhvr>
                                      <p:to>
                                        <p:strVal val="visible"/>
                                      </p:to>
                                    </p:set>
                                    <p:anim calcmode="lin" valueType="num">
                                      <p:cBhvr additive="base">
                                        <p:cTn id="31" dur="500" fill="hold"/>
                                        <p:tgtEl>
                                          <p:spTgt spid="420867">
                                            <p:txEl>
                                              <p:charRg st="74" end="9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0867">
                                            <p:txEl>
                                              <p:charRg st="74" end="9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20867">
                                            <p:txEl>
                                              <p:charRg st="90" end="98"/>
                                            </p:txEl>
                                          </p:spTgt>
                                        </p:tgtEl>
                                        <p:attrNameLst>
                                          <p:attrName>style.visibility</p:attrName>
                                        </p:attrNameLst>
                                      </p:cBhvr>
                                      <p:to>
                                        <p:strVal val="visible"/>
                                      </p:to>
                                    </p:set>
                                    <p:anim calcmode="lin" valueType="num">
                                      <p:cBhvr additive="base">
                                        <p:cTn id="37" dur="500" fill="hold"/>
                                        <p:tgtEl>
                                          <p:spTgt spid="420867">
                                            <p:txEl>
                                              <p:charRg st="90" end="9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20867">
                                            <p:txEl>
                                              <p:charRg st="90" end="9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20867">
                                            <p:txEl>
                                              <p:charRg st="98" end="103"/>
                                            </p:txEl>
                                          </p:spTgt>
                                        </p:tgtEl>
                                        <p:attrNameLst>
                                          <p:attrName>style.visibility</p:attrName>
                                        </p:attrNameLst>
                                      </p:cBhvr>
                                      <p:to>
                                        <p:strVal val="visible"/>
                                      </p:to>
                                    </p:set>
                                    <p:anim calcmode="lin" valueType="num">
                                      <p:cBhvr additive="base">
                                        <p:cTn id="43" dur="500" fill="hold"/>
                                        <p:tgtEl>
                                          <p:spTgt spid="420867">
                                            <p:txEl>
                                              <p:charRg st="98" end="10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20867">
                                            <p:txEl>
                                              <p:charRg st="98" end="103"/>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20867">
                                            <p:txEl>
                                              <p:charRg st="103" end="116"/>
                                            </p:txEl>
                                          </p:spTgt>
                                        </p:tgtEl>
                                        <p:attrNameLst>
                                          <p:attrName>style.visibility</p:attrName>
                                        </p:attrNameLst>
                                      </p:cBhvr>
                                      <p:to>
                                        <p:strVal val="visible"/>
                                      </p:to>
                                    </p:set>
                                    <p:anim calcmode="lin" valueType="num">
                                      <p:cBhvr additive="base">
                                        <p:cTn id="47" dur="500" fill="hold"/>
                                        <p:tgtEl>
                                          <p:spTgt spid="420867">
                                            <p:txEl>
                                              <p:charRg st="103" end="11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20867">
                                            <p:txEl>
                                              <p:charRg st="103" end="116"/>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20867">
                                            <p:txEl>
                                              <p:charRg st="116" end="128"/>
                                            </p:txEl>
                                          </p:spTgt>
                                        </p:tgtEl>
                                        <p:attrNameLst>
                                          <p:attrName>style.visibility</p:attrName>
                                        </p:attrNameLst>
                                      </p:cBhvr>
                                      <p:to>
                                        <p:strVal val="visible"/>
                                      </p:to>
                                    </p:set>
                                    <p:anim calcmode="lin" valueType="num">
                                      <p:cBhvr additive="base">
                                        <p:cTn id="51" dur="500" fill="hold"/>
                                        <p:tgtEl>
                                          <p:spTgt spid="420867">
                                            <p:txEl>
                                              <p:charRg st="116" end="12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20867">
                                            <p:txEl>
                                              <p:charRg st="116" end="128"/>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20867">
                                            <p:txEl>
                                              <p:charRg st="128" end="141"/>
                                            </p:txEl>
                                          </p:spTgt>
                                        </p:tgtEl>
                                        <p:attrNameLst>
                                          <p:attrName>style.visibility</p:attrName>
                                        </p:attrNameLst>
                                      </p:cBhvr>
                                      <p:to>
                                        <p:strVal val="visible"/>
                                      </p:to>
                                    </p:set>
                                    <p:anim calcmode="lin" valueType="num">
                                      <p:cBhvr additive="base">
                                        <p:cTn id="57" dur="500" fill="hold"/>
                                        <p:tgtEl>
                                          <p:spTgt spid="420867">
                                            <p:txEl>
                                              <p:charRg st="128" end="14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420867">
                                            <p:txEl>
                                              <p:charRg st="128" end="141"/>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20867">
                                            <p:txEl>
                                              <p:charRg st="141" end="145"/>
                                            </p:txEl>
                                          </p:spTgt>
                                        </p:tgtEl>
                                        <p:attrNameLst>
                                          <p:attrName>style.visibility</p:attrName>
                                        </p:attrNameLst>
                                      </p:cBhvr>
                                      <p:to>
                                        <p:strVal val="visible"/>
                                      </p:to>
                                    </p:set>
                                    <p:anim calcmode="lin" valueType="num">
                                      <p:cBhvr additive="base">
                                        <p:cTn id="61" dur="500" fill="hold"/>
                                        <p:tgtEl>
                                          <p:spTgt spid="420867">
                                            <p:txEl>
                                              <p:charRg st="141" end="14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20867">
                                            <p:txEl>
                                              <p:charRg st="141" end="145"/>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20867">
                                            <p:txEl>
                                              <p:charRg st="145" end="150"/>
                                            </p:txEl>
                                          </p:spTgt>
                                        </p:tgtEl>
                                        <p:attrNameLst>
                                          <p:attrName>style.visibility</p:attrName>
                                        </p:attrNameLst>
                                      </p:cBhvr>
                                      <p:to>
                                        <p:strVal val="visible"/>
                                      </p:to>
                                    </p:set>
                                    <p:anim calcmode="lin" valueType="num">
                                      <p:cBhvr additive="base">
                                        <p:cTn id="65" dur="500" fill="hold"/>
                                        <p:tgtEl>
                                          <p:spTgt spid="420867">
                                            <p:txEl>
                                              <p:charRg st="145" end="15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20867">
                                            <p:txEl>
                                              <p:charRg st="145"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4.1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传输层概述</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355331" name="Rectangle 3"/>
          <p:cNvSpPr>
            <a:spLocks noGrp="1"/>
          </p:cNvSpPr>
          <p:nvPr>
            <p:ph idx="1"/>
          </p:nvPr>
        </p:nvSpPr>
        <p:spPr>
          <a:xfrm>
            <a:off x="395288" y="1844675"/>
            <a:ext cx="8077200" cy="4756150"/>
          </a:xfrm>
        </p:spPr>
        <p:txBody>
          <a:bodyPr vert="horz" wrap="square" lIns="91440" tIns="45720" rIns="91440" bIns="45720" anchor="t"/>
          <a:p>
            <a:pPr eaLnBrk="1" hangingPunct="1"/>
            <a:r>
              <a:rPr lang="zh-CN" altLang="en-US" sz="2800" dirty="0">
                <a:ea typeface="黑体" panose="02010609060101010101" pitchFamily="49" charset="-122"/>
              </a:rPr>
              <a:t>引入传输层的原因：</a:t>
            </a:r>
            <a:endParaRPr lang="zh-CN" altLang="en-US" sz="2800" dirty="0">
              <a:ea typeface="黑体" panose="02010609060101010101" pitchFamily="49" charset="-122"/>
            </a:endParaRPr>
          </a:p>
          <a:p>
            <a:pPr lvl="1" eaLnBrk="1" hangingPunct="1"/>
            <a:r>
              <a:rPr lang="zh-CN" altLang="en-US" sz="2400" dirty="0"/>
              <a:t>消除网络层的不可靠性；</a:t>
            </a:r>
            <a:endParaRPr lang="zh-CN" altLang="en-US" sz="2400" dirty="0"/>
          </a:p>
          <a:p>
            <a:pPr lvl="1" eaLnBrk="1" hangingPunct="1"/>
            <a:r>
              <a:rPr lang="zh-CN" altLang="en-US" sz="2400" dirty="0"/>
              <a:t>提供从源端主机到目的端主机的可靠的、与实际使用</a:t>
            </a:r>
            <a:endParaRPr lang="zh-CN" altLang="en-US" sz="2400" dirty="0"/>
          </a:p>
          <a:p>
            <a:pPr lvl="1" eaLnBrk="1" hangingPunct="1">
              <a:buNone/>
            </a:pPr>
            <a:r>
              <a:rPr lang="zh-CN" altLang="en-US" sz="2400" dirty="0"/>
              <a:t>   的网络无关的信息传输。</a:t>
            </a:r>
            <a:endParaRPr lang="zh-CN" altLang="en-US" sz="2400" dirty="0"/>
          </a:p>
          <a:p>
            <a:pPr eaLnBrk="1" hangingPunct="1"/>
            <a:r>
              <a:rPr lang="zh-CN" altLang="en-US" sz="2800" dirty="0">
                <a:ea typeface="黑体" panose="02010609060101010101" pitchFamily="49" charset="-122"/>
              </a:rPr>
              <a:t>传输服务</a:t>
            </a:r>
            <a:endParaRPr lang="zh-CN" altLang="en-US" sz="2800" dirty="0">
              <a:ea typeface="黑体" panose="02010609060101010101" pitchFamily="49" charset="-122"/>
            </a:endParaRPr>
          </a:p>
          <a:p>
            <a:pPr lvl="1" eaLnBrk="1" hangingPunct="1"/>
            <a:r>
              <a:rPr lang="zh-CN" altLang="en-US" sz="2400" dirty="0"/>
              <a:t>传输实体：完成传输层功能的硬软件；</a:t>
            </a:r>
            <a:endParaRPr lang="zh-CN" altLang="en-US" sz="2400" dirty="0"/>
          </a:p>
          <a:p>
            <a:pPr lvl="1" eaLnBrk="1" hangingPunct="1"/>
            <a:r>
              <a:rPr lang="zh-CN" altLang="en-US" sz="2400" dirty="0"/>
              <a:t>传输层实体利用网络层提供的服务向高层提供有效、</a:t>
            </a:r>
            <a:endParaRPr lang="zh-CN" altLang="en-US" sz="2400" dirty="0"/>
          </a:p>
          <a:p>
            <a:pPr lvl="1" eaLnBrk="1" hangingPunct="1">
              <a:buNone/>
            </a:pPr>
            <a:r>
              <a:rPr lang="zh-CN" altLang="en-US" sz="2400" dirty="0"/>
              <a:t>    可靠的服务，用</a:t>
            </a:r>
            <a:r>
              <a:rPr lang="zh-CN" altLang="en-US" sz="2400" dirty="0">
                <a:solidFill>
                  <a:srgbClr val="FF6600"/>
                </a:solidFill>
              </a:rPr>
              <a:t>服务质量</a:t>
            </a:r>
            <a:r>
              <a:rPr lang="en-US" altLang="zh-CN" sz="2400" dirty="0">
                <a:solidFill>
                  <a:srgbClr val="FF6600"/>
                </a:solidFill>
              </a:rPr>
              <a:t>QoS</a:t>
            </a:r>
            <a:r>
              <a:rPr lang="zh-CN" altLang="en-US" sz="2400" dirty="0"/>
              <a:t>来衡量；</a:t>
            </a:r>
            <a:endParaRPr lang="zh-CN" altLang="en-US" sz="2400" dirty="0"/>
          </a:p>
          <a:p>
            <a:pPr lvl="2" eaLnBrk="1" hangingPunct="1"/>
            <a:r>
              <a:rPr lang="zh-CN" altLang="en-US" sz="2000" dirty="0"/>
              <a:t>传输层提供两种服务</a:t>
            </a:r>
            <a:endParaRPr lang="zh-CN" altLang="en-US" sz="2000" dirty="0"/>
          </a:p>
          <a:p>
            <a:pPr lvl="3" eaLnBrk="1" hangingPunct="1"/>
            <a:r>
              <a:rPr lang="zh-CN" altLang="en-US" dirty="0"/>
              <a:t>面向连接的传输服务：连接建立，数据传输，连接释放</a:t>
            </a:r>
            <a:endParaRPr lang="zh-CN" altLang="en-US" dirty="0"/>
          </a:p>
          <a:p>
            <a:pPr lvl="3" eaLnBrk="1" hangingPunct="1"/>
            <a:r>
              <a:rPr lang="zh-CN" altLang="en-US" dirty="0"/>
              <a:t>无连接的传输服务。</a:t>
            </a:r>
            <a:endParaRPr lang="zh-CN" altLang="en-US" dirty="0"/>
          </a:p>
        </p:txBody>
      </p:sp>
      <p:sp>
        <p:nvSpPr>
          <p:cNvPr id="2" name="Rectangle 2"/>
          <p:cNvSpPr>
            <a:spLocks noGrp="1" noChangeArrowheads="1"/>
          </p:cNvSpPr>
          <p:nvPr/>
        </p:nvSpPr>
        <p:spPr>
          <a:xfrm>
            <a:off x="251143" y="98075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4.1</a:t>
            </a:r>
            <a:r>
              <a:rPr lang="en-US" altLang="zh-CN" sz="3200" b="0" kern="0" noProof="0" smtClean="0">
                <a:ln>
                  <a:noFill/>
                </a:ln>
                <a:effectLst/>
                <a:uLnTx/>
                <a:uFillTx/>
                <a:sym typeface="+mn-ea"/>
              </a:rPr>
              <a:t>.1</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传输层提供的服务</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1">
                                            <p:txEl>
                                              <p:charRg st="0" end="10"/>
                                            </p:txEl>
                                          </p:spTgt>
                                        </p:tgtEl>
                                        <p:attrNameLst>
                                          <p:attrName>style.visibility</p:attrName>
                                        </p:attrNameLst>
                                      </p:cBhvr>
                                      <p:to>
                                        <p:strVal val="visible"/>
                                      </p:to>
                                    </p:set>
                                    <p:anim calcmode="lin" valueType="num">
                                      <p:cBhvr additive="base">
                                        <p:cTn id="7" dur="500" fill="hold"/>
                                        <p:tgtEl>
                                          <p:spTgt spid="355331">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533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31">
                                            <p:txEl>
                                              <p:charRg st="10" end="22"/>
                                            </p:txEl>
                                          </p:spTgt>
                                        </p:tgtEl>
                                        <p:attrNameLst>
                                          <p:attrName>style.visibility</p:attrName>
                                        </p:attrNameLst>
                                      </p:cBhvr>
                                      <p:to>
                                        <p:strVal val="visible"/>
                                      </p:to>
                                    </p:set>
                                    <p:anim calcmode="lin" valueType="num">
                                      <p:cBhvr additive="base">
                                        <p:cTn id="13" dur="500" fill="hold"/>
                                        <p:tgtEl>
                                          <p:spTgt spid="355331">
                                            <p:txEl>
                                              <p:charRg st="10" end="2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5331">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5331">
                                            <p:txEl>
                                              <p:charRg st="22" end="46"/>
                                            </p:txEl>
                                          </p:spTgt>
                                        </p:tgtEl>
                                        <p:attrNameLst>
                                          <p:attrName>style.visibility</p:attrName>
                                        </p:attrNameLst>
                                      </p:cBhvr>
                                      <p:to>
                                        <p:strVal val="visible"/>
                                      </p:to>
                                    </p:set>
                                    <p:anim calcmode="lin" valueType="num">
                                      <p:cBhvr additive="base">
                                        <p:cTn id="19" dur="500" fill="hold"/>
                                        <p:tgtEl>
                                          <p:spTgt spid="355331">
                                            <p:txEl>
                                              <p:charRg st="22"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5331">
                                            <p:txEl>
                                              <p:charRg st="22" end="4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5331">
                                            <p:txEl>
                                              <p:charRg st="46" end="61"/>
                                            </p:txEl>
                                          </p:spTgt>
                                        </p:tgtEl>
                                        <p:attrNameLst>
                                          <p:attrName>style.visibility</p:attrName>
                                        </p:attrNameLst>
                                      </p:cBhvr>
                                      <p:to>
                                        <p:strVal val="visible"/>
                                      </p:to>
                                    </p:set>
                                    <p:anim calcmode="lin" valueType="num">
                                      <p:cBhvr additive="base">
                                        <p:cTn id="25" dur="500" fill="hold"/>
                                        <p:tgtEl>
                                          <p:spTgt spid="355331">
                                            <p:txEl>
                                              <p:charRg st="46" end="6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5331">
                                            <p:txEl>
                                              <p:charRg st="46" end="6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5331">
                                            <p:txEl>
                                              <p:charRg st="61" end="66"/>
                                            </p:txEl>
                                          </p:spTgt>
                                        </p:tgtEl>
                                        <p:attrNameLst>
                                          <p:attrName>style.visibility</p:attrName>
                                        </p:attrNameLst>
                                      </p:cBhvr>
                                      <p:to>
                                        <p:strVal val="visible"/>
                                      </p:to>
                                    </p:set>
                                    <p:anim calcmode="lin" valueType="num">
                                      <p:cBhvr additive="base">
                                        <p:cTn id="31" dur="500" fill="hold"/>
                                        <p:tgtEl>
                                          <p:spTgt spid="355331">
                                            <p:txEl>
                                              <p:charRg st="61" end="6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5331">
                                            <p:txEl>
                                              <p:charRg st="61" end="6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5331">
                                            <p:txEl>
                                              <p:charRg st="66" end="84"/>
                                            </p:txEl>
                                          </p:spTgt>
                                        </p:tgtEl>
                                        <p:attrNameLst>
                                          <p:attrName>style.visibility</p:attrName>
                                        </p:attrNameLst>
                                      </p:cBhvr>
                                      <p:to>
                                        <p:strVal val="visible"/>
                                      </p:to>
                                    </p:set>
                                    <p:anim calcmode="lin" valueType="num">
                                      <p:cBhvr additive="base">
                                        <p:cTn id="37" dur="500" fill="hold"/>
                                        <p:tgtEl>
                                          <p:spTgt spid="355331">
                                            <p:txEl>
                                              <p:charRg st="66" end="8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5331">
                                            <p:txEl>
                                              <p:charRg st="66" end="8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5331">
                                            <p:txEl>
                                              <p:charRg st="84" end="108"/>
                                            </p:txEl>
                                          </p:spTgt>
                                        </p:tgtEl>
                                        <p:attrNameLst>
                                          <p:attrName>style.visibility</p:attrName>
                                        </p:attrNameLst>
                                      </p:cBhvr>
                                      <p:to>
                                        <p:strVal val="visible"/>
                                      </p:to>
                                    </p:set>
                                    <p:anim calcmode="lin" valueType="num">
                                      <p:cBhvr additive="base">
                                        <p:cTn id="43" dur="500" fill="hold"/>
                                        <p:tgtEl>
                                          <p:spTgt spid="355331">
                                            <p:txEl>
                                              <p:charRg st="84" end="10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5331">
                                            <p:txEl>
                                              <p:charRg st="84" end="10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5331">
                                            <p:txEl>
                                              <p:charRg st="108" end="131"/>
                                            </p:txEl>
                                          </p:spTgt>
                                        </p:tgtEl>
                                        <p:attrNameLst>
                                          <p:attrName>style.visibility</p:attrName>
                                        </p:attrNameLst>
                                      </p:cBhvr>
                                      <p:to>
                                        <p:strVal val="visible"/>
                                      </p:to>
                                    </p:set>
                                    <p:anim calcmode="lin" valueType="num">
                                      <p:cBhvr additive="base">
                                        <p:cTn id="49" dur="500" fill="hold"/>
                                        <p:tgtEl>
                                          <p:spTgt spid="355331">
                                            <p:txEl>
                                              <p:charRg st="108" end="13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5331">
                                            <p:txEl>
                                              <p:charRg st="108" end="131"/>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55331">
                                            <p:txEl>
                                              <p:charRg st="131" end="141"/>
                                            </p:txEl>
                                          </p:spTgt>
                                        </p:tgtEl>
                                        <p:attrNameLst>
                                          <p:attrName>style.visibility</p:attrName>
                                        </p:attrNameLst>
                                      </p:cBhvr>
                                      <p:to>
                                        <p:strVal val="visible"/>
                                      </p:to>
                                    </p:set>
                                    <p:anim calcmode="lin" valueType="num">
                                      <p:cBhvr additive="base">
                                        <p:cTn id="53" dur="500" fill="hold"/>
                                        <p:tgtEl>
                                          <p:spTgt spid="355331">
                                            <p:txEl>
                                              <p:charRg st="131" end="14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55331">
                                            <p:txEl>
                                              <p:charRg st="131" end="141"/>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55331">
                                            <p:txEl>
                                              <p:charRg st="141" end="166"/>
                                            </p:txEl>
                                          </p:spTgt>
                                        </p:tgtEl>
                                        <p:attrNameLst>
                                          <p:attrName>style.visibility</p:attrName>
                                        </p:attrNameLst>
                                      </p:cBhvr>
                                      <p:to>
                                        <p:strVal val="visible"/>
                                      </p:to>
                                    </p:set>
                                    <p:anim calcmode="lin" valueType="num">
                                      <p:cBhvr additive="base">
                                        <p:cTn id="57" dur="500" fill="hold"/>
                                        <p:tgtEl>
                                          <p:spTgt spid="355331">
                                            <p:txEl>
                                              <p:charRg st="141" end="166"/>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55331">
                                            <p:txEl>
                                              <p:charRg st="141" end="166"/>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55331">
                                            <p:txEl>
                                              <p:charRg st="166" end="176"/>
                                            </p:txEl>
                                          </p:spTgt>
                                        </p:tgtEl>
                                        <p:attrNameLst>
                                          <p:attrName>style.visibility</p:attrName>
                                        </p:attrNameLst>
                                      </p:cBhvr>
                                      <p:to>
                                        <p:strVal val="visible"/>
                                      </p:to>
                                    </p:set>
                                    <p:anim calcmode="lin" valueType="num">
                                      <p:cBhvr additive="base">
                                        <p:cTn id="61" dur="500" fill="hold"/>
                                        <p:tgtEl>
                                          <p:spTgt spid="355331">
                                            <p:txEl>
                                              <p:charRg st="166" end="17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5331">
                                            <p:txEl>
                                              <p:charRg st="166" end="17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Rectangle 2"/>
          <p:cNvSpPr>
            <a:spLocks noGrp="1" noChangeArrowheads="1"/>
          </p:cNvSpPr>
          <p:nvPr>
            <p:ph type="title"/>
          </p:nvPr>
        </p:nvSpPr>
        <p:spPr>
          <a:xfrm>
            <a:off x="755650" y="188913"/>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UDP</a:t>
            </a:r>
            <a:r>
              <a:rPr kumimoji="1" lang="zh-CN" altLang="en-US"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报头格式</a:t>
            </a:r>
            <a:endParaRPr kumimoji="1" lang="zh-CN" altLang="en-US"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60418" name="Rectangle 5"/>
          <p:cNvSpPr/>
          <p:nvPr/>
        </p:nvSpPr>
        <p:spPr>
          <a:xfrm>
            <a:off x="3452813" y="28860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60419" name="Object 4"/>
          <p:cNvGraphicFramePr/>
          <p:nvPr/>
        </p:nvGraphicFramePr>
        <p:xfrm>
          <a:off x="1692275" y="836613"/>
          <a:ext cx="5105400" cy="2476500"/>
        </p:xfrm>
        <a:graphic>
          <a:graphicData uri="http://schemas.openxmlformats.org/presentationml/2006/ole">
            <mc:AlternateContent xmlns:mc="http://schemas.openxmlformats.org/markup-compatibility/2006">
              <mc:Choice xmlns:v="urn:schemas-microsoft-com:vml" Requires="v">
                <p:oleObj spid="_x0000_s3084" name="" r:id="rId1" imgW="2937510" imgH="1426845" progId="Visio.Drawing.11">
                  <p:embed/>
                </p:oleObj>
              </mc:Choice>
              <mc:Fallback>
                <p:oleObj name="" r:id="rId1" imgW="2937510" imgH="1426845" progId="Visio.Drawing.11">
                  <p:embed/>
                  <p:pic>
                    <p:nvPicPr>
                      <p:cNvPr id="0" name="图片 3083"/>
                      <p:cNvPicPr/>
                      <p:nvPr/>
                    </p:nvPicPr>
                    <p:blipFill>
                      <a:blip r:embed="rId2"/>
                      <a:stretch>
                        <a:fillRect/>
                      </a:stretch>
                    </p:blipFill>
                    <p:spPr>
                      <a:xfrm>
                        <a:off x="1692275" y="836613"/>
                        <a:ext cx="5105400" cy="2476500"/>
                      </a:xfrm>
                      <a:prstGeom prst="rect">
                        <a:avLst/>
                      </a:prstGeom>
                      <a:solidFill>
                        <a:schemeClr val="bg1"/>
                      </a:solidFill>
                      <a:ln w="38100">
                        <a:noFill/>
                        <a:miter/>
                      </a:ln>
                    </p:spPr>
                  </p:pic>
                </p:oleObj>
              </mc:Fallback>
            </mc:AlternateContent>
          </a:graphicData>
        </a:graphic>
      </p:graphicFrame>
      <p:sp>
        <p:nvSpPr>
          <p:cNvPr id="60420" name="Rectangle 6"/>
          <p:cNvSpPr/>
          <p:nvPr/>
        </p:nvSpPr>
        <p:spPr>
          <a:xfrm>
            <a:off x="395288" y="3573463"/>
            <a:ext cx="8458200" cy="2245360"/>
          </a:xfrm>
          <a:prstGeom prst="rect">
            <a:avLst/>
          </a:prstGeom>
          <a:noFill/>
          <a:ln w="9525">
            <a:noFill/>
          </a:ln>
        </p:spPr>
        <p:txBody>
          <a:bodyPr anchor="t">
            <a:spAutoFit/>
          </a:bodyPr>
          <a:p>
            <a:pPr algn="just">
              <a:buChar char="•"/>
            </a:pPr>
            <a:r>
              <a:rPr lang="en-US" altLang="zh-CN" sz="2000" b="0" dirty="0">
                <a:solidFill>
                  <a:srgbClr val="003399"/>
                </a:solidFill>
                <a:latin typeface="宋体" panose="02010600030101010101" pitchFamily="2" charset="-122"/>
                <a:ea typeface="宋体" panose="02010600030101010101" pitchFamily="2" charset="-122"/>
              </a:rPr>
              <a:t> </a:t>
            </a:r>
            <a:r>
              <a:rPr lang="en-US" altLang="zh-CN" sz="2000" dirty="0">
                <a:solidFill>
                  <a:srgbClr val="C00000"/>
                </a:solidFill>
                <a:latin typeface="Times New Roman" panose="02020603050405020304" pitchFamily="18" charset="0"/>
                <a:ea typeface="宋体" panose="02010600030101010101" pitchFamily="2" charset="-122"/>
              </a:rPr>
              <a:t>UDP</a:t>
            </a:r>
            <a:r>
              <a:rPr lang="zh-CN" altLang="en-US" sz="2000" dirty="0">
                <a:solidFill>
                  <a:srgbClr val="C00000"/>
                </a:solidFill>
                <a:latin typeface="Times New Roman" panose="02020603050405020304" pitchFamily="18" charset="0"/>
                <a:ea typeface="宋体" panose="02010600030101010101" pitchFamily="2" charset="-122"/>
              </a:rPr>
              <a:t>源端口号</a:t>
            </a:r>
            <a:r>
              <a:rPr lang="zh-CN" altLang="en-US" sz="2000" b="0" dirty="0">
                <a:solidFill>
                  <a:srgbClr val="C00000"/>
                </a:solidFill>
                <a:latin typeface="Times New Roman" panose="02020603050405020304" pitchFamily="18" charset="0"/>
                <a:ea typeface="宋体" panose="02010600030101010101" pitchFamily="2" charset="-122"/>
              </a:rPr>
              <a:t>：</a:t>
            </a:r>
            <a:r>
              <a:rPr lang="zh-CN" altLang="en-US" sz="2000" b="0" dirty="0">
                <a:solidFill>
                  <a:srgbClr val="003399"/>
                </a:solidFill>
                <a:latin typeface="Times New Roman" panose="02020603050405020304" pitchFamily="18" charset="0"/>
                <a:ea typeface="宋体" panose="02010600030101010101" pitchFamily="2" charset="-122"/>
              </a:rPr>
              <a:t>指示发送方的</a:t>
            </a:r>
            <a:r>
              <a:rPr lang="en-US" altLang="zh-CN" sz="2000" b="0" dirty="0">
                <a:solidFill>
                  <a:srgbClr val="003399"/>
                </a:solidFill>
                <a:latin typeface="Times New Roman" panose="02020603050405020304" pitchFamily="18" charset="0"/>
                <a:ea typeface="宋体" panose="02010600030101010101" pitchFamily="2" charset="-122"/>
              </a:rPr>
              <a:t>UDP</a:t>
            </a:r>
            <a:r>
              <a:rPr lang="zh-CN" altLang="en-US" sz="2000" b="0" dirty="0">
                <a:solidFill>
                  <a:srgbClr val="003399"/>
                </a:solidFill>
                <a:latin typeface="Times New Roman" panose="02020603050405020304" pitchFamily="18" charset="0"/>
                <a:ea typeface="宋体" panose="02010600030101010101" pitchFamily="2" charset="-122"/>
              </a:rPr>
              <a:t>端口号。当不需要返回数据时，可将这个域的值置为</a:t>
            </a:r>
            <a:r>
              <a:rPr lang="en-US" altLang="zh-CN" sz="2000" b="0" dirty="0">
                <a:solidFill>
                  <a:srgbClr val="003399"/>
                </a:solidFill>
                <a:latin typeface="Times New Roman" panose="02020603050405020304" pitchFamily="18" charset="0"/>
                <a:ea typeface="宋体" panose="02010600030101010101" pitchFamily="2" charset="-122"/>
              </a:rPr>
              <a:t>0</a:t>
            </a:r>
            <a:r>
              <a:rPr lang="zh-CN" altLang="en-US" sz="2000" b="0" dirty="0">
                <a:solidFill>
                  <a:srgbClr val="003399"/>
                </a:solidFill>
                <a:latin typeface="Times New Roman" panose="02020603050405020304" pitchFamily="18" charset="0"/>
                <a:ea typeface="宋体" panose="02010600030101010101" pitchFamily="2" charset="-122"/>
              </a:rPr>
              <a:t>。</a:t>
            </a:r>
            <a:endParaRPr lang="zh-CN" altLang="en-US" sz="2000" b="0" dirty="0">
              <a:solidFill>
                <a:srgbClr val="003399"/>
              </a:solidFill>
              <a:latin typeface="Times New Roman" panose="02020603050405020304" pitchFamily="18" charset="0"/>
              <a:ea typeface="宋体" panose="02010600030101010101" pitchFamily="2" charset="-122"/>
            </a:endParaRPr>
          </a:p>
          <a:p>
            <a:pPr algn="just" eaLnBrk="0" hangingPunct="0">
              <a:buChar char="•"/>
            </a:pPr>
            <a:r>
              <a:rPr lang="zh-CN" altLang="en-US" sz="2000" dirty="0">
                <a:solidFill>
                  <a:srgbClr val="003399"/>
                </a:solidFill>
                <a:latin typeface="Times New Roman" panose="02020603050405020304" pitchFamily="18" charset="0"/>
                <a:ea typeface="宋体" panose="02010600030101010101" pitchFamily="2" charset="-122"/>
              </a:rPr>
              <a:t>   </a:t>
            </a:r>
            <a:r>
              <a:rPr lang="en-US" altLang="zh-CN" sz="2000" dirty="0">
                <a:solidFill>
                  <a:srgbClr val="C00000"/>
                </a:solidFill>
                <a:latin typeface="Times New Roman" panose="02020603050405020304" pitchFamily="18" charset="0"/>
                <a:ea typeface="宋体" panose="02010600030101010101" pitchFamily="2" charset="-122"/>
              </a:rPr>
              <a:t>UDP</a:t>
            </a:r>
            <a:r>
              <a:rPr lang="zh-CN" altLang="en-US" sz="2000" dirty="0">
                <a:solidFill>
                  <a:srgbClr val="C00000"/>
                </a:solidFill>
                <a:latin typeface="Times New Roman" panose="02020603050405020304" pitchFamily="18" charset="0"/>
                <a:ea typeface="宋体" panose="02010600030101010101" pitchFamily="2" charset="-122"/>
              </a:rPr>
              <a:t>目的端口号</a:t>
            </a:r>
            <a:r>
              <a:rPr lang="zh-CN" altLang="en-US" sz="2000" b="0" dirty="0">
                <a:solidFill>
                  <a:srgbClr val="C00000"/>
                </a:solidFill>
                <a:latin typeface="Times New Roman" panose="02020603050405020304" pitchFamily="18" charset="0"/>
                <a:ea typeface="宋体" panose="02010600030101010101" pitchFamily="2" charset="-122"/>
              </a:rPr>
              <a:t>：</a:t>
            </a:r>
            <a:r>
              <a:rPr lang="zh-CN" altLang="en-US" sz="2000" b="0" dirty="0">
                <a:solidFill>
                  <a:srgbClr val="003399"/>
                </a:solidFill>
                <a:latin typeface="Times New Roman" panose="02020603050405020304" pitchFamily="18" charset="0"/>
                <a:ea typeface="宋体" panose="02010600030101010101" pitchFamily="2" charset="-122"/>
              </a:rPr>
              <a:t>指示接收方的</a:t>
            </a:r>
            <a:r>
              <a:rPr lang="en-US" altLang="zh-CN" sz="2000" b="0" dirty="0">
                <a:solidFill>
                  <a:srgbClr val="003399"/>
                </a:solidFill>
                <a:latin typeface="Times New Roman" panose="02020603050405020304" pitchFamily="18" charset="0"/>
                <a:ea typeface="宋体" panose="02010600030101010101" pitchFamily="2" charset="-122"/>
              </a:rPr>
              <a:t>UDP</a:t>
            </a:r>
            <a:r>
              <a:rPr lang="zh-CN" altLang="en-US" sz="2000" b="0" dirty="0">
                <a:solidFill>
                  <a:srgbClr val="003399"/>
                </a:solidFill>
                <a:latin typeface="Times New Roman" panose="02020603050405020304" pitchFamily="18" charset="0"/>
                <a:ea typeface="宋体" panose="02010600030101010101" pitchFamily="2" charset="-122"/>
              </a:rPr>
              <a:t>端口号。</a:t>
            </a:r>
            <a:r>
              <a:rPr lang="en-US" altLang="zh-CN" sz="2000" b="0" dirty="0">
                <a:solidFill>
                  <a:srgbClr val="003399"/>
                </a:solidFill>
                <a:latin typeface="Times New Roman" panose="02020603050405020304" pitchFamily="18" charset="0"/>
                <a:ea typeface="宋体" panose="02010600030101010101" pitchFamily="2" charset="-122"/>
              </a:rPr>
              <a:t>UDP</a:t>
            </a:r>
            <a:r>
              <a:rPr lang="zh-CN" altLang="en-US" sz="2000" b="0" dirty="0">
                <a:solidFill>
                  <a:srgbClr val="003399"/>
                </a:solidFill>
                <a:latin typeface="Times New Roman" panose="02020603050405020304" pitchFamily="18" charset="0"/>
                <a:ea typeface="宋体" panose="02010600030101010101" pitchFamily="2" charset="-122"/>
              </a:rPr>
              <a:t>将根据这个域内容将报文送给指定的应用进程。</a:t>
            </a:r>
            <a:endParaRPr lang="zh-CN" altLang="en-US" sz="2000" b="0" dirty="0">
              <a:solidFill>
                <a:srgbClr val="003399"/>
              </a:solidFill>
              <a:latin typeface="Times New Roman" panose="02020603050405020304" pitchFamily="18" charset="0"/>
              <a:ea typeface="宋体" panose="02010600030101010101" pitchFamily="2" charset="-122"/>
            </a:endParaRPr>
          </a:p>
          <a:p>
            <a:pPr algn="just" eaLnBrk="0" hangingPunct="0">
              <a:buChar char="•"/>
            </a:pPr>
            <a:r>
              <a:rPr lang="zh-CN" altLang="en-US" sz="2000" b="0" dirty="0">
                <a:solidFill>
                  <a:srgbClr val="003399"/>
                </a:solidFill>
                <a:latin typeface="Times New Roman" panose="02020603050405020304" pitchFamily="18" charset="0"/>
                <a:ea typeface="宋体" panose="02010600030101010101" pitchFamily="2" charset="-122"/>
              </a:rPr>
              <a:t>   </a:t>
            </a:r>
            <a:r>
              <a:rPr lang="en-US" altLang="zh-CN" sz="2000" dirty="0">
                <a:solidFill>
                  <a:srgbClr val="C00000"/>
                </a:solidFill>
                <a:latin typeface="Times New Roman" panose="02020603050405020304" pitchFamily="18" charset="0"/>
                <a:ea typeface="宋体" panose="02010600030101010101" pitchFamily="2" charset="-122"/>
              </a:rPr>
              <a:t>UDP</a:t>
            </a:r>
            <a:r>
              <a:rPr lang="zh-CN" altLang="en-US" sz="2000" dirty="0">
                <a:solidFill>
                  <a:srgbClr val="C00000"/>
                </a:solidFill>
                <a:latin typeface="Times New Roman" panose="02020603050405020304" pitchFamily="18" charset="0"/>
                <a:ea typeface="宋体" panose="02010600030101010101" pitchFamily="2" charset="-122"/>
              </a:rPr>
              <a:t>报文长度</a:t>
            </a:r>
            <a:r>
              <a:rPr lang="zh-CN" altLang="en-US" sz="2000" b="0" dirty="0">
                <a:solidFill>
                  <a:srgbClr val="C00000"/>
                </a:solidFill>
                <a:latin typeface="Times New Roman" panose="02020603050405020304" pitchFamily="18" charset="0"/>
                <a:ea typeface="宋体" panose="02010600030101010101" pitchFamily="2" charset="-122"/>
              </a:rPr>
              <a:t>：</a:t>
            </a:r>
            <a:r>
              <a:rPr lang="zh-CN" altLang="en-US" sz="2000" b="0" dirty="0">
                <a:solidFill>
                  <a:srgbClr val="003399"/>
                </a:solidFill>
                <a:latin typeface="Times New Roman" panose="02020603050405020304" pitchFamily="18" charset="0"/>
                <a:ea typeface="宋体" panose="02010600030101010101" pitchFamily="2" charset="-122"/>
              </a:rPr>
              <a:t>指示数据报总长度，包括报头及数据区总长度。最小值为</a:t>
            </a:r>
            <a:r>
              <a:rPr lang="en-US" altLang="zh-CN" sz="2000" b="0" dirty="0">
                <a:solidFill>
                  <a:srgbClr val="003399"/>
                </a:solidFill>
                <a:latin typeface="Times New Roman" panose="02020603050405020304" pitchFamily="18" charset="0"/>
                <a:ea typeface="宋体" panose="02010600030101010101" pitchFamily="2" charset="-122"/>
              </a:rPr>
              <a:t>8</a:t>
            </a:r>
            <a:r>
              <a:rPr lang="zh-CN" altLang="en-US" sz="2000" b="0" dirty="0">
                <a:solidFill>
                  <a:srgbClr val="003399"/>
                </a:solidFill>
                <a:latin typeface="Times New Roman" panose="02020603050405020304" pitchFamily="18" charset="0"/>
                <a:ea typeface="宋体" panose="02010600030101010101" pitchFamily="2" charset="-122"/>
              </a:rPr>
              <a:t>，即</a:t>
            </a:r>
            <a:r>
              <a:rPr lang="en-US" altLang="zh-CN" sz="2000" b="0" dirty="0">
                <a:solidFill>
                  <a:srgbClr val="003399"/>
                </a:solidFill>
                <a:latin typeface="Times New Roman" panose="02020603050405020304" pitchFamily="18" charset="0"/>
                <a:ea typeface="宋体" panose="02010600030101010101" pitchFamily="2" charset="-122"/>
              </a:rPr>
              <a:t>UDP</a:t>
            </a:r>
            <a:r>
              <a:rPr lang="zh-CN" altLang="en-US" sz="2000" b="0" dirty="0">
                <a:solidFill>
                  <a:srgbClr val="003399"/>
                </a:solidFill>
                <a:latin typeface="Times New Roman" panose="02020603050405020304" pitchFamily="18" charset="0"/>
                <a:ea typeface="宋体" panose="02010600030101010101" pitchFamily="2" charset="-122"/>
              </a:rPr>
              <a:t>报头部分的长度。</a:t>
            </a:r>
            <a:endParaRPr lang="zh-CN" altLang="en-US" sz="2000" b="0" dirty="0">
              <a:solidFill>
                <a:srgbClr val="003399"/>
              </a:solidFill>
              <a:latin typeface="Times New Roman" panose="02020603050405020304" pitchFamily="18" charset="0"/>
              <a:ea typeface="宋体" panose="02010600030101010101" pitchFamily="2" charset="-122"/>
            </a:endParaRPr>
          </a:p>
          <a:p>
            <a:pPr eaLnBrk="0" hangingPunct="0">
              <a:buChar char="•"/>
            </a:pPr>
            <a:r>
              <a:rPr lang="zh-CN" altLang="en-US" sz="2000" b="0" dirty="0">
                <a:solidFill>
                  <a:srgbClr val="003399"/>
                </a:solidFill>
                <a:latin typeface="Times New Roman" panose="02020603050405020304" pitchFamily="18" charset="0"/>
                <a:ea typeface="宋体" panose="02010600030101010101" pitchFamily="2" charset="-122"/>
              </a:rPr>
              <a:t>  </a:t>
            </a:r>
            <a:r>
              <a:rPr lang="zh-CN" altLang="en-US" sz="2000" b="0" dirty="0">
                <a:solidFill>
                  <a:srgbClr val="C00000"/>
                </a:solidFill>
                <a:latin typeface="Times New Roman" panose="02020603050405020304" pitchFamily="18" charset="0"/>
                <a:ea typeface="宋体" panose="02010600030101010101" pitchFamily="2" charset="-122"/>
              </a:rPr>
              <a:t> </a:t>
            </a:r>
            <a:r>
              <a:rPr lang="en-US" altLang="zh-CN" sz="2000" dirty="0">
                <a:solidFill>
                  <a:srgbClr val="C00000"/>
                </a:solidFill>
                <a:latin typeface="Times New Roman" panose="02020603050405020304" pitchFamily="18" charset="0"/>
                <a:ea typeface="宋体" panose="02010600030101010101" pitchFamily="2" charset="-122"/>
              </a:rPr>
              <a:t>UDP</a:t>
            </a:r>
            <a:r>
              <a:rPr lang="zh-CN" altLang="en-US" sz="2000" dirty="0">
                <a:solidFill>
                  <a:srgbClr val="C00000"/>
                </a:solidFill>
                <a:latin typeface="Times New Roman" panose="02020603050405020304" pitchFamily="18" charset="0"/>
                <a:ea typeface="宋体" panose="02010600030101010101" pitchFamily="2" charset="-122"/>
              </a:rPr>
              <a:t>校验和</a:t>
            </a:r>
            <a:r>
              <a:rPr lang="zh-CN" altLang="en-US" sz="2000" b="0" dirty="0">
                <a:solidFill>
                  <a:srgbClr val="C00000"/>
                </a:solidFill>
                <a:latin typeface="Times New Roman" panose="02020603050405020304" pitchFamily="18" charset="0"/>
                <a:ea typeface="宋体" panose="02010600030101010101" pitchFamily="2" charset="-122"/>
              </a:rPr>
              <a:t>：</a:t>
            </a:r>
            <a:r>
              <a:rPr lang="zh-CN" altLang="en-US" sz="2000" b="0" dirty="0">
                <a:solidFill>
                  <a:srgbClr val="003399"/>
                </a:solidFill>
                <a:latin typeface="Times New Roman" panose="02020603050405020304" pitchFamily="18" charset="0"/>
                <a:ea typeface="宋体" panose="02010600030101010101" pitchFamily="2" charset="-122"/>
              </a:rPr>
              <a:t>为</a:t>
            </a:r>
            <a:r>
              <a:rPr lang="en-US" altLang="zh-CN" sz="2000" b="0" dirty="0">
                <a:solidFill>
                  <a:srgbClr val="003399"/>
                </a:solidFill>
                <a:latin typeface="Times New Roman" panose="02020603050405020304" pitchFamily="18" charset="0"/>
                <a:ea typeface="宋体" panose="02010600030101010101" pitchFamily="2" charset="-122"/>
              </a:rPr>
              <a:t>0</a:t>
            </a:r>
            <a:r>
              <a:rPr lang="zh-CN" altLang="en-US" sz="2000" b="0" dirty="0">
                <a:solidFill>
                  <a:srgbClr val="003399"/>
                </a:solidFill>
                <a:latin typeface="Times New Roman" panose="02020603050405020304" pitchFamily="18" charset="0"/>
                <a:ea typeface="宋体" panose="02010600030101010101" pitchFamily="2" charset="-122"/>
              </a:rPr>
              <a:t>表示未选校验和，而全</a:t>
            </a:r>
            <a:r>
              <a:rPr lang="en-US" altLang="zh-CN" sz="2000" b="0" dirty="0">
                <a:solidFill>
                  <a:srgbClr val="003399"/>
                </a:solidFill>
                <a:latin typeface="Times New Roman" panose="02020603050405020304" pitchFamily="18" charset="0"/>
                <a:ea typeface="宋体" panose="02010600030101010101" pitchFamily="2" charset="-122"/>
              </a:rPr>
              <a:t>l</a:t>
            </a:r>
            <a:r>
              <a:rPr lang="zh-CN" altLang="en-US" sz="2000" b="0" dirty="0">
                <a:solidFill>
                  <a:srgbClr val="003399"/>
                </a:solidFill>
                <a:latin typeface="Times New Roman" panose="02020603050405020304" pitchFamily="18" charset="0"/>
                <a:ea typeface="宋体" panose="02010600030101010101" pitchFamily="2" charset="-122"/>
              </a:rPr>
              <a:t>（负</a:t>
            </a:r>
            <a:r>
              <a:rPr lang="en-US" altLang="zh-CN" sz="2000" b="0" dirty="0">
                <a:solidFill>
                  <a:srgbClr val="003399"/>
                </a:solidFill>
                <a:latin typeface="Times New Roman" panose="02020603050405020304" pitchFamily="18" charset="0"/>
                <a:ea typeface="宋体" panose="02010600030101010101" pitchFamily="2" charset="-122"/>
              </a:rPr>
              <a:t>0</a:t>
            </a:r>
            <a:r>
              <a:rPr lang="zh-CN" altLang="en-US" sz="2000" b="0" dirty="0">
                <a:solidFill>
                  <a:srgbClr val="003399"/>
                </a:solidFill>
                <a:latin typeface="Times New Roman" panose="02020603050405020304" pitchFamily="18" charset="0"/>
                <a:ea typeface="宋体" panose="02010600030101010101" pitchFamily="2" charset="-122"/>
              </a:rPr>
              <a:t>的反码）表示校验和为</a:t>
            </a:r>
            <a:r>
              <a:rPr lang="en-US" altLang="zh-CN" sz="2000" b="0" dirty="0">
                <a:solidFill>
                  <a:srgbClr val="003399"/>
                </a:solidFill>
                <a:latin typeface="Times New Roman" panose="02020603050405020304" pitchFamily="18" charset="0"/>
                <a:ea typeface="宋体" panose="02010600030101010101" pitchFamily="2" charset="-122"/>
              </a:rPr>
              <a:t>0 </a:t>
            </a:r>
            <a:endParaRPr lang="en-US" altLang="zh-CN" sz="2000" b="0" dirty="0">
              <a:solidFill>
                <a:srgbClr val="003399"/>
              </a:solidFill>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Rectangle 2"/>
          <p:cNvSpPr>
            <a:spLocks noGrp="1" noChangeArrowheads="1"/>
          </p:cNvSpPr>
          <p:nvPr>
            <p:ph type="title"/>
          </p:nvPr>
        </p:nvSpPr>
        <p:spPr>
          <a:xfrm>
            <a:off x="1176655" y="336550"/>
            <a:ext cx="7052945" cy="14160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UDP</a:t>
            </a:r>
            <a:r>
              <a:rPr kumimoji="1" lang="zh-CN" altLang="en-US"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伪报头</a:t>
            </a:r>
            <a:endParaRPr kumimoji="1" lang="zh-CN" altLang="en-US"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61442" name="Rectangle 3"/>
          <p:cNvSpPr/>
          <p:nvPr/>
        </p:nvSpPr>
        <p:spPr>
          <a:xfrm>
            <a:off x="3452813" y="28860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61443" name="Rectangle 5"/>
          <p:cNvSpPr/>
          <p:nvPr/>
        </p:nvSpPr>
        <p:spPr>
          <a:xfrm>
            <a:off x="900113" y="3357563"/>
            <a:ext cx="7239000" cy="822325"/>
          </a:xfrm>
          <a:prstGeom prst="rect">
            <a:avLst/>
          </a:prstGeom>
          <a:noFill/>
          <a:ln w="9525">
            <a:noFill/>
          </a:ln>
        </p:spPr>
        <p:txBody>
          <a:bodyPr anchor="t">
            <a:spAutoFit/>
          </a:bodyPr>
          <a:p>
            <a:pPr algn="just"/>
            <a:r>
              <a:rPr lang="en-US" altLang="zh-CN" sz="2400" b="0" dirty="0">
                <a:solidFill>
                  <a:srgbClr val="003399"/>
                </a:solidFill>
                <a:latin typeface="宋体" panose="02010600030101010101" pitchFamily="2" charset="-122"/>
                <a:ea typeface="宋体" panose="02010600030101010101" pitchFamily="2" charset="-122"/>
              </a:rPr>
              <a:t>   </a:t>
            </a:r>
            <a:r>
              <a:rPr lang="zh-CN" altLang="en-US" sz="2400" b="0" dirty="0">
                <a:solidFill>
                  <a:srgbClr val="003399"/>
                </a:solidFill>
                <a:latin typeface="宋体" panose="02010600030101010101" pitchFamily="2" charset="-122"/>
                <a:ea typeface="宋体" panose="02010600030101010101" pitchFamily="2" charset="-122"/>
              </a:rPr>
              <a:t>伪报头位于</a:t>
            </a:r>
            <a:r>
              <a:rPr lang="en-US" altLang="zh-CN" sz="2400" b="0" dirty="0">
                <a:solidFill>
                  <a:srgbClr val="003399"/>
                </a:solidFill>
                <a:latin typeface="Times New Roman" panose="02020603050405020304" pitchFamily="18" charset="0"/>
                <a:ea typeface="宋体" panose="02010600030101010101" pitchFamily="2" charset="-122"/>
              </a:rPr>
              <a:t>UDP</a:t>
            </a:r>
            <a:r>
              <a:rPr lang="zh-CN" altLang="en-US" sz="2400" b="0" dirty="0">
                <a:solidFill>
                  <a:srgbClr val="003399"/>
                </a:solidFill>
                <a:latin typeface="宋体" panose="02010600030101010101" pitchFamily="2" charset="-122"/>
                <a:ea typeface="宋体" panose="02010600030101010101" pitchFamily="2" charset="-122"/>
              </a:rPr>
              <a:t>报头之前，用于验证</a:t>
            </a:r>
            <a:r>
              <a:rPr lang="en-US" altLang="zh-CN" sz="2400" b="0" dirty="0">
                <a:solidFill>
                  <a:srgbClr val="003399"/>
                </a:solidFill>
                <a:latin typeface="Times New Roman" panose="02020603050405020304" pitchFamily="18" charset="0"/>
                <a:ea typeface="宋体" panose="02010600030101010101" pitchFamily="2" charset="-122"/>
              </a:rPr>
              <a:t>UDP</a:t>
            </a:r>
            <a:r>
              <a:rPr lang="zh-CN" altLang="en-US" sz="2400" b="0" dirty="0">
                <a:solidFill>
                  <a:srgbClr val="003399"/>
                </a:solidFill>
                <a:latin typeface="宋体" panose="02010600030101010101" pitchFamily="2" charset="-122"/>
                <a:ea typeface="宋体" panose="02010600030101010101" pitchFamily="2" charset="-122"/>
              </a:rPr>
              <a:t>数据报是否被送到正确的目的节点。</a:t>
            </a:r>
            <a:r>
              <a:rPr lang="zh-CN" altLang="en-US" sz="2400" b="0" dirty="0">
                <a:solidFill>
                  <a:srgbClr val="003399"/>
                </a:solidFill>
                <a:latin typeface="Times New Roman" panose="02020603050405020304" pitchFamily="18" charset="0"/>
                <a:ea typeface="宋体" panose="02010600030101010101" pitchFamily="2" charset="-122"/>
              </a:rPr>
              <a:t> </a:t>
            </a:r>
            <a:endParaRPr lang="zh-CN" altLang="en-US" sz="2400" b="0" dirty="0">
              <a:solidFill>
                <a:srgbClr val="003399"/>
              </a:solidFill>
              <a:latin typeface="Times New Roman" panose="02020603050405020304" pitchFamily="18" charset="0"/>
              <a:ea typeface="Times New Roman" panose="02020603050405020304" pitchFamily="18" charset="0"/>
            </a:endParaRPr>
          </a:p>
        </p:txBody>
      </p:sp>
      <p:sp>
        <p:nvSpPr>
          <p:cNvPr id="61444" name="Rectangle 7"/>
          <p:cNvSpPr/>
          <p:nvPr/>
        </p:nvSpPr>
        <p:spPr>
          <a:xfrm>
            <a:off x="3576638" y="300990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61445" name="Object 6"/>
          <p:cNvGraphicFramePr/>
          <p:nvPr/>
        </p:nvGraphicFramePr>
        <p:xfrm>
          <a:off x="2411413" y="1196975"/>
          <a:ext cx="3962400" cy="1668463"/>
        </p:xfrm>
        <a:graphic>
          <a:graphicData uri="http://schemas.openxmlformats.org/presentationml/2006/ole">
            <mc:AlternateContent xmlns:mc="http://schemas.openxmlformats.org/markup-compatibility/2006">
              <mc:Choice xmlns:v="urn:schemas-microsoft-com:vml" Requires="v">
                <p:oleObj spid="_x0000_s3086" name="" r:id="rId1" imgW="2620010" imgH="1108075" progId="Visio.Drawing.11">
                  <p:embed/>
                </p:oleObj>
              </mc:Choice>
              <mc:Fallback>
                <p:oleObj name="" r:id="rId1" imgW="2620010" imgH="1108075" progId="Visio.Drawing.11">
                  <p:embed/>
                  <p:pic>
                    <p:nvPicPr>
                      <p:cNvPr id="0" name="图片 3085"/>
                      <p:cNvPicPr/>
                      <p:nvPr/>
                    </p:nvPicPr>
                    <p:blipFill>
                      <a:blip r:embed="rId2"/>
                      <a:stretch>
                        <a:fillRect/>
                      </a:stretch>
                    </p:blipFill>
                    <p:spPr>
                      <a:xfrm>
                        <a:off x="2411413" y="1196975"/>
                        <a:ext cx="3962400" cy="1668463"/>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Rectangle 2"/>
          <p:cNvSpPr>
            <a:spLocks noGrp="1" noChangeArrowheads="1"/>
          </p:cNvSpPr>
          <p:nvPr>
            <p:ph type="title"/>
          </p:nvPr>
        </p:nvSpPr>
        <p:spPr>
          <a:xfrm>
            <a:off x="752475" y="137478"/>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UDP</a:t>
            </a:r>
            <a:r>
              <a:rPr kumimoji="1" lang="zh-CN" altLang="en-US" sz="40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中的多路分解</a:t>
            </a:r>
            <a:endParaRPr kumimoji="1" lang="zh-CN" altLang="en-US" sz="40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endParaRPr>
          </a:p>
        </p:txBody>
      </p:sp>
      <p:sp>
        <p:nvSpPr>
          <p:cNvPr id="62466" name="Rectangle 3"/>
          <p:cNvSpPr/>
          <p:nvPr/>
        </p:nvSpPr>
        <p:spPr>
          <a:xfrm>
            <a:off x="3452813" y="28860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62467" name="Rectangle 7"/>
          <p:cNvSpPr/>
          <p:nvPr/>
        </p:nvSpPr>
        <p:spPr>
          <a:xfrm>
            <a:off x="3576638" y="300990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62468" name="Rectangle 4"/>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62469" name="Object 3"/>
          <p:cNvGraphicFramePr/>
          <p:nvPr/>
        </p:nvGraphicFramePr>
        <p:xfrm>
          <a:off x="1307148" y="981075"/>
          <a:ext cx="6529387" cy="4176713"/>
        </p:xfrm>
        <a:graphic>
          <a:graphicData uri="http://schemas.openxmlformats.org/presentationml/2006/ole">
            <mc:AlternateContent xmlns:mc="http://schemas.openxmlformats.org/markup-compatibility/2006">
              <mc:Choice xmlns:v="urn:schemas-microsoft-com:vml" Requires="v">
                <p:oleObj spid="_x0000_s3089" name="" r:id="rId1" imgW="3080385" imgH="1989455" progId="Visio.Drawing.11">
                  <p:embed/>
                </p:oleObj>
              </mc:Choice>
              <mc:Fallback>
                <p:oleObj name="" r:id="rId1" imgW="3080385" imgH="1989455" progId="Visio.Drawing.11">
                  <p:embed/>
                  <p:pic>
                    <p:nvPicPr>
                      <p:cNvPr id="0" name="图片 3088"/>
                      <p:cNvPicPr/>
                      <p:nvPr/>
                    </p:nvPicPr>
                    <p:blipFill>
                      <a:blip r:embed="rId2"/>
                      <a:stretch>
                        <a:fillRect/>
                      </a:stretch>
                    </p:blipFill>
                    <p:spPr>
                      <a:xfrm>
                        <a:off x="1307148" y="981075"/>
                        <a:ext cx="6529387" cy="4176713"/>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effectLst/>
                <a:uLnTx/>
                <a:uFillTx/>
                <a:latin typeface="黑体" panose="02010609060101010101" pitchFamily="49" charset="-122"/>
                <a:ea typeface="+mj-ea"/>
                <a:cs typeface="+mj-cs"/>
              </a:rPr>
              <a:t>4.3.2 </a:t>
            </a:r>
            <a:r>
              <a:rPr kumimoji="1" lang="zh-CN" altLang="en-US" sz="4000" b="0" i="0" u="none" strike="noStrike" kern="0" cap="none" spc="0" normalizeH="0" baseline="0" noProof="0" smtClean="0">
                <a:ln>
                  <a:noFill/>
                </a:ln>
                <a:effectLst/>
                <a:uLnTx/>
                <a:uFillTx/>
                <a:latin typeface="黑体" panose="02010609060101010101" pitchFamily="49" charset="-122"/>
                <a:ea typeface="+mj-ea"/>
                <a:cs typeface="+mj-cs"/>
              </a:rPr>
              <a:t>实时流媒体传输</a:t>
            </a:r>
            <a:r>
              <a:rPr kumimoji="1" lang="en-US" altLang="zh-CN" sz="4000" b="0" i="0" u="none" strike="noStrike" kern="0" cap="none" spc="0" normalizeH="0" baseline="0" noProof="0" smtClean="0">
                <a:ln>
                  <a:noFill/>
                </a:ln>
                <a:effectLst/>
                <a:uLnTx/>
                <a:uFillTx/>
                <a:latin typeface="黑体" panose="02010609060101010101" pitchFamily="49" charset="-122"/>
                <a:ea typeface="+mj-ea"/>
                <a:cs typeface="+mj-cs"/>
              </a:rPr>
              <a:t>协议 </a:t>
            </a:r>
            <a:endParaRPr kumimoji="1" lang="en-US" altLang="zh-CN" sz="3200" b="0" i="0" u="none" strike="noStrike" kern="0" cap="none" spc="0" normalizeH="0" baseline="0" noProof="0" smtClean="0">
              <a:ln>
                <a:noFill/>
              </a:ln>
              <a:solidFill>
                <a:schemeClr val="tx2">
                  <a:lumMod val="75000"/>
                </a:schemeClr>
              </a:solidFill>
              <a:effectLst/>
              <a:uLnTx/>
              <a:uFillTx/>
              <a:latin typeface="黑体" panose="02010609060101010101" pitchFamily="49" charset="-122"/>
              <a:ea typeface="+mj-ea"/>
              <a:cs typeface="+mj-cs"/>
            </a:endParaRPr>
          </a:p>
        </p:txBody>
      </p:sp>
      <p:sp>
        <p:nvSpPr>
          <p:cNvPr id="420867" name="Rectangle 3"/>
          <p:cNvSpPr>
            <a:spLocks noGrp="1"/>
          </p:cNvSpPr>
          <p:nvPr>
            <p:ph idx="1"/>
          </p:nvPr>
        </p:nvSpPr>
        <p:spPr>
          <a:xfrm>
            <a:off x="611188" y="962025"/>
            <a:ext cx="8001000" cy="5895975"/>
          </a:xfrm>
        </p:spPr>
        <p:txBody>
          <a:bodyPr vert="horz" wrap="square" lIns="91440" tIns="45720" rIns="91440" bIns="45720" anchor="t"/>
          <a:p>
            <a:pPr eaLnBrk="1" hangingPunct="1">
              <a:lnSpc>
                <a:spcPct val="90000"/>
              </a:lnSpc>
            </a:pPr>
            <a:r>
              <a:rPr dirty="0"/>
              <a:t>最常用的实时流媒体传输协议</a:t>
            </a:r>
            <a:r>
              <a:rPr lang="zh-CN" dirty="0"/>
              <a:t>：</a:t>
            </a:r>
            <a:endParaRPr lang="zh-CN" dirty="0"/>
          </a:p>
          <a:p>
            <a:pPr lvl="1" algn="l" eaLnBrk="1" hangingPunct="1">
              <a:lnSpc>
                <a:spcPct val="90000"/>
              </a:lnSpc>
              <a:buSzTx/>
            </a:pPr>
            <a:r>
              <a:rPr lang="zh-CN" altLang="en-US" sz="2400" dirty="0">
                <a:cs typeface="+mn-ea"/>
              </a:rPr>
              <a:t>实时传输协议（Real-time Transport Protocol，RTP）</a:t>
            </a:r>
            <a:endParaRPr lang="zh-CN" altLang="en-US" sz="2400" dirty="0">
              <a:cs typeface="+mn-ea"/>
            </a:endParaRPr>
          </a:p>
          <a:p>
            <a:pPr lvl="1" algn="l" eaLnBrk="1" hangingPunct="1">
              <a:lnSpc>
                <a:spcPct val="90000"/>
              </a:lnSpc>
              <a:buSzTx/>
            </a:pPr>
            <a:r>
              <a:rPr lang="zh-CN" altLang="en-US" sz="2400" dirty="0">
                <a:cs typeface="+mn-ea"/>
              </a:rPr>
              <a:t>实时传输控制协议（Real-time Transport Control Protocol，RTCP）</a:t>
            </a:r>
            <a:endParaRPr lang="zh-CN" altLang="en-US" sz="2400" dirty="0">
              <a:cs typeface="+mn-ea"/>
            </a:endParaRPr>
          </a:p>
          <a:p>
            <a:pPr lvl="1" eaLnBrk="1" hangingPunct="1">
              <a:lnSpc>
                <a:spcPct val="90000"/>
              </a:lnSpc>
            </a:pPr>
            <a:endParaRPr lang="en-US" altLang="zh-CN" sz="2400" dirty="0"/>
          </a:p>
        </p:txBody>
      </p:sp>
      <p:pic>
        <p:nvPicPr>
          <p:cNvPr id="2" name="图片 20" descr="1631235689(1)"/>
          <p:cNvPicPr>
            <a:picLocks noChangeAspect="1"/>
          </p:cNvPicPr>
          <p:nvPr/>
        </p:nvPicPr>
        <p:blipFill>
          <a:blip r:embed="rId1"/>
          <a:stretch>
            <a:fillRect/>
          </a:stretch>
        </p:blipFill>
        <p:spPr>
          <a:xfrm>
            <a:off x="1619885" y="2493010"/>
            <a:ext cx="5143500" cy="3279140"/>
          </a:xfrm>
          <a:prstGeom prst="rect">
            <a:avLst/>
          </a:prstGeom>
          <a:noFill/>
          <a:ln w="9525">
            <a:noFill/>
          </a:ln>
        </p:spPr>
      </p:pic>
      <p:sp>
        <p:nvSpPr>
          <p:cNvPr id="100" name="文本框 99"/>
          <p:cNvSpPr txBox="1"/>
          <p:nvPr/>
        </p:nvSpPr>
        <p:spPr>
          <a:xfrm>
            <a:off x="1691640" y="5805170"/>
            <a:ext cx="5080000" cy="368300"/>
          </a:xfrm>
          <a:prstGeom prst="rect">
            <a:avLst/>
          </a:prstGeom>
          <a:noFill/>
          <a:ln w="9525">
            <a:noFill/>
          </a:ln>
        </p:spPr>
        <p:txBody>
          <a:bodyPr>
            <a:spAutoFit/>
          </a:bodyPr>
          <a:p>
            <a:pPr indent="266700" algn="ctr"/>
            <a:r>
              <a:rPr lang="zh-CN" sz="1800" b="0">
                <a:ea typeface="宋体" panose="02010600030101010101" pitchFamily="2" charset="-122"/>
              </a:rPr>
              <a:t>典型流媒体应用的层次结构</a:t>
            </a:r>
            <a:endParaRPr lang="zh-CN" altLang="en-US" sz="18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7">
                                            <p:txEl>
                                              <p:charRg st="0" end="0"/>
                                            </p:txEl>
                                          </p:spTgt>
                                        </p:tgtEl>
                                        <p:attrNameLst>
                                          <p:attrName>style.visibility</p:attrName>
                                        </p:attrNameLst>
                                      </p:cBhvr>
                                      <p:to>
                                        <p:strVal val="visible"/>
                                      </p:to>
                                    </p:set>
                                    <p:anim calcmode="lin" valueType="num">
                                      <p:cBhvr additive="base">
                                        <p:cTn id="7" dur="500" fill="hold"/>
                                        <p:tgtEl>
                                          <p:spTgt spid="420867">
                                            <p:txEl>
                                              <p:char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086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xEl>
                                              <p:charRg st="1" end="1"/>
                                            </p:txEl>
                                          </p:spTgt>
                                        </p:tgtEl>
                                        <p:attrNameLst>
                                          <p:attrName>style.visibility</p:attrName>
                                        </p:attrNameLst>
                                      </p:cBhvr>
                                      <p:to>
                                        <p:strVal val="visible"/>
                                      </p:to>
                                    </p:set>
                                    <p:anim calcmode="lin" valueType="num">
                                      <p:cBhvr additive="base">
                                        <p:cTn id="13" dur="500" fill="hold"/>
                                        <p:tgtEl>
                                          <p:spTgt spid="420867">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0867">
                                            <p:txEl>
                                              <p:charRg st="2" end="2"/>
                                            </p:txEl>
                                          </p:spTgt>
                                        </p:tgtEl>
                                        <p:attrNameLst>
                                          <p:attrName>style.visibility</p:attrName>
                                        </p:attrNameLst>
                                      </p:cBhvr>
                                      <p:to>
                                        <p:strVal val="visible"/>
                                      </p:to>
                                    </p:set>
                                    <p:anim calcmode="lin" valueType="num">
                                      <p:cBhvr additive="base">
                                        <p:cTn id="19" dur="500" fill="hold"/>
                                        <p:tgtEl>
                                          <p:spTgt spid="420867">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0867">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ldLvl="2"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Rectangle 2"/>
          <p:cNvSpPr>
            <a:spLocks noGrp="1" noChangeArrowheads="1"/>
          </p:cNvSpPr>
          <p:nvPr>
            <p:ph type="title"/>
          </p:nvPr>
        </p:nvSpPr>
        <p:spPr>
          <a:xfrm>
            <a:off x="755650" y="188913"/>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实时传输协议RTP</a:t>
            </a:r>
            <a:endParaRPr kumimoji="1"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60418" name="Rectangle 5"/>
          <p:cNvSpPr/>
          <p:nvPr/>
        </p:nvSpPr>
        <p:spPr>
          <a:xfrm>
            <a:off x="3452813" y="28860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20867" name="Rectangle 3"/>
          <p:cNvSpPr>
            <a:spLocks noGrp="1"/>
          </p:cNvSpPr>
          <p:nvPr>
            <p:ph idx="1"/>
          </p:nvPr>
        </p:nvSpPr>
        <p:spPr>
          <a:xfrm>
            <a:off x="0" y="908685"/>
            <a:ext cx="8775700" cy="1713230"/>
          </a:xfrm>
        </p:spPr>
        <p:txBody>
          <a:bodyPr vert="horz" wrap="square" lIns="91440" tIns="45720" rIns="91440" bIns="45720" anchor="t"/>
          <a:p>
            <a:pPr lvl="1" algn="l" eaLnBrk="1" hangingPunct="1">
              <a:lnSpc>
                <a:spcPct val="90000"/>
              </a:lnSpc>
              <a:buSzTx/>
            </a:pPr>
            <a:r>
              <a:rPr lang="en-US" altLang="zh-CN" sz="2400" dirty="0">
                <a:cs typeface="+mn-ea"/>
              </a:rPr>
              <a:t> </a:t>
            </a:r>
            <a:r>
              <a:rPr lang="zh-CN" altLang="en-US" sz="2400" dirty="0">
                <a:cs typeface="+mn-ea"/>
              </a:rPr>
              <a:t>RTP协议为实时应用提供端到端的传输，RTP协议的封装过程如下图所示。</a:t>
            </a:r>
            <a:endParaRPr lang="zh-CN" altLang="en-US" sz="2400" dirty="0">
              <a:cs typeface="+mn-ea"/>
            </a:endParaRPr>
          </a:p>
        </p:txBody>
      </p:sp>
      <p:graphicFrame>
        <p:nvGraphicFramePr>
          <p:cNvPr id="2" name="Object 44"/>
          <p:cNvGraphicFramePr/>
          <p:nvPr/>
        </p:nvGraphicFramePr>
        <p:xfrm>
          <a:off x="1764030" y="1772920"/>
          <a:ext cx="4843780" cy="1564640"/>
        </p:xfrm>
        <a:graphic>
          <a:graphicData uri="http://schemas.openxmlformats.org/presentationml/2006/ole">
            <mc:AlternateContent xmlns:mc="http://schemas.openxmlformats.org/markup-compatibility/2006">
              <mc:Choice xmlns:v="urn:schemas-microsoft-com:vml" Requires="v">
                <p:oleObj spid="_x0000_s3076" name="" r:id="rId1" imgW="3775710" imgH="1101090" progId="Visio.Drawing.11">
                  <p:embed/>
                </p:oleObj>
              </mc:Choice>
              <mc:Fallback>
                <p:oleObj name="" r:id="rId1" imgW="3775710" imgH="1101090" progId="Visio.Drawing.11">
                  <p:embed/>
                  <p:pic>
                    <p:nvPicPr>
                      <p:cNvPr id="0" name="图片 3075"/>
                      <p:cNvPicPr/>
                      <p:nvPr/>
                    </p:nvPicPr>
                    <p:blipFill>
                      <a:blip r:embed="rId2"/>
                      <a:stretch>
                        <a:fillRect/>
                      </a:stretch>
                    </p:blipFill>
                    <p:spPr>
                      <a:xfrm>
                        <a:off x="1764030" y="1772920"/>
                        <a:ext cx="4843780" cy="1564640"/>
                      </a:xfrm>
                      <a:prstGeom prst="rect">
                        <a:avLst/>
                      </a:prstGeom>
                      <a:noFill/>
                      <a:ln w="38100">
                        <a:noFill/>
                        <a:miter/>
                      </a:ln>
                    </p:spPr>
                  </p:pic>
                </p:oleObj>
              </mc:Fallback>
            </mc:AlternateContent>
          </a:graphicData>
        </a:graphic>
      </p:graphicFrame>
      <p:sp>
        <p:nvSpPr>
          <p:cNvPr id="3" name="Rectangle 3"/>
          <p:cNvSpPr>
            <a:spLocks noGrp="1"/>
          </p:cNvSpPr>
          <p:nvPr/>
        </p:nvSpPr>
        <p:spPr>
          <a:xfrm>
            <a:off x="0" y="3573145"/>
            <a:ext cx="8775700" cy="17132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lvl="1" algn="l" eaLnBrk="1" hangingPunct="1">
              <a:lnSpc>
                <a:spcPct val="90000"/>
              </a:lnSpc>
              <a:buSzTx/>
            </a:pPr>
            <a:r>
              <a:rPr lang="en-US" altLang="zh-CN" sz="2400" dirty="0">
                <a:cs typeface="+mn-ea"/>
              </a:rPr>
              <a:t> </a:t>
            </a:r>
            <a:r>
              <a:rPr lang="zh-CN" altLang="en-US" sz="2400" dirty="0">
                <a:cs typeface="+mn-ea"/>
              </a:rPr>
              <a:t>RTP协议的报文格式如下图所示。</a:t>
            </a:r>
            <a:endParaRPr lang="zh-CN" altLang="en-US" sz="2400" dirty="0">
              <a:cs typeface="+mn-ea"/>
            </a:endParaRPr>
          </a:p>
        </p:txBody>
      </p:sp>
      <p:pic>
        <p:nvPicPr>
          <p:cNvPr id="4" name="图片 45" descr="1618195658(1)"/>
          <p:cNvPicPr>
            <a:picLocks noChangeAspect="1"/>
          </p:cNvPicPr>
          <p:nvPr/>
        </p:nvPicPr>
        <p:blipFill>
          <a:blip r:embed="rId3"/>
          <a:stretch>
            <a:fillRect/>
          </a:stretch>
        </p:blipFill>
        <p:spPr>
          <a:xfrm>
            <a:off x="1115695" y="4436745"/>
            <a:ext cx="7454265" cy="1970405"/>
          </a:xfrm>
          <a:prstGeom prst="rect">
            <a:avLst/>
          </a:prstGeom>
          <a:noFill/>
          <a:ln w="9525">
            <a:noFill/>
          </a:ln>
        </p:spPr>
      </p:pic>
    </p:spTree>
  </p:cSld>
  <p:clrMapOvr>
    <a:masterClrMapping/>
  </p:clrMapOvr>
  <p:timing>
    <p:tnLst>
      <p:par>
        <p:cTn id="1" dur="indefinite" restart="never" nodeType="tmRoot"/>
      </p:par>
    </p:tnLst>
    <p:bldLst>
      <p:bldP spid="420867" grpId="0" bldLvl="2"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Rectangle 2"/>
          <p:cNvSpPr>
            <a:spLocks noGrp="1" noChangeArrowheads="1"/>
          </p:cNvSpPr>
          <p:nvPr>
            <p:ph type="title"/>
          </p:nvPr>
        </p:nvSpPr>
        <p:spPr>
          <a:xfrm>
            <a:off x="755650" y="188913"/>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实时传输控制协议RTCP</a:t>
            </a:r>
            <a:endParaRPr kumimoji="1" sz="40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60418" name="Rectangle 5"/>
          <p:cNvSpPr/>
          <p:nvPr/>
        </p:nvSpPr>
        <p:spPr>
          <a:xfrm>
            <a:off x="3452813" y="28860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20867" name="Rectangle 3"/>
          <p:cNvSpPr>
            <a:spLocks noGrp="1"/>
          </p:cNvSpPr>
          <p:nvPr>
            <p:ph idx="1"/>
          </p:nvPr>
        </p:nvSpPr>
        <p:spPr>
          <a:xfrm>
            <a:off x="0" y="908685"/>
            <a:ext cx="8775700" cy="1713230"/>
          </a:xfrm>
        </p:spPr>
        <p:txBody>
          <a:bodyPr vert="horz" wrap="square" lIns="91440" tIns="45720" rIns="91440" bIns="45720" anchor="t"/>
          <a:p>
            <a:pPr lvl="1" algn="l" eaLnBrk="1" hangingPunct="1">
              <a:lnSpc>
                <a:spcPct val="90000"/>
              </a:lnSpc>
              <a:buSzTx/>
            </a:pPr>
            <a:r>
              <a:rPr sz="2400" dirty="0">
                <a:cs typeface="+mn-ea"/>
              </a:rPr>
              <a:t>RTCP和RTP配合使用，它们能以有效的反馈和最小的开销使传输效率最佳化，特别适合传送网上的实时数据。</a:t>
            </a:r>
            <a:endParaRPr sz="2400" dirty="0">
              <a:cs typeface="+mn-ea"/>
            </a:endParaRPr>
          </a:p>
          <a:p>
            <a:pPr lvl="1" algn="l" eaLnBrk="1" hangingPunct="1">
              <a:lnSpc>
                <a:spcPct val="90000"/>
              </a:lnSpc>
              <a:buSzTx/>
            </a:pPr>
            <a:endParaRPr sz="2400" dirty="0">
              <a:cs typeface="+mn-ea"/>
            </a:endParaRPr>
          </a:p>
          <a:p>
            <a:pPr lvl="1" algn="l" eaLnBrk="1" hangingPunct="1">
              <a:lnSpc>
                <a:spcPct val="90000"/>
              </a:lnSpc>
              <a:buSzTx/>
            </a:pPr>
            <a:r>
              <a:rPr lang="zh-CN" altLang="en-US" sz="2400" dirty="0">
                <a:cs typeface="+mn-ea"/>
                <a:sym typeface="+mn-ea"/>
              </a:rPr>
              <a:t>RT</a:t>
            </a:r>
            <a:r>
              <a:rPr lang="en-US" altLang="zh-CN" sz="2400" dirty="0">
                <a:cs typeface="+mn-ea"/>
                <a:sym typeface="+mn-ea"/>
              </a:rPr>
              <a:t>C</a:t>
            </a:r>
            <a:r>
              <a:rPr lang="zh-CN" altLang="en-US" sz="2400" dirty="0">
                <a:cs typeface="+mn-ea"/>
                <a:sym typeface="+mn-ea"/>
              </a:rPr>
              <a:t>P协议的报文格式如下图所示。</a:t>
            </a:r>
            <a:endParaRPr lang="zh-CN" altLang="en-US" sz="2400" dirty="0">
              <a:cs typeface="+mn-ea"/>
            </a:endParaRPr>
          </a:p>
        </p:txBody>
      </p:sp>
      <p:pic>
        <p:nvPicPr>
          <p:cNvPr id="2" name="图片 43"/>
          <p:cNvPicPr>
            <a:picLocks noChangeAspect="1"/>
          </p:cNvPicPr>
          <p:nvPr/>
        </p:nvPicPr>
        <p:blipFill>
          <a:blip r:embed="rId1"/>
          <a:stretch>
            <a:fillRect/>
          </a:stretch>
        </p:blipFill>
        <p:spPr>
          <a:xfrm>
            <a:off x="839470" y="2853055"/>
            <a:ext cx="7309485" cy="1524635"/>
          </a:xfrm>
          <a:prstGeom prst="rect">
            <a:avLst/>
          </a:prstGeom>
          <a:noFill/>
          <a:ln w="9525">
            <a:noFill/>
          </a:ln>
        </p:spPr>
      </p:pic>
    </p:spTree>
  </p:cSld>
  <p:clrMapOvr>
    <a:masterClrMapping/>
  </p:clrMapOvr>
  <p:timing>
    <p:tnLst>
      <p:par>
        <p:cTn id="1" dur="indefinite" restart="never" nodeType="tmRoot"/>
      </p:par>
    </p:tnLst>
    <p:bldLst>
      <p:bldP spid="420867" grpId="0" bldLvl="2"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sz="4000" b="0" i="0" u="none" strike="noStrike" kern="0" cap="none" spc="0" normalizeH="0" baseline="0" noProof="0" smtClean="0">
                <a:ln>
                  <a:noFill/>
                </a:ln>
                <a:effectLst/>
                <a:uLnTx/>
                <a:uFillTx/>
                <a:latin typeface="黑体" panose="02010609060101010101" pitchFamily="49" charset="-122"/>
                <a:ea typeface="+mj-ea"/>
                <a:cs typeface="+mj-cs"/>
              </a:rPr>
              <a:t>4.</a:t>
            </a:r>
            <a:r>
              <a:rPr kumimoji="1" lang="en-US" sz="4000" b="0" i="0" u="none" strike="noStrike" kern="0" cap="none" spc="0" normalizeH="0" baseline="0" noProof="0" smtClean="0">
                <a:ln>
                  <a:noFill/>
                </a:ln>
                <a:effectLst/>
                <a:uLnTx/>
                <a:uFillTx/>
                <a:latin typeface="黑体" panose="02010609060101010101" pitchFamily="49" charset="-122"/>
                <a:ea typeface="+mj-ea"/>
                <a:cs typeface="+mj-cs"/>
              </a:rPr>
              <a:t>4</a:t>
            </a:r>
            <a:r>
              <a:rPr kumimoji="1" sz="4000" b="0" i="0" u="none" strike="noStrike" kern="0" cap="none" spc="0" normalizeH="0" baseline="0" noProof="0" smtClean="0">
                <a:ln>
                  <a:noFill/>
                </a:ln>
                <a:effectLst/>
                <a:uLnTx/>
                <a:uFillTx/>
                <a:latin typeface="黑体" panose="02010609060101010101" pitchFamily="49" charset="-122"/>
                <a:ea typeface="+mj-ea"/>
                <a:cs typeface="+mj-cs"/>
              </a:rPr>
              <a:t> 传输控制协议TCP</a:t>
            </a:r>
            <a:r>
              <a:rPr kumimoji="1" lang="en-US" altLang="zh-CN" sz="3200" b="0" i="0" u="none" strike="noStrike" kern="0" cap="none" spc="0" normalizeH="0" baseline="0" noProof="0" dirty="0" smtClean="0">
                <a:ln>
                  <a:noFill/>
                </a:ln>
                <a:solidFill>
                  <a:schemeClr val="tx2">
                    <a:lumMod val="75000"/>
                  </a:schemeClr>
                </a:solidFill>
                <a:effectLst/>
                <a:uLnTx/>
                <a:uFillTx/>
                <a:latin typeface="黑体" panose="02010609060101010101" pitchFamily="49" charset="-122"/>
                <a:ea typeface="+mj-ea"/>
                <a:cs typeface="+mj-cs"/>
              </a:rPr>
              <a:t>  </a:t>
            </a:r>
            <a:endParaRPr kumimoji="1" lang="en-US" altLang="zh-CN" sz="3200" b="0" i="0" u="none" strike="noStrike" kern="0" cap="none" spc="0" normalizeH="0" baseline="0" noProof="0" dirty="0" smtClean="0">
              <a:ln>
                <a:noFill/>
              </a:ln>
              <a:solidFill>
                <a:schemeClr val="tx2">
                  <a:lumMod val="75000"/>
                </a:schemeClr>
              </a:solidFill>
              <a:effectLst/>
              <a:uLnTx/>
              <a:uFillTx/>
              <a:latin typeface="黑体" panose="02010609060101010101" pitchFamily="49" charset="-122"/>
              <a:ea typeface="+mj-ea"/>
              <a:cs typeface="+mj-cs"/>
            </a:endParaRPr>
          </a:p>
        </p:txBody>
      </p:sp>
      <p:sp>
        <p:nvSpPr>
          <p:cNvPr id="63490" name="Rectangle 3"/>
          <p:cNvSpPr>
            <a:spLocks noGrp="1"/>
          </p:cNvSpPr>
          <p:nvPr>
            <p:ph idx="1"/>
          </p:nvPr>
        </p:nvSpPr>
        <p:spPr>
          <a:xfrm>
            <a:off x="684213" y="981075"/>
            <a:ext cx="7772400" cy="4567238"/>
          </a:xfrm>
        </p:spPr>
        <p:txBody>
          <a:bodyPr vert="horz" wrap="square" lIns="91440" tIns="45720" rIns="91440" bIns="45720" anchor="t"/>
          <a:p>
            <a:pPr eaLnBrk="1" hangingPunct="1"/>
            <a:r>
              <a:rPr lang="en-US" altLang="zh-CN" dirty="0"/>
              <a:t>TCP </a:t>
            </a:r>
            <a:r>
              <a:rPr lang="zh-CN" altLang="en-US" dirty="0"/>
              <a:t>协议</a:t>
            </a:r>
            <a:endParaRPr lang="zh-CN" altLang="en-US" dirty="0"/>
          </a:p>
          <a:p>
            <a:pPr lvl="1" eaLnBrk="1" hangingPunct="1"/>
            <a:r>
              <a:rPr lang="zh-CN" altLang="en-US" dirty="0">
                <a:latin typeface="宋体" panose="02010600030101010101" pitchFamily="2" charset="-122"/>
              </a:rPr>
              <a:t>用于在各种网络上提供有序可靠的</a:t>
            </a:r>
            <a:r>
              <a:rPr lang="zh-CN" altLang="en-US" dirty="0">
                <a:solidFill>
                  <a:srgbClr val="FF6600"/>
                </a:solidFill>
                <a:latin typeface="宋体" panose="02010600030101010101" pitchFamily="2" charset="-122"/>
              </a:rPr>
              <a:t>面向连接</a:t>
            </a:r>
            <a:r>
              <a:rPr lang="zh-CN" altLang="en-US" dirty="0">
                <a:latin typeface="宋体" panose="02010600030101010101" pitchFamily="2" charset="-122"/>
              </a:rPr>
              <a:t>的数据传输服务。</a:t>
            </a:r>
            <a:r>
              <a:rPr lang="zh-CN" altLang="en-US" dirty="0"/>
              <a:t> </a:t>
            </a:r>
            <a:endParaRPr lang="zh-CN" altLang="en-US" dirty="0"/>
          </a:p>
          <a:p>
            <a:pPr lvl="1" eaLnBrk="1" hangingPunct="1"/>
            <a:r>
              <a:rPr lang="zh-CN" altLang="en-US" dirty="0">
                <a:latin typeface="宋体" panose="02010600030101010101" pitchFamily="2" charset="-122"/>
              </a:rPr>
              <a:t>为了使</a:t>
            </a:r>
            <a:r>
              <a:rPr lang="en-US" altLang="zh-CN" dirty="0"/>
              <a:t>TCP</a:t>
            </a:r>
            <a:r>
              <a:rPr lang="zh-CN" altLang="en-US" dirty="0">
                <a:latin typeface="宋体" panose="02010600030101010101" pitchFamily="2" charset="-122"/>
              </a:rPr>
              <a:t>具有</a:t>
            </a:r>
            <a:r>
              <a:rPr lang="zh-CN" altLang="en-US" dirty="0">
                <a:solidFill>
                  <a:srgbClr val="FF6600"/>
                </a:solidFill>
                <a:latin typeface="宋体" panose="02010600030101010101" pitchFamily="2" charset="-122"/>
              </a:rPr>
              <a:t>独立于特定网络</a:t>
            </a:r>
            <a:r>
              <a:rPr lang="zh-CN" altLang="en-US" dirty="0">
                <a:latin typeface="宋体" panose="02010600030101010101" pitchFamily="2" charset="-122"/>
              </a:rPr>
              <a:t>，</a:t>
            </a:r>
            <a:r>
              <a:rPr lang="en-US" altLang="zh-CN" dirty="0"/>
              <a:t>TCP</a:t>
            </a:r>
            <a:r>
              <a:rPr lang="zh-CN" altLang="en-US" dirty="0">
                <a:latin typeface="宋体" panose="02010600030101010101" pitchFamily="2" charset="-122"/>
              </a:rPr>
              <a:t>对报文长度有一个限定，即</a:t>
            </a:r>
            <a:r>
              <a:rPr lang="en-US" altLang="zh-CN" dirty="0"/>
              <a:t>TCP</a:t>
            </a:r>
            <a:r>
              <a:rPr lang="zh-CN" altLang="en-US" dirty="0">
                <a:latin typeface="宋体" panose="02010600030101010101" pitchFamily="2" charset="-122"/>
              </a:rPr>
              <a:t>传送的数据报长度一定小于</a:t>
            </a:r>
            <a:r>
              <a:rPr lang="en-US" altLang="zh-CN" dirty="0"/>
              <a:t>64K</a:t>
            </a:r>
            <a:r>
              <a:rPr lang="zh-CN" altLang="en-US" dirty="0">
                <a:latin typeface="宋体" panose="02010600030101010101" pitchFamily="2" charset="-122"/>
              </a:rPr>
              <a:t>字节。</a:t>
            </a:r>
            <a:endParaRPr lang="zh-CN" altLang="en-US" dirty="0">
              <a:latin typeface="宋体" panose="02010600030101010101" pitchFamily="2" charset="-122"/>
            </a:endParaRPr>
          </a:p>
          <a:p>
            <a:pPr lvl="1" eaLnBrk="1" hangingPunct="1"/>
            <a:r>
              <a:rPr lang="en-US" altLang="zh-CN" dirty="0"/>
              <a:t>TCP</a:t>
            </a:r>
            <a:r>
              <a:rPr lang="zh-CN" altLang="en-US" dirty="0">
                <a:latin typeface="宋体" panose="02010600030101010101" pitchFamily="2" charset="-122"/>
              </a:rPr>
              <a:t>协议是面向</a:t>
            </a:r>
            <a:r>
              <a:rPr lang="zh-CN" altLang="en-US" dirty="0">
                <a:solidFill>
                  <a:srgbClr val="FF6600"/>
                </a:solidFill>
                <a:latin typeface="宋体" panose="02010600030101010101" pitchFamily="2" charset="-122"/>
              </a:rPr>
              <a:t>字节流</a:t>
            </a:r>
            <a:r>
              <a:rPr lang="zh-CN" altLang="en-US" dirty="0">
                <a:latin typeface="宋体" panose="02010600030101010101" pitchFamily="2" charset="-122"/>
              </a:rPr>
              <a:t>的。</a:t>
            </a:r>
            <a:endParaRPr lang="zh-CN" altLang="en-US" sz="2400" dirty="0"/>
          </a:p>
          <a:p>
            <a:pPr eaLnBrk="1" hangingPunct="1"/>
            <a:endParaRPr lang="zh-CN" altLang="en-US" dirty="0"/>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Rectangle 2"/>
          <p:cNvSpPr>
            <a:spLocks noGrp="1" noChangeArrowheads="1"/>
          </p:cNvSpPr>
          <p:nvPr>
            <p:ph type="title"/>
          </p:nvPr>
        </p:nvSpPr>
        <p:spPr>
          <a:xfrm>
            <a:off x="827088"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使用</a:t>
            </a:r>
            <a:r>
              <a:rPr kumimoji="1" lang="en-US" altLang="zh-CN"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TCP</a:t>
            </a:r>
            <a:r>
              <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连接进行数据传输</a:t>
            </a:r>
            <a:endPar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endParaRPr>
          </a:p>
        </p:txBody>
      </p:sp>
      <p:sp>
        <p:nvSpPr>
          <p:cNvPr id="65539" name="Rectangle 77"/>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65540" name="Object 76"/>
          <p:cNvGraphicFramePr/>
          <p:nvPr/>
        </p:nvGraphicFramePr>
        <p:xfrm>
          <a:off x="1042988" y="1196975"/>
          <a:ext cx="6915150" cy="3095625"/>
        </p:xfrm>
        <a:graphic>
          <a:graphicData uri="http://schemas.openxmlformats.org/presentationml/2006/ole">
            <mc:AlternateContent xmlns:mc="http://schemas.openxmlformats.org/markup-compatibility/2006">
              <mc:Choice xmlns:v="urn:schemas-microsoft-com:vml" Requires="v">
                <p:oleObj spid="_x0000_s3088" name="" r:id="rId1" imgW="3481070" imgH="1564005" progId="Visio.Drawing.11">
                  <p:embed/>
                </p:oleObj>
              </mc:Choice>
              <mc:Fallback>
                <p:oleObj name="" r:id="rId1" imgW="3481070" imgH="1564005" progId="Visio.Drawing.11">
                  <p:embed/>
                  <p:pic>
                    <p:nvPicPr>
                      <p:cNvPr id="0" name="图片 3087"/>
                      <p:cNvPicPr/>
                      <p:nvPr/>
                    </p:nvPicPr>
                    <p:blipFill>
                      <a:blip r:embed="rId2"/>
                      <a:stretch>
                        <a:fillRect/>
                      </a:stretch>
                    </p:blipFill>
                    <p:spPr>
                      <a:xfrm>
                        <a:off x="1042988" y="1196975"/>
                        <a:ext cx="6915150" cy="3095625"/>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Rectangle 2"/>
          <p:cNvSpPr>
            <a:spLocks noGrp="1" noChangeArrowheads="1"/>
          </p:cNvSpPr>
          <p:nvPr>
            <p:ph type="title"/>
          </p:nvPr>
        </p:nvSpPr>
        <p:spPr>
          <a:xfrm>
            <a:off x="827088"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4.4.1 TCP</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的报头结构</a:t>
            </a:r>
            <a:endPar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pic>
        <p:nvPicPr>
          <p:cNvPr id="2" name="图片 -2147482607" descr="1621934668(1)"/>
          <p:cNvPicPr>
            <a:picLocks noChangeAspect="1"/>
          </p:cNvPicPr>
          <p:nvPr/>
        </p:nvPicPr>
        <p:blipFill>
          <a:blip r:embed="rId1"/>
          <a:stretch>
            <a:fillRect/>
          </a:stretch>
        </p:blipFill>
        <p:spPr>
          <a:xfrm>
            <a:off x="251460" y="1412875"/>
            <a:ext cx="8500745" cy="393319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8099" name="Rectangle 3"/>
          <p:cNvSpPr>
            <a:spLocks noGrp="1"/>
          </p:cNvSpPr>
          <p:nvPr>
            <p:ph idx="1"/>
          </p:nvPr>
        </p:nvSpPr>
        <p:spPr>
          <a:xfrm>
            <a:off x="827088" y="260350"/>
            <a:ext cx="7543800" cy="6397625"/>
          </a:xfrm>
        </p:spPr>
        <p:txBody>
          <a:bodyPr vert="horz" wrap="square" lIns="91440" tIns="45720" rIns="91440" bIns="45720" anchor="t"/>
          <a:p>
            <a:pPr eaLnBrk="1" hangingPunct="1">
              <a:lnSpc>
                <a:spcPct val="90000"/>
              </a:lnSpc>
            </a:pPr>
            <a:r>
              <a:rPr lang="zh-CN" altLang="en-US" sz="2800" dirty="0"/>
              <a:t>源端口和目的端口：各</a:t>
            </a:r>
            <a:r>
              <a:rPr lang="en-US" altLang="zh-CN" sz="2800" dirty="0"/>
              <a:t>16</a:t>
            </a:r>
            <a:r>
              <a:rPr lang="zh-CN" altLang="en-US" sz="2800" dirty="0"/>
              <a:t>位；</a:t>
            </a:r>
            <a:endParaRPr lang="zh-CN" altLang="en-US" sz="2800" dirty="0"/>
          </a:p>
          <a:p>
            <a:pPr eaLnBrk="1" hangingPunct="1">
              <a:lnSpc>
                <a:spcPct val="90000"/>
              </a:lnSpc>
            </a:pPr>
            <a:r>
              <a:rPr lang="zh-CN" altLang="en-US" sz="2800" dirty="0"/>
              <a:t>序号和确认号：以字节为单位编号，各</a:t>
            </a:r>
            <a:r>
              <a:rPr lang="en-US" altLang="zh-CN" sz="2800" dirty="0"/>
              <a:t>32</a:t>
            </a:r>
            <a:r>
              <a:rPr lang="zh-CN" altLang="en-US" sz="2800" dirty="0"/>
              <a:t>位；</a:t>
            </a:r>
            <a:endParaRPr lang="zh-CN" altLang="en-US" sz="2800" dirty="0"/>
          </a:p>
          <a:p>
            <a:pPr eaLnBrk="1" hangingPunct="1">
              <a:lnSpc>
                <a:spcPct val="90000"/>
              </a:lnSpc>
            </a:pPr>
            <a:r>
              <a:rPr lang="en-US" altLang="zh-CN" sz="2800" dirty="0"/>
              <a:t>TCP</a:t>
            </a:r>
            <a:r>
              <a:rPr lang="zh-CN" altLang="en-US" sz="2800" dirty="0"/>
              <a:t>头的长度：</a:t>
            </a:r>
            <a:r>
              <a:rPr lang="en-US" altLang="zh-CN" sz="2800" dirty="0"/>
              <a:t>4</a:t>
            </a:r>
            <a:r>
              <a:rPr lang="zh-CN" altLang="en-US" sz="2800" dirty="0"/>
              <a:t>位，长度单位为</a:t>
            </a:r>
            <a:r>
              <a:rPr lang="en-US" altLang="zh-CN" sz="2800" dirty="0"/>
              <a:t>32</a:t>
            </a:r>
            <a:r>
              <a:rPr lang="zh-CN" altLang="en-US" sz="2800" dirty="0"/>
              <a:t>位字，包含可选项域；</a:t>
            </a:r>
            <a:endParaRPr lang="zh-CN" altLang="en-US" sz="2800" dirty="0"/>
          </a:p>
          <a:p>
            <a:pPr eaLnBrk="1" hangingPunct="1">
              <a:lnSpc>
                <a:spcPct val="90000"/>
              </a:lnSpc>
            </a:pPr>
            <a:r>
              <a:rPr lang="en-US" altLang="zh-CN" sz="2800" dirty="0"/>
              <a:t>6</a:t>
            </a:r>
            <a:r>
              <a:rPr lang="zh-CN" altLang="en-US" sz="2800" dirty="0"/>
              <a:t>位的保留域；</a:t>
            </a:r>
            <a:endParaRPr lang="zh-CN" altLang="en-US" sz="2800" dirty="0"/>
          </a:p>
          <a:p>
            <a:pPr eaLnBrk="1" hangingPunct="1">
              <a:lnSpc>
                <a:spcPct val="90000"/>
              </a:lnSpc>
            </a:pPr>
            <a:r>
              <a:rPr lang="en-US" altLang="zh-CN" sz="2800" dirty="0"/>
              <a:t>6</a:t>
            </a:r>
            <a:r>
              <a:rPr lang="zh-CN" altLang="en-US" sz="2800" dirty="0"/>
              <a:t>位的标识位：置</a:t>
            </a:r>
            <a:r>
              <a:rPr lang="en-US" altLang="zh-CN" sz="2800" dirty="0"/>
              <a:t>1</a:t>
            </a:r>
            <a:r>
              <a:rPr lang="zh-CN" altLang="en-US" sz="2800" dirty="0"/>
              <a:t>表示有效</a:t>
            </a:r>
            <a:endParaRPr lang="zh-CN" altLang="en-US" sz="2800" dirty="0"/>
          </a:p>
          <a:p>
            <a:pPr lvl="1" eaLnBrk="1" hangingPunct="1">
              <a:lnSpc>
                <a:spcPct val="90000"/>
              </a:lnSpc>
            </a:pPr>
            <a:r>
              <a:rPr lang="en-US" altLang="zh-CN" sz="2400" dirty="0"/>
              <a:t>URG</a:t>
            </a:r>
            <a:r>
              <a:rPr lang="zh-CN" altLang="en-US" sz="2400" dirty="0"/>
              <a:t>：和紧急指针配合使用，发送紧急数据；</a:t>
            </a:r>
            <a:endParaRPr lang="zh-CN" altLang="en-US" sz="2400" dirty="0"/>
          </a:p>
          <a:p>
            <a:pPr lvl="1" eaLnBrk="1" hangingPunct="1">
              <a:lnSpc>
                <a:spcPct val="90000"/>
              </a:lnSpc>
            </a:pPr>
            <a:r>
              <a:rPr lang="en-US" altLang="zh-CN" sz="2400" dirty="0"/>
              <a:t>ACK</a:t>
            </a:r>
            <a:r>
              <a:rPr lang="zh-CN" altLang="en-US" sz="2400" dirty="0"/>
              <a:t>：确认号是否有效；</a:t>
            </a:r>
            <a:endParaRPr lang="zh-CN" altLang="en-US" sz="2400" dirty="0"/>
          </a:p>
          <a:p>
            <a:pPr lvl="1" eaLnBrk="1" hangingPunct="1">
              <a:lnSpc>
                <a:spcPct val="90000"/>
              </a:lnSpc>
            </a:pPr>
            <a:r>
              <a:rPr lang="en-US" altLang="zh-CN" sz="2400" dirty="0"/>
              <a:t>PSH</a:t>
            </a:r>
            <a:r>
              <a:rPr lang="zh-CN" altLang="en-US" sz="2400" dirty="0"/>
              <a:t>：指示发送方和接收方将数据不做缓存，立刻发送或接收；</a:t>
            </a:r>
            <a:endParaRPr lang="zh-CN" altLang="en-US" sz="2400" dirty="0"/>
          </a:p>
          <a:p>
            <a:pPr lvl="1" eaLnBrk="1" hangingPunct="1">
              <a:lnSpc>
                <a:spcPct val="90000"/>
              </a:lnSpc>
            </a:pPr>
            <a:r>
              <a:rPr lang="en-US" altLang="zh-CN" sz="2400" dirty="0"/>
              <a:t>RST</a:t>
            </a:r>
            <a:r>
              <a:rPr lang="zh-CN" altLang="en-US" sz="2400" dirty="0"/>
              <a:t>：由于不可恢复的错误重置连接；</a:t>
            </a:r>
            <a:endParaRPr lang="zh-CN" altLang="en-US" sz="2400" dirty="0"/>
          </a:p>
          <a:p>
            <a:pPr lvl="1" eaLnBrk="1" hangingPunct="1">
              <a:lnSpc>
                <a:spcPct val="90000"/>
              </a:lnSpc>
            </a:pPr>
            <a:r>
              <a:rPr lang="en-US" altLang="zh-CN" sz="2400" dirty="0"/>
              <a:t>SYN</a:t>
            </a:r>
            <a:r>
              <a:rPr lang="zh-CN" altLang="en-US" sz="2400" dirty="0"/>
              <a:t>：用于连接建立指示；</a:t>
            </a:r>
            <a:endParaRPr lang="zh-CN" altLang="en-US" sz="2400" dirty="0"/>
          </a:p>
          <a:p>
            <a:pPr lvl="1" eaLnBrk="1" hangingPunct="1">
              <a:lnSpc>
                <a:spcPct val="90000"/>
              </a:lnSpc>
            </a:pPr>
            <a:r>
              <a:rPr lang="en-US" altLang="zh-CN" sz="2400" dirty="0"/>
              <a:t>FIN</a:t>
            </a:r>
            <a:r>
              <a:rPr lang="zh-CN" altLang="en-US" sz="2400" dirty="0"/>
              <a:t>：用于连接释放指示</a:t>
            </a:r>
            <a:endParaRPr lang="zh-CN" altLang="en-US" sz="2400" dirty="0"/>
          </a:p>
          <a:p>
            <a:pPr eaLnBrk="1" hangingPunct="1">
              <a:lnSpc>
                <a:spcPct val="90000"/>
              </a:lnSpc>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8099">
                                            <p:txEl>
                                              <p:charRg st="0" end="15"/>
                                            </p:txEl>
                                          </p:spTgt>
                                        </p:tgtEl>
                                        <p:attrNameLst>
                                          <p:attrName>style.visibility</p:attrName>
                                        </p:attrNameLst>
                                      </p:cBhvr>
                                      <p:to>
                                        <p:strVal val="visible"/>
                                      </p:to>
                                    </p:set>
                                    <p:animEffect transition="in" filter="fade">
                                      <p:cBhvr>
                                        <p:cTn id="7" dur="1000"/>
                                        <p:tgtEl>
                                          <p:spTgt spid="388099">
                                            <p:txEl>
                                              <p:charRg st="0" end="15"/>
                                            </p:txEl>
                                          </p:spTgt>
                                        </p:tgtEl>
                                      </p:cBhvr>
                                    </p:animEffect>
                                    <p:anim calcmode="lin" valueType="num">
                                      <p:cBhvr>
                                        <p:cTn id="8" dur="1000" fill="hold"/>
                                        <p:tgtEl>
                                          <p:spTgt spid="388099">
                                            <p:txEl>
                                              <p:charRg st="0" end="15"/>
                                            </p:txEl>
                                          </p:spTgt>
                                        </p:tgtEl>
                                        <p:attrNameLst>
                                          <p:attrName>ppt_x</p:attrName>
                                        </p:attrNameLst>
                                      </p:cBhvr>
                                      <p:tavLst>
                                        <p:tav tm="0">
                                          <p:val>
                                            <p:strVal val="#ppt_x"/>
                                          </p:val>
                                        </p:tav>
                                        <p:tav tm="100000">
                                          <p:val>
                                            <p:strVal val="#ppt_x"/>
                                          </p:val>
                                        </p:tav>
                                      </p:tavLst>
                                    </p:anim>
                                    <p:anim calcmode="lin" valueType="num">
                                      <p:cBhvr>
                                        <p:cTn id="9" dur="1000" fill="hold"/>
                                        <p:tgtEl>
                                          <p:spTgt spid="388099">
                                            <p:txEl>
                                              <p:charRg st="0" end="1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8099">
                                            <p:txEl>
                                              <p:charRg st="15" end="37"/>
                                            </p:txEl>
                                          </p:spTgt>
                                        </p:tgtEl>
                                        <p:attrNameLst>
                                          <p:attrName>style.visibility</p:attrName>
                                        </p:attrNameLst>
                                      </p:cBhvr>
                                      <p:to>
                                        <p:strVal val="visible"/>
                                      </p:to>
                                    </p:set>
                                    <p:animEffect transition="in" filter="fade">
                                      <p:cBhvr>
                                        <p:cTn id="14" dur="1000"/>
                                        <p:tgtEl>
                                          <p:spTgt spid="388099">
                                            <p:txEl>
                                              <p:charRg st="15" end="37"/>
                                            </p:txEl>
                                          </p:spTgt>
                                        </p:tgtEl>
                                      </p:cBhvr>
                                    </p:animEffect>
                                    <p:anim calcmode="lin" valueType="num">
                                      <p:cBhvr>
                                        <p:cTn id="15" dur="1000" fill="hold"/>
                                        <p:tgtEl>
                                          <p:spTgt spid="388099">
                                            <p:txEl>
                                              <p:charRg st="15" end="37"/>
                                            </p:txEl>
                                          </p:spTgt>
                                        </p:tgtEl>
                                        <p:attrNameLst>
                                          <p:attrName>ppt_x</p:attrName>
                                        </p:attrNameLst>
                                      </p:cBhvr>
                                      <p:tavLst>
                                        <p:tav tm="0">
                                          <p:val>
                                            <p:strVal val="#ppt_x"/>
                                          </p:val>
                                        </p:tav>
                                        <p:tav tm="100000">
                                          <p:val>
                                            <p:strVal val="#ppt_x"/>
                                          </p:val>
                                        </p:tav>
                                      </p:tavLst>
                                    </p:anim>
                                    <p:anim calcmode="lin" valueType="num">
                                      <p:cBhvr>
                                        <p:cTn id="16" dur="1000" fill="hold"/>
                                        <p:tgtEl>
                                          <p:spTgt spid="388099">
                                            <p:txEl>
                                              <p:charRg st="15" end="3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88099">
                                            <p:txEl>
                                              <p:charRg st="37" end="66"/>
                                            </p:txEl>
                                          </p:spTgt>
                                        </p:tgtEl>
                                        <p:attrNameLst>
                                          <p:attrName>style.visibility</p:attrName>
                                        </p:attrNameLst>
                                      </p:cBhvr>
                                      <p:to>
                                        <p:strVal val="visible"/>
                                      </p:to>
                                    </p:set>
                                    <p:animEffect transition="in" filter="fade">
                                      <p:cBhvr>
                                        <p:cTn id="21" dur="1000"/>
                                        <p:tgtEl>
                                          <p:spTgt spid="388099">
                                            <p:txEl>
                                              <p:charRg st="37" end="66"/>
                                            </p:txEl>
                                          </p:spTgt>
                                        </p:tgtEl>
                                      </p:cBhvr>
                                    </p:animEffect>
                                    <p:anim calcmode="lin" valueType="num">
                                      <p:cBhvr>
                                        <p:cTn id="22" dur="1000" fill="hold"/>
                                        <p:tgtEl>
                                          <p:spTgt spid="388099">
                                            <p:txEl>
                                              <p:charRg st="37" end="66"/>
                                            </p:txEl>
                                          </p:spTgt>
                                        </p:tgtEl>
                                        <p:attrNameLst>
                                          <p:attrName>ppt_x</p:attrName>
                                        </p:attrNameLst>
                                      </p:cBhvr>
                                      <p:tavLst>
                                        <p:tav tm="0">
                                          <p:val>
                                            <p:strVal val="#ppt_x"/>
                                          </p:val>
                                        </p:tav>
                                        <p:tav tm="100000">
                                          <p:val>
                                            <p:strVal val="#ppt_x"/>
                                          </p:val>
                                        </p:tav>
                                      </p:tavLst>
                                    </p:anim>
                                    <p:anim calcmode="lin" valueType="num">
                                      <p:cBhvr>
                                        <p:cTn id="23" dur="1000" fill="hold"/>
                                        <p:tgtEl>
                                          <p:spTgt spid="388099">
                                            <p:txEl>
                                              <p:charRg st="37" end="6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88099">
                                            <p:txEl>
                                              <p:charRg st="66" end="74"/>
                                            </p:txEl>
                                          </p:spTgt>
                                        </p:tgtEl>
                                        <p:attrNameLst>
                                          <p:attrName>style.visibility</p:attrName>
                                        </p:attrNameLst>
                                      </p:cBhvr>
                                      <p:to>
                                        <p:strVal val="visible"/>
                                      </p:to>
                                    </p:set>
                                    <p:animEffect transition="in" filter="fade">
                                      <p:cBhvr>
                                        <p:cTn id="28" dur="1000"/>
                                        <p:tgtEl>
                                          <p:spTgt spid="388099">
                                            <p:txEl>
                                              <p:charRg st="66" end="74"/>
                                            </p:txEl>
                                          </p:spTgt>
                                        </p:tgtEl>
                                      </p:cBhvr>
                                    </p:animEffect>
                                    <p:anim calcmode="lin" valueType="num">
                                      <p:cBhvr>
                                        <p:cTn id="29" dur="1000" fill="hold"/>
                                        <p:tgtEl>
                                          <p:spTgt spid="388099">
                                            <p:txEl>
                                              <p:charRg st="66" end="74"/>
                                            </p:txEl>
                                          </p:spTgt>
                                        </p:tgtEl>
                                        <p:attrNameLst>
                                          <p:attrName>ppt_x</p:attrName>
                                        </p:attrNameLst>
                                      </p:cBhvr>
                                      <p:tavLst>
                                        <p:tav tm="0">
                                          <p:val>
                                            <p:strVal val="#ppt_x"/>
                                          </p:val>
                                        </p:tav>
                                        <p:tav tm="100000">
                                          <p:val>
                                            <p:strVal val="#ppt_x"/>
                                          </p:val>
                                        </p:tav>
                                      </p:tavLst>
                                    </p:anim>
                                    <p:anim calcmode="lin" valueType="num">
                                      <p:cBhvr>
                                        <p:cTn id="30" dur="1000" fill="hold"/>
                                        <p:tgtEl>
                                          <p:spTgt spid="388099">
                                            <p:txEl>
                                              <p:charRg st="66" end="7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88099">
                                            <p:txEl>
                                              <p:charRg st="74" end="88"/>
                                            </p:txEl>
                                          </p:spTgt>
                                        </p:tgtEl>
                                        <p:attrNameLst>
                                          <p:attrName>style.visibility</p:attrName>
                                        </p:attrNameLst>
                                      </p:cBhvr>
                                      <p:to>
                                        <p:strVal val="visible"/>
                                      </p:to>
                                    </p:set>
                                    <p:animEffect transition="in" filter="fade">
                                      <p:cBhvr>
                                        <p:cTn id="35" dur="1000"/>
                                        <p:tgtEl>
                                          <p:spTgt spid="388099">
                                            <p:txEl>
                                              <p:charRg st="74" end="88"/>
                                            </p:txEl>
                                          </p:spTgt>
                                        </p:tgtEl>
                                      </p:cBhvr>
                                    </p:animEffect>
                                    <p:anim calcmode="lin" valueType="num">
                                      <p:cBhvr>
                                        <p:cTn id="36" dur="1000" fill="hold"/>
                                        <p:tgtEl>
                                          <p:spTgt spid="388099">
                                            <p:txEl>
                                              <p:charRg st="74" end="88"/>
                                            </p:txEl>
                                          </p:spTgt>
                                        </p:tgtEl>
                                        <p:attrNameLst>
                                          <p:attrName>ppt_x</p:attrName>
                                        </p:attrNameLst>
                                      </p:cBhvr>
                                      <p:tavLst>
                                        <p:tav tm="0">
                                          <p:val>
                                            <p:strVal val="#ppt_x"/>
                                          </p:val>
                                        </p:tav>
                                        <p:tav tm="100000">
                                          <p:val>
                                            <p:strVal val="#ppt_x"/>
                                          </p:val>
                                        </p:tav>
                                      </p:tavLst>
                                    </p:anim>
                                    <p:anim calcmode="lin" valueType="num">
                                      <p:cBhvr>
                                        <p:cTn id="37" dur="1000" fill="hold"/>
                                        <p:tgtEl>
                                          <p:spTgt spid="388099">
                                            <p:txEl>
                                              <p:charRg st="74" end="88"/>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88099">
                                            <p:txEl>
                                              <p:charRg st="88" end="110"/>
                                            </p:txEl>
                                          </p:spTgt>
                                        </p:tgtEl>
                                        <p:attrNameLst>
                                          <p:attrName>style.visibility</p:attrName>
                                        </p:attrNameLst>
                                      </p:cBhvr>
                                      <p:to>
                                        <p:strVal val="visible"/>
                                      </p:to>
                                    </p:set>
                                    <p:animEffect transition="in" filter="fade">
                                      <p:cBhvr>
                                        <p:cTn id="40" dur="1000"/>
                                        <p:tgtEl>
                                          <p:spTgt spid="388099">
                                            <p:txEl>
                                              <p:charRg st="88" end="110"/>
                                            </p:txEl>
                                          </p:spTgt>
                                        </p:tgtEl>
                                      </p:cBhvr>
                                    </p:animEffect>
                                    <p:anim calcmode="lin" valueType="num">
                                      <p:cBhvr>
                                        <p:cTn id="41" dur="1000" fill="hold"/>
                                        <p:tgtEl>
                                          <p:spTgt spid="388099">
                                            <p:txEl>
                                              <p:charRg st="88" end="110"/>
                                            </p:txEl>
                                          </p:spTgt>
                                        </p:tgtEl>
                                        <p:attrNameLst>
                                          <p:attrName>ppt_x</p:attrName>
                                        </p:attrNameLst>
                                      </p:cBhvr>
                                      <p:tavLst>
                                        <p:tav tm="0">
                                          <p:val>
                                            <p:strVal val="#ppt_x"/>
                                          </p:val>
                                        </p:tav>
                                        <p:tav tm="100000">
                                          <p:val>
                                            <p:strVal val="#ppt_x"/>
                                          </p:val>
                                        </p:tav>
                                      </p:tavLst>
                                    </p:anim>
                                    <p:anim calcmode="lin" valueType="num">
                                      <p:cBhvr>
                                        <p:cTn id="42" dur="1000" fill="hold"/>
                                        <p:tgtEl>
                                          <p:spTgt spid="388099">
                                            <p:txEl>
                                              <p:charRg st="88" end="110"/>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8099">
                                            <p:txEl>
                                              <p:charRg st="110" end="123"/>
                                            </p:txEl>
                                          </p:spTgt>
                                        </p:tgtEl>
                                        <p:attrNameLst>
                                          <p:attrName>style.visibility</p:attrName>
                                        </p:attrNameLst>
                                      </p:cBhvr>
                                      <p:to>
                                        <p:strVal val="visible"/>
                                      </p:to>
                                    </p:set>
                                    <p:animEffect transition="in" filter="fade">
                                      <p:cBhvr>
                                        <p:cTn id="45" dur="1000"/>
                                        <p:tgtEl>
                                          <p:spTgt spid="388099">
                                            <p:txEl>
                                              <p:charRg st="110" end="123"/>
                                            </p:txEl>
                                          </p:spTgt>
                                        </p:tgtEl>
                                      </p:cBhvr>
                                    </p:animEffect>
                                    <p:anim calcmode="lin" valueType="num">
                                      <p:cBhvr>
                                        <p:cTn id="46" dur="1000" fill="hold"/>
                                        <p:tgtEl>
                                          <p:spTgt spid="388099">
                                            <p:txEl>
                                              <p:charRg st="110" end="123"/>
                                            </p:txEl>
                                          </p:spTgt>
                                        </p:tgtEl>
                                        <p:attrNameLst>
                                          <p:attrName>ppt_x</p:attrName>
                                        </p:attrNameLst>
                                      </p:cBhvr>
                                      <p:tavLst>
                                        <p:tav tm="0">
                                          <p:val>
                                            <p:strVal val="#ppt_x"/>
                                          </p:val>
                                        </p:tav>
                                        <p:tav tm="100000">
                                          <p:val>
                                            <p:strVal val="#ppt_x"/>
                                          </p:val>
                                        </p:tav>
                                      </p:tavLst>
                                    </p:anim>
                                    <p:anim calcmode="lin" valueType="num">
                                      <p:cBhvr>
                                        <p:cTn id="47" dur="1000" fill="hold"/>
                                        <p:tgtEl>
                                          <p:spTgt spid="388099">
                                            <p:txEl>
                                              <p:charRg st="110" end="123"/>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88099">
                                            <p:txEl>
                                              <p:charRg st="123" end="153"/>
                                            </p:txEl>
                                          </p:spTgt>
                                        </p:tgtEl>
                                        <p:attrNameLst>
                                          <p:attrName>style.visibility</p:attrName>
                                        </p:attrNameLst>
                                      </p:cBhvr>
                                      <p:to>
                                        <p:strVal val="visible"/>
                                      </p:to>
                                    </p:set>
                                    <p:animEffect transition="in" filter="fade">
                                      <p:cBhvr>
                                        <p:cTn id="50" dur="1000"/>
                                        <p:tgtEl>
                                          <p:spTgt spid="388099">
                                            <p:txEl>
                                              <p:charRg st="123" end="153"/>
                                            </p:txEl>
                                          </p:spTgt>
                                        </p:tgtEl>
                                      </p:cBhvr>
                                    </p:animEffect>
                                    <p:anim calcmode="lin" valueType="num">
                                      <p:cBhvr>
                                        <p:cTn id="51" dur="1000" fill="hold"/>
                                        <p:tgtEl>
                                          <p:spTgt spid="388099">
                                            <p:txEl>
                                              <p:charRg st="123" end="153"/>
                                            </p:txEl>
                                          </p:spTgt>
                                        </p:tgtEl>
                                        <p:attrNameLst>
                                          <p:attrName>ppt_x</p:attrName>
                                        </p:attrNameLst>
                                      </p:cBhvr>
                                      <p:tavLst>
                                        <p:tav tm="0">
                                          <p:val>
                                            <p:strVal val="#ppt_x"/>
                                          </p:val>
                                        </p:tav>
                                        <p:tav tm="100000">
                                          <p:val>
                                            <p:strVal val="#ppt_x"/>
                                          </p:val>
                                        </p:tav>
                                      </p:tavLst>
                                    </p:anim>
                                    <p:anim calcmode="lin" valueType="num">
                                      <p:cBhvr>
                                        <p:cTn id="52" dur="1000" fill="hold"/>
                                        <p:tgtEl>
                                          <p:spTgt spid="388099">
                                            <p:txEl>
                                              <p:charRg st="123" end="153"/>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88099">
                                            <p:txEl>
                                              <p:charRg st="153" end="172"/>
                                            </p:txEl>
                                          </p:spTgt>
                                        </p:tgtEl>
                                        <p:attrNameLst>
                                          <p:attrName>style.visibility</p:attrName>
                                        </p:attrNameLst>
                                      </p:cBhvr>
                                      <p:to>
                                        <p:strVal val="visible"/>
                                      </p:to>
                                    </p:set>
                                    <p:animEffect transition="in" filter="fade">
                                      <p:cBhvr>
                                        <p:cTn id="55" dur="1000"/>
                                        <p:tgtEl>
                                          <p:spTgt spid="388099">
                                            <p:txEl>
                                              <p:charRg st="153" end="172"/>
                                            </p:txEl>
                                          </p:spTgt>
                                        </p:tgtEl>
                                      </p:cBhvr>
                                    </p:animEffect>
                                    <p:anim calcmode="lin" valueType="num">
                                      <p:cBhvr>
                                        <p:cTn id="56" dur="1000" fill="hold"/>
                                        <p:tgtEl>
                                          <p:spTgt spid="388099">
                                            <p:txEl>
                                              <p:charRg st="153" end="172"/>
                                            </p:txEl>
                                          </p:spTgt>
                                        </p:tgtEl>
                                        <p:attrNameLst>
                                          <p:attrName>ppt_x</p:attrName>
                                        </p:attrNameLst>
                                      </p:cBhvr>
                                      <p:tavLst>
                                        <p:tav tm="0">
                                          <p:val>
                                            <p:strVal val="#ppt_x"/>
                                          </p:val>
                                        </p:tav>
                                        <p:tav tm="100000">
                                          <p:val>
                                            <p:strVal val="#ppt_x"/>
                                          </p:val>
                                        </p:tav>
                                      </p:tavLst>
                                    </p:anim>
                                    <p:anim calcmode="lin" valueType="num">
                                      <p:cBhvr>
                                        <p:cTn id="57" dur="1000" fill="hold"/>
                                        <p:tgtEl>
                                          <p:spTgt spid="388099">
                                            <p:txEl>
                                              <p:charRg st="153" end="172"/>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88099">
                                            <p:txEl>
                                              <p:charRg st="172" end="186"/>
                                            </p:txEl>
                                          </p:spTgt>
                                        </p:tgtEl>
                                        <p:attrNameLst>
                                          <p:attrName>style.visibility</p:attrName>
                                        </p:attrNameLst>
                                      </p:cBhvr>
                                      <p:to>
                                        <p:strVal val="visible"/>
                                      </p:to>
                                    </p:set>
                                    <p:animEffect transition="in" filter="fade">
                                      <p:cBhvr>
                                        <p:cTn id="60" dur="1000"/>
                                        <p:tgtEl>
                                          <p:spTgt spid="388099">
                                            <p:txEl>
                                              <p:charRg st="172" end="186"/>
                                            </p:txEl>
                                          </p:spTgt>
                                        </p:tgtEl>
                                      </p:cBhvr>
                                    </p:animEffect>
                                    <p:anim calcmode="lin" valueType="num">
                                      <p:cBhvr>
                                        <p:cTn id="61" dur="1000" fill="hold"/>
                                        <p:tgtEl>
                                          <p:spTgt spid="388099">
                                            <p:txEl>
                                              <p:charRg st="172" end="186"/>
                                            </p:txEl>
                                          </p:spTgt>
                                        </p:tgtEl>
                                        <p:attrNameLst>
                                          <p:attrName>ppt_x</p:attrName>
                                        </p:attrNameLst>
                                      </p:cBhvr>
                                      <p:tavLst>
                                        <p:tav tm="0">
                                          <p:val>
                                            <p:strVal val="#ppt_x"/>
                                          </p:val>
                                        </p:tav>
                                        <p:tav tm="100000">
                                          <p:val>
                                            <p:strVal val="#ppt_x"/>
                                          </p:val>
                                        </p:tav>
                                      </p:tavLst>
                                    </p:anim>
                                    <p:anim calcmode="lin" valueType="num">
                                      <p:cBhvr>
                                        <p:cTn id="62" dur="1000" fill="hold"/>
                                        <p:tgtEl>
                                          <p:spTgt spid="388099">
                                            <p:txEl>
                                              <p:charRg st="172" end="186"/>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88099">
                                            <p:txEl>
                                              <p:charRg st="186" end="199"/>
                                            </p:txEl>
                                          </p:spTgt>
                                        </p:tgtEl>
                                        <p:attrNameLst>
                                          <p:attrName>style.visibility</p:attrName>
                                        </p:attrNameLst>
                                      </p:cBhvr>
                                      <p:to>
                                        <p:strVal val="visible"/>
                                      </p:to>
                                    </p:set>
                                    <p:animEffect transition="in" filter="fade">
                                      <p:cBhvr>
                                        <p:cTn id="65" dur="1000"/>
                                        <p:tgtEl>
                                          <p:spTgt spid="388099">
                                            <p:txEl>
                                              <p:charRg st="186" end="199"/>
                                            </p:txEl>
                                          </p:spTgt>
                                        </p:tgtEl>
                                      </p:cBhvr>
                                    </p:animEffect>
                                    <p:anim calcmode="lin" valueType="num">
                                      <p:cBhvr>
                                        <p:cTn id="66" dur="1000" fill="hold"/>
                                        <p:tgtEl>
                                          <p:spTgt spid="388099">
                                            <p:txEl>
                                              <p:charRg st="186" end="199"/>
                                            </p:txEl>
                                          </p:spTgt>
                                        </p:tgtEl>
                                        <p:attrNameLst>
                                          <p:attrName>ppt_x</p:attrName>
                                        </p:attrNameLst>
                                      </p:cBhvr>
                                      <p:tavLst>
                                        <p:tav tm="0">
                                          <p:val>
                                            <p:strVal val="#ppt_x"/>
                                          </p:val>
                                        </p:tav>
                                        <p:tav tm="100000">
                                          <p:val>
                                            <p:strVal val="#ppt_x"/>
                                          </p:val>
                                        </p:tav>
                                      </p:tavLst>
                                    </p:anim>
                                    <p:anim calcmode="lin" valueType="num">
                                      <p:cBhvr>
                                        <p:cTn id="67" dur="1000" fill="hold"/>
                                        <p:tgtEl>
                                          <p:spTgt spid="388099">
                                            <p:txEl>
                                              <p:charRg st="186" end="19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sz="3600" b="0" i="0" u="none" strike="noStrike" kern="0" cap="none" spc="0" normalizeH="0" baseline="0" noProof="0" smtClean="0">
                <a:ln>
                  <a:noFill/>
                </a:ln>
                <a:solidFill>
                  <a:srgbClr val="FF9900"/>
                </a:solidFill>
                <a:effectLst/>
                <a:uLnTx/>
                <a:uFillTx/>
                <a:latin typeface="+mj-lt"/>
                <a:ea typeface="+mj-ea"/>
                <a:cs typeface="+mj-cs"/>
              </a:rPr>
              <a:t>传输层和网络层的作用范围示例</a:t>
            </a:r>
            <a:endParaRPr kumimoji="1" lang="zh-CN" sz="36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Object 46"/>
          <p:cNvGraphicFramePr/>
          <p:nvPr/>
        </p:nvGraphicFramePr>
        <p:xfrm>
          <a:off x="1043940" y="1556385"/>
          <a:ext cx="7444105" cy="3694430"/>
        </p:xfrm>
        <a:graphic>
          <a:graphicData uri="http://schemas.openxmlformats.org/presentationml/2006/ole">
            <mc:AlternateContent xmlns:mc="http://schemas.openxmlformats.org/markup-compatibility/2006">
              <mc:Choice xmlns:v="urn:schemas-microsoft-com:vml" Requires="v">
                <p:oleObj spid="_x0000_s3076" name="" r:id="rId1" imgW="5584825" imgH="2792095" progId="Visio.Drawing.11">
                  <p:embed/>
                </p:oleObj>
              </mc:Choice>
              <mc:Fallback>
                <p:oleObj name="" r:id="rId1" imgW="5584825" imgH="2792095" progId="Visio.Drawing.11">
                  <p:embed/>
                  <p:pic>
                    <p:nvPicPr>
                      <p:cNvPr id="0" name="图片 3075"/>
                      <p:cNvPicPr/>
                      <p:nvPr/>
                    </p:nvPicPr>
                    <p:blipFill>
                      <a:blip r:embed="rId2"/>
                      <a:stretch>
                        <a:fillRect/>
                      </a:stretch>
                    </p:blipFill>
                    <p:spPr>
                      <a:xfrm>
                        <a:off x="1043940" y="1556385"/>
                        <a:ext cx="7444105" cy="36944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Rectangle 3"/>
          <p:cNvSpPr>
            <a:spLocks noGrp="1"/>
          </p:cNvSpPr>
          <p:nvPr>
            <p:ph idx="1"/>
          </p:nvPr>
        </p:nvSpPr>
        <p:spPr>
          <a:xfrm>
            <a:off x="762000" y="1268413"/>
            <a:ext cx="8382000" cy="3409950"/>
          </a:xfrm>
        </p:spPr>
        <p:txBody>
          <a:bodyPr vert="horz" wrap="square" lIns="91440" tIns="45720" rIns="91440" bIns="45720" anchor="t"/>
          <a:p>
            <a:pPr eaLnBrk="1" hangingPunct="1"/>
            <a:r>
              <a:rPr lang="zh-CN" altLang="en-US" dirty="0"/>
              <a:t>窗口大小：用于基于</a:t>
            </a:r>
            <a:r>
              <a:rPr lang="zh-CN" altLang="en-US" dirty="0">
                <a:solidFill>
                  <a:srgbClr val="FF6600"/>
                </a:solidFill>
              </a:rPr>
              <a:t>可变滑动窗口</a:t>
            </a:r>
            <a:r>
              <a:rPr lang="zh-CN" altLang="en-US" dirty="0"/>
              <a:t>的流控，指示发送方从确认号开始可以再发送窗口大小的字节流；</a:t>
            </a:r>
            <a:endParaRPr lang="zh-CN" altLang="en-US" dirty="0"/>
          </a:p>
          <a:p>
            <a:pPr eaLnBrk="1" hangingPunct="1"/>
            <a:r>
              <a:rPr lang="zh-CN" altLang="en-US" dirty="0"/>
              <a:t>校验和：为增加可靠性，对</a:t>
            </a:r>
            <a:r>
              <a:rPr lang="en-US" altLang="zh-CN" dirty="0"/>
              <a:t>TCP</a:t>
            </a:r>
            <a:r>
              <a:rPr lang="zh-CN" altLang="en-US" dirty="0"/>
              <a:t>头，数据和伪头计算校验和；</a:t>
            </a:r>
            <a:endParaRPr lang="zh-CN" altLang="en-US" dirty="0"/>
          </a:p>
          <a:p>
            <a:pPr eaLnBrk="1" hangingPunct="1"/>
            <a:r>
              <a:rPr lang="zh-CN" altLang="en-US" dirty="0"/>
              <a:t>可选项域。</a:t>
            </a:r>
            <a:endParaRPr lang="zh-CN" altLang="en-US" dirty="0"/>
          </a:p>
          <a:p>
            <a:pPr eaLnBrk="1" hangingPunct="1"/>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Rectangle 2"/>
          <p:cNvSpPr>
            <a:spLocks noGrp="1" noChangeArrowheads="1"/>
          </p:cNvSpPr>
          <p:nvPr>
            <p:ph type="title"/>
          </p:nvPr>
        </p:nvSpPr>
        <p:spPr>
          <a:xfrm>
            <a:off x="1042988"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en-US" altLang="zh-CN"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4.4.2 TCP</a:t>
            </a:r>
            <a:r>
              <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连接</a:t>
            </a:r>
            <a:r>
              <a:rPr kumimoji="1" lang="zh-CN"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的建立和释放（</a:t>
            </a:r>
            <a:r>
              <a:rPr kumimoji="1" lang="en-US" altLang="zh-CN"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1</a:t>
            </a:r>
            <a:r>
              <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rPr>
              <a:t>）</a:t>
            </a:r>
            <a:endPar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endParaRPr>
          </a:p>
        </p:txBody>
      </p:sp>
      <p:sp>
        <p:nvSpPr>
          <p:cNvPr id="391171" name="Rectangle 3"/>
          <p:cNvSpPr>
            <a:spLocks noGrp="1"/>
          </p:cNvSpPr>
          <p:nvPr>
            <p:ph idx="1"/>
          </p:nvPr>
        </p:nvSpPr>
        <p:spPr>
          <a:xfrm>
            <a:off x="539750" y="765175"/>
            <a:ext cx="8001000" cy="5265738"/>
          </a:xfrm>
        </p:spPr>
        <p:txBody>
          <a:bodyPr vert="horz" wrap="square" lIns="91440" tIns="45720" rIns="91440" bIns="45720" anchor="t"/>
          <a:p>
            <a:pPr eaLnBrk="1" hangingPunct="1"/>
            <a:r>
              <a:rPr lang="zh-CN" altLang="en-US" sz="2800" b="0" dirty="0"/>
              <a:t>三次握手建立连接</a:t>
            </a:r>
            <a:endParaRPr lang="zh-CN" altLang="en-US" sz="2800" b="0" dirty="0"/>
          </a:p>
          <a:p>
            <a:pPr lvl="1" eaLnBrk="1" hangingPunct="1"/>
            <a:endParaRPr lang="zh-CN" altLang="en-US" sz="2400" dirty="0"/>
          </a:p>
        </p:txBody>
      </p:sp>
      <p:graphicFrame>
        <p:nvGraphicFramePr>
          <p:cNvPr id="11" name="对象 10"/>
          <p:cNvGraphicFramePr/>
          <p:nvPr/>
        </p:nvGraphicFramePr>
        <p:xfrm>
          <a:off x="1764030" y="1700530"/>
          <a:ext cx="3573780" cy="3329305"/>
        </p:xfrm>
        <a:graphic>
          <a:graphicData uri="http://schemas.openxmlformats.org/presentationml/2006/ole">
            <mc:AlternateContent xmlns:mc="http://schemas.openxmlformats.org/markup-compatibility/2006">
              <mc:Choice xmlns:v="urn:schemas-microsoft-com:vml" Requires="v">
                <p:oleObj spid="_x0000_s12" name="" r:id="rId1" imgW="2384425" imgH="2653665" progId="Visio.Drawing.11">
                  <p:embed/>
                </p:oleObj>
              </mc:Choice>
              <mc:Fallback>
                <p:oleObj name="" r:id="rId1" imgW="2384425" imgH="2653665" progId="Visio.Drawing.11">
                  <p:embed/>
                  <p:pic>
                    <p:nvPicPr>
                      <p:cNvPr id="0" name="图片 11"/>
                      <p:cNvPicPr/>
                      <p:nvPr/>
                    </p:nvPicPr>
                    <p:blipFill>
                      <a:blip r:embed="rId2"/>
                      <a:stretch>
                        <a:fillRect/>
                      </a:stretch>
                    </p:blipFill>
                    <p:spPr>
                      <a:xfrm>
                        <a:off x="1764030" y="1700530"/>
                        <a:ext cx="3573780" cy="33293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charRg st="0" end="9"/>
                                            </p:txEl>
                                          </p:spTgt>
                                        </p:tgtEl>
                                        <p:attrNameLst>
                                          <p:attrName>style.visibility</p:attrName>
                                        </p:attrNameLst>
                                      </p:cBhvr>
                                      <p:to>
                                        <p:strVal val="visible"/>
                                      </p:to>
                                    </p:set>
                                    <p:anim calcmode="lin" valueType="num">
                                      <p:cBhvr additive="base">
                                        <p:cTn id="7" dur="500" fill="hold"/>
                                        <p:tgtEl>
                                          <p:spTgt spid="391171">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ldLvl="2"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1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600" noProof="0" dirty="0" smtClean="0">
                <a:ln>
                  <a:noFill/>
                </a:ln>
                <a:effectLst/>
                <a:uLnTx/>
                <a:uFillTx/>
                <a:latin typeface="黑体" panose="02010609060101010101" pitchFamily="49" charset="-122"/>
                <a:sym typeface="+mn-ea"/>
              </a:rPr>
              <a:t>4.4.2 TCP</a:t>
            </a:r>
            <a:r>
              <a:rPr lang="zh-CN" altLang="en-US" sz="3600" noProof="0" dirty="0" smtClean="0">
                <a:ln>
                  <a:noFill/>
                </a:ln>
                <a:effectLst/>
                <a:uLnTx/>
                <a:uFillTx/>
                <a:latin typeface="黑体" panose="02010609060101010101" pitchFamily="49" charset="-122"/>
                <a:sym typeface="+mn-ea"/>
              </a:rPr>
              <a:t>连接</a:t>
            </a:r>
            <a:r>
              <a:rPr lang="zh-CN" sz="3600" noProof="0" dirty="0" smtClean="0">
                <a:ln>
                  <a:noFill/>
                </a:ln>
                <a:effectLst/>
                <a:uLnTx/>
                <a:uFillTx/>
                <a:latin typeface="黑体" panose="02010609060101010101" pitchFamily="49" charset="-122"/>
                <a:sym typeface="+mn-ea"/>
              </a:rPr>
              <a:t>的建立和释放（</a:t>
            </a:r>
            <a:r>
              <a:rPr lang="en-US" altLang="zh-CN" sz="3600" noProof="0" dirty="0" smtClean="0">
                <a:ln>
                  <a:noFill/>
                </a:ln>
                <a:effectLst/>
                <a:uLnTx/>
                <a:uFillTx/>
                <a:latin typeface="黑体" panose="02010609060101010101" pitchFamily="49" charset="-122"/>
                <a:sym typeface="+mn-ea"/>
              </a:rPr>
              <a:t>2</a:t>
            </a:r>
            <a:r>
              <a:rPr lang="zh-CN" altLang="en-US" sz="3600" noProof="0" dirty="0" smtClean="0">
                <a:ln>
                  <a:noFill/>
                </a:ln>
                <a:effectLst/>
                <a:uLnTx/>
                <a:uFillTx/>
                <a:latin typeface="黑体" panose="02010609060101010101" pitchFamily="49" charset="-122"/>
                <a:sym typeface="+mn-ea"/>
              </a:rPr>
              <a:t>）</a:t>
            </a:r>
            <a:endParaRPr kumimoji="1" lang="zh-CN" altLang="en-US"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endParaRPr>
          </a:p>
        </p:txBody>
      </p:sp>
      <p:sp>
        <p:nvSpPr>
          <p:cNvPr id="73730" name="Rectangle 3"/>
          <p:cNvSpPr>
            <a:spLocks noGrp="1"/>
          </p:cNvSpPr>
          <p:nvPr>
            <p:ph idx="1"/>
          </p:nvPr>
        </p:nvSpPr>
        <p:spPr>
          <a:xfrm>
            <a:off x="395288" y="836613"/>
            <a:ext cx="8077200" cy="1625600"/>
          </a:xfrm>
        </p:spPr>
        <p:txBody>
          <a:bodyPr vert="horz" wrap="square" lIns="91440" tIns="45720" rIns="91440" bIns="45720" anchor="t"/>
          <a:p>
            <a:pPr eaLnBrk="1" hangingPunct="1"/>
            <a:r>
              <a:rPr lang="zh-CN" altLang="en-US" sz="2400" dirty="0"/>
              <a:t>连接释放（对称释放）</a:t>
            </a:r>
            <a:endParaRPr lang="zh-CN" altLang="en-US" sz="2400" dirty="0"/>
          </a:p>
          <a:p>
            <a:pPr lvl="1" eaLnBrk="1" hangingPunct="1"/>
            <a:r>
              <a:rPr lang="zh-CN" altLang="en-US" sz="2400" dirty="0"/>
              <a:t>释放连接时，发出</a:t>
            </a:r>
            <a:r>
              <a:rPr lang="en-US" altLang="zh-CN" sz="2400" dirty="0"/>
              <a:t>FIN</a:t>
            </a:r>
            <a:r>
              <a:rPr lang="zh-CN" altLang="en-US" sz="2400" dirty="0"/>
              <a:t>位置</a:t>
            </a:r>
            <a:r>
              <a:rPr lang="en-US" altLang="zh-CN" sz="2400" dirty="0"/>
              <a:t>1</a:t>
            </a:r>
            <a:r>
              <a:rPr lang="zh-CN" altLang="en-US" sz="2400" dirty="0"/>
              <a:t>的</a:t>
            </a:r>
            <a:r>
              <a:rPr lang="en-US" altLang="zh-CN" sz="2400" dirty="0"/>
              <a:t>TCP</a:t>
            </a:r>
            <a:r>
              <a:rPr lang="zh-CN" altLang="en-US" sz="2400" dirty="0"/>
              <a:t>段并启动定时器，在收到确认后关闭连接。若无确认并且超时，也关闭连接。</a:t>
            </a:r>
            <a:endParaRPr lang="zh-CN" altLang="en-US" sz="2400" dirty="0"/>
          </a:p>
        </p:txBody>
      </p:sp>
      <p:graphicFrame>
        <p:nvGraphicFramePr>
          <p:cNvPr id="2" name="对象 1"/>
          <p:cNvGraphicFramePr/>
          <p:nvPr/>
        </p:nvGraphicFramePr>
        <p:xfrm>
          <a:off x="2915920" y="2462530"/>
          <a:ext cx="3392170" cy="3735705"/>
        </p:xfrm>
        <a:graphic>
          <a:graphicData uri="http://schemas.openxmlformats.org/presentationml/2006/ole">
            <mc:AlternateContent xmlns:mc="http://schemas.openxmlformats.org/markup-compatibility/2006">
              <mc:Choice xmlns:v="urn:schemas-microsoft-com:vml" Requires="v">
                <p:oleObj spid="_x0000_s3" name="" r:id="rId1" imgW="2331085" imgH="2504440" progId="Visio.Drawing.11">
                  <p:embed/>
                </p:oleObj>
              </mc:Choice>
              <mc:Fallback>
                <p:oleObj name="" r:id="rId1" imgW="2331085" imgH="2504440" progId="Visio.Drawing.11">
                  <p:embed/>
                  <p:pic>
                    <p:nvPicPr>
                      <p:cNvPr id="0" name="图片 2"/>
                      <p:cNvPicPr/>
                      <p:nvPr/>
                    </p:nvPicPr>
                    <p:blipFill>
                      <a:blip r:embed="rId2"/>
                      <a:stretch>
                        <a:fillRect/>
                      </a:stretch>
                    </p:blipFill>
                    <p:spPr>
                      <a:xfrm>
                        <a:off x="2915920" y="2462530"/>
                        <a:ext cx="3392170" cy="373570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75777" name="Rectangle 5"/>
          <p:cNvSpPr/>
          <p:nvPr/>
        </p:nvSpPr>
        <p:spPr>
          <a:xfrm>
            <a:off x="2381250" y="11763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75778" name="Object 4"/>
          <p:cNvGraphicFramePr/>
          <p:nvPr/>
        </p:nvGraphicFramePr>
        <p:xfrm>
          <a:off x="1676400" y="381000"/>
          <a:ext cx="5854700" cy="6019800"/>
        </p:xfrm>
        <a:graphic>
          <a:graphicData uri="http://schemas.openxmlformats.org/presentationml/2006/ole">
            <mc:AlternateContent xmlns:mc="http://schemas.openxmlformats.org/markup-compatibility/2006">
              <mc:Choice xmlns:v="urn:schemas-microsoft-com:vml" Requires="v">
                <p:oleObj spid="_x0000_s3092" name="" r:id="rId2" imgW="4692015" imgH="4819015" progId="Visio.Drawing.11">
                  <p:embed/>
                </p:oleObj>
              </mc:Choice>
              <mc:Fallback>
                <p:oleObj name="" r:id="rId2" imgW="4692015" imgH="4819015" progId="Visio.Drawing.11">
                  <p:embed/>
                  <p:pic>
                    <p:nvPicPr>
                      <p:cNvPr id="0" name="图片 3091"/>
                      <p:cNvPicPr/>
                      <p:nvPr/>
                    </p:nvPicPr>
                    <p:blipFill>
                      <a:blip r:embed="rId3"/>
                      <a:stretch>
                        <a:fillRect/>
                      </a:stretch>
                    </p:blipFill>
                    <p:spPr>
                      <a:xfrm>
                        <a:off x="1676400" y="381000"/>
                        <a:ext cx="5854700" cy="601980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Rectangle 2"/>
          <p:cNvSpPr>
            <a:spLocks noGrp="1" noChangeArrowheads="1"/>
          </p:cNvSpPr>
          <p:nvPr>
            <p:ph type="title"/>
          </p:nvPr>
        </p:nvSpPr>
        <p:spPr>
          <a:xfrm>
            <a:off x="1042988"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lang="en-US" altLang="zh-CN" sz="3600" noProof="0" dirty="0" smtClean="0">
                <a:ln>
                  <a:noFill/>
                </a:ln>
                <a:effectLst/>
                <a:uLnTx/>
                <a:uFillTx/>
                <a:latin typeface="黑体" panose="02010609060101010101" pitchFamily="49" charset="-122"/>
                <a:sym typeface="+mn-ea"/>
              </a:rPr>
              <a:t>4.4.3 TCP</a:t>
            </a:r>
            <a:r>
              <a:rPr lang="zh-CN" sz="3600" noProof="0" dirty="0" smtClean="0">
                <a:ln>
                  <a:noFill/>
                </a:ln>
                <a:effectLst/>
                <a:uLnTx/>
                <a:uFillTx/>
                <a:latin typeface="黑体" panose="02010609060101010101" pitchFamily="49" charset="-122"/>
                <a:sym typeface="+mn-ea"/>
              </a:rPr>
              <a:t>的超时和重传机制</a:t>
            </a:r>
            <a:r>
              <a:rPr lang="en-US" altLang="zh-CN" sz="3600" noProof="0" dirty="0" smtClean="0">
                <a:ln>
                  <a:noFill/>
                </a:ln>
                <a:effectLst/>
                <a:uLnTx/>
                <a:uFillTx/>
                <a:latin typeface="黑体" panose="02010609060101010101" pitchFamily="49" charset="-122"/>
                <a:sym typeface="+mn-ea"/>
              </a:rPr>
              <a:t>*</a:t>
            </a:r>
            <a:endParaRPr kumimoji="1" lang="en-US" altLang="zh-CN" sz="3600" b="0" i="0" u="none" strike="noStrike" kern="0" cap="none" spc="0" normalizeH="0" baseline="0" noProof="0" dirty="0" smtClean="0">
              <a:ln>
                <a:noFill/>
              </a:ln>
              <a:solidFill>
                <a:srgbClr val="FF9900"/>
              </a:solidFill>
              <a:effectLst/>
              <a:uLnTx/>
              <a:uFillTx/>
              <a:latin typeface="黑体" panose="02010609060101010101" pitchFamily="49" charset="-122"/>
              <a:ea typeface="+mj-ea"/>
              <a:cs typeface="+mj-cs"/>
              <a:sym typeface="+mn-ea"/>
            </a:endParaRPr>
          </a:p>
        </p:txBody>
      </p:sp>
      <p:sp>
        <p:nvSpPr>
          <p:cNvPr id="391171" name="Rectangle 3"/>
          <p:cNvSpPr>
            <a:spLocks noGrp="1"/>
          </p:cNvSpPr>
          <p:nvPr>
            <p:ph idx="1"/>
          </p:nvPr>
        </p:nvSpPr>
        <p:spPr>
          <a:xfrm>
            <a:off x="539750" y="765175"/>
            <a:ext cx="8001000" cy="5265738"/>
          </a:xfrm>
        </p:spPr>
        <p:txBody>
          <a:bodyPr vert="horz" wrap="square" lIns="91440" tIns="45720" rIns="91440" bIns="45720" anchor="t"/>
          <a:p>
            <a:pPr eaLnBrk="1" hangingPunct="1"/>
            <a:r>
              <a:rPr lang="zh-CN" altLang="en-US" sz="2400" dirty="0"/>
              <a:t>由于在一个巨大的互联网络中，TCP报文可能在不同速率的物理线路上传输，信源和信宿间的距离可近可远，而且每时每刻网络中的阻塞情况也不同，因此要选择一个合适的超时时间并不是一件容易的事。</a:t>
            </a:r>
            <a:endParaRPr lang="zh-CN" altLang="en-US" sz="2400" dirty="0"/>
          </a:p>
          <a:p>
            <a:pPr eaLnBrk="1" hangingPunct="1"/>
            <a:endParaRPr lang="zh-CN" altLang="en-US" sz="2400" dirty="0"/>
          </a:p>
          <a:p>
            <a:pPr eaLnBrk="1" hangingPunct="1"/>
            <a:r>
              <a:rPr lang="zh-CN" altLang="en-US" sz="2400" dirty="0"/>
              <a:t> TCP协议使用一种动态算法随时调整超时间隔。</a:t>
            </a:r>
            <a:endParaRPr lang="zh-CN" altLang="en-US" sz="2400" dirty="0"/>
          </a:p>
          <a:p>
            <a:pPr eaLnBrk="1" hangingPunct="1"/>
            <a:r>
              <a:rPr lang="zh-CN" altLang="en-US" sz="2400" dirty="0"/>
              <a:t> 对于每个连接，TCP协议都维持一个变量RTT。</a:t>
            </a:r>
            <a:endParaRPr lang="zh-CN" altLang="en-US" sz="2400" dirty="0"/>
          </a:p>
          <a:p>
            <a:pPr eaLnBrk="1" hangingPunct="1"/>
            <a:r>
              <a:rPr lang="zh-CN" altLang="en-US" sz="2400" dirty="0"/>
              <a:t>每当收到一个应答，TCP协议即从计时器中得到当前的来回时间M，然后利用下式</a:t>
            </a:r>
            <a:r>
              <a:rPr lang="zh-CN" altLang="en-US" sz="2400" dirty="0">
                <a:sym typeface="+mn-ea"/>
              </a:rPr>
              <a:t>估算出新的RTT值</a:t>
            </a:r>
            <a:r>
              <a:rPr lang="zh-CN" altLang="en-US" sz="2400" dirty="0"/>
              <a:t>：</a:t>
            </a:r>
            <a:endParaRPr lang="zh-CN" altLang="en-US" sz="2400" dirty="0"/>
          </a:p>
          <a:p>
            <a:pPr eaLnBrk="1" hangingPunct="1"/>
            <a:endParaRPr lang="zh-CN" altLang="en-US" sz="2400" dirty="0"/>
          </a:p>
          <a:p>
            <a:pPr marL="0" indent="0" eaLnBrk="1" hangingPunct="1">
              <a:buNone/>
            </a:pPr>
            <a:r>
              <a:rPr lang="en-US" altLang="zh-CN" sz="2400" dirty="0"/>
              <a:t>               </a:t>
            </a:r>
            <a:r>
              <a:rPr lang="zh-CN" altLang="en-US" sz="2400" dirty="0"/>
              <a:t>RTT = αRTT＋（1－α）</a:t>
            </a:r>
            <a:r>
              <a:rPr lang="zh-CN" altLang="en-US" sz="2400" dirty="0">
                <a:sym typeface="+mn-ea"/>
              </a:rPr>
              <a:t>M</a:t>
            </a:r>
            <a:endParaRPr lang="zh-CN" altLang="en-US" sz="2400" dirty="0"/>
          </a:p>
          <a:p>
            <a:pPr marL="0" indent="0" eaLnBrk="1" hangingPunct="1">
              <a:buNone/>
            </a:pPr>
            <a:r>
              <a:rPr lang="zh-CN" altLang="en-US" sz="2400" dirty="0"/>
              <a:t> </a:t>
            </a:r>
            <a:r>
              <a:rPr lang="en-US" altLang="zh-CN" sz="2400" dirty="0"/>
              <a:t>              </a:t>
            </a:r>
            <a:r>
              <a:rPr lang="zh-CN" altLang="en-US" sz="2400" dirty="0"/>
              <a:t>α是一个平滑因子，通常取值为7/8。</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charRg st="1" end="1"/>
                                            </p:txEl>
                                          </p:spTgt>
                                        </p:tgtEl>
                                        <p:attrNameLst>
                                          <p:attrName>style.visibility</p:attrName>
                                        </p:attrNameLst>
                                      </p:cBhvr>
                                      <p:to>
                                        <p:strVal val="visible"/>
                                      </p:to>
                                    </p:set>
                                    <p:anim calcmode="lin" valueType="num">
                                      <p:cBhvr additive="base">
                                        <p:cTn id="7" dur="500" fill="hold"/>
                                        <p:tgtEl>
                                          <p:spTgt spid="391171">
                                            <p:txEl>
                                              <p:char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1">
                                            <p:txEl>
                                              <p:charRg st="1" end="1"/>
                                            </p:txEl>
                                          </p:spTgt>
                                        </p:tgtEl>
                                        <p:attrNameLst>
                                          <p:attrName>style.visibility</p:attrName>
                                        </p:attrNameLst>
                                      </p:cBhvr>
                                      <p:to>
                                        <p:strVal val="visible"/>
                                      </p:to>
                                    </p:set>
                                    <p:anim calcmode="lin" valueType="num">
                                      <p:cBhvr additive="base">
                                        <p:cTn id="13" dur="500" fill="hold"/>
                                        <p:tgtEl>
                                          <p:spTgt spid="391171">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1">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1">
                                            <p:txEl>
                                              <p:charRg st="2" end="2"/>
                                            </p:txEl>
                                          </p:spTgt>
                                        </p:tgtEl>
                                        <p:attrNameLst>
                                          <p:attrName>style.visibility</p:attrName>
                                        </p:attrNameLst>
                                      </p:cBhvr>
                                      <p:to>
                                        <p:strVal val="visible"/>
                                      </p:to>
                                    </p:set>
                                    <p:anim calcmode="lin" valueType="num">
                                      <p:cBhvr additive="base">
                                        <p:cTn id="19" dur="500" fill="hold"/>
                                        <p:tgtEl>
                                          <p:spTgt spid="391171">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1171">
                                            <p:txEl>
                                              <p:charRg st="2" end="2"/>
                                            </p:txEl>
                                          </p:spTgt>
                                        </p:tgtEl>
                                        <p:attrNameLst>
                                          <p:attrName>style.visibility</p:attrName>
                                        </p:attrNameLst>
                                      </p:cBhvr>
                                      <p:to>
                                        <p:strVal val="visible"/>
                                      </p:to>
                                    </p:set>
                                    <p:anim calcmode="lin" valueType="num">
                                      <p:cBhvr additive="base">
                                        <p:cTn id="25" dur="500" fill="hold"/>
                                        <p:tgtEl>
                                          <p:spTgt spid="391171">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117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1171">
                                            <p:txEl>
                                              <p:charRg st="4" end="4"/>
                                            </p:txEl>
                                          </p:spTgt>
                                        </p:tgtEl>
                                        <p:attrNameLst>
                                          <p:attrName>style.visibility</p:attrName>
                                        </p:attrNameLst>
                                      </p:cBhvr>
                                      <p:to>
                                        <p:strVal val="visible"/>
                                      </p:to>
                                    </p:set>
                                    <p:anim calcmode="lin" valueType="num">
                                      <p:cBhvr additive="base">
                                        <p:cTn id="31" dur="500" fill="hold"/>
                                        <p:tgtEl>
                                          <p:spTgt spid="391171">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1171">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1171">
                                            <p:txEl>
                                              <p:charRg st="5" end="5"/>
                                            </p:txEl>
                                          </p:spTgt>
                                        </p:tgtEl>
                                        <p:attrNameLst>
                                          <p:attrName>style.visibility</p:attrName>
                                        </p:attrNameLst>
                                      </p:cBhvr>
                                      <p:to>
                                        <p:strVal val="visible"/>
                                      </p:to>
                                    </p:set>
                                    <p:anim calcmode="lin" valueType="num">
                                      <p:cBhvr additive="base">
                                        <p:cTn id="37" dur="500" fill="hold"/>
                                        <p:tgtEl>
                                          <p:spTgt spid="391171">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1171">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ldLvl="2"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Rectangle 2"/>
          <p:cNvSpPr>
            <a:spLocks noGrp="1" noChangeArrowheads="1"/>
          </p:cNvSpPr>
          <p:nvPr>
            <p:ph type="title"/>
          </p:nvPr>
        </p:nvSpPr>
        <p:spPr>
          <a:xfrm>
            <a:off x="971550"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 4.4.4 TCP</a:t>
            </a:r>
            <a:r>
              <a:rPr kumimoji="1" 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的流量控制及拥塞控制</a:t>
            </a: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a:t>
            </a:r>
            <a:endPar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397315" name="Rectangle 3"/>
          <p:cNvSpPr>
            <a:spLocks noGrp="1"/>
          </p:cNvSpPr>
          <p:nvPr>
            <p:ph idx="1"/>
          </p:nvPr>
        </p:nvSpPr>
        <p:spPr>
          <a:xfrm>
            <a:off x="468313" y="692150"/>
            <a:ext cx="8382000" cy="5229225"/>
          </a:xfrm>
        </p:spPr>
        <p:txBody>
          <a:bodyPr vert="horz" wrap="square" lIns="91440" tIns="45720" rIns="91440" bIns="45720" anchor="t"/>
          <a:p>
            <a:pPr eaLnBrk="1" hangingPunct="1">
              <a:lnSpc>
                <a:spcPct val="90000"/>
              </a:lnSpc>
            </a:pPr>
            <a:r>
              <a:rPr lang="en-US" altLang="zh-CN" dirty="0"/>
              <a:t>TCP</a:t>
            </a:r>
            <a:r>
              <a:rPr lang="zh-CN" altLang="en-US" dirty="0"/>
              <a:t>的窗口管理机制</a:t>
            </a:r>
            <a:endParaRPr lang="zh-CN" altLang="en-US" dirty="0"/>
          </a:p>
          <a:p>
            <a:pPr lvl="1" eaLnBrk="1" hangingPunct="1">
              <a:lnSpc>
                <a:spcPct val="90000"/>
              </a:lnSpc>
            </a:pPr>
            <a:r>
              <a:rPr lang="zh-CN" altLang="en-US" dirty="0"/>
              <a:t>基于确认和可变窗口大小；	 </a:t>
            </a:r>
            <a:endParaRPr lang="zh-CN" altLang="en-US" dirty="0"/>
          </a:p>
          <a:p>
            <a:pPr lvl="1" eaLnBrk="1" hangingPunct="1">
              <a:lnSpc>
                <a:spcPct val="90000"/>
              </a:lnSpc>
            </a:pPr>
            <a:r>
              <a:rPr lang="zh-CN" altLang="en-US" dirty="0"/>
              <a:t>窗口大小为</a:t>
            </a:r>
            <a:r>
              <a:rPr lang="en-US" altLang="zh-CN" dirty="0"/>
              <a:t>0</a:t>
            </a:r>
            <a:r>
              <a:rPr lang="zh-CN" altLang="en-US" dirty="0"/>
              <a:t>时，正常情况下，发送方不能再发</a:t>
            </a:r>
            <a:r>
              <a:rPr lang="en-US" altLang="zh-CN" dirty="0"/>
              <a:t>TCP</a:t>
            </a:r>
            <a:r>
              <a:rPr lang="zh-CN" altLang="en-US" dirty="0"/>
              <a:t>段，但有两个例外</a:t>
            </a:r>
            <a:endParaRPr lang="zh-CN" altLang="en-US" dirty="0"/>
          </a:p>
          <a:p>
            <a:pPr lvl="2" eaLnBrk="1" hangingPunct="1">
              <a:lnSpc>
                <a:spcPct val="90000"/>
              </a:lnSpc>
            </a:pPr>
            <a:r>
              <a:rPr lang="zh-CN" altLang="en-US" dirty="0">
                <a:solidFill>
                  <a:srgbClr val="003399"/>
                </a:solidFill>
              </a:rPr>
              <a:t>紧急数据可以发送；</a:t>
            </a:r>
            <a:endParaRPr lang="zh-CN" altLang="en-US" dirty="0">
              <a:solidFill>
                <a:srgbClr val="003399"/>
              </a:solidFill>
            </a:endParaRPr>
          </a:p>
          <a:p>
            <a:pPr lvl="2" eaLnBrk="1" hangingPunct="1">
              <a:lnSpc>
                <a:spcPct val="90000"/>
              </a:lnSpc>
            </a:pPr>
            <a:r>
              <a:rPr lang="zh-CN" altLang="en-US" dirty="0">
                <a:solidFill>
                  <a:srgbClr val="003399"/>
                </a:solidFill>
              </a:rPr>
              <a:t>为防止死锁，发送方可以发送</a:t>
            </a:r>
            <a:r>
              <a:rPr lang="en-US" altLang="zh-CN" dirty="0">
                <a:solidFill>
                  <a:srgbClr val="003399"/>
                </a:solidFill>
              </a:rPr>
              <a:t>1</a:t>
            </a:r>
            <a:r>
              <a:rPr lang="zh-CN" altLang="en-US" dirty="0">
                <a:solidFill>
                  <a:srgbClr val="003399"/>
                </a:solidFill>
              </a:rPr>
              <a:t>字节的</a:t>
            </a:r>
            <a:r>
              <a:rPr lang="en-US" altLang="zh-CN" dirty="0">
                <a:solidFill>
                  <a:srgbClr val="003399"/>
                </a:solidFill>
              </a:rPr>
              <a:t>TCP</a:t>
            </a:r>
            <a:r>
              <a:rPr lang="zh-CN" altLang="en-US" dirty="0">
                <a:solidFill>
                  <a:srgbClr val="003399"/>
                </a:solidFill>
              </a:rPr>
              <a:t>段，以便让接收方重新声明确认号和窗口大小。</a:t>
            </a:r>
            <a:endParaRPr lang="zh-CN" altLang="en-US" dirty="0">
              <a:solidFill>
                <a:srgbClr val="003399"/>
              </a:solidFill>
            </a:endParaRPr>
          </a:p>
          <a:p>
            <a:pPr eaLnBrk="1" hangingPunct="1">
              <a:lnSpc>
                <a:spcPct val="90000"/>
              </a:lnSpc>
            </a:pPr>
            <a:r>
              <a:rPr lang="zh-CN" altLang="en-US" dirty="0"/>
              <a:t>如何改进传输层的性能？</a:t>
            </a:r>
            <a:endParaRPr lang="zh-CN" altLang="en-US" dirty="0"/>
          </a:p>
          <a:p>
            <a:pPr lvl="1" eaLnBrk="1" hangingPunct="1">
              <a:lnSpc>
                <a:spcPct val="90000"/>
              </a:lnSpc>
            </a:pPr>
            <a:r>
              <a:rPr lang="zh-CN" altLang="en-US" dirty="0"/>
              <a:t>策略</a:t>
            </a:r>
            <a:r>
              <a:rPr lang="en-US" altLang="zh-CN" dirty="0"/>
              <a:t>1</a:t>
            </a:r>
            <a:r>
              <a:rPr lang="zh-CN" altLang="en-US" dirty="0"/>
              <a:t>：发送方缓存应用程序的数据，等到形成一个比较大的段再发出；</a:t>
            </a:r>
            <a:endParaRPr lang="zh-CN" altLang="en-US" dirty="0"/>
          </a:p>
          <a:p>
            <a:pPr lvl="1" eaLnBrk="1" hangingPunct="1">
              <a:lnSpc>
                <a:spcPct val="90000"/>
              </a:lnSpc>
            </a:pPr>
            <a:r>
              <a:rPr lang="zh-CN" altLang="en-US" dirty="0"/>
              <a:t>策略</a:t>
            </a:r>
            <a:r>
              <a:rPr lang="en-US" altLang="zh-CN" dirty="0"/>
              <a:t>2</a:t>
            </a:r>
            <a:r>
              <a:rPr lang="zh-CN" altLang="en-US" dirty="0"/>
              <a:t>：在没有可能进行“捎带”的情况下，接收方延迟发送确认段；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charRg st="0" end="11"/>
                                            </p:txEl>
                                          </p:spTgt>
                                        </p:tgtEl>
                                        <p:attrNameLst>
                                          <p:attrName>style.visibility</p:attrName>
                                        </p:attrNameLst>
                                      </p:cBhvr>
                                      <p:to>
                                        <p:strVal val="visible"/>
                                      </p:to>
                                    </p:set>
                                    <p:anim calcmode="lin" valueType="num">
                                      <p:cBhvr additive="base">
                                        <p:cTn id="7" dur="500" fill="hold"/>
                                        <p:tgtEl>
                                          <p:spTgt spid="39731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5">
                                            <p:txEl>
                                              <p:charRg st="11" end="26"/>
                                            </p:txEl>
                                          </p:spTgt>
                                        </p:tgtEl>
                                        <p:attrNameLst>
                                          <p:attrName>style.visibility</p:attrName>
                                        </p:attrNameLst>
                                      </p:cBhvr>
                                      <p:to>
                                        <p:strVal val="visible"/>
                                      </p:to>
                                    </p:set>
                                    <p:anim calcmode="lin" valueType="num">
                                      <p:cBhvr additive="base">
                                        <p:cTn id="13" dur="500" fill="hold"/>
                                        <p:tgtEl>
                                          <p:spTgt spid="397315">
                                            <p:txEl>
                                              <p:charRg st="11"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5">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7315">
                                            <p:txEl>
                                              <p:charRg st="26" end="59"/>
                                            </p:txEl>
                                          </p:spTgt>
                                        </p:tgtEl>
                                        <p:attrNameLst>
                                          <p:attrName>style.visibility</p:attrName>
                                        </p:attrNameLst>
                                      </p:cBhvr>
                                      <p:to>
                                        <p:strVal val="visible"/>
                                      </p:to>
                                    </p:set>
                                    <p:anim calcmode="lin" valueType="num">
                                      <p:cBhvr additive="base">
                                        <p:cTn id="19" dur="500" fill="hold"/>
                                        <p:tgtEl>
                                          <p:spTgt spid="397315">
                                            <p:txEl>
                                              <p:charRg st="26" end="5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5">
                                            <p:txEl>
                                              <p:charRg st="26" end="59"/>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7315">
                                            <p:txEl>
                                              <p:charRg st="59" end="69"/>
                                            </p:txEl>
                                          </p:spTgt>
                                        </p:tgtEl>
                                        <p:attrNameLst>
                                          <p:attrName>style.visibility</p:attrName>
                                        </p:attrNameLst>
                                      </p:cBhvr>
                                      <p:to>
                                        <p:strVal val="visible"/>
                                      </p:to>
                                    </p:set>
                                    <p:anim calcmode="lin" valueType="num">
                                      <p:cBhvr additive="base">
                                        <p:cTn id="23" dur="500" fill="hold"/>
                                        <p:tgtEl>
                                          <p:spTgt spid="397315">
                                            <p:txEl>
                                              <p:charRg st="59" end="6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7315">
                                            <p:txEl>
                                              <p:charRg st="59" end="69"/>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7315">
                                            <p:txEl>
                                              <p:charRg st="69" end="111"/>
                                            </p:txEl>
                                          </p:spTgt>
                                        </p:tgtEl>
                                        <p:attrNameLst>
                                          <p:attrName>style.visibility</p:attrName>
                                        </p:attrNameLst>
                                      </p:cBhvr>
                                      <p:to>
                                        <p:strVal val="visible"/>
                                      </p:to>
                                    </p:set>
                                    <p:anim calcmode="lin" valueType="num">
                                      <p:cBhvr additive="base">
                                        <p:cTn id="27" dur="500" fill="hold"/>
                                        <p:tgtEl>
                                          <p:spTgt spid="397315">
                                            <p:txEl>
                                              <p:charRg st="69" end="11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7315">
                                            <p:txEl>
                                              <p:charRg st="69" end="11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97315">
                                            <p:txEl>
                                              <p:charRg st="111" end="123"/>
                                            </p:txEl>
                                          </p:spTgt>
                                        </p:tgtEl>
                                        <p:attrNameLst>
                                          <p:attrName>style.visibility</p:attrName>
                                        </p:attrNameLst>
                                      </p:cBhvr>
                                      <p:to>
                                        <p:strVal val="visible"/>
                                      </p:to>
                                    </p:set>
                                    <p:anim calcmode="lin" valueType="num">
                                      <p:cBhvr additive="base">
                                        <p:cTn id="33" dur="500" fill="hold"/>
                                        <p:tgtEl>
                                          <p:spTgt spid="397315">
                                            <p:txEl>
                                              <p:charRg st="111" end="12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97315">
                                            <p:txEl>
                                              <p:charRg st="111" end="12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97315">
                                            <p:txEl>
                                              <p:charRg st="123" end="156"/>
                                            </p:txEl>
                                          </p:spTgt>
                                        </p:tgtEl>
                                        <p:attrNameLst>
                                          <p:attrName>style.visibility</p:attrName>
                                        </p:attrNameLst>
                                      </p:cBhvr>
                                      <p:to>
                                        <p:strVal val="visible"/>
                                      </p:to>
                                    </p:set>
                                    <p:anim calcmode="lin" valueType="num">
                                      <p:cBhvr additive="base">
                                        <p:cTn id="39" dur="500" fill="hold"/>
                                        <p:tgtEl>
                                          <p:spTgt spid="397315">
                                            <p:txEl>
                                              <p:charRg st="123" end="15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97315">
                                            <p:txEl>
                                              <p:charRg st="123" end="15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97315">
                                            <p:txEl>
                                              <p:charRg st="156" end="188"/>
                                            </p:txEl>
                                          </p:spTgt>
                                        </p:tgtEl>
                                        <p:attrNameLst>
                                          <p:attrName>style.visibility</p:attrName>
                                        </p:attrNameLst>
                                      </p:cBhvr>
                                      <p:to>
                                        <p:strVal val="visible"/>
                                      </p:to>
                                    </p:set>
                                    <p:anim calcmode="lin" valueType="num">
                                      <p:cBhvr additive="base">
                                        <p:cTn id="45" dur="500" fill="hold"/>
                                        <p:tgtEl>
                                          <p:spTgt spid="397315">
                                            <p:txEl>
                                              <p:charRg st="156" end="18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97315">
                                            <p:txEl>
                                              <p:charRg st="156" end="1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7825" name="Rectangle 6"/>
          <p:cNvSpPr/>
          <p:nvPr/>
        </p:nvSpPr>
        <p:spPr>
          <a:xfrm>
            <a:off x="3076575" y="2062163"/>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77826" name="Object 5"/>
          <p:cNvGraphicFramePr/>
          <p:nvPr/>
        </p:nvGraphicFramePr>
        <p:xfrm>
          <a:off x="1692275" y="908050"/>
          <a:ext cx="5943600" cy="5432425"/>
        </p:xfrm>
        <a:graphic>
          <a:graphicData uri="http://schemas.openxmlformats.org/presentationml/2006/ole">
            <mc:AlternateContent xmlns:mc="http://schemas.openxmlformats.org/markup-compatibility/2006">
              <mc:Choice xmlns:v="urn:schemas-microsoft-com:vml" Requires="v">
                <p:oleObj spid="_x0000_s3093" name="" r:id="rId2" imgW="4509770" imgH="4120515" progId="Visio.Drawing.11">
                  <p:embed/>
                </p:oleObj>
              </mc:Choice>
              <mc:Fallback>
                <p:oleObj name="" r:id="rId2" imgW="4509770" imgH="4120515" progId="Visio.Drawing.11">
                  <p:embed/>
                  <p:pic>
                    <p:nvPicPr>
                      <p:cNvPr id="0" name="图片 3092"/>
                      <p:cNvPicPr/>
                      <p:nvPr/>
                    </p:nvPicPr>
                    <p:blipFill>
                      <a:blip r:embed="rId3"/>
                      <a:stretch>
                        <a:fillRect/>
                      </a:stretch>
                    </p:blipFill>
                    <p:spPr>
                      <a:xfrm>
                        <a:off x="1692275" y="908050"/>
                        <a:ext cx="5943600" cy="5432425"/>
                      </a:xfrm>
                      <a:prstGeom prst="rect">
                        <a:avLst/>
                      </a:prstGeom>
                      <a:solidFill>
                        <a:schemeClr val="bg1"/>
                      </a:solidFill>
                      <a:ln w="38100">
                        <a:noFill/>
                        <a:miter/>
                      </a:ln>
                    </p:spPr>
                  </p:pic>
                </p:oleObj>
              </mc:Fallback>
            </mc:AlternateContent>
          </a:graphicData>
        </a:graphic>
      </p:graphicFrame>
      <p:sp>
        <p:nvSpPr>
          <p:cNvPr id="77827" name="Rectangle 7"/>
          <p:cNvSpPr/>
          <p:nvPr/>
        </p:nvSpPr>
        <p:spPr>
          <a:xfrm>
            <a:off x="684213" y="0"/>
            <a:ext cx="7772400" cy="792163"/>
          </a:xfrm>
          <a:prstGeom prst="rect">
            <a:avLst/>
          </a:prstGeom>
          <a:noFill/>
          <a:ln w="9525">
            <a:noFill/>
          </a:ln>
        </p:spPr>
        <p:txBody>
          <a:bodyPr anchor="ctr"/>
          <a:p>
            <a:pPr algn="ctr"/>
            <a:r>
              <a:rPr lang="en-US" altLang="zh-CN" sz="3200" dirty="0">
                <a:solidFill>
                  <a:srgbClr val="FF6600"/>
                </a:solidFill>
                <a:latin typeface="黑体" panose="02010609060101010101" pitchFamily="49" charset="-122"/>
                <a:ea typeface="黑体" panose="02010609060101010101" pitchFamily="49" charset="-122"/>
              </a:rPr>
              <a:t>TCP</a:t>
            </a:r>
            <a:r>
              <a:rPr lang="zh-CN" altLang="en-US" sz="3200" dirty="0">
                <a:solidFill>
                  <a:srgbClr val="FF6600"/>
                </a:solidFill>
                <a:latin typeface="黑体" panose="02010609060101010101" pitchFamily="49" charset="-122"/>
                <a:ea typeface="黑体" panose="02010609060101010101" pitchFamily="49" charset="-122"/>
              </a:rPr>
              <a:t>中的流量控制</a:t>
            </a:r>
            <a:endParaRPr lang="zh-CN" altLang="en-US" sz="3200" dirty="0">
              <a:solidFill>
                <a:srgbClr val="FF66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TCP</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传输策略 （</a:t>
            </a: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2</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398339" name="Rectangle 3"/>
          <p:cNvSpPr>
            <a:spLocks noGrp="1"/>
          </p:cNvSpPr>
          <p:nvPr>
            <p:ph idx="1"/>
          </p:nvPr>
        </p:nvSpPr>
        <p:spPr>
          <a:xfrm>
            <a:off x="323850" y="908050"/>
            <a:ext cx="8229600" cy="5534025"/>
          </a:xfrm>
        </p:spPr>
        <p:txBody>
          <a:bodyPr vert="horz" wrap="square" lIns="91440" tIns="45720" rIns="91440" bIns="45720" anchor="t"/>
          <a:p>
            <a:pPr lvl="1" eaLnBrk="1" hangingPunct="1">
              <a:lnSpc>
                <a:spcPct val="90000"/>
              </a:lnSpc>
            </a:pPr>
            <a:r>
              <a:rPr lang="zh-CN" altLang="en-US" dirty="0"/>
              <a:t>策略</a:t>
            </a:r>
            <a:r>
              <a:rPr lang="en-US" altLang="zh-CN" dirty="0"/>
              <a:t>3</a:t>
            </a:r>
            <a:r>
              <a:rPr lang="zh-CN" altLang="en-US" dirty="0"/>
              <a:t>：使用</a:t>
            </a:r>
            <a:r>
              <a:rPr lang="en-US" altLang="zh-CN" dirty="0">
                <a:solidFill>
                  <a:srgbClr val="FF6600"/>
                </a:solidFill>
              </a:rPr>
              <a:t>Nagle</a:t>
            </a:r>
            <a:r>
              <a:rPr lang="zh-CN" altLang="en-US" dirty="0">
                <a:solidFill>
                  <a:srgbClr val="FF6600"/>
                </a:solidFill>
              </a:rPr>
              <a:t>算法，</a:t>
            </a:r>
            <a:r>
              <a:rPr lang="zh-CN" altLang="en-US" dirty="0"/>
              <a:t>当应用程序每次向传输实体发出一个字节时，传输实体发出第一个字节并缓存所有其后的字节直至收到对第一个字节的确认；然后将已缓存的所有字节组段发出并对再收到的字节缓存，直至收到下一个确认；</a:t>
            </a:r>
            <a:endParaRPr lang="zh-CN" altLang="en-US" dirty="0"/>
          </a:p>
          <a:p>
            <a:pPr lvl="1" eaLnBrk="1" hangingPunct="1">
              <a:lnSpc>
                <a:spcPct val="90000"/>
              </a:lnSpc>
            </a:pPr>
            <a:r>
              <a:rPr lang="zh-CN" altLang="en-US" dirty="0"/>
              <a:t>策略</a:t>
            </a:r>
            <a:r>
              <a:rPr lang="en-US" altLang="zh-CN" dirty="0"/>
              <a:t>4</a:t>
            </a:r>
            <a:r>
              <a:rPr lang="zh-CN" altLang="en-US" dirty="0"/>
              <a:t>：使用</a:t>
            </a:r>
            <a:r>
              <a:rPr lang="en-US" altLang="zh-CN" dirty="0"/>
              <a:t>Clark</a:t>
            </a:r>
            <a:r>
              <a:rPr lang="zh-CN" altLang="en-US" dirty="0"/>
              <a:t>算法解决</a:t>
            </a:r>
            <a:r>
              <a:rPr lang="zh-CN" altLang="en-US" b="0" dirty="0"/>
              <a:t>傻窗口症状（</a:t>
            </a:r>
            <a:r>
              <a:rPr lang="en-US" altLang="zh-CN" b="0" dirty="0"/>
              <a:t>silly window syndrome</a:t>
            </a:r>
            <a:r>
              <a:rPr lang="zh-CN" altLang="en-US" b="0" dirty="0"/>
              <a:t>）</a:t>
            </a:r>
            <a:endParaRPr lang="zh-CN" altLang="en-US" b="0" dirty="0"/>
          </a:p>
          <a:p>
            <a:pPr lvl="2" eaLnBrk="1" hangingPunct="1">
              <a:lnSpc>
                <a:spcPct val="90000"/>
              </a:lnSpc>
            </a:pPr>
            <a:r>
              <a:rPr lang="zh-CN" altLang="en-US" dirty="0">
                <a:solidFill>
                  <a:srgbClr val="003399"/>
                </a:solidFill>
              </a:rPr>
              <a:t>傻窗口症状：当应用程序一次从传输层实体读出一个字节时，传输层实体会产生一个一字节的窗口更新段，使得发送方只能发送一个字节；	 </a:t>
            </a:r>
            <a:endParaRPr lang="zh-CN" altLang="en-US" dirty="0">
              <a:solidFill>
                <a:srgbClr val="003399"/>
              </a:solidFill>
            </a:endParaRPr>
          </a:p>
          <a:p>
            <a:pPr lvl="2" eaLnBrk="1" hangingPunct="1">
              <a:lnSpc>
                <a:spcPct val="90000"/>
              </a:lnSpc>
            </a:pPr>
            <a:r>
              <a:rPr lang="zh-CN" altLang="en-US" dirty="0">
                <a:solidFill>
                  <a:srgbClr val="003399"/>
                </a:solidFill>
              </a:rPr>
              <a:t>解决办法：限制收方只有在具备一半的空缓存或最大段长的空缓存时，才产生一个窗口更新段。</a:t>
            </a:r>
            <a:endParaRPr lang="zh-CN" altLang="en-US" dirty="0">
              <a:solidFill>
                <a:srgbClr val="003399"/>
              </a:solidFill>
            </a:endParaRPr>
          </a:p>
          <a:p>
            <a:pPr eaLnBrk="1" hangingPunct="1">
              <a:lnSpc>
                <a:spcPct val="90000"/>
              </a:lnSpc>
            </a:pPr>
            <a:endParaRPr lang="zh-CN" altLang="en-US" dirty="0"/>
          </a:p>
          <a:p>
            <a:pPr eaLnBrk="1" hangingPunct="1">
              <a:lnSpc>
                <a:spcPct val="9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39">
                                            <p:txEl>
                                              <p:charRg st="0" end="106"/>
                                            </p:txEl>
                                          </p:spTgt>
                                        </p:tgtEl>
                                        <p:attrNameLst>
                                          <p:attrName>style.visibility</p:attrName>
                                        </p:attrNameLst>
                                      </p:cBhvr>
                                      <p:to>
                                        <p:strVal val="visible"/>
                                      </p:to>
                                    </p:set>
                                    <p:anim calcmode="lin" valueType="num">
                                      <p:cBhvr additive="base">
                                        <p:cTn id="7" dur="500" fill="hold"/>
                                        <p:tgtEl>
                                          <p:spTgt spid="398339">
                                            <p:txEl>
                                              <p:charRg st="0" end="10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8339">
                                            <p:txEl>
                                              <p:charRg st="0" end="10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8339">
                                            <p:txEl>
                                              <p:charRg st="106" end="150"/>
                                            </p:txEl>
                                          </p:spTgt>
                                        </p:tgtEl>
                                        <p:attrNameLst>
                                          <p:attrName>style.visibility</p:attrName>
                                        </p:attrNameLst>
                                      </p:cBhvr>
                                      <p:to>
                                        <p:strVal val="visible"/>
                                      </p:to>
                                    </p:set>
                                    <p:anim calcmode="lin" valueType="num">
                                      <p:cBhvr additive="base">
                                        <p:cTn id="13" dur="500" fill="hold"/>
                                        <p:tgtEl>
                                          <p:spTgt spid="398339">
                                            <p:txEl>
                                              <p:charRg st="106" end="1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8339">
                                            <p:txEl>
                                              <p:charRg st="106" end="15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98339">
                                            <p:txEl>
                                              <p:charRg st="150" end="214"/>
                                            </p:txEl>
                                          </p:spTgt>
                                        </p:tgtEl>
                                        <p:attrNameLst>
                                          <p:attrName>style.visibility</p:attrName>
                                        </p:attrNameLst>
                                      </p:cBhvr>
                                      <p:to>
                                        <p:strVal val="visible"/>
                                      </p:to>
                                    </p:set>
                                    <p:anim calcmode="lin" valueType="num">
                                      <p:cBhvr additive="base">
                                        <p:cTn id="17" dur="500" fill="hold"/>
                                        <p:tgtEl>
                                          <p:spTgt spid="398339">
                                            <p:txEl>
                                              <p:charRg st="150" end="21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8339">
                                            <p:txEl>
                                              <p:charRg st="150" end="21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98339">
                                            <p:txEl>
                                              <p:charRg st="214" end="257"/>
                                            </p:txEl>
                                          </p:spTgt>
                                        </p:tgtEl>
                                        <p:attrNameLst>
                                          <p:attrName>style.visibility</p:attrName>
                                        </p:attrNameLst>
                                      </p:cBhvr>
                                      <p:to>
                                        <p:strVal val="visible"/>
                                      </p:to>
                                    </p:set>
                                    <p:anim calcmode="lin" valueType="num">
                                      <p:cBhvr additive="base">
                                        <p:cTn id="21" dur="500" fill="hold"/>
                                        <p:tgtEl>
                                          <p:spTgt spid="398339">
                                            <p:txEl>
                                              <p:charRg st="214" end="25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98339">
                                            <p:txEl>
                                              <p:charRg st="214" end="2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ldLvl="2"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TCP</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拥塞控制 （</a:t>
            </a: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1</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402435" name="Rectangle 3"/>
          <p:cNvSpPr>
            <a:spLocks noGrp="1"/>
          </p:cNvSpPr>
          <p:nvPr>
            <p:ph idx="1"/>
          </p:nvPr>
        </p:nvSpPr>
        <p:spPr>
          <a:xfrm>
            <a:off x="755650" y="908050"/>
            <a:ext cx="7467600" cy="3868738"/>
          </a:xfrm>
        </p:spPr>
        <p:txBody>
          <a:bodyPr vert="horz" wrap="square" lIns="91440" tIns="45720" rIns="91440" bIns="45720" anchor="t"/>
          <a:p>
            <a:pPr eaLnBrk="1" hangingPunct="1"/>
            <a:r>
              <a:rPr lang="zh-CN" altLang="en-US" dirty="0"/>
              <a:t>出现拥塞的两种情况：</a:t>
            </a:r>
            <a:endParaRPr lang="zh-CN" altLang="en-US" dirty="0"/>
          </a:p>
          <a:p>
            <a:pPr lvl="1" eaLnBrk="1" hangingPunct="1"/>
            <a:r>
              <a:rPr lang="zh-CN" altLang="en-US" sz="2400" dirty="0"/>
              <a:t>快网络小缓存接收者</a:t>
            </a:r>
            <a:endParaRPr lang="zh-CN" altLang="en-US" sz="2400" dirty="0"/>
          </a:p>
          <a:p>
            <a:pPr lvl="1" eaLnBrk="1" hangingPunct="1"/>
            <a:r>
              <a:rPr lang="zh-CN" altLang="en-US" sz="2400" dirty="0"/>
              <a:t>慢网络大缓存接收者</a:t>
            </a:r>
            <a:endParaRPr lang="zh-CN" altLang="en-US" sz="2400" dirty="0"/>
          </a:p>
          <a:p>
            <a:pPr lvl="1" eaLnBrk="1" hangingPunct="1"/>
            <a:r>
              <a:rPr lang="zh-CN" altLang="en-US" sz="2400" dirty="0"/>
              <a:t>导致网络拥塞的两个潜在因素是：网络能力和接收能力。</a:t>
            </a:r>
            <a:endParaRPr lang="zh-CN" altLang="en-US" sz="2400" dirty="0"/>
          </a:p>
          <a:p>
            <a:pPr eaLnBrk="1" hangingPunct="1"/>
            <a:r>
              <a:rPr lang="en-US" altLang="zh-CN" dirty="0"/>
              <a:t>TCP</a:t>
            </a:r>
            <a:r>
              <a:rPr lang="zh-CN" altLang="en-US" dirty="0"/>
              <a:t>处理第一种拥塞的措施</a:t>
            </a:r>
            <a:r>
              <a:rPr lang="en-US" altLang="zh-CN" dirty="0"/>
              <a:t>:</a:t>
            </a:r>
            <a:endParaRPr lang="en-US" altLang="zh-CN" dirty="0"/>
          </a:p>
          <a:p>
            <a:pPr lvl="1" eaLnBrk="1" hangingPunct="1"/>
            <a:r>
              <a:rPr lang="zh-CN" altLang="en-US" dirty="0"/>
              <a:t>在连接建立时声明最大可接受段长度；</a:t>
            </a:r>
            <a:endParaRPr lang="zh-CN" altLang="en-US" dirty="0"/>
          </a:p>
          <a:p>
            <a:pPr lvl="1" eaLnBrk="1" hangingPunct="1"/>
            <a:r>
              <a:rPr lang="zh-CN" altLang="en-US" dirty="0"/>
              <a:t>利用可变滑动窗口协议防止出现拥塞；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2435">
                                            <p:txEl>
                                              <p:charRg st="0" end="11"/>
                                            </p:txEl>
                                          </p:spTgt>
                                        </p:tgtEl>
                                        <p:attrNameLst>
                                          <p:attrName>style.visibility</p:attrName>
                                        </p:attrNameLst>
                                      </p:cBhvr>
                                      <p:to>
                                        <p:strVal val="visible"/>
                                      </p:to>
                                    </p:set>
                                    <p:animEffect transition="in" filter="fade">
                                      <p:cBhvr>
                                        <p:cTn id="7" dur="1000"/>
                                        <p:tgtEl>
                                          <p:spTgt spid="402435">
                                            <p:txEl>
                                              <p:charRg st="0" end="11"/>
                                            </p:txEl>
                                          </p:spTgt>
                                        </p:tgtEl>
                                      </p:cBhvr>
                                    </p:animEffect>
                                    <p:anim calcmode="lin" valueType="num">
                                      <p:cBhvr>
                                        <p:cTn id="8" dur="1000" fill="hold"/>
                                        <p:tgtEl>
                                          <p:spTgt spid="402435">
                                            <p:txEl>
                                              <p:charRg st="0" end="11"/>
                                            </p:txEl>
                                          </p:spTgt>
                                        </p:tgtEl>
                                        <p:attrNameLst>
                                          <p:attrName>ppt_x</p:attrName>
                                        </p:attrNameLst>
                                      </p:cBhvr>
                                      <p:tavLst>
                                        <p:tav tm="0">
                                          <p:val>
                                            <p:strVal val="#ppt_x"/>
                                          </p:val>
                                        </p:tav>
                                        <p:tav tm="100000">
                                          <p:val>
                                            <p:strVal val="#ppt_x"/>
                                          </p:val>
                                        </p:tav>
                                      </p:tavLst>
                                    </p:anim>
                                    <p:anim calcmode="lin" valueType="num">
                                      <p:cBhvr>
                                        <p:cTn id="9" dur="1000" fill="hold"/>
                                        <p:tgtEl>
                                          <p:spTgt spid="402435">
                                            <p:txEl>
                                              <p:charRg st="0"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2435">
                                            <p:txEl>
                                              <p:charRg st="11" end="21"/>
                                            </p:txEl>
                                          </p:spTgt>
                                        </p:tgtEl>
                                        <p:attrNameLst>
                                          <p:attrName>style.visibility</p:attrName>
                                        </p:attrNameLst>
                                      </p:cBhvr>
                                      <p:to>
                                        <p:strVal val="visible"/>
                                      </p:to>
                                    </p:set>
                                    <p:animEffect transition="in" filter="fade">
                                      <p:cBhvr>
                                        <p:cTn id="12" dur="1000"/>
                                        <p:tgtEl>
                                          <p:spTgt spid="402435">
                                            <p:txEl>
                                              <p:charRg st="11" end="21"/>
                                            </p:txEl>
                                          </p:spTgt>
                                        </p:tgtEl>
                                      </p:cBhvr>
                                    </p:animEffect>
                                    <p:anim calcmode="lin" valueType="num">
                                      <p:cBhvr>
                                        <p:cTn id="13" dur="1000" fill="hold"/>
                                        <p:tgtEl>
                                          <p:spTgt spid="402435">
                                            <p:txEl>
                                              <p:charRg st="11" end="21"/>
                                            </p:txEl>
                                          </p:spTgt>
                                        </p:tgtEl>
                                        <p:attrNameLst>
                                          <p:attrName>ppt_x</p:attrName>
                                        </p:attrNameLst>
                                      </p:cBhvr>
                                      <p:tavLst>
                                        <p:tav tm="0">
                                          <p:val>
                                            <p:strVal val="#ppt_x"/>
                                          </p:val>
                                        </p:tav>
                                        <p:tav tm="100000">
                                          <p:val>
                                            <p:strVal val="#ppt_x"/>
                                          </p:val>
                                        </p:tav>
                                      </p:tavLst>
                                    </p:anim>
                                    <p:anim calcmode="lin" valueType="num">
                                      <p:cBhvr>
                                        <p:cTn id="14" dur="1000" fill="hold"/>
                                        <p:tgtEl>
                                          <p:spTgt spid="402435">
                                            <p:txEl>
                                              <p:charRg st="11" end="2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2435">
                                            <p:txEl>
                                              <p:charRg st="21" end="31"/>
                                            </p:txEl>
                                          </p:spTgt>
                                        </p:tgtEl>
                                        <p:attrNameLst>
                                          <p:attrName>style.visibility</p:attrName>
                                        </p:attrNameLst>
                                      </p:cBhvr>
                                      <p:to>
                                        <p:strVal val="visible"/>
                                      </p:to>
                                    </p:set>
                                    <p:animEffect transition="in" filter="fade">
                                      <p:cBhvr>
                                        <p:cTn id="17" dur="1000"/>
                                        <p:tgtEl>
                                          <p:spTgt spid="402435">
                                            <p:txEl>
                                              <p:charRg st="21" end="31"/>
                                            </p:txEl>
                                          </p:spTgt>
                                        </p:tgtEl>
                                      </p:cBhvr>
                                    </p:animEffect>
                                    <p:anim calcmode="lin" valueType="num">
                                      <p:cBhvr>
                                        <p:cTn id="18" dur="1000" fill="hold"/>
                                        <p:tgtEl>
                                          <p:spTgt spid="402435">
                                            <p:txEl>
                                              <p:charRg st="21" end="31"/>
                                            </p:txEl>
                                          </p:spTgt>
                                        </p:tgtEl>
                                        <p:attrNameLst>
                                          <p:attrName>ppt_x</p:attrName>
                                        </p:attrNameLst>
                                      </p:cBhvr>
                                      <p:tavLst>
                                        <p:tav tm="0">
                                          <p:val>
                                            <p:strVal val="#ppt_x"/>
                                          </p:val>
                                        </p:tav>
                                        <p:tav tm="100000">
                                          <p:val>
                                            <p:strVal val="#ppt_x"/>
                                          </p:val>
                                        </p:tav>
                                      </p:tavLst>
                                    </p:anim>
                                    <p:anim calcmode="lin" valueType="num">
                                      <p:cBhvr>
                                        <p:cTn id="19" dur="1000" fill="hold"/>
                                        <p:tgtEl>
                                          <p:spTgt spid="402435">
                                            <p:txEl>
                                              <p:charRg st="21" end="3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2435">
                                            <p:txEl>
                                              <p:charRg st="31" end="57"/>
                                            </p:txEl>
                                          </p:spTgt>
                                        </p:tgtEl>
                                        <p:attrNameLst>
                                          <p:attrName>style.visibility</p:attrName>
                                        </p:attrNameLst>
                                      </p:cBhvr>
                                      <p:to>
                                        <p:strVal val="visible"/>
                                      </p:to>
                                    </p:set>
                                    <p:animEffect transition="in" filter="fade">
                                      <p:cBhvr>
                                        <p:cTn id="22" dur="1000"/>
                                        <p:tgtEl>
                                          <p:spTgt spid="402435">
                                            <p:txEl>
                                              <p:charRg st="31" end="57"/>
                                            </p:txEl>
                                          </p:spTgt>
                                        </p:tgtEl>
                                      </p:cBhvr>
                                    </p:animEffect>
                                    <p:anim calcmode="lin" valueType="num">
                                      <p:cBhvr>
                                        <p:cTn id="23" dur="1000" fill="hold"/>
                                        <p:tgtEl>
                                          <p:spTgt spid="402435">
                                            <p:txEl>
                                              <p:charRg st="31" end="57"/>
                                            </p:txEl>
                                          </p:spTgt>
                                        </p:tgtEl>
                                        <p:attrNameLst>
                                          <p:attrName>ppt_x</p:attrName>
                                        </p:attrNameLst>
                                      </p:cBhvr>
                                      <p:tavLst>
                                        <p:tav tm="0">
                                          <p:val>
                                            <p:strVal val="#ppt_x"/>
                                          </p:val>
                                        </p:tav>
                                        <p:tav tm="100000">
                                          <p:val>
                                            <p:strVal val="#ppt_x"/>
                                          </p:val>
                                        </p:tav>
                                      </p:tavLst>
                                    </p:anim>
                                    <p:anim calcmode="lin" valueType="num">
                                      <p:cBhvr>
                                        <p:cTn id="24" dur="1000" fill="hold"/>
                                        <p:tgtEl>
                                          <p:spTgt spid="402435">
                                            <p:txEl>
                                              <p:charRg st="31" end="5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02435">
                                            <p:txEl>
                                              <p:charRg st="57" end="72"/>
                                            </p:txEl>
                                          </p:spTgt>
                                        </p:tgtEl>
                                        <p:attrNameLst>
                                          <p:attrName>style.visibility</p:attrName>
                                        </p:attrNameLst>
                                      </p:cBhvr>
                                      <p:to>
                                        <p:strVal val="visible"/>
                                      </p:to>
                                    </p:set>
                                    <p:animEffect transition="in" filter="fade">
                                      <p:cBhvr>
                                        <p:cTn id="29" dur="1000"/>
                                        <p:tgtEl>
                                          <p:spTgt spid="402435">
                                            <p:txEl>
                                              <p:charRg st="57" end="72"/>
                                            </p:txEl>
                                          </p:spTgt>
                                        </p:tgtEl>
                                      </p:cBhvr>
                                    </p:animEffect>
                                    <p:anim calcmode="lin" valueType="num">
                                      <p:cBhvr>
                                        <p:cTn id="30" dur="1000" fill="hold"/>
                                        <p:tgtEl>
                                          <p:spTgt spid="402435">
                                            <p:txEl>
                                              <p:charRg st="57" end="72"/>
                                            </p:txEl>
                                          </p:spTgt>
                                        </p:tgtEl>
                                        <p:attrNameLst>
                                          <p:attrName>ppt_x</p:attrName>
                                        </p:attrNameLst>
                                      </p:cBhvr>
                                      <p:tavLst>
                                        <p:tav tm="0">
                                          <p:val>
                                            <p:strVal val="#ppt_x"/>
                                          </p:val>
                                        </p:tav>
                                        <p:tav tm="100000">
                                          <p:val>
                                            <p:strVal val="#ppt_x"/>
                                          </p:val>
                                        </p:tav>
                                      </p:tavLst>
                                    </p:anim>
                                    <p:anim calcmode="lin" valueType="num">
                                      <p:cBhvr>
                                        <p:cTn id="31" dur="1000" fill="hold"/>
                                        <p:tgtEl>
                                          <p:spTgt spid="402435">
                                            <p:txEl>
                                              <p:charRg st="57" end="72"/>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02435">
                                            <p:txEl>
                                              <p:charRg st="72" end="90"/>
                                            </p:txEl>
                                          </p:spTgt>
                                        </p:tgtEl>
                                        <p:attrNameLst>
                                          <p:attrName>style.visibility</p:attrName>
                                        </p:attrNameLst>
                                      </p:cBhvr>
                                      <p:to>
                                        <p:strVal val="visible"/>
                                      </p:to>
                                    </p:set>
                                    <p:animEffect transition="in" filter="fade">
                                      <p:cBhvr>
                                        <p:cTn id="34" dur="1000"/>
                                        <p:tgtEl>
                                          <p:spTgt spid="402435">
                                            <p:txEl>
                                              <p:charRg st="72" end="90"/>
                                            </p:txEl>
                                          </p:spTgt>
                                        </p:tgtEl>
                                      </p:cBhvr>
                                    </p:animEffect>
                                    <p:anim calcmode="lin" valueType="num">
                                      <p:cBhvr>
                                        <p:cTn id="35" dur="1000" fill="hold"/>
                                        <p:tgtEl>
                                          <p:spTgt spid="402435">
                                            <p:txEl>
                                              <p:charRg st="72" end="90"/>
                                            </p:txEl>
                                          </p:spTgt>
                                        </p:tgtEl>
                                        <p:attrNameLst>
                                          <p:attrName>ppt_x</p:attrName>
                                        </p:attrNameLst>
                                      </p:cBhvr>
                                      <p:tavLst>
                                        <p:tav tm="0">
                                          <p:val>
                                            <p:strVal val="#ppt_x"/>
                                          </p:val>
                                        </p:tav>
                                        <p:tav tm="100000">
                                          <p:val>
                                            <p:strVal val="#ppt_x"/>
                                          </p:val>
                                        </p:tav>
                                      </p:tavLst>
                                    </p:anim>
                                    <p:anim calcmode="lin" valueType="num">
                                      <p:cBhvr>
                                        <p:cTn id="36" dur="1000" fill="hold"/>
                                        <p:tgtEl>
                                          <p:spTgt spid="402435">
                                            <p:txEl>
                                              <p:charRg st="72" end="90"/>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02435">
                                            <p:txEl>
                                              <p:charRg st="90" end="108"/>
                                            </p:txEl>
                                          </p:spTgt>
                                        </p:tgtEl>
                                        <p:attrNameLst>
                                          <p:attrName>style.visibility</p:attrName>
                                        </p:attrNameLst>
                                      </p:cBhvr>
                                      <p:to>
                                        <p:strVal val="visible"/>
                                      </p:to>
                                    </p:set>
                                    <p:animEffect transition="in" filter="fade">
                                      <p:cBhvr>
                                        <p:cTn id="39" dur="1000"/>
                                        <p:tgtEl>
                                          <p:spTgt spid="402435">
                                            <p:txEl>
                                              <p:charRg st="90" end="108"/>
                                            </p:txEl>
                                          </p:spTgt>
                                        </p:tgtEl>
                                      </p:cBhvr>
                                    </p:animEffect>
                                    <p:anim calcmode="lin" valueType="num">
                                      <p:cBhvr>
                                        <p:cTn id="40" dur="1000" fill="hold"/>
                                        <p:tgtEl>
                                          <p:spTgt spid="402435">
                                            <p:txEl>
                                              <p:charRg st="90" end="108"/>
                                            </p:txEl>
                                          </p:spTgt>
                                        </p:tgtEl>
                                        <p:attrNameLst>
                                          <p:attrName>ppt_x</p:attrName>
                                        </p:attrNameLst>
                                      </p:cBhvr>
                                      <p:tavLst>
                                        <p:tav tm="0">
                                          <p:val>
                                            <p:strVal val="#ppt_x"/>
                                          </p:val>
                                        </p:tav>
                                        <p:tav tm="100000">
                                          <p:val>
                                            <p:strVal val="#ppt_x"/>
                                          </p:val>
                                        </p:tav>
                                      </p:tavLst>
                                    </p:anim>
                                    <p:anim calcmode="lin" valueType="num">
                                      <p:cBhvr>
                                        <p:cTn id="41" dur="1000" fill="hold"/>
                                        <p:tgtEl>
                                          <p:spTgt spid="402435">
                                            <p:txEl>
                                              <p:charRg st="90" end="10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TCP</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拥塞控制 （</a:t>
            </a: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2</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403459" name="Rectangle 3"/>
          <p:cNvSpPr>
            <a:spLocks noGrp="1"/>
          </p:cNvSpPr>
          <p:nvPr>
            <p:ph idx="1"/>
          </p:nvPr>
        </p:nvSpPr>
        <p:spPr>
          <a:xfrm>
            <a:off x="611188" y="692150"/>
            <a:ext cx="7772400" cy="5327650"/>
          </a:xfrm>
        </p:spPr>
        <p:txBody>
          <a:bodyPr vert="horz" wrap="square" lIns="91440" tIns="45720" rIns="91440" bIns="45720" anchor="t"/>
          <a:p>
            <a:pPr eaLnBrk="1" hangingPunct="1">
              <a:lnSpc>
                <a:spcPct val="90000"/>
              </a:lnSpc>
            </a:pPr>
            <a:r>
              <a:rPr lang="en-US" altLang="zh-CN" sz="2800" dirty="0"/>
              <a:t>TCP</a:t>
            </a:r>
            <a:r>
              <a:rPr lang="zh-CN" altLang="en-US" sz="2800" dirty="0"/>
              <a:t>处理第二种拥塞的措施</a:t>
            </a:r>
            <a:endParaRPr lang="zh-CN" altLang="en-US" sz="2800" dirty="0"/>
          </a:p>
          <a:p>
            <a:pPr lvl="1" eaLnBrk="1" hangingPunct="1">
              <a:lnSpc>
                <a:spcPct val="90000"/>
              </a:lnSpc>
            </a:pPr>
            <a:r>
              <a:rPr lang="zh-CN" altLang="en-US" sz="2400" dirty="0"/>
              <a:t>发送方维护两个窗口：可变发送窗口和拥塞窗口，按两个窗口的最小值发送；</a:t>
            </a:r>
            <a:endParaRPr lang="zh-CN" altLang="en-US" sz="2400" dirty="0"/>
          </a:p>
          <a:p>
            <a:pPr lvl="1" eaLnBrk="1" hangingPunct="1">
              <a:lnSpc>
                <a:spcPct val="90000"/>
              </a:lnSpc>
            </a:pPr>
            <a:r>
              <a:rPr lang="zh-CN" altLang="en-US" sz="2400" dirty="0"/>
              <a:t>拥塞窗口依照</a:t>
            </a:r>
            <a:r>
              <a:rPr lang="zh-CN" altLang="en-US" sz="2400" b="0" dirty="0"/>
              <a:t>慢启动（</a:t>
            </a:r>
            <a:r>
              <a:rPr lang="en-US" altLang="zh-CN" sz="2400" b="0" dirty="0"/>
              <a:t>slow start</a:t>
            </a:r>
            <a:r>
              <a:rPr lang="zh-CN" altLang="en-US" sz="2400" b="0" dirty="0"/>
              <a:t>）</a:t>
            </a:r>
            <a:r>
              <a:rPr lang="zh-CN" altLang="en-US" sz="2400" dirty="0"/>
              <a:t>算法和</a:t>
            </a:r>
            <a:r>
              <a:rPr lang="zh-CN" altLang="en-US" sz="2400" b="0" dirty="0"/>
              <a:t>拥塞避免（</a:t>
            </a:r>
            <a:r>
              <a:rPr lang="en-US" altLang="zh-CN" sz="2400" b="0" dirty="0"/>
              <a:t>congestion avoidance</a:t>
            </a:r>
            <a:r>
              <a:rPr lang="zh-CN" altLang="en-US" sz="2400" b="0" dirty="0"/>
              <a:t>）</a:t>
            </a:r>
            <a:r>
              <a:rPr lang="zh-CN" altLang="en-US" sz="2400" dirty="0"/>
              <a:t>算法变化。</a:t>
            </a:r>
            <a:endParaRPr lang="zh-CN" altLang="en-US" sz="2400" dirty="0"/>
          </a:p>
          <a:p>
            <a:pPr eaLnBrk="1" hangingPunct="1">
              <a:lnSpc>
                <a:spcPct val="90000"/>
              </a:lnSpc>
            </a:pPr>
            <a:r>
              <a:rPr lang="zh-CN" altLang="en-US" sz="2800" dirty="0"/>
              <a:t>慢启动（</a:t>
            </a:r>
            <a:r>
              <a:rPr lang="en-US" altLang="zh-CN" sz="2800" dirty="0"/>
              <a:t>slow start</a:t>
            </a:r>
            <a:r>
              <a:rPr lang="zh-CN" altLang="en-US" sz="2800" dirty="0"/>
              <a:t>）算法</a:t>
            </a:r>
            <a:endParaRPr lang="zh-CN" altLang="en-US" sz="2800" dirty="0"/>
          </a:p>
          <a:p>
            <a:pPr lvl="1" eaLnBrk="1" hangingPunct="1">
              <a:lnSpc>
                <a:spcPct val="90000"/>
              </a:lnSpc>
            </a:pPr>
            <a:r>
              <a:rPr lang="zh-CN" altLang="en-US" sz="2400" dirty="0"/>
              <a:t>连接建立时拥塞窗口（</a:t>
            </a:r>
            <a:r>
              <a:rPr lang="en-US" altLang="zh-CN" sz="2400" dirty="0"/>
              <a:t>congwin</a:t>
            </a:r>
            <a:r>
              <a:rPr lang="zh-CN" altLang="en-US" sz="2400" dirty="0"/>
              <a:t>）初始值为该连接允许的最大段长，阈值（</a:t>
            </a:r>
            <a:r>
              <a:rPr lang="en-US" altLang="zh-CN" sz="2400" dirty="0"/>
              <a:t>threshold</a:t>
            </a:r>
            <a:r>
              <a:rPr lang="zh-CN" altLang="en-US" sz="2400" dirty="0"/>
              <a:t>）为</a:t>
            </a:r>
            <a:r>
              <a:rPr lang="en-US" altLang="zh-CN" sz="2400" dirty="0"/>
              <a:t>64K</a:t>
            </a:r>
            <a:r>
              <a:rPr lang="zh-CN" altLang="en-US" sz="2400" dirty="0"/>
              <a:t>；</a:t>
            </a:r>
            <a:endParaRPr lang="zh-CN" altLang="en-US" sz="2400" dirty="0"/>
          </a:p>
          <a:p>
            <a:pPr lvl="1" eaLnBrk="1" hangingPunct="1">
              <a:lnSpc>
                <a:spcPct val="90000"/>
              </a:lnSpc>
            </a:pPr>
            <a:r>
              <a:rPr lang="zh-CN" altLang="en-US" sz="2400" dirty="0"/>
              <a:t>发出一个最大段长的</a:t>
            </a:r>
            <a:r>
              <a:rPr lang="en-US" altLang="zh-CN" sz="2400" dirty="0"/>
              <a:t>TCP</a:t>
            </a:r>
            <a:r>
              <a:rPr lang="zh-CN" altLang="en-US" sz="2400" dirty="0"/>
              <a:t>段，若正确确认，拥塞窗口变为两个最大段长；</a:t>
            </a:r>
            <a:endParaRPr lang="zh-CN" altLang="en-US" sz="2400" dirty="0"/>
          </a:p>
          <a:p>
            <a:pPr lvl="1" eaLnBrk="1" hangingPunct="1">
              <a:lnSpc>
                <a:spcPct val="90000"/>
              </a:lnSpc>
            </a:pPr>
            <a:r>
              <a:rPr lang="zh-CN" altLang="en-US" sz="2400" dirty="0"/>
              <a:t>发出（ 拥塞窗口</a:t>
            </a:r>
            <a:r>
              <a:rPr lang="en-US" altLang="zh-CN" sz="2400" dirty="0"/>
              <a:t>/</a:t>
            </a:r>
            <a:r>
              <a:rPr lang="zh-CN" altLang="en-US" sz="2400" dirty="0"/>
              <a:t>最大段长）个最大长度的</a:t>
            </a:r>
            <a:r>
              <a:rPr lang="en-US" altLang="zh-CN" sz="2400" dirty="0"/>
              <a:t>TCP</a:t>
            </a:r>
            <a:r>
              <a:rPr lang="zh-CN" altLang="en-US" sz="2400" dirty="0"/>
              <a:t>段，若都得到确认，则拥塞窗口加倍；</a:t>
            </a:r>
            <a:endParaRPr lang="zh-CN" altLang="en-US" sz="2400" dirty="0"/>
          </a:p>
          <a:p>
            <a:pPr lvl="1" eaLnBrk="1" hangingPunct="1">
              <a:lnSpc>
                <a:spcPct val="90000"/>
              </a:lnSpc>
            </a:pPr>
            <a:r>
              <a:rPr lang="zh-CN" altLang="en-US" sz="2400" dirty="0"/>
              <a:t>重复上一步，直至发生丢包超时事件，或拥塞窗口大于阈值。</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3459">
                                            <p:txEl>
                                              <p:charRg st="0" end="14"/>
                                            </p:txEl>
                                          </p:spTgt>
                                        </p:tgtEl>
                                        <p:attrNameLst>
                                          <p:attrName>style.visibility</p:attrName>
                                        </p:attrNameLst>
                                      </p:cBhvr>
                                      <p:to>
                                        <p:strVal val="visible"/>
                                      </p:to>
                                    </p:set>
                                    <p:anim calcmode="lin" valueType="num">
                                      <p:cBhvr additive="base">
                                        <p:cTn id="7" dur="500" fill="hold"/>
                                        <p:tgtEl>
                                          <p:spTgt spid="403459">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34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3459">
                                            <p:txEl>
                                              <p:charRg st="14" end="49"/>
                                            </p:txEl>
                                          </p:spTgt>
                                        </p:tgtEl>
                                        <p:attrNameLst>
                                          <p:attrName>style.visibility</p:attrName>
                                        </p:attrNameLst>
                                      </p:cBhvr>
                                      <p:to>
                                        <p:strVal val="visible"/>
                                      </p:to>
                                    </p:set>
                                    <p:anim calcmode="lin" valueType="num">
                                      <p:cBhvr additive="base">
                                        <p:cTn id="13" dur="500" fill="hold"/>
                                        <p:tgtEl>
                                          <p:spTgt spid="403459">
                                            <p:txEl>
                                              <p:charRg st="14" end="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3459">
                                            <p:txEl>
                                              <p:charRg st="14" end="4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3459">
                                            <p:txEl>
                                              <p:charRg st="49" end="105"/>
                                            </p:txEl>
                                          </p:spTgt>
                                        </p:tgtEl>
                                        <p:attrNameLst>
                                          <p:attrName>style.visibility</p:attrName>
                                        </p:attrNameLst>
                                      </p:cBhvr>
                                      <p:to>
                                        <p:strVal val="visible"/>
                                      </p:to>
                                    </p:set>
                                    <p:anim calcmode="lin" valueType="num">
                                      <p:cBhvr additive="base">
                                        <p:cTn id="19" dur="500" fill="hold"/>
                                        <p:tgtEl>
                                          <p:spTgt spid="403459">
                                            <p:txEl>
                                              <p:charRg st="49" end="10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3459">
                                            <p:txEl>
                                              <p:charRg st="49" end="10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3459">
                                            <p:txEl>
                                              <p:charRg st="105" end="123"/>
                                            </p:txEl>
                                          </p:spTgt>
                                        </p:tgtEl>
                                        <p:attrNameLst>
                                          <p:attrName>style.visibility</p:attrName>
                                        </p:attrNameLst>
                                      </p:cBhvr>
                                      <p:to>
                                        <p:strVal val="visible"/>
                                      </p:to>
                                    </p:set>
                                    <p:anim calcmode="lin" valueType="num">
                                      <p:cBhvr additive="base">
                                        <p:cTn id="25" dur="500" fill="hold"/>
                                        <p:tgtEl>
                                          <p:spTgt spid="403459">
                                            <p:txEl>
                                              <p:charRg st="105" end="1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3459">
                                            <p:txEl>
                                              <p:charRg st="105" end="12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3459">
                                            <p:txEl>
                                              <p:charRg st="123" end="175"/>
                                            </p:txEl>
                                          </p:spTgt>
                                        </p:tgtEl>
                                        <p:attrNameLst>
                                          <p:attrName>style.visibility</p:attrName>
                                        </p:attrNameLst>
                                      </p:cBhvr>
                                      <p:to>
                                        <p:strVal val="visible"/>
                                      </p:to>
                                    </p:set>
                                    <p:anim calcmode="lin" valueType="num">
                                      <p:cBhvr additive="base">
                                        <p:cTn id="31" dur="500" fill="hold"/>
                                        <p:tgtEl>
                                          <p:spTgt spid="403459">
                                            <p:txEl>
                                              <p:charRg st="123" end="17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3459">
                                            <p:txEl>
                                              <p:charRg st="123" end="17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3459">
                                            <p:txEl>
                                              <p:charRg st="175" end="209"/>
                                            </p:txEl>
                                          </p:spTgt>
                                        </p:tgtEl>
                                        <p:attrNameLst>
                                          <p:attrName>style.visibility</p:attrName>
                                        </p:attrNameLst>
                                      </p:cBhvr>
                                      <p:to>
                                        <p:strVal val="visible"/>
                                      </p:to>
                                    </p:set>
                                    <p:anim calcmode="lin" valueType="num">
                                      <p:cBhvr additive="base">
                                        <p:cTn id="37" dur="500" fill="hold"/>
                                        <p:tgtEl>
                                          <p:spTgt spid="403459">
                                            <p:txEl>
                                              <p:charRg st="175" end="20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3459">
                                            <p:txEl>
                                              <p:charRg st="175" end="20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3459">
                                            <p:txEl>
                                              <p:charRg st="209" end="250"/>
                                            </p:txEl>
                                          </p:spTgt>
                                        </p:tgtEl>
                                        <p:attrNameLst>
                                          <p:attrName>style.visibility</p:attrName>
                                        </p:attrNameLst>
                                      </p:cBhvr>
                                      <p:to>
                                        <p:strVal val="visible"/>
                                      </p:to>
                                    </p:set>
                                    <p:anim calcmode="lin" valueType="num">
                                      <p:cBhvr additive="base">
                                        <p:cTn id="43" dur="500" fill="hold"/>
                                        <p:tgtEl>
                                          <p:spTgt spid="403459">
                                            <p:txEl>
                                              <p:charRg st="209" end="25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3459">
                                            <p:txEl>
                                              <p:charRg st="209" end="25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3459">
                                            <p:txEl>
                                              <p:charRg st="250" end="278"/>
                                            </p:txEl>
                                          </p:spTgt>
                                        </p:tgtEl>
                                        <p:attrNameLst>
                                          <p:attrName>style.visibility</p:attrName>
                                        </p:attrNameLst>
                                      </p:cBhvr>
                                      <p:to>
                                        <p:strVal val="visible"/>
                                      </p:to>
                                    </p:set>
                                    <p:anim calcmode="lin" valueType="num">
                                      <p:cBhvr additive="base">
                                        <p:cTn id="49" dur="500" fill="hold"/>
                                        <p:tgtEl>
                                          <p:spTgt spid="403459">
                                            <p:txEl>
                                              <p:charRg st="250" end="27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03459">
                                            <p:txEl>
                                              <p:charRg st="250" end="27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ldLvl="3"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4.1.2 Internet</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中的传输层</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78883" name="Rectangle 3"/>
          <p:cNvSpPr>
            <a:spLocks noGrp="1"/>
          </p:cNvSpPr>
          <p:nvPr>
            <p:ph idx="1"/>
          </p:nvPr>
        </p:nvSpPr>
        <p:spPr>
          <a:xfrm>
            <a:off x="395288" y="765175"/>
            <a:ext cx="8001000" cy="4089400"/>
          </a:xfrm>
        </p:spPr>
        <p:txBody>
          <a:bodyPr vert="horz" wrap="square" lIns="91440" tIns="45720" rIns="91440" bIns="45720" anchor="t"/>
          <a:p>
            <a:pPr eaLnBrk="1" hangingPunct="1"/>
            <a:r>
              <a:rPr lang="zh-CN" altLang="en-US" sz="2800" dirty="0"/>
              <a:t>传输控制协议</a:t>
            </a:r>
            <a:r>
              <a:rPr lang="en-US" altLang="zh-CN" sz="2800" dirty="0"/>
              <a:t>TCP</a:t>
            </a:r>
            <a:r>
              <a:rPr lang="zh-CN" altLang="en-US" sz="2800" dirty="0"/>
              <a:t>（</a:t>
            </a:r>
            <a:r>
              <a:rPr lang="en-US" altLang="zh-CN" sz="2800" dirty="0"/>
              <a:t>Transmission Control Protocol</a:t>
            </a:r>
            <a:r>
              <a:rPr lang="zh-CN" altLang="en-US" sz="2800" dirty="0"/>
              <a:t>）</a:t>
            </a:r>
            <a:endParaRPr lang="zh-CN" altLang="en-US" sz="2800" dirty="0"/>
          </a:p>
          <a:p>
            <a:pPr lvl="1" eaLnBrk="1" hangingPunct="1"/>
            <a:r>
              <a:rPr lang="zh-CN" altLang="en-US" sz="2400" dirty="0"/>
              <a:t>面向连接的、可靠的、端到端的、基于字节流的传输协议；</a:t>
            </a:r>
            <a:endParaRPr lang="zh-CN" altLang="en-US" sz="2400" dirty="0"/>
          </a:p>
          <a:p>
            <a:pPr lvl="1" eaLnBrk="1" hangingPunct="1"/>
            <a:r>
              <a:rPr lang="en-US" altLang="zh-CN" sz="2400" dirty="0"/>
              <a:t>RFC 793</a:t>
            </a:r>
            <a:r>
              <a:rPr lang="zh-CN" altLang="en-US" sz="2400" dirty="0"/>
              <a:t>，</a:t>
            </a:r>
            <a:r>
              <a:rPr lang="en-US" altLang="zh-CN" sz="2400" dirty="0"/>
              <a:t>1122</a:t>
            </a:r>
            <a:r>
              <a:rPr lang="zh-CN" altLang="en-US" sz="2400" dirty="0"/>
              <a:t>，</a:t>
            </a:r>
            <a:r>
              <a:rPr lang="en-US" altLang="zh-CN" sz="2400" dirty="0"/>
              <a:t>1323</a:t>
            </a:r>
            <a:r>
              <a:rPr lang="zh-CN" altLang="en-US" sz="2400" dirty="0"/>
              <a:t>，</a:t>
            </a:r>
            <a:r>
              <a:rPr lang="en-US" altLang="zh-CN" sz="2400" dirty="0"/>
              <a:t>2018</a:t>
            </a:r>
            <a:r>
              <a:rPr lang="zh-CN" altLang="en-US" sz="2400" dirty="0"/>
              <a:t>，</a:t>
            </a:r>
            <a:r>
              <a:rPr lang="en-US" altLang="zh-CN" sz="2400" dirty="0"/>
              <a:t>2581</a:t>
            </a:r>
            <a:r>
              <a:rPr lang="zh-CN" altLang="en-US" sz="2400" dirty="0"/>
              <a:t>等。</a:t>
            </a:r>
            <a:endParaRPr lang="zh-CN" altLang="en-US" sz="2400" dirty="0"/>
          </a:p>
          <a:p>
            <a:pPr eaLnBrk="1" hangingPunct="1"/>
            <a:r>
              <a:rPr lang="zh-CN" altLang="en-US" sz="2800" dirty="0"/>
              <a:t>用户数据协议</a:t>
            </a:r>
            <a:r>
              <a:rPr lang="en-US" altLang="zh-CN" sz="2800" dirty="0"/>
              <a:t>UDP</a:t>
            </a:r>
            <a:r>
              <a:rPr lang="zh-CN" altLang="en-US" sz="2800" dirty="0"/>
              <a:t>（</a:t>
            </a:r>
            <a:r>
              <a:rPr lang="en-US" altLang="zh-CN" sz="2800" dirty="0"/>
              <a:t>User Data Protocol</a:t>
            </a:r>
            <a:r>
              <a:rPr lang="zh-CN" altLang="en-US" sz="2800" dirty="0"/>
              <a:t>）</a:t>
            </a:r>
            <a:endParaRPr lang="zh-CN" altLang="en-US" sz="2800" dirty="0"/>
          </a:p>
          <a:p>
            <a:pPr lvl="1" eaLnBrk="1" hangingPunct="1"/>
            <a:r>
              <a:rPr lang="zh-CN" altLang="en-US" sz="2400" dirty="0"/>
              <a:t>无连接的端到端传输协议</a:t>
            </a:r>
            <a:endParaRPr lang="zh-CN" altLang="en-US" sz="2400" dirty="0"/>
          </a:p>
          <a:p>
            <a:pPr lvl="1" eaLnBrk="1" hangingPunct="1"/>
            <a:r>
              <a:rPr lang="en-US" altLang="zh-CN" sz="2400" dirty="0"/>
              <a:t>RFC 768</a:t>
            </a:r>
            <a:endParaRPr lang="en-US" altLang="zh-CN" sz="2400" dirty="0"/>
          </a:p>
          <a:p>
            <a:pPr lvl="1" eaLnBrk="1" hangingPunct="1"/>
            <a:endParaRPr lang="en-US" altLang="zh-CN" dirty="0"/>
          </a:p>
        </p:txBody>
      </p:sp>
      <p:grpSp>
        <p:nvGrpSpPr>
          <p:cNvPr id="55299" name="Group 4"/>
          <p:cNvGrpSpPr/>
          <p:nvPr/>
        </p:nvGrpSpPr>
        <p:grpSpPr>
          <a:xfrm>
            <a:off x="4648200" y="3962400"/>
            <a:ext cx="4343400" cy="2895600"/>
            <a:chOff x="1152" y="1152"/>
            <a:chExt cx="3024" cy="2160"/>
          </a:xfrm>
        </p:grpSpPr>
        <p:grpSp>
          <p:nvGrpSpPr>
            <p:cNvPr id="55300" name="Group 5"/>
            <p:cNvGrpSpPr/>
            <p:nvPr/>
          </p:nvGrpSpPr>
          <p:grpSpPr>
            <a:xfrm>
              <a:off x="1152" y="1152"/>
              <a:ext cx="1104" cy="2160"/>
              <a:chOff x="3360" y="1392"/>
              <a:chExt cx="1104" cy="2112"/>
            </a:xfrm>
          </p:grpSpPr>
          <p:sp>
            <p:nvSpPr>
              <p:cNvPr id="55301" name="Rectangle 6"/>
              <p:cNvSpPr/>
              <p:nvPr/>
            </p:nvSpPr>
            <p:spPr>
              <a:xfrm>
                <a:off x="3360" y="1392"/>
                <a:ext cx="1104" cy="912"/>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应用层</a:t>
                </a:r>
                <a:endParaRPr lang="zh-CN" altLang="en-US" sz="2000" dirty="0">
                  <a:latin typeface="CordiaUPC" pitchFamily="34" charset="-34"/>
                  <a:ea typeface="宋体" panose="02010600030101010101" pitchFamily="2" charset="-122"/>
                </a:endParaRPr>
              </a:p>
            </p:txBody>
          </p:sp>
          <p:sp>
            <p:nvSpPr>
              <p:cNvPr id="55302" name="Rectangle 7"/>
              <p:cNvSpPr/>
              <p:nvPr/>
            </p:nvSpPr>
            <p:spPr>
              <a:xfrm>
                <a:off x="3360" y="2270"/>
                <a:ext cx="1104" cy="308"/>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传输层</a:t>
                </a:r>
                <a:endParaRPr lang="zh-CN" altLang="en-US" sz="2000" dirty="0">
                  <a:latin typeface="CordiaUPC" pitchFamily="34" charset="-34"/>
                  <a:ea typeface="宋体" panose="02010600030101010101" pitchFamily="2" charset="-122"/>
                </a:endParaRPr>
              </a:p>
            </p:txBody>
          </p:sp>
          <p:sp>
            <p:nvSpPr>
              <p:cNvPr id="55303" name="Rectangle 8"/>
              <p:cNvSpPr/>
              <p:nvPr/>
            </p:nvSpPr>
            <p:spPr>
              <a:xfrm>
                <a:off x="3360" y="2887"/>
                <a:ext cx="1104" cy="617"/>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网络接口</a:t>
                </a:r>
                <a:endParaRPr lang="zh-CN" altLang="en-US" sz="2000" dirty="0">
                  <a:latin typeface="CordiaUPC" pitchFamily="34" charset="-34"/>
                  <a:ea typeface="宋体" panose="02010600030101010101" pitchFamily="2" charset="-122"/>
                </a:endParaRPr>
              </a:p>
            </p:txBody>
          </p:sp>
          <p:sp>
            <p:nvSpPr>
              <p:cNvPr id="55304" name="Rectangle 9"/>
              <p:cNvSpPr/>
              <p:nvPr/>
            </p:nvSpPr>
            <p:spPr>
              <a:xfrm>
                <a:off x="3360" y="2578"/>
                <a:ext cx="1104" cy="309"/>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网络层</a:t>
                </a:r>
                <a:endParaRPr lang="zh-CN" altLang="en-US" sz="2000" dirty="0">
                  <a:latin typeface="CordiaUPC" pitchFamily="34" charset="-34"/>
                  <a:ea typeface="宋体" panose="02010600030101010101" pitchFamily="2" charset="-122"/>
                </a:endParaRPr>
              </a:p>
            </p:txBody>
          </p:sp>
        </p:grpSp>
        <p:sp>
          <p:nvSpPr>
            <p:cNvPr id="55305" name="AutoShape 10"/>
            <p:cNvSpPr/>
            <p:nvPr/>
          </p:nvSpPr>
          <p:spPr>
            <a:xfrm rot="-5400000">
              <a:off x="2376" y="1704"/>
              <a:ext cx="816" cy="1056"/>
            </a:xfrm>
            <a:prstGeom prst="triangle">
              <a:avLst>
                <a:gd name="adj" fmla="val 50000"/>
              </a:avLst>
            </a:prstGeom>
            <a:gradFill rotWithShape="0">
              <a:gsLst>
                <a:gs pos="0">
                  <a:srgbClr val="FAFAB2"/>
                </a:gs>
                <a:gs pos="100000">
                  <a:srgbClr val="747452"/>
                </a:gs>
              </a:gsLst>
              <a:lin ang="0" scaled="1"/>
              <a:tileRect/>
            </a:gradFill>
            <a:ln w="12700" cap="flat" cmpd="sng">
              <a:solidFill>
                <a:srgbClr val="FF9900"/>
              </a:solidFill>
              <a:prstDash val="solid"/>
              <a:miter/>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55306" name="Rectangle 11"/>
            <p:cNvSpPr/>
            <p:nvPr/>
          </p:nvSpPr>
          <p:spPr>
            <a:xfrm>
              <a:off x="3312" y="1824"/>
              <a:ext cx="864" cy="816"/>
            </a:xfrm>
            <a:prstGeom prst="rect">
              <a:avLst/>
            </a:prstGeom>
            <a:solidFill>
              <a:srgbClr val="FAFAB2"/>
            </a:solidFill>
            <a:ln w="12700" cap="flat" cmpd="sng">
              <a:solidFill>
                <a:srgbClr val="FF9900"/>
              </a:solidFill>
              <a:prstDash val="solid"/>
              <a:miter/>
              <a:headEnd type="none" w="sm" len="sm"/>
              <a:tailEnd type="none" w="sm" len="sm"/>
            </a:ln>
          </p:spPr>
          <p:txBody>
            <a:bodyPr wrap="none" anchor="ctr"/>
            <a:p>
              <a:pPr defTabSz="762000" eaLnBrk="0" hangingPunct="0"/>
              <a:r>
                <a:rPr lang="zh-CN" altLang="en-US" dirty="0">
                  <a:latin typeface="CordiaUPC" pitchFamily="34" charset="-34"/>
                  <a:ea typeface="宋体" panose="02010600030101010101" pitchFamily="2" charset="-122"/>
                </a:rPr>
                <a:t>面向连接的</a:t>
              </a:r>
              <a:endParaRPr lang="zh-CN" altLang="en-US" dirty="0">
                <a:latin typeface="CordiaUPC" pitchFamily="34" charset="-34"/>
                <a:ea typeface="宋体" panose="02010600030101010101" pitchFamily="2" charset="-122"/>
              </a:endParaRPr>
            </a:p>
            <a:p>
              <a:pPr defTabSz="762000" eaLnBrk="0" fontAlgn="ctr" hangingPunct="0"/>
              <a:r>
                <a:rPr lang="zh-CN" altLang="en-US" sz="2000"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TCP</a:t>
              </a:r>
              <a:endParaRPr lang="en-US" altLang="zh-CN"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无连接的</a:t>
              </a:r>
              <a:endParaRPr lang="zh-CN" altLang="en-US"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UDP</a:t>
              </a:r>
              <a:endParaRPr lang="en-US" altLang="zh-CN" dirty="0">
                <a:latin typeface="CordiaUPC" pitchFamily="34" charset="-34"/>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8883">
                                            <p:txEl>
                                              <p:charRg st="0" end="41"/>
                                            </p:txEl>
                                          </p:spTgt>
                                        </p:tgtEl>
                                        <p:attrNameLst>
                                          <p:attrName>style.visibility</p:attrName>
                                        </p:attrNameLst>
                                      </p:cBhvr>
                                      <p:to>
                                        <p:strVal val="visible"/>
                                      </p:to>
                                    </p:set>
                                    <p:animEffect transition="in" filter="fade">
                                      <p:cBhvr>
                                        <p:cTn id="7" dur="1000"/>
                                        <p:tgtEl>
                                          <p:spTgt spid="378883">
                                            <p:txEl>
                                              <p:charRg st="0" end="41"/>
                                            </p:txEl>
                                          </p:spTgt>
                                        </p:tgtEl>
                                      </p:cBhvr>
                                    </p:animEffect>
                                    <p:anim calcmode="lin" valueType="num">
                                      <p:cBhvr>
                                        <p:cTn id="8" dur="1000" fill="hold"/>
                                        <p:tgtEl>
                                          <p:spTgt spid="378883">
                                            <p:txEl>
                                              <p:charRg st="0" end="41"/>
                                            </p:txEl>
                                          </p:spTgt>
                                        </p:tgtEl>
                                        <p:attrNameLst>
                                          <p:attrName>ppt_x</p:attrName>
                                        </p:attrNameLst>
                                      </p:cBhvr>
                                      <p:tavLst>
                                        <p:tav tm="0">
                                          <p:val>
                                            <p:strVal val="#ppt_x"/>
                                          </p:val>
                                        </p:tav>
                                        <p:tav tm="100000">
                                          <p:val>
                                            <p:strVal val="#ppt_x"/>
                                          </p:val>
                                        </p:tav>
                                      </p:tavLst>
                                    </p:anim>
                                    <p:anim calcmode="lin" valueType="num">
                                      <p:cBhvr>
                                        <p:cTn id="9" dur="1000" fill="hold"/>
                                        <p:tgtEl>
                                          <p:spTgt spid="378883">
                                            <p:txEl>
                                              <p:charRg st="0" end="4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8883">
                                            <p:txEl>
                                              <p:charRg st="41" end="68"/>
                                            </p:txEl>
                                          </p:spTgt>
                                        </p:tgtEl>
                                        <p:attrNameLst>
                                          <p:attrName>style.visibility</p:attrName>
                                        </p:attrNameLst>
                                      </p:cBhvr>
                                      <p:to>
                                        <p:strVal val="visible"/>
                                      </p:to>
                                    </p:set>
                                    <p:animEffect transition="in" filter="fade">
                                      <p:cBhvr>
                                        <p:cTn id="12" dur="1000"/>
                                        <p:tgtEl>
                                          <p:spTgt spid="378883">
                                            <p:txEl>
                                              <p:charRg st="41" end="68"/>
                                            </p:txEl>
                                          </p:spTgt>
                                        </p:tgtEl>
                                      </p:cBhvr>
                                    </p:animEffect>
                                    <p:anim calcmode="lin" valueType="num">
                                      <p:cBhvr>
                                        <p:cTn id="13" dur="1000" fill="hold"/>
                                        <p:tgtEl>
                                          <p:spTgt spid="378883">
                                            <p:txEl>
                                              <p:charRg st="41" end="68"/>
                                            </p:txEl>
                                          </p:spTgt>
                                        </p:tgtEl>
                                        <p:attrNameLst>
                                          <p:attrName>ppt_x</p:attrName>
                                        </p:attrNameLst>
                                      </p:cBhvr>
                                      <p:tavLst>
                                        <p:tav tm="0">
                                          <p:val>
                                            <p:strVal val="#ppt_x"/>
                                          </p:val>
                                        </p:tav>
                                        <p:tav tm="100000">
                                          <p:val>
                                            <p:strVal val="#ppt_x"/>
                                          </p:val>
                                        </p:tav>
                                      </p:tavLst>
                                    </p:anim>
                                    <p:anim calcmode="lin" valueType="num">
                                      <p:cBhvr>
                                        <p:cTn id="14" dur="1000" fill="hold"/>
                                        <p:tgtEl>
                                          <p:spTgt spid="378883">
                                            <p:txEl>
                                              <p:charRg st="41" end="68"/>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8883">
                                            <p:txEl>
                                              <p:charRg st="68" end="98"/>
                                            </p:txEl>
                                          </p:spTgt>
                                        </p:tgtEl>
                                        <p:attrNameLst>
                                          <p:attrName>style.visibility</p:attrName>
                                        </p:attrNameLst>
                                      </p:cBhvr>
                                      <p:to>
                                        <p:strVal val="visible"/>
                                      </p:to>
                                    </p:set>
                                    <p:animEffect transition="in" filter="fade">
                                      <p:cBhvr>
                                        <p:cTn id="17" dur="1000"/>
                                        <p:tgtEl>
                                          <p:spTgt spid="378883">
                                            <p:txEl>
                                              <p:charRg st="68" end="98"/>
                                            </p:txEl>
                                          </p:spTgt>
                                        </p:tgtEl>
                                      </p:cBhvr>
                                    </p:animEffect>
                                    <p:anim calcmode="lin" valueType="num">
                                      <p:cBhvr>
                                        <p:cTn id="18" dur="1000" fill="hold"/>
                                        <p:tgtEl>
                                          <p:spTgt spid="378883">
                                            <p:txEl>
                                              <p:charRg st="68" end="98"/>
                                            </p:txEl>
                                          </p:spTgt>
                                        </p:tgtEl>
                                        <p:attrNameLst>
                                          <p:attrName>ppt_x</p:attrName>
                                        </p:attrNameLst>
                                      </p:cBhvr>
                                      <p:tavLst>
                                        <p:tav tm="0">
                                          <p:val>
                                            <p:strVal val="#ppt_x"/>
                                          </p:val>
                                        </p:tav>
                                        <p:tav tm="100000">
                                          <p:val>
                                            <p:strVal val="#ppt_x"/>
                                          </p:val>
                                        </p:tav>
                                      </p:tavLst>
                                    </p:anim>
                                    <p:anim calcmode="lin" valueType="num">
                                      <p:cBhvr>
                                        <p:cTn id="19" dur="1000" fill="hold"/>
                                        <p:tgtEl>
                                          <p:spTgt spid="378883">
                                            <p:txEl>
                                              <p:charRg st="68" end="9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78883">
                                            <p:txEl>
                                              <p:charRg st="98" end="128"/>
                                            </p:txEl>
                                          </p:spTgt>
                                        </p:tgtEl>
                                        <p:attrNameLst>
                                          <p:attrName>style.visibility</p:attrName>
                                        </p:attrNameLst>
                                      </p:cBhvr>
                                      <p:to>
                                        <p:strVal val="visible"/>
                                      </p:to>
                                    </p:set>
                                    <p:animEffect transition="in" filter="fade">
                                      <p:cBhvr>
                                        <p:cTn id="24" dur="1000"/>
                                        <p:tgtEl>
                                          <p:spTgt spid="378883">
                                            <p:txEl>
                                              <p:charRg st="98" end="128"/>
                                            </p:txEl>
                                          </p:spTgt>
                                        </p:tgtEl>
                                      </p:cBhvr>
                                    </p:animEffect>
                                    <p:anim calcmode="lin" valueType="num">
                                      <p:cBhvr>
                                        <p:cTn id="25" dur="1000" fill="hold"/>
                                        <p:tgtEl>
                                          <p:spTgt spid="378883">
                                            <p:txEl>
                                              <p:charRg st="98" end="128"/>
                                            </p:txEl>
                                          </p:spTgt>
                                        </p:tgtEl>
                                        <p:attrNameLst>
                                          <p:attrName>ppt_x</p:attrName>
                                        </p:attrNameLst>
                                      </p:cBhvr>
                                      <p:tavLst>
                                        <p:tav tm="0">
                                          <p:val>
                                            <p:strVal val="#ppt_x"/>
                                          </p:val>
                                        </p:tav>
                                        <p:tav tm="100000">
                                          <p:val>
                                            <p:strVal val="#ppt_x"/>
                                          </p:val>
                                        </p:tav>
                                      </p:tavLst>
                                    </p:anim>
                                    <p:anim calcmode="lin" valueType="num">
                                      <p:cBhvr>
                                        <p:cTn id="26" dur="1000" fill="hold"/>
                                        <p:tgtEl>
                                          <p:spTgt spid="378883">
                                            <p:txEl>
                                              <p:charRg st="98" end="128"/>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78883">
                                            <p:txEl>
                                              <p:charRg st="128" end="140"/>
                                            </p:txEl>
                                          </p:spTgt>
                                        </p:tgtEl>
                                        <p:attrNameLst>
                                          <p:attrName>style.visibility</p:attrName>
                                        </p:attrNameLst>
                                      </p:cBhvr>
                                      <p:to>
                                        <p:strVal val="visible"/>
                                      </p:to>
                                    </p:set>
                                    <p:animEffect transition="in" filter="fade">
                                      <p:cBhvr>
                                        <p:cTn id="29" dur="1000"/>
                                        <p:tgtEl>
                                          <p:spTgt spid="378883">
                                            <p:txEl>
                                              <p:charRg st="128" end="140"/>
                                            </p:txEl>
                                          </p:spTgt>
                                        </p:tgtEl>
                                      </p:cBhvr>
                                    </p:animEffect>
                                    <p:anim calcmode="lin" valueType="num">
                                      <p:cBhvr>
                                        <p:cTn id="30" dur="1000" fill="hold"/>
                                        <p:tgtEl>
                                          <p:spTgt spid="378883">
                                            <p:txEl>
                                              <p:charRg st="128" end="140"/>
                                            </p:txEl>
                                          </p:spTgt>
                                        </p:tgtEl>
                                        <p:attrNameLst>
                                          <p:attrName>ppt_x</p:attrName>
                                        </p:attrNameLst>
                                      </p:cBhvr>
                                      <p:tavLst>
                                        <p:tav tm="0">
                                          <p:val>
                                            <p:strVal val="#ppt_x"/>
                                          </p:val>
                                        </p:tav>
                                        <p:tav tm="100000">
                                          <p:val>
                                            <p:strVal val="#ppt_x"/>
                                          </p:val>
                                        </p:tav>
                                      </p:tavLst>
                                    </p:anim>
                                    <p:anim calcmode="lin" valueType="num">
                                      <p:cBhvr>
                                        <p:cTn id="31" dur="1000" fill="hold"/>
                                        <p:tgtEl>
                                          <p:spTgt spid="378883">
                                            <p:txEl>
                                              <p:charRg st="128" end="14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78883">
                                            <p:txEl>
                                              <p:charRg st="140" end="148"/>
                                            </p:txEl>
                                          </p:spTgt>
                                        </p:tgtEl>
                                        <p:attrNameLst>
                                          <p:attrName>style.visibility</p:attrName>
                                        </p:attrNameLst>
                                      </p:cBhvr>
                                      <p:to>
                                        <p:strVal val="visible"/>
                                      </p:to>
                                    </p:set>
                                    <p:animEffect transition="in" filter="fade">
                                      <p:cBhvr>
                                        <p:cTn id="34" dur="1000"/>
                                        <p:tgtEl>
                                          <p:spTgt spid="378883">
                                            <p:txEl>
                                              <p:charRg st="140" end="148"/>
                                            </p:txEl>
                                          </p:spTgt>
                                        </p:tgtEl>
                                      </p:cBhvr>
                                    </p:animEffect>
                                    <p:anim calcmode="lin" valueType="num">
                                      <p:cBhvr>
                                        <p:cTn id="35" dur="1000" fill="hold"/>
                                        <p:tgtEl>
                                          <p:spTgt spid="378883">
                                            <p:txEl>
                                              <p:charRg st="140" end="148"/>
                                            </p:txEl>
                                          </p:spTgt>
                                        </p:tgtEl>
                                        <p:attrNameLst>
                                          <p:attrName>ppt_x</p:attrName>
                                        </p:attrNameLst>
                                      </p:cBhvr>
                                      <p:tavLst>
                                        <p:tav tm="0">
                                          <p:val>
                                            <p:strVal val="#ppt_x"/>
                                          </p:val>
                                        </p:tav>
                                        <p:tav tm="100000">
                                          <p:val>
                                            <p:strVal val="#ppt_x"/>
                                          </p:val>
                                        </p:tav>
                                      </p:tavLst>
                                    </p:anim>
                                    <p:anim calcmode="lin" valueType="num">
                                      <p:cBhvr>
                                        <p:cTn id="36" dur="1000" fill="hold"/>
                                        <p:tgtEl>
                                          <p:spTgt spid="378883">
                                            <p:txEl>
                                              <p:charRg st="140" end="14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TCP</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拥塞控制 （</a:t>
            </a: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4</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82946" name="Rectangle 3"/>
          <p:cNvSpPr>
            <a:spLocks noGrp="1"/>
          </p:cNvSpPr>
          <p:nvPr>
            <p:ph idx="1"/>
          </p:nvPr>
        </p:nvSpPr>
        <p:spPr>
          <a:xfrm>
            <a:off x="611188" y="765175"/>
            <a:ext cx="3810000" cy="4660900"/>
          </a:xfrm>
        </p:spPr>
        <p:txBody>
          <a:bodyPr vert="horz" wrap="square" lIns="91440" tIns="45720" rIns="91440" bIns="45720" anchor="t"/>
          <a:p>
            <a:pPr eaLnBrk="1" hangingPunct="1"/>
            <a:r>
              <a:rPr lang="zh-CN" altLang="en-US" sz="2400" dirty="0"/>
              <a:t>拥塞避免（</a:t>
            </a:r>
            <a:r>
              <a:rPr lang="en-US" altLang="zh-CN" sz="2400" dirty="0"/>
              <a:t>congestion avoidance</a:t>
            </a:r>
            <a:r>
              <a:rPr lang="zh-CN" altLang="en-US" sz="2400" dirty="0"/>
              <a:t>）算法</a:t>
            </a:r>
            <a:endParaRPr lang="zh-CN" altLang="en-US" sz="2400" dirty="0"/>
          </a:p>
          <a:p>
            <a:pPr lvl="1" eaLnBrk="1" hangingPunct="1"/>
            <a:r>
              <a:rPr lang="zh-CN" altLang="en-US" sz="2400" dirty="0"/>
              <a:t>若拥塞窗口大于阈值，从此时开始，拥塞窗口线形增长，一个</a:t>
            </a:r>
            <a:r>
              <a:rPr lang="en-US" altLang="zh-CN" sz="2400" dirty="0"/>
              <a:t>RTT</a:t>
            </a:r>
            <a:r>
              <a:rPr lang="zh-CN" altLang="en-US" sz="2400" dirty="0"/>
              <a:t>周期增加一个最大段长，直至发生丢包超时事件；</a:t>
            </a:r>
            <a:endParaRPr lang="zh-CN" altLang="en-US" sz="2400" dirty="0"/>
          </a:p>
          <a:p>
            <a:pPr lvl="1" eaLnBrk="1" hangingPunct="1"/>
            <a:r>
              <a:rPr lang="zh-CN" altLang="en-US" sz="2400" dirty="0"/>
              <a:t>当超时事件发生后，阈值设置为当前拥塞窗口大小的一半，拥塞窗口重新设置为一个最大段长；</a:t>
            </a:r>
            <a:endParaRPr lang="zh-CN" altLang="en-US" sz="2400" dirty="0"/>
          </a:p>
          <a:p>
            <a:pPr lvl="1" eaLnBrk="1" hangingPunct="1"/>
            <a:r>
              <a:rPr lang="zh-CN" altLang="en-US" sz="2400" dirty="0"/>
              <a:t>执行慢启动算法。</a:t>
            </a:r>
            <a:endParaRPr lang="zh-CN" altLang="en-US" sz="2400" dirty="0"/>
          </a:p>
        </p:txBody>
      </p:sp>
      <p:sp>
        <p:nvSpPr>
          <p:cNvPr id="82947" name="Text Box 4"/>
          <p:cNvSpPr txBox="1"/>
          <p:nvPr/>
        </p:nvSpPr>
        <p:spPr>
          <a:xfrm>
            <a:off x="4743450" y="2038350"/>
            <a:ext cx="3973513" cy="2835275"/>
          </a:xfrm>
          <a:prstGeom prst="rect">
            <a:avLst/>
          </a:prstGeom>
          <a:noFill/>
          <a:ln w="9525">
            <a:noFill/>
          </a:ln>
        </p:spPr>
        <p:txBody>
          <a:bodyPr anchor="t">
            <a:spAutoFit/>
          </a:bodyPr>
          <a:p>
            <a:pPr eaLnBrk="0" hangingPunct="0"/>
            <a:r>
              <a:rPr lang="en-US" altLang="zh-CN" sz="2000" b="0" dirty="0">
                <a:solidFill>
                  <a:srgbClr val="003399"/>
                </a:solidFill>
                <a:latin typeface="Arial" panose="020B0604020202020204" pitchFamily="34" charset="0"/>
                <a:ea typeface="宋体" panose="02010600030101010101" pitchFamily="2" charset="-122"/>
              </a:rPr>
              <a:t>/* slowstart is over        */ </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 Congwin &gt; threshold */</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Until (loss event) {</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  every w segments ACKed:</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      Congwin++</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  }</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threshold = Congwin/2</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Congwin = 1</a:t>
            </a:r>
            <a:endParaRPr lang="en-US" altLang="zh-CN" sz="2000" b="0" dirty="0">
              <a:solidFill>
                <a:srgbClr val="003399"/>
              </a:solidFill>
              <a:latin typeface="Arial" panose="020B0604020202020204" pitchFamily="34" charset="0"/>
              <a:ea typeface="宋体" panose="02010600030101010101" pitchFamily="2" charset="-122"/>
            </a:endParaRPr>
          </a:p>
          <a:p>
            <a:pPr eaLnBrk="0" hangingPunct="0"/>
            <a:r>
              <a:rPr lang="en-US" altLang="zh-CN" sz="2000" b="0" dirty="0">
                <a:solidFill>
                  <a:srgbClr val="003399"/>
                </a:solidFill>
                <a:latin typeface="Arial" panose="020B0604020202020204" pitchFamily="34" charset="0"/>
                <a:ea typeface="宋体" panose="02010600030101010101" pitchFamily="2" charset="-122"/>
              </a:rPr>
              <a:t>perform slowstart</a:t>
            </a:r>
            <a:endParaRPr lang="en-US" altLang="zh-CN" sz="2000" b="0" dirty="0">
              <a:solidFill>
                <a:srgbClr val="003399"/>
              </a:solidFill>
              <a:latin typeface="Arial" panose="020B0604020202020204" pitchFamily="34" charset="0"/>
              <a:ea typeface="宋体" panose="02010600030101010101" pitchFamily="2" charset="-122"/>
            </a:endParaRPr>
          </a:p>
        </p:txBody>
      </p:sp>
      <p:sp>
        <p:nvSpPr>
          <p:cNvPr id="82948" name="Rectangle 5"/>
          <p:cNvSpPr/>
          <p:nvPr/>
        </p:nvSpPr>
        <p:spPr>
          <a:xfrm>
            <a:off x="4652963" y="1758950"/>
            <a:ext cx="4067175" cy="3194050"/>
          </a:xfrm>
          <a:prstGeom prst="rect">
            <a:avLst/>
          </a:prstGeom>
          <a:noFill/>
          <a:ln w="19050"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82949" name="Rectangle 6"/>
          <p:cNvSpPr/>
          <p:nvPr/>
        </p:nvSpPr>
        <p:spPr>
          <a:xfrm>
            <a:off x="4767263" y="1606550"/>
            <a:ext cx="3133725" cy="304800"/>
          </a:xfrm>
          <a:prstGeom prst="rect">
            <a:avLst/>
          </a:prstGeom>
          <a:solidFill>
            <a:schemeClr val="bg1"/>
          </a:solidFill>
          <a:ln w="19050">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82950" name="Text Box 7"/>
          <p:cNvSpPr txBox="1"/>
          <p:nvPr/>
        </p:nvSpPr>
        <p:spPr>
          <a:xfrm>
            <a:off x="4724400" y="1524000"/>
            <a:ext cx="3986213" cy="457200"/>
          </a:xfrm>
          <a:prstGeom prst="rect">
            <a:avLst/>
          </a:prstGeom>
          <a:noFill/>
          <a:ln w="9525">
            <a:noFill/>
          </a:ln>
        </p:spPr>
        <p:txBody>
          <a:bodyPr anchor="t">
            <a:spAutoFit/>
          </a:bodyPr>
          <a:p>
            <a:pPr eaLnBrk="0" hangingPunct="0"/>
            <a:r>
              <a:rPr lang="en-US" altLang="zh-CN" sz="2400" b="0" dirty="0">
                <a:solidFill>
                  <a:srgbClr val="FF0000"/>
                </a:solidFill>
                <a:latin typeface="Comic Sans MS" panose="030F0702030302020204" pitchFamily="66" charset="0"/>
                <a:ea typeface="宋体" panose="02010600030101010101" pitchFamily="2" charset="-122"/>
              </a:rPr>
              <a:t>              </a:t>
            </a:r>
            <a:r>
              <a:rPr lang="zh-CN" altLang="en-US" sz="2400" b="0" dirty="0">
                <a:solidFill>
                  <a:srgbClr val="FF0000"/>
                </a:solidFill>
                <a:latin typeface="Comic Sans MS" panose="030F0702030302020204" pitchFamily="66" charset="0"/>
                <a:ea typeface="宋体" panose="02010600030101010101" pitchFamily="2" charset="-122"/>
              </a:rPr>
              <a:t>拥塞避免</a:t>
            </a:r>
            <a:endParaRPr lang="zh-CN" altLang="en-US" sz="2400" b="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83969" name="Rectangle 6"/>
          <p:cNvSpPr/>
          <p:nvPr/>
        </p:nvSpPr>
        <p:spPr>
          <a:xfrm>
            <a:off x="2781300" y="233362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对象 40"/>
          <p:cNvGraphicFramePr>
            <a:graphicFrameLocks noChangeAspect="1"/>
          </p:cNvGraphicFramePr>
          <p:nvPr/>
        </p:nvGraphicFramePr>
        <p:xfrm>
          <a:off x="1259840" y="1196340"/>
          <a:ext cx="6885305" cy="4109085"/>
        </p:xfrm>
        <a:graphic>
          <a:graphicData uri="http://schemas.openxmlformats.org/presentationml/2006/ole">
            <mc:AlternateContent xmlns:mc="http://schemas.openxmlformats.org/markup-compatibility/2006">
              <mc:Choice xmlns:v="urn:schemas-microsoft-com:vml" Requires="v">
                <p:oleObj spid="_x0000_s3076" name="" r:id="rId2" imgW="4965065" imgH="2959735" progId="Visio.Drawing.11">
                  <p:embed/>
                </p:oleObj>
              </mc:Choice>
              <mc:Fallback>
                <p:oleObj name="" r:id="rId2" imgW="4965065" imgH="2959735" progId="Visio.Drawing.11">
                  <p:embed/>
                  <p:pic>
                    <p:nvPicPr>
                      <p:cNvPr id="0" name="图片 3075"/>
                      <p:cNvPicPr/>
                      <p:nvPr/>
                    </p:nvPicPr>
                    <p:blipFill>
                      <a:blip r:embed="rId3"/>
                      <a:stretch>
                        <a:fillRect/>
                      </a:stretch>
                    </p:blipFill>
                    <p:spPr>
                      <a:xfrm>
                        <a:off x="1259840" y="1196340"/>
                        <a:ext cx="6885305" cy="4109085"/>
                      </a:xfrm>
                      <a:prstGeom prst="rect">
                        <a:avLst/>
                      </a:prstGeom>
                      <a:noFill/>
                      <a:ln w="38100">
                        <a:noFill/>
                        <a:miter/>
                      </a:ln>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TCP</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拥塞控制 （</a:t>
            </a:r>
            <a:r>
              <a:rPr kumimoji="1" lang="en-US" altLang="zh-CN"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5</a:t>
            </a:r>
            <a:r>
              <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84994" name="Rectangle 3"/>
          <p:cNvSpPr>
            <a:spLocks noGrp="1"/>
          </p:cNvSpPr>
          <p:nvPr>
            <p:ph idx="1"/>
          </p:nvPr>
        </p:nvSpPr>
        <p:spPr>
          <a:xfrm>
            <a:off x="611188" y="908050"/>
            <a:ext cx="8001000" cy="519113"/>
          </a:xfrm>
        </p:spPr>
        <p:txBody>
          <a:bodyPr vert="horz" wrap="square" lIns="91440" tIns="45720" rIns="91440" bIns="45720" anchor="t"/>
          <a:p>
            <a:pPr lvl="1" eaLnBrk="1" hangingPunct="1"/>
            <a:r>
              <a:rPr lang="zh-CN" altLang="en-US" dirty="0"/>
              <a:t>快速重传和拥塞恢复</a:t>
            </a:r>
            <a:endParaRPr lang="zh-CN" altLang="en-US" dirty="0"/>
          </a:p>
        </p:txBody>
      </p:sp>
      <p:sp>
        <p:nvSpPr>
          <p:cNvPr id="84995" name="Rectangle 9"/>
          <p:cNvSpPr/>
          <p:nvPr/>
        </p:nvSpPr>
        <p:spPr>
          <a:xfrm>
            <a:off x="3376613" y="2538413"/>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84996" name="Rectangle 11"/>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84997" name="Object 10"/>
          <p:cNvGraphicFramePr/>
          <p:nvPr/>
        </p:nvGraphicFramePr>
        <p:xfrm>
          <a:off x="846138" y="1844675"/>
          <a:ext cx="6972300" cy="4176713"/>
        </p:xfrm>
        <a:graphic>
          <a:graphicData uri="http://schemas.openxmlformats.org/presentationml/2006/ole">
            <mc:AlternateContent xmlns:mc="http://schemas.openxmlformats.org/markup-compatibility/2006">
              <mc:Choice xmlns:v="urn:schemas-microsoft-com:vml" Requires="v">
                <p:oleObj spid="_x0000_s3094" name="" r:id="rId1" imgW="4030345" imgH="2404110" progId="Visio.Drawing.11">
                  <p:embed/>
                </p:oleObj>
              </mc:Choice>
              <mc:Fallback>
                <p:oleObj name="" r:id="rId1" imgW="4030345" imgH="2404110" progId="Visio.Drawing.11">
                  <p:embed/>
                  <p:pic>
                    <p:nvPicPr>
                      <p:cNvPr id="0" name="图片 3093"/>
                      <p:cNvPicPr/>
                      <p:nvPr/>
                    </p:nvPicPr>
                    <p:blipFill>
                      <a:blip r:embed="rId2"/>
                      <a:stretch>
                        <a:fillRect/>
                      </a:stretch>
                    </p:blipFill>
                    <p:spPr>
                      <a:xfrm>
                        <a:off x="846138" y="1844675"/>
                        <a:ext cx="6972300" cy="4176713"/>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sz="4000" b="0" i="0" u="none" strike="noStrike" kern="0" cap="none" spc="0" normalizeH="0" baseline="0" noProof="0" smtClean="0">
                <a:ln>
                  <a:noFill/>
                </a:ln>
                <a:effectLst/>
                <a:uLnTx/>
                <a:uFillTx/>
                <a:latin typeface="黑体" panose="02010609060101010101" pitchFamily="49" charset="-122"/>
                <a:ea typeface="+mj-ea"/>
                <a:cs typeface="+mj-cs"/>
              </a:rPr>
              <a:t>4.</a:t>
            </a:r>
            <a:r>
              <a:rPr kumimoji="1" lang="en-US" sz="4000" b="0" i="0" u="none" strike="noStrike" kern="0" cap="none" spc="0" normalizeH="0" baseline="0" noProof="0" smtClean="0">
                <a:ln>
                  <a:noFill/>
                </a:ln>
                <a:effectLst/>
                <a:uLnTx/>
                <a:uFillTx/>
                <a:latin typeface="黑体" panose="02010609060101010101" pitchFamily="49" charset="-122"/>
                <a:ea typeface="+mj-ea"/>
                <a:cs typeface="+mj-cs"/>
              </a:rPr>
              <a:t>5</a:t>
            </a:r>
            <a:r>
              <a:rPr kumimoji="1" sz="4000" b="0" i="0" u="none" strike="noStrike" kern="0" cap="none" spc="0" normalizeH="0" baseline="0" noProof="0" smtClean="0">
                <a:ln>
                  <a:noFill/>
                </a:ln>
                <a:effectLst/>
                <a:uLnTx/>
                <a:uFillTx/>
                <a:latin typeface="黑体" panose="02010609060101010101" pitchFamily="49" charset="-122"/>
                <a:ea typeface="+mj-ea"/>
                <a:cs typeface="+mj-cs"/>
              </a:rPr>
              <a:t> </a:t>
            </a:r>
            <a:r>
              <a:rPr kumimoji="1" lang="en-US" sz="4000" b="0" i="0" u="none" strike="noStrike" kern="0" cap="none" spc="0" normalizeH="0" baseline="0" noProof="0" smtClean="0">
                <a:ln>
                  <a:noFill/>
                </a:ln>
                <a:effectLst/>
                <a:uLnTx/>
                <a:uFillTx/>
                <a:latin typeface="黑体" panose="02010609060101010101" pitchFamily="49" charset="-122"/>
                <a:ea typeface="+mj-ea"/>
                <a:cs typeface="+mj-cs"/>
              </a:rPr>
              <a:t>QUIC</a:t>
            </a:r>
            <a:r>
              <a:rPr kumimoji="1" lang="zh-CN" altLang="en-US" sz="4000" b="0" i="0" u="none" strike="noStrike" kern="0" cap="none" spc="0" normalizeH="0" baseline="0" noProof="0" smtClean="0">
                <a:ln>
                  <a:noFill/>
                </a:ln>
                <a:effectLst/>
                <a:uLnTx/>
                <a:uFillTx/>
                <a:latin typeface="黑体" panose="02010609060101010101" pitchFamily="49" charset="-122"/>
                <a:ea typeface="+mj-ea"/>
                <a:cs typeface="+mj-cs"/>
              </a:rPr>
              <a:t>协议</a:t>
            </a:r>
            <a:r>
              <a:rPr kumimoji="1" lang="en-US" altLang="zh-CN" sz="4000" b="0" i="0" u="none" strike="noStrike" kern="0" cap="none" spc="0" normalizeH="0" baseline="0" noProof="0" smtClean="0">
                <a:ln>
                  <a:noFill/>
                </a:ln>
                <a:effectLst/>
                <a:uLnTx/>
                <a:uFillTx/>
                <a:latin typeface="黑体" panose="02010609060101010101" pitchFamily="49" charset="-122"/>
                <a:ea typeface="+mj-ea"/>
                <a:cs typeface="+mj-cs"/>
              </a:rPr>
              <a:t>**</a:t>
            </a:r>
            <a:r>
              <a:rPr kumimoji="1" lang="en-US" altLang="zh-CN" sz="3200" b="0" i="0" u="none" strike="noStrike" kern="0" cap="none" spc="0" normalizeH="0" baseline="0" noProof="0" dirty="0" smtClean="0">
                <a:ln>
                  <a:noFill/>
                </a:ln>
                <a:solidFill>
                  <a:schemeClr val="tx2">
                    <a:lumMod val="75000"/>
                  </a:schemeClr>
                </a:solidFill>
                <a:effectLst/>
                <a:uLnTx/>
                <a:uFillTx/>
                <a:latin typeface="黑体" panose="02010609060101010101" pitchFamily="49" charset="-122"/>
                <a:ea typeface="+mj-ea"/>
                <a:cs typeface="+mj-cs"/>
              </a:rPr>
              <a:t>  </a:t>
            </a:r>
            <a:endParaRPr kumimoji="1" lang="en-US" altLang="zh-CN" sz="3200" b="0" i="0" u="none" strike="noStrike" kern="0" cap="none" spc="0" normalizeH="0" baseline="0" noProof="0" dirty="0" smtClean="0">
              <a:ln>
                <a:noFill/>
              </a:ln>
              <a:solidFill>
                <a:schemeClr val="tx2">
                  <a:lumMod val="75000"/>
                </a:schemeClr>
              </a:solidFill>
              <a:effectLst/>
              <a:uLnTx/>
              <a:uFillTx/>
              <a:latin typeface="黑体" panose="02010609060101010101" pitchFamily="49" charset="-122"/>
              <a:ea typeface="+mj-ea"/>
              <a:cs typeface="+mj-cs"/>
            </a:endParaRPr>
          </a:p>
        </p:txBody>
      </p:sp>
      <p:sp>
        <p:nvSpPr>
          <p:cNvPr id="63490" name="Rectangle 3"/>
          <p:cNvSpPr>
            <a:spLocks noGrp="1"/>
          </p:cNvSpPr>
          <p:nvPr>
            <p:ph idx="1"/>
          </p:nvPr>
        </p:nvSpPr>
        <p:spPr>
          <a:xfrm>
            <a:off x="323850" y="980440"/>
            <a:ext cx="8360410" cy="4567555"/>
          </a:xfrm>
        </p:spPr>
        <p:txBody>
          <a:bodyPr vert="horz" wrap="square" lIns="91440" tIns="45720" rIns="91440" bIns="45720" anchor="t"/>
          <a:p>
            <a:pPr eaLnBrk="1" hangingPunct="1"/>
            <a:r>
              <a:rPr lang="en-US" altLang="zh-CN" sz="2800" dirty="0"/>
              <a:t>QUIC（Quick UDP Internet Connections） </a:t>
            </a:r>
            <a:r>
              <a:rPr lang="zh-CN" altLang="en-US" sz="2800" dirty="0"/>
              <a:t>协议</a:t>
            </a:r>
            <a:endParaRPr lang="zh-CN" altLang="en-US" sz="2800" dirty="0"/>
          </a:p>
          <a:p>
            <a:pPr marL="457200" lvl="1" indent="0" eaLnBrk="1" hangingPunct="1">
              <a:buNone/>
            </a:pPr>
            <a:r>
              <a:rPr lang="zh-CN" altLang="en-US" dirty="0">
                <a:latin typeface="宋体" panose="02010600030101010101" pitchFamily="2" charset="-122"/>
              </a:rPr>
              <a:t>QUIC使用UDP协议进行传输，它在两个端点间创建连接，并且支持多路复用连接。</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低延迟连接的建立</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安全可靠</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前向纠错</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连接迁移</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改进的拥塞控制</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无队头阻塞的多路复用</a:t>
            </a:r>
            <a:endParaRPr lang="zh-CN" altLang="en-US" dirty="0">
              <a:latin typeface="宋体" panose="02010600030101010101" pitchFamily="2" charset="-122"/>
            </a:endParaRPr>
          </a:p>
          <a:p>
            <a:pPr lvl="1" eaLnBrk="1" hangingPunct="1"/>
            <a:endParaRPr lang="zh-CN" altLang="en-US" dirty="0">
              <a:latin typeface="宋体" panose="02010600030101010101" pitchFamily="2" charset="-122"/>
            </a:endParaRPr>
          </a:p>
          <a:p>
            <a:pPr lvl="1" eaLnBrk="1" hangingPunct="1"/>
            <a:endParaRPr lang="zh-CN" altLang="en-US" dirty="0">
              <a:latin typeface="宋体" panose="02010600030101010101" pitchFamily="2" charset="-122"/>
            </a:endParaRPr>
          </a:p>
          <a:p>
            <a:pPr eaLnBrk="1" hangingPunct="1"/>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sz="3200" b="0" i="0" u="none" strike="noStrike" kern="0" cap="none" spc="0" normalizeH="0" baseline="0" noProof="0" smtClean="0">
                <a:ln>
                  <a:noFill/>
                </a:ln>
                <a:effectLst/>
                <a:uLnTx/>
                <a:uFillTx/>
                <a:latin typeface="黑体" panose="02010609060101010101" pitchFamily="49" charset="-122"/>
                <a:ea typeface="+mj-ea"/>
                <a:cs typeface="+mj-cs"/>
              </a:rPr>
              <a:t>HTTPS和QUIC建立连接过程的对比</a:t>
            </a:r>
            <a:endParaRPr kumimoji="1" sz="3200" b="0" i="0" u="none" strike="noStrike" kern="0" cap="none" spc="0" normalizeH="0" baseline="0" noProof="0" smtClean="0">
              <a:ln>
                <a:noFill/>
              </a:ln>
              <a:effectLst/>
              <a:uLnTx/>
              <a:uFillTx/>
              <a:latin typeface="黑体" panose="02010609060101010101" pitchFamily="49" charset="-122"/>
              <a:ea typeface="+mj-ea"/>
              <a:cs typeface="+mj-cs"/>
            </a:endParaRPr>
          </a:p>
        </p:txBody>
      </p:sp>
      <p:graphicFrame>
        <p:nvGraphicFramePr>
          <p:cNvPr id="3" name="对象 2"/>
          <p:cNvGraphicFramePr/>
          <p:nvPr/>
        </p:nvGraphicFramePr>
        <p:xfrm>
          <a:off x="1115695" y="1484630"/>
          <a:ext cx="6993255" cy="3846830"/>
        </p:xfrm>
        <a:graphic>
          <a:graphicData uri="http://schemas.openxmlformats.org/presentationml/2006/ole">
            <mc:AlternateContent xmlns:mc="http://schemas.openxmlformats.org/markup-compatibility/2006">
              <mc:Choice xmlns:v="urn:schemas-microsoft-com:vml" Requires="v">
                <p:oleObj spid="_x0000_s4" name="" r:id="rId1" imgW="5408930" imgH="2731135" progId="Visio.Drawing.11">
                  <p:embed/>
                </p:oleObj>
              </mc:Choice>
              <mc:Fallback>
                <p:oleObj name="" r:id="rId1" imgW="5408930" imgH="2731135" progId="Visio.Drawing.11">
                  <p:embed/>
                  <p:pic>
                    <p:nvPicPr>
                      <p:cNvPr id="0" name="图片 3"/>
                      <p:cNvPicPr/>
                      <p:nvPr/>
                    </p:nvPicPr>
                    <p:blipFill>
                      <a:blip r:embed="rId2"/>
                      <a:stretch>
                        <a:fillRect/>
                      </a:stretch>
                    </p:blipFill>
                    <p:spPr>
                      <a:xfrm>
                        <a:off x="1115695" y="1484630"/>
                        <a:ext cx="6993255" cy="384683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4.1.3 </a:t>
            </a:r>
            <a:r>
              <a:rPr kumimoji="1" lang="zh-CN" sz="3200" b="0" i="0" u="none" strike="noStrike" kern="0" cap="none" spc="0" normalizeH="0" baseline="0" noProof="0" smtClean="0">
                <a:ln>
                  <a:noFill/>
                </a:ln>
                <a:solidFill>
                  <a:srgbClr val="FF9900"/>
                </a:solidFill>
                <a:effectLst/>
                <a:uLnTx/>
                <a:uFillTx/>
                <a:latin typeface="+mj-lt"/>
                <a:ea typeface="+mj-ea"/>
                <a:cs typeface="+mj-cs"/>
              </a:rPr>
              <a:t>套接字</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Socket*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1</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 </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Object 21"/>
          <p:cNvGraphicFramePr>
            <a:graphicFrameLocks noChangeAspect="1"/>
          </p:cNvGraphicFramePr>
          <p:nvPr/>
        </p:nvGraphicFramePr>
        <p:xfrm>
          <a:off x="683895" y="2276475"/>
          <a:ext cx="7999730" cy="3947160"/>
        </p:xfrm>
        <a:graphic>
          <a:graphicData uri="http://schemas.openxmlformats.org/presentationml/2006/ole">
            <mc:AlternateContent xmlns:mc="http://schemas.openxmlformats.org/markup-compatibility/2006">
              <mc:Choice xmlns:v="urn:schemas-microsoft-com:vml" Requires="v">
                <p:oleObj spid="_x0000_s3076" name="" r:id="rId1" imgW="4187190" imgH="2068830" progId="Visio.Drawing.11">
                  <p:embed/>
                </p:oleObj>
              </mc:Choice>
              <mc:Fallback>
                <p:oleObj name="" r:id="rId1" imgW="4187190" imgH="2068830" progId="Visio.Drawing.11">
                  <p:embed/>
                  <p:pic>
                    <p:nvPicPr>
                      <p:cNvPr id="0" name="图片 3075"/>
                      <p:cNvPicPr/>
                      <p:nvPr/>
                    </p:nvPicPr>
                    <p:blipFill>
                      <a:blip r:embed="rId2"/>
                      <a:stretch>
                        <a:fillRect/>
                      </a:stretch>
                    </p:blipFill>
                    <p:spPr>
                      <a:xfrm>
                        <a:off x="683895" y="2276475"/>
                        <a:ext cx="7999730" cy="3947160"/>
                      </a:xfrm>
                      <a:prstGeom prst="rect">
                        <a:avLst/>
                      </a:prstGeom>
                      <a:noFill/>
                      <a:ln w="38100">
                        <a:noFill/>
                        <a:miter/>
                      </a:ln>
                    </p:spPr>
                  </p:pic>
                </p:oleObj>
              </mc:Fallback>
            </mc:AlternateContent>
          </a:graphicData>
        </a:graphic>
      </p:graphicFrame>
      <p:sp>
        <p:nvSpPr>
          <p:cNvPr id="100" name="文本框 99"/>
          <p:cNvSpPr txBox="1"/>
          <p:nvPr/>
        </p:nvSpPr>
        <p:spPr>
          <a:xfrm>
            <a:off x="720090" y="980440"/>
            <a:ext cx="7849870" cy="829945"/>
          </a:xfrm>
          <a:prstGeom prst="rect">
            <a:avLst/>
          </a:prstGeom>
          <a:noFill/>
          <a:ln w="9525">
            <a:noFill/>
          </a:ln>
        </p:spPr>
        <p:txBody>
          <a:bodyPr wrap="square">
            <a:spAutoFit/>
          </a:bodyPr>
          <a:p>
            <a:r>
              <a:rPr kumimoji="1" lang="zh-CN" altLang="en-US" sz="2400" kern="0" dirty="0">
                <a:solidFill>
                  <a:srgbClr val="003399"/>
                </a:solidFill>
                <a:latin typeface="+mn-lt"/>
                <a:ea typeface="+mn-ea"/>
                <a:cs typeface="+mn-ea"/>
              </a:rPr>
              <a:t>Socket的基本思想是为上层实体提供一种透明的访问网络的能力。从本质上说，Socket是一组传输层的服务原语。</a:t>
            </a:r>
            <a:endParaRPr kumimoji="1" lang="zh-CN" altLang="en-US" sz="2400" kern="0" dirty="0">
              <a:solidFill>
                <a:srgbClr val="003399"/>
              </a:solidFill>
              <a:latin typeface="+mn-lt"/>
              <a:ea typeface="+mn-ea"/>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sz="3200" b="0" i="0" u="none" strike="noStrike" kern="0" cap="none" spc="0" normalizeH="0" baseline="0" noProof="0" smtClean="0">
                <a:ln>
                  <a:noFill/>
                </a:ln>
                <a:solidFill>
                  <a:srgbClr val="FF9900"/>
                </a:solidFill>
                <a:effectLst/>
                <a:uLnTx/>
                <a:uFillTx/>
                <a:latin typeface="+mj-lt"/>
                <a:ea typeface="+mj-ea"/>
                <a:cs typeface="+mj-cs"/>
              </a:rPr>
              <a:t>套接字</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Socket*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 </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100" name="文本框 99"/>
          <p:cNvSpPr txBox="1"/>
          <p:nvPr/>
        </p:nvSpPr>
        <p:spPr>
          <a:xfrm>
            <a:off x="539750" y="836295"/>
            <a:ext cx="7849870" cy="5458460"/>
          </a:xfrm>
          <a:prstGeom prst="rect">
            <a:avLst/>
          </a:prstGeom>
          <a:noFill/>
          <a:ln w="9525">
            <a:noFill/>
          </a:ln>
        </p:spPr>
        <p:txBody>
          <a:bodyPr wrap="square">
            <a:spAutoFit/>
          </a:bodyPr>
          <a:p>
            <a:pPr marL="342900" indent="-342900" algn="l">
              <a:spcBef>
                <a:spcPct val="20000"/>
              </a:spcBef>
              <a:buClr>
                <a:srgbClr val="3366FF"/>
              </a:buClr>
              <a:buSzTx/>
              <a:buFont typeface="Wingdings" panose="05000000000000000000" pitchFamily="2" charset="2"/>
              <a:buChar char="l"/>
            </a:pPr>
            <a:r>
              <a:rPr kumimoji="1" lang="zh-CN" altLang="en-US" sz="2800" kern="0" dirty="0">
                <a:latin typeface="+mn-lt"/>
                <a:ea typeface="黑体" panose="02010609060101010101" pitchFamily="49" charset="-122"/>
              </a:rPr>
              <a:t>在采用TCP/IP协议集的Internet中，提供以下三种类型的套接字：</a:t>
            </a:r>
            <a:endParaRPr kumimoji="1" lang="zh-CN" altLang="en-US" sz="2400" kern="0" dirty="0">
              <a:solidFill>
                <a:srgbClr val="003399"/>
              </a:solidFill>
              <a:latin typeface="+mn-lt"/>
              <a:ea typeface="+mn-ea"/>
              <a:cs typeface="+mn-ea"/>
            </a:endParaRPr>
          </a:p>
          <a:p>
            <a:pPr marL="742950" lvl="1" indent="-285750" algn="l">
              <a:spcBef>
                <a:spcPct val="20000"/>
              </a:spcBef>
              <a:buClr>
                <a:srgbClr val="003399"/>
              </a:buClr>
              <a:buSzTx/>
              <a:buFont typeface="Wingdings" panose="05000000000000000000" pitchFamily="2" charset="2"/>
              <a:buChar char="ü"/>
            </a:pPr>
            <a:r>
              <a:rPr kumimoji="1" lang="zh-CN" altLang="en-US" sz="2400" kern="0" dirty="0">
                <a:solidFill>
                  <a:srgbClr val="003399"/>
                </a:solidFill>
                <a:latin typeface="+mn-lt"/>
                <a:ea typeface="+mn-ea"/>
                <a:cs typeface="+mn-ea"/>
              </a:rPr>
              <a:t>流式套接字（SOCK_STREAM）</a:t>
            </a:r>
            <a:endParaRPr kumimoji="1" lang="zh-CN" altLang="en-US" sz="2400" kern="0" dirty="0">
              <a:solidFill>
                <a:srgbClr val="003399"/>
              </a:solidFill>
              <a:latin typeface="+mn-lt"/>
              <a:ea typeface="+mn-ea"/>
              <a:cs typeface="+mn-ea"/>
            </a:endParaRPr>
          </a:p>
          <a:p>
            <a:pPr lvl="1" algn="l">
              <a:spcBef>
                <a:spcPct val="20000"/>
              </a:spcBef>
              <a:buClr>
                <a:srgbClr val="003399"/>
              </a:buClr>
              <a:buSzTx/>
              <a:buFont typeface="Wingdings" panose="05000000000000000000" pitchFamily="2" charset="2"/>
            </a:pPr>
            <a:r>
              <a:rPr kumimoji="1" lang="en-US" altLang="zh-CN" sz="2400" kern="0" dirty="0">
                <a:solidFill>
                  <a:srgbClr val="003399"/>
                </a:solidFill>
                <a:latin typeface="+mn-lt"/>
                <a:ea typeface="+mn-ea"/>
                <a:cs typeface="+mn-ea"/>
              </a:rPr>
              <a:t>  </a:t>
            </a:r>
            <a:r>
              <a:rPr kumimoji="1" lang="zh-CN" altLang="en-US" sz="2400" kern="0" dirty="0">
                <a:solidFill>
                  <a:srgbClr val="003399"/>
                </a:solidFill>
                <a:latin typeface="+mn-lt"/>
                <a:ea typeface="+mn-ea"/>
                <a:cs typeface="+mn-ea"/>
              </a:rPr>
              <a:t>提供了一个面向连接、可靠的数据传输服务，数据无差错、无重复地发送，且按发送顺序接收。主要是针对TCP协议设计的。</a:t>
            </a:r>
            <a:endParaRPr kumimoji="1" lang="zh-CN" altLang="en-US" sz="2400" kern="0" dirty="0">
              <a:solidFill>
                <a:srgbClr val="003399"/>
              </a:solidFill>
              <a:latin typeface="+mn-lt"/>
              <a:ea typeface="+mn-ea"/>
              <a:cs typeface="+mn-ea"/>
            </a:endParaRPr>
          </a:p>
          <a:p>
            <a:pPr marL="742950" lvl="1" indent="-285750" algn="l">
              <a:spcBef>
                <a:spcPct val="20000"/>
              </a:spcBef>
              <a:buClr>
                <a:srgbClr val="003399"/>
              </a:buClr>
              <a:buSzTx/>
              <a:buFont typeface="Wingdings" panose="05000000000000000000" pitchFamily="2" charset="2"/>
              <a:buChar char="ü"/>
            </a:pPr>
            <a:r>
              <a:rPr kumimoji="1" lang="zh-CN" altLang="en-US" sz="2400" kern="0" dirty="0">
                <a:solidFill>
                  <a:srgbClr val="003399"/>
                </a:solidFill>
                <a:latin typeface="+mn-lt"/>
                <a:ea typeface="+mn-ea"/>
                <a:cs typeface="+mn-ea"/>
              </a:rPr>
              <a:t>数据报式套接字（SOCK_DGRAM）</a:t>
            </a:r>
            <a:endParaRPr kumimoji="1" lang="zh-CN" altLang="en-US" sz="2400" kern="0" dirty="0">
              <a:solidFill>
                <a:srgbClr val="003399"/>
              </a:solidFill>
              <a:latin typeface="+mn-lt"/>
              <a:ea typeface="+mn-ea"/>
              <a:cs typeface="+mn-ea"/>
            </a:endParaRPr>
          </a:p>
          <a:p>
            <a:pPr lvl="1" algn="l">
              <a:spcBef>
                <a:spcPct val="20000"/>
              </a:spcBef>
              <a:buClr>
                <a:srgbClr val="003399"/>
              </a:buClr>
              <a:buSzTx/>
              <a:buFont typeface="Wingdings" panose="05000000000000000000" pitchFamily="2" charset="2"/>
            </a:pPr>
            <a:r>
              <a:rPr kumimoji="1" lang="en-US" altLang="zh-CN" sz="2400" kern="0" dirty="0">
                <a:solidFill>
                  <a:srgbClr val="003399"/>
                </a:solidFill>
                <a:latin typeface="+mn-lt"/>
                <a:ea typeface="+mn-ea"/>
                <a:cs typeface="+mn-ea"/>
              </a:rPr>
              <a:t>     </a:t>
            </a:r>
            <a:r>
              <a:rPr kumimoji="1" lang="zh-CN" altLang="en-US" sz="2400" kern="0" dirty="0">
                <a:solidFill>
                  <a:srgbClr val="003399"/>
                </a:solidFill>
                <a:latin typeface="+mn-lt"/>
                <a:ea typeface="+mn-ea"/>
                <a:cs typeface="+mn-ea"/>
              </a:rPr>
              <a:t>提供了一个无连接服务。数据包以独立包的形式被发送，不提供无错保证，数据可能丢失或重复，并且接收顺序混乱。主要是针对UDP协议设计的。</a:t>
            </a:r>
            <a:endParaRPr kumimoji="1" lang="zh-CN" altLang="en-US" sz="2400" kern="0" dirty="0">
              <a:solidFill>
                <a:srgbClr val="003399"/>
              </a:solidFill>
              <a:latin typeface="+mn-lt"/>
              <a:ea typeface="+mn-ea"/>
              <a:cs typeface="+mn-ea"/>
            </a:endParaRPr>
          </a:p>
          <a:p>
            <a:pPr marL="742950" lvl="1" indent="-285750" algn="l">
              <a:spcBef>
                <a:spcPct val="20000"/>
              </a:spcBef>
              <a:buClr>
                <a:srgbClr val="003399"/>
              </a:buClr>
              <a:buSzTx/>
              <a:buFont typeface="Wingdings" panose="05000000000000000000" pitchFamily="2" charset="2"/>
              <a:buChar char="ü"/>
            </a:pPr>
            <a:r>
              <a:rPr kumimoji="1" lang="zh-CN" altLang="en-US" sz="2400" kern="0" dirty="0">
                <a:solidFill>
                  <a:srgbClr val="003399"/>
                </a:solidFill>
                <a:latin typeface="+mn-lt"/>
                <a:ea typeface="+mn-ea"/>
                <a:cs typeface="+mn-ea"/>
              </a:rPr>
              <a:t>原始式套接字（SOCK_RAW）</a:t>
            </a:r>
            <a:endParaRPr kumimoji="1" lang="zh-CN" altLang="en-US" sz="2400" kern="0" dirty="0">
              <a:solidFill>
                <a:srgbClr val="003399"/>
              </a:solidFill>
              <a:latin typeface="+mn-lt"/>
              <a:ea typeface="+mn-ea"/>
              <a:cs typeface="+mn-ea"/>
            </a:endParaRPr>
          </a:p>
          <a:p>
            <a:pPr lvl="1" algn="l">
              <a:spcBef>
                <a:spcPct val="20000"/>
              </a:spcBef>
              <a:buClr>
                <a:srgbClr val="003399"/>
              </a:buClr>
              <a:buSzTx/>
              <a:buFont typeface="Wingdings" panose="05000000000000000000" pitchFamily="2" charset="2"/>
            </a:pPr>
            <a:r>
              <a:rPr kumimoji="1" lang="en-US" altLang="zh-CN" sz="2400" kern="0" dirty="0">
                <a:solidFill>
                  <a:srgbClr val="003399"/>
                </a:solidFill>
                <a:latin typeface="+mn-lt"/>
                <a:ea typeface="+mn-ea"/>
                <a:cs typeface="+mn-ea"/>
              </a:rPr>
              <a:t>    </a:t>
            </a:r>
            <a:r>
              <a:rPr kumimoji="1" lang="zh-CN" altLang="en-US" sz="2400" kern="0" dirty="0">
                <a:solidFill>
                  <a:srgbClr val="003399"/>
                </a:solidFill>
                <a:latin typeface="+mn-lt"/>
                <a:ea typeface="+mn-ea"/>
                <a:cs typeface="+mn-ea"/>
              </a:rPr>
              <a:t>原始式套接字主要针对那些直接使用IP层服务的协议而设计的，例如ICMP、OSPF协议等。</a:t>
            </a:r>
            <a:endParaRPr kumimoji="1" lang="zh-CN" altLang="en-US" sz="2400" kern="0" dirty="0">
              <a:solidFill>
                <a:srgbClr val="003399"/>
              </a:solidFill>
              <a:latin typeface="+mn-lt"/>
              <a:ea typeface="+mn-ea"/>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sz="3200" b="0" i="0" u="none" strike="noStrike" kern="0" cap="none" spc="0" normalizeH="0" baseline="0" noProof="0" smtClean="0">
                <a:ln>
                  <a:noFill/>
                </a:ln>
                <a:solidFill>
                  <a:srgbClr val="FF9900"/>
                </a:solidFill>
                <a:effectLst/>
                <a:uLnTx/>
                <a:uFillTx/>
                <a:latin typeface="+mj-lt"/>
                <a:ea typeface="+mj-ea"/>
                <a:cs typeface="+mj-cs"/>
              </a:rPr>
              <a:t>套接字</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Socket*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3</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 </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55331" name="Rectangle 3"/>
          <p:cNvSpPr>
            <a:spLocks noGrp="1"/>
          </p:cNvSpPr>
          <p:nvPr>
            <p:ph idx="1"/>
          </p:nvPr>
        </p:nvSpPr>
        <p:spPr>
          <a:xfrm>
            <a:off x="395605" y="908050"/>
            <a:ext cx="3731895" cy="4756150"/>
          </a:xfrm>
        </p:spPr>
        <p:txBody>
          <a:bodyPr vert="horz" wrap="square" lIns="91440" tIns="45720" rIns="91440" bIns="45720" anchor="t"/>
          <a:p>
            <a:pPr eaLnBrk="1" hangingPunct="1"/>
            <a:r>
              <a:rPr lang="zh-CN" altLang="en-US" sz="2800" dirty="0">
                <a:ea typeface="黑体" panose="02010609060101010101" pitchFamily="49" charset="-122"/>
              </a:rPr>
              <a:t>socket中提供的系统调用：</a:t>
            </a:r>
            <a:endParaRPr lang="zh-CN" altLang="en-US" sz="2800" dirty="0">
              <a:ea typeface="黑体" panose="02010609060101010101" pitchFamily="49" charset="-122"/>
            </a:endParaRPr>
          </a:p>
          <a:p>
            <a:pPr lvl="1" eaLnBrk="1" hangingPunct="1"/>
            <a:r>
              <a:rPr lang="zh-CN" altLang="en-US" sz="2400" dirty="0"/>
              <a:t>socket()、bind()、listen</a:t>
            </a:r>
            <a:r>
              <a:rPr lang="zh-CN" altLang="en-US" sz="2400" dirty="0">
                <a:sym typeface="+mn-ea"/>
              </a:rPr>
              <a:t>()、</a:t>
            </a:r>
            <a:r>
              <a:rPr lang="zh-CN" altLang="en-US" sz="2400" dirty="0"/>
              <a:t>connect()、accept()、read()、write()、close ()</a:t>
            </a:r>
            <a:endParaRPr lang="zh-CN" altLang="en-US" sz="2400" dirty="0"/>
          </a:p>
          <a:p>
            <a:pPr lvl="1" eaLnBrk="1" hangingPunct="1"/>
            <a:endParaRPr lang="zh-CN" altLang="en-US" sz="2400" dirty="0"/>
          </a:p>
          <a:p>
            <a:pPr lvl="1" eaLnBrk="1" hangingPunct="1"/>
            <a:r>
              <a:rPr lang="en-US" altLang="zh-CN" sz="2400" dirty="0"/>
              <a:t>TCP</a:t>
            </a:r>
            <a:r>
              <a:rPr lang="zh-CN" altLang="en-US" sz="2400" dirty="0"/>
              <a:t>的套接字系统调用过程如右图所示</a:t>
            </a:r>
            <a:endParaRPr lang="zh-CN" altLang="en-US" sz="2400" dirty="0"/>
          </a:p>
        </p:txBody>
      </p:sp>
      <p:pic>
        <p:nvPicPr>
          <p:cNvPr id="1073743000" name="图片 1073742999"/>
          <p:cNvPicPr>
            <a:picLocks noRot="1" noChangeAspect="1"/>
          </p:cNvPicPr>
          <p:nvPr/>
        </p:nvPicPr>
        <p:blipFill>
          <a:blip r:embed="rId1"/>
          <a:stretch>
            <a:fillRect/>
          </a:stretch>
        </p:blipFill>
        <p:spPr>
          <a:xfrm>
            <a:off x="4860290" y="1340485"/>
            <a:ext cx="3947160" cy="45993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1">
                                            <p:txEl>
                                              <p:charRg st="0" end="10"/>
                                            </p:txEl>
                                          </p:spTgt>
                                        </p:tgtEl>
                                        <p:attrNameLst>
                                          <p:attrName>style.visibility</p:attrName>
                                        </p:attrNameLst>
                                      </p:cBhvr>
                                      <p:to>
                                        <p:strVal val="visible"/>
                                      </p:to>
                                    </p:set>
                                    <p:anim calcmode="lin" valueType="num">
                                      <p:cBhvr additive="base">
                                        <p:cTn id="7" dur="500" fill="hold"/>
                                        <p:tgtEl>
                                          <p:spTgt spid="355331">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533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31">
                                            <p:txEl>
                                              <p:charRg st="1" end="1"/>
                                            </p:txEl>
                                          </p:spTgt>
                                        </p:tgtEl>
                                        <p:attrNameLst>
                                          <p:attrName>style.visibility</p:attrName>
                                        </p:attrNameLst>
                                      </p:cBhvr>
                                      <p:to>
                                        <p:strVal val="visible"/>
                                      </p:to>
                                    </p:set>
                                    <p:anim calcmode="lin" valueType="num">
                                      <p:cBhvr additive="base">
                                        <p:cTn id="13" dur="500" fill="hold"/>
                                        <p:tgtEl>
                                          <p:spTgt spid="355331">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5331">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5331">
                                            <p:txEl>
                                              <p:charRg st="3" end="3"/>
                                            </p:txEl>
                                          </p:spTgt>
                                        </p:tgtEl>
                                        <p:attrNameLst>
                                          <p:attrName>style.visibility</p:attrName>
                                        </p:attrNameLst>
                                      </p:cBhvr>
                                      <p:to>
                                        <p:strVal val="visible"/>
                                      </p:to>
                                    </p:set>
                                    <p:anim calcmode="lin" valueType="num">
                                      <p:cBhvr additive="base">
                                        <p:cTn id="19" dur="500" fill="hold"/>
                                        <p:tgtEl>
                                          <p:spTgt spid="355331">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5331">
                                            <p:txEl>
                                              <p:char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ldLvl="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ChangeArrowheads="1"/>
          </p:cNvSpPr>
          <p:nvPr>
            <p:ph type="title"/>
          </p:nvPr>
        </p:nvSpPr>
        <p:spPr>
          <a:xfrm>
            <a:off x="539750" y="188913"/>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4.2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拥塞控制 </a:t>
            </a:r>
            <a:br>
              <a:rPr kumimoji="1" lang="zh-CN" altLang="en-US" sz="3600" b="0" i="0" u="none" strike="noStrike" kern="0" cap="none" spc="0" normalizeH="0" baseline="0" noProof="0" smtClean="0">
                <a:ln>
                  <a:noFill/>
                </a:ln>
                <a:solidFill>
                  <a:srgbClr val="FF9900"/>
                </a:solidFill>
                <a:effectLst/>
                <a:uLnTx/>
                <a:uFillTx/>
                <a:latin typeface="+mj-lt"/>
                <a:ea typeface="+mj-ea"/>
                <a:cs typeface="+mj-cs"/>
              </a:rPr>
            </a:br>
            <a:endParaRPr kumimoji="1" lang="zh-CN" altLang="en-US" sz="2400" b="0" i="0" u="none" strike="noStrike" kern="0" cap="none" spc="0" normalizeH="0" baseline="0" noProof="0" smtClean="0">
              <a:ln>
                <a:noFill/>
              </a:ln>
              <a:solidFill>
                <a:srgbClr val="FF9900"/>
              </a:solidFill>
              <a:effectLst/>
              <a:uLnTx/>
              <a:uFillTx/>
              <a:latin typeface="+mj-lt"/>
              <a:ea typeface="+mj-ea"/>
              <a:cs typeface="+mj-cs"/>
            </a:endParaRPr>
          </a:p>
        </p:txBody>
      </p:sp>
      <p:sp>
        <p:nvSpPr>
          <p:cNvPr id="34818" name="Rectangle 3"/>
          <p:cNvSpPr>
            <a:spLocks noGrp="1"/>
          </p:cNvSpPr>
          <p:nvPr>
            <p:ph idx="1"/>
          </p:nvPr>
        </p:nvSpPr>
        <p:spPr>
          <a:xfrm>
            <a:off x="683895" y="1628775"/>
            <a:ext cx="7590790" cy="5219065"/>
          </a:xfrm>
        </p:spPr>
        <p:txBody>
          <a:bodyPr vert="horz" wrap="square" lIns="91440" tIns="45720" rIns="91440" bIns="45720" anchor="t"/>
          <a:p>
            <a:pPr eaLnBrk="1" hangingPunct="1">
              <a:lnSpc>
                <a:spcPct val="90000"/>
              </a:lnSpc>
            </a:pPr>
            <a:r>
              <a:rPr lang="zh-CN" altLang="en-US" sz="2800" dirty="0"/>
              <a:t>拥塞（</a:t>
            </a:r>
            <a:r>
              <a:rPr lang="en-US" altLang="zh-CN" sz="2800" dirty="0"/>
              <a:t>congestion</a:t>
            </a:r>
            <a:r>
              <a:rPr lang="zh-CN" altLang="en-US" sz="2800" dirty="0"/>
              <a:t>）</a:t>
            </a:r>
            <a:endParaRPr lang="zh-CN" altLang="en-US" sz="2800" dirty="0"/>
          </a:p>
          <a:p>
            <a:pPr lvl="1" eaLnBrk="1" hangingPunct="1">
              <a:lnSpc>
                <a:spcPct val="90000"/>
              </a:lnSpc>
            </a:pPr>
            <a:r>
              <a:rPr lang="zh-CN" altLang="en-US" sz="2400" dirty="0"/>
              <a:t>网络上有太多的包时，性能会下降，这种情况称为</a:t>
            </a:r>
            <a:r>
              <a:rPr lang="zh-CN" altLang="en-US" sz="2400" b="0" dirty="0">
                <a:solidFill>
                  <a:srgbClr val="FF3300"/>
                </a:solidFill>
              </a:rPr>
              <a:t>拥塞</a:t>
            </a:r>
            <a:r>
              <a:rPr lang="zh-CN" altLang="en-US" sz="2400" dirty="0"/>
              <a:t>。</a:t>
            </a:r>
            <a:endParaRPr lang="zh-CN" altLang="en-US" sz="2400" dirty="0"/>
          </a:p>
          <a:p>
            <a:pPr eaLnBrk="1" hangingPunct="1">
              <a:lnSpc>
                <a:spcPct val="90000"/>
              </a:lnSpc>
            </a:pPr>
            <a:r>
              <a:rPr lang="zh-CN" altLang="en-US" sz="2800" dirty="0"/>
              <a:t>拥塞产生的原因</a:t>
            </a:r>
            <a:endParaRPr lang="zh-CN" altLang="en-US" sz="2800" dirty="0"/>
          </a:p>
          <a:p>
            <a:pPr lvl="1" eaLnBrk="1" hangingPunct="1">
              <a:lnSpc>
                <a:spcPct val="90000"/>
              </a:lnSpc>
            </a:pPr>
            <a:r>
              <a:rPr lang="zh-CN" altLang="en-US" sz="2400" dirty="0"/>
              <a:t>多个输入对应一个输出；</a:t>
            </a:r>
            <a:endParaRPr lang="zh-CN" altLang="en-US" sz="2400" dirty="0"/>
          </a:p>
          <a:p>
            <a:pPr lvl="1" eaLnBrk="1" hangingPunct="1">
              <a:lnSpc>
                <a:spcPct val="90000"/>
              </a:lnSpc>
            </a:pPr>
            <a:r>
              <a:rPr lang="zh-CN" altLang="en-US" sz="2400" dirty="0"/>
              <a:t>慢速处理器；</a:t>
            </a:r>
            <a:endParaRPr lang="zh-CN" altLang="en-US" sz="2400" dirty="0"/>
          </a:p>
          <a:p>
            <a:pPr lvl="1" eaLnBrk="1" hangingPunct="1">
              <a:lnSpc>
                <a:spcPct val="90000"/>
              </a:lnSpc>
            </a:pPr>
            <a:r>
              <a:rPr lang="zh-CN" altLang="en-US" sz="2400" dirty="0"/>
              <a:t>低带宽线路。</a:t>
            </a:r>
            <a:endParaRPr lang="zh-CN" altLang="en-US" sz="2400" dirty="0"/>
          </a:p>
          <a:p>
            <a:pPr eaLnBrk="1" hangingPunct="1">
              <a:lnSpc>
                <a:spcPct val="90000"/>
              </a:lnSpc>
            </a:pPr>
            <a:r>
              <a:rPr lang="zh-CN" altLang="en-US" sz="2800" dirty="0"/>
              <a:t>解决办法</a:t>
            </a:r>
            <a:endParaRPr lang="zh-CN" altLang="en-US" sz="2800" dirty="0"/>
          </a:p>
          <a:p>
            <a:pPr lvl="1" eaLnBrk="1" hangingPunct="1">
              <a:lnSpc>
                <a:spcPct val="90000"/>
              </a:lnSpc>
            </a:pPr>
            <a:r>
              <a:rPr lang="zh-CN" altLang="en-US" sz="2400" dirty="0"/>
              <a:t>解决</a:t>
            </a:r>
            <a:r>
              <a:rPr lang="zh-CN" altLang="en-US" sz="2400" dirty="0">
                <a:solidFill>
                  <a:srgbClr val="FF3300"/>
                </a:solidFill>
              </a:rPr>
              <a:t>需求</a:t>
            </a:r>
            <a:r>
              <a:rPr lang="zh-CN" altLang="en-US" sz="2400" dirty="0"/>
              <a:t>和</a:t>
            </a:r>
            <a:r>
              <a:rPr lang="zh-CN" altLang="en-US" sz="2400" dirty="0">
                <a:solidFill>
                  <a:srgbClr val="FF3300"/>
                </a:solidFill>
              </a:rPr>
              <a:t>能力</a:t>
            </a:r>
            <a:r>
              <a:rPr lang="zh-CN" altLang="en-US" sz="2400" dirty="0"/>
              <a:t>的矛盾。</a:t>
            </a:r>
            <a:endParaRPr lang="zh-CN" altLang="en-US" sz="2400" dirty="0"/>
          </a:p>
          <a:p>
            <a:pPr lvl="1" eaLnBrk="1" hangingPunct="1">
              <a:lnSpc>
                <a:spcPct val="90000"/>
              </a:lnSpc>
            </a:pPr>
            <a:r>
              <a:rPr lang="zh-CN" altLang="en-US" sz="2400" dirty="0"/>
              <a:t>针对某个因素的解决方案，只能对提高网络性能起到一点点好处，甚至可能仅仅是转移了影响性能的瓶颈；需要全面考虑各个因素。</a:t>
            </a:r>
            <a:endParaRPr lang="zh-CN" altLang="en-US" sz="2400" dirty="0"/>
          </a:p>
        </p:txBody>
      </p:sp>
      <p:sp>
        <p:nvSpPr>
          <p:cNvPr id="2" name="Rectangle 2"/>
          <p:cNvSpPr>
            <a:spLocks noGrp="1" noChangeArrowheads="1"/>
          </p:cNvSpPr>
          <p:nvPr/>
        </p:nvSpPr>
        <p:spPr>
          <a:xfrm>
            <a:off x="578168" y="907733"/>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4.2</a:t>
            </a:r>
            <a:r>
              <a:rPr lang="en-US" altLang="zh-CN" sz="3200" b="0" kern="0" noProof="0" smtClean="0">
                <a:ln>
                  <a:noFill/>
                </a:ln>
                <a:effectLst/>
                <a:uLnTx/>
                <a:uFillTx/>
                <a:sym typeface="+mn-ea"/>
              </a:rPr>
              <a:t>.1</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什么是拥塞</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5841" name="Picture 4"/>
          <p:cNvPicPr>
            <a:picLocks noChangeAspect="1"/>
          </p:cNvPicPr>
          <p:nvPr/>
        </p:nvPicPr>
        <p:blipFill>
          <a:blip r:embed="rId2"/>
          <a:stretch>
            <a:fillRect/>
          </a:stretch>
        </p:blipFill>
        <p:spPr>
          <a:xfrm>
            <a:off x="685800" y="990600"/>
            <a:ext cx="7467600" cy="4894263"/>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KSO_WPP_MARK_KEY" val="a8c43afc-7dd2-4058-ad27-aa0bc20b75ae"/>
  <p:tag name="COMMONDATA" val="eyJoZGlkIjoiMTMzYjE4ODYyOGRkZGYyZWFlNTBhZWZiYTIxNDJlYmMifQ=="/>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概述</Template>
  <TotalTime>0</TotalTime>
  <Words>5387</Words>
  <Application>WPS 演示</Application>
  <PresentationFormat>全屏显示(4:3)</PresentationFormat>
  <Paragraphs>365</Paragraphs>
  <Slides>44</Slides>
  <Notes>7</Notes>
  <HiddenSlides>2</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15</vt:i4>
      </vt:variant>
      <vt:variant>
        <vt:lpstr>幻灯片标题</vt:lpstr>
      </vt:variant>
      <vt:variant>
        <vt:i4>44</vt:i4>
      </vt:variant>
    </vt:vector>
  </HeadingPairs>
  <TitlesOfParts>
    <vt:vector size="73" baseType="lpstr">
      <vt:lpstr>Arial</vt:lpstr>
      <vt:lpstr>宋体</vt:lpstr>
      <vt:lpstr>Wingdings</vt:lpstr>
      <vt:lpstr>Times New Roman</vt:lpstr>
      <vt:lpstr>黑体</vt:lpstr>
      <vt:lpstr>CordiaUPC</vt:lpstr>
      <vt:lpstr>Microsoft Sans Serif</vt:lpstr>
      <vt:lpstr>微软雅黑</vt:lpstr>
      <vt:lpstr>Arial Unicode MS</vt:lpstr>
      <vt:lpstr>Symbol</vt:lpstr>
      <vt:lpstr>Comic Sans MS</vt:lpstr>
      <vt:lpstr>REREC模板（2004年2月）</vt:lpstr>
      <vt:lpstr>1_REREC模板（2004年2月）</vt:lpstr>
      <vt:lpstr>2_REREC模板（2004年2月）</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第4章 传输层</vt:lpstr>
      <vt:lpstr>4.1	传输层概述</vt:lpstr>
      <vt:lpstr>传输层和网络层的作用范围示例</vt:lpstr>
      <vt:lpstr> 4.1.2 Internet中的传输层</vt:lpstr>
      <vt:lpstr>4.1.3 套接字Socket* （1） </vt:lpstr>
      <vt:lpstr>套接字Socket* （2） </vt:lpstr>
      <vt:lpstr>套接字Socket* （3） </vt:lpstr>
      <vt:lpstr>4.2	拥塞控制  </vt:lpstr>
      <vt:lpstr>PowerPoint 演示文稿</vt:lpstr>
      <vt:lpstr>拥塞的发现</vt:lpstr>
      <vt:lpstr>拥塞控制与流量控制的差别</vt:lpstr>
      <vt:lpstr>流量控制的层次</vt:lpstr>
      <vt:lpstr>常用的拥塞控制方法</vt:lpstr>
      <vt:lpstr>4.2.2 开环拥塞控制*</vt:lpstr>
      <vt:lpstr> 开环拥塞控制 （2）</vt:lpstr>
      <vt:lpstr>4.2.3 闭环拥塞控制*</vt:lpstr>
      <vt:lpstr>2. 负载丢弃方法（Load Shedding）</vt:lpstr>
      <vt:lpstr>4.2.4 其他拥塞控制算法**</vt:lpstr>
      <vt:lpstr>4.3 用户数据报协议 UDP</vt:lpstr>
      <vt:lpstr>UDP报头格式</vt:lpstr>
      <vt:lpstr>UDP伪报头</vt:lpstr>
      <vt:lpstr>UDP中的多路分解</vt:lpstr>
      <vt:lpstr>4.3.2 实时流媒体传输协议 </vt:lpstr>
      <vt:lpstr>实时传输协议RTP</vt:lpstr>
      <vt:lpstr>实时传输控制协议RTCP</vt:lpstr>
      <vt:lpstr>4.4 传输控制协议TCP  </vt:lpstr>
      <vt:lpstr>使用TCP连接进行数据传输</vt:lpstr>
      <vt:lpstr>4.4.1 TCP的报头结构</vt:lpstr>
      <vt:lpstr>PowerPoint 演示文稿</vt:lpstr>
      <vt:lpstr>PowerPoint 演示文稿</vt:lpstr>
      <vt:lpstr>4.4.2 TCP连接的建立和释放（1）</vt:lpstr>
      <vt:lpstr>4.4.2 TCP连接的建立和释放（2）</vt:lpstr>
      <vt:lpstr>PowerPoint 演示文稿</vt:lpstr>
      <vt:lpstr>4.4.3 TCP的超时和重传机制*</vt:lpstr>
      <vt:lpstr> 4.4.4 TCP的流量控制及拥塞控制**</vt:lpstr>
      <vt:lpstr>PowerPoint 演示文稿</vt:lpstr>
      <vt:lpstr>TCP传输策略 （2）</vt:lpstr>
      <vt:lpstr>TCP拥塞控制 （1）</vt:lpstr>
      <vt:lpstr>TCP拥塞控制 （2）</vt:lpstr>
      <vt:lpstr>TCP拥塞控制 （4）</vt:lpstr>
      <vt:lpstr>PowerPoint 演示文稿</vt:lpstr>
      <vt:lpstr>TCP拥塞控制 （5）</vt:lpstr>
      <vt:lpstr>4.5 QUIC协议**  </vt:lpstr>
      <vt:lpstr>HTTPS和QUIC建立连接过程的对比</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计算机网络原理</dc:title>
  <dc:creator>王志文</dc:creator>
  <cp:lastModifiedBy>yan</cp:lastModifiedBy>
  <cp:revision>116</cp:revision>
  <dcterms:created xsi:type="dcterms:W3CDTF">2005-12-30T02:37:00Z</dcterms:created>
  <dcterms:modified xsi:type="dcterms:W3CDTF">2022-12-29T02:46:15Z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2E542E16A45D4BF9A3CFCAE6393BE478</vt:lpwstr>
  </property>
</Properties>
</file>