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Lst>
  <p:notesMasterIdLst>
    <p:notesMasterId r:id="rId28"/>
  </p:notesMasterIdLst>
  <p:handoutMasterIdLst>
    <p:handoutMasterId r:id="rId104"/>
  </p:handoutMasterIdLst>
  <p:sldIdLst>
    <p:sldId id="256" r:id="rId5"/>
    <p:sldId id="1028" r:id="rId6"/>
    <p:sldId id="1029" r:id="rId7"/>
    <p:sldId id="1030" r:id="rId8"/>
    <p:sldId id="1136" r:id="rId9"/>
    <p:sldId id="1137" r:id="rId10"/>
    <p:sldId id="1138" r:id="rId11"/>
    <p:sldId id="1034" r:id="rId12"/>
    <p:sldId id="1035" r:id="rId13"/>
    <p:sldId id="1036" r:id="rId14"/>
    <p:sldId id="1037" r:id="rId15"/>
    <p:sldId id="1038" r:id="rId16"/>
    <p:sldId id="1039" r:id="rId17"/>
    <p:sldId id="1040" r:id="rId18"/>
    <p:sldId id="1041" r:id="rId19"/>
    <p:sldId id="1042" r:id="rId20"/>
    <p:sldId id="1139" r:id="rId21"/>
    <p:sldId id="1044" r:id="rId22"/>
    <p:sldId id="1045" r:id="rId23"/>
    <p:sldId id="1046" r:id="rId24"/>
    <p:sldId id="1047" r:id="rId25"/>
    <p:sldId id="1048" r:id="rId26"/>
    <p:sldId id="1050" r:id="rId27"/>
    <p:sldId id="1051" r:id="rId29"/>
    <p:sldId id="1062" r:id="rId30"/>
    <p:sldId id="1063" r:id="rId31"/>
    <p:sldId id="1064" r:id="rId32"/>
    <p:sldId id="1065" r:id="rId33"/>
    <p:sldId id="1055" r:id="rId34"/>
    <p:sldId id="1056" r:id="rId35"/>
    <p:sldId id="1057" r:id="rId36"/>
    <p:sldId id="1058" r:id="rId37"/>
    <p:sldId id="1059" r:id="rId38"/>
    <p:sldId id="1060" r:id="rId39"/>
    <p:sldId id="1066" r:id="rId40"/>
    <p:sldId id="1067" r:id="rId41"/>
    <p:sldId id="448" r:id="rId42"/>
    <p:sldId id="449" r:id="rId43"/>
    <p:sldId id="450" r:id="rId44"/>
    <p:sldId id="352" r:id="rId45"/>
    <p:sldId id="452" r:id="rId46"/>
    <p:sldId id="453" r:id="rId47"/>
    <p:sldId id="454" r:id="rId48"/>
    <p:sldId id="455" r:id="rId49"/>
    <p:sldId id="456" r:id="rId50"/>
    <p:sldId id="1083" r:id="rId51"/>
    <p:sldId id="1084" r:id="rId52"/>
    <p:sldId id="1079" r:id="rId53"/>
    <p:sldId id="1080" r:id="rId54"/>
    <p:sldId id="1081" r:id="rId55"/>
    <p:sldId id="1082" r:id="rId56"/>
    <p:sldId id="438" r:id="rId57"/>
    <p:sldId id="439" r:id="rId58"/>
    <p:sldId id="440" r:id="rId59"/>
    <p:sldId id="441" r:id="rId60"/>
    <p:sldId id="442" r:id="rId61"/>
    <p:sldId id="459" r:id="rId62"/>
    <p:sldId id="466" r:id="rId63"/>
    <p:sldId id="1085" r:id="rId64"/>
    <p:sldId id="1086" r:id="rId65"/>
    <p:sldId id="1087" r:id="rId66"/>
    <p:sldId id="1088" r:id="rId67"/>
    <p:sldId id="361" r:id="rId68"/>
    <p:sldId id="362" r:id="rId69"/>
    <p:sldId id="363" r:id="rId70"/>
    <p:sldId id="1090" r:id="rId71"/>
    <p:sldId id="1091" r:id="rId72"/>
    <p:sldId id="1092" r:id="rId73"/>
    <p:sldId id="1093" r:id="rId74"/>
    <p:sldId id="1094" r:id="rId75"/>
    <p:sldId id="1095" r:id="rId76"/>
    <p:sldId id="1096" r:id="rId77"/>
    <p:sldId id="1097" r:id="rId78"/>
    <p:sldId id="1098" r:id="rId79"/>
    <p:sldId id="1099" r:id="rId80"/>
    <p:sldId id="1100" r:id="rId81"/>
    <p:sldId id="1101" r:id="rId82"/>
    <p:sldId id="842" r:id="rId83"/>
    <p:sldId id="843" r:id="rId84"/>
    <p:sldId id="844" r:id="rId85"/>
    <p:sldId id="845" r:id="rId86"/>
    <p:sldId id="846" r:id="rId87"/>
    <p:sldId id="848" r:id="rId88"/>
    <p:sldId id="849" r:id="rId89"/>
    <p:sldId id="851" r:id="rId90"/>
    <p:sldId id="852" r:id="rId91"/>
    <p:sldId id="853" r:id="rId92"/>
    <p:sldId id="854" r:id="rId93"/>
    <p:sldId id="855" r:id="rId94"/>
    <p:sldId id="856" r:id="rId95"/>
    <p:sldId id="1102" r:id="rId96"/>
    <p:sldId id="488" r:id="rId97"/>
    <p:sldId id="477" r:id="rId98"/>
    <p:sldId id="479" r:id="rId99"/>
    <p:sldId id="478" r:id="rId100"/>
    <p:sldId id="489" r:id="rId101"/>
    <p:sldId id="480" r:id="rId102"/>
    <p:sldId id="482" r:id="rId103"/>
  </p:sldIdLst>
  <p:sldSz cx="9144000" cy="6858000" type="screen4x3"/>
  <p:notesSz cx="6858000" cy="9144000"/>
  <p:custDataLst>
    <p:tags r:id="rId109"/>
  </p:custDataLst>
  <p:defaultTextStyle>
    <a:defPPr>
      <a:defRPr lang="zh-CN"/>
    </a:defPPr>
    <a:lvl1pPr marL="0" lvl="0"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1" i="0" u="none" kern="1200" baseline="0">
        <a:solidFill>
          <a:schemeClr val="bg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6" userDrawn="1">
          <p15:clr>
            <a:srgbClr val="A4A3A4"/>
          </p15:clr>
        </p15:guide>
        <p15:guide id="2" pos="287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翔" initials="纪" lastIdx="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33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41"/>
    <p:restoredTop sz="94601"/>
  </p:normalViewPr>
  <p:slideViewPr>
    <p:cSldViewPr showGuides="1">
      <p:cViewPr varScale="1">
        <p:scale>
          <a:sx n="69" d="100"/>
          <a:sy n="69" d="100"/>
        </p:scale>
        <p:origin x="-1566" y="-102"/>
      </p:cViewPr>
      <p:guideLst>
        <p:guide orient="horz" pos="2146"/>
        <p:guide pos="287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5.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notesMaster" Target="notesMasters/notes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9" Type="http://schemas.openxmlformats.org/officeDocument/2006/relationships/tags" Target="tags/tag4.xml"/><Relationship Id="rId108" Type="http://schemas.openxmlformats.org/officeDocument/2006/relationships/commentAuthors" Target="commentAuthors.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handoutMaster" Target="handoutMasters/handoutMaster1.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563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635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2"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5635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635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635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solidFill>
                  <a:schemeClr val="tx1"/>
                </a:solidFill>
                <a:latin typeface="Times New Roman" panose="02020603050405020304" pitchFamily="18" charset="0"/>
                <a:ea typeface="宋体" panose="02010600030101010101" pitchFamily="2" charset="-122"/>
                <a:cs typeface="+mn-cs"/>
              </a:rPr>
            </a:fld>
            <a:endParaRPr lang="en-US" altLang="zh-CN" sz="1200" strike="noStrike" noProof="1"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ALG（Application Level Gateway），即应用程序级网关技术：传统的NAT技术只对IP层和传输层头部进行转换处理，但是一些应用层协议，在协议数据报文中包含了地址信息。为了使得这些应用也能透明地完成NAT转换，NAT使用一种称作ALG的技术，它能对这些应用程序在通信时所包含的地址信息也进行相应的NAT转换。例如：对于FTP协议的PORT/PASV命令、DNS协议的 "A" 和 "PTR" queries命令和部分ICMP消息类型等都需要相应的ALG来支持。</a:t>
            </a:r>
            <a:endParaRPr lang="zh-CN" altLang="en-US"/>
          </a:p>
          <a:p>
            <a:r>
              <a:rPr lang="zh-CN" altLang="en-US"/>
              <a:t>如果协议数据报文中不包含地址信息，则很容易利用传统的NAT技术来完成透明的地址转换功能，通常我们使用的如下应用就可以直接利用传统的NAT技术：HTTP、TELNET、FINGER、NTP、NFS、ARCHIE、RLOGIN、RSH、RCP等。</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例如：目标不可到达报文（Type=3），在路由器或主机不能递交分组时。当连接一个不存在的系统端口时，将返回Type=3、Code=3的ICMP报文。</a:t>
            </a:r>
            <a:endParaRPr lang="zh-CN" altLang="en-US"/>
          </a:p>
          <a:p>
            <a:r>
              <a:rPr lang="zh-CN" altLang="en-US"/>
              <a:t>常见的不可到达类型还有网络不可到达（Code=0）、主机不可到达（Code=1）、协议不可到达（Code=2）等</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FB676D-F179-49C5-99D2-4B40F9B0A1D7}" type="slidenum">
              <a:rPr lang="en-US" altLang="zh-CN"/>
            </a:fld>
            <a:endParaRPr lang="en-US" altLang="zh-CN"/>
          </a:p>
        </p:txBody>
      </p:sp>
      <p:sp>
        <p:nvSpPr>
          <p:cNvPr id="916482" name="Rectangle 2"/>
          <p:cNvSpPr>
            <a:spLocks noGrp="1" noRot="1" noChangeAspect="1" noChangeArrowheads="1" noTextEdit="1"/>
          </p:cNvSpPr>
          <p:nvPr>
            <p:ph type="sldImg"/>
          </p:nvPr>
        </p:nvSpPr>
        <p:spPr/>
      </p:sp>
      <p:sp>
        <p:nvSpPr>
          <p:cNvPr id="91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41EC90-3AE4-435D-B4CF-E4F12375F2EE}" type="slidenum">
              <a:rPr lang="en-US" altLang="zh-CN"/>
            </a:fld>
            <a:endParaRPr lang="en-US" altLang="zh-CN"/>
          </a:p>
        </p:txBody>
      </p:sp>
      <p:sp>
        <p:nvSpPr>
          <p:cNvPr id="926722" name="Rectangle 2"/>
          <p:cNvSpPr>
            <a:spLocks noGrp="1" noRot="1" noChangeAspect="1" noChangeArrowheads="1" noTextEdit="1"/>
          </p:cNvSpPr>
          <p:nvPr>
            <p:ph type="sldImg"/>
          </p:nvPr>
        </p:nvSpPr>
        <p:spPr/>
      </p:sp>
      <p:sp>
        <p:nvSpPr>
          <p:cNvPr id="92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0814C97-CEAE-4F3D-B907-D4D7E92E51FD}" type="slidenum">
              <a:rPr lang="en-US" altLang="zh-CN"/>
            </a:fld>
            <a:endParaRPr lang="en-US" altLang="zh-CN"/>
          </a:p>
        </p:txBody>
      </p:sp>
      <p:sp>
        <p:nvSpPr>
          <p:cNvPr id="927746" name="Rectangle 2"/>
          <p:cNvSpPr>
            <a:spLocks noGrp="1" noRot="1" noChangeAspect="1" noChangeArrowheads="1" noTextEdit="1"/>
          </p:cNvSpPr>
          <p:nvPr>
            <p:ph type="sldImg"/>
          </p:nvPr>
        </p:nvSpPr>
        <p:spPr/>
      </p:sp>
      <p:sp>
        <p:nvSpPr>
          <p:cNvPr id="927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0814C97-CEAE-4F3D-B907-D4D7E92E51FD}" type="slidenum">
              <a:rPr lang="en-US" altLang="zh-CN"/>
            </a:fld>
            <a:endParaRPr lang="en-US" altLang="zh-CN"/>
          </a:p>
        </p:txBody>
      </p:sp>
      <p:sp>
        <p:nvSpPr>
          <p:cNvPr id="927746" name="Rectangle 2"/>
          <p:cNvSpPr>
            <a:spLocks noGrp="1" noRot="1" noChangeAspect="1" noChangeArrowheads="1" noTextEdit="1"/>
          </p:cNvSpPr>
          <p:nvPr>
            <p:ph type="sldImg"/>
          </p:nvPr>
        </p:nvSpPr>
        <p:spPr/>
      </p:sp>
      <p:sp>
        <p:nvSpPr>
          <p:cNvPr id="92774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451586" name="Rectangle 2"/>
          <p:cNvSpPr>
            <a:spLocks noGrp="1" noChangeArrowheads="1"/>
          </p:cNvSpPr>
          <p:nvPr>
            <p:ph type="ctrTitle" sz="quarter"/>
          </p:nvPr>
        </p:nvSpPr>
        <p:spPr>
          <a:xfrm>
            <a:off x="685800" y="1981200"/>
            <a:ext cx="7772400" cy="1143000"/>
          </a:xfrm>
          <a:effectLst>
            <a:outerShdw dist="35921" dir="2700000" algn="ctr" rotWithShape="0">
              <a:schemeClr val="bg2"/>
            </a:outerShdw>
          </a:effectLst>
        </p:spPr>
        <p:txBody>
          <a:bodyPr anchor="b"/>
          <a:lstStyle>
            <a:lvl1pPr>
              <a:defRPr sz="4400"/>
            </a:lvl1pPr>
          </a:lstStyle>
          <a:p>
            <a:pPr fontAlgn="base"/>
            <a:r>
              <a:rPr lang="zh-CN" altLang="en-US" strike="noStrike" noProof="1"/>
              <a:t>单击此处编辑母版标题样式</a:t>
            </a:r>
            <a:endParaRPr lang="zh-CN" altLang="en-US" strike="noStrike" noProof="1"/>
          </a:p>
        </p:txBody>
      </p:sp>
      <p:sp>
        <p:nvSpPr>
          <p:cNvPr id="451587" name="Rectangle 3"/>
          <p:cNvSpPr>
            <a:spLocks noGrp="1" noChangeArrowheads="1"/>
          </p:cNvSpPr>
          <p:nvPr>
            <p:ph type="subTitle" sz="quarter" idx="1"/>
          </p:nvPr>
        </p:nvSpPr>
        <p:spPr>
          <a:xfrm>
            <a:off x="1371600" y="3429000"/>
            <a:ext cx="6400800" cy="1752600"/>
          </a:xfrm>
        </p:spPr>
        <p:txBody>
          <a:bodyPr lIns="92075" tIns="46038" rIns="92075" bIns="46038" anchor="ctr"/>
          <a:lstStyle>
            <a:lvl1pPr marL="0" indent="0" algn="ctr">
              <a:buFont typeface="Wingdings" panose="05000000000000000000" pitchFamily="2" charset="2"/>
              <a:buNone/>
              <a:defRPr b="0">
                <a:ea typeface="黑体" panose="02010609060101010101" pitchFamily="49" charset="-122"/>
              </a:defRPr>
            </a:lvl1pPr>
          </a:lstStyle>
          <a:p>
            <a:pPr fontAlgn="base"/>
            <a:r>
              <a:rPr lang="zh-CN" altLang="en-US" strike="noStrike" noProof="1"/>
              <a:t>单击此处编辑母版副标题样式</a:t>
            </a:r>
            <a:endParaRPr lang="zh-CN" altLang="en-US" strike="noStrike" noProof="1"/>
          </a:p>
        </p:txBody>
      </p:sp>
      <p:sp>
        <p:nvSpPr>
          <p:cNvPr id="7" name="Rectangle 4"/>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8400"/>
            <a:ext cx="1905000" cy="457200"/>
          </a:xfrm>
          <a:prstGeom prst="rect">
            <a:avLst/>
          </a:prstGeom>
          <a:ln>
            <a:miter lim="800000"/>
          </a:ln>
        </p:spPr>
        <p:txBody>
          <a:bodyPr vert="horz" wrap="square" lIns="92075" tIns="46038" rIns="92075" bIns="46038" numCol="1" anchor="ctr" anchorCtr="0" compatLnSpc="1"/>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cs"/>
              </a:rPr>
            </a:fld>
            <a:endParaRPr lang="en-US" altLang="zh-CN" sz="1400" b="0"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7938"/>
            <a:ext cx="1952625" cy="54832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19138" y="7938"/>
            <a:ext cx="5710237" cy="54832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620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762000" y="1376363"/>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451586" name="Rectangle 2"/>
          <p:cNvSpPr>
            <a:spLocks noGrp="1" noChangeArrowheads="1"/>
          </p:cNvSpPr>
          <p:nvPr>
            <p:ph type="ctrTitle" sz="quarter"/>
          </p:nvPr>
        </p:nvSpPr>
        <p:spPr>
          <a:xfrm>
            <a:off x="685800" y="1981200"/>
            <a:ext cx="7772400" cy="1143000"/>
          </a:xfrm>
          <a:effectLst>
            <a:outerShdw dist="35921" dir="2700000" algn="ctr" rotWithShape="0">
              <a:schemeClr val="bg2"/>
            </a:outerShdw>
          </a:effectLst>
        </p:spPr>
        <p:txBody>
          <a:bodyPr anchor="b"/>
          <a:lstStyle>
            <a:lvl1pPr>
              <a:defRPr sz="4400"/>
            </a:lvl1pPr>
          </a:lstStyle>
          <a:p>
            <a:pPr fontAlgn="base"/>
            <a:r>
              <a:rPr lang="zh-CN" altLang="en-US" strike="noStrike" noProof="1"/>
              <a:t>单击此处编辑母版标题样式</a:t>
            </a:r>
            <a:endParaRPr lang="zh-CN" altLang="en-US" strike="noStrike" noProof="1"/>
          </a:p>
        </p:txBody>
      </p:sp>
      <p:sp>
        <p:nvSpPr>
          <p:cNvPr id="451587" name="Rectangle 3"/>
          <p:cNvSpPr>
            <a:spLocks noGrp="1" noChangeArrowheads="1"/>
          </p:cNvSpPr>
          <p:nvPr>
            <p:ph type="subTitle" sz="quarter" idx="1"/>
          </p:nvPr>
        </p:nvSpPr>
        <p:spPr>
          <a:xfrm>
            <a:off x="1371600" y="3429000"/>
            <a:ext cx="6400800" cy="1752600"/>
          </a:xfrm>
        </p:spPr>
        <p:txBody>
          <a:bodyPr lIns="92075" tIns="46038" rIns="92075" bIns="46038" anchor="ctr"/>
          <a:lstStyle>
            <a:lvl1pPr marL="0" indent="0" algn="ctr">
              <a:buFont typeface="Wingdings" panose="05000000000000000000" pitchFamily="2" charset="2"/>
              <a:buNone/>
              <a:defRPr b="0">
                <a:ea typeface="黑体" panose="02010609060101010101" pitchFamily="49" charset="-122"/>
              </a:defRPr>
            </a:lvl1pPr>
          </a:lstStyle>
          <a:p>
            <a:pPr fontAlgn="base"/>
            <a:r>
              <a:rPr lang="zh-CN" altLang="en-US" strike="noStrike" noProof="1"/>
              <a:t>单击此处编辑母版副标题样式</a:t>
            </a:r>
            <a:endParaRPr lang="zh-CN" altLang="en-US" strike="noStrike" noProof="1"/>
          </a:p>
        </p:txBody>
      </p:sp>
      <p:sp>
        <p:nvSpPr>
          <p:cNvPr id="7" name="Rectangle 4"/>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8400"/>
            <a:ext cx="1905000" cy="457200"/>
          </a:xfrm>
          <a:prstGeom prst="rect">
            <a:avLst/>
          </a:prstGeom>
          <a:ln>
            <a:miter lim="800000"/>
          </a:ln>
        </p:spPr>
        <p:txBody>
          <a:bodyPr vert="horz" wrap="square" lIns="92075" tIns="46038" rIns="92075" bIns="46038" numCol="1" anchor="ctr" anchorCtr="0" compatLnSpc="1"/>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cs"/>
              </a:rPr>
            </a:fld>
            <a:endParaRPr lang="en-US" altLang="zh-CN" sz="1400" b="0"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620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7938"/>
            <a:ext cx="1952625" cy="54832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19138" y="7938"/>
            <a:ext cx="5710237" cy="54832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620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762000" y="1376363"/>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451586" name="Rectangle 2"/>
          <p:cNvSpPr>
            <a:spLocks noGrp="1" noChangeArrowheads="1"/>
          </p:cNvSpPr>
          <p:nvPr>
            <p:ph type="ctrTitle" sz="quarter"/>
          </p:nvPr>
        </p:nvSpPr>
        <p:spPr>
          <a:xfrm>
            <a:off x="685800" y="1981200"/>
            <a:ext cx="7772400" cy="1143000"/>
          </a:xfrm>
          <a:effectLst>
            <a:outerShdw dist="35921" dir="2700000" algn="ctr" rotWithShape="0">
              <a:schemeClr val="bg2"/>
            </a:outerShdw>
          </a:effectLst>
        </p:spPr>
        <p:txBody>
          <a:bodyPr anchor="b"/>
          <a:lstStyle>
            <a:lvl1pPr>
              <a:defRPr sz="4400"/>
            </a:lvl1pPr>
          </a:lstStyle>
          <a:p>
            <a:pPr fontAlgn="base"/>
            <a:r>
              <a:rPr lang="zh-CN" altLang="en-US" strike="noStrike" noProof="1"/>
              <a:t>单击此处编辑母版标题样式</a:t>
            </a:r>
            <a:endParaRPr lang="zh-CN" altLang="en-US" strike="noStrike" noProof="1"/>
          </a:p>
        </p:txBody>
      </p:sp>
      <p:sp>
        <p:nvSpPr>
          <p:cNvPr id="451587" name="Rectangle 3"/>
          <p:cNvSpPr>
            <a:spLocks noGrp="1" noChangeArrowheads="1"/>
          </p:cNvSpPr>
          <p:nvPr>
            <p:ph type="subTitle" sz="quarter" idx="1"/>
          </p:nvPr>
        </p:nvSpPr>
        <p:spPr>
          <a:xfrm>
            <a:off x="1371600" y="3429000"/>
            <a:ext cx="6400800" cy="1752600"/>
          </a:xfrm>
        </p:spPr>
        <p:txBody>
          <a:bodyPr lIns="92075" tIns="46038" rIns="92075" bIns="46038" anchor="ctr"/>
          <a:lstStyle>
            <a:lvl1pPr marL="0" indent="0" algn="ctr">
              <a:buFont typeface="Wingdings" panose="05000000000000000000" pitchFamily="2" charset="2"/>
              <a:buNone/>
              <a:defRPr b="0">
                <a:ea typeface="黑体" panose="02010609060101010101" pitchFamily="49" charset="-122"/>
              </a:defRPr>
            </a:lvl1pPr>
          </a:lstStyle>
          <a:p>
            <a:pPr fontAlgn="base"/>
            <a:r>
              <a:rPr lang="zh-CN" altLang="en-US" strike="noStrike" noProof="1"/>
              <a:t>单击此处编辑母版副标题样式</a:t>
            </a:r>
            <a:endParaRPr lang="zh-CN" altLang="en-US" strike="noStrike" noProof="1"/>
          </a:p>
        </p:txBody>
      </p:sp>
      <p:sp>
        <p:nvSpPr>
          <p:cNvPr id="7" name="Rectangle 4"/>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8400"/>
            <a:ext cx="1905000" cy="457200"/>
          </a:xfrm>
          <a:prstGeom prst="rect">
            <a:avLst/>
          </a:prstGeom>
          <a:ln>
            <a:miter lim="800000"/>
          </a:ln>
        </p:spPr>
        <p:txBody>
          <a:bodyPr vert="horz" wrap="square" lIns="92075" tIns="46038" rIns="92075" bIns="46038" numCol="1" anchor="ctr" anchorCtr="0" compatLnSpc="1"/>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cs"/>
              </a:rPr>
            </a:fld>
            <a:endParaRPr lang="en-US" altLang="zh-CN" sz="1400" b="0"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620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7938"/>
            <a:ext cx="1952625" cy="54832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19138" y="7938"/>
            <a:ext cx="5710237" cy="54832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620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9138" y="7938"/>
            <a:ext cx="7696200" cy="720725"/>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762000" y="1376363"/>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620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image" Target="../media/image3.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5" Type="http://schemas.openxmlformats.org/officeDocument/2006/relationships/theme" Target="../theme/theme3.xml"/><Relationship Id="rId14" Type="http://schemas.openxmlformats.org/officeDocument/2006/relationships/image" Target="../media/image3.jpe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p:sp>
        <p:nvSpPr>
          <p:cNvPr id="1026" name="Rectangle 2"/>
          <p:cNvSpPr>
            <a:spLocks noGrp="1"/>
          </p:cNvSpPr>
          <p:nvPr>
            <p:ph type="title"/>
          </p:nvPr>
        </p:nvSpPr>
        <p:spPr>
          <a:xfrm>
            <a:off x="719138" y="7938"/>
            <a:ext cx="7696200" cy="720725"/>
          </a:xfrm>
          <a:prstGeom prst="rect">
            <a:avLst/>
          </a:prstGeom>
          <a:noFill/>
          <a:ln w="9525">
            <a:noFill/>
          </a:ln>
          <a:effectLst>
            <a:outerShdw dist="17961" dir="2699999" algn="ctr" rotWithShape="0">
              <a:schemeClr val="bg2"/>
            </a:outerShdw>
          </a:effectLst>
        </p:spPr>
        <p:txBody>
          <a:bodyPr vert="horz" wrap="square" lIns="92075" tIns="46038" rIns="92075" bIns="46038" anchor="ctr"/>
          <a:p>
            <a:pPr lvl="0"/>
            <a:r>
              <a:rPr lang="zh-CN" altLang="en-US"/>
              <a:t>单击此处编辑母版标题样式</a:t>
            </a:r>
            <a:endParaRPr lang="zh-CN" altLang="en-US"/>
          </a:p>
        </p:txBody>
      </p:sp>
      <p:sp>
        <p:nvSpPr>
          <p:cNvPr id="450563" name="Rectangle 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50564"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p:cNvSpPr>
          <p:nvPr>
            <p:ph type="body"/>
          </p:nvPr>
        </p:nvSpPr>
        <p:spPr>
          <a:xfrm>
            <a:off x="762000" y="1376363"/>
            <a:ext cx="7772400" cy="41148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50566" name="Rectangle 6"/>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w="9525">
            <a:noFill/>
            <a:miter lim="800000"/>
          </a:ln>
          <a:effectLst>
            <a:outerShdw dist="56796" dir="1593903" algn="ctr" rotWithShape="0">
              <a:srgbClr val="DDDDDD"/>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p:sp>
        <p:nvSpPr>
          <p:cNvPr id="2050" name="Rectangle 2"/>
          <p:cNvSpPr>
            <a:spLocks noGrp="1"/>
          </p:cNvSpPr>
          <p:nvPr>
            <p:ph type="title"/>
          </p:nvPr>
        </p:nvSpPr>
        <p:spPr>
          <a:xfrm>
            <a:off x="719138" y="7938"/>
            <a:ext cx="7696200" cy="720725"/>
          </a:xfrm>
          <a:prstGeom prst="rect">
            <a:avLst/>
          </a:prstGeom>
          <a:noFill/>
          <a:ln w="9525">
            <a:noFill/>
          </a:ln>
          <a:effectLst>
            <a:outerShdw dist="17961" dir="2699999" algn="ctr" rotWithShape="0">
              <a:schemeClr val="bg2"/>
            </a:outerShdw>
          </a:effectLst>
        </p:spPr>
        <p:txBody>
          <a:bodyPr vert="horz" wrap="square" lIns="92075" tIns="46038" rIns="92075" bIns="46038" anchor="ctr"/>
          <a:p>
            <a:pPr lvl="0"/>
            <a:r>
              <a:rPr lang="zh-CN" altLang="en-US"/>
              <a:t>单击此处编辑母版标题样式</a:t>
            </a:r>
            <a:endParaRPr lang="zh-CN" altLang="en-US"/>
          </a:p>
        </p:txBody>
      </p:sp>
      <p:sp>
        <p:nvSpPr>
          <p:cNvPr id="450563" name="Rectangle 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50564"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2053" name="Rectangle 5"/>
          <p:cNvSpPr>
            <a:spLocks noGrp="1"/>
          </p:cNvSpPr>
          <p:nvPr>
            <p:ph type="body"/>
          </p:nvPr>
        </p:nvSpPr>
        <p:spPr>
          <a:xfrm>
            <a:off x="762000" y="1376363"/>
            <a:ext cx="7772400" cy="41148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50566" name="Rectangle 6"/>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w="9525">
            <a:noFill/>
            <a:miter lim="800000"/>
          </a:ln>
          <a:effectLst>
            <a:outerShdw dist="56796" dir="1593903" algn="ctr" rotWithShape="0">
              <a:srgbClr val="DDDDDD"/>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p:sp>
        <p:nvSpPr>
          <p:cNvPr id="3074" name="Rectangle 2"/>
          <p:cNvSpPr>
            <a:spLocks noGrp="1"/>
          </p:cNvSpPr>
          <p:nvPr>
            <p:ph type="title"/>
          </p:nvPr>
        </p:nvSpPr>
        <p:spPr>
          <a:xfrm>
            <a:off x="719138" y="7938"/>
            <a:ext cx="7696200" cy="720725"/>
          </a:xfrm>
          <a:prstGeom prst="rect">
            <a:avLst/>
          </a:prstGeom>
          <a:noFill/>
          <a:ln w="9525">
            <a:noFill/>
          </a:ln>
          <a:effectLst>
            <a:outerShdw dist="17961" dir="2699999" algn="ctr" rotWithShape="0">
              <a:schemeClr val="bg2"/>
            </a:outerShdw>
          </a:effectLst>
        </p:spPr>
        <p:txBody>
          <a:bodyPr vert="horz" wrap="square" lIns="92075" tIns="46038" rIns="92075" bIns="46038" anchor="ctr"/>
          <a:p>
            <a:pPr lvl="0"/>
            <a:r>
              <a:rPr lang="zh-CN" altLang="en-US"/>
              <a:t>单击此处编辑母版标题样式</a:t>
            </a:r>
            <a:endParaRPr lang="zh-CN" altLang="en-US"/>
          </a:p>
        </p:txBody>
      </p:sp>
      <p:sp>
        <p:nvSpPr>
          <p:cNvPr id="450563" name="Rectangle 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50564"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p:cNvSpPr>
          <p:nvPr>
            <p:ph type="body"/>
          </p:nvPr>
        </p:nvSpPr>
        <p:spPr>
          <a:xfrm>
            <a:off x="762000" y="1376363"/>
            <a:ext cx="7772400" cy="41148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50566" name="Rectangle 6"/>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w="9525">
            <a:noFill/>
            <a:miter lim="800000"/>
          </a:ln>
          <a:effectLst>
            <a:outerShdw dist="56796" dir="1593903" algn="ctr" rotWithShape="0">
              <a:srgbClr val="DDDDDD"/>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10.emf"/><Relationship Id="rId1"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1.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oleObject1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13.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oleObject" Target="../embeddings/oleObject14.bin"/></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23.emf"/><Relationship Id="rId1"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image" Target="../media/image5.emf"/><Relationship Id="rId1"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16.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oleObject" Target="../embeddings/oleObject17.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7.emf"/><Relationship Id="rId1"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oleObject" Target="../embeddings/oleObject18.bin"/></Relationships>
</file>

<file path=ppt/slides/_rels/slide71.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19.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oleObject" Target="../embeddings/oleObject20.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30.emf"/><Relationship Id="rId1"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31.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2.png"/></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36.emf"/><Relationship Id="rId3" Type="http://schemas.openxmlformats.org/officeDocument/2006/relationships/oleObject" Target="../embeddings/oleObject23.bin"/><Relationship Id="rId2" Type="http://schemas.openxmlformats.org/officeDocument/2006/relationships/image" Target="../media/image35.emf"/><Relationship Id="rId1" Type="http://schemas.openxmlformats.org/officeDocument/2006/relationships/oleObject" Target="../embeddings/oleObject22.bin"/></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第</a:t>
            </a: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5</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章  </a:t>
            </a:r>
            <a:r>
              <a:rPr kumimoji="1" lang="zh-CN" sz="4000" b="0" i="0" u="none" strike="noStrike" kern="0" cap="none" spc="0" normalizeH="0" baseline="0" noProof="0" smtClean="0">
                <a:ln>
                  <a:noFill/>
                </a:ln>
                <a:solidFill>
                  <a:srgbClr val="FF9900"/>
                </a:solidFill>
                <a:effectLst/>
                <a:uLnTx/>
                <a:uFillTx/>
                <a:latin typeface="+mj-lt"/>
                <a:ea typeface="+mj-ea"/>
                <a:cs typeface="+mj-cs"/>
              </a:rPr>
              <a:t>网络</a:t>
            </a:r>
            <a:r>
              <a:rPr kumimoji="1" lang="zh-CN" sz="4000" b="0" i="0" u="none" strike="noStrike" kern="0" cap="none" spc="0" normalizeH="0" baseline="0" noProof="0" smtClean="0">
                <a:ln>
                  <a:noFill/>
                </a:ln>
                <a:solidFill>
                  <a:srgbClr val="FF9900"/>
                </a:solidFill>
                <a:effectLst/>
                <a:uLnTx/>
                <a:uFillTx/>
                <a:latin typeface="+mj-lt"/>
                <a:ea typeface="+mj-ea"/>
                <a:cs typeface="+mj-cs"/>
              </a:rPr>
              <a:t>层</a:t>
            </a:r>
            <a:endParaRPr kumimoji="1" lang="zh-CN"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71683" name="Rectangle 3"/>
          <p:cNvSpPr>
            <a:spLocks noGrp="1"/>
          </p:cNvSpPr>
          <p:nvPr>
            <p:ph idx="1"/>
          </p:nvPr>
        </p:nvSpPr>
        <p:spPr>
          <a:xfrm>
            <a:off x="755650" y="981075"/>
            <a:ext cx="7543800" cy="4110038"/>
          </a:xfrm>
        </p:spPr>
        <p:txBody>
          <a:bodyPr vert="horz" wrap="square" lIns="91440" tIns="45720" rIns="91440" bIns="45720" anchor="t"/>
          <a:p>
            <a:pPr eaLnBrk="1" hangingPunct="1">
              <a:buClr>
                <a:schemeClr val="accent2"/>
              </a:buClr>
              <a:buNone/>
            </a:pPr>
            <a:r>
              <a:rPr lang="zh-CN" altLang="en-US" sz="4000" dirty="0"/>
              <a:t>主要内容</a:t>
            </a:r>
            <a:endParaRPr lang="zh-CN" altLang="en-US" sz="4000" dirty="0"/>
          </a:p>
          <a:p>
            <a:pPr lvl="1" algn="just" eaLnBrk="1" hangingPunct="1">
              <a:buChar char="l"/>
            </a:pPr>
            <a:r>
              <a:rPr lang="en-US" altLang="zh-CN" sz="3200" dirty="0">
                <a:latin typeface="宋体" panose="02010600030101010101" pitchFamily="2" charset="-122"/>
              </a:rPr>
              <a:t> </a:t>
            </a:r>
            <a:r>
              <a:rPr lang="zh-CN" altLang="en-US" sz="3200" dirty="0">
                <a:latin typeface="宋体" panose="02010600030101010101" pitchFamily="2" charset="-122"/>
              </a:rPr>
              <a:t>网络层概述</a:t>
            </a:r>
            <a:endParaRPr lang="zh-CN" altLang="en-US" sz="3200" dirty="0">
              <a:latin typeface="宋体" panose="02010600030101010101" pitchFamily="2" charset="-122"/>
            </a:endParaRPr>
          </a:p>
          <a:p>
            <a:pPr lvl="1" algn="just" eaLnBrk="1" hangingPunct="1">
              <a:buChar char="l"/>
            </a:pPr>
            <a:r>
              <a:rPr lang="en-US" altLang="zh-CN" sz="3200" dirty="0">
                <a:latin typeface="宋体" panose="02010600030101010101" pitchFamily="2" charset="-122"/>
              </a:rPr>
              <a:t> </a:t>
            </a:r>
            <a:r>
              <a:rPr lang="zh-CN" altLang="en-US" sz="3200" dirty="0">
                <a:latin typeface="宋体" panose="02010600030101010101" pitchFamily="2" charset="-122"/>
              </a:rPr>
              <a:t>路由算法和路由器</a:t>
            </a:r>
            <a:endParaRPr lang="zh-CN" altLang="en-US" sz="3200" dirty="0">
              <a:latin typeface="宋体" panose="02010600030101010101" pitchFamily="2" charset="-122"/>
            </a:endParaRPr>
          </a:p>
          <a:p>
            <a:pPr lvl="1" algn="just" eaLnBrk="1" hangingPunct="1">
              <a:buChar char="l"/>
            </a:pPr>
            <a:r>
              <a:rPr lang="en-US" altLang="zh-CN" sz="3200" dirty="0">
                <a:latin typeface="宋体" panose="02010600030101010101" pitchFamily="2" charset="-122"/>
              </a:rPr>
              <a:t> </a:t>
            </a:r>
            <a:r>
              <a:rPr lang="zh-CN" sz="3200" dirty="0">
                <a:latin typeface="宋体" panose="02010600030101010101" pitchFamily="2" charset="-122"/>
              </a:rPr>
              <a:t>网络互联</a:t>
            </a:r>
            <a:endParaRPr lang="en-US" altLang="zh-CN" sz="3200" dirty="0">
              <a:latin typeface="宋体" panose="02010600030101010101" pitchFamily="2" charset="-122"/>
            </a:endParaRPr>
          </a:p>
          <a:p>
            <a:pPr lvl="1" algn="just" eaLnBrk="1" hangingPunct="1">
              <a:buChar char="l"/>
            </a:pPr>
            <a:r>
              <a:rPr lang="en-US" altLang="zh-CN" sz="3200" dirty="0">
                <a:latin typeface="宋体" panose="02010600030101010101" pitchFamily="2" charset="-122"/>
              </a:rPr>
              <a:t> Internet</a:t>
            </a:r>
            <a:r>
              <a:rPr lang="zh-CN" altLang="en-US" sz="3200" dirty="0">
                <a:latin typeface="宋体" panose="02010600030101010101" pitchFamily="2" charset="-122"/>
              </a:rPr>
              <a:t>网际层</a:t>
            </a:r>
            <a:r>
              <a:rPr lang="en-US" altLang="zh-CN" sz="3200" dirty="0">
                <a:latin typeface="宋体" panose="02010600030101010101" pitchFamily="2" charset="-122"/>
              </a:rPr>
              <a:t>-IPv4</a:t>
            </a:r>
            <a:endParaRPr lang="en-US" altLang="zh-CN" sz="3200" dirty="0">
              <a:latin typeface="宋体" panose="02010600030101010101" pitchFamily="2" charset="-122"/>
            </a:endParaRPr>
          </a:p>
          <a:p>
            <a:pPr lvl="1" algn="just" eaLnBrk="1" hangingPunct="1">
              <a:buChar char="l"/>
            </a:pPr>
            <a:r>
              <a:rPr lang="en-US" altLang="zh-CN" sz="3200" dirty="0">
                <a:latin typeface="宋体" panose="02010600030101010101" pitchFamily="2" charset="-122"/>
                <a:sym typeface="+mn-ea"/>
              </a:rPr>
              <a:t> Internet</a:t>
            </a:r>
            <a:r>
              <a:rPr lang="zh-CN" altLang="en-US" sz="3200" dirty="0">
                <a:latin typeface="宋体" panose="02010600030101010101" pitchFamily="2" charset="-122"/>
                <a:sym typeface="+mn-ea"/>
              </a:rPr>
              <a:t>网际层</a:t>
            </a:r>
            <a:r>
              <a:rPr lang="en-US" altLang="zh-CN" sz="3200" dirty="0">
                <a:latin typeface="宋体" panose="02010600030101010101" pitchFamily="2" charset="-122"/>
                <a:sym typeface="+mn-ea"/>
              </a:rPr>
              <a:t>-IPv6</a:t>
            </a:r>
            <a:endParaRPr lang="en-US" altLang="zh-CN" sz="3200" dirty="0">
              <a:latin typeface="宋体" panose="02010600030101010101" pitchFamily="2" charset="-122"/>
            </a:endParaRPr>
          </a:p>
          <a:p>
            <a:pPr lvl="1" algn="just" eaLnBrk="1" hangingPunct="1">
              <a:buChar char="l"/>
            </a:pPr>
            <a:r>
              <a:rPr lang="en-US" altLang="zh-CN" sz="3200" dirty="0">
                <a:latin typeface="宋体" panose="02010600030101010101" pitchFamily="2" charset="-122"/>
              </a:rPr>
              <a:t> </a:t>
            </a:r>
            <a:r>
              <a:rPr lang="zh-CN" altLang="en-US" sz="3200" dirty="0">
                <a:latin typeface="宋体" panose="02010600030101010101" pitchFamily="2" charset="-122"/>
              </a:rPr>
              <a:t>软件定义网络</a:t>
            </a:r>
            <a:r>
              <a:rPr lang="en-US" altLang="zh-CN" sz="3200" dirty="0">
                <a:latin typeface="宋体" panose="02010600030101010101" pitchFamily="2" charset="-122"/>
              </a:rPr>
              <a:t>SDN</a:t>
            </a:r>
            <a:endParaRPr lang="en-US" altLang="zh-CN" sz="3200" dirty="0">
              <a:latin typeface="宋体" panose="02010600030101010101" pitchFamily="2" charset="-122"/>
            </a:endParaRPr>
          </a:p>
          <a:p>
            <a:pPr lvl="1" algn="just" eaLnBrk="1" hangingPunct="1">
              <a:buChar char="l"/>
            </a:pP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charRg st="0" end="5"/>
                                            </p:txEl>
                                          </p:spTgt>
                                        </p:tgtEl>
                                        <p:attrNameLst>
                                          <p:attrName>style.visibility</p:attrName>
                                        </p:attrNameLst>
                                      </p:cBhvr>
                                      <p:to>
                                        <p:strVal val="visible"/>
                                      </p:to>
                                    </p:set>
                                    <p:anim calcmode="lin" valueType="num">
                                      <p:cBhvr additive="base">
                                        <p:cTn id="7" dur="500" fill="hold"/>
                                        <p:tgtEl>
                                          <p:spTgt spid="71683">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charRg st="5" end="18"/>
                                            </p:txEl>
                                          </p:spTgt>
                                        </p:tgtEl>
                                        <p:attrNameLst>
                                          <p:attrName>style.visibility</p:attrName>
                                        </p:attrNameLst>
                                      </p:cBhvr>
                                      <p:to>
                                        <p:strVal val="visible"/>
                                      </p:to>
                                    </p:set>
                                    <p:anim calcmode="lin" valueType="num">
                                      <p:cBhvr additive="base">
                                        <p:cTn id="13" dur="500" fill="hold"/>
                                        <p:tgtEl>
                                          <p:spTgt spid="71683">
                                            <p:txEl>
                                              <p:charRg st="5" end="1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charRg st="5" end="1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3">
                                            <p:txEl>
                                              <p:charRg st="2" end="2"/>
                                            </p:txEl>
                                          </p:spTgt>
                                        </p:tgtEl>
                                        <p:attrNameLst>
                                          <p:attrName>style.visibility</p:attrName>
                                        </p:attrNameLst>
                                      </p:cBhvr>
                                      <p:to>
                                        <p:strVal val="visible"/>
                                      </p:to>
                                    </p:set>
                                    <p:anim calcmode="lin" valueType="num">
                                      <p:cBhvr additive="base">
                                        <p:cTn id="19" dur="500" fill="hold"/>
                                        <p:tgtEl>
                                          <p:spTgt spid="71683">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683">
                                            <p:txEl>
                                              <p:charRg st="32" end="46"/>
                                            </p:txEl>
                                          </p:spTgt>
                                        </p:tgtEl>
                                        <p:attrNameLst>
                                          <p:attrName>style.visibility</p:attrName>
                                        </p:attrNameLst>
                                      </p:cBhvr>
                                      <p:to>
                                        <p:strVal val="visible"/>
                                      </p:to>
                                    </p:set>
                                    <p:anim calcmode="lin" valueType="num">
                                      <p:cBhvr additive="base">
                                        <p:cTn id="25" dur="500" fill="hold"/>
                                        <p:tgtEl>
                                          <p:spTgt spid="71683">
                                            <p:txEl>
                                              <p:charRg st="32" end="4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683">
                                            <p:txEl>
                                              <p:charRg st="32" end="4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683">
                                            <p:txEl>
                                              <p:charRg st="4" end="4"/>
                                            </p:txEl>
                                          </p:spTgt>
                                        </p:tgtEl>
                                        <p:attrNameLst>
                                          <p:attrName>style.visibility</p:attrName>
                                        </p:attrNameLst>
                                      </p:cBhvr>
                                      <p:to>
                                        <p:strVal val="visible"/>
                                      </p:to>
                                    </p:set>
                                    <p:anim calcmode="lin" valueType="num">
                                      <p:cBhvr additive="base">
                                        <p:cTn id="31" dur="500" fill="hold"/>
                                        <p:tgtEl>
                                          <p:spTgt spid="71683">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68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683">
                                            <p:txEl>
                                              <p:charRg st="5" end="5"/>
                                            </p:txEl>
                                          </p:spTgt>
                                        </p:tgtEl>
                                        <p:attrNameLst>
                                          <p:attrName>style.visibility</p:attrName>
                                        </p:attrNameLst>
                                      </p:cBhvr>
                                      <p:to>
                                        <p:strVal val="visible"/>
                                      </p:to>
                                    </p:set>
                                    <p:anim calcmode="lin" valueType="num">
                                      <p:cBhvr additive="base">
                                        <p:cTn id="37" dur="500" fill="hold"/>
                                        <p:tgtEl>
                                          <p:spTgt spid="71683">
                                            <p:txEl>
                                              <p:char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68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1683">
                                            <p:txEl>
                                              <p:charRg st="6" end="6"/>
                                            </p:txEl>
                                          </p:spTgt>
                                        </p:tgtEl>
                                        <p:attrNameLst>
                                          <p:attrName>style.visibility</p:attrName>
                                        </p:attrNameLst>
                                      </p:cBhvr>
                                      <p:to>
                                        <p:strVal val="visible"/>
                                      </p:to>
                                    </p:set>
                                    <p:anim calcmode="lin" valueType="num">
                                      <p:cBhvr additive="base">
                                        <p:cTn id="43" dur="500" fill="hold"/>
                                        <p:tgtEl>
                                          <p:spTgt spid="71683">
                                            <p:txEl>
                                              <p:char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1683">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ldLvl="2"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3" name="Rectangle 3"/>
          <p:cNvSpPr>
            <a:spLocks noGrp="1"/>
          </p:cNvSpPr>
          <p:nvPr>
            <p:ph idx="1"/>
          </p:nvPr>
        </p:nvSpPr>
        <p:spPr>
          <a:xfrm>
            <a:off x="609600" y="762000"/>
            <a:ext cx="7924800" cy="4933950"/>
          </a:xfrm>
        </p:spPr>
        <p:txBody>
          <a:bodyPr vert="horz" wrap="square" lIns="91440" tIns="45720" rIns="91440" bIns="45720" anchor="t"/>
          <a:p>
            <a:pPr eaLnBrk="1" hangingPunct="1">
              <a:lnSpc>
                <a:spcPct val="90000"/>
              </a:lnSpc>
              <a:buNone/>
            </a:pPr>
            <a:r>
              <a:rPr lang="zh-CN" altLang="en-US" sz="2800" dirty="0"/>
              <a:t>（按转发方式和数据副本数量划分）</a:t>
            </a:r>
            <a:endParaRPr lang="zh-CN" altLang="en-US" sz="2800" dirty="0"/>
          </a:p>
          <a:p>
            <a:pPr eaLnBrk="1" hangingPunct="1">
              <a:lnSpc>
                <a:spcPct val="90000"/>
              </a:lnSpc>
            </a:pPr>
            <a:r>
              <a:rPr lang="zh-CN" altLang="en-US" sz="3600" b="0" dirty="0">
                <a:latin typeface="宋体" panose="02010600030101010101" pitchFamily="2" charset="-122"/>
              </a:rPr>
              <a:t>全路路由算法</a:t>
            </a:r>
            <a:endParaRPr lang="zh-CN" altLang="en-US" sz="3600" b="0" dirty="0">
              <a:latin typeface="宋体" panose="02010600030101010101" pitchFamily="2" charset="-122"/>
            </a:endParaRPr>
          </a:p>
          <a:p>
            <a:pPr eaLnBrk="1" hangingPunct="1">
              <a:lnSpc>
                <a:spcPct val="90000"/>
              </a:lnSpc>
              <a:buNone/>
            </a:pPr>
            <a:r>
              <a:rPr lang="zh-CN" altLang="en-US" sz="3600" b="0" dirty="0">
                <a:latin typeface="宋体" panose="02010600030101010101" pitchFamily="2" charset="-122"/>
              </a:rPr>
              <a:t>   </a:t>
            </a:r>
            <a:r>
              <a:rPr lang="zh-CN" altLang="en-US" sz="2800" b="0" dirty="0">
                <a:latin typeface="宋体" panose="02010600030101010101" pitchFamily="2" charset="-122"/>
              </a:rPr>
              <a:t>广播路由算法</a:t>
            </a:r>
            <a:endParaRPr lang="zh-CN" altLang="en-US" sz="2800" b="0" dirty="0">
              <a:solidFill>
                <a:srgbClr val="FF3300"/>
              </a:solidFill>
              <a:latin typeface="宋体" panose="02010600030101010101" pitchFamily="2" charset="-122"/>
            </a:endParaRPr>
          </a:p>
          <a:p>
            <a:pPr eaLnBrk="1" hangingPunct="1">
              <a:lnSpc>
                <a:spcPct val="90000"/>
              </a:lnSpc>
            </a:pPr>
            <a:r>
              <a:rPr lang="zh-CN" altLang="en-US" sz="3600" b="0" dirty="0">
                <a:latin typeface="宋体" panose="02010600030101010101" pitchFamily="2" charset="-122"/>
              </a:rPr>
              <a:t>多路路由算法</a:t>
            </a:r>
            <a:endParaRPr lang="zh-CN" altLang="en-US" sz="3600" b="0" dirty="0">
              <a:latin typeface="宋体" panose="02010600030101010101" pitchFamily="2" charset="-122"/>
            </a:endParaRPr>
          </a:p>
          <a:p>
            <a:pPr eaLnBrk="1" hangingPunct="1">
              <a:lnSpc>
                <a:spcPct val="90000"/>
              </a:lnSpc>
              <a:buNone/>
            </a:pPr>
            <a:r>
              <a:rPr lang="zh-CN" altLang="en-US" sz="3600" b="0" dirty="0">
                <a:latin typeface="宋体" panose="02010600030101010101" pitchFamily="2" charset="-122"/>
              </a:rPr>
              <a:t>   </a:t>
            </a:r>
            <a:r>
              <a:rPr lang="zh-CN" altLang="en-US" sz="2800" b="0" dirty="0">
                <a:latin typeface="宋体" panose="02010600030101010101" pitchFamily="2" charset="-122"/>
              </a:rPr>
              <a:t>多播路由算法</a:t>
            </a:r>
            <a:endParaRPr lang="zh-CN" altLang="en-US" sz="3600" b="0" dirty="0">
              <a:solidFill>
                <a:srgbClr val="FF3300"/>
              </a:solidFill>
              <a:latin typeface="宋体" panose="02010600030101010101" pitchFamily="2" charset="-122"/>
            </a:endParaRPr>
          </a:p>
          <a:p>
            <a:pPr eaLnBrk="1" hangingPunct="1">
              <a:lnSpc>
                <a:spcPct val="90000"/>
              </a:lnSpc>
            </a:pPr>
            <a:r>
              <a:rPr lang="zh-CN" altLang="en-US" sz="3600" b="0" dirty="0">
                <a:latin typeface="宋体" panose="02010600030101010101" pitchFamily="2" charset="-122"/>
              </a:rPr>
              <a:t>单路路由算法</a:t>
            </a:r>
            <a:endParaRPr lang="zh-CN" altLang="en-US" sz="3600" b="0" dirty="0">
              <a:latin typeface="宋体" panose="02010600030101010101" pitchFamily="2" charset="-122"/>
            </a:endParaRPr>
          </a:p>
          <a:p>
            <a:pPr eaLnBrk="1" hangingPunct="1">
              <a:lnSpc>
                <a:spcPct val="90000"/>
              </a:lnSpc>
              <a:buNone/>
            </a:pPr>
            <a:r>
              <a:rPr lang="zh-CN" altLang="en-US" sz="3600" b="0" dirty="0">
                <a:latin typeface="宋体" panose="02010600030101010101" pitchFamily="2" charset="-122"/>
              </a:rPr>
              <a:t>   </a:t>
            </a:r>
            <a:r>
              <a:rPr lang="zh-CN" altLang="en-US" sz="2800" b="0" dirty="0">
                <a:latin typeface="宋体" panose="02010600030101010101" pitchFamily="2" charset="-122"/>
              </a:rPr>
              <a:t>单播路由算法</a:t>
            </a:r>
            <a:endParaRPr lang="zh-CN" altLang="en-US" sz="3600" b="0" dirty="0">
              <a:solidFill>
                <a:srgbClr val="FF3300"/>
              </a:solidFill>
              <a:latin typeface="宋体" panose="02010600030101010101" pitchFamily="2" charset="-122"/>
            </a:endParaRPr>
          </a:p>
          <a:p>
            <a:pPr lvl="1" eaLnBrk="1" hangingPunct="1">
              <a:lnSpc>
                <a:spcPct val="90000"/>
              </a:lnSpc>
              <a:buNone/>
            </a:pPr>
            <a:endParaRPr lang="en-US" altLang="zh-CN" sz="3200" b="0" dirty="0">
              <a:latin typeface="宋体" panose="02010600030101010101" pitchFamily="2" charset="-122"/>
            </a:endParaRPr>
          </a:p>
        </p:txBody>
      </p:sp>
      <p:sp>
        <p:nvSpPr>
          <p:cNvPr id="14338" name="Rectangle 5"/>
          <p:cNvSpPr/>
          <p:nvPr/>
        </p:nvSpPr>
        <p:spPr>
          <a:xfrm>
            <a:off x="611188" y="0"/>
            <a:ext cx="7772400" cy="792163"/>
          </a:xfrm>
          <a:prstGeom prst="rect">
            <a:avLst/>
          </a:prstGeom>
          <a:noFill/>
          <a:ln w="9525">
            <a:noFill/>
          </a:ln>
        </p:spPr>
        <p:txBody>
          <a:bodyPr anchor="ctr"/>
          <a:p>
            <a:pPr algn="ctr">
              <a:spcBef>
                <a:spcPct val="0"/>
              </a:spcBef>
              <a:buClrTx/>
              <a:buNone/>
            </a:pPr>
            <a:r>
              <a:rPr lang="en-US" altLang="zh-CN" sz="3600" b="1" dirty="0">
                <a:solidFill>
                  <a:srgbClr val="FF3300"/>
                </a:solidFill>
                <a:latin typeface="Times New Roman" panose="02020603050405020304" pitchFamily="18" charset="0"/>
                <a:ea typeface="宋体" panose="02010600030101010101" pitchFamily="2" charset="-122"/>
              </a:rPr>
              <a:t> </a:t>
            </a:r>
            <a:r>
              <a:rPr lang="zh-CN" altLang="en-US" sz="3200" dirty="0">
                <a:solidFill>
                  <a:srgbClr val="FF9900"/>
                </a:solidFill>
                <a:latin typeface="Arial" panose="020B0604020202020204" pitchFamily="34" charset="0"/>
                <a:ea typeface="黑体" panose="02010609060101010101" pitchFamily="49" charset="-122"/>
              </a:rPr>
              <a:t>路由算法的分类（一）</a:t>
            </a:r>
            <a:endParaRPr lang="zh-CN" altLang="en-US" sz="3200" dirty="0">
              <a:solidFill>
                <a:srgbClr val="FF9900"/>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7043">
                                            <p:txEl>
                                              <p:charRg st="0" end="17"/>
                                            </p:txEl>
                                          </p:spTgt>
                                        </p:tgtEl>
                                        <p:attrNameLst>
                                          <p:attrName>style.visibility</p:attrName>
                                        </p:attrNameLst>
                                      </p:cBhvr>
                                      <p:to>
                                        <p:strVal val="visible"/>
                                      </p:to>
                                    </p:set>
                                    <p:animEffect transition="in" filter="fade">
                                      <p:cBhvr>
                                        <p:cTn id="7" dur="1000"/>
                                        <p:tgtEl>
                                          <p:spTgt spid="87043">
                                            <p:txEl>
                                              <p:charRg st="0" end="17"/>
                                            </p:txEl>
                                          </p:spTgt>
                                        </p:tgtEl>
                                      </p:cBhvr>
                                    </p:animEffect>
                                    <p:anim calcmode="lin" valueType="num">
                                      <p:cBhvr>
                                        <p:cTn id="8" dur="1000" fill="hold"/>
                                        <p:tgtEl>
                                          <p:spTgt spid="87043">
                                            <p:txEl>
                                              <p:charRg st="0" end="17"/>
                                            </p:txEl>
                                          </p:spTgt>
                                        </p:tgtEl>
                                        <p:attrNameLst>
                                          <p:attrName>ppt_x</p:attrName>
                                        </p:attrNameLst>
                                      </p:cBhvr>
                                      <p:tavLst>
                                        <p:tav tm="0">
                                          <p:val>
                                            <p:strVal val="#ppt_x"/>
                                          </p:val>
                                        </p:tav>
                                        <p:tav tm="100000">
                                          <p:val>
                                            <p:strVal val="#ppt_x"/>
                                          </p:val>
                                        </p:tav>
                                      </p:tavLst>
                                    </p:anim>
                                    <p:anim calcmode="lin" valueType="num">
                                      <p:cBhvr>
                                        <p:cTn id="9" dur="1000" fill="hold"/>
                                        <p:tgtEl>
                                          <p:spTgt spid="87043">
                                            <p:txEl>
                                              <p:charRg st="0" end="17"/>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7043">
                                            <p:txEl>
                                              <p:charRg st="17" end="24"/>
                                            </p:txEl>
                                          </p:spTgt>
                                        </p:tgtEl>
                                        <p:attrNameLst>
                                          <p:attrName>style.visibility</p:attrName>
                                        </p:attrNameLst>
                                      </p:cBhvr>
                                      <p:to>
                                        <p:strVal val="visible"/>
                                      </p:to>
                                    </p:set>
                                    <p:animEffect transition="in" filter="fade">
                                      <p:cBhvr>
                                        <p:cTn id="14" dur="1000"/>
                                        <p:tgtEl>
                                          <p:spTgt spid="87043">
                                            <p:txEl>
                                              <p:charRg st="17" end="24"/>
                                            </p:txEl>
                                          </p:spTgt>
                                        </p:tgtEl>
                                      </p:cBhvr>
                                    </p:animEffect>
                                    <p:anim calcmode="lin" valueType="num">
                                      <p:cBhvr>
                                        <p:cTn id="15" dur="1000" fill="hold"/>
                                        <p:tgtEl>
                                          <p:spTgt spid="87043">
                                            <p:txEl>
                                              <p:charRg st="17" end="24"/>
                                            </p:txEl>
                                          </p:spTgt>
                                        </p:tgtEl>
                                        <p:attrNameLst>
                                          <p:attrName>ppt_x</p:attrName>
                                        </p:attrNameLst>
                                      </p:cBhvr>
                                      <p:tavLst>
                                        <p:tav tm="0">
                                          <p:val>
                                            <p:strVal val="#ppt_x"/>
                                          </p:val>
                                        </p:tav>
                                        <p:tav tm="100000">
                                          <p:val>
                                            <p:strVal val="#ppt_x"/>
                                          </p:val>
                                        </p:tav>
                                      </p:tavLst>
                                    </p:anim>
                                    <p:anim calcmode="lin" valueType="num">
                                      <p:cBhvr>
                                        <p:cTn id="16" dur="1000" fill="hold"/>
                                        <p:tgtEl>
                                          <p:spTgt spid="87043">
                                            <p:txEl>
                                              <p:charRg st="17" end="2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7043">
                                            <p:txEl>
                                              <p:charRg st="24" end="44"/>
                                            </p:txEl>
                                          </p:spTgt>
                                        </p:tgtEl>
                                        <p:attrNameLst>
                                          <p:attrName>style.visibility</p:attrName>
                                        </p:attrNameLst>
                                      </p:cBhvr>
                                      <p:to>
                                        <p:strVal val="visible"/>
                                      </p:to>
                                    </p:set>
                                    <p:animEffect transition="in" filter="fade">
                                      <p:cBhvr>
                                        <p:cTn id="21" dur="1000"/>
                                        <p:tgtEl>
                                          <p:spTgt spid="87043">
                                            <p:txEl>
                                              <p:charRg st="24" end="44"/>
                                            </p:txEl>
                                          </p:spTgt>
                                        </p:tgtEl>
                                      </p:cBhvr>
                                    </p:animEffect>
                                    <p:anim calcmode="lin" valueType="num">
                                      <p:cBhvr>
                                        <p:cTn id="22" dur="1000" fill="hold"/>
                                        <p:tgtEl>
                                          <p:spTgt spid="87043">
                                            <p:txEl>
                                              <p:charRg st="24" end="44"/>
                                            </p:txEl>
                                          </p:spTgt>
                                        </p:tgtEl>
                                        <p:attrNameLst>
                                          <p:attrName>ppt_x</p:attrName>
                                        </p:attrNameLst>
                                      </p:cBhvr>
                                      <p:tavLst>
                                        <p:tav tm="0">
                                          <p:val>
                                            <p:strVal val="#ppt_x"/>
                                          </p:val>
                                        </p:tav>
                                        <p:tav tm="100000">
                                          <p:val>
                                            <p:strVal val="#ppt_x"/>
                                          </p:val>
                                        </p:tav>
                                      </p:tavLst>
                                    </p:anim>
                                    <p:anim calcmode="lin" valueType="num">
                                      <p:cBhvr>
                                        <p:cTn id="23" dur="1000" fill="hold"/>
                                        <p:tgtEl>
                                          <p:spTgt spid="87043">
                                            <p:txEl>
                                              <p:charRg st="24" end="4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7043">
                                            <p:txEl>
                                              <p:charRg st="44" end="51"/>
                                            </p:txEl>
                                          </p:spTgt>
                                        </p:tgtEl>
                                        <p:attrNameLst>
                                          <p:attrName>style.visibility</p:attrName>
                                        </p:attrNameLst>
                                      </p:cBhvr>
                                      <p:to>
                                        <p:strVal val="visible"/>
                                      </p:to>
                                    </p:set>
                                    <p:animEffect transition="in" filter="fade">
                                      <p:cBhvr>
                                        <p:cTn id="28" dur="1000"/>
                                        <p:tgtEl>
                                          <p:spTgt spid="87043">
                                            <p:txEl>
                                              <p:charRg st="44" end="51"/>
                                            </p:txEl>
                                          </p:spTgt>
                                        </p:tgtEl>
                                      </p:cBhvr>
                                    </p:animEffect>
                                    <p:anim calcmode="lin" valueType="num">
                                      <p:cBhvr>
                                        <p:cTn id="29" dur="1000" fill="hold"/>
                                        <p:tgtEl>
                                          <p:spTgt spid="87043">
                                            <p:txEl>
                                              <p:charRg st="44" end="51"/>
                                            </p:txEl>
                                          </p:spTgt>
                                        </p:tgtEl>
                                        <p:attrNameLst>
                                          <p:attrName>ppt_x</p:attrName>
                                        </p:attrNameLst>
                                      </p:cBhvr>
                                      <p:tavLst>
                                        <p:tav tm="0">
                                          <p:val>
                                            <p:strVal val="#ppt_x"/>
                                          </p:val>
                                        </p:tav>
                                        <p:tav tm="100000">
                                          <p:val>
                                            <p:strVal val="#ppt_x"/>
                                          </p:val>
                                        </p:tav>
                                      </p:tavLst>
                                    </p:anim>
                                    <p:anim calcmode="lin" valueType="num">
                                      <p:cBhvr>
                                        <p:cTn id="30" dur="1000" fill="hold"/>
                                        <p:tgtEl>
                                          <p:spTgt spid="87043">
                                            <p:txEl>
                                              <p:charRg st="44" end="5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7043">
                                            <p:txEl>
                                              <p:charRg st="51" end="77"/>
                                            </p:txEl>
                                          </p:spTgt>
                                        </p:tgtEl>
                                        <p:attrNameLst>
                                          <p:attrName>style.visibility</p:attrName>
                                        </p:attrNameLst>
                                      </p:cBhvr>
                                      <p:to>
                                        <p:strVal val="visible"/>
                                      </p:to>
                                    </p:set>
                                    <p:animEffect transition="in" filter="fade">
                                      <p:cBhvr>
                                        <p:cTn id="35" dur="1000"/>
                                        <p:tgtEl>
                                          <p:spTgt spid="87043">
                                            <p:txEl>
                                              <p:charRg st="51" end="77"/>
                                            </p:txEl>
                                          </p:spTgt>
                                        </p:tgtEl>
                                      </p:cBhvr>
                                    </p:animEffect>
                                    <p:anim calcmode="lin" valueType="num">
                                      <p:cBhvr>
                                        <p:cTn id="36" dur="1000" fill="hold"/>
                                        <p:tgtEl>
                                          <p:spTgt spid="87043">
                                            <p:txEl>
                                              <p:charRg st="51" end="77"/>
                                            </p:txEl>
                                          </p:spTgt>
                                        </p:tgtEl>
                                        <p:attrNameLst>
                                          <p:attrName>ppt_x</p:attrName>
                                        </p:attrNameLst>
                                      </p:cBhvr>
                                      <p:tavLst>
                                        <p:tav tm="0">
                                          <p:val>
                                            <p:strVal val="#ppt_x"/>
                                          </p:val>
                                        </p:tav>
                                        <p:tav tm="100000">
                                          <p:val>
                                            <p:strVal val="#ppt_x"/>
                                          </p:val>
                                        </p:tav>
                                      </p:tavLst>
                                    </p:anim>
                                    <p:anim calcmode="lin" valueType="num">
                                      <p:cBhvr>
                                        <p:cTn id="37" dur="1000" fill="hold"/>
                                        <p:tgtEl>
                                          <p:spTgt spid="87043">
                                            <p:txEl>
                                              <p:charRg st="51" end="7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7043">
                                            <p:txEl>
                                              <p:charRg st="77" end="84"/>
                                            </p:txEl>
                                          </p:spTgt>
                                        </p:tgtEl>
                                        <p:attrNameLst>
                                          <p:attrName>style.visibility</p:attrName>
                                        </p:attrNameLst>
                                      </p:cBhvr>
                                      <p:to>
                                        <p:strVal val="visible"/>
                                      </p:to>
                                    </p:set>
                                    <p:animEffect transition="in" filter="fade">
                                      <p:cBhvr>
                                        <p:cTn id="42" dur="1000"/>
                                        <p:tgtEl>
                                          <p:spTgt spid="87043">
                                            <p:txEl>
                                              <p:charRg st="77" end="84"/>
                                            </p:txEl>
                                          </p:spTgt>
                                        </p:tgtEl>
                                      </p:cBhvr>
                                    </p:animEffect>
                                    <p:anim calcmode="lin" valueType="num">
                                      <p:cBhvr>
                                        <p:cTn id="43" dur="1000" fill="hold"/>
                                        <p:tgtEl>
                                          <p:spTgt spid="87043">
                                            <p:txEl>
                                              <p:charRg st="77" end="84"/>
                                            </p:txEl>
                                          </p:spTgt>
                                        </p:tgtEl>
                                        <p:attrNameLst>
                                          <p:attrName>ppt_x</p:attrName>
                                        </p:attrNameLst>
                                      </p:cBhvr>
                                      <p:tavLst>
                                        <p:tav tm="0">
                                          <p:val>
                                            <p:strVal val="#ppt_x"/>
                                          </p:val>
                                        </p:tav>
                                        <p:tav tm="100000">
                                          <p:val>
                                            <p:strVal val="#ppt_x"/>
                                          </p:val>
                                        </p:tav>
                                      </p:tavLst>
                                    </p:anim>
                                    <p:anim calcmode="lin" valueType="num">
                                      <p:cBhvr>
                                        <p:cTn id="44" dur="1000" fill="hold"/>
                                        <p:tgtEl>
                                          <p:spTgt spid="87043">
                                            <p:txEl>
                                              <p:charRg st="77" end="8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7043">
                                            <p:txEl>
                                              <p:charRg st="84" end="102"/>
                                            </p:txEl>
                                          </p:spTgt>
                                        </p:tgtEl>
                                        <p:attrNameLst>
                                          <p:attrName>style.visibility</p:attrName>
                                        </p:attrNameLst>
                                      </p:cBhvr>
                                      <p:to>
                                        <p:strVal val="visible"/>
                                      </p:to>
                                    </p:set>
                                    <p:animEffect transition="in" filter="fade">
                                      <p:cBhvr>
                                        <p:cTn id="49" dur="1000"/>
                                        <p:tgtEl>
                                          <p:spTgt spid="87043">
                                            <p:txEl>
                                              <p:charRg st="84" end="102"/>
                                            </p:txEl>
                                          </p:spTgt>
                                        </p:tgtEl>
                                      </p:cBhvr>
                                    </p:animEffect>
                                    <p:anim calcmode="lin" valueType="num">
                                      <p:cBhvr>
                                        <p:cTn id="50" dur="1000" fill="hold"/>
                                        <p:tgtEl>
                                          <p:spTgt spid="87043">
                                            <p:txEl>
                                              <p:charRg st="84" end="102"/>
                                            </p:txEl>
                                          </p:spTgt>
                                        </p:tgtEl>
                                        <p:attrNameLst>
                                          <p:attrName>ppt_x</p:attrName>
                                        </p:attrNameLst>
                                      </p:cBhvr>
                                      <p:tavLst>
                                        <p:tav tm="0">
                                          <p:val>
                                            <p:strVal val="#ppt_x"/>
                                          </p:val>
                                        </p:tav>
                                        <p:tav tm="100000">
                                          <p:val>
                                            <p:strVal val="#ppt_x"/>
                                          </p:val>
                                        </p:tav>
                                      </p:tavLst>
                                    </p:anim>
                                    <p:anim calcmode="lin" valueType="num">
                                      <p:cBhvr>
                                        <p:cTn id="51" dur="1000" fill="hold"/>
                                        <p:tgtEl>
                                          <p:spTgt spid="87043">
                                            <p:txEl>
                                              <p:charRg st="84" end="10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7" name="Rectangle 3"/>
          <p:cNvSpPr>
            <a:spLocks noGrp="1"/>
          </p:cNvSpPr>
          <p:nvPr>
            <p:ph idx="1"/>
          </p:nvPr>
        </p:nvSpPr>
        <p:spPr>
          <a:xfrm>
            <a:off x="685800" y="990600"/>
            <a:ext cx="7924800" cy="4598988"/>
          </a:xfrm>
        </p:spPr>
        <p:txBody>
          <a:bodyPr vert="horz" wrap="square" lIns="91440" tIns="45720" rIns="91440" bIns="45720" anchor="t"/>
          <a:p>
            <a:pPr eaLnBrk="1" hangingPunct="1">
              <a:lnSpc>
                <a:spcPct val="90000"/>
              </a:lnSpc>
              <a:buNone/>
            </a:pPr>
            <a:r>
              <a:rPr lang="zh-CN" altLang="en-US" sz="2800" b="0" dirty="0">
                <a:latin typeface="宋体" panose="02010600030101010101" pitchFamily="2" charset="-122"/>
              </a:rPr>
              <a:t>（按健壮性和简单性划分）</a:t>
            </a:r>
            <a:endParaRPr lang="zh-CN" altLang="en-US" sz="2800" b="0" dirty="0">
              <a:latin typeface="宋体" panose="02010600030101010101" pitchFamily="2" charset="-122"/>
            </a:endParaRPr>
          </a:p>
          <a:p>
            <a:pPr eaLnBrk="1" hangingPunct="1">
              <a:lnSpc>
                <a:spcPct val="90000"/>
              </a:lnSpc>
            </a:pPr>
            <a:r>
              <a:rPr lang="zh-CN" altLang="en-US" sz="2800" dirty="0">
                <a:latin typeface="宋体" panose="02010600030101010101" pitchFamily="2" charset="-122"/>
              </a:rPr>
              <a:t>非自适应算法，静态路由算法</a:t>
            </a:r>
            <a:endParaRPr lang="zh-CN" altLang="en-US" sz="2800" dirty="0">
              <a:latin typeface="宋体" panose="02010600030101010101" pitchFamily="2" charset="-122"/>
            </a:endParaRPr>
          </a:p>
          <a:p>
            <a:pPr eaLnBrk="1" hangingPunct="1">
              <a:lnSpc>
                <a:spcPct val="90000"/>
              </a:lnSpc>
              <a:buNone/>
            </a:pPr>
            <a:r>
              <a:rPr lang="zh-CN" altLang="en-US" sz="2400" b="0" dirty="0">
                <a:latin typeface="宋体" panose="02010600030101010101" pitchFamily="2" charset="-122"/>
              </a:rPr>
              <a:t>      不能根据网络流量和拓扑结构的变化更新路由表，使用</a:t>
            </a:r>
            <a:r>
              <a:rPr lang="zh-CN" altLang="en-US" sz="2400" b="0" dirty="0">
                <a:solidFill>
                  <a:srgbClr val="FF3300"/>
                </a:solidFill>
                <a:latin typeface="宋体" panose="02010600030101010101" pitchFamily="2" charset="-122"/>
              </a:rPr>
              <a:t>静态路由表</a:t>
            </a:r>
            <a:r>
              <a:rPr lang="zh-CN" altLang="en-US" sz="2400" b="0" dirty="0">
                <a:latin typeface="宋体" panose="02010600030101010101" pitchFamily="2" charset="-122"/>
              </a:rPr>
              <a:t>，也称为</a:t>
            </a:r>
            <a:r>
              <a:rPr lang="zh-CN" altLang="en-US" sz="2400" b="0" dirty="0">
                <a:solidFill>
                  <a:srgbClr val="FF3300"/>
                </a:solidFill>
                <a:latin typeface="宋体" panose="02010600030101010101" pitchFamily="2" charset="-122"/>
              </a:rPr>
              <a:t>固定式</a:t>
            </a:r>
            <a:r>
              <a:rPr lang="zh-CN" altLang="en-US" sz="2400" b="0" dirty="0">
                <a:latin typeface="宋体" panose="02010600030101010101" pitchFamily="2" charset="-122"/>
              </a:rPr>
              <a:t>路由选择算法。</a:t>
            </a:r>
            <a:endParaRPr lang="zh-CN" altLang="en-US" sz="2400" b="0" dirty="0">
              <a:latin typeface="宋体" panose="02010600030101010101" pitchFamily="2" charset="-122"/>
            </a:endParaRPr>
          </a:p>
          <a:p>
            <a:pPr eaLnBrk="1" hangingPunct="1">
              <a:lnSpc>
                <a:spcPct val="90000"/>
              </a:lnSpc>
              <a:buNone/>
            </a:pPr>
            <a:r>
              <a:rPr lang="zh-CN" altLang="en-US" sz="2400" b="0" dirty="0">
                <a:latin typeface="宋体" panose="02010600030101010101" pitchFamily="2" charset="-122"/>
              </a:rPr>
              <a:t>  </a:t>
            </a:r>
            <a:r>
              <a:rPr lang="zh-CN" altLang="en-US" sz="2400" b="0" dirty="0">
                <a:solidFill>
                  <a:srgbClr val="C00000"/>
                </a:solidFill>
                <a:latin typeface="宋体" panose="02010600030101010101" pitchFamily="2" charset="-122"/>
              </a:rPr>
              <a:t> </a:t>
            </a:r>
            <a:r>
              <a:rPr lang="zh-CN" altLang="en-US" sz="2400" dirty="0">
                <a:solidFill>
                  <a:srgbClr val="C00000"/>
                </a:solidFill>
                <a:latin typeface="宋体" panose="02010600030101010101" pitchFamily="2" charset="-122"/>
              </a:rPr>
              <a:t>特点</a:t>
            </a:r>
            <a:r>
              <a:rPr lang="zh-CN" altLang="en-US" sz="2400" b="0" dirty="0">
                <a:solidFill>
                  <a:srgbClr val="C00000"/>
                </a:solidFill>
                <a:latin typeface="宋体" panose="02010600030101010101" pitchFamily="2" charset="-122"/>
              </a:rPr>
              <a:t>：</a:t>
            </a:r>
            <a:r>
              <a:rPr lang="zh-CN" altLang="en-US" sz="2400" b="0" dirty="0">
                <a:latin typeface="宋体" panose="02010600030101010101" pitchFamily="2" charset="-122"/>
              </a:rPr>
              <a:t>简单，开销少；灵活性差。</a:t>
            </a:r>
            <a:endParaRPr lang="zh-CN" altLang="en-US" sz="2400" b="0" dirty="0">
              <a:latin typeface="宋体" panose="02010600030101010101" pitchFamily="2" charset="-122"/>
            </a:endParaRPr>
          </a:p>
          <a:p>
            <a:pPr eaLnBrk="1" hangingPunct="1">
              <a:lnSpc>
                <a:spcPct val="90000"/>
              </a:lnSpc>
              <a:buNone/>
            </a:pPr>
            <a:r>
              <a:rPr lang="zh-CN" altLang="en-US" sz="2400" b="0" dirty="0">
                <a:latin typeface="宋体" panose="02010600030101010101" pitchFamily="2" charset="-122"/>
              </a:rPr>
              <a:t> </a:t>
            </a:r>
            <a:r>
              <a:rPr lang="zh-CN" altLang="en-US" sz="2400" b="0" dirty="0">
                <a:solidFill>
                  <a:srgbClr val="C00000"/>
                </a:solidFill>
                <a:latin typeface="宋体" panose="02010600030101010101" pitchFamily="2" charset="-122"/>
              </a:rPr>
              <a:t>  </a:t>
            </a:r>
            <a:r>
              <a:rPr lang="zh-CN" altLang="en-US" sz="2400" dirty="0">
                <a:solidFill>
                  <a:srgbClr val="C00000"/>
                </a:solidFill>
                <a:latin typeface="宋体" panose="02010600030101010101" pitchFamily="2" charset="-122"/>
              </a:rPr>
              <a:t>代表算法</a:t>
            </a:r>
            <a:r>
              <a:rPr lang="zh-CN" altLang="en-US" sz="2400" b="0" dirty="0">
                <a:solidFill>
                  <a:srgbClr val="C00000"/>
                </a:solidFill>
                <a:latin typeface="宋体" panose="02010600030101010101" pitchFamily="2" charset="-122"/>
              </a:rPr>
              <a:t>：</a:t>
            </a:r>
            <a:r>
              <a:rPr lang="zh-CN" altLang="en-US" sz="2400" b="0" dirty="0">
                <a:latin typeface="宋体" panose="02010600030101010101" pitchFamily="2" charset="-122"/>
              </a:rPr>
              <a:t>基于流量的路由算法等</a:t>
            </a:r>
            <a:endParaRPr lang="zh-CN" altLang="en-US" sz="2400" b="0" dirty="0">
              <a:latin typeface="宋体" panose="02010600030101010101" pitchFamily="2" charset="-122"/>
            </a:endParaRPr>
          </a:p>
          <a:p>
            <a:pPr eaLnBrk="1" hangingPunct="1">
              <a:lnSpc>
                <a:spcPct val="90000"/>
              </a:lnSpc>
            </a:pPr>
            <a:r>
              <a:rPr lang="zh-CN" altLang="en-US" sz="2800" dirty="0">
                <a:latin typeface="宋体" panose="02010600030101010101" pitchFamily="2" charset="-122"/>
              </a:rPr>
              <a:t>自适应算法，动态路由算法</a:t>
            </a:r>
            <a:endParaRPr lang="zh-CN" altLang="en-US" sz="2800" dirty="0">
              <a:latin typeface="宋体" panose="02010600030101010101" pitchFamily="2" charset="-122"/>
            </a:endParaRPr>
          </a:p>
          <a:p>
            <a:pPr eaLnBrk="1" hangingPunct="1">
              <a:lnSpc>
                <a:spcPct val="90000"/>
              </a:lnSpc>
              <a:buNone/>
            </a:pPr>
            <a:r>
              <a:rPr lang="zh-CN" altLang="en-US" sz="2400" b="0" dirty="0">
                <a:latin typeface="宋体" panose="02010600030101010101" pitchFamily="2" charset="-122"/>
              </a:rPr>
              <a:t>      可根据网络流量和拓扑结构的变化</a:t>
            </a:r>
            <a:r>
              <a:rPr lang="zh-CN" altLang="en-US" sz="2400" b="0" dirty="0">
                <a:solidFill>
                  <a:srgbClr val="FF3300"/>
                </a:solidFill>
                <a:latin typeface="宋体" panose="02010600030101010101" pitchFamily="2" charset="-122"/>
              </a:rPr>
              <a:t>更新路由表</a:t>
            </a:r>
            <a:r>
              <a:rPr lang="zh-CN" altLang="en-US" sz="2400" b="0" dirty="0">
                <a:latin typeface="宋体" panose="02010600030101010101" pitchFamily="2" charset="-122"/>
              </a:rPr>
              <a:t>。</a:t>
            </a:r>
            <a:endParaRPr lang="zh-CN" altLang="en-US" sz="2400" b="0" dirty="0">
              <a:latin typeface="宋体" panose="02010600030101010101" pitchFamily="2" charset="-122"/>
            </a:endParaRPr>
          </a:p>
          <a:p>
            <a:pPr eaLnBrk="1" hangingPunct="1">
              <a:lnSpc>
                <a:spcPct val="90000"/>
              </a:lnSpc>
              <a:buNone/>
            </a:pPr>
            <a:r>
              <a:rPr lang="zh-CN" altLang="en-US" sz="2400" b="0" dirty="0">
                <a:latin typeface="宋体" panose="02010600030101010101" pitchFamily="2" charset="-122"/>
              </a:rPr>
              <a:t>  </a:t>
            </a:r>
            <a:r>
              <a:rPr lang="zh-CN" altLang="en-US" sz="2400" b="0" dirty="0">
                <a:solidFill>
                  <a:srgbClr val="C00000"/>
                </a:solidFill>
                <a:latin typeface="宋体" panose="02010600030101010101" pitchFamily="2" charset="-122"/>
              </a:rPr>
              <a:t> </a:t>
            </a:r>
            <a:r>
              <a:rPr lang="zh-CN" altLang="en-US" sz="2400" dirty="0">
                <a:solidFill>
                  <a:srgbClr val="C00000"/>
                </a:solidFill>
                <a:latin typeface="宋体" panose="02010600030101010101" pitchFamily="2" charset="-122"/>
              </a:rPr>
              <a:t>特点</a:t>
            </a:r>
            <a:r>
              <a:rPr lang="zh-CN" altLang="en-US" sz="2400" b="0" dirty="0">
                <a:solidFill>
                  <a:srgbClr val="C00000"/>
                </a:solidFill>
                <a:latin typeface="宋体" panose="02010600030101010101" pitchFamily="2" charset="-122"/>
              </a:rPr>
              <a:t>：</a:t>
            </a:r>
            <a:r>
              <a:rPr lang="zh-CN" altLang="en-US" sz="2400" b="0" dirty="0">
                <a:latin typeface="宋体" panose="02010600030101010101" pitchFamily="2" charset="-122"/>
              </a:rPr>
              <a:t>开销大；健壮性和灵活性好。</a:t>
            </a:r>
            <a:endParaRPr lang="zh-CN" altLang="en-US" sz="2400" b="0" dirty="0">
              <a:latin typeface="宋体" panose="02010600030101010101" pitchFamily="2" charset="-122"/>
            </a:endParaRPr>
          </a:p>
          <a:p>
            <a:pPr eaLnBrk="1" hangingPunct="1">
              <a:lnSpc>
                <a:spcPct val="90000"/>
              </a:lnSpc>
              <a:buNone/>
            </a:pPr>
            <a:r>
              <a:rPr lang="zh-CN" altLang="en-US" sz="2400" dirty="0">
                <a:latin typeface="宋体" panose="02010600030101010101" pitchFamily="2" charset="-122"/>
              </a:rPr>
              <a:t>  </a:t>
            </a:r>
            <a:r>
              <a:rPr lang="zh-CN" altLang="en-US" sz="2400" dirty="0">
                <a:solidFill>
                  <a:srgbClr val="C00000"/>
                </a:solidFill>
                <a:latin typeface="宋体" panose="02010600030101010101" pitchFamily="2" charset="-122"/>
              </a:rPr>
              <a:t> 代表算法</a:t>
            </a:r>
            <a:r>
              <a:rPr lang="zh-CN" altLang="en-US" sz="2400" b="0" dirty="0">
                <a:solidFill>
                  <a:srgbClr val="C00000"/>
                </a:solidFill>
                <a:latin typeface="宋体" panose="02010600030101010101" pitchFamily="2" charset="-122"/>
              </a:rPr>
              <a:t>：</a:t>
            </a:r>
            <a:r>
              <a:rPr lang="zh-CN" altLang="en-US" sz="2400" b="0" dirty="0">
                <a:latin typeface="宋体" panose="02010600030101010101" pitchFamily="2" charset="-122"/>
              </a:rPr>
              <a:t>距离向量路由算法，链路状态路由算法 等</a:t>
            </a:r>
            <a:endParaRPr lang="zh-CN" altLang="en-US" sz="2400" b="0" dirty="0">
              <a:latin typeface="宋体" panose="02010600030101010101" pitchFamily="2" charset="-122"/>
            </a:endParaRPr>
          </a:p>
        </p:txBody>
      </p:sp>
      <p:sp>
        <p:nvSpPr>
          <p:cNvPr id="15362" name="Rectangle 5"/>
          <p:cNvSpPr/>
          <p:nvPr/>
        </p:nvSpPr>
        <p:spPr>
          <a:xfrm>
            <a:off x="2339975" y="141288"/>
            <a:ext cx="4451350" cy="579437"/>
          </a:xfrm>
          <a:prstGeom prst="rect">
            <a:avLst/>
          </a:prstGeom>
          <a:noFill/>
          <a:ln w="12700">
            <a:noFill/>
          </a:ln>
        </p:spPr>
        <p:txBody>
          <a:bodyPr wrap="none" anchor="t">
            <a:spAutoFit/>
          </a:bodyPr>
          <a:p>
            <a:pPr marL="342900" indent="-342900">
              <a:buNone/>
            </a:pPr>
            <a:r>
              <a:rPr lang="en-US" altLang="zh-CN" sz="3200" dirty="0">
                <a:latin typeface="Times New Roman" panose="02020603050405020304" pitchFamily="18" charset="0"/>
                <a:ea typeface="黑体" panose="02010609060101010101" pitchFamily="49" charset="-122"/>
              </a:rPr>
              <a:t>  </a:t>
            </a:r>
            <a:r>
              <a:rPr lang="zh-CN" altLang="en-US" sz="3200" dirty="0">
                <a:solidFill>
                  <a:srgbClr val="FF9900"/>
                </a:solidFill>
                <a:latin typeface="Times New Roman" panose="02020603050405020304" pitchFamily="18" charset="0"/>
                <a:ea typeface="黑体" panose="02010609060101010101" pitchFamily="49" charset="-122"/>
              </a:rPr>
              <a:t>路由算法的分类（二）</a:t>
            </a:r>
            <a:endParaRPr lang="zh-CN" altLang="en-US" sz="3200" dirty="0">
              <a:solidFill>
                <a:srgbClr val="FF9900"/>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8067">
                                            <p:txEl>
                                              <p:charRg st="0" end="13"/>
                                            </p:txEl>
                                          </p:spTgt>
                                        </p:tgtEl>
                                        <p:attrNameLst>
                                          <p:attrName>style.visibility</p:attrName>
                                        </p:attrNameLst>
                                      </p:cBhvr>
                                      <p:to>
                                        <p:strVal val="visible"/>
                                      </p:to>
                                    </p:set>
                                    <p:animEffect transition="in" filter="fade">
                                      <p:cBhvr>
                                        <p:cTn id="7" dur="1000"/>
                                        <p:tgtEl>
                                          <p:spTgt spid="88067">
                                            <p:txEl>
                                              <p:charRg st="0" end="13"/>
                                            </p:txEl>
                                          </p:spTgt>
                                        </p:tgtEl>
                                      </p:cBhvr>
                                    </p:animEffect>
                                    <p:anim calcmode="lin" valueType="num">
                                      <p:cBhvr>
                                        <p:cTn id="8" dur="1000" fill="hold"/>
                                        <p:tgtEl>
                                          <p:spTgt spid="88067">
                                            <p:txEl>
                                              <p:charRg st="0" end="13"/>
                                            </p:txEl>
                                          </p:spTgt>
                                        </p:tgtEl>
                                        <p:attrNameLst>
                                          <p:attrName>ppt_x</p:attrName>
                                        </p:attrNameLst>
                                      </p:cBhvr>
                                      <p:tavLst>
                                        <p:tav tm="0">
                                          <p:val>
                                            <p:strVal val="#ppt_x"/>
                                          </p:val>
                                        </p:tav>
                                        <p:tav tm="100000">
                                          <p:val>
                                            <p:strVal val="#ppt_x"/>
                                          </p:val>
                                        </p:tav>
                                      </p:tavLst>
                                    </p:anim>
                                    <p:anim calcmode="lin" valueType="num">
                                      <p:cBhvr>
                                        <p:cTn id="9" dur="1000" fill="hold"/>
                                        <p:tgtEl>
                                          <p:spTgt spid="88067">
                                            <p:txEl>
                                              <p:charRg st="0" end="1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8067">
                                            <p:txEl>
                                              <p:charRg st="13" end="27"/>
                                            </p:txEl>
                                          </p:spTgt>
                                        </p:tgtEl>
                                        <p:attrNameLst>
                                          <p:attrName>style.visibility</p:attrName>
                                        </p:attrNameLst>
                                      </p:cBhvr>
                                      <p:to>
                                        <p:strVal val="visible"/>
                                      </p:to>
                                    </p:set>
                                    <p:animEffect transition="in" filter="fade">
                                      <p:cBhvr>
                                        <p:cTn id="14" dur="1000"/>
                                        <p:tgtEl>
                                          <p:spTgt spid="88067">
                                            <p:txEl>
                                              <p:charRg st="13" end="27"/>
                                            </p:txEl>
                                          </p:spTgt>
                                        </p:tgtEl>
                                      </p:cBhvr>
                                    </p:animEffect>
                                    <p:anim calcmode="lin" valueType="num">
                                      <p:cBhvr>
                                        <p:cTn id="15" dur="1000" fill="hold"/>
                                        <p:tgtEl>
                                          <p:spTgt spid="88067">
                                            <p:txEl>
                                              <p:charRg st="13" end="27"/>
                                            </p:txEl>
                                          </p:spTgt>
                                        </p:tgtEl>
                                        <p:attrNameLst>
                                          <p:attrName>ppt_x</p:attrName>
                                        </p:attrNameLst>
                                      </p:cBhvr>
                                      <p:tavLst>
                                        <p:tav tm="0">
                                          <p:val>
                                            <p:strVal val="#ppt_x"/>
                                          </p:val>
                                        </p:tav>
                                        <p:tav tm="100000">
                                          <p:val>
                                            <p:strVal val="#ppt_x"/>
                                          </p:val>
                                        </p:tav>
                                      </p:tavLst>
                                    </p:anim>
                                    <p:anim calcmode="lin" valueType="num">
                                      <p:cBhvr>
                                        <p:cTn id="16" dur="1000" fill="hold"/>
                                        <p:tgtEl>
                                          <p:spTgt spid="88067">
                                            <p:txEl>
                                              <p:charRg st="13" end="2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8067">
                                            <p:txEl>
                                              <p:charRg st="27" end="77"/>
                                            </p:txEl>
                                          </p:spTgt>
                                        </p:tgtEl>
                                        <p:attrNameLst>
                                          <p:attrName>style.visibility</p:attrName>
                                        </p:attrNameLst>
                                      </p:cBhvr>
                                      <p:to>
                                        <p:strVal val="visible"/>
                                      </p:to>
                                    </p:set>
                                    <p:animEffect transition="in" filter="fade">
                                      <p:cBhvr>
                                        <p:cTn id="21" dur="1000"/>
                                        <p:tgtEl>
                                          <p:spTgt spid="88067">
                                            <p:txEl>
                                              <p:charRg st="27" end="77"/>
                                            </p:txEl>
                                          </p:spTgt>
                                        </p:tgtEl>
                                      </p:cBhvr>
                                    </p:animEffect>
                                    <p:anim calcmode="lin" valueType="num">
                                      <p:cBhvr>
                                        <p:cTn id="22" dur="1000" fill="hold"/>
                                        <p:tgtEl>
                                          <p:spTgt spid="88067">
                                            <p:txEl>
                                              <p:charRg st="27" end="77"/>
                                            </p:txEl>
                                          </p:spTgt>
                                        </p:tgtEl>
                                        <p:attrNameLst>
                                          <p:attrName>ppt_x</p:attrName>
                                        </p:attrNameLst>
                                      </p:cBhvr>
                                      <p:tavLst>
                                        <p:tav tm="0">
                                          <p:val>
                                            <p:strVal val="#ppt_x"/>
                                          </p:val>
                                        </p:tav>
                                        <p:tav tm="100000">
                                          <p:val>
                                            <p:strVal val="#ppt_x"/>
                                          </p:val>
                                        </p:tav>
                                      </p:tavLst>
                                    </p:anim>
                                    <p:anim calcmode="lin" valueType="num">
                                      <p:cBhvr>
                                        <p:cTn id="23" dur="1000" fill="hold"/>
                                        <p:tgtEl>
                                          <p:spTgt spid="88067">
                                            <p:txEl>
                                              <p:charRg st="27" end="7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8067">
                                            <p:txEl>
                                              <p:charRg st="77" end="96"/>
                                            </p:txEl>
                                          </p:spTgt>
                                        </p:tgtEl>
                                        <p:attrNameLst>
                                          <p:attrName>style.visibility</p:attrName>
                                        </p:attrNameLst>
                                      </p:cBhvr>
                                      <p:to>
                                        <p:strVal val="visible"/>
                                      </p:to>
                                    </p:set>
                                    <p:animEffect transition="in" filter="fade">
                                      <p:cBhvr>
                                        <p:cTn id="28" dur="1000"/>
                                        <p:tgtEl>
                                          <p:spTgt spid="88067">
                                            <p:txEl>
                                              <p:charRg st="77" end="96"/>
                                            </p:txEl>
                                          </p:spTgt>
                                        </p:tgtEl>
                                      </p:cBhvr>
                                    </p:animEffect>
                                    <p:anim calcmode="lin" valueType="num">
                                      <p:cBhvr>
                                        <p:cTn id="29" dur="1000" fill="hold"/>
                                        <p:tgtEl>
                                          <p:spTgt spid="88067">
                                            <p:txEl>
                                              <p:charRg st="77" end="96"/>
                                            </p:txEl>
                                          </p:spTgt>
                                        </p:tgtEl>
                                        <p:attrNameLst>
                                          <p:attrName>ppt_x</p:attrName>
                                        </p:attrNameLst>
                                      </p:cBhvr>
                                      <p:tavLst>
                                        <p:tav tm="0">
                                          <p:val>
                                            <p:strVal val="#ppt_x"/>
                                          </p:val>
                                        </p:tav>
                                        <p:tav tm="100000">
                                          <p:val>
                                            <p:strVal val="#ppt_x"/>
                                          </p:val>
                                        </p:tav>
                                      </p:tavLst>
                                    </p:anim>
                                    <p:anim calcmode="lin" valueType="num">
                                      <p:cBhvr>
                                        <p:cTn id="30" dur="1000" fill="hold"/>
                                        <p:tgtEl>
                                          <p:spTgt spid="88067">
                                            <p:txEl>
                                              <p:charRg st="77" end="9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8067">
                                            <p:txEl>
                                              <p:charRg st="96" end="115"/>
                                            </p:txEl>
                                          </p:spTgt>
                                        </p:tgtEl>
                                        <p:attrNameLst>
                                          <p:attrName>style.visibility</p:attrName>
                                        </p:attrNameLst>
                                      </p:cBhvr>
                                      <p:to>
                                        <p:strVal val="visible"/>
                                      </p:to>
                                    </p:set>
                                    <p:animEffect transition="in" filter="fade">
                                      <p:cBhvr>
                                        <p:cTn id="35" dur="1000"/>
                                        <p:tgtEl>
                                          <p:spTgt spid="88067">
                                            <p:txEl>
                                              <p:charRg st="96" end="115"/>
                                            </p:txEl>
                                          </p:spTgt>
                                        </p:tgtEl>
                                      </p:cBhvr>
                                    </p:animEffect>
                                    <p:anim calcmode="lin" valueType="num">
                                      <p:cBhvr>
                                        <p:cTn id="36" dur="1000" fill="hold"/>
                                        <p:tgtEl>
                                          <p:spTgt spid="88067">
                                            <p:txEl>
                                              <p:charRg st="96" end="115"/>
                                            </p:txEl>
                                          </p:spTgt>
                                        </p:tgtEl>
                                        <p:attrNameLst>
                                          <p:attrName>ppt_x</p:attrName>
                                        </p:attrNameLst>
                                      </p:cBhvr>
                                      <p:tavLst>
                                        <p:tav tm="0">
                                          <p:val>
                                            <p:strVal val="#ppt_x"/>
                                          </p:val>
                                        </p:tav>
                                        <p:tav tm="100000">
                                          <p:val>
                                            <p:strVal val="#ppt_x"/>
                                          </p:val>
                                        </p:tav>
                                      </p:tavLst>
                                    </p:anim>
                                    <p:anim calcmode="lin" valueType="num">
                                      <p:cBhvr>
                                        <p:cTn id="37" dur="1000" fill="hold"/>
                                        <p:tgtEl>
                                          <p:spTgt spid="88067">
                                            <p:txEl>
                                              <p:charRg st="96" end="11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8067">
                                            <p:txEl>
                                              <p:charRg st="115" end="128"/>
                                            </p:txEl>
                                          </p:spTgt>
                                        </p:tgtEl>
                                        <p:attrNameLst>
                                          <p:attrName>style.visibility</p:attrName>
                                        </p:attrNameLst>
                                      </p:cBhvr>
                                      <p:to>
                                        <p:strVal val="visible"/>
                                      </p:to>
                                    </p:set>
                                    <p:animEffect transition="in" filter="fade">
                                      <p:cBhvr>
                                        <p:cTn id="42" dur="1000"/>
                                        <p:tgtEl>
                                          <p:spTgt spid="88067">
                                            <p:txEl>
                                              <p:charRg st="115" end="128"/>
                                            </p:txEl>
                                          </p:spTgt>
                                        </p:tgtEl>
                                      </p:cBhvr>
                                    </p:animEffect>
                                    <p:anim calcmode="lin" valueType="num">
                                      <p:cBhvr>
                                        <p:cTn id="43" dur="1000" fill="hold"/>
                                        <p:tgtEl>
                                          <p:spTgt spid="88067">
                                            <p:txEl>
                                              <p:charRg st="115" end="128"/>
                                            </p:txEl>
                                          </p:spTgt>
                                        </p:tgtEl>
                                        <p:attrNameLst>
                                          <p:attrName>ppt_x</p:attrName>
                                        </p:attrNameLst>
                                      </p:cBhvr>
                                      <p:tavLst>
                                        <p:tav tm="0">
                                          <p:val>
                                            <p:strVal val="#ppt_x"/>
                                          </p:val>
                                        </p:tav>
                                        <p:tav tm="100000">
                                          <p:val>
                                            <p:strVal val="#ppt_x"/>
                                          </p:val>
                                        </p:tav>
                                      </p:tavLst>
                                    </p:anim>
                                    <p:anim calcmode="lin" valueType="num">
                                      <p:cBhvr>
                                        <p:cTn id="44" dur="1000" fill="hold"/>
                                        <p:tgtEl>
                                          <p:spTgt spid="88067">
                                            <p:txEl>
                                              <p:charRg st="115" end="12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8067">
                                            <p:txEl>
                                              <p:charRg st="128" end="156"/>
                                            </p:txEl>
                                          </p:spTgt>
                                        </p:tgtEl>
                                        <p:attrNameLst>
                                          <p:attrName>style.visibility</p:attrName>
                                        </p:attrNameLst>
                                      </p:cBhvr>
                                      <p:to>
                                        <p:strVal val="visible"/>
                                      </p:to>
                                    </p:set>
                                    <p:animEffect transition="in" filter="fade">
                                      <p:cBhvr>
                                        <p:cTn id="49" dur="1000"/>
                                        <p:tgtEl>
                                          <p:spTgt spid="88067">
                                            <p:txEl>
                                              <p:charRg st="128" end="156"/>
                                            </p:txEl>
                                          </p:spTgt>
                                        </p:tgtEl>
                                      </p:cBhvr>
                                    </p:animEffect>
                                    <p:anim calcmode="lin" valueType="num">
                                      <p:cBhvr>
                                        <p:cTn id="50" dur="1000" fill="hold"/>
                                        <p:tgtEl>
                                          <p:spTgt spid="88067">
                                            <p:txEl>
                                              <p:charRg st="128" end="156"/>
                                            </p:txEl>
                                          </p:spTgt>
                                        </p:tgtEl>
                                        <p:attrNameLst>
                                          <p:attrName>ppt_x</p:attrName>
                                        </p:attrNameLst>
                                      </p:cBhvr>
                                      <p:tavLst>
                                        <p:tav tm="0">
                                          <p:val>
                                            <p:strVal val="#ppt_x"/>
                                          </p:val>
                                        </p:tav>
                                        <p:tav tm="100000">
                                          <p:val>
                                            <p:strVal val="#ppt_x"/>
                                          </p:val>
                                        </p:tav>
                                      </p:tavLst>
                                    </p:anim>
                                    <p:anim calcmode="lin" valueType="num">
                                      <p:cBhvr>
                                        <p:cTn id="51" dur="1000" fill="hold"/>
                                        <p:tgtEl>
                                          <p:spTgt spid="88067">
                                            <p:txEl>
                                              <p:charRg st="128" end="15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8067">
                                            <p:txEl>
                                              <p:charRg st="156" end="175"/>
                                            </p:txEl>
                                          </p:spTgt>
                                        </p:tgtEl>
                                        <p:attrNameLst>
                                          <p:attrName>style.visibility</p:attrName>
                                        </p:attrNameLst>
                                      </p:cBhvr>
                                      <p:to>
                                        <p:strVal val="visible"/>
                                      </p:to>
                                    </p:set>
                                    <p:animEffect transition="in" filter="fade">
                                      <p:cBhvr>
                                        <p:cTn id="56" dur="1000"/>
                                        <p:tgtEl>
                                          <p:spTgt spid="88067">
                                            <p:txEl>
                                              <p:charRg st="156" end="175"/>
                                            </p:txEl>
                                          </p:spTgt>
                                        </p:tgtEl>
                                      </p:cBhvr>
                                    </p:animEffect>
                                    <p:anim calcmode="lin" valueType="num">
                                      <p:cBhvr>
                                        <p:cTn id="57" dur="1000" fill="hold"/>
                                        <p:tgtEl>
                                          <p:spTgt spid="88067">
                                            <p:txEl>
                                              <p:charRg st="156" end="175"/>
                                            </p:txEl>
                                          </p:spTgt>
                                        </p:tgtEl>
                                        <p:attrNameLst>
                                          <p:attrName>ppt_x</p:attrName>
                                        </p:attrNameLst>
                                      </p:cBhvr>
                                      <p:tavLst>
                                        <p:tav tm="0">
                                          <p:val>
                                            <p:strVal val="#ppt_x"/>
                                          </p:val>
                                        </p:tav>
                                        <p:tav tm="100000">
                                          <p:val>
                                            <p:strVal val="#ppt_x"/>
                                          </p:val>
                                        </p:tav>
                                      </p:tavLst>
                                    </p:anim>
                                    <p:anim calcmode="lin" valueType="num">
                                      <p:cBhvr>
                                        <p:cTn id="58" dur="1000" fill="hold"/>
                                        <p:tgtEl>
                                          <p:spTgt spid="88067">
                                            <p:txEl>
                                              <p:charRg st="156" end="17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88067">
                                            <p:txEl>
                                              <p:charRg st="175" end="202"/>
                                            </p:txEl>
                                          </p:spTgt>
                                        </p:tgtEl>
                                        <p:attrNameLst>
                                          <p:attrName>style.visibility</p:attrName>
                                        </p:attrNameLst>
                                      </p:cBhvr>
                                      <p:to>
                                        <p:strVal val="visible"/>
                                      </p:to>
                                    </p:set>
                                    <p:animEffect transition="in" filter="fade">
                                      <p:cBhvr>
                                        <p:cTn id="63" dur="1000"/>
                                        <p:tgtEl>
                                          <p:spTgt spid="88067">
                                            <p:txEl>
                                              <p:charRg st="175" end="202"/>
                                            </p:txEl>
                                          </p:spTgt>
                                        </p:tgtEl>
                                      </p:cBhvr>
                                    </p:animEffect>
                                    <p:anim calcmode="lin" valueType="num">
                                      <p:cBhvr>
                                        <p:cTn id="64" dur="1000" fill="hold"/>
                                        <p:tgtEl>
                                          <p:spTgt spid="88067">
                                            <p:txEl>
                                              <p:charRg st="175" end="202"/>
                                            </p:txEl>
                                          </p:spTgt>
                                        </p:tgtEl>
                                        <p:attrNameLst>
                                          <p:attrName>ppt_x</p:attrName>
                                        </p:attrNameLst>
                                      </p:cBhvr>
                                      <p:tavLst>
                                        <p:tav tm="0">
                                          <p:val>
                                            <p:strVal val="#ppt_x"/>
                                          </p:val>
                                        </p:tav>
                                        <p:tav tm="100000">
                                          <p:val>
                                            <p:strVal val="#ppt_x"/>
                                          </p:val>
                                        </p:tav>
                                      </p:tavLst>
                                    </p:anim>
                                    <p:anim calcmode="lin" valueType="num">
                                      <p:cBhvr>
                                        <p:cTn id="65" dur="1000" fill="hold"/>
                                        <p:tgtEl>
                                          <p:spTgt spid="88067">
                                            <p:txEl>
                                              <p:charRg st="175" end="20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1" name="Rectangle 3"/>
          <p:cNvSpPr>
            <a:spLocks noGrp="1"/>
          </p:cNvSpPr>
          <p:nvPr>
            <p:ph idx="1"/>
          </p:nvPr>
        </p:nvSpPr>
        <p:spPr>
          <a:xfrm>
            <a:off x="779145" y="904240"/>
            <a:ext cx="7986713" cy="5049838"/>
          </a:xfrm>
        </p:spPr>
        <p:txBody>
          <a:bodyPr vert="horz" wrap="square" lIns="91440" tIns="45720" rIns="91440" bIns="45720" anchor="t"/>
          <a:p>
            <a:pPr eaLnBrk="1" hangingPunct="1"/>
            <a:r>
              <a:rPr lang="zh-CN" altLang="en-US" dirty="0">
                <a:solidFill>
                  <a:srgbClr val="FF3300"/>
                </a:solidFill>
                <a:latin typeface="宋体" panose="02010600030101010101" pitchFamily="2" charset="-122"/>
              </a:rPr>
              <a:t>测量</a:t>
            </a:r>
            <a:r>
              <a:rPr lang="zh-CN" altLang="en-US" dirty="0">
                <a:latin typeface="宋体" panose="02010600030101010101" pitchFamily="2" charset="-122"/>
              </a:rPr>
              <a:t>（获取）有关路由选择的</a:t>
            </a:r>
            <a:r>
              <a:rPr lang="zh-CN" altLang="en-US" dirty="0">
                <a:solidFill>
                  <a:srgbClr val="FF3300"/>
                </a:solidFill>
                <a:latin typeface="宋体" panose="02010600030101010101" pitchFamily="2" charset="-122"/>
              </a:rPr>
              <a:t>网络参数</a:t>
            </a:r>
            <a:r>
              <a:rPr lang="zh-CN" altLang="en-US" dirty="0">
                <a:ea typeface="黑体" panose="02010609060101010101" pitchFamily="49" charset="-122"/>
              </a:rPr>
              <a:t> </a:t>
            </a:r>
            <a:endParaRPr lang="zh-CN" altLang="en-US" dirty="0">
              <a:ea typeface="黑体" panose="02010609060101010101" pitchFamily="49" charset="-122"/>
            </a:endParaRPr>
          </a:p>
          <a:p>
            <a:pPr lvl="1" eaLnBrk="1" hangingPunct="1"/>
            <a:r>
              <a:rPr lang="zh-CN" altLang="en-US" sz="2400" dirty="0">
                <a:latin typeface="宋体" panose="02010600030101010101" pitchFamily="2" charset="-122"/>
              </a:rPr>
              <a:t>如何测量？选取什么网络参数</a:t>
            </a:r>
            <a:endParaRPr lang="zh-CN" altLang="en-US" sz="2400" dirty="0">
              <a:latin typeface="宋体" panose="02010600030101010101" pitchFamily="2" charset="-122"/>
            </a:endParaRPr>
          </a:p>
          <a:p>
            <a:pPr eaLnBrk="1" hangingPunct="1"/>
            <a:r>
              <a:rPr lang="zh-CN" altLang="en-US" dirty="0">
                <a:latin typeface="宋体" panose="02010600030101010101" pitchFamily="2" charset="-122"/>
              </a:rPr>
              <a:t>将路由信息</a:t>
            </a:r>
            <a:r>
              <a:rPr lang="zh-CN" altLang="en-US" dirty="0">
                <a:solidFill>
                  <a:srgbClr val="FF3300"/>
                </a:solidFill>
                <a:latin typeface="宋体" panose="02010600030101010101" pitchFamily="2" charset="-122"/>
              </a:rPr>
              <a:t>传送</a:t>
            </a:r>
            <a:r>
              <a:rPr lang="zh-CN" altLang="en-US" dirty="0">
                <a:latin typeface="宋体" panose="02010600030101010101" pitchFamily="2" charset="-122"/>
              </a:rPr>
              <a:t>到</a:t>
            </a:r>
            <a:r>
              <a:rPr lang="zh-CN" altLang="en-US" dirty="0">
                <a:solidFill>
                  <a:srgbClr val="FF3300"/>
                </a:solidFill>
                <a:latin typeface="宋体" panose="02010600030101010101" pitchFamily="2" charset="-122"/>
              </a:rPr>
              <a:t>适当</a:t>
            </a:r>
            <a:r>
              <a:rPr lang="zh-CN" altLang="en-US" dirty="0">
                <a:latin typeface="宋体" panose="02010600030101010101" pitchFamily="2" charset="-122"/>
              </a:rPr>
              <a:t>的网络节点</a:t>
            </a:r>
            <a:endParaRPr lang="zh-CN" altLang="en-US" dirty="0">
              <a:latin typeface="宋体" panose="02010600030101010101" pitchFamily="2" charset="-122"/>
            </a:endParaRPr>
          </a:p>
          <a:p>
            <a:pPr lvl="1" eaLnBrk="1" hangingPunct="1"/>
            <a:r>
              <a:rPr lang="zh-CN" altLang="en-US" sz="2400" dirty="0">
                <a:latin typeface="宋体" panose="02010600030101010101" pitchFamily="2" charset="-122"/>
              </a:rPr>
              <a:t>传送给谁？如何传送？传送什么信息？</a:t>
            </a:r>
            <a:endParaRPr lang="zh-CN" altLang="en-US" sz="2400" dirty="0">
              <a:latin typeface="宋体" panose="02010600030101010101" pitchFamily="2" charset="-122"/>
            </a:endParaRPr>
          </a:p>
          <a:p>
            <a:pPr lvl="1" eaLnBrk="1" hangingPunct="1"/>
            <a:r>
              <a:rPr lang="zh-CN" altLang="en-US" sz="2400" dirty="0">
                <a:latin typeface="宋体" panose="02010600030101010101" pitchFamily="2" charset="-122"/>
              </a:rPr>
              <a:t>根据信息汇总时数据传送的方式不同可分为：孤立式，集中式，分布式</a:t>
            </a:r>
            <a:r>
              <a:rPr lang="zh-CN" altLang="en-US" dirty="0">
                <a:latin typeface="宋体" panose="02010600030101010101" pitchFamily="2" charset="-122"/>
              </a:rPr>
              <a:t>    </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计算和更新路由表</a:t>
            </a:r>
            <a:r>
              <a:rPr lang="zh-CN" altLang="en-US" dirty="0">
                <a:ea typeface="黑体" panose="02010609060101010101" pitchFamily="49" charset="-122"/>
              </a:rPr>
              <a:t> </a:t>
            </a:r>
            <a:endParaRPr lang="zh-CN" altLang="en-US" dirty="0">
              <a:ea typeface="黑体" panose="02010609060101010101" pitchFamily="49" charset="-122"/>
            </a:endParaRPr>
          </a:p>
          <a:p>
            <a:pPr lvl="1" eaLnBrk="1" hangingPunct="1"/>
            <a:r>
              <a:rPr lang="zh-CN" altLang="en-US" sz="2400" dirty="0">
                <a:latin typeface="宋体" panose="02010600030101010101" pitchFamily="2" charset="-122"/>
              </a:rPr>
              <a:t>更新路由表的算法</a:t>
            </a:r>
            <a:endParaRPr lang="zh-CN" altLang="en-US" sz="2400" dirty="0">
              <a:latin typeface="宋体" panose="02010600030101010101" pitchFamily="2" charset="-122"/>
            </a:endParaRPr>
          </a:p>
          <a:p>
            <a:pPr eaLnBrk="1" hangingPunct="1"/>
            <a:r>
              <a:rPr lang="zh-CN" altLang="en-US" dirty="0">
                <a:latin typeface="宋体" panose="02010600030101010101" pitchFamily="2" charset="-122"/>
              </a:rPr>
              <a:t>根据新路由表执行分组的转发</a:t>
            </a:r>
            <a:r>
              <a:rPr lang="zh-CN" altLang="en-US" dirty="0">
                <a:ea typeface="黑体" panose="02010609060101010101" pitchFamily="49" charset="-122"/>
              </a:rPr>
              <a:t> </a:t>
            </a:r>
            <a:endParaRPr lang="zh-CN" altLang="en-US" dirty="0">
              <a:ea typeface="黑体" panose="02010609060101010101" pitchFamily="49" charset="-122"/>
            </a:endParaRPr>
          </a:p>
          <a:p>
            <a:pPr lvl="1" eaLnBrk="1" hangingPunct="1"/>
            <a:endParaRPr lang="en-US" altLang="zh-CN" dirty="0"/>
          </a:p>
        </p:txBody>
      </p:sp>
      <p:sp>
        <p:nvSpPr>
          <p:cNvPr id="89094" name="Rectangle 6"/>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自适应路由算法工作过程</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9091">
                                            <p:txEl>
                                              <p:charRg st="0" end="19"/>
                                            </p:txEl>
                                          </p:spTgt>
                                        </p:tgtEl>
                                        <p:attrNameLst>
                                          <p:attrName>style.visibility</p:attrName>
                                        </p:attrNameLst>
                                      </p:cBhvr>
                                      <p:to>
                                        <p:strVal val="visible"/>
                                      </p:to>
                                    </p:set>
                                    <p:animEffect transition="in" filter="fade">
                                      <p:cBhvr>
                                        <p:cTn id="7" dur="1000"/>
                                        <p:tgtEl>
                                          <p:spTgt spid="89091">
                                            <p:txEl>
                                              <p:charRg st="0" end="19"/>
                                            </p:txEl>
                                          </p:spTgt>
                                        </p:tgtEl>
                                      </p:cBhvr>
                                    </p:animEffect>
                                    <p:anim calcmode="lin" valueType="num">
                                      <p:cBhvr>
                                        <p:cTn id="8" dur="1000" fill="hold"/>
                                        <p:tgtEl>
                                          <p:spTgt spid="89091">
                                            <p:txEl>
                                              <p:charRg st="0" end="19"/>
                                            </p:txEl>
                                          </p:spTgt>
                                        </p:tgtEl>
                                        <p:attrNameLst>
                                          <p:attrName>ppt_x</p:attrName>
                                        </p:attrNameLst>
                                      </p:cBhvr>
                                      <p:tavLst>
                                        <p:tav tm="0">
                                          <p:val>
                                            <p:strVal val="#ppt_x"/>
                                          </p:val>
                                        </p:tav>
                                        <p:tav tm="100000">
                                          <p:val>
                                            <p:strVal val="#ppt_x"/>
                                          </p:val>
                                        </p:tav>
                                      </p:tavLst>
                                    </p:anim>
                                    <p:anim calcmode="lin" valueType="num">
                                      <p:cBhvr>
                                        <p:cTn id="9" dur="1000" fill="hold"/>
                                        <p:tgtEl>
                                          <p:spTgt spid="89091">
                                            <p:txEl>
                                              <p:charRg st="0" end="19"/>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9091">
                                            <p:txEl>
                                              <p:charRg st="19" end="33"/>
                                            </p:txEl>
                                          </p:spTgt>
                                        </p:tgtEl>
                                        <p:attrNameLst>
                                          <p:attrName>style.visibility</p:attrName>
                                        </p:attrNameLst>
                                      </p:cBhvr>
                                      <p:to>
                                        <p:strVal val="visible"/>
                                      </p:to>
                                    </p:set>
                                    <p:animEffect transition="in" filter="fade">
                                      <p:cBhvr>
                                        <p:cTn id="12" dur="1000"/>
                                        <p:tgtEl>
                                          <p:spTgt spid="89091">
                                            <p:txEl>
                                              <p:charRg st="19" end="33"/>
                                            </p:txEl>
                                          </p:spTgt>
                                        </p:tgtEl>
                                      </p:cBhvr>
                                    </p:animEffect>
                                    <p:anim calcmode="lin" valueType="num">
                                      <p:cBhvr>
                                        <p:cTn id="13" dur="1000" fill="hold"/>
                                        <p:tgtEl>
                                          <p:spTgt spid="89091">
                                            <p:txEl>
                                              <p:charRg st="19" end="33"/>
                                            </p:txEl>
                                          </p:spTgt>
                                        </p:tgtEl>
                                        <p:attrNameLst>
                                          <p:attrName>ppt_x</p:attrName>
                                        </p:attrNameLst>
                                      </p:cBhvr>
                                      <p:tavLst>
                                        <p:tav tm="0">
                                          <p:val>
                                            <p:strVal val="#ppt_x"/>
                                          </p:val>
                                        </p:tav>
                                        <p:tav tm="100000">
                                          <p:val>
                                            <p:strVal val="#ppt_x"/>
                                          </p:val>
                                        </p:tav>
                                      </p:tavLst>
                                    </p:anim>
                                    <p:anim calcmode="lin" valueType="num">
                                      <p:cBhvr>
                                        <p:cTn id="14" dur="1000" fill="hold"/>
                                        <p:tgtEl>
                                          <p:spTgt spid="89091">
                                            <p:txEl>
                                              <p:charRg st="19" end="3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9091">
                                            <p:txEl>
                                              <p:charRg st="33" end="49"/>
                                            </p:txEl>
                                          </p:spTgt>
                                        </p:tgtEl>
                                        <p:attrNameLst>
                                          <p:attrName>style.visibility</p:attrName>
                                        </p:attrNameLst>
                                      </p:cBhvr>
                                      <p:to>
                                        <p:strVal val="visible"/>
                                      </p:to>
                                    </p:set>
                                    <p:animEffect transition="in" filter="fade">
                                      <p:cBhvr>
                                        <p:cTn id="19" dur="1000"/>
                                        <p:tgtEl>
                                          <p:spTgt spid="89091">
                                            <p:txEl>
                                              <p:charRg st="33" end="49"/>
                                            </p:txEl>
                                          </p:spTgt>
                                        </p:tgtEl>
                                      </p:cBhvr>
                                    </p:animEffect>
                                    <p:anim calcmode="lin" valueType="num">
                                      <p:cBhvr>
                                        <p:cTn id="20" dur="1000" fill="hold"/>
                                        <p:tgtEl>
                                          <p:spTgt spid="89091">
                                            <p:txEl>
                                              <p:charRg st="33" end="49"/>
                                            </p:txEl>
                                          </p:spTgt>
                                        </p:tgtEl>
                                        <p:attrNameLst>
                                          <p:attrName>ppt_x</p:attrName>
                                        </p:attrNameLst>
                                      </p:cBhvr>
                                      <p:tavLst>
                                        <p:tav tm="0">
                                          <p:val>
                                            <p:strVal val="#ppt_x"/>
                                          </p:val>
                                        </p:tav>
                                        <p:tav tm="100000">
                                          <p:val>
                                            <p:strVal val="#ppt_x"/>
                                          </p:val>
                                        </p:tav>
                                      </p:tavLst>
                                    </p:anim>
                                    <p:anim calcmode="lin" valueType="num">
                                      <p:cBhvr>
                                        <p:cTn id="21" dur="1000" fill="hold"/>
                                        <p:tgtEl>
                                          <p:spTgt spid="89091">
                                            <p:txEl>
                                              <p:charRg st="33" end="49"/>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9091">
                                            <p:txEl>
                                              <p:charRg st="49" end="67"/>
                                            </p:txEl>
                                          </p:spTgt>
                                        </p:tgtEl>
                                        <p:attrNameLst>
                                          <p:attrName>style.visibility</p:attrName>
                                        </p:attrNameLst>
                                      </p:cBhvr>
                                      <p:to>
                                        <p:strVal val="visible"/>
                                      </p:to>
                                    </p:set>
                                    <p:animEffect transition="in" filter="fade">
                                      <p:cBhvr>
                                        <p:cTn id="24" dur="1000"/>
                                        <p:tgtEl>
                                          <p:spTgt spid="89091">
                                            <p:txEl>
                                              <p:charRg st="49" end="67"/>
                                            </p:txEl>
                                          </p:spTgt>
                                        </p:tgtEl>
                                      </p:cBhvr>
                                    </p:animEffect>
                                    <p:anim calcmode="lin" valueType="num">
                                      <p:cBhvr>
                                        <p:cTn id="25" dur="1000" fill="hold"/>
                                        <p:tgtEl>
                                          <p:spTgt spid="89091">
                                            <p:txEl>
                                              <p:charRg st="49" end="67"/>
                                            </p:txEl>
                                          </p:spTgt>
                                        </p:tgtEl>
                                        <p:attrNameLst>
                                          <p:attrName>ppt_x</p:attrName>
                                        </p:attrNameLst>
                                      </p:cBhvr>
                                      <p:tavLst>
                                        <p:tav tm="0">
                                          <p:val>
                                            <p:strVal val="#ppt_x"/>
                                          </p:val>
                                        </p:tav>
                                        <p:tav tm="100000">
                                          <p:val>
                                            <p:strVal val="#ppt_x"/>
                                          </p:val>
                                        </p:tav>
                                      </p:tavLst>
                                    </p:anim>
                                    <p:anim calcmode="lin" valueType="num">
                                      <p:cBhvr>
                                        <p:cTn id="26" dur="1000" fill="hold"/>
                                        <p:tgtEl>
                                          <p:spTgt spid="89091">
                                            <p:txEl>
                                              <p:charRg st="49" end="67"/>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9091">
                                            <p:txEl>
                                              <p:charRg st="67" end="103"/>
                                            </p:txEl>
                                          </p:spTgt>
                                        </p:tgtEl>
                                        <p:attrNameLst>
                                          <p:attrName>style.visibility</p:attrName>
                                        </p:attrNameLst>
                                      </p:cBhvr>
                                      <p:to>
                                        <p:strVal val="visible"/>
                                      </p:to>
                                    </p:set>
                                    <p:animEffect transition="in" filter="fade">
                                      <p:cBhvr>
                                        <p:cTn id="29" dur="1000"/>
                                        <p:tgtEl>
                                          <p:spTgt spid="89091">
                                            <p:txEl>
                                              <p:charRg st="67" end="103"/>
                                            </p:txEl>
                                          </p:spTgt>
                                        </p:tgtEl>
                                      </p:cBhvr>
                                    </p:animEffect>
                                    <p:anim calcmode="lin" valueType="num">
                                      <p:cBhvr>
                                        <p:cTn id="30" dur="1000" fill="hold"/>
                                        <p:tgtEl>
                                          <p:spTgt spid="89091">
                                            <p:txEl>
                                              <p:charRg st="67" end="103"/>
                                            </p:txEl>
                                          </p:spTgt>
                                        </p:tgtEl>
                                        <p:attrNameLst>
                                          <p:attrName>ppt_x</p:attrName>
                                        </p:attrNameLst>
                                      </p:cBhvr>
                                      <p:tavLst>
                                        <p:tav tm="0">
                                          <p:val>
                                            <p:strVal val="#ppt_x"/>
                                          </p:val>
                                        </p:tav>
                                        <p:tav tm="100000">
                                          <p:val>
                                            <p:strVal val="#ppt_x"/>
                                          </p:val>
                                        </p:tav>
                                      </p:tavLst>
                                    </p:anim>
                                    <p:anim calcmode="lin" valueType="num">
                                      <p:cBhvr>
                                        <p:cTn id="31" dur="1000" fill="hold"/>
                                        <p:tgtEl>
                                          <p:spTgt spid="89091">
                                            <p:txEl>
                                              <p:charRg st="67" end="10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9091">
                                            <p:txEl>
                                              <p:charRg st="103" end="113"/>
                                            </p:txEl>
                                          </p:spTgt>
                                        </p:tgtEl>
                                        <p:attrNameLst>
                                          <p:attrName>style.visibility</p:attrName>
                                        </p:attrNameLst>
                                      </p:cBhvr>
                                      <p:to>
                                        <p:strVal val="visible"/>
                                      </p:to>
                                    </p:set>
                                    <p:animEffect transition="in" filter="fade">
                                      <p:cBhvr>
                                        <p:cTn id="36" dur="1000"/>
                                        <p:tgtEl>
                                          <p:spTgt spid="89091">
                                            <p:txEl>
                                              <p:charRg st="103" end="113"/>
                                            </p:txEl>
                                          </p:spTgt>
                                        </p:tgtEl>
                                      </p:cBhvr>
                                    </p:animEffect>
                                    <p:anim calcmode="lin" valueType="num">
                                      <p:cBhvr>
                                        <p:cTn id="37" dur="1000" fill="hold"/>
                                        <p:tgtEl>
                                          <p:spTgt spid="89091">
                                            <p:txEl>
                                              <p:charRg st="103" end="113"/>
                                            </p:txEl>
                                          </p:spTgt>
                                        </p:tgtEl>
                                        <p:attrNameLst>
                                          <p:attrName>ppt_x</p:attrName>
                                        </p:attrNameLst>
                                      </p:cBhvr>
                                      <p:tavLst>
                                        <p:tav tm="0">
                                          <p:val>
                                            <p:strVal val="#ppt_x"/>
                                          </p:val>
                                        </p:tav>
                                        <p:tav tm="100000">
                                          <p:val>
                                            <p:strVal val="#ppt_x"/>
                                          </p:val>
                                        </p:tav>
                                      </p:tavLst>
                                    </p:anim>
                                    <p:anim calcmode="lin" valueType="num">
                                      <p:cBhvr>
                                        <p:cTn id="38" dur="1000" fill="hold"/>
                                        <p:tgtEl>
                                          <p:spTgt spid="89091">
                                            <p:txEl>
                                              <p:charRg st="103" end="113"/>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9091">
                                            <p:txEl>
                                              <p:charRg st="113" end="122"/>
                                            </p:txEl>
                                          </p:spTgt>
                                        </p:tgtEl>
                                        <p:attrNameLst>
                                          <p:attrName>style.visibility</p:attrName>
                                        </p:attrNameLst>
                                      </p:cBhvr>
                                      <p:to>
                                        <p:strVal val="visible"/>
                                      </p:to>
                                    </p:set>
                                    <p:animEffect transition="in" filter="fade">
                                      <p:cBhvr>
                                        <p:cTn id="41" dur="1000"/>
                                        <p:tgtEl>
                                          <p:spTgt spid="89091">
                                            <p:txEl>
                                              <p:charRg st="113" end="122"/>
                                            </p:txEl>
                                          </p:spTgt>
                                        </p:tgtEl>
                                      </p:cBhvr>
                                    </p:animEffect>
                                    <p:anim calcmode="lin" valueType="num">
                                      <p:cBhvr>
                                        <p:cTn id="42" dur="1000" fill="hold"/>
                                        <p:tgtEl>
                                          <p:spTgt spid="89091">
                                            <p:txEl>
                                              <p:charRg st="113" end="122"/>
                                            </p:txEl>
                                          </p:spTgt>
                                        </p:tgtEl>
                                        <p:attrNameLst>
                                          <p:attrName>ppt_x</p:attrName>
                                        </p:attrNameLst>
                                      </p:cBhvr>
                                      <p:tavLst>
                                        <p:tav tm="0">
                                          <p:val>
                                            <p:strVal val="#ppt_x"/>
                                          </p:val>
                                        </p:tav>
                                        <p:tav tm="100000">
                                          <p:val>
                                            <p:strVal val="#ppt_x"/>
                                          </p:val>
                                        </p:tav>
                                      </p:tavLst>
                                    </p:anim>
                                    <p:anim calcmode="lin" valueType="num">
                                      <p:cBhvr>
                                        <p:cTn id="43" dur="1000" fill="hold"/>
                                        <p:tgtEl>
                                          <p:spTgt spid="89091">
                                            <p:txEl>
                                              <p:charRg st="113" end="12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9091">
                                            <p:txEl>
                                              <p:charRg st="122" end="137"/>
                                            </p:txEl>
                                          </p:spTgt>
                                        </p:tgtEl>
                                        <p:attrNameLst>
                                          <p:attrName>style.visibility</p:attrName>
                                        </p:attrNameLst>
                                      </p:cBhvr>
                                      <p:to>
                                        <p:strVal val="visible"/>
                                      </p:to>
                                    </p:set>
                                    <p:animEffect transition="in" filter="fade">
                                      <p:cBhvr>
                                        <p:cTn id="48" dur="1000"/>
                                        <p:tgtEl>
                                          <p:spTgt spid="89091">
                                            <p:txEl>
                                              <p:charRg st="122" end="137"/>
                                            </p:txEl>
                                          </p:spTgt>
                                        </p:tgtEl>
                                      </p:cBhvr>
                                    </p:animEffect>
                                    <p:anim calcmode="lin" valueType="num">
                                      <p:cBhvr>
                                        <p:cTn id="49" dur="1000" fill="hold"/>
                                        <p:tgtEl>
                                          <p:spTgt spid="89091">
                                            <p:txEl>
                                              <p:charRg st="122" end="137"/>
                                            </p:txEl>
                                          </p:spTgt>
                                        </p:tgtEl>
                                        <p:attrNameLst>
                                          <p:attrName>ppt_x</p:attrName>
                                        </p:attrNameLst>
                                      </p:cBhvr>
                                      <p:tavLst>
                                        <p:tav tm="0">
                                          <p:val>
                                            <p:strVal val="#ppt_x"/>
                                          </p:val>
                                        </p:tav>
                                        <p:tav tm="100000">
                                          <p:val>
                                            <p:strVal val="#ppt_x"/>
                                          </p:val>
                                        </p:tav>
                                      </p:tavLst>
                                    </p:anim>
                                    <p:anim calcmode="lin" valueType="num">
                                      <p:cBhvr>
                                        <p:cTn id="50" dur="1000" fill="hold"/>
                                        <p:tgtEl>
                                          <p:spTgt spid="89091">
                                            <p:txEl>
                                              <p:charRg st="122" end="13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8" name="Rectangle 2"/>
          <p:cNvSpPr>
            <a:spLocks noGrp="1" noChangeArrowheads="1"/>
          </p:cNvSpPr>
          <p:nvPr>
            <p:ph type="title"/>
          </p:nvPr>
        </p:nvSpPr>
        <p:spPr>
          <a:xfrm>
            <a:off x="179388" y="115888"/>
            <a:ext cx="8770938"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分层路由（</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Hierarchical Routing</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11299" name="Rectangle 3"/>
          <p:cNvSpPr>
            <a:spLocks noGrp="1"/>
          </p:cNvSpPr>
          <p:nvPr>
            <p:ph idx="1"/>
          </p:nvPr>
        </p:nvSpPr>
        <p:spPr>
          <a:xfrm>
            <a:off x="684213" y="836613"/>
            <a:ext cx="7772400" cy="4903787"/>
          </a:xfrm>
        </p:spPr>
        <p:txBody>
          <a:bodyPr vert="horz" wrap="square" lIns="91440" tIns="45720" rIns="91440" bIns="45720" anchor="t"/>
          <a:p>
            <a:pPr eaLnBrk="1" hangingPunct="1"/>
            <a:r>
              <a:rPr lang="zh-CN" altLang="en-US" sz="2800" dirty="0">
                <a:ea typeface="黑体" panose="02010609060101010101" pitchFamily="49" charset="-122"/>
              </a:rPr>
              <a:t>网络规模增长带来的问题</a:t>
            </a:r>
            <a:endParaRPr lang="zh-CN" altLang="en-US" sz="2800" dirty="0">
              <a:ea typeface="黑体" panose="02010609060101010101" pitchFamily="49" charset="-122"/>
            </a:endParaRPr>
          </a:p>
          <a:p>
            <a:pPr lvl="1" eaLnBrk="1" hangingPunct="1"/>
            <a:r>
              <a:rPr lang="zh-CN" altLang="en-US" sz="2400" dirty="0"/>
              <a:t>路由器中的路由表增大；</a:t>
            </a:r>
            <a:endParaRPr lang="zh-CN" altLang="en-US" sz="2400" dirty="0"/>
          </a:p>
          <a:p>
            <a:pPr lvl="1" eaLnBrk="1" hangingPunct="1"/>
            <a:r>
              <a:rPr lang="zh-CN" altLang="en-US" sz="2400" dirty="0"/>
              <a:t>路由器为选择路由而占用的内存、</a:t>
            </a:r>
            <a:r>
              <a:rPr lang="en-US" altLang="zh-CN" sz="2400" dirty="0"/>
              <a:t>CPU</a:t>
            </a:r>
            <a:r>
              <a:rPr lang="zh-CN" altLang="en-US" sz="2400" dirty="0"/>
              <a:t>时间和网络带宽增大。</a:t>
            </a:r>
            <a:endParaRPr lang="zh-CN" altLang="en-US" sz="2400" dirty="0"/>
          </a:p>
          <a:p>
            <a:pPr eaLnBrk="1" hangingPunct="1"/>
            <a:r>
              <a:rPr lang="zh-CN" altLang="en-US" sz="2800" dirty="0">
                <a:ea typeface="黑体" panose="02010609060101010101" pitchFamily="49" charset="-122"/>
              </a:rPr>
              <a:t>分层路由</a:t>
            </a:r>
            <a:endParaRPr lang="zh-CN" altLang="en-US" sz="2800" dirty="0">
              <a:ea typeface="黑体" panose="02010609060101010101" pitchFamily="49" charset="-122"/>
            </a:endParaRPr>
          </a:p>
          <a:p>
            <a:pPr lvl="1" eaLnBrk="1" hangingPunct="1"/>
            <a:r>
              <a:rPr lang="zh-CN" altLang="en-US" sz="2400" dirty="0"/>
              <a:t>分而治之的思想；</a:t>
            </a:r>
            <a:endParaRPr lang="zh-CN" altLang="en-US" sz="2400" dirty="0"/>
          </a:p>
          <a:p>
            <a:pPr lvl="1" eaLnBrk="1" hangingPunct="1"/>
            <a:r>
              <a:rPr lang="zh-CN" altLang="en-US" sz="2400" dirty="0"/>
              <a:t>根据需要，将路由器分成区域</a:t>
            </a:r>
            <a:endParaRPr lang="zh-CN" altLang="en-US" sz="2400" dirty="0"/>
          </a:p>
          <a:p>
            <a:pPr eaLnBrk="1" hangingPunct="1"/>
            <a:r>
              <a:rPr lang="zh-CN" altLang="en-US" sz="2800" dirty="0"/>
              <a:t>分层路由带来的问题</a:t>
            </a:r>
            <a:endParaRPr lang="zh-CN" altLang="en-US" sz="2800" dirty="0"/>
          </a:p>
          <a:p>
            <a:pPr lvl="1" eaLnBrk="1" hangingPunct="1"/>
            <a:r>
              <a:rPr lang="zh-CN" altLang="en-US" sz="2400" dirty="0"/>
              <a:t>路由表中的路由不一定是最优路由。</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1299">
                                            <p:txEl>
                                              <p:charRg st="0" end="12"/>
                                            </p:txEl>
                                          </p:spTgt>
                                        </p:tgtEl>
                                        <p:attrNameLst>
                                          <p:attrName>style.visibility</p:attrName>
                                        </p:attrNameLst>
                                      </p:cBhvr>
                                      <p:to>
                                        <p:strVal val="visible"/>
                                      </p:to>
                                    </p:set>
                                    <p:animEffect transition="in" filter="fade">
                                      <p:cBhvr>
                                        <p:cTn id="7" dur="1000"/>
                                        <p:tgtEl>
                                          <p:spTgt spid="311299">
                                            <p:txEl>
                                              <p:charRg st="0" end="12"/>
                                            </p:txEl>
                                          </p:spTgt>
                                        </p:tgtEl>
                                      </p:cBhvr>
                                    </p:animEffect>
                                    <p:anim calcmode="lin" valueType="num">
                                      <p:cBhvr>
                                        <p:cTn id="8" dur="1000" fill="hold"/>
                                        <p:tgtEl>
                                          <p:spTgt spid="311299">
                                            <p:txEl>
                                              <p:charRg st="0" end="12"/>
                                            </p:txEl>
                                          </p:spTgt>
                                        </p:tgtEl>
                                        <p:attrNameLst>
                                          <p:attrName>ppt_x</p:attrName>
                                        </p:attrNameLst>
                                      </p:cBhvr>
                                      <p:tavLst>
                                        <p:tav tm="0">
                                          <p:val>
                                            <p:strVal val="#ppt_x"/>
                                          </p:val>
                                        </p:tav>
                                        <p:tav tm="100000">
                                          <p:val>
                                            <p:strVal val="#ppt_x"/>
                                          </p:val>
                                        </p:tav>
                                      </p:tavLst>
                                    </p:anim>
                                    <p:anim calcmode="lin" valueType="num">
                                      <p:cBhvr>
                                        <p:cTn id="9" dur="1000" fill="hold"/>
                                        <p:tgtEl>
                                          <p:spTgt spid="311299">
                                            <p:txEl>
                                              <p:charRg st="0" end="12"/>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1299">
                                            <p:txEl>
                                              <p:charRg st="12" end="24"/>
                                            </p:txEl>
                                          </p:spTgt>
                                        </p:tgtEl>
                                        <p:attrNameLst>
                                          <p:attrName>style.visibility</p:attrName>
                                        </p:attrNameLst>
                                      </p:cBhvr>
                                      <p:to>
                                        <p:strVal val="visible"/>
                                      </p:to>
                                    </p:set>
                                    <p:animEffect transition="in" filter="fade">
                                      <p:cBhvr>
                                        <p:cTn id="12" dur="1000"/>
                                        <p:tgtEl>
                                          <p:spTgt spid="311299">
                                            <p:txEl>
                                              <p:charRg st="12" end="24"/>
                                            </p:txEl>
                                          </p:spTgt>
                                        </p:tgtEl>
                                      </p:cBhvr>
                                    </p:animEffect>
                                    <p:anim calcmode="lin" valueType="num">
                                      <p:cBhvr>
                                        <p:cTn id="13" dur="1000" fill="hold"/>
                                        <p:tgtEl>
                                          <p:spTgt spid="311299">
                                            <p:txEl>
                                              <p:charRg st="12" end="24"/>
                                            </p:txEl>
                                          </p:spTgt>
                                        </p:tgtEl>
                                        <p:attrNameLst>
                                          <p:attrName>ppt_x</p:attrName>
                                        </p:attrNameLst>
                                      </p:cBhvr>
                                      <p:tavLst>
                                        <p:tav tm="0">
                                          <p:val>
                                            <p:strVal val="#ppt_x"/>
                                          </p:val>
                                        </p:tav>
                                        <p:tav tm="100000">
                                          <p:val>
                                            <p:strVal val="#ppt_x"/>
                                          </p:val>
                                        </p:tav>
                                      </p:tavLst>
                                    </p:anim>
                                    <p:anim calcmode="lin" valueType="num">
                                      <p:cBhvr>
                                        <p:cTn id="14" dur="1000" fill="hold"/>
                                        <p:tgtEl>
                                          <p:spTgt spid="311299">
                                            <p:txEl>
                                              <p:charRg st="12" end="24"/>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1299">
                                            <p:txEl>
                                              <p:charRg st="24" end="53"/>
                                            </p:txEl>
                                          </p:spTgt>
                                        </p:tgtEl>
                                        <p:attrNameLst>
                                          <p:attrName>style.visibility</p:attrName>
                                        </p:attrNameLst>
                                      </p:cBhvr>
                                      <p:to>
                                        <p:strVal val="visible"/>
                                      </p:to>
                                    </p:set>
                                    <p:animEffect transition="in" filter="fade">
                                      <p:cBhvr>
                                        <p:cTn id="17" dur="1000"/>
                                        <p:tgtEl>
                                          <p:spTgt spid="311299">
                                            <p:txEl>
                                              <p:charRg st="24" end="53"/>
                                            </p:txEl>
                                          </p:spTgt>
                                        </p:tgtEl>
                                      </p:cBhvr>
                                    </p:animEffect>
                                    <p:anim calcmode="lin" valueType="num">
                                      <p:cBhvr>
                                        <p:cTn id="18" dur="1000" fill="hold"/>
                                        <p:tgtEl>
                                          <p:spTgt spid="311299">
                                            <p:txEl>
                                              <p:charRg st="24" end="53"/>
                                            </p:txEl>
                                          </p:spTgt>
                                        </p:tgtEl>
                                        <p:attrNameLst>
                                          <p:attrName>ppt_x</p:attrName>
                                        </p:attrNameLst>
                                      </p:cBhvr>
                                      <p:tavLst>
                                        <p:tav tm="0">
                                          <p:val>
                                            <p:strVal val="#ppt_x"/>
                                          </p:val>
                                        </p:tav>
                                        <p:tav tm="100000">
                                          <p:val>
                                            <p:strVal val="#ppt_x"/>
                                          </p:val>
                                        </p:tav>
                                      </p:tavLst>
                                    </p:anim>
                                    <p:anim calcmode="lin" valueType="num">
                                      <p:cBhvr>
                                        <p:cTn id="19" dur="1000" fill="hold"/>
                                        <p:tgtEl>
                                          <p:spTgt spid="311299">
                                            <p:txEl>
                                              <p:charRg st="24" end="5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11299">
                                            <p:txEl>
                                              <p:charRg st="53" end="58"/>
                                            </p:txEl>
                                          </p:spTgt>
                                        </p:tgtEl>
                                        <p:attrNameLst>
                                          <p:attrName>style.visibility</p:attrName>
                                        </p:attrNameLst>
                                      </p:cBhvr>
                                      <p:to>
                                        <p:strVal val="visible"/>
                                      </p:to>
                                    </p:set>
                                    <p:animEffect transition="in" filter="fade">
                                      <p:cBhvr>
                                        <p:cTn id="24" dur="1000"/>
                                        <p:tgtEl>
                                          <p:spTgt spid="311299">
                                            <p:txEl>
                                              <p:charRg st="53" end="58"/>
                                            </p:txEl>
                                          </p:spTgt>
                                        </p:tgtEl>
                                      </p:cBhvr>
                                    </p:animEffect>
                                    <p:anim calcmode="lin" valueType="num">
                                      <p:cBhvr>
                                        <p:cTn id="25" dur="1000" fill="hold"/>
                                        <p:tgtEl>
                                          <p:spTgt spid="311299">
                                            <p:txEl>
                                              <p:charRg st="53" end="58"/>
                                            </p:txEl>
                                          </p:spTgt>
                                        </p:tgtEl>
                                        <p:attrNameLst>
                                          <p:attrName>ppt_x</p:attrName>
                                        </p:attrNameLst>
                                      </p:cBhvr>
                                      <p:tavLst>
                                        <p:tav tm="0">
                                          <p:val>
                                            <p:strVal val="#ppt_x"/>
                                          </p:val>
                                        </p:tav>
                                        <p:tav tm="100000">
                                          <p:val>
                                            <p:strVal val="#ppt_x"/>
                                          </p:val>
                                        </p:tav>
                                      </p:tavLst>
                                    </p:anim>
                                    <p:anim calcmode="lin" valueType="num">
                                      <p:cBhvr>
                                        <p:cTn id="26" dur="1000" fill="hold"/>
                                        <p:tgtEl>
                                          <p:spTgt spid="311299">
                                            <p:txEl>
                                              <p:charRg st="53" end="58"/>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11299">
                                            <p:txEl>
                                              <p:charRg st="58" end="67"/>
                                            </p:txEl>
                                          </p:spTgt>
                                        </p:tgtEl>
                                        <p:attrNameLst>
                                          <p:attrName>style.visibility</p:attrName>
                                        </p:attrNameLst>
                                      </p:cBhvr>
                                      <p:to>
                                        <p:strVal val="visible"/>
                                      </p:to>
                                    </p:set>
                                    <p:animEffect transition="in" filter="fade">
                                      <p:cBhvr>
                                        <p:cTn id="29" dur="1000"/>
                                        <p:tgtEl>
                                          <p:spTgt spid="311299">
                                            <p:txEl>
                                              <p:charRg st="58" end="67"/>
                                            </p:txEl>
                                          </p:spTgt>
                                        </p:tgtEl>
                                      </p:cBhvr>
                                    </p:animEffect>
                                    <p:anim calcmode="lin" valueType="num">
                                      <p:cBhvr>
                                        <p:cTn id="30" dur="1000" fill="hold"/>
                                        <p:tgtEl>
                                          <p:spTgt spid="311299">
                                            <p:txEl>
                                              <p:charRg st="58" end="67"/>
                                            </p:txEl>
                                          </p:spTgt>
                                        </p:tgtEl>
                                        <p:attrNameLst>
                                          <p:attrName>ppt_x</p:attrName>
                                        </p:attrNameLst>
                                      </p:cBhvr>
                                      <p:tavLst>
                                        <p:tav tm="0">
                                          <p:val>
                                            <p:strVal val="#ppt_x"/>
                                          </p:val>
                                        </p:tav>
                                        <p:tav tm="100000">
                                          <p:val>
                                            <p:strVal val="#ppt_x"/>
                                          </p:val>
                                        </p:tav>
                                      </p:tavLst>
                                    </p:anim>
                                    <p:anim calcmode="lin" valueType="num">
                                      <p:cBhvr>
                                        <p:cTn id="31" dur="1000" fill="hold"/>
                                        <p:tgtEl>
                                          <p:spTgt spid="311299">
                                            <p:txEl>
                                              <p:charRg st="58" end="67"/>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1299">
                                            <p:txEl>
                                              <p:charRg st="67" end="124"/>
                                            </p:txEl>
                                          </p:spTgt>
                                        </p:tgtEl>
                                        <p:attrNameLst>
                                          <p:attrName>style.visibility</p:attrName>
                                        </p:attrNameLst>
                                      </p:cBhvr>
                                      <p:to>
                                        <p:strVal val="visible"/>
                                      </p:to>
                                    </p:set>
                                    <p:animEffect transition="in" filter="fade">
                                      <p:cBhvr>
                                        <p:cTn id="34" dur="1000"/>
                                        <p:tgtEl>
                                          <p:spTgt spid="311299">
                                            <p:txEl>
                                              <p:charRg st="67" end="124"/>
                                            </p:txEl>
                                          </p:spTgt>
                                        </p:tgtEl>
                                      </p:cBhvr>
                                    </p:animEffect>
                                    <p:anim calcmode="lin" valueType="num">
                                      <p:cBhvr>
                                        <p:cTn id="35" dur="1000" fill="hold"/>
                                        <p:tgtEl>
                                          <p:spTgt spid="311299">
                                            <p:txEl>
                                              <p:charRg st="67" end="124"/>
                                            </p:txEl>
                                          </p:spTgt>
                                        </p:tgtEl>
                                        <p:attrNameLst>
                                          <p:attrName>ppt_x</p:attrName>
                                        </p:attrNameLst>
                                      </p:cBhvr>
                                      <p:tavLst>
                                        <p:tav tm="0">
                                          <p:val>
                                            <p:strVal val="#ppt_x"/>
                                          </p:val>
                                        </p:tav>
                                        <p:tav tm="100000">
                                          <p:val>
                                            <p:strVal val="#ppt_x"/>
                                          </p:val>
                                        </p:tav>
                                      </p:tavLst>
                                    </p:anim>
                                    <p:anim calcmode="lin" valueType="num">
                                      <p:cBhvr>
                                        <p:cTn id="36" dur="1000" fill="hold"/>
                                        <p:tgtEl>
                                          <p:spTgt spid="311299">
                                            <p:txEl>
                                              <p:charRg st="67" end="12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11299">
                                            <p:txEl>
                                              <p:charRg st="146" end="156"/>
                                            </p:txEl>
                                          </p:spTgt>
                                        </p:tgtEl>
                                        <p:attrNameLst>
                                          <p:attrName>style.visibility</p:attrName>
                                        </p:attrNameLst>
                                      </p:cBhvr>
                                      <p:to>
                                        <p:strVal val="visible"/>
                                      </p:to>
                                    </p:set>
                                    <p:animEffect transition="in" filter="fade">
                                      <p:cBhvr>
                                        <p:cTn id="41" dur="1000"/>
                                        <p:tgtEl>
                                          <p:spTgt spid="311299">
                                            <p:txEl>
                                              <p:charRg st="146" end="156"/>
                                            </p:txEl>
                                          </p:spTgt>
                                        </p:tgtEl>
                                      </p:cBhvr>
                                    </p:animEffect>
                                    <p:anim calcmode="lin" valueType="num">
                                      <p:cBhvr>
                                        <p:cTn id="42" dur="1000" fill="hold"/>
                                        <p:tgtEl>
                                          <p:spTgt spid="311299">
                                            <p:txEl>
                                              <p:charRg st="146" end="156"/>
                                            </p:txEl>
                                          </p:spTgt>
                                        </p:tgtEl>
                                        <p:attrNameLst>
                                          <p:attrName>ppt_x</p:attrName>
                                        </p:attrNameLst>
                                      </p:cBhvr>
                                      <p:tavLst>
                                        <p:tav tm="0">
                                          <p:val>
                                            <p:strVal val="#ppt_x"/>
                                          </p:val>
                                        </p:tav>
                                        <p:tav tm="100000">
                                          <p:val>
                                            <p:strVal val="#ppt_x"/>
                                          </p:val>
                                        </p:tav>
                                      </p:tavLst>
                                    </p:anim>
                                    <p:anim calcmode="lin" valueType="num">
                                      <p:cBhvr>
                                        <p:cTn id="43" dur="1000" fill="hold"/>
                                        <p:tgtEl>
                                          <p:spTgt spid="311299">
                                            <p:txEl>
                                              <p:charRg st="146" end="15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11299">
                                            <p:txEl>
                                              <p:charRg st="156" end="173"/>
                                            </p:txEl>
                                          </p:spTgt>
                                        </p:tgtEl>
                                        <p:attrNameLst>
                                          <p:attrName>style.visibility</p:attrName>
                                        </p:attrNameLst>
                                      </p:cBhvr>
                                      <p:to>
                                        <p:strVal val="visible"/>
                                      </p:to>
                                    </p:set>
                                    <p:animEffect transition="in" filter="fade">
                                      <p:cBhvr>
                                        <p:cTn id="46" dur="1000"/>
                                        <p:tgtEl>
                                          <p:spTgt spid="311299">
                                            <p:txEl>
                                              <p:charRg st="156" end="173"/>
                                            </p:txEl>
                                          </p:spTgt>
                                        </p:tgtEl>
                                      </p:cBhvr>
                                    </p:animEffect>
                                    <p:anim calcmode="lin" valueType="num">
                                      <p:cBhvr>
                                        <p:cTn id="47" dur="1000" fill="hold"/>
                                        <p:tgtEl>
                                          <p:spTgt spid="311299">
                                            <p:txEl>
                                              <p:charRg st="156" end="173"/>
                                            </p:txEl>
                                          </p:spTgt>
                                        </p:tgtEl>
                                        <p:attrNameLst>
                                          <p:attrName>ppt_x</p:attrName>
                                        </p:attrNameLst>
                                      </p:cBhvr>
                                      <p:tavLst>
                                        <p:tav tm="0">
                                          <p:val>
                                            <p:strVal val="#ppt_x"/>
                                          </p:val>
                                        </p:tav>
                                        <p:tav tm="100000">
                                          <p:val>
                                            <p:strVal val="#ppt_x"/>
                                          </p:val>
                                        </p:tav>
                                      </p:tavLst>
                                    </p:anim>
                                    <p:anim calcmode="lin" valueType="num">
                                      <p:cBhvr>
                                        <p:cTn id="48" dur="1000" fill="hold"/>
                                        <p:tgtEl>
                                          <p:spTgt spid="311299">
                                            <p:txEl>
                                              <p:charRg st="156" end="17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4"/>
          <p:cNvSpPr/>
          <p:nvPr/>
        </p:nvSpPr>
        <p:spPr>
          <a:xfrm>
            <a:off x="1938338" y="1895475"/>
            <a:ext cx="9144000" cy="0"/>
          </a:xfrm>
          <a:prstGeom prst="rect">
            <a:avLst/>
          </a:prstGeom>
          <a:noFill/>
          <a:ln w="9525">
            <a:noFill/>
          </a:ln>
        </p:spPr>
        <p:txBody>
          <a:bodyPr anchor="t">
            <a:spAutoFit/>
          </a:bodyPr>
          <a:p>
            <a:endParaRPr lang="zh-CN" altLang="en-US" dirty="0">
              <a:latin typeface="Times New Roman" panose="02020603050405020304" pitchFamily="18" charset="0"/>
              <a:ea typeface="黑体" panose="02010609060101010101" pitchFamily="49" charset="-122"/>
            </a:endParaRPr>
          </a:p>
        </p:txBody>
      </p:sp>
      <p:sp>
        <p:nvSpPr>
          <p:cNvPr id="311298" name="Rectangle 2"/>
          <p:cNvSpPr>
            <a:spLocks noGrp="1" noChangeArrowheads="1"/>
          </p:cNvSpPr>
          <p:nvPr/>
        </p:nvSpPr>
        <p:spPr>
          <a:xfrm>
            <a:off x="179388" y="115888"/>
            <a:ext cx="8770938" cy="609600"/>
          </a:xfrm>
          <a:prstGeom prst="rect">
            <a:avLst/>
          </a:prstGeom>
          <a:noFill/>
          <a:ln w="9525">
            <a:noFill/>
          </a:ln>
          <a:effectLst>
            <a:outerShdw dist="17961" dir="2699999" algn="ctr" rotWithShape="0">
              <a:schemeClr val="bg2"/>
            </a:outerShdw>
          </a:effectLst>
        </p:spPr>
        <p:txBody>
          <a:bodyPr vert="horz" wrap="square" lIns="92075" tIns="46038" rIns="92075" bIns="46038" numCol="1" anchor="ctr" anchorCtr="0" compatLnSpc="1"/>
          <a:lstStyle>
            <a:lvl1pPr algn="ctr" rtl="0" fontAlgn="base">
              <a:spcBef>
                <a:spcPct val="0"/>
              </a:spcBef>
              <a:spcAft>
                <a:spcPct val="0"/>
              </a:spcAft>
              <a:defRPr kumimoji="1" sz="4000">
                <a:solidFill>
                  <a:srgbClr val="FF9900"/>
                </a:solidFill>
                <a:latin typeface="+mj-lt"/>
                <a:ea typeface="+mj-ea"/>
                <a:cs typeface="+mj-cs"/>
              </a:defRPr>
            </a:lvl1pPr>
            <a:lvl2pPr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分层路由算法示例</a:t>
            </a:r>
            <a:endParaRPr kumimoji="1" lang="en-US" sz="3200" b="0" i="0" u="none" strike="noStrike" kern="0" cap="none" spc="0" normalizeH="0" baseline="0" noProof="0" smtClean="0">
              <a:ln>
                <a:noFill/>
              </a:ln>
              <a:solidFill>
                <a:srgbClr val="FF9900"/>
              </a:solidFill>
              <a:effectLst/>
              <a:uLnTx/>
              <a:uFillTx/>
              <a:latin typeface="+mj-lt"/>
              <a:ea typeface="+mj-ea"/>
              <a:cs typeface="+mj-cs"/>
            </a:endParaRPr>
          </a:p>
        </p:txBody>
      </p:sp>
      <p:pic>
        <p:nvPicPr>
          <p:cNvPr id="2" name="图片 45"/>
          <p:cNvPicPr>
            <a:picLocks noChangeAspect="1"/>
          </p:cNvPicPr>
          <p:nvPr/>
        </p:nvPicPr>
        <p:blipFill>
          <a:blip r:embed="rId1"/>
          <a:stretch>
            <a:fillRect/>
          </a:stretch>
        </p:blipFill>
        <p:spPr>
          <a:xfrm>
            <a:off x="683895" y="1412875"/>
            <a:ext cx="6988175" cy="352933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10" name="Rectangle 2"/>
          <p:cNvSpPr>
            <a:spLocks noGrp="1" noChangeArrowheads="1"/>
          </p:cNvSpPr>
          <p:nvPr>
            <p:ph type="title"/>
          </p:nvPr>
        </p:nvSpPr>
        <p:spPr>
          <a:xfrm>
            <a:off x="684213" y="0"/>
            <a:ext cx="7791450" cy="66992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dirty="0" smtClean="0">
                <a:ln>
                  <a:noFill/>
                </a:ln>
                <a:solidFill>
                  <a:srgbClr val="FF9900"/>
                </a:solidFill>
                <a:effectLst/>
                <a:uLnTx/>
                <a:uFillTx/>
                <a:latin typeface="+mj-lt"/>
                <a:ea typeface="+mj-ea"/>
                <a:cs typeface="+mj-cs"/>
              </a:rPr>
              <a:t>5.2.2 </a:t>
            </a:r>
            <a:r>
              <a:rPr kumimoji="1" lang="zh-CN" altLang="en-US" sz="3200" b="0" i="0" u="none" strike="noStrike" kern="0" cap="none" spc="0" normalizeH="0" baseline="0" noProof="0" dirty="0" smtClean="0">
                <a:ln>
                  <a:noFill/>
                </a:ln>
                <a:solidFill>
                  <a:srgbClr val="FF9900"/>
                </a:solidFill>
                <a:effectLst/>
                <a:uLnTx/>
                <a:uFillTx/>
                <a:latin typeface="+mj-lt"/>
                <a:ea typeface="+mj-ea"/>
                <a:cs typeface="+mj-cs"/>
              </a:rPr>
              <a:t>距离向量路由算法</a:t>
            </a:r>
            <a:endParaRPr kumimoji="1" lang="zh-CN" altLang="en-US" sz="32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273411" name="Rectangle 3"/>
          <p:cNvSpPr>
            <a:spLocks noGrp="1"/>
          </p:cNvSpPr>
          <p:nvPr>
            <p:ph idx="1"/>
          </p:nvPr>
        </p:nvSpPr>
        <p:spPr>
          <a:xfrm>
            <a:off x="827088" y="981075"/>
            <a:ext cx="7777162" cy="4648200"/>
          </a:xfrm>
        </p:spPr>
        <p:txBody>
          <a:bodyPr vert="horz" wrap="square" lIns="91440" tIns="45720" rIns="91440" bIns="45720" anchor="t"/>
          <a:p>
            <a:pPr eaLnBrk="1" hangingPunct="1"/>
            <a:r>
              <a:rPr lang="zh-CN" altLang="en-US" b="0" dirty="0"/>
              <a:t>距离向量路由算法（</a:t>
            </a:r>
            <a:r>
              <a:rPr lang="en-US" altLang="zh-CN" b="0" dirty="0"/>
              <a:t>Distance Vector Routing</a:t>
            </a:r>
            <a:r>
              <a:rPr lang="zh-CN" altLang="en-US" b="0" dirty="0"/>
              <a:t>）</a:t>
            </a:r>
            <a:endParaRPr lang="zh-CN" altLang="en-US" b="0" dirty="0"/>
          </a:p>
          <a:p>
            <a:pPr eaLnBrk="1" hangingPunct="1"/>
            <a:r>
              <a:rPr lang="zh-CN" altLang="en-US" b="0" dirty="0"/>
              <a:t>属于</a:t>
            </a:r>
            <a:r>
              <a:rPr lang="zh-CN" altLang="en-US" b="0" dirty="0">
                <a:solidFill>
                  <a:srgbClr val="FF3300"/>
                </a:solidFill>
              </a:rPr>
              <a:t>动态路由算法</a:t>
            </a:r>
            <a:r>
              <a:rPr lang="zh-CN" altLang="en-US" b="0" dirty="0"/>
              <a:t>，也称</a:t>
            </a:r>
            <a:r>
              <a:rPr lang="en-US" altLang="zh-CN" b="0" dirty="0"/>
              <a:t>Bellman-Ford</a:t>
            </a:r>
            <a:r>
              <a:rPr lang="zh-CN" altLang="en-US" b="0" dirty="0"/>
              <a:t>路由算法或</a:t>
            </a:r>
            <a:r>
              <a:rPr lang="en-US" altLang="zh-CN" b="0" dirty="0"/>
              <a:t>Ford-Fulkerson</a:t>
            </a:r>
            <a:r>
              <a:rPr lang="zh-CN" altLang="en-US" b="0" dirty="0"/>
              <a:t>算法，最初用于</a:t>
            </a:r>
            <a:r>
              <a:rPr lang="en-US" altLang="zh-CN" b="0" dirty="0"/>
              <a:t>ARPANET</a:t>
            </a:r>
            <a:r>
              <a:rPr lang="zh-CN" altLang="en-US" b="0" dirty="0"/>
              <a:t>，被</a:t>
            </a:r>
            <a:r>
              <a:rPr lang="en-US" altLang="zh-CN" b="0" dirty="0">
                <a:solidFill>
                  <a:srgbClr val="FF3300"/>
                </a:solidFill>
              </a:rPr>
              <a:t>RIP</a:t>
            </a:r>
            <a:r>
              <a:rPr lang="zh-CN" altLang="en-US" b="0" dirty="0">
                <a:solidFill>
                  <a:srgbClr val="FF3300"/>
                </a:solidFill>
              </a:rPr>
              <a:t>协议</a:t>
            </a:r>
            <a:r>
              <a:rPr lang="zh-CN" altLang="en-US" b="0" dirty="0"/>
              <a:t>所采用。</a:t>
            </a:r>
            <a:endParaRPr lang="zh-CN" altLang="en-US" b="0" dirty="0"/>
          </a:p>
          <a:p>
            <a:pPr eaLnBrk="1" hangingPunct="1"/>
            <a:endParaRPr lang="zh-CN" altLang="en-US" b="0" dirty="0"/>
          </a:p>
          <a:p>
            <a:pPr lvl="1" eaLnBrk="1" hangingPunct="1"/>
            <a:endParaRPr lang="en-US" altLang="zh-CN" sz="32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3411">
                                            <p:txEl>
                                              <p:charRg st="0" end="34"/>
                                            </p:txEl>
                                          </p:spTgt>
                                        </p:tgtEl>
                                        <p:attrNameLst>
                                          <p:attrName>style.visibility</p:attrName>
                                        </p:attrNameLst>
                                      </p:cBhvr>
                                      <p:to>
                                        <p:strVal val="visible"/>
                                      </p:to>
                                    </p:set>
                                    <p:animEffect transition="in" filter="fade">
                                      <p:cBhvr>
                                        <p:cTn id="7" dur="1000"/>
                                        <p:tgtEl>
                                          <p:spTgt spid="273411">
                                            <p:txEl>
                                              <p:charRg st="0" end="34"/>
                                            </p:txEl>
                                          </p:spTgt>
                                        </p:tgtEl>
                                      </p:cBhvr>
                                    </p:animEffect>
                                    <p:anim calcmode="lin" valueType="num">
                                      <p:cBhvr>
                                        <p:cTn id="8" dur="1000" fill="hold"/>
                                        <p:tgtEl>
                                          <p:spTgt spid="273411">
                                            <p:txEl>
                                              <p:charRg st="0" end="34"/>
                                            </p:txEl>
                                          </p:spTgt>
                                        </p:tgtEl>
                                        <p:attrNameLst>
                                          <p:attrName>ppt_x</p:attrName>
                                        </p:attrNameLst>
                                      </p:cBhvr>
                                      <p:tavLst>
                                        <p:tav tm="0">
                                          <p:val>
                                            <p:strVal val="#ppt_x"/>
                                          </p:val>
                                        </p:tav>
                                        <p:tav tm="100000">
                                          <p:val>
                                            <p:strVal val="#ppt_x"/>
                                          </p:val>
                                        </p:tav>
                                      </p:tavLst>
                                    </p:anim>
                                    <p:anim calcmode="lin" valueType="num">
                                      <p:cBhvr>
                                        <p:cTn id="9" dur="1000" fill="hold"/>
                                        <p:tgtEl>
                                          <p:spTgt spid="273411">
                                            <p:txEl>
                                              <p:charRg st="0" end="3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3411">
                                            <p:txEl>
                                              <p:charRg st="34" end="102"/>
                                            </p:txEl>
                                          </p:spTgt>
                                        </p:tgtEl>
                                        <p:attrNameLst>
                                          <p:attrName>style.visibility</p:attrName>
                                        </p:attrNameLst>
                                      </p:cBhvr>
                                      <p:to>
                                        <p:strVal val="visible"/>
                                      </p:to>
                                    </p:set>
                                    <p:animEffect transition="in" filter="fade">
                                      <p:cBhvr>
                                        <p:cTn id="14" dur="1000"/>
                                        <p:tgtEl>
                                          <p:spTgt spid="273411">
                                            <p:txEl>
                                              <p:charRg st="34" end="102"/>
                                            </p:txEl>
                                          </p:spTgt>
                                        </p:tgtEl>
                                      </p:cBhvr>
                                    </p:animEffect>
                                    <p:anim calcmode="lin" valueType="num">
                                      <p:cBhvr>
                                        <p:cTn id="15" dur="1000" fill="hold"/>
                                        <p:tgtEl>
                                          <p:spTgt spid="273411">
                                            <p:txEl>
                                              <p:charRg st="34" end="102"/>
                                            </p:txEl>
                                          </p:spTgt>
                                        </p:tgtEl>
                                        <p:attrNameLst>
                                          <p:attrName>ppt_x</p:attrName>
                                        </p:attrNameLst>
                                      </p:cBhvr>
                                      <p:tavLst>
                                        <p:tav tm="0">
                                          <p:val>
                                            <p:strVal val="#ppt_x"/>
                                          </p:val>
                                        </p:tav>
                                        <p:tav tm="100000">
                                          <p:val>
                                            <p:strVal val="#ppt_x"/>
                                          </p:val>
                                        </p:tav>
                                      </p:tavLst>
                                    </p:anim>
                                    <p:anim calcmode="lin" valueType="num">
                                      <p:cBhvr>
                                        <p:cTn id="16" dur="1000" fill="hold"/>
                                        <p:tgtEl>
                                          <p:spTgt spid="273411">
                                            <p:txEl>
                                              <p:charRg st="34" end="10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4434" name="Rectangle 2"/>
          <p:cNvSpPr>
            <a:spLocks noGrp="1" noChangeArrowheads="1"/>
          </p:cNvSpPr>
          <p:nvPr>
            <p:ph type="title"/>
          </p:nvPr>
        </p:nvSpPr>
        <p:spPr>
          <a:xfrm>
            <a:off x="887730" y="0"/>
            <a:ext cx="7785100" cy="6858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0" cap="none" spc="0" normalizeH="0" baseline="0" noProof="0" smtClean="0">
                <a:ln>
                  <a:noFill/>
                </a:ln>
                <a:solidFill>
                  <a:srgbClr val="FF9900"/>
                </a:solidFill>
                <a:effectLst/>
                <a:uLnTx/>
                <a:uFillTx/>
                <a:latin typeface="+mj-lt"/>
                <a:ea typeface="+mj-ea"/>
                <a:cs typeface="+mj-cs"/>
              </a:rPr>
              <a:t>距离向量路由算法基本思想</a:t>
            </a:r>
            <a:endParaRPr kumimoji="1" lang="zh-CN" altLang="en-US" sz="2800" b="0" i="0" u="none" strike="noStrike" kern="0" cap="none" spc="0" normalizeH="0" baseline="0" noProof="0" smtClean="0">
              <a:ln>
                <a:noFill/>
              </a:ln>
              <a:solidFill>
                <a:srgbClr val="FF9900"/>
              </a:solidFill>
              <a:effectLst/>
              <a:uLnTx/>
              <a:uFillTx/>
              <a:latin typeface="+mj-lt"/>
              <a:ea typeface="+mj-ea"/>
              <a:cs typeface="+mj-cs"/>
            </a:endParaRPr>
          </a:p>
        </p:txBody>
      </p:sp>
      <p:sp>
        <p:nvSpPr>
          <p:cNvPr id="274435" name="Rectangle 3"/>
          <p:cNvSpPr>
            <a:spLocks noGrp="1"/>
          </p:cNvSpPr>
          <p:nvPr>
            <p:ph idx="1"/>
          </p:nvPr>
        </p:nvSpPr>
        <p:spPr>
          <a:xfrm>
            <a:off x="719138" y="836613"/>
            <a:ext cx="8101012" cy="5040312"/>
          </a:xfrm>
        </p:spPr>
        <p:txBody>
          <a:bodyPr vert="horz" wrap="square" lIns="91440" tIns="45720" rIns="91440" bIns="45720" anchor="t"/>
          <a:p>
            <a:pPr eaLnBrk="1" hangingPunct="1">
              <a:lnSpc>
                <a:spcPct val="90000"/>
              </a:lnSpc>
            </a:pPr>
            <a:r>
              <a:rPr lang="zh-CN" altLang="en-US" sz="2400" b="0" dirty="0"/>
              <a:t>每个路由器维护一张路由表，表中给出了到每个目的地的</a:t>
            </a:r>
            <a:r>
              <a:rPr lang="zh-CN" altLang="en-US" sz="2400" b="0" dirty="0">
                <a:solidFill>
                  <a:srgbClr val="FF3300"/>
                </a:solidFill>
              </a:rPr>
              <a:t>已知最佳距离和线路</a:t>
            </a:r>
            <a:r>
              <a:rPr lang="zh-CN" altLang="en-US" sz="2400" b="0" dirty="0"/>
              <a:t>，并通过与相邻路由器交换距离信息来更新表；</a:t>
            </a:r>
            <a:endParaRPr lang="zh-CN" altLang="en-US" sz="2400" b="0" dirty="0"/>
          </a:p>
          <a:p>
            <a:pPr eaLnBrk="1" hangingPunct="1">
              <a:lnSpc>
                <a:spcPct val="90000"/>
              </a:lnSpc>
            </a:pPr>
            <a:r>
              <a:rPr lang="zh-CN" altLang="en-US" sz="2400" b="0" dirty="0"/>
              <a:t>以路由器为表的索引，表项包括两部分：到达目的结点的最佳输出线路，和到达目的结点所需时间或距离；</a:t>
            </a:r>
            <a:endParaRPr lang="zh-CN" altLang="en-US" sz="2400" b="0" dirty="0"/>
          </a:p>
          <a:p>
            <a:pPr eaLnBrk="1" hangingPunct="1">
              <a:lnSpc>
                <a:spcPct val="90000"/>
              </a:lnSpc>
            </a:pPr>
            <a:r>
              <a:rPr lang="zh-CN" altLang="en-US" sz="2400" b="0" dirty="0"/>
              <a:t>每隔一段时间，路由器向</a:t>
            </a:r>
            <a:r>
              <a:rPr lang="zh-CN" altLang="en-US" sz="2400" b="0" dirty="0">
                <a:solidFill>
                  <a:srgbClr val="FF3300"/>
                </a:solidFill>
              </a:rPr>
              <a:t>所有邻居结点</a:t>
            </a:r>
            <a:r>
              <a:rPr lang="zh-CN" altLang="en-US" sz="2400" b="0" dirty="0"/>
              <a:t>发送它到</a:t>
            </a:r>
            <a:r>
              <a:rPr lang="zh-CN" altLang="en-US" sz="2400" b="0" dirty="0">
                <a:solidFill>
                  <a:srgbClr val="FF3300"/>
                </a:solidFill>
              </a:rPr>
              <a:t>每个目的结点的距离表</a:t>
            </a:r>
            <a:r>
              <a:rPr lang="zh-CN" altLang="en-US" sz="2400" b="0" dirty="0"/>
              <a:t>，同时</a:t>
            </a:r>
            <a:r>
              <a:rPr lang="zh-CN" altLang="en-US" sz="2400" dirty="0"/>
              <a:t>它也接收</a:t>
            </a:r>
            <a:r>
              <a:rPr lang="zh-CN" altLang="en-US" sz="2400" b="0" dirty="0"/>
              <a:t>每个邻居结点发来的距离表；</a:t>
            </a:r>
            <a:endParaRPr lang="zh-CN" altLang="en-US" sz="2400" b="0" dirty="0"/>
          </a:p>
          <a:p>
            <a:pPr eaLnBrk="1" hangingPunct="1">
              <a:lnSpc>
                <a:spcPct val="90000"/>
              </a:lnSpc>
            </a:pPr>
            <a:r>
              <a:rPr lang="zh-CN" altLang="en-US" sz="2400" b="0" dirty="0"/>
              <a:t>邻居结点</a:t>
            </a:r>
            <a:r>
              <a:rPr lang="en-US" altLang="zh-CN" sz="2400" b="0" dirty="0"/>
              <a:t>X</a:t>
            </a:r>
            <a:r>
              <a:rPr lang="zh-CN" altLang="en-US" sz="2400" b="0" dirty="0"/>
              <a:t>发来的表中，</a:t>
            </a:r>
            <a:r>
              <a:rPr lang="en-US" altLang="zh-CN" sz="2400" b="0" dirty="0"/>
              <a:t>X</a:t>
            </a:r>
            <a:r>
              <a:rPr lang="zh-CN" altLang="en-US" sz="2400" b="0" dirty="0"/>
              <a:t>到路由器</a:t>
            </a:r>
            <a:r>
              <a:rPr lang="en-US" altLang="zh-CN" sz="2400" b="0" dirty="0"/>
              <a:t>i</a:t>
            </a:r>
            <a:r>
              <a:rPr lang="zh-CN" altLang="en-US" sz="2400" b="0" dirty="0"/>
              <a:t>的距离为</a:t>
            </a:r>
            <a:r>
              <a:rPr lang="en-US" altLang="zh-CN" sz="2400" b="0" dirty="0"/>
              <a:t>X</a:t>
            </a:r>
            <a:r>
              <a:rPr lang="en-US" altLang="zh-CN" sz="2400" b="0" baseline="-25000" dirty="0"/>
              <a:t>i</a:t>
            </a:r>
            <a:r>
              <a:rPr lang="zh-CN" altLang="en-US" sz="2400" b="0" dirty="0"/>
              <a:t>，</a:t>
            </a:r>
            <a:r>
              <a:rPr lang="zh-CN" altLang="zh-CN" sz="2400" b="0" dirty="0"/>
              <a:t>本路由器到</a:t>
            </a:r>
            <a:r>
              <a:rPr lang="en-US" altLang="zh-CN" sz="2400" b="0" dirty="0"/>
              <a:t>X</a:t>
            </a:r>
            <a:r>
              <a:rPr lang="zh-CN" altLang="zh-CN" sz="2400" b="0" dirty="0"/>
              <a:t>的距离为</a:t>
            </a:r>
            <a:r>
              <a:rPr lang="en-US" altLang="zh-CN" sz="2400" b="0" dirty="0"/>
              <a:t>m</a:t>
            </a:r>
            <a:r>
              <a:rPr lang="zh-CN" altLang="en-US" sz="2400" b="0" dirty="0"/>
              <a:t>，则路由器经过</a:t>
            </a:r>
            <a:r>
              <a:rPr lang="en-US" altLang="zh-CN" sz="2400" b="0" dirty="0"/>
              <a:t>X</a:t>
            </a:r>
            <a:r>
              <a:rPr lang="zh-CN" altLang="en-US" sz="2400" b="0" dirty="0"/>
              <a:t>到</a:t>
            </a:r>
            <a:r>
              <a:rPr lang="en-US" altLang="zh-CN" sz="2400" b="0" dirty="0"/>
              <a:t>i</a:t>
            </a:r>
            <a:r>
              <a:rPr lang="zh-CN" altLang="en-US" sz="2400" b="0" dirty="0"/>
              <a:t>的距离为</a:t>
            </a:r>
            <a:r>
              <a:rPr lang="en-US" altLang="zh-CN" sz="2400" b="0" dirty="0"/>
              <a:t>X</a:t>
            </a:r>
            <a:r>
              <a:rPr lang="en-US" altLang="zh-CN" sz="2400" b="0" baseline="-25000" dirty="0"/>
              <a:t>i</a:t>
            </a:r>
            <a:r>
              <a:rPr lang="en-US" altLang="zh-CN" sz="2400" b="0" dirty="0"/>
              <a:t> + m</a:t>
            </a:r>
            <a:r>
              <a:rPr lang="zh-CN" altLang="en-US" sz="2400" b="0" dirty="0"/>
              <a:t>。根据不同邻居发来的信息，</a:t>
            </a:r>
            <a:r>
              <a:rPr lang="zh-CN" altLang="en-US" sz="2400" b="0" dirty="0">
                <a:solidFill>
                  <a:srgbClr val="FF3300"/>
                </a:solidFill>
              </a:rPr>
              <a:t>计算</a:t>
            </a:r>
            <a:r>
              <a:rPr lang="en-US" altLang="zh-CN" sz="2400" b="0" dirty="0">
                <a:solidFill>
                  <a:srgbClr val="FF3300"/>
                </a:solidFill>
              </a:rPr>
              <a:t>X</a:t>
            </a:r>
            <a:r>
              <a:rPr lang="en-US" altLang="zh-CN" sz="2400" b="0" baseline="-25000" dirty="0">
                <a:solidFill>
                  <a:srgbClr val="FF3300"/>
                </a:solidFill>
              </a:rPr>
              <a:t>i</a:t>
            </a:r>
            <a:r>
              <a:rPr lang="en-US" altLang="zh-CN" sz="2400" b="0" dirty="0">
                <a:solidFill>
                  <a:srgbClr val="FF3300"/>
                </a:solidFill>
              </a:rPr>
              <a:t> + m</a:t>
            </a:r>
            <a:r>
              <a:rPr lang="zh-CN" altLang="en-US" sz="2400" b="0" dirty="0"/>
              <a:t>，</a:t>
            </a:r>
            <a:r>
              <a:rPr lang="zh-CN" altLang="en-US" sz="2400" b="0" dirty="0">
                <a:solidFill>
                  <a:srgbClr val="FF3300"/>
                </a:solidFill>
              </a:rPr>
              <a:t>并取最小值</a:t>
            </a:r>
            <a:r>
              <a:rPr lang="zh-CN" altLang="en-US" sz="2400" b="0" dirty="0"/>
              <a:t>，更新本路由器的路由表；</a:t>
            </a:r>
            <a:endParaRPr lang="zh-CN" altLang="en-US" sz="2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4435">
                                            <p:txEl>
                                              <p:charRg st="0" end="56"/>
                                            </p:txEl>
                                          </p:spTgt>
                                        </p:tgtEl>
                                        <p:attrNameLst>
                                          <p:attrName>style.visibility</p:attrName>
                                        </p:attrNameLst>
                                      </p:cBhvr>
                                      <p:to>
                                        <p:strVal val="visible"/>
                                      </p:to>
                                    </p:set>
                                    <p:anim calcmode="lin" valueType="num">
                                      <p:cBhvr additive="base">
                                        <p:cTn id="7" dur="500" fill="hold"/>
                                        <p:tgtEl>
                                          <p:spTgt spid="274435">
                                            <p:txEl>
                                              <p:charRg st="0" end="5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4435">
                                            <p:txEl>
                                              <p:charRg st="0" end="5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4435">
                                            <p:txEl>
                                              <p:charRg st="56" end="109"/>
                                            </p:txEl>
                                          </p:spTgt>
                                        </p:tgtEl>
                                        <p:attrNameLst>
                                          <p:attrName>style.visibility</p:attrName>
                                        </p:attrNameLst>
                                      </p:cBhvr>
                                      <p:to>
                                        <p:strVal val="visible"/>
                                      </p:to>
                                    </p:set>
                                    <p:anim calcmode="lin" valueType="num">
                                      <p:cBhvr additive="base">
                                        <p:cTn id="13" dur="500" fill="hold"/>
                                        <p:tgtEl>
                                          <p:spTgt spid="274435">
                                            <p:txEl>
                                              <p:charRg st="56" end="10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4435">
                                            <p:txEl>
                                              <p:charRg st="56" end="10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4435">
                                            <p:txEl>
                                              <p:charRg st="109" end="161"/>
                                            </p:txEl>
                                          </p:spTgt>
                                        </p:tgtEl>
                                        <p:attrNameLst>
                                          <p:attrName>style.visibility</p:attrName>
                                        </p:attrNameLst>
                                      </p:cBhvr>
                                      <p:to>
                                        <p:strVal val="visible"/>
                                      </p:to>
                                    </p:set>
                                    <p:anim calcmode="lin" valueType="num">
                                      <p:cBhvr additive="base">
                                        <p:cTn id="19" dur="500" fill="hold"/>
                                        <p:tgtEl>
                                          <p:spTgt spid="274435">
                                            <p:txEl>
                                              <p:charRg st="109" end="16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4435">
                                            <p:txEl>
                                              <p:charRg st="109" end="16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4435">
                                            <p:txEl>
                                              <p:charRg st="161" end="256"/>
                                            </p:txEl>
                                          </p:spTgt>
                                        </p:tgtEl>
                                        <p:attrNameLst>
                                          <p:attrName>style.visibility</p:attrName>
                                        </p:attrNameLst>
                                      </p:cBhvr>
                                      <p:to>
                                        <p:strVal val="visible"/>
                                      </p:to>
                                    </p:set>
                                    <p:anim calcmode="lin" valueType="num">
                                      <p:cBhvr additive="base">
                                        <p:cTn id="25" dur="500" fill="hold"/>
                                        <p:tgtEl>
                                          <p:spTgt spid="274435">
                                            <p:txEl>
                                              <p:charRg st="161" end="25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4435">
                                            <p:txEl>
                                              <p:charRg st="161" end="25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ldLvl="2"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idx="1"/>
          </p:nvPr>
        </p:nvSpPr>
        <p:spPr>
          <a:xfrm>
            <a:off x="395605" y="5444808"/>
            <a:ext cx="8382000" cy="396875"/>
          </a:xfrm>
        </p:spPr>
        <p:txBody>
          <a:bodyPr vert="horz" wrap="square" lIns="91440" tIns="45720" rIns="91440" bIns="45720" anchor="t"/>
          <a:p>
            <a:pPr lvl="1" eaLnBrk="1" hangingPunct="1"/>
            <a:r>
              <a:rPr lang="zh-CN" altLang="en-US" sz="2000" dirty="0">
                <a:ea typeface="楷体_GB2312" pitchFamily="49" charset="-122"/>
              </a:rPr>
              <a:t>注意：本路由器中的老路由表在计算中不被使用。</a:t>
            </a:r>
            <a:endParaRPr lang="zh-CN" altLang="en-US" sz="2000" dirty="0">
              <a:ea typeface="楷体_GB2312" pitchFamily="49" charset="-122"/>
            </a:endParaRPr>
          </a:p>
        </p:txBody>
      </p:sp>
      <p:sp>
        <p:nvSpPr>
          <p:cNvPr id="21506" name="Rectangle 6"/>
          <p:cNvSpPr/>
          <p:nvPr/>
        </p:nvSpPr>
        <p:spPr>
          <a:xfrm>
            <a:off x="1938338" y="2043113"/>
            <a:ext cx="9144000" cy="0"/>
          </a:xfrm>
          <a:prstGeom prst="rect">
            <a:avLst/>
          </a:prstGeom>
          <a:noFill/>
          <a:ln w="9525">
            <a:noFill/>
          </a:ln>
        </p:spPr>
        <p:txBody>
          <a:bodyPr anchor="t">
            <a:spAutoFit/>
          </a:bodyPr>
          <a:p>
            <a:endParaRPr lang="zh-CN" altLang="en-US" dirty="0">
              <a:latin typeface="Times New Roman" panose="02020603050405020304" pitchFamily="18" charset="0"/>
              <a:ea typeface="黑体" panose="02010609060101010101" pitchFamily="49" charset="-122"/>
            </a:endParaRPr>
          </a:p>
        </p:txBody>
      </p:sp>
      <p:graphicFrame>
        <p:nvGraphicFramePr>
          <p:cNvPr id="21507" name="Object 5"/>
          <p:cNvGraphicFramePr/>
          <p:nvPr/>
        </p:nvGraphicFramePr>
        <p:xfrm>
          <a:off x="323533" y="981075"/>
          <a:ext cx="7848600" cy="4130675"/>
        </p:xfrm>
        <a:graphic>
          <a:graphicData uri="http://schemas.openxmlformats.org/presentationml/2006/ole">
            <mc:AlternateContent xmlns:mc="http://schemas.openxmlformats.org/markup-compatibility/2006">
              <mc:Choice xmlns:v="urn:schemas-microsoft-com:vml" Requires="v">
                <p:oleObj spid="_x0000_s3089" name="" r:id="rId1" imgW="8645525" imgH="4559935" progId="Visio.Drawing.11">
                  <p:embed/>
                </p:oleObj>
              </mc:Choice>
              <mc:Fallback>
                <p:oleObj name="" r:id="rId1" imgW="8645525" imgH="4559935" progId="Visio.Drawing.11">
                  <p:embed/>
                  <p:pic>
                    <p:nvPicPr>
                      <p:cNvPr id="0" name="图片 3088"/>
                      <p:cNvPicPr/>
                      <p:nvPr/>
                    </p:nvPicPr>
                    <p:blipFill>
                      <a:blip r:embed="rId2"/>
                      <a:stretch>
                        <a:fillRect/>
                      </a:stretch>
                    </p:blipFill>
                    <p:spPr>
                      <a:xfrm>
                        <a:off x="323533" y="981075"/>
                        <a:ext cx="7848600" cy="4130675"/>
                      </a:xfrm>
                      <a:prstGeom prst="rect">
                        <a:avLst/>
                      </a:prstGeom>
                      <a:solidFill>
                        <a:schemeClr val="bg1"/>
                      </a:solidFill>
                      <a:ln w="38100">
                        <a:noFill/>
                        <a:miter/>
                      </a:ln>
                    </p:spPr>
                  </p:pic>
                </p:oleObj>
              </mc:Fallback>
            </mc:AlternateContent>
          </a:graphicData>
        </a:graphic>
      </p:graphicFrame>
      <p:sp>
        <p:nvSpPr>
          <p:cNvPr id="274434" name="Rectangle 2"/>
          <p:cNvSpPr>
            <a:spLocks noGrp="1" noChangeArrowheads="1"/>
          </p:cNvSpPr>
          <p:nvPr>
            <p:ph type="title"/>
            <p:custDataLst>
              <p:tags r:id="rId3"/>
            </p:custDataLst>
          </p:nvPr>
        </p:nvSpPr>
        <p:spPr>
          <a:xfrm>
            <a:off x="887730" y="0"/>
            <a:ext cx="7785100" cy="685800"/>
          </a:xfrm>
        </p:spPr>
        <p:txBody>
          <a:bodyPr vert="horz" wrap="square" lIns="92075" tIns="46038" rIns="92075" bIns="46038" numCol="1" anchor="ctr" anchorCtr="0" compatLnSpc="1"/>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0" cap="none" spc="0" normalizeH="0" baseline="0" noProof="0" smtClean="0">
                <a:ln>
                  <a:noFill/>
                </a:ln>
                <a:solidFill>
                  <a:srgbClr val="FF9900"/>
                </a:solidFill>
                <a:effectLst/>
                <a:uLnTx/>
                <a:uFillTx/>
                <a:latin typeface="+mj-lt"/>
                <a:ea typeface="+mj-ea"/>
                <a:cs typeface="+mj-cs"/>
              </a:rPr>
              <a:t>距离向量路由算法举例</a:t>
            </a:r>
            <a:endParaRPr kumimoji="1" lang="zh-CN" altLang="en-US" sz="28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idx="1"/>
          </p:nvPr>
        </p:nvSpPr>
        <p:spPr>
          <a:xfrm>
            <a:off x="380683" y="1052830"/>
            <a:ext cx="8382000" cy="957263"/>
          </a:xfrm>
        </p:spPr>
        <p:txBody>
          <a:bodyPr vert="horz" wrap="square" lIns="91440" tIns="45720" rIns="91440" bIns="45720" anchor="t"/>
          <a:p>
            <a:pPr eaLnBrk="1" hangingPunct="1"/>
            <a:r>
              <a:rPr lang="zh-CN" altLang="en-US" sz="2400" dirty="0"/>
              <a:t>算法的缺陷：对好消息反应迅速，对坏消息反应迟钝；</a:t>
            </a:r>
            <a:endParaRPr lang="zh-CN" altLang="en-US" dirty="0"/>
          </a:p>
        </p:txBody>
      </p:sp>
      <p:sp>
        <p:nvSpPr>
          <p:cNvPr id="22530" name="Rectangle 5"/>
          <p:cNvSpPr/>
          <p:nvPr/>
        </p:nvSpPr>
        <p:spPr>
          <a:xfrm>
            <a:off x="3519488" y="3214688"/>
            <a:ext cx="9144000" cy="0"/>
          </a:xfrm>
          <a:prstGeom prst="rect">
            <a:avLst/>
          </a:prstGeom>
          <a:noFill/>
          <a:ln w="9525">
            <a:noFill/>
          </a:ln>
        </p:spPr>
        <p:txBody>
          <a:bodyPr anchor="t">
            <a:spAutoFit/>
          </a:bodyPr>
          <a:p>
            <a:endParaRPr lang="zh-CN" altLang="en-US" dirty="0">
              <a:latin typeface="Times New Roman" panose="02020603050405020304" pitchFamily="18" charset="0"/>
              <a:ea typeface="黑体" panose="02010609060101010101" pitchFamily="49" charset="-122"/>
            </a:endParaRPr>
          </a:p>
        </p:txBody>
      </p:sp>
      <p:pic>
        <p:nvPicPr>
          <p:cNvPr id="22531" name="Picture 4"/>
          <p:cNvPicPr>
            <a:picLocks noChangeAspect="1"/>
          </p:cNvPicPr>
          <p:nvPr/>
        </p:nvPicPr>
        <p:blipFill>
          <a:blip r:embed="rId1"/>
          <a:stretch>
            <a:fillRect/>
          </a:stretch>
        </p:blipFill>
        <p:spPr>
          <a:xfrm>
            <a:off x="2268220" y="1577975"/>
            <a:ext cx="3657600" cy="744538"/>
          </a:xfrm>
          <a:prstGeom prst="rect">
            <a:avLst/>
          </a:prstGeom>
          <a:noFill/>
          <a:ln w="9525">
            <a:noFill/>
          </a:ln>
        </p:spPr>
      </p:pic>
      <p:sp>
        <p:nvSpPr>
          <p:cNvPr id="22532" name="Rectangle 6"/>
          <p:cNvSpPr/>
          <p:nvPr/>
        </p:nvSpPr>
        <p:spPr>
          <a:xfrm>
            <a:off x="838200" y="3124200"/>
            <a:ext cx="6934200" cy="1691640"/>
          </a:xfrm>
          <a:prstGeom prst="rect">
            <a:avLst/>
          </a:prstGeom>
          <a:noFill/>
          <a:ln w="9525">
            <a:noFill/>
          </a:ln>
        </p:spPr>
        <p:txBody>
          <a:bodyPr anchor="t">
            <a:spAutoFit/>
          </a:bodyPr>
          <a:p>
            <a:pPr indent="279400">
              <a:spcBef>
                <a:spcPct val="0"/>
              </a:spcBef>
              <a:buClrTx/>
              <a:buNone/>
            </a:pPr>
            <a:r>
              <a:rPr lang="zh-CN" altLang="en-US" sz="2400" dirty="0">
                <a:solidFill>
                  <a:srgbClr val="003399"/>
                </a:solidFill>
                <a:latin typeface="宋体" panose="02010600030101010101" pitchFamily="2" charset="-122"/>
                <a:ea typeface="宋体" panose="02010600030101010101" pitchFamily="2" charset="-122"/>
              </a:rPr>
              <a:t>通常可以以下</a:t>
            </a:r>
            <a:r>
              <a:rPr lang="en-US" altLang="zh-CN" sz="2400" dirty="0">
                <a:solidFill>
                  <a:srgbClr val="003399"/>
                </a:solidFill>
                <a:latin typeface="Times New Roman" panose="02020603050405020304" pitchFamily="18" charset="0"/>
                <a:ea typeface="Arial Unicode MS" panose="020B0604020202020204" charset="-122"/>
              </a:rPr>
              <a:t>4</a:t>
            </a:r>
            <a:r>
              <a:rPr lang="zh-CN" altLang="en-US" sz="2400" dirty="0">
                <a:solidFill>
                  <a:srgbClr val="003399"/>
                </a:solidFill>
                <a:latin typeface="宋体" panose="02010600030101010101" pitchFamily="2" charset="-122"/>
                <a:ea typeface="宋体" panose="02010600030101010101" pitchFamily="2" charset="-122"/>
              </a:rPr>
              <a:t>种方法来解决无限计算问题</a:t>
            </a:r>
            <a:r>
              <a:rPr lang="en-US" altLang="zh-CN" sz="2400" dirty="0">
                <a:solidFill>
                  <a:srgbClr val="003399"/>
                </a:solidFill>
                <a:latin typeface="宋体" panose="02010600030101010101" pitchFamily="2" charset="-122"/>
                <a:ea typeface="宋体" panose="02010600030101010101" pitchFamily="2" charset="-122"/>
              </a:rPr>
              <a:t>:</a:t>
            </a:r>
            <a:r>
              <a:rPr lang="en-US" altLang="zh-CN" sz="2400" dirty="0">
                <a:solidFill>
                  <a:srgbClr val="003399"/>
                </a:solidFill>
                <a:latin typeface="Times New Roman" panose="02020603050405020304" pitchFamily="18" charset="0"/>
                <a:ea typeface="Arial Unicode MS" panose="020B0604020202020204" charset="-122"/>
              </a:rPr>
              <a:t> </a:t>
            </a:r>
            <a:endParaRPr lang="en-US" altLang="zh-CN" sz="2400" dirty="0">
              <a:solidFill>
                <a:srgbClr val="003399"/>
              </a:solidFill>
              <a:latin typeface="Times New Roman" panose="02020603050405020304" pitchFamily="18" charset="0"/>
              <a:ea typeface="Arial Unicode MS" panose="020B0604020202020204" charset="-122"/>
            </a:endParaRPr>
          </a:p>
          <a:p>
            <a:pPr indent="279400" eaLnBrk="0" hangingPunct="0">
              <a:spcBef>
                <a:spcPct val="0"/>
              </a:spcBef>
              <a:buClrTx/>
              <a:buNone/>
            </a:pPr>
            <a:r>
              <a:rPr lang="zh-CN" altLang="en-US" sz="2000" dirty="0">
                <a:solidFill>
                  <a:srgbClr val="003399"/>
                </a:solidFill>
                <a:latin typeface="宋体" panose="02010600030101010101" pitchFamily="2" charset="-122"/>
                <a:ea typeface="宋体" panose="02010600030101010101" pitchFamily="2" charset="-122"/>
              </a:rPr>
              <a:t>（</a:t>
            </a:r>
            <a:r>
              <a:rPr lang="en-US" altLang="zh-CN" sz="2000" dirty="0">
                <a:solidFill>
                  <a:srgbClr val="003399"/>
                </a:solidFill>
                <a:latin typeface="Times New Roman" panose="02020603050405020304" pitchFamily="18" charset="0"/>
                <a:ea typeface="Arial Unicode MS" panose="020B0604020202020204" charset="-122"/>
              </a:rPr>
              <a:t>1</a:t>
            </a:r>
            <a:r>
              <a:rPr lang="zh-CN" altLang="en-US" sz="2000" dirty="0">
                <a:solidFill>
                  <a:srgbClr val="003399"/>
                </a:solidFill>
                <a:latin typeface="宋体" panose="02010600030101010101" pitchFamily="2" charset="-122"/>
                <a:ea typeface="宋体" panose="02010600030101010101" pitchFamily="2" charset="-122"/>
              </a:rPr>
              <a:t>）</a:t>
            </a:r>
            <a:r>
              <a:rPr lang="zh-CN" altLang="en-US" sz="2000" dirty="0">
                <a:solidFill>
                  <a:srgbClr val="003399"/>
                </a:solidFill>
                <a:latin typeface="Times New Roman" panose="02020603050405020304" pitchFamily="18" charset="0"/>
                <a:ea typeface="Arial Unicode MS" panose="020B0604020202020204" charset="-122"/>
              </a:rPr>
              <a:t> </a:t>
            </a:r>
            <a:r>
              <a:rPr lang="zh-CN" altLang="en-US" sz="2000" dirty="0">
                <a:solidFill>
                  <a:srgbClr val="003399"/>
                </a:solidFill>
                <a:latin typeface="宋体" panose="02010600030101010101" pitchFamily="2" charset="-122"/>
                <a:ea typeface="宋体" panose="02010600030101010101" pitchFamily="2" charset="-122"/>
              </a:rPr>
              <a:t>水平分割 </a:t>
            </a:r>
            <a:endParaRPr lang="zh-CN" altLang="en-US" sz="2000" dirty="0">
              <a:solidFill>
                <a:srgbClr val="003399"/>
              </a:solidFill>
              <a:latin typeface="宋体" panose="02010600030101010101" pitchFamily="2" charset="-122"/>
              <a:ea typeface="宋体" panose="02010600030101010101" pitchFamily="2" charset="-122"/>
            </a:endParaRPr>
          </a:p>
          <a:p>
            <a:pPr indent="279400" eaLnBrk="0" hangingPunct="0">
              <a:spcBef>
                <a:spcPct val="0"/>
              </a:spcBef>
              <a:buClrTx/>
              <a:buNone/>
            </a:pPr>
            <a:r>
              <a:rPr lang="zh-CN" altLang="en-US" sz="2000" dirty="0">
                <a:solidFill>
                  <a:srgbClr val="003399"/>
                </a:solidFill>
                <a:latin typeface="宋体" panose="02010600030101010101" pitchFamily="2" charset="-122"/>
                <a:ea typeface="宋体" panose="02010600030101010101" pitchFamily="2" charset="-122"/>
              </a:rPr>
              <a:t>（</a:t>
            </a:r>
            <a:r>
              <a:rPr lang="en-US" altLang="zh-CN" sz="2000" dirty="0">
                <a:solidFill>
                  <a:srgbClr val="003399"/>
                </a:solidFill>
                <a:latin typeface="Times New Roman" panose="02020603050405020304" pitchFamily="18" charset="0"/>
                <a:ea typeface="Arial Unicode MS" panose="020B0604020202020204" charset="-122"/>
              </a:rPr>
              <a:t>2</a:t>
            </a:r>
            <a:r>
              <a:rPr lang="zh-CN" altLang="en-US" sz="2000" dirty="0">
                <a:solidFill>
                  <a:srgbClr val="003399"/>
                </a:solidFill>
                <a:latin typeface="宋体" panose="02010600030101010101" pitchFamily="2" charset="-122"/>
                <a:ea typeface="宋体" panose="02010600030101010101" pitchFamily="2" charset="-122"/>
              </a:rPr>
              <a:t>）</a:t>
            </a:r>
            <a:r>
              <a:rPr lang="zh-CN" altLang="en-US" sz="2000" dirty="0">
                <a:solidFill>
                  <a:srgbClr val="003399"/>
                </a:solidFill>
                <a:latin typeface="Times New Roman" panose="02020603050405020304" pitchFamily="18" charset="0"/>
                <a:ea typeface="Arial Unicode MS" panose="020B0604020202020204" charset="-122"/>
              </a:rPr>
              <a:t> </a:t>
            </a:r>
            <a:r>
              <a:rPr lang="zh-CN" altLang="en-US" sz="2000" dirty="0">
                <a:solidFill>
                  <a:srgbClr val="003399"/>
                </a:solidFill>
                <a:latin typeface="宋体" panose="02010600030101010101" pitchFamily="2" charset="-122"/>
                <a:ea typeface="宋体" panose="02010600030101010101" pitchFamily="2" charset="-122"/>
              </a:rPr>
              <a:t>定义一个最大值</a:t>
            </a:r>
            <a:endParaRPr lang="zh-CN" altLang="en-US" sz="2000" dirty="0">
              <a:solidFill>
                <a:srgbClr val="003399"/>
              </a:solidFill>
              <a:latin typeface="Times New Roman" panose="02020603050405020304" pitchFamily="18" charset="0"/>
              <a:ea typeface="Arial Unicode MS" panose="020B0604020202020204" charset="-122"/>
            </a:endParaRPr>
          </a:p>
          <a:p>
            <a:pPr indent="279400" eaLnBrk="0" hangingPunct="0">
              <a:spcBef>
                <a:spcPct val="0"/>
              </a:spcBef>
              <a:buClrTx/>
              <a:buNone/>
            </a:pPr>
            <a:r>
              <a:rPr lang="zh-CN" altLang="en-US" sz="2000" dirty="0">
                <a:solidFill>
                  <a:srgbClr val="003399"/>
                </a:solidFill>
                <a:latin typeface="宋体" panose="02010600030101010101" pitchFamily="2" charset="-122"/>
                <a:ea typeface="宋体" panose="02010600030101010101" pitchFamily="2" charset="-122"/>
              </a:rPr>
              <a:t>（</a:t>
            </a:r>
            <a:r>
              <a:rPr lang="en-US" altLang="zh-CN" sz="2000" dirty="0">
                <a:solidFill>
                  <a:srgbClr val="003399"/>
                </a:solidFill>
                <a:latin typeface="Times New Roman" panose="02020603050405020304" pitchFamily="18" charset="0"/>
                <a:ea typeface="Arial Unicode MS" panose="020B0604020202020204" charset="-122"/>
              </a:rPr>
              <a:t>3</a:t>
            </a:r>
            <a:r>
              <a:rPr lang="zh-CN" altLang="en-US" sz="2000" dirty="0">
                <a:solidFill>
                  <a:srgbClr val="003399"/>
                </a:solidFill>
                <a:latin typeface="宋体" panose="02010600030101010101" pitchFamily="2" charset="-122"/>
                <a:ea typeface="宋体" panose="02010600030101010101" pitchFamily="2" charset="-122"/>
              </a:rPr>
              <a:t>）</a:t>
            </a:r>
            <a:r>
              <a:rPr lang="zh-CN" altLang="en-US" sz="2000" dirty="0">
                <a:solidFill>
                  <a:srgbClr val="003399"/>
                </a:solidFill>
                <a:latin typeface="Times New Roman" panose="02020603050405020304" pitchFamily="18" charset="0"/>
                <a:ea typeface="Arial Unicode MS" panose="020B0604020202020204" charset="-122"/>
              </a:rPr>
              <a:t> </a:t>
            </a:r>
            <a:r>
              <a:rPr lang="zh-CN" altLang="en-US" sz="2000" dirty="0">
                <a:solidFill>
                  <a:srgbClr val="003399"/>
                </a:solidFill>
                <a:latin typeface="宋体" panose="02010600030101010101" pitchFamily="2" charset="-122"/>
                <a:ea typeface="宋体" panose="02010600030101010101" pitchFamily="2" charset="-122"/>
              </a:rPr>
              <a:t>挂起计数器</a:t>
            </a:r>
            <a:endParaRPr lang="zh-CN" altLang="en-US" sz="2000" dirty="0">
              <a:solidFill>
                <a:srgbClr val="003399"/>
              </a:solidFill>
              <a:latin typeface="Times New Roman" panose="02020603050405020304" pitchFamily="18" charset="0"/>
              <a:ea typeface="Arial Unicode MS" panose="020B0604020202020204" charset="-122"/>
            </a:endParaRPr>
          </a:p>
          <a:p>
            <a:pPr indent="279400" eaLnBrk="0" hangingPunct="0">
              <a:spcBef>
                <a:spcPct val="0"/>
              </a:spcBef>
              <a:buClrTx/>
              <a:buNone/>
            </a:pPr>
            <a:r>
              <a:rPr lang="zh-CN" altLang="en-US" sz="2000" dirty="0">
                <a:solidFill>
                  <a:srgbClr val="003399"/>
                </a:solidFill>
                <a:latin typeface="宋体" panose="02010600030101010101" pitchFamily="2" charset="-122"/>
                <a:ea typeface="宋体" panose="02010600030101010101" pitchFamily="2" charset="-122"/>
              </a:rPr>
              <a:t>（</a:t>
            </a:r>
            <a:r>
              <a:rPr lang="en-US" altLang="zh-CN" sz="2000" dirty="0">
                <a:solidFill>
                  <a:srgbClr val="003399"/>
                </a:solidFill>
                <a:latin typeface="Times New Roman" panose="02020603050405020304" pitchFamily="18" charset="0"/>
                <a:ea typeface="宋体" panose="02010600030101010101" pitchFamily="2" charset="-122"/>
              </a:rPr>
              <a:t>4</a:t>
            </a:r>
            <a:r>
              <a:rPr lang="zh-CN" altLang="en-US" sz="2000" dirty="0">
                <a:solidFill>
                  <a:srgbClr val="003399"/>
                </a:solidFill>
                <a:latin typeface="宋体" panose="02010600030101010101" pitchFamily="2" charset="-122"/>
                <a:ea typeface="宋体" panose="02010600030101010101" pitchFamily="2" charset="-122"/>
              </a:rPr>
              <a:t>）</a:t>
            </a:r>
            <a:r>
              <a:rPr lang="zh-CN" altLang="en-US" sz="2000" dirty="0">
                <a:solidFill>
                  <a:srgbClr val="003399"/>
                </a:solidFill>
                <a:latin typeface="Times New Roman" panose="02020603050405020304" pitchFamily="18" charset="0"/>
                <a:ea typeface="宋体" panose="02010600030101010101" pitchFamily="2" charset="-122"/>
              </a:rPr>
              <a:t> </a:t>
            </a:r>
            <a:r>
              <a:rPr lang="zh-CN" altLang="en-US" sz="2000" dirty="0">
                <a:solidFill>
                  <a:srgbClr val="003399"/>
                </a:solidFill>
                <a:latin typeface="宋体" panose="02010600030101010101" pitchFamily="2" charset="-122"/>
                <a:ea typeface="宋体" panose="02010600030101010101" pitchFamily="2" charset="-122"/>
              </a:rPr>
              <a:t>触发式更新</a:t>
            </a:r>
            <a:endParaRPr lang="zh-CN" altLang="en-US" sz="2000" dirty="0">
              <a:solidFill>
                <a:srgbClr val="003399"/>
              </a:solidFill>
              <a:latin typeface="Times New Roman" panose="02020603050405020304" pitchFamily="18" charset="0"/>
              <a:ea typeface="宋体" panose="02010600030101010101" pitchFamily="2" charset="-122"/>
            </a:endParaRPr>
          </a:p>
        </p:txBody>
      </p:sp>
      <p:sp>
        <p:nvSpPr>
          <p:cNvPr id="274434" name="Rectangle 2"/>
          <p:cNvSpPr>
            <a:spLocks noGrp="1" noChangeArrowheads="1"/>
          </p:cNvSpPr>
          <p:nvPr>
            <p:ph type="title"/>
          </p:nvPr>
        </p:nvSpPr>
        <p:spPr>
          <a:xfrm>
            <a:off x="887730" y="0"/>
            <a:ext cx="7785100" cy="685800"/>
          </a:xfrm>
        </p:spPr>
        <p:txBody>
          <a:bodyPr vert="horz" wrap="square" lIns="92075" tIns="46038" rIns="92075" bIns="46038" numCol="1" anchor="ctr" anchorCtr="0" compatLnSpc="1"/>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0" cap="none" spc="0" normalizeH="0" baseline="0" noProof="0" smtClean="0">
                <a:ln>
                  <a:noFill/>
                </a:ln>
                <a:solidFill>
                  <a:srgbClr val="FF9900"/>
                </a:solidFill>
                <a:effectLst/>
                <a:uLnTx/>
                <a:uFillTx/>
                <a:latin typeface="+mj-lt"/>
                <a:ea typeface="+mj-ea"/>
                <a:cs typeface="+mj-cs"/>
              </a:rPr>
              <a:t>无限计算问题</a:t>
            </a:r>
            <a:endParaRPr kumimoji="1" lang="zh-CN" altLang="en-US" sz="28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3426">
                                            <p:txEl>
                                              <p:charRg st="0" end="7"/>
                                            </p:txEl>
                                          </p:spTgt>
                                        </p:tgtEl>
                                        <p:attrNameLst>
                                          <p:attrName>style.visibility</p:attrName>
                                        </p:attrNameLst>
                                      </p:cBhvr>
                                      <p:to>
                                        <p:strVal val="visible"/>
                                      </p:to>
                                    </p:set>
                                    <p:animEffect transition="in" filter="fade">
                                      <p:cBhvr>
                                        <p:cTn id="7" dur="1000"/>
                                        <p:tgtEl>
                                          <p:spTgt spid="103426">
                                            <p:txEl>
                                              <p:charRg st="0" end="7"/>
                                            </p:txEl>
                                          </p:spTgt>
                                        </p:tgtEl>
                                      </p:cBhvr>
                                    </p:animEffect>
                                    <p:anim calcmode="lin" valueType="num">
                                      <p:cBhvr>
                                        <p:cTn id="8" dur="1000" fill="hold"/>
                                        <p:tgtEl>
                                          <p:spTgt spid="103426">
                                            <p:txEl>
                                              <p:charRg st="0" end="7"/>
                                            </p:txEl>
                                          </p:spTgt>
                                        </p:tgtEl>
                                        <p:attrNameLst>
                                          <p:attrName>ppt_x</p:attrName>
                                        </p:attrNameLst>
                                      </p:cBhvr>
                                      <p:tavLst>
                                        <p:tav tm="0">
                                          <p:val>
                                            <p:strVal val="#ppt_x"/>
                                          </p:val>
                                        </p:tav>
                                        <p:tav tm="100000">
                                          <p:val>
                                            <p:strVal val="#ppt_x"/>
                                          </p:val>
                                        </p:tav>
                                      </p:tavLst>
                                    </p:anim>
                                    <p:anim calcmode="lin" valueType="num">
                                      <p:cBhvr>
                                        <p:cTn id="9" dur="1000" fill="hold"/>
                                        <p:tgtEl>
                                          <p:spTgt spid="103426">
                                            <p:txEl>
                                              <p:charRg st="0"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0" cap="none" spc="0" normalizeH="0" baseline="0" noProof="0" dirty="0" smtClean="0">
                <a:ln>
                  <a:noFill/>
                </a:ln>
                <a:solidFill>
                  <a:srgbClr val="FF9900"/>
                </a:solidFill>
                <a:effectLst/>
                <a:uLnTx/>
                <a:uFillTx/>
                <a:latin typeface="+mj-lt"/>
                <a:ea typeface="+mj-ea"/>
                <a:cs typeface="+mj-cs"/>
              </a:rPr>
              <a:t>5.2.3 </a:t>
            </a:r>
            <a:r>
              <a:rPr kumimoji="1" lang="zh-CN" altLang="en-US" sz="2800" b="0" i="0" u="none" strike="noStrike" kern="0" cap="none" spc="0" normalizeH="0" baseline="0" noProof="0" dirty="0" smtClean="0">
                <a:ln>
                  <a:noFill/>
                </a:ln>
                <a:solidFill>
                  <a:srgbClr val="FF9900"/>
                </a:solidFill>
                <a:effectLst/>
                <a:uLnTx/>
                <a:uFillTx/>
                <a:latin typeface="+mj-lt"/>
                <a:ea typeface="+mj-ea"/>
                <a:cs typeface="+mj-cs"/>
              </a:rPr>
              <a:t>链路状态路由算法</a:t>
            </a:r>
            <a:endParaRPr kumimoji="1" lang="zh-CN" altLang="en-US" sz="28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105475" name="Rectangle 3"/>
          <p:cNvSpPr>
            <a:spLocks noGrp="1"/>
          </p:cNvSpPr>
          <p:nvPr>
            <p:ph idx="1"/>
          </p:nvPr>
        </p:nvSpPr>
        <p:spPr>
          <a:xfrm>
            <a:off x="611188" y="836613"/>
            <a:ext cx="8278812" cy="4829175"/>
          </a:xfrm>
        </p:spPr>
        <p:txBody>
          <a:bodyPr vert="horz" wrap="square" lIns="91440" tIns="45720" rIns="91440" bIns="45720" anchor="t"/>
          <a:p>
            <a:pPr eaLnBrk="1" hangingPunct="1">
              <a:lnSpc>
                <a:spcPct val="90000"/>
              </a:lnSpc>
            </a:pPr>
            <a:r>
              <a:rPr lang="zh-CN" altLang="en-US" sz="2400" dirty="0"/>
              <a:t>距离向量路由算法的主要问题</a:t>
            </a:r>
            <a:endParaRPr lang="zh-CN" altLang="en-US" sz="2400" dirty="0"/>
          </a:p>
          <a:p>
            <a:pPr lvl="1" eaLnBrk="1" hangingPunct="1">
              <a:lnSpc>
                <a:spcPct val="90000"/>
              </a:lnSpc>
            </a:pPr>
            <a:r>
              <a:rPr lang="zh-CN" altLang="en-US" sz="2000" dirty="0"/>
              <a:t>选择路由时，没有考虑线路带宽等因素；</a:t>
            </a:r>
            <a:endParaRPr lang="zh-CN" altLang="en-US" sz="2000" dirty="0"/>
          </a:p>
          <a:p>
            <a:pPr lvl="1" eaLnBrk="1" hangingPunct="1">
              <a:lnSpc>
                <a:spcPct val="90000"/>
              </a:lnSpc>
            </a:pPr>
            <a:r>
              <a:rPr lang="zh-CN" altLang="en-US" sz="2000" dirty="0"/>
              <a:t>路由收敛速度慢。</a:t>
            </a:r>
            <a:endParaRPr lang="zh-CN" altLang="en-US" sz="2000" dirty="0"/>
          </a:p>
          <a:p>
            <a:pPr eaLnBrk="1" hangingPunct="1">
              <a:lnSpc>
                <a:spcPct val="90000"/>
              </a:lnSpc>
            </a:pPr>
            <a:r>
              <a:rPr lang="zh-CN" altLang="en-US" sz="2400" dirty="0"/>
              <a:t>实用协议</a:t>
            </a:r>
            <a:endParaRPr lang="zh-CN" altLang="en-US" sz="2400" dirty="0"/>
          </a:p>
          <a:p>
            <a:pPr lvl="1" eaLnBrk="1" hangingPunct="1">
              <a:lnSpc>
                <a:spcPct val="90000"/>
              </a:lnSpc>
            </a:pPr>
            <a:r>
              <a:rPr lang="en-US" altLang="zh-CN" sz="2000" b="0" dirty="0"/>
              <a:t>OSPF</a:t>
            </a:r>
            <a:r>
              <a:rPr lang="zh-CN" altLang="en-US" sz="2000" b="0" dirty="0"/>
              <a:t>、</a:t>
            </a:r>
            <a:r>
              <a:rPr lang="en-US" altLang="zh-CN" sz="2000" b="0" dirty="0"/>
              <a:t>IS-IS</a:t>
            </a:r>
            <a:endParaRPr lang="en-US" altLang="zh-CN" sz="2000" b="0" dirty="0"/>
          </a:p>
          <a:p>
            <a:pPr lvl="1" eaLnBrk="1" hangingPunct="1">
              <a:lnSpc>
                <a:spcPct val="90000"/>
              </a:lnSpc>
            </a:pPr>
            <a:endParaRPr lang="en-US" altLang="zh-CN" sz="2000" dirty="0"/>
          </a:p>
          <a:p>
            <a:pPr eaLnBrk="1" hangingPunct="1">
              <a:lnSpc>
                <a:spcPct val="90000"/>
              </a:lnSpc>
            </a:pPr>
            <a:r>
              <a:rPr lang="zh-CN" altLang="en-US" sz="2400" dirty="0"/>
              <a:t>链路状态路由算法</a:t>
            </a:r>
            <a:endParaRPr lang="zh-CN" altLang="en-US" sz="2400" dirty="0"/>
          </a:p>
          <a:p>
            <a:pPr lvl="1" eaLnBrk="1" hangingPunct="1">
              <a:lnSpc>
                <a:spcPct val="90000"/>
              </a:lnSpc>
            </a:pPr>
            <a:r>
              <a:rPr lang="zh-CN" altLang="en-US" sz="2000" dirty="0"/>
              <a:t>发现</a:t>
            </a:r>
            <a:r>
              <a:rPr lang="zh-CN" altLang="en-US" sz="2000" dirty="0">
                <a:solidFill>
                  <a:srgbClr val="FF3300"/>
                </a:solidFill>
              </a:rPr>
              <a:t>邻居结点</a:t>
            </a:r>
            <a:r>
              <a:rPr lang="zh-CN" altLang="en-US" sz="2000" dirty="0"/>
              <a:t>，并学习它们的网络地址；</a:t>
            </a:r>
            <a:endParaRPr lang="zh-CN" altLang="en-US" sz="2000" dirty="0"/>
          </a:p>
          <a:p>
            <a:pPr lvl="2" eaLnBrk="1" hangingPunct="1">
              <a:lnSpc>
                <a:spcPct val="90000"/>
              </a:lnSpc>
            </a:pPr>
            <a:r>
              <a:rPr lang="zh-CN" altLang="en-US" sz="2000" dirty="0">
                <a:solidFill>
                  <a:srgbClr val="003399"/>
                </a:solidFill>
              </a:rPr>
              <a:t>路由器启动后，通过发送</a:t>
            </a:r>
            <a:r>
              <a:rPr lang="en-US" altLang="zh-CN" sz="2000" dirty="0">
                <a:solidFill>
                  <a:srgbClr val="003399"/>
                </a:solidFill>
              </a:rPr>
              <a:t>HELLO</a:t>
            </a:r>
            <a:r>
              <a:rPr lang="zh-CN" altLang="en-US" sz="2000" dirty="0">
                <a:solidFill>
                  <a:srgbClr val="003399"/>
                </a:solidFill>
              </a:rPr>
              <a:t>包发现邻居结点；</a:t>
            </a:r>
            <a:endParaRPr lang="zh-CN" altLang="en-US" sz="2000" dirty="0">
              <a:solidFill>
                <a:srgbClr val="003399"/>
              </a:solidFill>
            </a:endParaRPr>
          </a:p>
          <a:p>
            <a:pPr lvl="2" eaLnBrk="1" hangingPunct="1">
              <a:lnSpc>
                <a:spcPct val="90000"/>
              </a:lnSpc>
            </a:pPr>
            <a:r>
              <a:rPr lang="zh-CN" altLang="en-US" sz="2000" dirty="0">
                <a:solidFill>
                  <a:srgbClr val="003399"/>
                </a:solidFill>
              </a:rPr>
              <a:t>两个或多个路由器连在一个</a:t>
            </a:r>
            <a:r>
              <a:rPr lang="en-US" altLang="zh-CN" sz="2000" dirty="0">
                <a:solidFill>
                  <a:srgbClr val="003399"/>
                </a:solidFill>
              </a:rPr>
              <a:t>LAN</a:t>
            </a:r>
            <a:r>
              <a:rPr lang="zh-CN" altLang="en-US" sz="2000" dirty="0">
                <a:solidFill>
                  <a:srgbClr val="003399"/>
                </a:solidFill>
              </a:rPr>
              <a:t>时，引入人工结点；</a:t>
            </a:r>
            <a:endParaRPr lang="zh-CN" altLang="en-US" dirty="0">
              <a:solidFill>
                <a:srgbClr val="003399"/>
              </a:solidFill>
            </a:endParaRPr>
          </a:p>
          <a:p>
            <a:pPr lvl="1" eaLnBrk="1" hangingPunct="1">
              <a:lnSpc>
                <a:spcPct val="90000"/>
              </a:lnSpc>
            </a:pPr>
            <a:r>
              <a:rPr lang="zh-CN" altLang="en-US" sz="2000" dirty="0"/>
              <a:t>测量到</a:t>
            </a:r>
            <a:r>
              <a:rPr lang="zh-CN" altLang="en-US" sz="2000" dirty="0">
                <a:solidFill>
                  <a:srgbClr val="FF3300"/>
                </a:solidFill>
              </a:rPr>
              <a:t>每个邻居结点的延迟或开销</a:t>
            </a:r>
            <a:r>
              <a:rPr lang="zh-CN" altLang="en-US" sz="2000" dirty="0"/>
              <a:t>；</a:t>
            </a:r>
            <a:endParaRPr lang="zh-CN" altLang="en-US" sz="2000" dirty="0"/>
          </a:p>
          <a:p>
            <a:pPr lvl="2" eaLnBrk="1" hangingPunct="1">
              <a:lnSpc>
                <a:spcPct val="90000"/>
              </a:lnSpc>
            </a:pPr>
            <a:r>
              <a:rPr lang="zh-CN" altLang="en-US" sz="2000" dirty="0">
                <a:solidFill>
                  <a:srgbClr val="003399"/>
                </a:solidFill>
              </a:rPr>
              <a:t>一种直接的方法是：发送一个要对方立即响应的</a:t>
            </a:r>
            <a:r>
              <a:rPr lang="en-US" altLang="zh-CN" sz="2000" dirty="0">
                <a:solidFill>
                  <a:srgbClr val="003399"/>
                </a:solidFill>
              </a:rPr>
              <a:t>ECHO</a:t>
            </a:r>
            <a:r>
              <a:rPr lang="zh-CN" altLang="en-US" sz="2000" dirty="0">
                <a:solidFill>
                  <a:srgbClr val="003399"/>
                </a:solidFill>
              </a:rPr>
              <a:t>包，来回时间除以</a:t>
            </a:r>
            <a:r>
              <a:rPr lang="en-US" altLang="zh-CN" sz="2000" dirty="0">
                <a:solidFill>
                  <a:srgbClr val="003399"/>
                </a:solidFill>
              </a:rPr>
              <a:t>2</a:t>
            </a:r>
            <a:r>
              <a:rPr lang="zh-CN" altLang="en-US" sz="2000" dirty="0">
                <a:solidFill>
                  <a:srgbClr val="003399"/>
                </a:solidFill>
              </a:rPr>
              <a:t>即为延迟。</a:t>
            </a:r>
            <a:endParaRPr lang="zh-CN" altLang="en-US" sz="2000"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5475">
                                            <p:txEl>
                                              <p:charRg st="0" end="14"/>
                                            </p:txEl>
                                          </p:spTgt>
                                        </p:tgtEl>
                                        <p:attrNameLst>
                                          <p:attrName>style.visibility</p:attrName>
                                        </p:attrNameLst>
                                      </p:cBhvr>
                                      <p:to>
                                        <p:strVal val="visible"/>
                                      </p:to>
                                    </p:set>
                                    <p:animEffect transition="in" filter="fade">
                                      <p:cBhvr>
                                        <p:cTn id="7" dur="1000"/>
                                        <p:tgtEl>
                                          <p:spTgt spid="105475">
                                            <p:txEl>
                                              <p:charRg st="0" end="14"/>
                                            </p:txEl>
                                          </p:spTgt>
                                        </p:tgtEl>
                                      </p:cBhvr>
                                    </p:animEffect>
                                    <p:anim calcmode="lin" valueType="num">
                                      <p:cBhvr>
                                        <p:cTn id="8" dur="1000" fill="hold"/>
                                        <p:tgtEl>
                                          <p:spTgt spid="105475">
                                            <p:txEl>
                                              <p:charRg st="0" end="14"/>
                                            </p:txEl>
                                          </p:spTgt>
                                        </p:tgtEl>
                                        <p:attrNameLst>
                                          <p:attrName>ppt_x</p:attrName>
                                        </p:attrNameLst>
                                      </p:cBhvr>
                                      <p:tavLst>
                                        <p:tav tm="0">
                                          <p:val>
                                            <p:strVal val="#ppt_x"/>
                                          </p:val>
                                        </p:tav>
                                        <p:tav tm="100000">
                                          <p:val>
                                            <p:strVal val="#ppt_x"/>
                                          </p:val>
                                        </p:tav>
                                      </p:tavLst>
                                    </p:anim>
                                    <p:anim calcmode="lin" valueType="num">
                                      <p:cBhvr>
                                        <p:cTn id="9" dur="1000" fill="hold"/>
                                        <p:tgtEl>
                                          <p:spTgt spid="105475">
                                            <p:txEl>
                                              <p:charRg st="0" end="14"/>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5475">
                                            <p:txEl>
                                              <p:charRg st="14" end="33"/>
                                            </p:txEl>
                                          </p:spTgt>
                                        </p:tgtEl>
                                        <p:attrNameLst>
                                          <p:attrName>style.visibility</p:attrName>
                                        </p:attrNameLst>
                                      </p:cBhvr>
                                      <p:to>
                                        <p:strVal val="visible"/>
                                      </p:to>
                                    </p:set>
                                    <p:animEffect transition="in" filter="fade">
                                      <p:cBhvr>
                                        <p:cTn id="12" dur="1000"/>
                                        <p:tgtEl>
                                          <p:spTgt spid="105475">
                                            <p:txEl>
                                              <p:charRg st="14" end="33"/>
                                            </p:txEl>
                                          </p:spTgt>
                                        </p:tgtEl>
                                      </p:cBhvr>
                                    </p:animEffect>
                                    <p:anim calcmode="lin" valueType="num">
                                      <p:cBhvr>
                                        <p:cTn id="13" dur="1000" fill="hold"/>
                                        <p:tgtEl>
                                          <p:spTgt spid="105475">
                                            <p:txEl>
                                              <p:charRg st="14" end="33"/>
                                            </p:txEl>
                                          </p:spTgt>
                                        </p:tgtEl>
                                        <p:attrNameLst>
                                          <p:attrName>ppt_x</p:attrName>
                                        </p:attrNameLst>
                                      </p:cBhvr>
                                      <p:tavLst>
                                        <p:tav tm="0">
                                          <p:val>
                                            <p:strVal val="#ppt_x"/>
                                          </p:val>
                                        </p:tav>
                                        <p:tav tm="100000">
                                          <p:val>
                                            <p:strVal val="#ppt_x"/>
                                          </p:val>
                                        </p:tav>
                                      </p:tavLst>
                                    </p:anim>
                                    <p:anim calcmode="lin" valueType="num">
                                      <p:cBhvr>
                                        <p:cTn id="14" dur="1000" fill="hold"/>
                                        <p:tgtEl>
                                          <p:spTgt spid="105475">
                                            <p:txEl>
                                              <p:charRg st="14" end="33"/>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5475">
                                            <p:txEl>
                                              <p:charRg st="33" end="42"/>
                                            </p:txEl>
                                          </p:spTgt>
                                        </p:tgtEl>
                                        <p:attrNameLst>
                                          <p:attrName>style.visibility</p:attrName>
                                        </p:attrNameLst>
                                      </p:cBhvr>
                                      <p:to>
                                        <p:strVal val="visible"/>
                                      </p:to>
                                    </p:set>
                                    <p:animEffect transition="in" filter="fade">
                                      <p:cBhvr>
                                        <p:cTn id="17" dur="1000"/>
                                        <p:tgtEl>
                                          <p:spTgt spid="105475">
                                            <p:txEl>
                                              <p:charRg st="33" end="42"/>
                                            </p:txEl>
                                          </p:spTgt>
                                        </p:tgtEl>
                                      </p:cBhvr>
                                    </p:animEffect>
                                    <p:anim calcmode="lin" valueType="num">
                                      <p:cBhvr>
                                        <p:cTn id="18" dur="1000" fill="hold"/>
                                        <p:tgtEl>
                                          <p:spTgt spid="105475">
                                            <p:txEl>
                                              <p:charRg st="33" end="42"/>
                                            </p:txEl>
                                          </p:spTgt>
                                        </p:tgtEl>
                                        <p:attrNameLst>
                                          <p:attrName>ppt_x</p:attrName>
                                        </p:attrNameLst>
                                      </p:cBhvr>
                                      <p:tavLst>
                                        <p:tav tm="0">
                                          <p:val>
                                            <p:strVal val="#ppt_x"/>
                                          </p:val>
                                        </p:tav>
                                        <p:tav tm="100000">
                                          <p:val>
                                            <p:strVal val="#ppt_x"/>
                                          </p:val>
                                        </p:tav>
                                      </p:tavLst>
                                    </p:anim>
                                    <p:anim calcmode="lin" valueType="num">
                                      <p:cBhvr>
                                        <p:cTn id="19" dur="1000" fill="hold"/>
                                        <p:tgtEl>
                                          <p:spTgt spid="105475">
                                            <p:txEl>
                                              <p:charRg st="33" end="4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5475">
                                            <p:txEl>
                                              <p:charRg st="42" end="47"/>
                                            </p:txEl>
                                          </p:spTgt>
                                        </p:tgtEl>
                                        <p:attrNameLst>
                                          <p:attrName>style.visibility</p:attrName>
                                        </p:attrNameLst>
                                      </p:cBhvr>
                                      <p:to>
                                        <p:strVal val="visible"/>
                                      </p:to>
                                    </p:set>
                                    <p:animEffect transition="in" filter="fade">
                                      <p:cBhvr>
                                        <p:cTn id="24" dur="1000"/>
                                        <p:tgtEl>
                                          <p:spTgt spid="105475">
                                            <p:txEl>
                                              <p:charRg st="42" end="47"/>
                                            </p:txEl>
                                          </p:spTgt>
                                        </p:tgtEl>
                                      </p:cBhvr>
                                    </p:animEffect>
                                    <p:anim calcmode="lin" valueType="num">
                                      <p:cBhvr>
                                        <p:cTn id="25" dur="1000" fill="hold"/>
                                        <p:tgtEl>
                                          <p:spTgt spid="105475">
                                            <p:txEl>
                                              <p:charRg st="42" end="47"/>
                                            </p:txEl>
                                          </p:spTgt>
                                        </p:tgtEl>
                                        <p:attrNameLst>
                                          <p:attrName>ppt_x</p:attrName>
                                        </p:attrNameLst>
                                      </p:cBhvr>
                                      <p:tavLst>
                                        <p:tav tm="0">
                                          <p:val>
                                            <p:strVal val="#ppt_x"/>
                                          </p:val>
                                        </p:tav>
                                        <p:tav tm="100000">
                                          <p:val>
                                            <p:strVal val="#ppt_x"/>
                                          </p:val>
                                        </p:tav>
                                      </p:tavLst>
                                    </p:anim>
                                    <p:anim calcmode="lin" valueType="num">
                                      <p:cBhvr>
                                        <p:cTn id="26" dur="1000" fill="hold"/>
                                        <p:tgtEl>
                                          <p:spTgt spid="105475">
                                            <p:txEl>
                                              <p:charRg st="42" end="47"/>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5475">
                                            <p:txEl>
                                              <p:charRg st="47" end="58"/>
                                            </p:txEl>
                                          </p:spTgt>
                                        </p:tgtEl>
                                        <p:attrNameLst>
                                          <p:attrName>style.visibility</p:attrName>
                                        </p:attrNameLst>
                                      </p:cBhvr>
                                      <p:to>
                                        <p:strVal val="visible"/>
                                      </p:to>
                                    </p:set>
                                    <p:animEffect transition="in" filter="fade">
                                      <p:cBhvr>
                                        <p:cTn id="29" dur="1000"/>
                                        <p:tgtEl>
                                          <p:spTgt spid="105475">
                                            <p:txEl>
                                              <p:charRg st="47" end="58"/>
                                            </p:txEl>
                                          </p:spTgt>
                                        </p:tgtEl>
                                      </p:cBhvr>
                                    </p:animEffect>
                                    <p:anim calcmode="lin" valueType="num">
                                      <p:cBhvr>
                                        <p:cTn id="30" dur="1000" fill="hold"/>
                                        <p:tgtEl>
                                          <p:spTgt spid="105475">
                                            <p:txEl>
                                              <p:charRg st="47" end="58"/>
                                            </p:txEl>
                                          </p:spTgt>
                                        </p:tgtEl>
                                        <p:attrNameLst>
                                          <p:attrName>ppt_x</p:attrName>
                                        </p:attrNameLst>
                                      </p:cBhvr>
                                      <p:tavLst>
                                        <p:tav tm="0">
                                          <p:val>
                                            <p:strVal val="#ppt_x"/>
                                          </p:val>
                                        </p:tav>
                                        <p:tav tm="100000">
                                          <p:val>
                                            <p:strVal val="#ppt_x"/>
                                          </p:val>
                                        </p:tav>
                                      </p:tavLst>
                                    </p:anim>
                                    <p:anim calcmode="lin" valueType="num">
                                      <p:cBhvr>
                                        <p:cTn id="31" dur="1000" fill="hold"/>
                                        <p:tgtEl>
                                          <p:spTgt spid="105475">
                                            <p:txEl>
                                              <p:charRg st="47" end="58"/>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5475">
                                            <p:txEl>
                                              <p:charRg st="59" end="68"/>
                                            </p:txEl>
                                          </p:spTgt>
                                        </p:tgtEl>
                                        <p:attrNameLst>
                                          <p:attrName>style.visibility</p:attrName>
                                        </p:attrNameLst>
                                      </p:cBhvr>
                                      <p:to>
                                        <p:strVal val="visible"/>
                                      </p:to>
                                    </p:set>
                                    <p:animEffect transition="in" filter="fade">
                                      <p:cBhvr>
                                        <p:cTn id="36" dur="1000"/>
                                        <p:tgtEl>
                                          <p:spTgt spid="105475">
                                            <p:txEl>
                                              <p:charRg st="59" end="68"/>
                                            </p:txEl>
                                          </p:spTgt>
                                        </p:tgtEl>
                                      </p:cBhvr>
                                    </p:animEffect>
                                    <p:anim calcmode="lin" valueType="num">
                                      <p:cBhvr>
                                        <p:cTn id="37" dur="1000" fill="hold"/>
                                        <p:tgtEl>
                                          <p:spTgt spid="105475">
                                            <p:txEl>
                                              <p:charRg st="59" end="68"/>
                                            </p:txEl>
                                          </p:spTgt>
                                        </p:tgtEl>
                                        <p:attrNameLst>
                                          <p:attrName>ppt_x</p:attrName>
                                        </p:attrNameLst>
                                      </p:cBhvr>
                                      <p:tavLst>
                                        <p:tav tm="0">
                                          <p:val>
                                            <p:strVal val="#ppt_x"/>
                                          </p:val>
                                        </p:tav>
                                        <p:tav tm="100000">
                                          <p:val>
                                            <p:strVal val="#ppt_x"/>
                                          </p:val>
                                        </p:tav>
                                      </p:tavLst>
                                    </p:anim>
                                    <p:anim calcmode="lin" valueType="num">
                                      <p:cBhvr>
                                        <p:cTn id="38" dur="1000" fill="hold"/>
                                        <p:tgtEl>
                                          <p:spTgt spid="105475">
                                            <p:txEl>
                                              <p:charRg st="59" end="68"/>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05475">
                                            <p:txEl>
                                              <p:charRg st="68" end="87"/>
                                            </p:txEl>
                                          </p:spTgt>
                                        </p:tgtEl>
                                        <p:attrNameLst>
                                          <p:attrName>style.visibility</p:attrName>
                                        </p:attrNameLst>
                                      </p:cBhvr>
                                      <p:to>
                                        <p:strVal val="visible"/>
                                      </p:to>
                                    </p:set>
                                    <p:animEffect transition="in" filter="fade">
                                      <p:cBhvr>
                                        <p:cTn id="41" dur="1000"/>
                                        <p:tgtEl>
                                          <p:spTgt spid="105475">
                                            <p:txEl>
                                              <p:charRg st="68" end="87"/>
                                            </p:txEl>
                                          </p:spTgt>
                                        </p:tgtEl>
                                      </p:cBhvr>
                                    </p:animEffect>
                                    <p:anim calcmode="lin" valueType="num">
                                      <p:cBhvr>
                                        <p:cTn id="42" dur="1000" fill="hold"/>
                                        <p:tgtEl>
                                          <p:spTgt spid="105475">
                                            <p:txEl>
                                              <p:charRg st="68" end="87"/>
                                            </p:txEl>
                                          </p:spTgt>
                                        </p:tgtEl>
                                        <p:attrNameLst>
                                          <p:attrName>ppt_x</p:attrName>
                                        </p:attrNameLst>
                                      </p:cBhvr>
                                      <p:tavLst>
                                        <p:tav tm="0">
                                          <p:val>
                                            <p:strVal val="#ppt_x"/>
                                          </p:val>
                                        </p:tav>
                                        <p:tav tm="100000">
                                          <p:val>
                                            <p:strVal val="#ppt_x"/>
                                          </p:val>
                                        </p:tav>
                                      </p:tavLst>
                                    </p:anim>
                                    <p:anim calcmode="lin" valueType="num">
                                      <p:cBhvr>
                                        <p:cTn id="43" dur="1000" fill="hold"/>
                                        <p:tgtEl>
                                          <p:spTgt spid="105475">
                                            <p:txEl>
                                              <p:charRg st="68" end="87"/>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05475">
                                            <p:txEl>
                                              <p:charRg st="87" end="112"/>
                                            </p:txEl>
                                          </p:spTgt>
                                        </p:tgtEl>
                                        <p:attrNameLst>
                                          <p:attrName>style.visibility</p:attrName>
                                        </p:attrNameLst>
                                      </p:cBhvr>
                                      <p:to>
                                        <p:strVal val="visible"/>
                                      </p:to>
                                    </p:set>
                                    <p:animEffect transition="in" filter="fade">
                                      <p:cBhvr>
                                        <p:cTn id="46" dur="1000"/>
                                        <p:tgtEl>
                                          <p:spTgt spid="105475">
                                            <p:txEl>
                                              <p:charRg st="87" end="112"/>
                                            </p:txEl>
                                          </p:spTgt>
                                        </p:tgtEl>
                                      </p:cBhvr>
                                    </p:animEffect>
                                    <p:anim calcmode="lin" valueType="num">
                                      <p:cBhvr>
                                        <p:cTn id="47" dur="1000" fill="hold"/>
                                        <p:tgtEl>
                                          <p:spTgt spid="105475">
                                            <p:txEl>
                                              <p:charRg st="87" end="112"/>
                                            </p:txEl>
                                          </p:spTgt>
                                        </p:tgtEl>
                                        <p:attrNameLst>
                                          <p:attrName>ppt_x</p:attrName>
                                        </p:attrNameLst>
                                      </p:cBhvr>
                                      <p:tavLst>
                                        <p:tav tm="0">
                                          <p:val>
                                            <p:strVal val="#ppt_x"/>
                                          </p:val>
                                        </p:tav>
                                        <p:tav tm="100000">
                                          <p:val>
                                            <p:strVal val="#ppt_x"/>
                                          </p:val>
                                        </p:tav>
                                      </p:tavLst>
                                    </p:anim>
                                    <p:anim calcmode="lin" valueType="num">
                                      <p:cBhvr>
                                        <p:cTn id="48" dur="1000" fill="hold"/>
                                        <p:tgtEl>
                                          <p:spTgt spid="105475">
                                            <p:txEl>
                                              <p:charRg st="87" end="112"/>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05475">
                                            <p:txEl>
                                              <p:charRg st="112" end="137"/>
                                            </p:txEl>
                                          </p:spTgt>
                                        </p:tgtEl>
                                        <p:attrNameLst>
                                          <p:attrName>style.visibility</p:attrName>
                                        </p:attrNameLst>
                                      </p:cBhvr>
                                      <p:to>
                                        <p:strVal val="visible"/>
                                      </p:to>
                                    </p:set>
                                    <p:animEffect transition="in" filter="fade">
                                      <p:cBhvr>
                                        <p:cTn id="51" dur="1000"/>
                                        <p:tgtEl>
                                          <p:spTgt spid="105475">
                                            <p:txEl>
                                              <p:charRg st="112" end="137"/>
                                            </p:txEl>
                                          </p:spTgt>
                                        </p:tgtEl>
                                      </p:cBhvr>
                                    </p:animEffect>
                                    <p:anim calcmode="lin" valueType="num">
                                      <p:cBhvr>
                                        <p:cTn id="52" dur="1000" fill="hold"/>
                                        <p:tgtEl>
                                          <p:spTgt spid="105475">
                                            <p:txEl>
                                              <p:charRg st="112" end="137"/>
                                            </p:txEl>
                                          </p:spTgt>
                                        </p:tgtEl>
                                        <p:attrNameLst>
                                          <p:attrName>ppt_x</p:attrName>
                                        </p:attrNameLst>
                                      </p:cBhvr>
                                      <p:tavLst>
                                        <p:tav tm="0">
                                          <p:val>
                                            <p:strVal val="#ppt_x"/>
                                          </p:val>
                                        </p:tav>
                                        <p:tav tm="100000">
                                          <p:val>
                                            <p:strVal val="#ppt_x"/>
                                          </p:val>
                                        </p:tav>
                                      </p:tavLst>
                                    </p:anim>
                                    <p:anim calcmode="lin" valueType="num">
                                      <p:cBhvr>
                                        <p:cTn id="53" dur="1000" fill="hold"/>
                                        <p:tgtEl>
                                          <p:spTgt spid="105475">
                                            <p:txEl>
                                              <p:charRg st="112" end="137"/>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05475">
                                            <p:txEl>
                                              <p:charRg st="137" end="154"/>
                                            </p:txEl>
                                          </p:spTgt>
                                        </p:tgtEl>
                                        <p:attrNameLst>
                                          <p:attrName>style.visibility</p:attrName>
                                        </p:attrNameLst>
                                      </p:cBhvr>
                                      <p:to>
                                        <p:strVal val="visible"/>
                                      </p:to>
                                    </p:set>
                                    <p:animEffect transition="in" filter="fade">
                                      <p:cBhvr>
                                        <p:cTn id="56" dur="1000"/>
                                        <p:tgtEl>
                                          <p:spTgt spid="105475">
                                            <p:txEl>
                                              <p:charRg st="137" end="154"/>
                                            </p:txEl>
                                          </p:spTgt>
                                        </p:tgtEl>
                                      </p:cBhvr>
                                    </p:animEffect>
                                    <p:anim calcmode="lin" valueType="num">
                                      <p:cBhvr>
                                        <p:cTn id="57" dur="1000" fill="hold"/>
                                        <p:tgtEl>
                                          <p:spTgt spid="105475">
                                            <p:txEl>
                                              <p:charRg st="137" end="154"/>
                                            </p:txEl>
                                          </p:spTgt>
                                        </p:tgtEl>
                                        <p:attrNameLst>
                                          <p:attrName>ppt_x</p:attrName>
                                        </p:attrNameLst>
                                      </p:cBhvr>
                                      <p:tavLst>
                                        <p:tav tm="0">
                                          <p:val>
                                            <p:strVal val="#ppt_x"/>
                                          </p:val>
                                        </p:tav>
                                        <p:tav tm="100000">
                                          <p:val>
                                            <p:strVal val="#ppt_x"/>
                                          </p:val>
                                        </p:tav>
                                      </p:tavLst>
                                    </p:anim>
                                    <p:anim calcmode="lin" valueType="num">
                                      <p:cBhvr>
                                        <p:cTn id="58" dur="1000" fill="hold"/>
                                        <p:tgtEl>
                                          <p:spTgt spid="105475">
                                            <p:txEl>
                                              <p:charRg st="137" end="154"/>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05475">
                                            <p:txEl>
                                              <p:charRg st="154" end="194"/>
                                            </p:txEl>
                                          </p:spTgt>
                                        </p:tgtEl>
                                        <p:attrNameLst>
                                          <p:attrName>style.visibility</p:attrName>
                                        </p:attrNameLst>
                                      </p:cBhvr>
                                      <p:to>
                                        <p:strVal val="visible"/>
                                      </p:to>
                                    </p:set>
                                    <p:animEffect transition="in" filter="fade">
                                      <p:cBhvr>
                                        <p:cTn id="61" dur="1000"/>
                                        <p:tgtEl>
                                          <p:spTgt spid="105475">
                                            <p:txEl>
                                              <p:charRg st="154" end="194"/>
                                            </p:txEl>
                                          </p:spTgt>
                                        </p:tgtEl>
                                      </p:cBhvr>
                                    </p:animEffect>
                                    <p:anim calcmode="lin" valueType="num">
                                      <p:cBhvr>
                                        <p:cTn id="62" dur="1000" fill="hold"/>
                                        <p:tgtEl>
                                          <p:spTgt spid="105475">
                                            <p:txEl>
                                              <p:charRg st="154" end="194"/>
                                            </p:txEl>
                                          </p:spTgt>
                                        </p:tgtEl>
                                        <p:attrNameLst>
                                          <p:attrName>ppt_x</p:attrName>
                                        </p:attrNameLst>
                                      </p:cBhvr>
                                      <p:tavLst>
                                        <p:tav tm="0">
                                          <p:val>
                                            <p:strVal val="#ppt_x"/>
                                          </p:val>
                                        </p:tav>
                                        <p:tav tm="100000">
                                          <p:val>
                                            <p:strVal val="#ppt_x"/>
                                          </p:val>
                                        </p:tav>
                                      </p:tavLst>
                                    </p:anim>
                                    <p:anim calcmode="lin" valueType="num">
                                      <p:cBhvr>
                                        <p:cTn id="63" dur="1000" fill="hold"/>
                                        <p:tgtEl>
                                          <p:spTgt spid="105475">
                                            <p:txEl>
                                              <p:charRg st="154" end="19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idx="1"/>
          </p:nvPr>
        </p:nvSpPr>
        <p:spPr>
          <a:xfrm>
            <a:off x="539433" y="1412875"/>
            <a:ext cx="7772400" cy="5591175"/>
          </a:xfrm>
        </p:spPr>
        <p:txBody>
          <a:bodyPr vert="horz" wrap="square" lIns="91440" tIns="45720" rIns="91440" bIns="45720" anchor="t"/>
          <a:p>
            <a:pPr eaLnBrk="1" hangingPunct="1">
              <a:lnSpc>
                <a:spcPct val="90000"/>
              </a:lnSpc>
            </a:pPr>
            <a:r>
              <a:rPr lang="zh-CN" altLang="en-US" b="0" dirty="0"/>
              <a:t>网络服务是按照下列目标设计的：</a:t>
            </a:r>
            <a:endParaRPr lang="zh-CN" altLang="en-US" b="0" dirty="0"/>
          </a:p>
          <a:p>
            <a:pPr lvl="1" eaLnBrk="1" hangingPunct="1">
              <a:lnSpc>
                <a:spcPct val="90000"/>
              </a:lnSpc>
            </a:pPr>
            <a:r>
              <a:rPr lang="zh-CN" altLang="en-US" dirty="0"/>
              <a:t>服务与通信子网技术无关</a:t>
            </a:r>
            <a:endParaRPr lang="zh-CN" altLang="en-US" dirty="0"/>
          </a:p>
          <a:p>
            <a:pPr lvl="1" eaLnBrk="1" hangingPunct="1">
              <a:lnSpc>
                <a:spcPct val="90000"/>
              </a:lnSpc>
            </a:pPr>
            <a:r>
              <a:rPr lang="zh-CN" altLang="en-US" dirty="0"/>
              <a:t>通信子网的数量、类型和拓扑结构对于传输层来说是隐蔽的。</a:t>
            </a:r>
            <a:endParaRPr lang="zh-CN" altLang="en-US" dirty="0"/>
          </a:p>
          <a:p>
            <a:pPr lvl="1" eaLnBrk="1" hangingPunct="1">
              <a:lnSpc>
                <a:spcPct val="90000"/>
              </a:lnSpc>
            </a:pPr>
            <a:r>
              <a:rPr lang="zh-CN" altLang="en-US" dirty="0"/>
              <a:t>传输层所获得的网络地址应该采用统一编号，即使跨越了多个</a:t>
            </a:r>
            <a:r>
              <a:rPr lang="en-US" altLang="zh-CN" dirty="0"/>
              <a:t>LAN</a:t>
            </a:r>
            <a:r>
              <a:rPr lang="zh-CN" altLang="en-US" dirty="0"/>
              <a:t>和</a:t>
            </a:r>
            <a:r>
              <a:rPr lang="en-US" altLang="zh-CN" dirty="0"/>
              <a:t>WAN</a:t>
            </a:r>
            <a:r>
              <a:rPr lang="zh-CN" altLang="en-US" dirty="0"/>
              <a:t>。</a:t>
            </a:r>
            <a:endParaRPr lang="zh-CN" altLang="en-US" dirty="0"/>
          </a:p>
          <a:p>
            <a:pPr lvl="1" eaLnBrk="1" hangingPunct="1">
              <a:lnSpc>
                <a:spcPct val="90000"/>
              </a:lnSpc>
            </a:pPr>
            <a:endParaRPr lang="zh-CN" altLang="en-US" dirty="0"/>
          </a:p>
          <a:p>
            <a:pPr eaLnBrk="1" hangingPunct="1">
              <a:lnSpc>
                <a:spcPct val="90000"/>
              </a:lnSpc>
              <a:buNone/>
            </a:pPr>
            <a:r>
              <a:rPr lang="zh-CN" altLang="en-US" sz="2800" b="0" i="1" u="sng" dirty="0">
                <a:solidFill>
                  <a:schemeClr val="hlink"/>
                </a:solidFill>
              </a:rPr>
              <a:t>网络层设计的焦点是</a:t>
            </a:r>
            <a:r>
              <a:rPr lang="zh-CN" altLang="en-US" sz="2800" b="0" i="1" dirty="0">
                <a:solidFill>
                  <a:schemeClr val="hlink"/>
                </a:solidFill>
              </a:rPr>
              <a:t>：</a:t>
            </a:r>
            <a:endParaRPr lang="zh-CN" altLang="en-US" sz="2800" b="0" i="1" dirty="0">
              <a:solidFill>
                <a:schemeClr val="hlink"/>
              </a:solidFill>
            </a:endParaRPr>
          </a:p>
          <a:p>
            <a:pPr eaLnBrk="1" hangingPunct="1">
              <a:lnSpc>
                <a:spcPct val="90000"/>
              </a:lnSpc>
            </a:pPr>
            <a:r>
              <a:rPr lang="zh-CN" altLang="en-US" sz="2800" b="0" i="1" dirty="0">
                <a:solidFill>
                  <a:srgbClr val="003399"/>
                </a:solidFill>
              </a:rPr>
              <a:t>   应该提供</a:t>
            </a:r>
            <a:r>
              <a:rPr lang="zh-CN" altLang="en-US" sz="2800" b="0" i="1" dirty="0">
                <a:solidFill>
                  <a:schemeClr val="hlink"/>
                </a:solidFill>
              </a:rPr>
              <a:t>面向连接的服务</a:t>
            </a:r>
            <a:r>
              <a:rPr lang="zh-CN" altLang="en-US" sz="2800" b="0" i="1" dirty="0">
                <a:solidFill>
                  <a:srgbClr val="003399"/>
                </a:solidFill>
              </a:rPr>
              <a:t>还是</a:t>
            </a:r>
            <a:r>
              <a:rPr lang="zh-CN" altLang="en-US" sz="2800" b="0" i="1" dirty="0">
                <a:solidFill>
                  <a:schemeClr val="hlink"/>
                </a:solidFill>
              </a:rPr>
              <a:t>无连接服务</a:t>
            </a:r>
            <a:endParaRPr lang="zh-CN" altLang="en-US" sz="2800" b="0" i="1" dirty="0">
              <a:solidFill>
                <a:srgbClr val="003399"/>
              </a:solidFill>
            </a:endParaRPr>
          </a:p>
          <a:p>
            <a:pPr lvl="1" eaLnBrk="1" hangingPunct="1">
              <a:lnSpc>
                <a:spcPct val="90000"/>
              </a:lnSpc>
            </a:pPr>
            <a:r>
              <a:rPr lang="zh-CN" altLang="en-US" sz="2400" b="0" i="1" dirty="0"/>
              <a:t>本质是将复杂的差错控制和流量控制放在何处的问题。</a:t>
            </a:r>
            <a:endParaRPr lang="zh-CN" altLang="en-US" sz="2400" b="0" i="1" dirty="0"/>
          </a:p>
          <a:p>
            <a:pPr eaLnBrk="1" hangingPunct="1">
              <a:lnSpc>
                <a:spcPct val="90000"/>
              </a:lnSpc>
            </a:pPr>
            <a:endParaRPr lang="zh-CN" altLang="en-US" sz="2800" b="0" i="1" dirty="0">
              <a:solidFill>
                <a:srgbClr val="003399"/>
              </a:solidFill>
            </a:endParaRPr>
          </a:p>
          <a:p>
            <a:pPr lvl="1" eaLnBrk="1" hangingPunct="1">
              <a:lnSpc>
                <a:spcPct val="90000"/>
              </a:lnSpc>
            </a:pPr>
            <a:endParaRPr lang="zh-CN" altLang="en-US" sz="1800" dirty="0"/>
          </a:p>
          <a:p>
            <a:pPr eaLnBrk="1" hangingPunct="1">
              <a:lnSpc>
                <a:spcPct val="90000"/>
              </a:lnSpc>
            </a:pPr>
            <a:endParaRPr lang="en-US" altLang="zh-CN" sz="2400" dirty="0"/>
          </a:p>
        </p:txBody>
      </p:sp>
      <p:sp>
        <p:nvSpPr>
          <p:cNvPr id="74757" name="Rectangle 5"/>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5.1 </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网络层概述</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2" name="文本框 1"/>
          <p:cNvSpPr txBox="1"/>
          <p:nvPr/>
        </p:nvSpPr>
        <p:spPr>
          <a:xfrm>
            <a:off x="179705" y="728980"/>
            <a:ext cx="4572000" cy="583565"/>
          </a:xfrm>
          <a:prstGeom prst="rect">
            <a:avLst/>
          </a:prstGeom>
          <a:noFill/>
        </p:spPr>
        <p:txBody>
          <a:bodyPr wrap="square" rtlCol="0" anchor="t">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kern="0" noProof="0" smtClean="0">
                <a:ln>
                  <a:noFill/>
                </a:ln>
                <a:solidFill>
                  <a:srgbClr val="FF9900"/>
                </a:solidFill>
                <a:effectLst/>
                <a:uLnTx/>
                <a:uFillTx/>
                <a:latin typeface="+mj-lt"/>
                <a:ea typeface="+mj-ea"/>
                <a:cs typeface="+mj-cs"/>
                <a:sym typeface="+mn-ea"/>
              </a:rPr>
              <a:t>5.1</a:t>
            </a:r>
            <a:r>
              <a:rPr kumimoji="1" lang="en-US" altLang="zh-CN" sz="3200" b="0" kern="0" noProof="0" smtClean="0">
                <a:ln>
                  <a:noFill/>
                </a:ln>
                <a:solidFill>
                  <a:srgbClr val="FF9900"/>
                </a:solidFill>
                <a:effectLst/>
                <a:uLnTx/>
                <a:uFillTx/>
                <a:latin typeface="+mj-lt"/>
                <a:ea typeface="+mj-ea"/>
                <a:cs typeface="+mj-cs"/>
                <a:sym typeface="+mn-ea"/>
              </a:rPr>
              <a:t>.1</a:t>
            </a:r>
            <a:r>
              <a:rPr kumimoji="1" lang="zh-CN" altLang="en-US" sz="3200" b="0" kern="0" noProof="0" smtClean="0">
                <a:ln>
                  <a:noFill/>
                </a:ln>
                <a:solidFill>
                  <a:srgbClr val="FF9900"/>
                </a:solidFill>
                <a:effectLst/>
                <a:uLnTx/>
                <a:uFillTx/>
                <a:latin typeface="+mj-lt"/>
                <a:ea typeface="+mj-ea"/>
                <a:cs typeface="+mj-cs"/>
                <a:sym typeface="+mn-ea"/>
              </a:rPr>
              <a:t>网络层的基本概念</a:t>
            </a:r>
            <a:endParaRPr kumimoji="1" lang="zh-CN" altLang="en-US" sz="3200" b="0" kern="0" noProof="0" smtClean="0">
              <a:ln>
                <a:noFill/>
              </a:ln>
              <a:solidFill>
                <a:srgbClr val="FF9900"/>
              </a:solidFill>
              <a:effectLst/>
              <a:uLnTx/>
              <a:uFillTx/>
              <a:latin typeface="+mj-lt"/>
              <a:ea typeface="+mj-ea"/>
              <a:cs typeface="+mj-c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Grp="1" noChangeArrowheads="1"/>
          </p:cNvSpPr>
          <p:nvPr>
            <p:ph type="title"/>
          </p:nvPr>
        </p:nvSpPr>
        <p:spPr>
          <a:xfrm>
            <a:off x="902970" y="67310"/>
            <a:ext cx="7298055" cy="44069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链路状态路由算法（</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2</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107523" name="Rectangle 3"/>
          <p:cNvSpPr>
            <a:spLocks noGrp="1"/>
          </p:cNvSpPr>
          <p:nvPr>
            <p:ph idx="1"/>
          </p:nvPr>
        </p:nvSpPr>
        <p:spPr>
          <a:xfrm>
            <a:off x="395288" y="908050"/>
            <a:ext cx="8424862" cy="5514975"/>
          </a:xfrm>
        </p:spPr>
        <p:txBody>
          <a:bodyPr vert="horz" wrap="square" lIns="91440" tIns="45720" rIns="91440" bIns="45720" anchor="t"/>
          <a:p>
            <a:pPr eaLnBrk="1" hangingPunct="1"/>
            <a:r>
              <a:rPr lang="zh-CN" altLang="en-US" sz="2400" b="0" dirty="0"/>
              <a:t>将所有学习到的内容封装成一个</a:t>
            </a:r>
            <a:r>
              <a:rPr lang="zh-CN" altLang="en-US" sz="2400" b="0" dirty="0">
                <a:solidFill>
                  <a:srgbClr val="FF3300"/>
                </a:solidFill>
              </a:rPr>
              <a:t>链路状态包</a:t>
            </a:r>
            <a:r>
              <a:rPr lang="zh-CN" altLang="en-US" sz="2400" b="0" dirty="0"/>
              <a:t>；</a:t>
            </a:r>
            <a:endParaRPr lang="zh-CN" altLang="en-US" sz="2400" b="0" dirty="0"/>
          </a:p>
          <a:p>
            <a:pPr lvl="1" eaLnBrk="1" hangingPunct="1"/>
            <a:r>
              <a:rPr lang="zh-CN" altLang="en-US" sz="2000" dirty="0"/>
              <a:t>包以发送方的标识符开头，后面是序号、年龄和一个邻居结点列表；</a:t>
            </a:r>
            <a:endParaRPr lang="zh-CN" altLang="en-US" sz="2000" dirty="0"/>
          </a:p>
          <a:p>
            <a:pPr lvl="1" eaLnBrk="1" hangingPunct="1"/>
            <a:r>
              <a:rPr lang="zh-CN" altLang="en-US" sz="2000" dirty="0"/>
              <a:t>列表中对应每个邻居结点，都有发送方到它们的延迟或开销。</a:t>
            </a:r>
            <a:endParaRPr lang="zh-CN" altLang="en-US" sz="2000" dirty="0"/>
          </a:p>
          <a:p>
            <a:pPr lvl="1" eaLnBrk="1" hangingPunct="1"/>
            <a:r>
              <a:rPr lang="zh-CN" altLang="en-US" sz="2000" dirty="0"/>
              <a:t>链路状态包定期创建或发生重大事件时创建。</a:t>
            </a:r>
            <a:endParaRPr lang="zh-CN" altLang="en-US" sz="2000" dirty="0"/>
          </a:p>
          <a:p>
            <a:pPr eaLnBrk="1" hangingPunct="1"/>
            <a:r>
              <a:rPr lang="zh-CN" altLang="en-US" sz="2400" b="0" dirty="0"/>
              <a:t>将链路状态包</a:t>
            </a:r>
            <a:r>
              <a:rPr lang="zh-CN" altLang="en-US" sz="2400" b="0" dirty="0">
                <a:solidFill>
                  <a:srgbClr val="FF3300"/>
                </a:solidFill>
              </a:rPr>
              <a:t>广播发送</a:t>
            </a:r>
            <a:r>
              <a:rPr lang="zh-CN" altLang="en-US" sz="2400" b="0" dirty="0"/>
              <a:t>给所有其它路由器；</a:t>
            </a:r>
            <a:endParaRPr lang="zh-CN" altLang="en-US" sz="2400" b="0" dirty="0"/>
          </a:p>
          <a:p>
            <a:pPr lvl="1" eaLnBrk="1" hangingPunct="1"/>
            <a:r>
              <a:rPr lang="zh-CN" altLang="en-US" sz="2000" dirty="0"/>
              <a:t>基本思想：</a:t>
            </a:r>
            <a:r>
              <a:rPr lang="zh-CN" altLang="en-US" sz="2000" dirty="0">
                <a:solidFill>
                  <a:srgbClr val="FF3300"/>
                </a:solidFill>
              </a:rPr>
              <a:t>洪泛链路状态包</a:t>
            </a:r>
            <a:endParaRPr lang="zh-CN" altLang="en-US" sz="2000" dirty="0">
              <a:solidFill>
                <a:srgbClr val="FF3300"/>
              </a:solidFill>
            </a:endParaRPr>
          </a:p>
          <a:p>
            <a:pPr lvl="1" eaLnBrk="1" hangingPunct="1"/>
            <a:r>
              <a:rPr lang="zh-CN" altLang="en-US" sz="2000" dirty="0"/>
              <a:t>为控制洪泛，每个包包含一个序号，每次发送新包时加</a:t>
            </a:r>
            <a:r>
              <a:rPr lang="en-US" altLang="zh-CN" sz="2000" dirty="0"/>
              <a:t>1</a:t>
            </a:r>
            <a:r>
              <a:rPr lang="zh-CN" altLang="en-US" sz="2000" dirty="0"/>
              <a:t>。路由器记录信息对（源路由器，序号），当一个链路状态包到达时，若是新的，则分发；若是重复的，则丢弃；若序号比路由器记录中的最大序号小，则认为过时而丢弃；</a:t>
            </a:r>
            <a:endParaRPr lang="zh-CN" altLang="en-US" sz="2000" dirty="0"/>
          </a:p>
          <a:p>
            <a:pPr eaLnBrk="1" hangingPunct="1"/>
            <a:r>
              <a:rPr lang="zh-CN" altLang="en-US" sz="2400" dirty="0"/>
              <a:t>计算到每个其它路由器的最短路径。</a:t>
            </a:r>
            <a:endParaRPr lang="zh-CN" altLang="en-US" sz="2400" dirty="0"/>
          </a:p>
          <a:p>
            <a:pPr lvl="1" eaLnBrk="1" hangingPunct="1"/>
            <a:r>
              <a:rPr lang="zh-CN" altLang="en-US" sz="2000" dirty="0"/>
              <a:t>根据</a:t>
            </a:r>
            <a:r>
              <a:rPr lang="en-US" altLang="zh-CN" sz="2000" dirty="0">
                <a:solidFill>
                  <a:srgbClr val="FF3300"/>
                </a:solidFill>
              </a:rPr>
              <a:t>Dijkstra</a:t>
            </a:r>
            <a:r>
              <a:rPr lang="zh-CN" altLang="en-US" sz="2000" dirty="0">
                <a:solidFill>
                  <a:srgbClr val="FF3300"/>
                </a:solidFill>
              </a:rPr>
              <a:t>算法</a:t>
            </a:r>
            <a:r>
              <a:rPr lang="zh-CN" altLang="en-US" sz="2000" dirty="0"/>
              <a:t>计算最短路径；</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523">
                                            <p:txEl>
                                              <p:charRg st="0" end="21"/>
                                            </p:txEl>
                                          </p:spTgt>
                                        </p:tgtEl>
                                        <p:attrNameLst>
                                          <p:attrName>style.visibility</p:attrName>
                                        </p:attrNameLst>
                                      </p:cBhvr>
                                      <p:to>
                                        <p:strVal val="visible"/>
                                      </p:to>
                                    </p:set>
                                    <p:animEffect transition="in" filter="fade">
                                      <p:cBhvr>
                                        <p:cTn id="7" dur="1000"/>
                                        <p:tgtEl>
                                          <p:spTgt spid="107523">
                                            <p:txEl>
                                              <p:charRg st="0" end="21"/>
                                            </p:txEl>
                                          </p:spTgt>
                                        </p:tgtEl>
                                      </p:cBhvr>
                                    </p:animEffect>
                                    <p:anim calcmode="lin" valueType="num">
                                      <p:cBhvr>
                                        <p:cTn id="8" dur="1000" fill="hold"/>
                                        <p:tgtEl>
                                          <p:spTgt spid="107523">
                                            <p:txEl>
                                              <p:charRg st="0" end="21"/>
                                            </p:txEl>
                                          </p:spTgt>
                                        </p:tgtEl>
                                        <p:attrNameLst>
                                          <p:attrName>ppt_x</p:attrName>
                                        </p:attrNameLst>
                                      </p:cBhvr>
                                      <p:tavLst>
                                        <p:tav tm="0">
                                          <p:val>
                                            <p:strVal val="#ppt_x"/>
                                          </p:val>
                                        </p:tav>
                                        <p:tav tm="100000">
                                          <p:val>
                                            <p:strVal val="#ppt_x"/>
                                          </p:val>
                                        </p:tav>
                                      </p:tavLst>
                                    </p:anim>
                                    <p:anim calcmode="lin" valueType="num">
                                      <p:cBhvr>
                                        <p:cTn id="9" dur="1000" fill="hold"/>
                                        <p:tgtEl>
                                          <p:spTgt spid="107523">
                                            <p:txEl>
                                              <p:charRg st="0" end="2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7523">
                                            <p:txEl>
                                              <p:charRg st="21" end="52"/>
                                            </p:txEl>
                                          </p:spTgt>
                                        </p:tgtEl>
                                        <p:attrNameLst>
                                          <p:attrName>style.visibility</p:attrName>
                                        </p:attrNameLst>
                                      </p:cBhvr>
                                      <p:to>
                                        <p:strVal val="visible"/>
                                      </p:to>
                                    </p:set>
                                    <p:animEffect transition="in" filter="fade">
                                      <p:cBhvr>
                                        <p:cTn id="12" dur="1000"/>
                                        <p:tgtEl>
                                          <p:spTgt spid="107523">
                                            <p:txEl>
                                              <p:charRg st="21" end="52"/>
                                            </p:txEl>
                                          </p:spTgt>
                                        </p:tgtEl>
                                      </p:cBhvr>
                                    </p:animEffect>
                                    <p:anim calcmode="lin" valueType="num">
                                      <p:cBhvr>
                                        <p:cTn id="13" dur="1000" fill="hold"/>
                                        <p:tgtEl>
                                          <p:spTgt spid="107523">
                                            <p:txEl>
                                              <p:charRg st="21" end="52"/>
                                            </p:txEl>
                                          </p:spTgt>
                                        </p:tgtEl>
                                        <p:attrNameLst>
                                          <p:attrName>ppt_x</p:attrName>
                                        </p:attrNameLst>
                                      </p:cBhvr>
                                      <p:tavLst>
                                        <p:tav tm="0">
                                          <p:val>
                                            <p:strVal val="#ppt_x"/>
                                          </p:val>
                                        </p:tav>
                                        <p:tav tm="100000">
                                          <p:val>
                                            <p:strVal val="#ppt_x"/>
                                          </p:val>
                                        </p:tav>
                                      </p:tavLst>
                                    </p:anim>
                                    <p:anim calcmode="lin" valueType="num">
                                      <p:cBhvr>
                                        <p:cTn id="14" dur="1000" fill="hold"/>
                                        <p:tgtEl>
                                          <p:spTgt spid="107523">
                                            <p:txEl>
                                              <p:charRg st="21" end="5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7523">
                                            <p:txEl>
                                              <p:charRg st="52" end="80"/>
                                            </p:txEl>
                                          </p:spTgt>
                                        </p:tgtEl>
                                        <p:attrNameLst>
                                          <p:attrName>style.visibility</p:attrName>
                                        </p:attrNameLst>
                                      </p:cBhvr>
                                      <p:to>
                                        <p:strVal val="visible"/>
                                      </p:to>
                                    </p:set>
                                    <p:animEffect transition="in" filter="fade">
                                      <p:cBhvr>
                                        <p:cTn id="17" dur="1000"/>
                                        <p:tgtEl>
                                          <p:spTgt spid="107523">
                                            <p:txEl>
                                              <p:charRg st="52" end="80"/>
                                            </p:txEl>
                                          </p:spTgt>
                                        </p:tgtEl>
                                      </p:cBhvr>
                                    </p:animEffect>
                                    <p:anim calcmode="lin" valueType="num">
                                      <p:cBhvr>
                                        <p:cTn id="18" dur="1000" fill="hold"/>
                                        <p:tgtEl>
                                          <p:spTgt spid="107523">
                                            <p:txEl>
                                              <p:charRg st="52" end="80"/>
                                            </p:txEl>
                                          </p:spTgt>
                                        </p:tgtEl>
                                        <p:attrNameLst>
                                          <p:attrName>ppt_x</p:attrName>
                                        </p:attrNameLst>
                                      </p:cBhvr>
                                      <p:tavLst>
                                        <p:tav tm="0">
                                          <p:val>
                                            <p:strVal val="#ppt_x"/>
                                          </p:val>
                                        </p:tav>
                                        <p:tav tm="100000">
                                          <p:val>
                                            <p:strVal val="#ppt_x"/>
                                          </p:val>
                                        </p:tav>
                                      </p:tavLst>
                                    </p:anim>
                                    <p:anim calcmode="lin" valueType="num">
                                      <p:cBhvr>
                                        <p:cTn id="19" dur="1000" fill="hold"/>
                                        <p:tgtEl>
                                          <p:spTgt spid="107523">
                                            <p:txEl>
                                              <p:charRg st="52" end="8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7523">
                                            <p:txEl>
                                              <p:charRg st="80" end="101"/>
                                            </p:txEl>
                                          </p:spTgt>
                                        </p:tgtEl>
                                        <p:attrNameLst>
                                          <p:attrName>style.visibility</p:attrName>
                                        </p:attrNameLst>
                                      </p:cBhvr>
                                      <p:to>
                                        <p:strVal val="visible"/>
                                      </p:to>
                                    </p:set>
                                    <p:animEffect transition="in" filter="fade">
                                      <p:cBhvr>
                                        <p:cTn id="22" dur="1000"/>
                                        <p:tgtEl>
                                          <p:spTgt spid="107523">
                                            <p:txEl>
                                              <p:charRg st="80" end="101"/>
                                            </p:txEl>
                                          </p:spTgt>
                                        </p:tgtEl>
                                      </p:cBhvr>
                                    </p:animEffect>
                                    <p:anim calcmode="lin" valueType="num">
                                      <p:cBhvr>
                                        <p:cTn id="23" dur="1000" fill="hold"/>
                                        <p:tgtEl>
                                          <p:spTgt spid="107523">
                                            <p:txEl>
                                              <p:charRg st="80" end="101"/>
                                            </p:txEl>
                                          </p:spTgt>
                                        </p:tgtEl>
                                        <p:attrNameLst>
                                          <p:attrName>ppt_x</p:attrName>
                                        </p:attrNameLst>
                                      </p:cBhvr>
                                      <p:tavLst>
                                        <p:tav tm="0">
                                          <p:val>
                                            <p:strVal val="#ppt_x"/>
                                          </p:val>
                                        </p:tav>
                                        <p:tav tm="100000">
                                          <p:val>
                                            <p:strVal val="#ppt_x"/>
                                          </p:val>
                                        </p:tav>
                                      </p:tavLst>
                                    </p:anim>
                                    <p:anim calcmode="lin" valueType="num">
                                      <p:cBhvr>
                                        <p:cTn id="24" dur="1000" fill="hold"/>
                                        <p:tgtEl>
                                          <p:spTgt spid="107523">
                                            <p:txEl>
                                              <p:charRg st="80" end="10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7523">
                                            <p:txEl>
                                              <p:charRg st="101" end="121"/>
                                            </p:txEl>
                                          </p:spTgt>
                                        </p:tgtEl>
                                        <p:attrNameLst>
                                          <p:attrName>style.visibility</p:attrName>
                                        </p:attrNameLst>
                                      </p:cBhvr>
                                      <p:to>
                                        <p:strVal val="visible"/>
                                      </p:to>
                                    </p:set>
                                    <p:animEffect transition="in" filter="fade">
                                      <p:cBhvr>
                                        <p:cTn id="29" dur="1000"/>
                                        <p:tgtEl>
                                          <p:spTgt spid="107523">
                                            <p:txEl>
                                              <p:charRg st="101" end="121"/>
                                            </p:txEl>
                                          </p:spTgt>
                                        </p:tgtEl>
                                      </p:cBhvr>
                                    </p:animEffect>
                                    <p:anim calcmode="lin" valueType="num">
                                      <p:cBhvr>
                                        <p:cTn id="30" dur="1000" fill="hold"/>
                                        <p:tgtEl>
                                          <p:spTgt spid="107523">
                                            <p:txEl>
                                              <p:charRg st="101" end="121"/>
                                            </p:txEl>
                                          </p:spTgt>
                                        </p:tgtEl>
                                        <p:attrNameLst>
                                          <p:attrName>ppt_x</p:attrName>
                                        </p:attrNameLst>
                                      </p:cBhvr>
                                      <p:tavLst>
                                        <p:tav tm="0">
                                          <p:val>
                                            <p:strVal val="#ppt_x"/>
                                          </p:val>
                                        </p:tav>
                                        <p:tav tm="100000">
                                          <p:val>
                                            <p:strVal val="#ppt_x"/>
                                          </p:val>
                                        </p:tav>
                                      </p:tavLst>
                                    </p:anim>
                                    <p:anim calcmode="lin" valueType="num">
                                      <p:cBhvr>
                                        <p:cTn id="31" dur="1000" fill="hold"/>
                                        <p:tgtEl>
                                          <p:spTgt spid="107523">
                                            <p:txEl>
                                              <p:charRg st="101" end="121"/>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7523">
                                            <p:txEl>
                                              <p:charRg st="121" end="134"/>
                                            </p:txEl>
                                          </p:spTgt>
                                        </p:tgtEl>
                                        <p:attrNameLst>
                                          <p:attrName>style.visibility</p:attrName>
                                        </p:attrNameLst>
                                      </p:cBhvr>
                                      <p:to>
                                        <p:strVal val="visible"/>
                                      </p:to>
                                    </p:set>
                                    <p:animEffect transition="in" filter="fade">
                                      <p:cBhvr>
                                        <p:cTn id="34" dur="1000"/>
                                        <p:tgtEl>
                                          <p:spTgt spid="107523">
                                            <p:txEl>
                                              <p:charRg st="121" end="134"/>
                                            </p:txEl>
                                          </p:spTgt>
                                        </p:tgtEl>
                                      </p:cBhvr>
                                    </p:animEffect>
                                    <p:anim calcmode="lin" valueType="num">
                                      <p:cBhvr>
                                        <p:cTn id="35" dur="1000" fill="hold"/>
                                        <p:tgtEl>
                                          <p:spTgt spid="107523">
                                            <p:txEl>
                                              <p:charRg st="121" end="134"/>
                                            </p:txEl>
                                          </p:spTgt>
                                        </p:tgtEl>
                                        <p:attrNameLst>
                                          <p:attrName>ppt_x</p:attrName>
                                        </p:attrNameLst>
                                      </p:cBhvr>
                                      <p:tavLst>
                                        <p:tav tm="0">
                                          <p:val>
                                            <p:strVal val="#ppt_x"/>
                                          </p:val>
                                        </p:tav>
                                        <p:tav tm="100000">
                                          <p:val>
                                            <p:strVal val="#ppt_x"/>
                                          </p:val>
                                        </p:tav>
                                      </p:tavLst>
                                    </p:anim>
                                    <p:anim calcmode="lin" valueType="num">
                                      <p:cBhvr>
                                        <p:cTn id="36" dur="1000" fill="hold"/>
                                        <p:tgtEl>
                                          <p:spTgt spid="107523">
                                            <p:txEl>
                                              <p:charRg st="121" end="13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7523">
                                            <p:txEl>
                                              <p:charRg st="134" end="236"/>
                                            </p:txEl>
                                          </p:spTgt>
                                        </p:tgtEl>
                                        <p:attrNameLst>
                                          <p:attrName>style.visibility</p:attrName>
                                        </p:attrNameLst>
                                      </p:cBhvr>
                                      <p:to>
                                        <p:strVal val="visible"/>
                                      </p:to>
                                    </p:set>
                                    <p:animEffect transition="in" filter="fade">
                                      <p:cBhvr>
                                        <p:cTn id="39" dur="1000"/>
                                        <p:tgtEl>
                                          <p:spTgt spid="107523">
                                            <p:txEl>
                                              <p:charRg st="134" end="236"/>
                                            </p:txEl>
                                          </p:spTgt>
                                        </p:tgtEl>
                                      </p:cBhvr>
                                    </p:animEffect>
                                    <p:anim calcmode="lin" valueType="num">
                                      <p:cBhvr>
                                        <p:cTn id="40" dur="1000" fill="hold"/>
                                        <p:tgtEl>
                                          <p:spTgt spid="107523">
                                            <p:txEl>
                                              <p:charRg st="134" end="236"/>
                                            </p:txEl>
                                          </p:spTgt>
                                        </p:tgtEl>
                                        <p:attrNameLst>
                                          <p:attrName>ppt_x</p:attrName>
                                        </p:attrNameLst>
                                      </p:cBhvr>
                                      <p:tavLst>
                                        <p:tav tm="0">
                                          <p:val>
                                            <p:strVal val="#ppt_x"/>
                                          </p:val>
                                        </p:tav>
                                        <p:tav tm="100000">
                                          <p:val>
                                            <p:strVal val="#ppt_x"/>
                                          </p:val>
                                        </p:tav>
                                      </p:tavLst>
                                    </p:anim>
                                    <p:anim calcmode="lin" valueType="num">
                                      <p:cBhvr>
                                        <p:cTn id="41" dur="1000" fill="hold"/>
                                        <p:tgtEl>
                                          <p:spTgt spid="107523">
                                            <p:txEl>
                                              <p:charRg st="134" end="23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07523">
                                            <p:txEl>
                                              <p:charRg st="236" end="253"/>
                                            </p:txEl>
                                          </p:spTgt>
                                        </p:tgtEl>
                                        <p:attrNameLst>
                                          <p:attrName>style.visibility</p:attrName>
                                        </p:attrNameLst>
                                      </p:cBhvr>
                                      <p:to>
                                        <p:strVal val="visible"/>
                                      </p:to>
                                    </p:set>
                                    <p:animEffect transition="in" filter="fade">
                                      <p:cBhvr>
                                        <p:cTn id="46" dur="1000"/>
                                        <p:tgtEl>
                                          <p:spTgt spid="107523">
                                            <p:txEl>
                                              <p:charRg st="236" end="253"/>
                                            </p:txEl>
                                          </p:spTgt>
                                        </p:tgtEl>
                                      </p:cBhvr>
                                    </p:animEffect>
                                    <p:anim calcmode="lin" valueType="num">
                                      <p:cBhvr>
                                        <p:cTn id="47" dur="1000" fill="hold"/>
                                        <p:tgtEl>
                                          <p:spTgt spid="107523">
                                            <p:txEl>
                                              <p:charRg st="236" end="253"/>
                                            </p:txEl>
                                          </p:spTgt>
                                        </p:tgtEl>
                                        <p:attrNameLst>
                                          <p:attrName>ppt_x</p:attrName>
                                        </p:attrNameLst>
                                      </p:cBhvr>
                                      <p:tavLst>
                                        <p:tav tm="0">
                                          <p:val>
                                            <p:strVal val="#ppt_x"/>
                                          </p:val>
                                        </p:tav>
                                        <p:tav tm="100000">
                                          <p:val>
                                            <p:strVal val="#ppt_x"/>
                                          </p:val>
                                        </p:tav>
                                      </p:tavLst>
                                    </p:anim>
                                    <p:anim calcmode="lin" valueType="num">
                                      <p:cBhvr>
                                        <p:cTn id="48" dur="1000" fill="hold"/>
                                        <p:tgtEl>
                                          <p:spTgt spid="107523">
                                            <p:txEl>
                                              <p:charRg st="236" end="253"/>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07523">
                                            <p:txEl>
                                              <p:charRg st="253" end="273"/>
                                            </p:txEl>
                                          </p:spTgt>
                                        </p:tgtEl>
                                        <p:attrNameLst>
                                          <p:attrName>style.visibility</p:attrName>
                                        </p:attrNameLst>
                                      </p:cBhvr>
                                      <p:to>
                                        <p:strVal val="visible"/>
                                      </p:to>
                                    </p:set>
                                    <p:animEffect transition="in" filter="fade">
                                      <p:cBhvr>
                                        <p:cTn id="51" dur="1000"/>
                                        <p:tgtEl>
                                          <p:spTgt spid="107523">
                                            <p:txEl>
                                              <p:charRg st="253" end="273"/>
                                            </p:txEl>
                                          </p:spTgt>
                                        </p:tgtEl>
                                      </p:cBhvr>
                                    </p:animEffect>
                                    <p:anim calcmode="lin" valueType="num">
                                      <p:cBhvr>
                                        <p:cTn id="52" dur="1000" fill="hold"/>
                                        <p:tgtEl>
                                          <p:spTgt spid="107523">
                                            <p:txEl>
                                              <p:charRg st="253" end="273"/>
                                            </p:txEl>
                                          </p:spTgt>
                                        </p:tgtEl>
                                        <p:attrNameLst>
                                          <p:attrName>ppt_x</p:attrName>
                                        </p:attrNameLst>
                                      </p:cBhvr>
                                      <p:tavLst>
                                        <p:tav tm="0">
                                          <p:val>
                                            <p:strVal val="#ppt_x"/>
                                          </p:val>
                                        </p:tav>
                                        <p:tav tm="100000">
                                          <p:val>
                                            <p:strVal val="#ppt_x"/>
                                          </p:val>
                                        </p:tav>
                                      </p:tavLst>
                                    </p:anim>
                                    <p:anim calcmode="lin" valueType="num">
                                      <p:cBhvr>
                                        <p:cTn id="53" dur="1000" fill="hold"/>
                                        <p:tgtEl>
                                          <p:spTgt spid="107523">
                                            <p:txEl>
                                              <p:charRg st="253" end="27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5601" name="Rectangle 5"/>
          <p:cNvSpPr/>
          <p:nvPr/>
        </p:nvSpPr>
        <p:spPr>
          <a:xfrm>
            <a:off x="2286000" y="2786063"/>
            <a:ext cx="9144000" cy="0"/>
          </a:xfrm>
          <a:prstGeom prst="rect">
            <a:avLst/>
          </a:prstGeom>
          <a:noFill/>
          <a:ln w="9525">
            <a:noFill/>
          </a:ln>
        </p:spPr>
        <p:txBody>
          <a:bodyPr anchor="t">
            <a:spAutoFit/>
          </a:bodyPr>
          <a:p>
            <a:endParaRPr lang="zh-CN" altLang="en-US" dirty="0">
              <a:latin typeface="Times New Roman" panose="02020603050405020304" pitchFamily="18" charset="0"/>
              <a:ea typeface="黑体" panose="02010609060101010101" pitchFamily="49" charset="-122"/>
            </a:endParaRPr>
          </a:p>
        </p:txBody>
      </p:sp>
      <p:pic>
        <p:nvPicPr>
          <p:cNvPr id="2" name="图片 48"/>
          <p:cNvPicPr>
            <a:picLocks noChangeAspect="1"/>
          </p:cNvPicPr>
          <p:nvPr/>
        </p:nvPicPr>
        <p:blipFill>
          <a:blip r:embed="rId2"/>
          <a:stretch>
            <a:fillRect/>
          </a:stretch>
        </p:blipFill>
        <p:spPr>
          <a:xfrm>
            <a:off x="683895" y="1844675"/>
            <a:ext cx="7178040" cy="2108200"/>
          </a:xfrm>
          <a:prstGeom prst="rect">
            <a:avLst/>
          </a:prstGeom>
          <a:noFill/>
          <a:ln w="9525">
            <a:noFill/>
          </a:ln>
        </p:spPr>
      </p:pic>
      <p:sp>
        <p:nvSpPr>
          <p:cNvPr id="107522" name="Rectangle 2"/>
          <p:cNvSpPr>
            <a:spLocks noGrp="1" noChangeArrowheads="1"/>
          </p:cNvSpPr>
          <p:nvPr/>
        </p:nvSpPr>
        <p:spPr>
          <a:xfrm>
            <a:off x="902970" y="67310"/>
            <a:ext cx="7298055" cy="440690"/>
          </a:xfrm>
          <a:prstGeom prst="rect">
            <a:avLst/>
          </a:prstGeom>
          <a:noFill/>
          <a:ln w="9525">
            <a:noFill/>
          </a:ln>
          <a:effectLst>
            <a:outerShdw dist="17961" dir="2699999" algn="ctr" rotWithShape="0">
              <a:schemeClr val="bg2"/>
            </a:outerShdw>
          </a:effectLst>
        </p:spPr>
        <p:txBody>
          <a:bodyPr vert="horz" wrap="square" lIns="92075" tIns="46038" rIns="92075" bIns="46038" numCol="1" anchor="ctr" anchorCtr="0" compatLnSpc="1"/>
          <a:lst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sz="3200" b="0" i="0" u="none" strike="noStrike" kern="0" cap="none" spc="0" normalizeH="0" baseline="0" noProof="0" smtClean="0">
                <a:ln>
                  <a:noFill/>
                </a:ln>
                <a:solidFill>
                  <a:srgbClr val="FF9900"/>
                </a:solidFill>
                <a:effectLst/>
                <a:uLnTx/>
                <a:uFillTx/>
                <a:latin typeface="+mj-lt"/>
                <a:ea typeface="+mj-ea"/>
                <a:cs typeface="+mj-cs"/>
              </a:rPr>
              <a:t>链路状态信息的交换过程</a:t>
            </a:r>
            <a:endParaRPr kumimoji="1" sz="32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0" cap="none" spc="0" normalizeH="0" baseline="0" noProof="0" smtClean="0">
                <a:ln>
                  <a:noFill/>
                </a:ln>
                <a:solidFill>
                  <a:srgbClr val="FF9900"/>
                </a:solidFill>
                <a:effectLst/>
                <a:uLnTx/>
                <a:uFillTx/>
                <a:latin typeface="+mj-lt"/>
                <a:ea typeface="+mj-ea"/>
                <a:cs typeface="+mj-cs"/>
              </a:rPr>
              <a:t>  </a:t>
            </a:r>
            <a:r>
              <a:rPr kumimoji="1" lang="zh-CN" altLang="en-US" sz="2800" b="0" i="0" u="none" strike="noStrike" kern="0" cap="none" spc="0" normalizeH="0" baseline="0" noProof="0" smtClean="0">
                <a:ln>
                  <a:noFill/>
                </a:ln>
                <a:solidFill>
                  <a:srgbClr val="FF9900"/>
                </a:solidFill>
                <a:effectLst/>
                <a:uLnTx/>
                <a:uFillTx/>
                <a:latin typeface="+mj-lt"/>
                <a:ea typeface="+mj-ea"/>
                <a:cs typeface="+mj-cs"/>
              </a:rPr>
              <a:t>链路状态路由算法 （</a:t>
            </a:r>
            <a:r>
              <a:rPr kumimoji="1" lang="en-US" altLang="zh-CN" sz="2800" b="0" i="0" u="none" strike="noStrike" kern="0" cap="none" spc="0" normalizeH="0" baseline="0" noProof="0" smtClean="0">
                <a:ln>
                  <a:noFill/>
                </a:ln>
                <a:solidFill>
                  <a:srgbClr val="FF9900"/>
                </a:solidFill>
                <a:effectLst/>
                <a:uLnTx/>
                <a:uFillTx/>
                <a:latin typeface="+mj-lt"/>
                <a:ea typeface="+mj-ea"/>
                <a:cs typeface="+mj-cs"/>
              </a:rPr>
              <a:t>3</a:t>
            </a:r>
            <a:r>
              <a:rPr kumimoji="1" lang="zh-CN" altLang="en-US" sz="28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2800" b="0" i="0" u="none" strike="noStrike" kern="0" cap="none" spc="0" normalizeH="0" baseline="0" noProof="0" smtClean="0">
              <a:ln>
                <a:noFill/>
              </a:ln>
              <a:solidFill>
                <a:srgbClr val="FF9900"/>
              </a:solidFill>
              <a:effectLst/>
              <a:uLnTx/>
              <a:uFillTx/>
              <a:latin typeface="+mj-lt"/>
              <a:ea typeface="+mj-ea"/>
              <a:cs typeface="+mj-cs"/>
            </a:endParaRPr>
          </a:p>
        </p:txBody>
      </p:sp>
      <p:sp>
        <p:nvSpPr>
          <p:cNvPr id="108547" name="Rectangle 3"/>
          <p:cNvSpPr>
            <a:spLocks noGrp="1"/>
          </p:cNvSpPr>
          <p:nvPr>
            <p:ph idx="1"/>
          </p:nvPr>
        </p:nvSpPr>
        <p:spPr>
          <a:xfrm>
            <a:off x="323850" y="836613"/>
            <a:ext cx="8820150" cy="5570537"/>
          </a:xfrm>
        </p:spPr>
        <p:txBody>
          <a:bodyPr vert="horz" wrap="square" lIns="91440" tIns="45720" rIns="91440" bIns="45720" anchor="t"/>
          <a:p>
            <a:pPr marL="914400" lvl="1" indent="-457200" eaLnBrk="1" hangingPunct="1">
              <a:buNone/>
            </a:pPr>
            <a:r>
              <a:rPr lang="zh-CN" altLang="en-US" dirty="0"/>
              <a:t>问题：</a:t>
            </a:r>
            <a:r>
              <a:rPr lang="zh-CN" altLang="en-US" dirty="0">
                <a:solidFill>
                  <a:srgbClr val="FF3300"/>
                </a:solidFill>
              </a:rPr>
              <a:t>序号循环使用；路由器崩溃后，序号重置；序号出错。</a:t>
            </a:r>
            <a:endParaRPr lang="zh-CN" altLang="en-US" dirty="0">
              <a:solidFill>
                <a:srgbClr val="FF3300"/>
              </a:solidFill>
            </a:endParaRPr>
          </a:p>
          <a:p>
            <a:pPr marL="914400" lvl="1" indent="-457200" eaLnBrk="1" hangingPunct="1">
              <a:buClr>
                <a:schemeClr val="tx1"/>
              </a:buClr>
              <a:buNone/>
            </a:pPr>
            <a:r>
              <a:rPr lang="zh-CN" altLang="en-US" dirty="0"/>
              <a:t>解决办法：</a:t>
            </a:r>
            <a:endParaRPr lang="zh-CN" altLang="en-US" dirty="0"/>
          </a:p>
          <a:p>
            <a:pPr marL="914400" lvl="1" indent="-457200" eaLnBrk="1" hangingPunct="1">
              <a:buClr>
                <a:schemeClr val="tx1"/>
              </a:buClr>
              <a:buNone/>
            </a:pPr>
            <a:r>
              <a:rPr lang="zh-CN" altLang="en-US" dirty="0"/>
              <a:t>     </a:t>
            </a:r>
            <a:r>
              <a:rPr lang="en-US" altLang="zh-CN" dirty="0"/>
              <a:t>1. </a:t>
            </a:r>
            <a:r>
              <a:rPr lang="zh-CN" altLang="en-US" dirty="0"/>
              <a:t>使用</a:t>
            </a:r>
            <a:r>
              <a:rPr lang="en-US" altLang="zh-CN" dirty="0"/>
              <a:t>32</a:t>
            </a:r>
            <a:r>
              <a:rPr lang="zh-CN" altLang="en-US" dirty="0"/>
              <a:t>位序号；</a:t>
            </a:r>
            <a:endParaRPr lang="zh-CN" altLang="en-US" dirty="0"/>
          </a:p>
          <a:p>
            <a:pPr marL="914400" lvl="1" indent="-457200" eaLnBrk="1" hangingPunct="1">
              <a:buClr>
                <a:schemeClr val="tx1"/>
              </a:buClr>
              <a:buNone/>
            </a:pPr>
            <a:r>
              <a:rPr lang="zh-CN" altLang="en-US" dirty="0"/>
              <a:t>     </a:t>
            </a:r>
            <a:r>
              <a:rPr lang="en-US" altLang="zh-CN" dirty="0"/>
              <a:t>2. </a:t>
            </a:r>
            <a:r>
              <a:rPr lang="zh-CN" altLang="en-US" dirty="0"/>
              <a:t>增加年龄（</a:t>
            </a:r>
            <a:r>
              <a:rPr lang="en-US" altLang="zh-CN" dirty="0"/>
              <a:t>age</a:t>
            </a:r>
            <a:r>
              <a:rPr lang="zh-CN" altLang="en-US" dirty="0"/>
              <a:t>）域，每秒钟年龄减</a:t>
            </a:r>
            <a:r>
              <a:rPr lang="en-US" altLang="zh-CN" dirty="0"/>
              <a:t>1</a:t>
            </a:r>
            <a:r>
              <a:rPr lang="zh-CN" altLang="en-US" dirty="0"/>
              <a:t>，为零则丢弃；</a:t>
            </a:r>
            <a:endParaRPr lang="zh-CN" altLang="en-US" dirty="0"/>
          </a:p>
          <a:p>
            <a:pPr marL="914400" lvl="1" indent="-457200" eaLnBrk="1" hangingPunct="1">
              <a:buClr>
                <a:schemeClr val="tx1"/>
              </a:buClr>
              <a:buNone/>
            </a:pPr>
            <a:r>
              <a:rPr lang="zh-CN" altLang="en-US" dirty="0"/>
              <a:t>     </a:t>
            </a:r>
            <a:r>
              <a:rPr lang="en-US" altLang="zh-CN" dirty="0"/>
              <a:t>3. </a:t>
            </a:r>
            <a:r>
              <a:rPr lang="zh-CN" altLang="en-US" dirty="0"/>
              <a:t>链路状态包到达后，延迟一段时间，并与其它已到达的来自同一路由器的链路状态包比较序号，丢弃重复包，保留新包；</a:t>
            </a:r>
            <a:endParaRPr lang="zh-CN" altLang="en-US" dirty="0"/>
          </a:p>
          <a:p>
            <a:pPr marL="914400" lvl="1" indent="-457200" eaLnBrk="1" hangingPunct="1">
              <a:buClr>
                <a:schemeClr val="tx1"/>
              </a:buClr>
              <a:buNone/>
            </a:pPr>
            <a:r>
              <a:rPr lang="zh-CN" altLang="en-US" dirty="0"/>
              <a:t>     </a:t>
            </a:r>
            <a:r>
              <a:rPr lang="en-US" altLang="zh-CN" dirty="0"/>
              <a:t>4. </a:t>
            </a:r>
            <a:r>
              <a:rPr lang="zh-CN" altLang="en-US" dirty="0"/>
              <a:t>链路状态包需要应答；</a:t>
            </a:r>
            <a:endParaRPr lang="zh-CN" altLang="en-US" dirty="0"/>
          </a:p>
          <a:p>
            <a:pPr marL="533400" indent="-533400"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7">
                                            <p:txEl>
                                              <p:charRg st="0" end="28"/>
                                            </p:txEl>
                                          </p:spTgt>
                                        </p:tgtEl>
                                        <p:attrNameLst>
                                          <p:attrName>style.visibility</p:attrName>
                                        </p:attrNameLst>
                                      </p:cBhvr>
                                      <p:to>
                                        <p:strVal val="visible"/>
                                      </p:to>
                                    </p:set>
                                    <p:anim calcmode="lin" valueType="num">
                                      <p:cBhvr additive="base">
                                        <p:cTn id="7" dur="500" fill="hold"/>
                                        <p:tgtEl>
                                          <p:spTgt spid="108547">
                                            <p:txEl>
                                              <p:charRg st="0" end="2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7">
                                            <p:txEl>
                                              <p:charRg st="0" end="2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47">
                                            <p:txEl>
                                              <p:charRg st="28" end="34"/>
                                            </p:txEl>
                                          </p:spTgt>
                                        </p:tgtEl>
                                        <p:attrNameLst>
                                          <p:attrName>style.visibility</p:attrName>
                                        </p:attrNameLst>
                                      </p:cBhvr>
                                      <p:to>
                                        <p:strVal val="visible"/>
                                      </p:to>
                                    </p:set>
                                    <p:anim calcmode="lin" valueType="num">
                                      <p:cBhvr additive="base">
                                        <p:cTn id="13" dur="500" fill="hold"/>
                                        <p:tgtEl>
                                          <p:spTgt spid="108547">
                                            <p:txEl>
                                              <p:charRg st="28" end="3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547">
                                            <p:txEl>
                                              <p:charRg st="28" end="3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8547">
                                            <p:txEl>
                                              <p:charRg st="34" end="51"/>
                                            </p:txEl>
                                          </p:spTgt>
                                        </p:tgtEl>
                                        <p:attrNameLst>
                                          <p:attrName>style.visibility</p:attrName>
                                        </p:attrNameLst>
                                      </p:cBhvr>
                                      <p:to>
                                        <p:strVal val="visible"/>
                                      </p:to>
                                    </p:set>
                                    <p:anim calcmode="lin" valueType="num">
                                      <p:cBhvr additive="base">
                                        <p:cTn id="19" dur="500" fill="hold"/>
                                        <p:tgtEl>
                                          <p:spTgt spid="108547">
                                            <p:txEl>
                                              <p:charRg st="34" end="5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8547">
                                            <p:txEl>
                                              <p:charRg st="34" end="5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8547">
                                            <p:txEl>
                                              <p:charRg st="51" end="85"/>
                                            </p:txEl>
                                          </p:spTgt>
                                        </p:tgtEl>
                                        <p:attrNameLst>
                                          <p:attrName>style.visibility</p:attrName>
                                        </p:attrNameLst>
                                      </p:cBhvr>
                                      <p:to>
                                        <p:strVal val="visible"/>
                                      </p:to>
                                    </p:set>
                                    <p:anim calcmode="lin" valueType="num">
                                      <p:cBhvr additive="base">
                                        <p:cTn id="25" dur="500" fill="hold"/>
                                        <p:tgtEl>
                                          <p:spTgt spid="108547">
                                            <p:txEl>
                                              <p:charRg st="51" end="8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8547">
                                            <p:txEl>
                                              <p:charRg st="51" end="8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8547">
                                            <p:txEl>
                                              <p:charRg st="85" end="147"/>
                                            </p:txEl>
                                          </p:spTgt>
                                        </p:tgtEl>
                                        <p:attrNameLst>
                                          <p:attrName>style.visibility</p:attrName>
                                        </p:attrNameLst>
                                      </p:cBhvr>
                                      <p:to>
                                        <p:strVal val="visible"/>
                                      </p:to>
                                    </p:set>
                                    <p:anim calcmode="lin" valueType="num">
                                      <p:cBhvr additive="base">
                                        <p:cTn id="31" dur="500" fill="hold"/>
                                        <p:tgtEl>
                                          <p:spTgt spid="108547">
                                            <p:txEl>
                                              <p:charRg st="85" end="14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8547">
                                            <p:txEl>
                                              <p:charRg st="85" end="14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8547">
                                            <p:txEl>
                                              <p:charRg st="147" end="166"/>
                                            </p:txEl>
                                          </p:spTgt>
                                        </p:tgtEl>
                                        <p:attrNameLst>
                                          <p:attrName>style.visibility</p:attrName>
                                        </p:attrNameLst>
                                      </p:cBhvr>
                                      <p:to>
                                        <p:strVal val="visible"/>
                                      </p:to>
                                    </p:set>
                                    <p:anim calcmode="lin" valueType="num">
                                      <p:cBhvr additive="base">
                                        <p:cTn id="37" dur="500" fill="hold"/>
                                        <p:tgtEl>
                                          <p:spTgt spid="108547">
                                            <p:txEl>
                                              <p:charRg st="147" end="16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8547">
                                            <p:txEl>
                                              <p:charRg st="147" end="16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ldLvl="2"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4" name="Rectangle 6"/>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dirty="0" smtClean="0">
                <a:ln>
                  <a:noFill/>
                </a:ln>
                <a:solidFill>
                  <a:srgbClr val="FF9900"/>
                </a:solidFill>
                <a:effectLst/>
                <a:uLnTx/>
                <a:uFillTx/>
                <a:latin typeface="+mj-lt"/>
                <a:ea typeface="+mj-ea"/>
                <a:cs typeface="+mj-cs"/>
              </a:rPr>
              <a:t>5.2.4 </a:t>
            </a:r>
            <a:r>
              <a:rPr kumimoji="1" lang="zh-CN" altLang="en-US" sz="4000" b="0" i="0" u="none" strike="noStrike" kern="0" cap="none" spc="0" normalizeH="0" baseline="0" noProof="0" dirty="0" smtClean="0">
                <a:ln>
                  <a:noFill/>
                </a:ln>
                <a:solidFill>
                  <a:srgbClr val="FF9900"/>
                </a:solidFill>
                <a:effectLst/>
                <a:uLnTx/>
                <a:uFillTx/>
                <a:latin typeface="+mj-lt"/>
                <a:ea typeface="+mj-ea"/>
                <a:cs typeface="+mj-cs"/>
              </a:rPr>
              <a:t>路由器</a:t>
            </a:r>
            <a:endParaRPr kumimoji="1" lang="zh-CN" altLang="en-US" sz="40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17410" name="Rectangle 2"/>
          <p:cNvSpPr/>
          <p:nvPr/>
        </p:nvSpPr>
        <p:spPr>
          <a:xfrm>
            <a:off x="0" y="0"/>
            <a:ext cx="9144000" cy="0"/>
          </a:xfrm>
          <a:prstGeom prst="rect">
            <a:avLst/>
          </a:prstGeom>
          <a:noFill/>
          <a:ln w="12700">
            <a:noFill/>
          </a:ln>
        </p:spPr>
        <p:txBody>
          <a:bodyPr wrap="none" anchor="ctr">
            <a:spAutoFit/>
          </a:bodyPr>
          <a:p>
            <a:endParaRPr lang="zh-CN" altLang="en-US" dirty="0">
              <a:latin typeface="Times New Roman" panose="02020603050405020304" pitchFamily="18" charset="0"/>
              <a:ea typeface="黑体" panose="02010609060101010101" pitchFamily="49" charset="-122"/>
            </a:endParaRPr>
          </a:p>
        </p:txBody>
      </p:sp>
      <p:graphicFrame>
        <p:nvGraphicFramePr>
          <p:cNvPr id="17411" name="Object 1"/>
          <p:cNvGraphicFramePr/>
          <p:nvPr/>
        </p:nvGraphicFramePr>
        <p:xfrm>
          <a:off x="468313" y="1268413"/>
          <a:ext cx="7958137" cy="3529012"/>
        </p:xfrm>
        <a:graphic>
          <a:graphicData uri="http://schemas.openxmlformats.org/presentationml/2006/ole">
            <mc:AlternateContent xmlns:mc="http://schemas.openxmlformats.org/markup-compatibility/2006">
              <mc:Choice xmlns:v="urn:schemas-microsoft-com:vml" Requires="v">
                <p:oleObj spid="_x0000_s3087" name="" r:id="rId1" imgW="5526405" imgH="2462530" progId="Visio.Drawing.11">
                  <p:embed/>
                </p:oleObj>
              </mc:Choice>
              <mc:Fallback>
                <p:oleObj name="" r:id="rId1" imgW="5526405" imgH="2462530" progId="Visio.Drawing.11">
                  <p:embed/>
                  <p:pic>
                    <p:nvPicPr>
                      <p:cNvPr id="0" name="图片 3086"/>
                      <p:cNvPicPr/>
                      <p:nvPr/>
                    </p:nvPicPr>
                    <p:blipFill>
                      <a:blip r:embed="rId2"/>
                      <a:stretch>
                        <a:fillRect/>
                      </a:stretch>
                    </p:blipFill>
                    <p:spPr>
                      <a:xfrm>
                        <a:off x="468313" y="1268413"/>
                        <a:ext cx="7958137" cy="3529012"/>
                      </a:xfrm>
                      <a:prstGeom prst="rect">
                        <a:avLst/>
                      </a:prstGeom>
                      <a:noFill/>
                      <a:ln w="38100">
                        <a:noFill/>
                        <a:miter/>
                      </a:ln>
                    </p:spPr>
                  </p:pic>
                </p:oleObj>
              </mc:Fallback>
            </mc:AlternateContent>
          </a:graphicData>
        </a:graphic>
      </p:graphicFrame>
      <p:sp>
        <p:nvSpPr>
          <p:cNvPr id="2" name="文本框 1"/>
          <p:cNvSpPr txBox="1"/>
          <p:nvPr/>
        </p:nvSpPr>
        <p:spPr>
          <a:xfrm>
            <a:off x="2540000" y="5323840"/>
            <a:ext cx="2969260" cy="460375"/>
          </a:xfrm>
          <a:prstGeom prst="rect">
            <a:avLst/>
          </a:prstGeom>
          <a:noFill/>
        </p:spPr>
        <p:txBody>
          <a:bodyPr wrap="none" rtlCol="0" anchor="t">
            <a:spAutoFit/>
          </a:bodyPr>
          <a:p>
            <a:pPr>
              <a:buNone/>
            </a:pPr>
            <a:r>
              <a:rPr kumimoji="1" lang="en-US" altLang="zh-CN" sz="2400" kern="0" noProof="0" dirty="0" smtClean="0">
                <a:ln>
                  <a:noFill/>
                </a:ln>
                <a:solidFill>
                  <a:srgbClr val="FF9900"/>
                </a:solidFill>
                <a:effectLst/>
                <a:uLnTx/>
                <a:uFillTx/>
                <a:latin typeface="+mj-lt"/>
                <a:ea typeface="+mj-ea"/>
                <a:cs typeface="+mj-cs"/>
                <a:sym typeface="+mn-ea"/>
              </a:rPr>
              <a:t>    </a:t>
            </a:r>
            <a:r>
              <a:rPr kumimoji="1" lang="zh-CN" altLang="en-US" sz="2400" kern="0" noProof="0" dirty="0" smtClean="0">
                <a:ln>
                  <a:noFill/>
                </a:ln>
                <a:solidFill>
                  <a:srgbClr val="C00000"/>
                </a:solidFill>
                <a:effectLst/>
                <a:uLnTx/>
                <a:uFillTx/>
                <a:latin typeface="+mj-lt"/>
                <a:ea typeface="+mj-ea"/>
                <a:cs typeface="+mj-cs"/>
                <a:sym typeface="+mn-ea"/>
              </a:rPr>
              <a:t>路由器的基本结构</a:t>
            </a:r>
            <a:endParaRPr kumimoji="1" lang="zh-CN" altLang="en-US" sz="2400" kern="0" noProof="0" dirty="0" smtClean="0">
              <a:ln>
                <a:noFill/>
              </a:ln>
              <a:solidFill>
                <a:srgbClr val="C00000"/>
              </a:solidFill>
              <a:effectLst/>
              <a:uLnTx/>
              <a:uFillTx/>
              <a:latin typeface="+mj-lt"/>
              <a:ea typeface="+mj-ea"/>
              <a:cs typeface="+mj-cs"/>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4" name="Rectangle 6"/>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dirty="0" smtClean="0">
                <a:ln>
                  <a:noFill/>
                </a:ln>
                <a:solidFill>
                  <a:srgbClr val="FF9900"/>
                </a:solidFill>
                <a:effectLst/>
                <a:uLnTx/>
                <a:uFillTx/>
                <a:latin typeface="+mj-lt"/>
                <a:ea typeface="+mj-ea"/>
                <a:cs typeface="+mj-cs"/>
              </a:rPr>
              <a:t>路由器常用的交换方法</a:t>
            </a:r>
            <a:endParaRPr kumimoji="1" lang="zh-CN" altLang="en-US" sz="40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18434" name="Rectangle 2"/>
          <p:cNvSpPr/>
          <p:nvPr/>
        </p:nvSpPr>
        <p:spPr>
          <a:xfrm>
            <a:off x="0" y="0"/>
            <a:ext cx="9144000" cy="0"/>
          </a:xfrm>
          <a:prstGeom prst="rect">
            <a:avLst/>
          </a:prstGeom>
          <a:noFill/>
          <a:ln w="12700">
            <a:noFill/>
          </a:ln>
        </p:spPr>
        <p:txBody>
          <a:bodyPr wrap="none" anchor="ctr">
            <a:spAutoFit/>
          </a:bodyPr>
          <a:p>
            <a:endParaRPr lang="zh-CN" altLang="en-US" dirty="0">
              <a:latin typeface="Times New Roman" panose="02020603050405020304" pitchFamily="18" charset="0"/>
              <a:ea typeface="黑体" panose="02010609060101010101" pitchFamily="49" charset="-122"/>
            </a:endParaRPr>
          </a:p>
        </p:txBody>
      </p:sp>
      <p:sp>
        <p:nvSpPr>
          <p:cNvPr id="18435" name="Rectangle 5"/>
          <p:cNvSpPr/>
          <p:nvPr/>
        </p:nvSpPr>
        <p:spPr>
          <a:xfrm>
            <a:off x="0" y="0"/>
            <a:ext cx="9144000" cy="0"/>
          </a:xfrm>
          <a:prstGeom prst="rect">
            <a:avLst/>
          </a:prstGeom>
          <a:noFill/>
          <a:ln w="12700">
            <a:noFill/>
          </a:ln>
        </p:spPr>
        <p:txBody>
          <a:bodyPr wrap="none" anchor="ctr">
            <a:spAutoFit/>
          </a:bodyPr>
          <a:p>
            <a:endParaRPr lang="zh-CN" altLang="en-US" dirty="0">
              <a:latin typeface="Times New Roman" panose="02020603050405020304" pitchFamily="18" charset="0"/>
              <a:ea typeface="黑体" panose="02010609060101010101" pitchFamily="49" charset="-122"/>
            </a:endParaRPr>
          </a:p>
        </p:txBody>
      </p:sp>
      <p:graphicFrame>
        <p:nvGraphicFramePr>
          <p:cNvPr id="18436" name="Object 4"/>
          <p:cNvGraphicFramePr/>
          <p:nvPr/>
        </p:nvGraphicFramePr>
        <p:xfrm>
          <a:off x="611188" y="1773238"/>
          <a:ext cx="7959725" cy="2303462"/>
        </p:xfrm>
        <a:graphic>
          <a:graphicData uri="http://schemas.openxmlformats.org/presentationml/2006/ole">
            <mc:AlternateContent xmlns:mc="http://schemas.openxmlformats.org/markup-compatibility/2006">
              <mc:Choice xmlns:v="urn:schemas-microsoft-com:vml" Requires="v">
                <p:oleObj spid="_x0000_s3088" name="" r:id="rId1" imgW="5349875" imgH="1548130" progId="Visio.Drawing.11">
                  <p:embed/>
                </p:oleObj>
              </mc:Choice>
              <mc:Fallback>
                <p:oleObj name="" r:id="rId1" imgW="5349875" imgH="1548130" progId="Visio.Drawing.11">
                  <p:embed/>
                  <p:pic>
                    <p:nvPicPr>
                      <p:cNvPr id="0" name="图片 3087"/>
                      <p:cNvPicPr/>
                      <p:nvPr/>
                    </p:nvPicPr>
                    <p:blipFill>
                      <a:blip r:embed="rId2"/>
                      <a:stretch>
                        <a:fillRect/>
                      </a:stretch>
                    </p:blipFill>
                    <p:spPr>
                      <a:xfrm>
                        <a:off x="611188" y="1773238"/>
                        <a:ext cx="7959725" cy="2303462"/>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2"/>
          <p:cNvSpPr>
            <a:spLocks noGrp="1" noChangeArrowheads="1"/>
          </p:cNvSpPr>
          <p:nvPr>
            <p:ph type="title"/>
          </p:nvPr>
        </p:nvSpPr>
        <p:spPr>
          <a:xfrm>
            <a:off x="323850" y="0"/>
            <a:ext cx="8229600" cy="66675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5.3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网络互联</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 </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48130" name="Rectangle 3"/>
          <p:cNvSpPr>
            <a:spLocks noGrp="1"/>
          </p:cNvSpPr>
          <p:nvPr>
            <p:ph idx="1"/>
          </p:nvPr>
        </p:nvSpPr>
        <p:spPr>
          <a:xfrm>
            <a:off x="611505" y="1772920"/>
            <a:ext cx="8134350" cy="1990725"/>
          </a:xfrm>
        </p:spPr>
        <p:txBody>
          <a:bodyPr vert="horz" wrap="square" lIns="91440" tIns="45720" rIns="91440" bIns="45720" anchor="t"/>
          <a:p>
            <a:pPr eaLnBrk="1" hangingPunct="1"/>
            <a:r>
              <a:rPr lang="zh-CN" altLang="en-US" sz="2400" dirty="0"/>
              <a:t>互联网（</a:t>
            </a:r>
            <a:r>
              <a:rPr lang="en-US" altLang="zh-CN" sz="2400" dirty="0"/>
              <a:t>internet</a:t>
            </a:r>
            <a:r>
              <a:rPr lang="zh-CN" altLang="en-US" sz="2400" dirty="0"/>
              <a:t>）：两个或多个网络构成互联网。</a:t>
            </a:r>
            <a:endParaRPr lang="zh-CN" altLang="en-US" sz="2400" dirty="0"/>
          </a:p>
          <a:p>
            <a:pPr eaLnBrk="1" hangingPunct="1"/>
            <a:r>
              <a:rPr lang="zh-CN" altLang="en-US" sz="2400" dirty="0"/>
              <a:t>多种不同网络（协议）存在的原因：</a:t>
            </a:r>
            <a:endParaRPr lang="zh-CN" altLang="en-US" sz="2400" dirty="0"/>
          </a:p>
          <a:p>
            <a:pPr lvl="1" eaLnBrk="1" hangingPunct="1"/>
            <a:r>
              <a:rPr lang="zh-CN" altLang="en-US" sz="2000" dirty="0"/>
              <a:t>历史原因：不同公司的网络产品大量使用；</a:t>
            </a:r>
            <a:endParaRPr lang="zh-CN" altLang="en-US" sz="2000" dirty="0"/>
          </a:p>
          <a:p>
            <a:pPr lvl="1" eaLnBrk="1" hangingPunct="1"/>
            <a:r>
              <a:rPr lang="zh-CN" altLang="en-US" sz="2000" dirty="0"/>
              <a:t>价格原因：网络产品价格低，更多的人有权决定使用何种网络；</a:t>
            </a:r>
            <a:endParaRPr lang="zh-CN" altLang="en-US" sz="2000" dirty="0"/>
          </a:p>
          <a:p>
            <a:pPr lvl="1" eaLnBrk="1" hangingPunct="1"/>
            <a:r>
              <a:rPr lang="zh-CN" altLang="en-US" sz="2000" dirty="0"/>
              <a:t>技术原因：不同网络采用不同技术、不同硬件、不同协议。</a:t>
            </a:r>
            <a:endParaRPr lang="zh-CN" altLang="en-US" sz="2400" dirty="0"/>
          </a:p>
        </p:txBody>
      </p:sp>
      <p:sp>
        <p:nvSpPr>
          <p:cNvPr id="48132" name="Rectangle 117"/>
          <p:cNvSpPr/>
          <p:nvPr/>
        </p:nvSpPr>
        <p:spPr>
          <a:xfrm>
            <a:off x="2647950" y="2976563"/>
            <a:ext cx="9144000" cy="0"/>
          </a:xfrm>
          <a:prstGeom prst="rect">
            <a:avLst/>
          </a:prstGeom>
          <a:noFill/>
          <a:ln w="9525">
            <a:noFill/>
          </a:ln>
        </p:spPr>
        <p:txBody>
          <a:bodyPr anchor="t">
            <a:spAutoFit/>
          </a:bodyPr>
          <a:p>
            <a:endParaRPr lang="zh-CN" altLang="en-US" dirty="0">
              <a:latin typeface="Times New Roman" panose="02020603050405020304" pitchFamily="18" charset="0"/>
              <a:ea typeface="黑体" panose="02010609060101010101" pitchFamily="49" charset="-122"/>
            </a:endParaRPr>
          </a:p>
        </p:txBody>
      </p:sp>
      <p:graphicFrame>
        <p:nvGraphicFramePr>
          <p:cNvPr id="48133" name="Object 1024"/>
          <p:cNvGraphicFramePr/>
          <p:nvPr/>
        </p:nvGraphicFramePr>
        <p:xfrm>
          <a:off x="611505" y="4364990"/>
          <a:ext cx="7772400" cy="1827213"/>
        </p:xfrm>
        <a:graphic>
          <a:graphicData uri="http://schemas.openxmlformats.org/presentationml/2006/ole">
            <mc:AlternateContent xmlns:mc="http://schemas.openxmlformats.org/markup-compatibility/2006">
              <mc:Choice xmlns:v="urn:schemas-microsoft-com:vml" Requires="v">
                <p:oleObj spid="_x0000_s3077" name="" r:id="rId1" imgW="7208520" imgH="1697990" progId="Visio.Drawing.11">
                  <p:embed/>
                </p:oleObj>
              </mc:Choice>
              <mc:Fallback>
                <p:oleObj name="" r:id="rId1" imgW="7208520" imgH="1697990" progId="Visio.Drawing.11">
                  <p:embed/>
                  <p:pic>
                    <p:nvPicPr>
                      <p:cNvPr id="0" name="图片 3076"/>
                      <p:cNvPicPr/>
                      <p:nvPr/>
                    </p:nvPicPr>
                    <p:blipFill>
                      <a:blip r:embed="rId2"/>
                      <a:stretch>
                        <a:fillRect/>
                      </a:stretch>
                    </p:blipFill>
                    <p:spPr>
                      <a:xfrm>
                        <a:off x="611505" y="4364990"/>
                        <a:ext cx="7772400" cy="1827213"/>
                      </a:xfrm>
                      <a:prstGeom prst="rect">
                        <a:avLst/>
                      </a:prstGeom>
                      <a:solidFill>
                        <a:schemeClr val="bg1"/>
                      </a:solidFill>
                      <a:ln w="38100">
                        <a:noFill/>
                        <a:miter/>
                      </a:ln>
                    </p:spPr>
                  </p:pic>
                </p:oleObj>
              </mc:Fallback>
            </mc:AlternateContent>
          </a:graphicData>
        </a:graphic>
      </p:graphicFrame>
      <p:sp>
        <p:nvSpPr>
          <p:cNvPr id="100" name="文本框 99"/>
          <p:cNvSpPr txBox="1"/>
          <p:nvPr/>
        </p:nvSpPr>
        <p:spPr>
          <a:xfrm>
            <a:off x="828040" y="908685"/>
            <a:ext cx="5080000" cy="583565"/>
          </a:xfrm>
          <a:prstGeom prst="rect">
            <a:avLst/>
          </a:prstGeom>
          <a:noFill/>
          <a:ln w="9525">
            <a:noFill/>
          </a:ln>
        </p:spPr>
        <p:txBody>
          <a:bodyPr>
            <a:spAutoFit/>
          </a:bodyPr>
          <a:p>
            <a:pPr marL="450215" indent="-450215"/>
            <a:r>
              <a:rPr kumimoji="1" lang="zh-CN" altLang="en-US" sz="3200" b="0" kern="0" noProof="0" smtClean="0">
                <a:ln>
                  <a:noFill/>
                </a:ln>
                <a:solidFill>
                  <a:srgbClr val="FF9900"/>
                </a:solidFill>
                <a:effectLst/>
                <a:uLnTx/>
                <a:uFillTx/>
                <a:latin typeface="+mj-lt"/>
                <a:ea typeface="+mj-ea"/>
                <a:cs typeface="+mj-cs"/>
              </a:rPr>
              <a:t>5.</a:t>
            </a:r>
            <a:r>
              <a:rPr kumimoji="1" lang="en-US" altLang="zh-CN" sz="3200" b="0" kern="0" noProof="0" smtClean="0">
                <a:ln>
                  <a:noFill/>
                </a:ln>
                <a:solidFill>
                  <a:srgbClr val="FF9900"/>
                </a:solidFill>
                <a:effectLst/>
                <a:uLnTx/>
                <a:uFillTx/>
                <a:latin typeface="+mj-lt"/>
                <a:ea typeface="+mj-ea"/>
                <a:cs typeface="+mj-cs"/>
              </a:rPr>
              <a:t>3</a:t>
            </a:r>
            <a:r>
              <a:rPr kumimoji="1" lang="zh-CN" altLang="en-US" sz="3200" b="0" kern="0" noProof="0" smtClean="0">
                <a:ln>
                  <a:noFill/>
                </a:ln>
                <a:solidFill>
                  <a:srgbClr val="FF9900"/>
                </a:solidFill>
                <a:effectLst/>
                <a:uLnTx/>
                <a:uFillTx/>
                <a:latin typeface="+mj-lt"/>
                <a:ea typeface="+mj-ea"/>
                <a:cs typeface="+mj-cs"/>
              </a:rPr>
              <a:t>.1 网络互联的基本概念</a:t>
            </a:r>
            <a:endParaRPr kumimoji="1" lang="zh-CN" altLang="en-US" sz="3200" b="0" kern="0" noProof="0" smtClean="0">
              <a:ln>
                <a:noFill/>
              </a:ln>
              <a:solidFill>
                <a:srgbClr val="FF9900"/>
              </a:solidFill>
              <a:effectLst/>
              <a:uLnTx/>
              <a:uFillTx/>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网络互联需解决的问题</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57347" name="Rectangle 3"/>
          <p:cNvSpPr>
            <a:spLocks noGrp="1"/>
          </p:cNvSpPr>
          <p:nvPr>
            <p:ph idx="1"/>
          </p:nvPr>
        </p:nvSpPr>
        <p:spPr>
          <a:xfrm>
            <a:off x="468313" y="765175"/>
            <a:ext cx="8153400" cy="5730875"/>
          </a:xfrm>
        </p:spPr>
        <p:txBody>
          <a:bodyPr vert="horz" wrap="square" lIns="91440" tIns="45720" rIns="91440" bIns="45720" anchor="t"/>
          <a:p>
            <a:pPr algn="just" eaLnBrk="1" hangingPunct="1"/>
            <a:r>
              <a:rPr lang="zh-CN" altLang="en-US" sz="2800" b="0" dirty="0">
                <a:latin typeface="宋体" panose="02010600030101010101" pitchFamily="2" charset="-122"/>
              </a:rPr>
              <a:t>相同的通信协议，不但原则上相同，而且细节也要相同。 </a:t>
            </a:r>
            <a:endParaRPr lang="zh-CN" altLang="en-US" sz="2800" b="0" dirty="0">
              <a:latin typeface="宋体" panose="02010600030101010101" pitchFamily="2" charset="-122"/>
            </a:endParaRPr>
          </a:p>
          <a:p>
            <a:pPr algn="just" eaLnBrk="1" hangingPunct="1"/>
            <a:r>
              <a:rPr lang="zh-CN" altLang="en-US" sz="2800" b="0" dirty="0">
                <a:latin typeface="宋体" panose="02010600030101010101" pitchFamily="2" charset="-122"/>
              </a:rPr>
              <a:t>统一的寻址方式。</a:t>
            </a:r>
            <a:r>
              <a:rPr lang="zh-CN" altLang="en-US" sz="2800" b="0" dirty="0">
                <a:latin typeface="黑体" panose="02010609060101010101" pitchFamily="49" charset="-122"/>
                <a:ea typeface="Arial Unicode MS" panose="020B0604020202020204" charset="-122"/>
              </a:rPr>
              <a:t>   </a:t>
            </a:r>
            <a:endParaRPr lang="zh-CN" altLang="en-US" sz="2800" b="0" dirty="0">
              <a:latin typeface="黑体" panose="02010609060101010101" pitchFamily="49" charset="-122"/>
              <a:ea typeface="Arial Unicode MS" panose="020B0604020202020204" charset="-122"/>
            </a:endParaRPr>
          </a:p>
          <a:p>
            <a:pPr algn="just" eaLnBrk="1" hangingPunct="1"/>
            <a:r>
              <a:rPr lang="zh-CN" altLang="en-US" sz="2800" b="0" dirty="0">
                <a:latin typeface="宋体" panose="02010600030101010101" pitchFamily="2" charset="-122"/>
              </a:rPr>
              <a:t>一致的分组或信息帧的长度。</a:t>
            </a:r>
            <a:endParaRPr lang="zh-CN" altLang="en-US" sz="2800" b="0" dirty="0">
              <a:latin typeface="黑体" panose="02010609060101010101" pitchFamily="49" charset="-122"/>
              <a:ea typeface="Arial Unicode MS" panose="020B0604020202020204" charset="-122"/>
            </a:endParaRPr>
          </a:p>
          <a:p>
            <a:pPr algn="just" eaLnBrk="1" hangingPunct="1"/>
            <a:r>
              <a:rPr lang="zh-CN" altLang="en-US" sz="2800" b="0" dirty="0">
                <a:latin typeface="宋体" panose="02010600030101010101" pitchFamily="2" charset="-122"/>
              </a:rPr>
              <a:t>广域网互连时，各个网络可能采用不同的流量控制方法，或选择不同的流量控制参数，互连时必须进行适配。</a:t>
            </a:r>
            <a:r>
              <a:rPr lang="zh-CN" altLang="en-US" sz="2800" b="0" dirty="0">
                <a:latin typeface="黑体" panose="02010609060101010101" pitchFamily="49" charset="-122"/>
                <a:ea typeface="Arial Unicode MS" panose="020B0604020202020204" charset="-122"/>
              </a:rPr>
              <a:t>  </a:t>
            </a:r>
            <a:endParaRPr lang="zh-CN" altLang="en-US" sz="2800" b="0" dirty="0">
              <a:latin typeface="黑体" panose="02010609060101010101" pitchFamily="49" charset="-122"/>
              <a:ea typeface="Arial Unicode MS" panose="020B0604020202020204" charset="-122"/>
            </a:endParaRPr>
          </a:p>
          <a:p>
            <a:pPr algn="just" eaLnBrk="1" hangingPunct="1"/>
            <a:r>
              <a:rPr lang="zh-CN" altLang="en-US" sz="2800" b="0" dirty="0">
                <a:latin typeface="宋体" panose="02010600030101010101" pitchFamily="2" charset="-122"/>
              </a:rPr>
              <a:t>必须研究网间的延迟，以保证分组的可靠性传送，并且不超过规定的时延。</a:t>
            </a:r>
            <a:r>
              <a:rPr lang="zh-CN" altLang="en-US" sz="2800" b="0" dirty="0">
                <a:latin typeface="黑体" panose="02010609060101010101" pitchFamily="49" charset="-122"/>
                <a:ea typeface="Arial Unicode MS" panose="020B0604020202020204" charset="-122"/>
              </a:rPr>
              <a:t> </a:t>
            </a:r>
            <a:endParaRPr lang="zh-CN" altLang="en-US" sz="2800" b="0" dirty="0">
              <a:latin typeface="黑体" panose="02010609060101010101" pitchFamily="49" charset="-122"/>
              <a:ea typeface="Arial Unicode MS" panose="020B0604020202020204" charset="-122"/>
            </a:endParaRPr>
          </a:p>
          <a:p>
            <a:pPr algn="just" eaLnBrk="1" hangingPunct="1"/>
            <a:r>
              <a:rPr lang="zh-CN" altLang="en-US" sz="2800" b="0" dirty="0">
                <a:latin typeface="宋体" panose="02010600030101010101" pitchFamily="2" charset="-122"/>
              </a:rPr>
              <a:t>在跨越网络时，要进行网间传送费用的计算。</a:t>
            </a:r>
            <a:r>
              <a:rPr lang="zh-CN" altLang="en-US" sz="2800" b="0" dirty="0">
                <a:latin typeface="黑体" panose="02010609060101010101" pitchFamily="49" charset="-122"/>
                <a:ea typeface="Arial Unicode MS" panose="020B0604020202020204" charset="-122"/>
              </a:rPr>
              <a:t>  </a:t>
            </a:r>
            <a:endParaRPr lang="zh-CN" altLang="en-US" sz="2800" b="0" dirty="0">
              <a:latin typeface="黑体" panose="02010609060101010101" pitchFamily="49" charset="-122"/>
              <a:ea typeface="Arial Unicode MS" panose="020B0604020202020204" charset="-122"/>
            </a:endParaRPr>
          </a:p>
          <a:p>
            <a:pPr eaLnBrk="1" hangingPunct="1"/>
            <a:r>
              <a:rPr lang="zh-CN" altLang="en-US" sz="2800" b="0" dirty="0">
                <a:latin typeface="宋体" panose="02010600030101010101" pitchFamily="2" charset="-122"/>
              </a:rPr>
              <a:t>当有多个网络互连时，还必须解决网际间的路由选择。</a:t>
            </a:r>
            <a:r>
              <a:rPr lang="zh-CN" altLang="en-US" sz="2800" dirty="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bldLst>
      <p:bldP spid="57347" grpId="0" bldLvl="2" animBg="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39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网络互联的分类</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315395" name="Rectangle 3"/>
          <p:cNvSpPr>
            <a:spLocks noGrp="1"/>
          </p:cNvSpPr>
          <p:nvPr>
            <p:ph idx="1"/>
          </p:nvPr>
        </p:nvSpPr>
        <p:spPr>
          <a:xfrm>
            <a:off x="611188" y="908050"/>
            <a:ext cx="8153400" cy="4826000"/>
          </a:xfrm>
        </p:spPr>
        <p:txBody>
          <a:bodyPr vert="horz" wrap="square" lIns="91440" tIns="45720" rIns="91440" bIns="45720" anchor="t"/>
          <a:p>
            <a:pPr algn="just" eaLnBrk="1" hangingPunct="1">
              <a:buNone/>
            </a:pPr>
            <a:r>
              <a:rPr lang="en-US" altLang="zh-CN" dirty="0">
                <a:latin typeface="宋体" panose="02010600030101010101" pitchFamily="2" charset="-122"/>
              </a:rPr>
              <a:t>  </a:t>
            </a:r>
            <a:r>
              <a:rPr lang="zh-CN" altLang="en-US" dirty="0">
                <a:latin typeface="宋体" panose="02010600030101010101" pitchFamily="2" charset="-122"/>
              </a:rPr>
              <a:t>计算机网络按地理范围可分为广域网</a:t>
            </a:r>
            <a:r>
              <a:rPr lang="en-US" altLang="zh-CN" dirty="0">
                <a:latin typeface="宋体" panose="02010600030101010101" pitchFamily="2" charset="-122"/>
                <a:ea typeface="Arial Unicode MS" panose="020B0604020202020204" charset="-122"/>
              </a:rPr>
              <a:t>WAN</a:t>
            </a:r>
            <a:r>
              <a:rPr lang="zh-CN" altLang="en-US" dirty="0">
                <a:latin typeface="宋体" panose="02010600030101010101" pitchFamily="2" charset="-122"/>
              </a:rPr>
              <a:t>和局域网</a:t>
            </a:r>
            <a:r>
              <a:rPr lang="en-US" altLang="zh-CN" dirty="0">
                <a:latin typeface="宋体" panose="02010600030101010101" pitchFamily="2" charset="-122"/>
                <a:ea typeface="Arial Unicode MS" panose="020B0604020202020204" charset="-122"/>
              </a:rPr>
              <a:t>LAN</a:t>
            </a:r>
            <a:r>
              <a:rPr lang="zh-CN" altLang="en-US" dirty="0">
                <a:latin typeface="宋体" panose="02010600030101010101" pitchFamily="2" charset="-122"/>
              </a:rPr>
              <a:t>。因此，网络互连可分为：</a:t>
            </a:r>
            <a:endParaRPr lang="zh-CN" altLang="en-US" dirty="0">
              <a:latin typeface="宋体" panose="02010600030101010101" pitchFamily="2" charset="-122"/>
              <a:ea typeface="Arial Unicode MS" panose="020B0604020202020204" charset="-122"/>
            </a:endParaRPr>
          </a:p>
          <a:p>
            <a:pPr lvl="1" algn="just" eaLnBrk="1" hangingPunct="1"/>
            <a:r>
              <a:rPr lang="zh-CN" altLang="en-US" dirty="0">
                <a:latin typeface="宋体" panose="02010600030101010101" pitchFamily="2" charset="-122"/>
                <a:ea typeface="Arial Unicode MS" panose="020B0604020202020204" charset="-122"/>
              </a:rPr>
              <a:t> </a:t>
            </a:r>
            <a:r>
              <a:rPr lang="zh-CN" altLang="en-US" dirty="0">
                <a:latin typeface="宋体" panose="02010600030101010101" pitchFamily="2" charset="-122"/>
              </a:rPr>
              <a:t>广域网与广域网的互连</a:t>
            </a:r>
            <a:endParaRPr lang="zh-CN" altLang="en-US" dirty="0">
              <a:latin typeface="宋体" panose="02010600030101010101" pitchFamily="2" charset="-122"/>
            </a:endParaRPr>
          </a:p>
          <a:p>
            <a:pPr lvl="1" algn="just" eaLnBrk="1" hangingPunct="1"/>
            <a:r>
              <a:rPr lang="zh-CN" altLang="en-US" dirty="0">
                <a:latin typeface="宋体" panose="02010600030101010101" pitchFamily="2" charset="-122"/>
                <a:ea typeface="Arial Unicode MS" panose="020B0604020202020204" charset="-122"/>
              </a:rPr>
              <a:t> </a:t>
            </a:r>
            <a:r>
              <a:rPr lang="zh-CN" altLang="en-US" dirty="0">
                <a:latin typeface="宋体" panose="02010600030101010101" pitchFamily="2" charset="-122"/>
              </a:rPr>
              <a:t>广域网和局域网的互连</a:t>
            </a:r>
            <a:endParaRPr lang="zh-CN" altLang="en-US" dirty="0">
              <a:latin typeface="宋体" panose="02010600030101010101" pitchFamily="2" charset="-122"/>
            </a:endParaRPr>
          </a:p>
          <a:p>
            <a:pPr lvl="1" algn="just" eaLnBrk="1" hangingPunct="1"/>
            <a:r>
              <a:rPr lang="zh-CN" altLang="en-US" dirty="0">
                <a:latin typeface="宋体" panose="02010600030101010101" pitchFamily="2" charset="-122"/>
              </a:rPr>
              <a:t> 局域网和局域网的互连</a:t>
            </a:r>
            <a:endParaRPr lang="zh-CN" altLang="en-US" dirty="0">
              <a:latin typeface="宋体" panose="02010600030101010101" pitchFamily="2" charset="-122"/>
            </a:endParaRPr>
          </a:p>
          <a:p>
            <a:pPr lvl="1" algn="just" eaLnBrk="1" hangingPunct="1"/>
            <a:r>
              <a:rPr lang="en-US" altLang="zh-CN" dirty="0">
                <a:latin typeface="宋体" panose="02010600030101010101" pitchFamily="2" charset="-122"/>
              </a:rPr>
              <a:t> </a:t>
            </a:r>
            <a:r>
              <a:rPr lang="zh-CN" altLang="en-US" dirty="0">
                <a:latin typeface="宋体" panose="02010600030101010101" pitchFamily="2" charset="-122"/>
              </a:rPr>
              <a:t>两个局域网通过广域网的互连</a:t>
            </a:r>
            <a:endParaRPr lang="en-US" altLang="zh-CN"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5395">
                                            <p:txEl>
                                              <p:charRg st="0" end="41"/>
                                            </p:txEl>
                                          </p:spTgt>
                                        </p:tgtEl>
                                        <p:attrNameLst>
                                          <p:attrName>style.visibility</p:attrName>
                                        </p:attrNameLst>
                                      </p:cBhvr>
                                      <p:to>
                                        <p:strVal val="visible"/>
                                      </p:to>
                                    </p:set>
                                    <p:animEffect transition="in" filter="fade">
                                      <p:cBhvr>
                                        <p:cTn id="7" dur="1000"/>
                                        <p:tgtEl>
                                          <p:spTgt spid="315395">
                                            <p:txEl>
                                              <p:charRg st="0" end="41"/>
                                            </p:txEl>
                                          </p:spTgt>
                                        </p:tgtEl>
                                      </p:cBhvr>
                                    </p:animEffect>
                                    <p:anim calcmode="lin" valueType="num">
                                      <p:cBhvr>
                                        <p:cTn id="8" dur="1000" fill="hold"/>
                                        <p:tgtEl>
                                          <p:spTgt spid="315395">
                                            <p:txEl>
                                              <p:charRg st="0" end="41"/>
                                            </p:txEl>
                                          </p:spTgt>
                                        </p:tgtEl>
                                        <p:attrNameLst>
                                          <p:attrName>ppt_x</p:attrName>
                                        </p:attrNameLst>
                                      </p:cBhvr>
                                      <p:tavLst>
                                        <p:tav tm="0">
                                          <p:val>
                                            <p:strVal val="#ppt_x"/>
                                          </p:val>
                                        </p:tav>
                                        <p:tav tm="100000">
                                          <p:val>
                                            <p:strVal val="#ppt_x"/>
                                          </p:val>
                                        </p:tav>
                                      </p:tavLst>
                                    </p:anim>
                                    <p:anim calcmode="lin" valueType="num">
                                      <p:cBhvr>
                                        <p:cTn id="9" dur="1000" fill="hold"/>
                                        <p:tgtEl>
                                          <p:spTgt spid="315395">
                                            <p:txEl>
                                              <p:charRg st="0" end="4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5395">
                                            <p:txEl>
                                              <p:charRg st="41" end="68"/>
                                            </p:txEl>
                                          </p:spTgt>
                                        </p:tgtEl>
                                        <p:attrNameLst>
                                          <p:attrName>style.visibility</p:attrName>
                                        </p:attrNameLst>
                                      </p:cBhvr>
                                      <p:to>
                                        <p:strVal val="visible"/>
                                      </p:to>
                                    </p:set>
                                    <p:animEffect transition="in" filter="fade">
                                      <p:cBhvr>
                                        <p:cTn id="12" dur="1000"/>
                                        <p:tgtEl>
                                          <p:spTgt spid="315395">
                                            <p:txEl>
                                              <p:charRg st="41" end="68"/>
                                            </p:txEl>
                                          </p:spTgt>
                                        </p:tgtEl>
                                      </p:cBhvr>
                                    </p:animEffect>
                                    <p:anim calcmode="lin" valueType="num">
                                      <p:cBhvr>
                                        <p:cTn id="13" dur="1000" fill="hold"/>
                                        <p:tgtEl>
                                          <p:spTgt spid="315395">
                                            <p:txEl>
                                              <p:charRg st="41" end="68"/>
                                            </p:txEl>
                                          </p:spTgt>
                                        </p:tgtEl>
                                        <p:attrNameLst>
                                          <p:attrName>ppt_x</p:attrName>
                                        </p:attrNameLst>
                                      </p:cBhvr>
                                      <p:tavLst>
                                        <p:tav tm="0">
                                          <p:val>
                                            <p:strVal val="#ppt_x"/>
                                          </p:val>
                                        </p:tav>
                                        <p:tav tm="100000">
                                          <p:val>
                                            <p:strVal val="#ppt_x"/>
                                          </p:val>
                                        </p:tav>
                                      </p:tavLst>
                                    </p:anim>
                                    <p:anim calcmode="lin" valueType="num">
                                      <p:cBhvr>
                                        <p:cTn id="14" dur="1000" fill="hold"/>
                                        <p:tgtEl>
                                          <p:spTgt spid="315395">
                                            <p:txEl>
                                              <p:charRg st="41" end="6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39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网络互联举例</a:t>
            </a:r>
            <a:endParaRPr kumimoji="1" lang="en-US" altLang="zh-CN" sz="3600" b="0" i="0" u="none" strike="noStrike" kern="0" cap="none" spc="0" normalizeH="0" baseline="0" noProof="0" smtClean="0">
              <a:ln>
                <a:noFill/>
              </a:ln>
              <a:solidFill>
                <a:srgbClr val="FF9900"/>
              </a:solidFill>
              <a:effectLst/>
              <a:uLnTx/>
              <a:uFillTx/>
              <a:latin typeface="+mj-lt"/>
              <a:ea typeface="+mj-ea"/>
              <a:cs typeface="+mj-cs"/>
            </a:endParaRPr>
          </a:p>
        </p:txBody>
      </p:sp>
      <p:graphicFrame>
        <p:nvGraphicFramePr>
          <p:cNvPr id="2" name="Object 41"/>
          <p:cNvGraphicFramePr/>
          <p:nvPr/>
        </p:nvGraphicFramePr>
        <p:xfrm>
          <a:off x="576580" y="1412875"/>
          <a:ext cx="7562215" cy="4636770"/>
        </p:xfrm>
        <a:graphic>
          <a:graphicData uri="http://schemas.openxmlformats.org/presentationml/2006/ole">
            <mc:AlternateContent xmlns:mc="http://schemas.openxmlformats.org/markup-compatibility/2006">
              <mc:Choice xmlns:v="urn:schemas-microsoft-com:vml" Requires="v">
                <p:oleObj spid="_x0000_s3076" name="" r:id="rId1" imgW="5391785" imgH="2799080" progId="Visio.Drawing.11">
                  <p:embed/>
                </p:oleObj>
              </mc:Choice>
              <mc:Fallback>
                <p:oleObj name="" r:id="rId1" imgW="5391785" imgH="2799080" progId="Visio.Drawing.11">
                  <p:embed/>
                  <p:pic>
                    <p:nvPicPr>
                      <p:cNvPr id="0" name="图片 3075"/>
                      <p:cNvPicPr/>
                      <p:nvPr/>
                    </p:nvPicPr>
                    <p:blipFill>
                      <a:blip r:embed="rId2"/>
                      <a:stretch>
                        <a:fillRect/>
                      </a:stretch>
                    </p:blipFill>
                    <p:spPr>
                      <a:xfrm>
                        <a:off x="576580" y="1412875"/>
                        <a:ext cx="7562215" cy="463677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37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5.3.2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网络互联设备</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14371" name="Rectangle 3"/>
          <p:cNvSpPr>
            <a:spLocks noGrp="1"/>
          </p:cNvSpPr>
          <p:nvPr>
            <p:ph idx="1"/>
          </p:nvPr>
        </p:nvSpPr>
        <p:spPr>
          <a:xfrm>
            <a:off x="755650" y="836613"/>
            <a:ext cx="8153400" cy="5562600"/>
          </a:xfrm>
        </p:spPr>
        <p:txBody>
          <a:bodyPr vert="horz" wrap="square" lIns="91440" tIns="45720" rIns="91440" bIns="45720" anchor="t"/>
          <a:p>
            <a:pPr eaLnBrk="1" hangingPunct="1"/>
            <a:r>
              <a:rPr lang="zh-CN" altLang="en-US" sz="2800" dirty="0">
                <a:latin typeface="黑体" panose="02010609060101010101" pitchFamily="49" charset="-122"/>
                <a:ea typeface="黑体" panose="02010609060101010101" pitchFamily="49" charset="-122"/>
              </a:rPr>
              <a:t>中继器（</a:t>
            </a:r>
            <a:r>
              <a:rPr lang="en-US" altLang="zh-CN" sz="2800" dirty="0">
                <a:latin typeface="黑体" panose="02010609060101010101" pitchFamily="49" charset="-122"/>
                <a:ea typeface="黑体" panose="02010609060101010101" pitchFamily="49" charset="-122"/>
              </a:rPr>
              <a:t>repeater</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r>
              <a:rPr lang="zh-CN" altLang="en-US" sz="2400" dirty="0">
                <a:solidFill>
                  <a:srgbClr val="FF3300"/>
                </a:solidFill>
              </a:rPr>
              <a:t>物理层</a:t>
            </a:r>
            <a:r>
              <a:rPr lang="zh-CN" altLang="en-US" sz="2400" dirty="0"/>
              <a:t>设备，在电缆段之间拷贝比特；</a:t>
            </a:r>
            <a:endParaRPr lang="zh-CN" altLang="en-US" sz="2400" dirty="0"/>
          </a:p>
          <a:p>
            <a:pPr lvl="1" eaLnBrk="1" hangingPunct="1"/>
            <a:r>
              <a:rPr lang="zh-CN" altLang="en-US" sz="2400" dirty="0"/>
              <a:t>对弱信号进行放大或再生，以便延长传输距离。</a:t>
            </a:r>
            <a:endParaRPr lang="zh-CN" altLang="en-US" sz="2400" dirty="0"/>
          </a:p>
          <a:p>
            <a:pPr eaLnBrk="1" hangingPunct="1"/>
            <a:r>
              <a:rPr lang="zh-CN" altLang="en-US" sz="2800" dirty="0">
                <a:latin typeface="黑体" panose="02010609060101010101" pitchFamily="49" charset="-122"/>
                <a:ea typeface="黑体" panose="02010609060101010101" pitchFamily="49" charset="-122"/>
              </a:rPr>
              <a:t>网桥（</a:t>
            </a:r>
            <a:r>
              <a:rPr lang="en-US" altLang="zh-CN" sz="2800" dirty="0">
                <a:latin typeface="黑体" panose="02010609060101010101" pitchFamily="49" charset="-122"/>
                <a:ea typeface="黑体" panose="02010609060101010101" pitchFamily="49" charset="-122"/>
              </a:rPr>
              <a:t>bridge</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r>
              <a:rPr lang="zh-CN" altLang="en-US" sz="2400" dirty="0">
                <a:solidFill>
                  <a:srgbClr val="FF3300"/>
                </a:solidFill>
              </a:rPr>
              <a:t>数据链路层</a:t>
            </a:r>
            <a:r>
              <a:rPr lang="zh-CN" altLang="en-US" sz="2400" dirty="0"/>
              <a:t>设备，在局域网之间存储转发帧；</a:t>
            </a:r>
            <a:endParaRPr lang="zh-CN" altLang="en-US" sz="2400" dirty="0"/>
          </a:p>
          <a:p>
            <a:pPr lvl="1" eaLnBrk="1" hangingPunct="1"/>
            <a:r>
              <a:rPr lang="zh-CN" altLang="en-US" sz="2400" dirty="0"/>
              <a:t>网桥可以改变帧格式。</a:t>
            </a:r>
            <a:endParaRPr lang="zh-CN" altLang="en-US" sz="2400" dirty="0"/>
          </a:p>
          <a:p>
            <a:pPr eaLnBrk="1" hangingPunct="1"/>
            <a:r>
              <a:rPr lang="zh-CN" altLang="en-US" sz="2800" dirty="0">
                <a:latin typeface="黑体" panose="02010609060101010101" pitchFamily="49" charset="-122"/>
                <a:ea typeface="黑体" panose="02010609060101010101" pitchFamily="49" charset="-122"/>
              </a:rPr>
              <a:t>路由器（</a:t>
            </a:r>
            <a:r>
              <a:rPr lang="en-US" altLang="zh-CN" sz="2800" dirty="0">
                <a:latin typeface="黑体" panose="02010609060101010101" pitchFamily="49" charset="-122"/>
                <a:ea typeface="黑体" panose="02010609060101010101" pitchFamily="49" charset="-122"/>
              </a:rPr>
              <a:t>router</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r>
              <a:rPr lang="zh-CN" altLang="en-US" sz="2400" dirty="0">
                <a:solidFill>
                  <a:srgbClr val="FF3300"/>
                </a:solidFill>
              </a:rPr>
              <a:t>网络层</a:t>
            </a:r>
            <a:r>
              <a:rPr lang="zh-CN" altLang="en-US" sz="2400" dirty="0"/>
              <a:t>设备，在网络之间存储转发包；</a:t>
            </a:r>
            <a:endParaRPr lang="zh-CN" altLang="en-US" sz="2400" dirty="0"/>
          </a:p>
          <a:p>
            <a:pPr lvl="1" eaLnBrk="1" hangingPunct="1"/>
            <a:r>
              <a:rPr lang="zh-CN" altLang="en-US" sz="2400" dirty="0"/>
              <a:t>必要时，做网络层协议转换。</a:t>
            </a:r>
            <a:endParaRPr lang="zh-CN" altLang="en-US" sz="2400" dirty="0"/>
          </a:p>
          <a:p>
            <a:pPr eaLnBrk="1" hangingPunct="1"/>
            <a:r>
              <a:rPr lang="zh-CN" altLang="en-US" sz="2800" dirty="0">
                <a:latin typeface="黑体" panose="02010609060101010101" pitchFamily="49" charset="-122"/>
                <a:ea typeface="黑体" panose="02010609060101010101" pitchFamily="49" charset="-122"/>
              </a:rPr>
              <a:t>网关（</a:t>
            </a:r>
            <a:r>
              <a:rPr lang="en-US" altLang="zh-CN" sz="2800" dirty="0">
                <a:latin typeface="黑体" panose="02010609060101010101" pitchFamily="49" charset="-122"/>
                <a:ea typeface="黑体" panose="02010609060101010101" pitchFamily="49" charset="-122"/>
              </a:rPr>
              <a:t>gateway</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r>
              <a:rPr lang="zh-CN" altLang="en-US" sz="2400" dirty="0">
                <a:solidFill>
                  <a:srgbClr val="FF3300"/>
                </a:solidFill>
                <a:latin typeface="黑体" panose="02010609060101010101" pitchFamily="49" charset="-122"/>
                <a:ea typeface="黑体" panose="02010609060101010101" pitchFamily="49" charset="-122"/>
              </a:rPr>
              <a:t>传输</a:t>
            </a:r>
            <a:r>
              <a:rPr lang="zh-CN" altLang="en-US" sz="2400" dirty="0">
                <a:latin typeface="黑体" panose="02010609060101010101" pitchFamily="49" charset="-122"/>
                <a:ea typeface="黑体" panose="02010609060101010101" pitchFamily="49" charset="-122"/>
              </a:rPr>
              <a:t>网关（</a:t>
            </a:r>
            <a:r>
              <a:rPr lang="en-US" altLang="zh-CN" sz="2400" dirty="0">
                <a:latin typeface="黑体" panose="02010609060101010101" pitchFamily="49" charset="-122"/>
                <a:ea typeface="黑体" panose="02010609060101010101" pitchFamily="49" charset="-122"/>
              </a:rPr>
              <a:t>transport gateway</a:t>
            </a:r>
            <a:r>
              <a:rPr lang="zh-CN" altLang="en-US" sz="2400" dirty="0">
                <a:latin typeface="黑体" panose="02010609060101010101" pitchFamily="49" charset="-122"/>
                <a:ea typeface="黑体" panose="02010609060101010101" pitchFamily="49" charset="-122"/>
              </a:rPr>
              <a:t>）</a:t>
            </a:r>
            <a:endParaRPr lang="zh-CN" altLang="en-US" sz="2400" dirty="0"/>
          </a:p>
          <a:p>
            <a:pPr lvl="1" eaLnBrk="1" hangingPunct="1"/>
            <a:r>
              <a:rPr lang="zh-CN" altLang="en-US" sz="2400" dirty="0">
                <a:solidFill>
                  <a:srgbClr val="FF3300"/>
                </a:solidFill>
                <a:latin typeface="黑体" panose="02010609060101010101" pitchFamily="49" charset="-122"/>
                <a:ea typeface="黑体" panose="02010609060101010101" pitchFamily="49" charset="-122"/>
              </a:rPr>
              <a:t>应用</a:t>
            </a:r>
            <a:r>
              <a:rPr lang="zh-CN" altLang="en-US" sz="2400" dirty="0">
                <a:latin typeface="黑体" panose="02010609060101010101" pitchFamily="49" charset="-122"/>
                <a:ea typeface="黑体" panose="02010609060101010101" pitchFamily="49" charset="-122"/>
              </a:rPr>
              <a:t>网关（</a:t>
            </a:r>
            <a:r>
              <a:rPr lang="en-US" altLang="zh-CN" sz="2400" dirty="0">
                <a:latin typeface="黑体" panose="02010609060101010101" pitchFamily="49" charset="-122"/>
                <a:ea typeface="黑体" panose="02010609060101010101" pitchFamily="49" charset="-122"/>
              </a:rPr>
              <a:t>application gateway</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4371">
                                            <p:txEl>
                                              <p:charRg st="0" end="14"/>
                                            </p:txEl>
                                          </p:spTgt>
                                        </p:tgtEl>
                                        <p:attrNameLst>
                                          <p:attrName>style.visibility</p:attrName>
                                        </p:attrNameLst>
                                      </p:cBhvr>
                                      <p:to>
                                        <p:strVal val="visible"/>
                                      </p:to>
                                    </p:set>
                                    <p:animEffect transition="in" filter="fade">
                                      <p:cBhvr>
                                        <p:cTn id="7" dur="1000"/>
                                        <p:tgtEl>
                                          <p:spTgt spid="314371">
                                            <p:txEl>
                                              <p:charRg st="0" end="14"/>
                                            </p:txEl>
                                          </p:spTgt>
                                        </p:tgtEl>
                                      </p:cBhvr>
                                    </p:animEffect>
                                    <p:anim calcmode="lin" valueType="num">
                                      <p:cBhvr>
                                        <p:cTn id="8" dur="1000" fill="hold"/>
                                        <p:tgtEl>
                                          <p:spTgt spid="314371">
                                            <p:txEl>
                                              <p:charRg st="0" end="14"/>
                                            </p:txEl>
                                          </p:spTgt>
                                        </p:tgtEl>
                                        <p:attrNameLst>
                                          <p:attrName>ppt_x</p:attrName>
                                        </p:attrNameLst>
                                      </p:cBhvr>
                                      <p:tavLst>
                                        <p:tav tm="0">
                                          <p:val>
                                            <p:strVal val="#ppt_x"/>
                                          </p:val>
                                        </p:tav>
                                        <p:tav tm="100000">
                                          <p:val>
                                            <p:strVal val="#ppt_x"/>
                                          </p:val>
                                        </p:tav>
                                      </p:tavLst>
                                    </p:anim>
                                    <p:anim calcmode="lin" valueType="num">
                                      <p:cBhvr>
                                        <p:cTn id="9" dur="1000" fill="hold"/>
                                        <p:tgtEl>
                                          <p:spTgt spid="314371">
                                            <p:txEl>
                                              <p:charRg st="0" end="14"/>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4371">
                                            <p:txEl>
                                              <p:charRg st="14" end="32"/>
                                            </p:txEl>
                                          </p:spTgt>
                                        </p:tgtEl>
                                        <p:attrNameLst>
                                          <p:attrName>style.visibility</p:attrName>
                                        </p:attrNameLst>
                                      </p:cBhvr>
                                      <p:to>
                                        <p:strVal val="visible"/>
                                      </p:to>
                                    </p:set>
                                    <p:animEffect transition="in" filter="fade">
                                      <p:cBhvr>
                                        <p:cTn id="12" dur="1000"/>
                                        <p:tgtEl>
                                          <p:spTgt spid="314371">
                                            <p:txEl>
                                              <p:charRg st="14" end="32"/>
                                            </p:txEl>
                                          </p:spTgt>
                                        </p:tgtEl>
                                      </p:cBhvr>
                                    </p:animEffect>
                                    <p:anim calcmode="lin" valueType="num">
                                      <p:cBhvr>
                                        <p:cTn id="13" dur="1000" fill="hold"/>
                                        <p:tgtEl>
                                          <p:spTgt spid="314371">
                                            <p:txEl>
                                              <p:charRg st="14" end="32"/>
                                            </p:txEl>
                                          </p:spTgt>
                                        </p:tgtEl>
                                        <p:attrNameLst>
                                          <p:attrName>ppt_x</p:attrName>
                                        </p:attrNameLst>
                                      </p:cBhvr>
                                      <p:tavLst>
                                        <p:tav tm="0">
                                          <p:val>
                                            <p:strVal val="#ppt_x"/>
                                          </p:val>
                                        </p:tav>
                                        <p:tav tm="100000">
                                          <p:val>
                                            <p:strVal val="#ppt_x"/>
                                          </p:val>
                                        </p:tav>
                                      </p:tavLst>
                                    </p:anim>
                                    <p:anim calcmode="lin" valueType="num">
                                      <p:cBhvr>
                                        <p:cTn id="14" dur="1000" fill="hold"/>
                                        <p:tgtEl>
                                          <p:spTgt spid="314371">
                                            <p:txEl>
                                              <p:charRg st="14" end="3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4371">
                                            <p:txEl>
                                              <p:charRg st="32" end="54"/>
                                            </p:txEl>
                                          </p:spTgt>
                                        </p:tgtEl>
                                        <p:attrNameLst>
                                          <p:attrName>style.visibility</p:attrName>
                                        </p:attrNameLst>
                                      </p:cBhvr>
                                      <p:to>
                                        <p:strVal val="visible"/>
                                      </p:to>
                                    </p:set>
                                    <p:animEffect transition="in" filter="fade">
                                      <p:cBhvr>
                                        <p:cTn id="17" dur="1000"/>
                                        <p:tgtEl>
                                          <p:spTgt spid="314371">
                                            <p:txEl>
                                              <p:charRg st="32" end="54"/>
                                            </p:txEl>
                                          </p:spTgt>
                                        </p:tgtEl>
                                      </p:cBhvr>
                                    </p:animEffect>
                                    <p:anim calcmode="lin" valueType="num">
                                      <p:cBhvr>
                                        <p:cTn id="18" dur="1000" fill="hold"/>
                                        <p:tgtEl>
                                          <p:spTgt spid="314371">
                                            <p:txEl>
                                              <p:charRg st="32" end="54"/>
                                            </p:txEl>
                                          </p:spTgt>
                                        </p:tgtEl>
                                        <p:attrNameLst>
                                          <p:attrName>ppt_x</p:attrName>
                                        </p:attrNameLst>
                                      </p:cBhvr>
                                      <p:tavLst>
                                        <p:tav tm="0">
                                          <p:val>
                                            <p:strVal val="#ppt_x"/>
                                          </p:val>
                                        </p:tav>
                                        <p:tav tm="100000">
                                          <p:val>
                                            <p:strVal val="#ppt_x"/>
                                          </p:val>
                                        </p:tav>
                                      </p:tavLst>
                                    </p:anim>
                                    <p:anim calcmode="lin" valueType="num">
                                      <p:cBhvr>
                                        <p:cTn id="19" dur="1000" fill="hold"/>
                                        <p:tgtEl>
                                          <p:spTgt spid="314371">
                                            <p:txEl>
                                              <p:charRg st="32" end="5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14371">
                                            <p:txEl>
                                              <p:charRg st="54" end="65"/>
                                            </p:txEl>
                                          </p:spTgt>
                                        </p:tgtEl>
                                        <p:attrNameLst>
                                          <p:attrName>style.visibility</p:attrName>
                                        </p:attrNameLst>
                                      </p:cBhvr>
                                      <p:to>
                                        <p:strVal val="visible"/>
                                      </p:to>
                                    </p:set>
                                    <p:animEffect transition="in" filter="fade">
                                      <p:cBhvr>
                                        <p:cTn id="24" dur="1000"/>
                                        <p:tgtEl>
                                          <p:spTgt spid="314371">
                                            <p:txEl>
                                              <p:charRg st="54" end="65"/>
                                            </p:txEl>
                                          </p:spTgt>
                                        </p:tgtEl>
                                      </p:cBhvr>
                                    </p:animEffect>
                                    <p:anim calcmode="lin" valueType="num">
                                      <p:cBhvr>
                                        <p:cTn id="25" dur="1000" fill="hold"/>
                                        <p:tgtEl>
                                          <p:spTgt spid="314371">
                                            <p:txEl>
                                              <p:charRg st="54" end="65"/>
                                            </p:txEl>
                                          </p:spTgt>
                                        </p:tgtEl>
                                        <p:attrNameLst>
                                          <p:attrName>ppt_x</p:attrName>
                                        </p:attrNameLst>
                                      </p:cBhvr>
                                      <p:tavLst>
                                        <p:tav tm="0">
                                          <p:val>
                                            <p:strVal val="#ppt_x"/>
                                          </p:val>
                                        </p:tav>
                                        <p:tav tm="100000">
                                          <p:val>
                                            <p:strVal val="#ppt_x"/>
                                          </p:val>
                                        </p:tav>
                                      </p:tavLst>
                                    </p:anim>
                                    <p:anim calcmode="lin" valueType="num">
                                      <p:cBhvr>
                                        <p:cTn id="26" dur="1000" fill="hold"/>
                                        <p:tgtEl>
                                          <p:spTgt spid="314371">
                                            <p:txEl>
                                              <p:charRg st="54" end="65"/>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14371">
                                            <p:txEl>
                                              <p:charRg st="65" end="86"/>
                                            </p:txEl>
                                          </p:spTgt>
                                        </p:tgtEl>
                                        <p:attrNameLst>
                                          <p:attrName>style.visibility</p:attrName>
                                        </p:attrNameLst>
                                      </p:cBhvr>
                                      <p:to>
                                        <p:strVal val="visible"/>
                                      </p:to>
                                    </p:set>
                                    <p:animEffect transition="in" filter="fade">
                                      <p:cBhvr>
                                        <p:cTn id="29" dur="1000"/>
                                        <p:tgtEl>
                                          <p:spTgt spid="314371">
                                            <p:txEl>
                                              <p:charRg st="65" end="86"/>
                                            </p:txEl>
                                          </p:spTgt>
                                        </p:tgtEl>
                                      </p:cBhvr>
                                    </p:animEffect>
                                    <p:anim calcmode="lin" valueType="num">
                                      <p:cBhvr>
                                        <p:cTn id="30" dur="1000" fill="hold"/>
                                        <p:tgtEl>
                                          <p:spTgt spid="314371">
                                            <p:txEl>
                                              <p:charRg st="65" end="86"/>
                                            </p:txEl>
                                          </p:spTgt>
                                        </p:tgtEl>
                                        <p:attrNameLst>
                                          <p:attrName>ppt_x</p:attrName>
                                        </p:attrNameLst>
                                      </p:cBhvr>
                                      <p:tavLst>
                                        <p:tav tm="0">
                                          <p:val>
                                            <p:strVal val="#ppt_x"/>
                                          </p:val>
                                        </p:tav>
                                        <p:tav tm="100000">
                                          <p:val>
                                            <p:strVal val="#ppt_x"/>
                                          </p:val>
                                        </p:tav>
                                      </p:tavLst>
                                    </p:anim>
                                    <p:anim calcmode="lin" valueType="num">
                                      <p:cBhvr>
                                        <p:cTn id="31" dur="1000" fill="hold"/>
                                        <p:tgtEl>
                                          <p:spTgt spid="314371">
                                            <p:txEl>
                                              <p:charRg st="65" end="86"/>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4371">
                                            <p:txEl>
                                              <p:charRg st="86" end="97"/>
                                            </p:txEl>
                                          </p:spTgt>
                                        </p:tgtEl>
                                        <p:attrNameLst>
                                          <p:attrName>style.visibility</p:attrName>
                                        </p:attrNameLst>
                                      </p:cBhvr>
                                      <p:to>
                                        <p:strVal val="visible"/>
                                      </p:to>
                                    </p:set>
                                    <p:animEffect transition="in" filter="fade">
                                      <p:cBhvr>
                                        <p:cTn id="34" dur="1000"/>
                                        <p:tgtEl>
                                          <p:spTgt spid="314371">
                                            <p:txEl>
                                              <p:charRg st="86" end="97"/>
                                            </p:txEl>
                                          </p:spTgt>
                                        </p:tgtEl>
                                      </p:cBhvr>
                                    </p:animEffect>
                                    <p:anim calcmode="lin" valueType="num">
                                      <p:cBhvr>
                                        <p:cTn id="35" dur="1000" fill="hold"/>
                                        <p:tgtEl>
                                          <p:spTgt spid="314371">
                                            <p:txEl>
                                              <p:charRg st="86" end="97"/>
                                            </p:txEl>
                                          </p:spTgt>
                                        </p:tgtEl>
                                        <p:attrNameLst>
                                          <p:attrName>ppt_x</p:attrName>
                                        </p:attrNameLst>
                                      </p:cBhvr>
                                      <p:tavLst>
                                        <p:tav tm="0">
                                          <p:val>
                                            <p:strVal val="#ppt_x"/>
                                          </p:val>
                                        </p:tav>
                                        <p:tav tm="100000">
                                          <p:val>
                                            <p:strVal val="#ppt_x"/>
                                          </p:val>
                                        </p:tav>
                                      </p:tavLst>
                                    </p:anim>
                                    <p:anim calcmode="lin" valueType="num">
                                      <p:cBhvr>
                                        <p:cTn id="36" dur="1000" fill="hold"/>
                                        <p:tgtEl>
                                          <p:spTgt spid="314371">
                                            <p:txEl>
                                              <p:charRg st="86" end="97"/>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14371">
                                            <p:txEl>
                                              <p:charRg st="97" end="109"/>
                                            </p:txEl>
                                          </p:spTgt>
                                        </p:tgtEl>
                                        <p:attrNameLst>
                                          <p:attrName>style.visibility</p:attrName>
                                        </p:attrNameLst>
                                      </p:cBhvr>
                                      <p:to>
                                        <p:strVal val="visible"/>
                                      </p:to>
                                    </p:set>
                                    <p:animEffect transition="in" filter="fade">
                                      <p:cBhvr>
                                        <p:cTn id="41" dur="1000"/>
                                        <p:tgtEl>
                                          <p:spTgt spid="314371">
                                            <p:txEl>
                                              <p:charRg st="97" end="109"/>
                                            </p:txEl>
                                          </p:spTgt>
                                        </p:tgtEl>
                                      </p:cBhvr>
                                    </p:animEffect>
                                    <p:anim calcmode="lin" valueType="num">
                                      <p:cBhvr>
                                        <p:cTn id="42" dur="1000" fill="hold"/>
                                        <p:tgtEl>
                                          <p:spTgt spid="314371">
                                            <p:txEl>
                                              <p:charRg st="97" end="109"/>
                                            </p:txEl>
                                          </p:spTgt>
                                        </p:tgtEl>
                                        <p:attrNameLst>
                                          <p:attrName>ppt_x</p:attrName>
                                        </p:attrNameLst>
                                      </p:cBhvr>
                                      <p:tavLst>
                                        <p:tav tm="0">
                                          <p:val>
                                            <p:strVal val="#ppt_x"/>
                                          </p:val>
                                        </p:tav>
                                        <p:tav tm="100000">
                                          <p:val>
                                            <p:strVal val="#ppt_x"/>
                                          </p:val>
                                        </p:tav>
                                      </p:tavLst>
                                    </p:anim>
                                    <p:anim calcmode="lin" valueType="num">
                                      <p:cBhvr>
                                        <p:cTn id="43" dur="1000" fill="hold"/>
                                        <p:tgtEl>
                                          <p:spTgt spid="314371">
                                            <p:txEl>
                                              <p:charRg st="97" end="109"/>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14371">
                                            <p:txEl>
                                              <p:charRg st="109" end="127"/>
                                            </p:txEl>
                                          </p:spTgt>
                                        </p:tgtEl>
                                        <p:attrNameLst>
                                          <p:attrName>style.visibility</p:attrName>
                                        </p:attrNameLst>
                                      </p:cBhvr>
                                      <p:to>
                                        <p:strVal val="visible"/>
                                      </p:to>
                                    </p:set>
                                    <p:animEffect transition="in" filter="fade">
                                      <p:cBhvr>
                                        <p:cTn id="46" dur="1000"/>
                                        <p:tgtEl>
                                          <p:spTgt spid="314371">
                                            <p:txEl>
                                              <p:charRg st="109" end="127"/>
                                            </p:txEl>
                                          </p:spTgt>
                                        </p:tgtEl>
                                      </p:cBhvr>
                                    </p:animEffect>
                                    <p:anim calcmode="lin" valueType="num">
                                      <p:cBhvr>
                                        <p:cTn id="47" dur="1000" fill="hold"/>
                                        <p:tgtEl>
                                          <p:spTgt spid="314371">
                                            <p:txEl>
                                              <p:charRg st="109" end="127"/>
                                            </p:txEl>
                                          </p:spTgt>
                                        </p:tgtEl>
                                        <p:attrNameLst>
                                          <p:attrName>ppt_x</p:attrName>
                                        </p:attrNameLst>
                                      </p:cBhvr>
                                      <p:tavLst>
                                        <p:tav tm="0">
                                          <p:val>
                                            <p:strVal val="#ppt_x"/>
                                          </p:val>
                                        </p:tav>
                                        <p:tav tm="100000">
                                          <p:val>
                                            <p:strVal val="#ppt_x"/>
                                          </p:val>
                                        </p:tav>
                                      </p:tavLst>
                                    </p:anim>
                                    <p:anim calcmode="lin" valueType="num">
                                      <p:cBhvr>
                                        <p:cTn id="48" dur="1000" fill="hold"/>
                                        <p:tgtEl>
                                          <p:spTgt spid="314371">
                                            <p:txEl>
                                              <p:charRg st="109" end="12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14371">
                                            <p:txEl>
                                              <p:charRg st="127" end="141"/>
                                            </p:txEl>
                                          </p:spTgt>
                                        </p:tgtEl>
                                        <p:attrNameLst>
                                          <p:attrName>style.visibility</p:attrName>
                                        </p:attrNameLst>
                                      </p:cBhvr>
                                      <p:to>
                                        <p:strVal val="visible"/>
                                      </p:to>
                                    </p:set>
                                    <p:animEffect transition="in" filter="fade">
                                      <p:cBhvr>
                                        <p:cTn id="51" dur="1000"/>
                                        <p:tgtEl>
                                          <p:spTgt spid="314371">
                                            <p:txEl>
                                              <p:charRg st="127" end="141"/>
                                            </p:txEl>
                                          </p:spTgt>
                                        </p:tgtEl>
                                      </p:cBhvr>
                                    </p:animEffect>
                                    <p:anim calcmode="lin" valueType="num">
                                      <p:cBhvr>
                                        <p:cTn id="52" dur="1000" fill="hold"/>
                                        <p:tgtEl>
                                          <p:spTgt spid="314371">
                                            <p:txEl>
                                              <p:charRg st="127" end="141"/>
                                            </p:txEl>
                                          </p:spTgt>
                                        </p:tgtEl>
                                        <p:attrNameLst>
                                          <p:attrName>ppt_x</p:attrName>
                                        </p:attrNameLst>
                                      </p:cBhvr>
                                      <p:tavLst>
                                        <p:tav tm="0">
                                          <p:val>
                                            <p:strVal val="#ppt_x"/>
                                          </p:val>
                                        </p:tav>
                                        <p:tav tm="100000">
                                          <p:val>
                                            <p:strVal val="#ppt_x"/>
                                          </p:val>
                                        </p:tav>
                                      </p:tavLst>
                                    </p:anim>
                                    <p:anim calcmode="lin" valueType="num">
                                      <p:cBhvr>
                                        <p:cTn id="53" dur="1000" fill="hold"/>
                                        <p:tgtEl>
                                          <p:spTgt spid="314371">
                                            <p:txEl>
                                              <p:charRg st="127" end="141"/>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14371">
                                            <p:txEl>
                                              <p:charRg st="141" end="153"/>
                                            </p:txEl>
                                          </p:spTgt>
                                        </p:tgtEl>
                                        <p:attrNameLst>
                                          <p:attrName>style.visibility</p:attrName>
                                        </p:attrNameLst>
                                      </p:cBhvr>
                                      <p:to>
                                        <p:strVal val="visible"/>
                                      </p:to>
                                    </p:set>
                                    <p:animEffect transition="in" filter="fade">
                                      <p:cBhvr>
                                        <p:cTn id="58" dur="1000"/>
                                        <p:tgtEl>
                                          <p:spTgt spid="314371">
                                            <p:txEl>
                                              <p:charRg st="141" end="153"/>
                                            </p:txEl>
                                          </p:spTgt>
                                        </p:tgtEl>
                                      </p:cBhvr>
                                    </p:animEffect>
                                    <p:anim calcmode="lin" valueType="num">
                                      <p:cBhvr>
                                        <p:cTn id="59" dur="1000" fill="hold"/>
                                        <p:tgtEl>
                                          <p:spTgt spid="314371">
                                            <p:txEl>
                                              <p:charRg st="141" end="153"/>
                                            </p:txEl>
                                          </p:spTgt>
                                        </p:tgtEl>
                                        <p:attrNameLst>
                                          <p:attrName>ppt_x</p:attrName>
                                        </p:attrNameLst>
                                      </p:cBhvr>
                                      <p:tavLst>
                                        <p:tav tm="0">
                                          <p:val>
                                            <p:strVal val="#ppt_x"/>
                                          </p:val>
                                        </p:tav>
                                        <p:tav tm="100000">
                                          <p:val>
                                            <p:strVal val="#ppt_x"/>
                                          </p:val>
                                        </p:tav>
                                      </p:tavLst>
                                    </p:anim>
                                    <p:anim calcmode="lin" valueType="num">
                                      <p:cBhvr>
                                        <p:cTn id="60" dur="1000" fill="hold"/>
                                        <p:tgtEl>
                                          <p:spTgt spid="314371">
                                            <p:txEl>
                                              <p:charRg st="141" end="153"/>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14371">
                                            <p:txEl>
                                              <p:charRg st="153" end="177"/>
                                            </p:txEl>
                                          </p:spTgt>
                                        </p:tgtEl>
                                        <p:attrNameLst>
                                          <p:attrName>style.visibility</p:attrName>
                                        </p:attrNameLst>
                                      </p:cBhvr>
                                      <p:to>
                                        <p:strVal val="visible"/>
                                      </p:to>
                                    </p:set>
                                    <p:animEffect transition="in" filter="fade">
                                      <p:cBhvr>
                                        <p:cTn id="63" dur="1000"/>
                                        <p:tgtEl>
                                          <p:spTgt spid="314371">
                                            <p:txEl>
                                              <p:charRg st="153" end="177"/>
                                            </p:txEl>
                                          </p:spTgt>
                                        </p:tgtEl>
                                      </p:cBhvr>
                                    </p:animEffect>
                                    <p:anim calcmode="lin" valueType="num">
                                      <p:cBhvr>
                                        <p:cTn id="64" dur="1000" fill="hold"/>
                                        <p:tgtEl>
                                          <p:spTgt spid="314371">
                                            <p:txEl>
                                              <p:charRg st="153" end="177"/>
                                            </p:txEl>
                                          </p:spTgt>
                                        </p:tgtEl>
                                        <p:attrNameLst>
                                          <p:attrName>ppt_x</p:attrName>
                                        </p:attrNameLst>
                                      </p:cBhvr>
                                      <p:tavLst>
                                        <p:tav tm="0">
                                          <p:val>
                                            <p:strVal val="#ppt_x"/>
                                          </p:val>
                                        </p:tav>
                                        <p:tav tm="100000">
                                          <p:val>
                                            <p:strVal val="#ppt_x"/>
                                          </p:val>
                                        </p:tav>
                                      </p:tavLst>
                                    </p:anim>
                                    <p:anim calcmode="lin" valueType="num">
                                      <p:cBhvr>
                                        <p:cTn id="65" dur="1000" fill="hold"/>
                                        <p:tgtEl>
                                          <p:spTgt spid="314371">
                                            <p:txEl>
                                              <p:charRg st="153" end="177"/>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14371">
                                            <p:txEl>
                                              <p:charRg st="177" end="203"/>
                                            </p:txEl>
                                          </p:spTgt>
                                        </p:tgtEl>
                                        <p:attrNameLst>
                                          <p:attrName>style.visibility</p:attrName>
                                        </p:attrNameLst>
                                      </p:cBhvr>
                                      <p:to>
                                        <p:strVal val="visible"/>
                                      </p:to>
                                    </p:set>
                                    <p:animEffect transition="in" filter="fade">
                                      <p:cBhvr>
                                        <p:cTn id="68" dur="1000"/>
                                        <p:tgtEl>
                                          <p:spTgt spid="314371">
                                            <p:txEl>
                                              <p:charRg st="177" end="203"/>
                                            </p:txEl>
                                          </p:spTgt>
                                        </p:tgtEl>
                                      </p:cBhvr>
                                    </p:animEffect>
                                    <p:anim calcmode="lin" valueType="num">
                                      <p:cBhvr>
                                        <p:cTn id="69" dur="1000" fill="hold"/>
                                        <p:tgtEl>
                                          <p:spTgt spid="314371">
                                            <p:txEl>
                                              <p:charRg st="177" end="203"/>
                                            </p:txEl>
                                          </p:spTgt>
                                        </p:tgtEl>
                                        <p:attrNameLst>
                                          <p:attrName>ppt_x</p:attrName>
                                        </p:attrNameLst>
                                      </p:cBhvr>
                                      <p:tavLst>
                                        <p:tav tm="0">
                                          <p:val>
                                            <p:strVal val="#ppt_x"/>
                                          </p:val>
                                        </p:tav>
                                        <p:tav tm="100000">
                                          <p:val>
                                            <p:strVal val="#ppt_x"/>
                                          </p:val>
                                        </p:tav>
                                      </p:tavLst>
                                    </p:anim>
                                    <p:anim calcmode="lin" valueType="num">
                                      <p:cBhvr>
                                        <p:cTn id="70" dur="1000" fill="hold"/>
                                        <p:tgtEl>
                                          <p:spTgt spid="314371">
                                            <p:txEl>
                                              <p:charRg st="177" end="20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1" lang="en-US" altLang="zh-CN" sz="3600" b="0" i="0" u="none" strike="noStrike" kern="0" cap="none" spc="0" normalizeH="0" baseline="0" noProof="0" dirty="0" smtClean="0">
                <a:ln>
                  <a:noFill/>
                </a:ln>
                <a:solidFill>
                  <a:srgbClr val="FF9900"/>
                </a:solidFill>
                <a:effectLst/>
                <a:uLnTx/>
                <a:uFillTx/>
                <a:latin typeface="+mj-lt"/>
                <a:ea typeface="+mj-ea"/>
                <a:cs typeface="+mj-cs"/>
              </a:rPr>
              <a:t> </a:t>
            </a:r>
            <a:r>
              <a:rPr kumimoji="1" lang="zh-CN" altLang="en-US" sz="3600" b="0" i="0" u="none" strike="noStrike" kern="0" cap="none" spc="0" normalizeH="0" baseline="0" noProof="0" dirty="0" smtClean="0">
                <a:ln>
                  <a:noFill/>
                </a:ln>
                <a:solidFill>
                  <a:srgbClr val="FF9900"/>
                </a:solidFill>
                <a:effectLst/>
                <a:uLnTx/>
                <a:uFillTx/>
                <a:latin typeface="+mj-lt"/>
                <a:ea typeface="+mj-ea"/>
                <a:cs typeface="+mj-cs"/>
              </a:rPr>
              <a:t>5.1.2网络层提供的服务方式</a:t>
            </a:r>
            <a:endParaRPr kumimoji="1" lang="zh-CN" altLang="en-US" sz="36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75779" name="Rectangle 3"/>
          <p:cNvSpPr>
            <a:spLocks noGrp="1"/>
          </p:cNvSpPr>
          <p:nvPr>
            <p:ph idx="1"/>
          </p:nvPr>
        </p:nvSpPr>
        <p:spPr>
          <a:xfrm>
            <a:off x="467995" y="981075"/>
            <a:ext cx="7908925" cy="3743325"/>
          </a:xfrm>
        </p:spPr>
        <p:txBody>
          <a:bodyPr vert="horz" wrap="square" lIns="91440" tIns="45720" rIns="91440" bIns="45720" anchor="t"/>
          <a:p>
            <a:pPr eaLnBrk="1" hangingPunct="1"/>
            <a:endParaRPr lang="en-US" altLang="zh-CN" sz="2000" dirty="0"/>
          </a:p>
          <a:p>
            <a:pPr lvl="1" eaLnBrk="1" hangingPunct="1"/>
            <a:r>
              <a:rPr lang="zh-CN" altLang="en-US" sz="2400" dirty="0">
                <a:ea typeface="黑体" panose="02010609060101010101" pitchFamily="49" charset="-122"/>
              </a:rPr>
              <a:t>面向连接服务</a:t>
            </a:r>
            <a:endParaRPr lang="zh-CN" altLang="en-US" sz="2400" dirty="0">
              <a:ea typeface="黑体" panose="02010609060101010101" pitchFamily="49" charset="-122"/>
            </a:endParaRPr>
          </a:p>
          <a:p>
            <a:pPr lvl="1" eaLnBrk="1" hangingPunct="1">
              <a:buNone/>
            </a:pPr>
            <a:r>
              <a:rPr lang="zh-CN" altLang="en-US" sz="2400" dirty="0"/>
              <a:t>   传统电信的观点：通信子网应该提供可靠的、面向连接的服务，而</a:t>
            </a:r>
            <a:r>
              <a:rPr lang="zh-CN" altLang="en-US" sz="2400" dirty="0">
                <a:solidFill>
                  <a:schemeClr val="hlink"/>
                </a:solidFill>
              </a:rPr>
              <a:t>将复杂的功能放在网络层</a:t>
            </a:r>
            <a:r>
              <a:rPr lang="en-US" altLang="zh-CN" sz="2400" dirty="0">
                <a:solidFill>
                  <a:schemeClr val="hlink"/>
                </a:solidFill>
              </a:rPr>
              <a:t>(</a:t>
            </a:r>
            <a:r>
              <a:rPr lang="zh-CN" altLang="en-US" sz="2400" dirty="0">
                <a:solidFill>
                  <a:schemeClr val="hlink"/>
                </a:solidFill>
              </a:rPr>
              <a:t>通信子网</a:t>
            </a:r>
            <a:r>
              <a:rPr lang="en-US" altLang="zh-CN" sz="2400" dirty="0">
                <a:solidFill>
                  <a:schemeClr val="hlink"/>
                </a:solidFill>
              </a:rPr>
              <a:t>)</a:t>
            </a:r>
            <a:r>
              <a:rPr lang="zh-CN" altLang="en-US" sz="2400" dirty="0"/>
              <a:t>。</a:t>
            </a:r>
            <a:endParaRPr lang="zh-CN" altLang="en-US" sz="2400" dirty="0"/>
          </a:p>
          <a:p>
            <a:pPr lvl="1" eaLnBrk="1" hangingPunct="1">
              <a:buNone/>
            </a:pPr>
            <a:endParaRPr lang="zh-CN" altLang="en-US" sz="2400" dirty="0"/>
          </a:p>
          <a:p>
            <a:pPr lvl="1" eaLnBrk="1" hangingPunct="1"/>
            <a:r>
              <a:rPr lang="zh-CN" altLang="en-US" sz="2400" dirty="0">
                <a:ea typeface="黑体" panose="02010609060101010101" pitchFamily="49" charset="-122"/>
              </a:rPr>
              <a:t>无连接服务</a:t>
            </a:r>
            <a:endParaRPr lang="zh-CN" altLang="en-US" sz="2400" dirty="0">
              <a:ea typeface="黑体" panose="02010609060101010101" pitchFamily="49" charset="-122"/>
            </a:endParaRPr>
          </a:p>
          <a:p>
            <a:pPr lvl="1" eaLnBrk="1" hangingPunct="1">
              <a:buNone/>
            </a:pPr>
            <a:r>
              <a:rPr lang="zh-CN" altLang="en-US" sz="2400" dirty="0"/>
              <a:t>    </a:t>
            </a:r>
            <a:r>
              <a:rPr lang="en-US" altLang="zh-CN" sz="2400" dirty="0"/>
              <a:t>Internet</a:t>
            </a:r>
            <a:r>
              <a:rPr lang="zh-CN" altLang="zh-CN" sz="2400" dirty="0"/>
              <a:t>的观点：通信子网无论怎么设计都是不可靠的，因此网络层只需提供无连接服务</a:t>
            </a:r>
            <a:r>
              <a:rPr lang="zh-CN" altLang="en-US" sz="2400" dirty="0"/>
              <a:t>，而</a:t>
            </a:r>
            <a:r>
              <a:rPr lang="zh-CN" altLang="en-US" sz="2400" dirty="0">
                <a:solidFill>
                  <a:schemeClr val="hlink"/>
                </a:solidFill>
              </a:rPr>
              <a:t>将复杂的功能放在传输层</a:t>
            </a:r>
            <a:r>
              <a:rPr lang="zh-CN" altLang="en-US" sz="2400" dirty="0"/>
              <a:t>。</a:t>
            </a:r>
            <a:endParaRPr lang="zh-CN" altLang="en-US" sz="2400" dirty="0"/>
          </a:p>
          <a:p>
            <a:pPr lvl="1" eaLnBrk="1" hangingPunct="1">
              <a:buNone/>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charRg st="1" end="8"/>
                                            </p:txEl>
                                          </p:spTgt>
                                        </p:tgtEl>
                                        <p:attrNameLst>
                                          <p:attrName>style.visibility</p:attrName>
                                        </p:attrNameLst>
                                      </p:cBhvr>
                                      <p:to>
                                        <p:strVal val="visible"/>
                                      </p:to>
                                    </p:set>
                                    <p:anim calcmode="lin" valueType="num">
                                      <p:cBhvr additive="base">
                                        <p:cTn id="7" dur="500" fill="hold"/>
                                        <p:tgtEl>
                                          <p:spTgt spid="75779">
                                            <p:txEl>
                                              <p:charRg st="1"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9">
                                            <p:txEl>
                                              <p:charRg st="1"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charRg st="8" end="59"/>
                                            </p:txEl>
                                          </p:spTgt>
                                        </p:tgtEl>
                                        <p:attrNameLst>
                                          <p:attrName>style.visibility</p:attrName>
                                        </p:attrNameLst>
                                      </p:cBhvr>
                                      <p:to>
                                        <p:strVal val="visible"/>
                                      </p:to>
                                    </p:set>
                                    <p:anim calcmode="lin" valueType="num">
                                      <p:cBhvr additive="base">
                                        <p:cTn id="13" dur="500" fill="hold"/>
                                        <p:tgtEl>
                                          <p:spTgt spid="75779">
                                            <p:txEl>
                                              <p:charRg st="8" end="5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5779">
                                            <p:txEl>
                                              <p:charRg st="8" end="5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5779">
                                            <p:txEl>
                                              <p:charRg st="65" end="127"/>
                                            </p:txEl>
                                          </p:spTgt>
                                        </p:tgtEl>
                                        <p:attrNameLst>
                                          <p:attrName>style.visibility</p:attrName>
                                        </p:attrNameLst>
                                      </p:cBhvr>
                                      <p:to>
                                        <p:strVal val="visible"/>
                                      </p:to>
                                    </p:set>
                                    <p:anim calcmode="lin" valueType="num">
                                      <p:cBhvr additive="base">
                                        <p:cTn id="19" dur="500" fill="hold"/>
                                        <p:tgtEl>
                                          <p:spTgt spid="75779">
                                            <p:txEl>
                                              <p:charRg st="65" end="12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5779">
                                            <p:txEl>
                                              <p:charRg st="65" end="12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ldLvl="3"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noChangeArrowheads="1"/>
          </p:cNvSpPr>
          <p:nvPr>
            <p:ph type="title"/>
          </p:nvPr>
        </p:nvSpPr>
        <p:spPr>
          <a:xfrm>
            <a:off x="971550" y="188913"/>
            <a:ext cx="6696075" cy="36195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网   桥</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143363" name="Rectangle 3"/>
          <p:cNvSpPr>
            <a:spLocks noGrp="1"/>
          </p:cNvSpPr>
          <p:nvPr>
            <p:ph idx="1"/>
          </p:nvPr>
        </p:nvSpPr>
        <p:spPr>
          <a:xfrm>
            <a:off x="755650" y="908050"/>
            <a:ext cx="8064500" cy="3765550"/>
          </a:xfrm>
        </p:spPr>
        <p:txBody>
          <a:bodyPr vert="horz" wrap="square" lIns="91440" tIns="45720" rIns="91440" bIns="45720" anchor="t"/>
          <a:p>
            <a:pPr marL="609600" indent="-609600" eaLnBrk="1" hangingPunct="1"/>
            <a:r>
              <a:rPr lang="zh-CN" altLang="en-US" sz="2800" b="0" dirty="0"/>
              <a:t>网桥能够互联两个采用不同数据链路层协议、不同传输介质与不同传输速率的网络；</a:t>
            </a:r>
            <a:endParaRPr lang="zh-CN" altLang="en-US" sz="2800" b="0" dirty="0"/>
          </a:p>
          <a:p>
            <a:pPr marL="609600" indent="-609600" eaLnBrk="1" hangingPunct="1"/>
            <a:r>
              <a:rPr lang="zh-CN" altLang="en-US" sz="2800" b="0" dirty="0"/>
              <a:t>网桥以接收、存储、地址过滤与转发的方式实现互联的网络之间的通信；</a:t>
            </a:r>
            <a:endParaRPr lang="zh-CN" altLang="en-US" sz="2800" b="0" dirty="0"/>
          </a:p>
          <a:p>
            <a:pPr marL="609600" indent="-609600" eaLnBrk="1" hangingPunct="1"/>
            <a:r>
              <a:rPr lang="zh-CN" altLang="en-US" sz="2800" b="0" dirty="0"/>
              <a:t>用网桥互联的网络要求在数据链路层以上采用相同的协议；</a:t>
            </a:r>
            <a:endParaRPr lang="zh-CN" altLang="en-US" sz="2800" b="0" dirty="0"/>
          </a:p>
          <a:p>
            <a:pPr marL="609600" indent="-609600" eaLnBrk="1" hangingPunct="1"/>
            <a:r>
              <a:rPr lang="zh-CN" altLang="en-US" sz="2800" b="0" dirty="0"/>
              <a:t>网桥可以分隔两个网络的广播通信量，有利于改善网络的性能和安全性。</a:t>
            </a:r>
            <a:endParaRPr lang="zh-CN" altLang="en-US" sz="2800" b="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3">
                                            <p:txEl>
                                              <p:charRg st="0" end="38"/>
                                            </p:txEl>
                                          </p:spTgt>
                                        </p:tgtEl>
                                        <p:attrNameLst>
                                          <p:attrName>style.visibility</p:attrName>
                                        </p:attrNameLst>
                                      </p:cBhvr>
                                      <p:to>
                                        <p:strVal val="visible"/>
                                      </p:to>
                                    </p:set>
                                    <p:anim calcmode="lin" valueType="num">
                                      <p:cBhvr additive="base">
                                        <p:cTn id="7" dur="500" fill="hold"/>
                                        <p:tgtEl>
                                          <p:spTgt spid="143363">
                                            <p:txEl>
                                              <p:charRg st="0" end="3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3">
                                            <p:txEl>
                                              <p:charRg st="0" end="3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63">
                                            <p:txEl>
                                              <p:charRg st="38" end="71"/>
                                            </p:txEl>
                                          </p:spTgt>
                                        </p:tgtEl>
                                        <p:attrNameLst>
                                          <p:attrName>style.visibility</p:attrName>
                                        </p:attrNameLst>
                                      </p:cBhvr>
                                      <p:to>
                                        <p:strVal val="visible"/>
                                      </p:to>
                                    </p:set>
                                    <p:anim calcmode="lin" valueType="num">
                                      <p:cBhvr additive="base">
                                        <p:cTn id="13" dur="500" fill="hold"/>
                                        <p:tgtEl>
                                          <p:spTgt spid="143363">
                                            <p:txEl>
                                              <p:charRg st="38" end="7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63">
                                            <p:txEl>
                                              <p:charRg st="38" end="7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63">
                                            <p:txEl>
                                              <p:charRg st="71" end="98"/>
                                            </p:txEl>
                                          </p:spTgt>
                                        </p:tgtEl>
                                        <p:attrNameLst>
                                          <p:attrName>style.visibility</p:attrName>
                                        </p:attrNameLst>
                                      </p:cBhvr>
                                      <p:to>
                                        <p:strVal val="visible"/>
                                      </p:to>
                                    </p:set>
                                    <p:anim calcmode="lin" valueType="num">
                                      <p:cBhvr additive="base">
                                        <p:cTn id="19" dur="500" fill="hold"/>
                                        <p:tgtEl>
                                          <p:spTgt spid="143363">
                                            <p:txEl>
                                              <p:charRg st="71" end="9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63">
                                            <p:txEl>
                                              <p:charRg st="71" end="9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63">
                                            <p:txEl>
                                              <p:charRg st="98" end="131"/>
                                            </p:txEl>
                                          </p:spTgt>
                                        </p:tgtEl>
                                        <p:attrNameLst>
                                          <p:attrName>style.visibility</p:attrName>
                                        </p:attrNameLst>
                                      </p:cBhvr>
                                      <p:to>
                                        <p:strVal val="visible"/>
                                      </p:to>
                                    </p:set>
                                    <p:anim calcmode="lin" valueType="num">
                                      <p:cBhvr additive="base">
                                        <p:cTn id="25" dur="500" fill="hold"/>
                                        <p:tgtEl>
                                          <p:spTgt spid="143363">
                                            <p:txEl>
                                              <p:charRg st="98" end="13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63">
                                            <p:txEl>
                                              <p:charRg st="98" end="13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ldLvl="2"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a:spLocks noGrp="1" noChangeArrowheads="1"/>
          </p:cNvSpPr>
          <p:nvPr>
            <p:ph type="title"/>
          </p:nvPr>
        </p:nvSpPr>
        <p:spPr>
          <a:xfrm>
            <a:off x="1042988" y="188913"/>
            <a:ext cx="7269163" cy="23971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路 由 器</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145411" name="Rectangle 3"/>
          <p:cNvSpPr>
            <a:spLocks noGrp="1"/>
          </p:cNvSpPr>
          <p:nvPr>
            <p:ph idx="1"/>
          </p:nvPr>
        </p:nvSpPr>
        <p:spPr>
          <a:xfrm>
            <a:off x="755650" y="908050"/>
            <a:ext cx="8077200" cy="4278313"/>
          </a:xfrm>
        </p:spPr>
        <p:txBody>
          <a:bodyPr vert="horz" wrap="square" lIns="91440" tIns="45720" rIns="91440" bIns="45720" anchor="t"/>
          <a:p>
            <a:pPr marL="609600" indent="-609600" eaLnBrk="1" hangingPunct="1"/>
            <a:r>
              <a:rPr lang="zh-CN" altLang="en-US" sz="2800" b="0" dirty="0">
                <a:latin typeface="宋体" panose="02010600030101010101" pitchFamily="2" charset="-122"/>
              </a:rPr>
              <a:t>网络层的互联设备是</a:t>
            </a:r>
            <a:r>
              <a:rPr lang="zh-CN" altLang="en-US" sz="2800" b="0" dirty="0">
                <a:solidFill>
                  <a:srgbClr val="FF3300"/>
                </a:solidFill>
                <a:latin typeface="宋体" panose="02010600030101010101" pitchFamily="2" charset="-122"/>
              </a:rPr>
              <a:t>路由器</a:t>
            </a:r>
            <a:r>
              <a:rPr lang="en-US" altLang="zh-CN" sz="2800" b="0" dirty="0">
                <a:solidFill>
                  <a:srgbClr val="FF3300"/>
                </a:solidFill>
                <a:latin typeface="宋体" panose="02010600030101010101" pitchFamily="2" charset="-122"/>
              </a:rPr>
              <a:t>Router</a:t>
            </a:r>
            <a:r>
              <a:rPr lang="zh-CN" altLang="en-US" sz="2800" b="0" dirty="0">
                <a:latin typeface="宋体" panose="02010600030101010101" pitchFamily="2" charset="-122"/>
              </a:rPr>
              <a:t>；</a:t>
            </a:r>
            <a:endParaRPr lang="zh-CN" altLang="en-US" sz="2800" b="0" dirty="0">
              <a:latin typeface="宋体" panose="02010600030101010101" pitchFamily="2" charset="-122"/>
            </a:endParaRPr>
          </a:p>
          <a:p>
            <a:pPr marL="609600" indent="-609600" eaLnBrk="1" hangingPunct="1"/>
            <a:r>
              <a:rPr lang="zh-CN" altLang="en-US" sz="2800" b="0" dirty="0">
                <a:latin typeface="宋体" panose="02010600030101010101" pitchFamily="2" charset="-122"/>
              </a:rPr>
              <a:t>网络层互联主要解决的问题是</a:t>
            </a:r>
            <a:r>
              <a:rPr lang="zh-CN" altLang="en-US" sz="2800" b="0" dirty="0">
                <a:solidFill>
                  <a:srgbClr val="FF3300"/>
                </a:solidFill>
                <a:latin typeface="宋体" panose="02010600030101010101" pitchFamily="2" charset="-122"/>
              </a:rPr>
              <a:t>路由选择</a:t>
            </a:r>
            <a:r>
              <a:rPr lang="zh-CN" altLang="en-US" sz="2800" b="0" dirty="0">
                <a:latin typeface="宋体" panose="02010600030101010101" pitchFamily="2" charset="-122"/>
              </a:rPr>
              <a:t>、拥塞控制、差错处理与分段技术；</a:t>
            </a:r>
            <a:endParaRPr lang="zh-CN" altLang="en-US" sz="2800" b="0" dirty="0">
              <a:latin typeface="宋体" panose="02010600030101010101" pitchFamily="2" charset="-122"/>
            </a:endParaRPr>
          </a:p>
          <a:p>
            <a:pPr marL="609600" indent="-609600" eaLnBrk="1" hangingPunct="1"/>
            <a:r>
              <a:rPr lang="zh-CN" altLang="en-US" sz="2800" b="0" dirty="0">
                <a:latin typeface="宋体" panose="02010600030101010101" pitchFamily="2" charset="-122"/>
              </a:rPr>
              <a:t>如果网络层协议相同，互联主要解决路由选择的问题；</a:t>
            </a:r>
            <a:endParaRPr lang="zh-CN" altLang="en-US" sz="2800" b="0" dirty="0">
              <a:latin typeface="宋体" panose="02010600030101010101" pitchFamily="2" charset="-122"/>
            </a:endParaRPr>
          </a:p>
          <a:p>
            <a:pPr marL="609600" indent="-609600" eaLnBrk="1" hangingPunct="1"/>
            <a:r>
              <a:rPr lang="zh-CN" altLang="en-US" sz="2800" b="0" dirty="0">
                <a:latin typeface="宋体" panose="02010600030101010101" pitchFamily="2" charset="-122"/>
              </a:rPr>
              <a:t>如果网络层协议不同，则需要使用</a:t>
            </a:r>
            <a:r>
              <a:rPr lang="zh-CN" altLang="en-US" sz="2800" b="0" dirty="0">
                <a:solidFill>
                  <a:srgbClr val="FF3300"/>
                </a:solidFill>
                <a:latin typeface="宋体" panose="02010600030101010101" pitchFamily="2" charset="-122"/>
              </a:rPr>
              <a:t>多协议路由器（</a:t>
            </a:r>
            <a:r>
              <a:rPr lang="en-US" altLang="zh-CN" sz="2800" b="0" dirty="0">
                <a:solidFill>
                  <a:srgbClr val="FF3300"/>
                </a:solidFill>
                <a:latin typeface="宋体" panose="02010600030101010101" pitchFamily="2" charset="-122"/>
              </a:rPr>
              <a:t>Multiprotocol Router);</a:t>
            </a:r>
            <a:endParaRPr lang="en-US" altLang="zh-CN" sz="2800" b="0" dirty="0">
              <a:solidFill>
                <a:srgbClr val="FF3300"/>
              </a:solidFill>
              <a:latin typeface="宋体" panose="02010600030101010101" pitchFamily="2" charset="-122"/>
            </a:endParaRPr>
          </a:p>
          <a:p>
            <a:pPr marL="609600" indent="-609600" eaLnBrk="1" hangingPunct="1"/>
            <a:r>
              <a:rPr lang="zh-CN" altLang="en-US" sz="2800" b="0" dirty="0">
                <a:latin typeface="宋体" panose="02010600030101010101" pitchFamily="2" charset="-122"/>
              </a:rPr>
              <a:t>用路由器实现网络层互联时，网络层及以下各层协议可以相同也可以不同。</a:t>
            </a:r>
            <a:endParaRPr lang="zh-CN" altLang="en-US" sz="2800" b="0" dirty="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11">
                                            <p:txEl>
                                              <p:charRg st="0" end="20"/>
                                            </p:txEl>
                                          </p:spTgt>
                                        </p:tgtEl>
                                        <p:attrNameLst>
                                          <p:attrName>style.visibility</p:attrName>
                                        </p:attrNameLst>
                                      </p:cBhvr>
                                      <p:to>
                                        <p:strVal val="visible"/>
                                      </p:to>
                                    </p:set>
                                    <p:anim calcmode="lin" valueType="num">
                                      <p:cBhvr additive="base">
                                        <p:cTn id="7" dur="500" fill="hold"/>
                                        <p:tgtEl>
                                          <p:spTgt spid="145411">
                                            <p:txEl>
                                              <p:charRg st="0" end="2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5411">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5411">
                                            <p:txEl>
                                              <p:charRg st="20" end="54"/>
                                            </p:txEl>
                                          </p:spTgt>
                                        </p:tgtEl>
                                        <p:attrNameLst>
                                          <p:attrName>style.visibility</p:attrName>
                                        </p:attrNameLst>
                                      </p:cBhvr>
                                      <p:to>
                                        <p:strVal val="visible"/>
                                      </p:to>
                                    </p:set>
                                    <p:anim calcmode="lin" valueType="num">
                                      <p:cBhvr additive="base">
                                        <p:cTn id="13" dur="500" fill="hold"/>
                                        <p:tgtEl>
                                          <p:spTgt spid="145411">
                                            <p:txEl>
                                              <p:charRg st="20" end="5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5411">
                                            <p:txEl>
                                              <p:charRg st="20" end="5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5411">
                                            <p:txEl>
                                              <p:charRg st="54" end="79"/>
                                            </p:txEl>
                                          </p:spTgt>
                                        </p:tgtEl>
                                        <p:attrNameLst>
                                          <p:attrName>style.visibility</p:attrName>
                                        </p:attrNameLst>
                                      </p:cBhvr>
                                      <p:to>
                                        <p:strVal val="visible"/>
                                      </p:to>
                                    </p:set>
                                    <p:anim calcmode="lin" valueType="num">
                                      <p:cBhvr additive="base">
                                        <p:cTn id="19" dur="500" fill="hold"/>
                                        <p:tgtEl>
                                          <p:spTgt spid="145411">
                                            <p:txEl>
                                              <p:charRg st="54" end="7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5411">
                                            <p:txEl>
                                              <p:charRg st="54" end="7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5411">
                                            <p:txEl>
                                              <p:charRg st="79" end="124"/>
                                            </p:txEl>
                                          </p:spTgt>
                                        </p:tgtEl>
                                        <p:attrNameLst>
                                          <p:attrName>style.visibility</p:attrName>
                                        </p:attrNameLst>
                                      </p:cBhvr>
                                      <p:to>
                                        <p:strVal val="visible"/>
                                      </p:to>
                                    </p:set>
                                    <p:anim calcmode="lin" valueType="num">
                                      <p:cBhvr additive="base">
                                        <p:cTn id="25" dur="500" fill="hold"/>
                                        <p:tgtEl>
                                          <p:spTgt spid="145411">
                                            <p:txEl>
                                              <p:charRg st="79" end="12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5411">
                                            <p:txEl>
                                              <p:charRg st="79" end="12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5411">
                                            <p:txEl>
                                              <p:charRg st="124" end="158"/>
                                            </p:txEl>
                                          </p:spTgt>
                                        </p:tgtEl>
                                        <p:attrNameLst>
                                          <p:attrName>style.visibility</p:attrName>
                                        </p:attrNameLst>
                                      </p:cBhvr>
                                      <p:to>
                                        <p:strVal val="visible"/>
                                      </p:to>
                                    </p:set>
                                    <p:anim calcmode="lin" valueType="num">
                                      <p:cBhvr additive="base">
                                        <p:cTn id="31" dur="500" fill="hold"/>
                                        <p:tgtEl>
                                          <p:spTgt spid="145411">
                                            <p:txEl>
                                              <p:charRg st="124" end="15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5411">
                                            <p:txEl>
                                              <p:charRg st="124" end="15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ldLvl="2"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noChangeArrowheads="1"/>
          </p:cNvSpPr>
          <p:nvPr>
            <p:ph type="title"/>
          </p:nvPr>
        </p:nvSpPr>
        <p:spPr>
          <a:xfrm>
            <a:off x="827088" y="188913"/>
            <a:ext cx="7772400" cy="3810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 </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多协议路由器</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147459" name="Rectangle 3"/>
          <p:cNvSpPr>
            <a:spLocks noGrp="1"/>
          </p:cNvSpPr>
          <p:nvPr>
            <p:ph idx="1"/>
          </p:nvPr>
        </p:nvSpPr>
        <p:spPr>
          <a:xfrm>
            <a:off x="468313" y="981075"/>
            <a:ext cx="8353425" cy="3679825"/>
          </a:xfrm>
        </p:spPr>
        <p:txBody>
          <a:bodyPr vert="horz" wrap="square" lIns="91440" tIns="45720" rIns="91440" bIns="45720" anchor="t"/>
          <a:p>
            <a:pPr marL="990600" lvl="1" indent="-533400" eaLnBrk="1" hangingPunct="1">
              <a:buChar char="l"/>
            </a:pPr>
            <a:r>
              <a:rPr lang="zh-CN" altLang="en-US" dirty="0"/>
              <a:t>当互联局域网的高层采用不同的协议时，如一种是</a:t>
            </a:r>
            <a:r>
              <a:rPr lang="en-US" altLang="zh-CN" dirty="0"/>
              <a:t>TCP/IP</a:t>
            </a:r>
            <a:r>
              <a:rPr lang="zh-CN" altLang="en-US" dirty="0"/>
              <a:t>，另一种是</a:t>
            </a:r>
            <a:r>
              <a:rPr lang="en-US" altLang="zh-CN" dirty="0"/>
              <a:t>IPX/SPX</a:t>
            </a:r>
            <a:r>
              <a:rPr lang="zh-CN" altLang="en-US" dirty="0"/>
              <a:t>，就需要使用</a:t>
            </a:r>
            <a:r>
              <a:rPr lang="zh-CN" altLang="en-US" dirty="0">
                <a:solidFill>
                  <a:schemeClr val="hlink"/>
                </a:solidFill>
              </a:rPr>
              <a:t>多协议路由器</a:t>
            </a:r>
            <a:r>
              <a:rPr lang="zh-CN" altLang="en-US" dirty="0"/>
              <a:t>来连接。</a:t>
            </a:r>
            <a:endParaRPr lang="zh-CN" altLang="en-US" dirty="0"/>
          </a:p>
          <a:p>
            <a:pPr marL="990600" lvl="1" indent="-533400" eaLnBrk="1" hangingPunct="1">
              <a:buChar char="l"/>
            </a:pPr>
            <a:r>
              <a:rPr lang="zh-CN" altLang="en-US" dirty="0"/>
              <a:t>多协议路由器除了具有处理不同协议分组的能力，还具有对这两种类型分组的路由选择与分组转发能力。</a:t>
            </a:r>
            <a:endParaRPr lang="zh-CN" altLang="en-US" dirty="0"/>
          </a:p>
          <a:p>
            <a:pPr marL="990600" lvl="1" indent="-533400" eaLnBrk="1" hangingPunct="1">
              <a:buChar char="l"/>
            </a:pPr>
            <a:r>
              <a:rPr lang="zh-CN" altLang="en-US" dirty="0"/>
              <a:t>多协议路由器同时要为不同类型的协议建立和</a:t>
            </a:r>
            <a:r>
              <a:rPr lang="zh-CN" altLang="en-US" dirty="0">
                <a:solidFill>
                  <a:schemeClr val="hlink"/>
                </a:solidFill>
              </a:rPr>
              <a:t>维护不同的路由表</a:t>
            </a:r>
            <a:r>
              <a:rPr lang="zh-CN" altLang="en-US" dirty="0"/>
              <a:t>。</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9">
                                            <p:txEl>
                                              <p:charRg st="0" end="57"/>
                                            </p:txEl>
                                          </p:spTgt>
                                        </p:tgtEl>
                                        <p:attrNameLst>
                                          <p:attrName>style.visibility</p:attrName>
                                        </p:attrNameLst>
                                      </p:cBhvr>
                                      <p:to>
                                        <p:strVal val="visible"/>
                                      </p:to>
                                    </p:set>
                                    <p:anim calcmode="lin" valueType="num">
                                      <p:cBhvr additive="base">
                                        <p:cTn id="7" dur="500" fill="hold"/>
                                        <p:tgtEl>
                                          <p:spTgt spid="147459">
                                            <p:txEl>
                                              <p:charRg st="0" end="5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459">
                                            <p:txEl>
                                              <p:charRg st="0" end="5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59">
                                            <p:txEl>
                                              <p:charRg st="57" end="104"/>
                                            </p:txEl>
                                          </p:spTgt>
                                        </p:tgtEl>
                                        <p:attrNameLst>
                                          <p:attrName>style.visibility</p:attrName>
                                        </p:attrNameLst>
                                      </p:cBhvr>
                                      <p:to>
                                        <p:strVal val="visible"/>
                                      </p:to>
                                    </p:set>
                                    <p:anim calcmode="lin" valueType="num">
                                      <p:cBhvr additive="base">
                                        <p:cTn id="13" dur="500" fill="hold"/>
                                        <p:tgtEl>
                                          <p:spTgt spid="147459">
                                            <p:txEl>
                                              <p:charRg st="57" end="10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7459">
                                            <p:txEl>
                                              <p:charRg st="57" end="10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7459">
                                            <p:txEl>
                                              <p:charRg st="104" end="134"/>
                                            </p:txEl>
                                          </p:spTgt>
                                        </p:tgtEl>
                                        <p:attrNameLst>
                                          <p:attrName>style.visibility</p:attrName>
                                        </p:attrNameLst>
                                      </p:cBhvr>
                                      <p:to>
                                        <p:strVal val="visible"/>
                                      </p:to>
                                    </p:set>
                                    <p:anim calcmode="lin" valueType="num">
                                      <p:cBhvr additive="base">
                                        <p:cTn id="19" dur="500" fill="hold"/>
                                        <p:tgtEl>
                                          <p:spTgt spid="147459">
                                            <p:txEl>
                                              <p:charRg st="104" end="13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7459">
                                            <p:txEl>
                                              <p:charRg st="104" end="13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ldLvl="2"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noChangeArrowheads="1"/>
          </p:cNvSpPr>
          <p:nvPr>
            <p:ph type="title"/>
          </p:nvPr>
        </p:nvSpPr>
        <p:spPr>
          <a:xfrm>
            <a:off x="900113" y="188913"/>
            <a:ext cx="7772400" cy="3810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 </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路由器与网桥</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146435" name="Rectangle 3"/>
          <p:cNvSpPr>
            <a:spLocks noGrp="1"/>
          </p:cNvSpPr>
          <p:nvPr>
            <p:ph idx="1"/>
          </p:nvPr>
        </p:nvSpPr>
        <p:spPr>
          <a:xfrm>
            <a:off x="0" y="908050"/>
            <a:ext cx="8424863" cy="5521325"/>
          </a:xfrm>
        </p:spPr>
        <p:txBody>
          <a:bodyPr vert="horz" wrap="square" lIns="91440" tIns="45720" rIns="91440" bIns="45720" anchor="t"/>
          <a:p>
            <a:pPr marL="990600" lvl="1" indent="-533400" eaLnBrk="1" hangingPunct="1">
              <a:buNone/>
            </a:pPr>
            <a:r>
              <a:rPr lang="en-US" altLang="zh-CN" sz="3200" dirty="0"/>
              <a:t>      </a:t>
            </a:r>
            <a:r>
              <a:rPr lang="zh-CN" altLang="en-US" sz="3200" dirty="0">
                <a:solidFill>
                  <a:schemeClr val="tx1"/>
                </a:solidFill>
              </a:rPr>
              <a:t>常用路由器实现</a:t>
            </a:r>
            <a:r>
              <a:rPr lang="en-US" altLang="zh-CN" sz="3200" dirty="0">
                <a:solidFill>
                  <a:schemeClr val="tx1"/>
                </a:solidFill>
              </a:rPr>
              <a:t>LAN</a:t>
            </a:r>
            <a:r>
              <a:rPr lang="zh-CN" altLang="en-US" sz="3200" dirty="0">
                <a:solidFill>
                  <a:schemeClr val="tx1"/>
                </a:solidFill>
              </a:rPr>
              <a:t>互联，与网桥实现</a:t>
            </a:r>
            <a:r>
              <a:rPr lang="en-US" altLang="zh-CN" sz="3200" dirty="0">
                <a:solidFill>
                  <a:schemeClr val="tx1"/>
                </a:solidFill>
              </a:rPr>
              <a:t>LAN</a:t>
            </a:r>
            <a:r>
              <a:rPr lang="zh-CN" altLang="en-US" sz="3200" dirty="0">
                <a:solidFill>
                  <a:schemeClr val="tx1"/>
                </a:solidFill>
              </a:rPr>
              <a:t>互联区别：</a:t>
            </a:r>
            <a:endParaRPr lang="zh-CN" altLang="en-US" sz="3200" dirty="0">
              <a:solidFill>
                <a:schemeClr val="tx1"/>
              </a:solidFill>
            </a:endParaRPr>
          </a:p>
          <a:p>
            <a:pPr marL="1371600" lvl="2" indent="-457200" eaLnBrk="1" hangingPunct="1">
              <a:buClr>
                <a:srgbClr val="003399"/>
              </a:buClr>
              <a:buChar char="l"/>
            </a:pPr>
            <a:r>
              <a:rPr lang="zh-CN" altLang="en-US" sz="2800" dirty="0">
                <a:solidFill>
                  <a:srgbClr val="003399"/>
                </a:solidFill>
              </a:rPr>
              <a:t>路由器互连的</a:t>
            </a:r>
            <a:r>
              <a:rPr lang="en-US" altLang="zh-CN" sz="2800" dirty="0">
                <a:solidFill>
                  <a:srgbClr val="003399"/>
                </a:solidFill>
              </a:rPr>
              <a:t>LAN</a:t>
            </a:r>
            <a:r>
              <a:rPr lang="zh-CN" altLang="en-US" sz="2800" dirty="0">
                <a:solidFill>
                  <a:srgbClr val="003399"/>
                </a:solidFill>
              </a:rPr>
              <a:t>网络层协议可不同；</a:t>
            </a:r>
            <a:endParaRPr lang="zh-CN" altLang="en-US" sz="2800" dirty="0">
              <a:solidFill>
                <a:srgbClr val="003399"/>
              </a:solidFill>
            </a:endParaRPr>
          </a:p>
          <a:p>
            <a:pPr marL="1371600" lvl="2" indent="-457200" eaLnBrk="1" hangingPunct="1">
              <a:buClr>
                <a:srgbClr val="003399"/>
              </a:buClr>
              <a:buChar char="l"/>
            </a:pPr>
            <a:r>
              <a:rPr lang="zh-CN" altLang="en-US" sz="2800" dirty="0">
                <a:solidFill>
                  <a:srgbClr val="003399"/>
                </a:solidFill>
              </a:rPr>
              <a:t>路由器将多个</a:t>
            </a:r>
            <a:r>
              <a:rPr lang="en-US" altLang="zh-CN" sz="2800" dirty="0">
                <a:solidFill>
                  <a:srgbClr val="003399"/>
                </a:solidFill>
              </a:rPr>
              <a:t>LAN</a:t>
            </a:r>
            <a:r>
              <a:rPr lang="zh-CN" altLang="en-US" sz="2800" dirty="0">
                <a:solidFill>
                  <a:srgbClr val="003399"/>
                </a:solidFill>
              </a:rPr>
              <a:t>的广播通信量相互隔离开；</a:t>
            </a:r>
            <a:endParaRPr lang="zh-CN" altLang="en-US" sz="2800" dirty="0">
              <a:solidFill>
                <a:srgbClr val="003399"/>
              </a:solidFill>
            </a:endParaRPr>
          </a:p>
          <a:p>
            <a:pPr marL="1371600" lvl="2" indent="-457200" eaLnBrk="1" hangingPunct="1">
              <a:buClr>
                <a:srgbClr val="003399"/>
              </a:buClr>
              <a:buChar char="l"/>
            </a:pPr>
            <a:r>
              <a:rPr lang="zh-CN" altLang="en-US" sz="2800" dirty="0">
                <a:solidFill>
                  <a:srgbClr val="003399"/>
                </a:solidFill>
              </a:rPr>
              <a:t>路由器转发效率低于网桥转发数据的效率；</a:t>
            </a:r>
            <a:endParaRPr lang="zh-CN" altLang="en-US" sz="2800" dirty="0">
              <a:solidFill>
                <a:srgbClr val="003399"/>
              </a:solidFill>
            </a:endParaRPr>
          </a:p>
          <a:p>
            <a:pPr marL="1371600" lvl="2" indent="-457200" eaLnBrk="1" hangingPunct="1">
              <a:buClr>
                <a:srgbClr val="003399"/>
              </a:buClr>
              <a:buChar char="l"/>
            </a:pPr>
            <a:r>
              <a:rPr lang="zh-CN" altLang="en-US" sz="2800" dirty="0">
                <a:solidFill>
                  <a:srgbClr val="003399"/>
                </a:solidFill>
              </a:rPr>
              <a:t>路由器可完成</a:t>
            </a:r>
            <a:r>
              <a:rPr lang="en-US" altLang="zh-CN" sz="2800" dirty="0">
                <a:solidFill>
                  <a:srgbClr val="003399"/>
                </a:solidFill>
              </a:rPr>
              <a:t>LAN</a:t>
            </a:r>
            <a:r>
              <a:rPr lang="zh-CN" altLang="en-US" sz="2800" dirty="0">
                <a:solidFill>
                  <a:srgbClr val="003399"/>
                </a:solidFill>
              </a:rPr>
              <a:t>与</a:t>
            </a:r>
            <a:r>
              <a:rPr lang="en-US" altLang="zh-CN" sz="2800" dirty="0">
                <a:solidFill>
                  <a:srgbClr val="003399"/>
                </a:solidFill>
              </a:rPr>
              <a:t>WAN</a:t>
            </a:r>
            <a:r>
              <a:rPr lang="zh-CN" altLang="en-US" sz="2800" dirty="0">
                <a:solidFill>
                  <a:srgbClr val="003399"/>
                </a:solidFill>
              </a:rPr>
              <a:t>的互联。</a:t>
            </a:r>
            <a:endParaRPr lang="zh-CN" altLang="en-US" sz="2800" dirty="0">
              <a:solidFill>
                <a:srgbClr val="003399"/>
              </a:solidFill>
            </a:endParaRPr>
          </a:p>
          <a:p>
            <a:pPr marL="1371600" lvl="2" indent="-457200" eaLnBrk="1" hangingPunct="1">
              <a:buNone/>
            </a:pPr>
            <a:endParaRPr lang="zh-CN" altLang="en-US" sz="2800" dirty="0"/>
          </a:p>
          <a:p>
            <a:pPr marL="1371600" lvl="2" indent="-457200" eaLnBrk="1" hangingPunct="1">
              <a:buAutoNum type="arabicPeriod"/>
            </a:pPr>
            <a:endParaRPr lang="zh-CN" altLang="en-US" dirty="0"/>
          </a:p>
          <a:p>
            <a:pPr marL="990600" lvl="1" indent="-533400" eaLnBrk="1" hangingPunct="1">
              <a:buChar char="§"/>
            </a:pPr>
            <a:endParaRPr lang="zh-CN" altLang="en-US" dirty="0"/>
          </a:p>
          <a:p>
            <a:pPr marL="990600" lvl="1" indent="-533400" eaLnBrk="1" hangingPunct="1">
              <a:buChar char="§"/>
            </a:pPr>
            <a:endParaRPr lang="en-US"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5">
                                            <p:txEl>
                                              <p:charRg st="0" end="33"/>
                                            </p:txEl>
                                          </p:spTgt>
                                        </p:tgtEl>
                                        <p:attrNameLst>
                                          <p:attrName>style.visibility</p:attrName>
                                        </p:attrNameLst>
                                      </p:cBhvr>
                                      <p:to>
                                        <p:strVal val="visible"/>
                                      </p:to>
                                    </p:set>
                                    <p:anim calcmode="lin" valueType="num">
                                      <p:cBhvr additive="base">
                                        <p:cTn id="7" dur="500" fill="hold"/>
                                        <p:tgtEl>
                                          <p:spTgt spid="146435">
                                            <p:txEl>
                                              <p:charRg st="0" end="3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6435">
                                            <p:txEl>
                                              <p:charRg st="0" end="33"/>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6435">
                                            <p:txEl>
                                              <p:charRg st="33" end="52"/>
                                            </p:txEl>
                                          </p:spTgt>
                                        </p:tgtEl>
                                        <p:attrNameLst>
                                          <p:attrName>style.visibility</p:attrName>
                                        </p:attrNameLst>
                                      </p:cBhvr>
                                      <p:to>
                                        <p:strVal val="visible"/>
                                      </p:to>
                                    </p:set>
                                    <p:anim calcmode="lin" valueType="num">
                                      <p:cBhvr additive="base">
                                        <p:cTn id="11" dur="500" fill="hold"/>
                                        <p:tgtEl>
                                          <p:spTgt spid="146435">
                                            <p:txEl>
                                              <p:charRg st="33" end="5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6435">
                                            <p:txEl>
                                              <p:charRg st="33" end="5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46435">
                                            <p:txEl>
                                              <p:charRg st="52" end="74"/>
                                            </p:txEl>
                                          </p:spTgt>
                                        </p:tgtEl>
                                        <p:attrNameLst>
                                          <p:attrName>style.visibility</p:attrName>
                                        </p:attrNameLst>
                                      </p:cBhvr>
                                      <p:to>
                                        <p:strVal val="visible"/>
                                      </p:to>
                                    </p:set>
                                    <p:anim calcmode="lin" valueType="num">
                                      <p:cBhvr additive="base">
                                        <p:cTn id="15" dur="500" fill="hold"/>
                                        <p:tgtEl>
                                          <p:spTgt spid="146435">
                                            <p:txEl>
                                              <p:charRg st="52" end="7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6435">
                                            <p:txEl>
                                              <p:charRg st="52" end="74"/>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6435">
                                            <p:txEl>
                                              <p:charRg st="74" end="94"/>
                                            </p:txEl>
                                          </p:spTgt>
                                        </p:tgtEl>
                                        <p:attrNameLst>
                                          <p:attrName>style.visibility</p:attrName>
                                        </p:attrNameLst>
                                      </p:cBhvr>
                                      <p:to>
                                        <p:strVal val="visible"/>
                                      </p:to>
                                    </p:set>
                                    <p:anim calcmode="lin" valueType="num">
                                      <p:cBhvr additive="base">
                                        <p:cTn id="19" dur="500" fill="hold"/>
                                        <p:tgtEl>
                                          <p:spTgt spid="146435">
                                            <p:txEl>
                                              <p:charRg st="74" end="9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6435">
                                            <p:txEl>
                                              <p:charRg st="74" end="9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6435">
                                            <p:txEl>
                                              <p:charRg st="94" end="112"/>
                                            </p:txEl>
                                          </p:spTgt>
                                        </p:tgtEl>
                                        <p:attrNameLst>
                                          <p:attrName>style.visibility</p:attrName>
                                        </p:attrNameLst>
                                      </p:cBhvr>
                                      <p:to>
                                        <p:strVal val="visible"/>
                                      </p:to>
                                    </p:set>
                                    <p:anim calcmode="lin" valueType="num">
                                      <p:cBhvr additive="base">
                                        <p:cTn id="23" dur="500" fill="hold"/>
                                        <p:tgtEl>
                                          <p:spTgt spid="146435">
                                            <p:txEl>
                                              <p:charRg st="94" end="11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6435">
                                            <p:txEl>
                                              <p:charRg st="94" end="1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ldLvl="2"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noChangeArrowheads="1"/>
          </p:cNvSpPr>
          <p:nvPr>
            <p:ph type="title"/>
          </p:nvPr>
        </p:nvSpPr>
        <p:spPr>
          <a:xfrm>
            <a:off x="900113" y="188913"/>
            <a:ext cx="7772400" cy="3810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高层互联</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149507" name="Rectangle 3"/>
          <p:cNvSpPr>
            <a:spLocks noGrp="1"/>
          </p:cNvSpPr>
          <p:nvPr>
            <p:ph idx="1"/>
          </p:nvPr>
        </p:nvSpPr>
        <p:spPr>
          <a:xfrm>
            <a:off x="395288" y="981075"/>
            <a:ext cx="8497887" cy="3765550"/>
          </a:xfrm>
        </p:spPr>
        <p:txBody>
          <a:bodyPr vert="horz" wrap="square" lIns="91440" tIns="45720" rIns="91440" bIns="45720" anchor="t"/>
          <a:p>
            <a:pPr marL="990600" lvl="1" indent="-533400" eaLnBrk="1" hangingPunct="1">
              <a:buChar char="l"/>
            </a:pPr>
            <a:r>
              <a:rPr lang="zh-CN" altLang="en-US" dirty="0"/>
              <a:t>传输层及以上各层协议不同的互联属于高层互联；</a:t>
            </a:r>
            <a:endParaRPr lang="zh-CN" altLang="en-US" dirty="0"/>
          </a:p>
          <a:p>
            <a:pPr marL="990600" lvl="1" indent="-533400" eaLnBrk="1" hangingPunct="1">
              <a:buChar char="l"/>
            </a:pPr>
            <a:r>
              <a:rPr lang="zh-CN" altLang="en-US" dirty="0"/>
              <a:t>高层协议互联的设备是</a:t>
            </a:r>
            <a:r>
              <a:rPr lang="zh-CN" altLang="en-US" dirty="0">
                <a:solidFill>
                  <a:schemeClr val="hlink"/>
                </a:solidFill>
              </a:rPr>
              <a:t>网关（</a:t>
            </a:r>
            <a:r>
              <a:rPr lang="en-US" altLang="zh-CN" dirty="0">
                <a:solidFill>
                  <a:schemeClr val="hlink"/>
                </a:solidFill>
              </a:rPr>
              <a:t>Gateway</a:t>
            </a:r>
            <a:r>
              <a:rPr lang="zh-CN" altLang="en-US" dirty="0">
                <a:solidFill>
                  <a:schemeClr val="hlink"/>
                </a:solidFill>
              </a:rPr>
              <a:t>）</a:t>
            </a:r>
            <a:r>
              <a:rPr lang="zh-CN" altLang="en-US" dirty="0"/>
              <a:t>；</a:t>
            </a:r>
            <a:endParaRPr lang="zh-CN" altLang="en-US" dirty="0"/>
          </a:p>
          <a:p>
            <a:pPr marL="990600" lvl="1" indent="-533400" eaLnBrk="1" hangingPunct="1">
              <a:buChar char="l"/>
            </a:pPr>
            <a:r>
              <a:rPr lang="zh-CN" altLang="en-US" dirty="0"/>
              <a:t>高层互联使用的网关很多是</a:t>
            </a:r>
            <a:r>
              <a:rPr lang="zh-CN" altLang="en-US" dirty="0">
                <a:solidFill>
                  <a:schemeClr val="hlink"/>
                </a:solidFill>
              </a:rPr>
              <a:t>应用层网关</a:t>
            </a:r>
            <a:r>
              <a:rPr lang="zh-CN" altLang="en-US" dirty="0"/>
              <a:t>，简称应用网关（</a:t>
            </a:r>
            <a:r>
              <a:rPr lang="en-US" altLang="zh-CN" dirty="0"/>
              <a:t>Application Gateway)</a:t>
            </a:r>
            <a:r>
              <a:rPr lang="zh-CN" altLang="en-US" dirty="0"/>
              <a:t>；</a:t>
            </a:r>
            <a:endParaRPr lang="zh-CN" altLang="en-US" dirty="0"/>
          </a:p>
          <a:p>
            <a:pPr marL="990600" lvl="1" indent="-533400" eaLnBrk="1" hangingPunct="1">
              <a:buChar char="l"/>
            </a:pPr>
            <a:r>
              <a:rPr lang="zh-CN" altLang="en-US" dirty="0"/>
              <a:t>如果使用应用网关来实现两个网络的高层互联，允许两个网络的应用层及以下各层的网络协议不同。</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7">
                                            <p:txEl>
                                              <p:charRg st="0" end="23"/>
                                            </p:txEl>
                                          </p:spTgt>
                                        </p:tgtEl>
                                        <p:attrNameLst>
                                          <p:attrName>style.visibility</p:attrName>
                                        </p:attrNameLst>
                                      </p:cBhvr>
                                      <p:to>
                                        <p:strVal val="visible"/>
                                      </p:to>
                                    </p:set>
                                    <p:anim calcmode="lin" valueType="num">
                                      <p:cBhvr additive="base">
                                        <p:cTn id="7" dur="500" fill="hold"/>
                                        <p:tgtEl>
                                          <p:spTgt spid="149507">
                                            <p:txEl>
                                              <p:charRg st="0" end="2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9507">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9507">
                                            <p:txEl>
                                              <p:charRg st="23" end="46"/>
                                            </p:txEl>
                                          </p:spTgt>
                                        </p:tgtEl>
                                        <p:attrNameLst>
                                          <p:attrName>style.visibility</p:attrName>
                                        </p:attrNameLst>
                                      </p:cBhvr>
                                      <p:to>
                                        <p:strVal val="visible"/>
                                      </p:to>
                                    </p:set>
                                    <p:anim calcmode="lin" valueType="num">
                                      <p:cBhvr additive="base">
                                        <p:cTn id="13" dur="500" fill="hold"/>
                                        <p:tgtEl>
                                          <p:spTgt spid="149507">
                                            <p:txEl>
                                              <p:charRg st="23" end="4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9507">
                                            <p:txEl>
                                              <p:charRg st="23" end="4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9507">
                                            <p:txEl>
                                              <p:charRg st="46" end="93"/>
                                            </p:txEl>
                                          </p:spTgt>
                                        </p:tgtEl>
                                        <p:attrNameLst>
                                          <p:attrName>style.visibility</p:attrName>
                                        </p:attrNameLst>
                                      </p:cBhvr>
                                      <p:to>
                                        <p:strVal val="visible"/>
                                      </p:to>
                                    </p:set>
                                    <p:anim calcmode="lin" valueType="num">
                                      <p:cBhvr additive="base">
                                        <p:cTn id="19" dur="500" fill="hold"/>
                                        <p:tgtEl>
                                          <p:spTgt spid="149507">
                                            <p:txEl>
                                              <p:charRg st="46" end="9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9507">
                                            <p:txEl>
                                              <p:charRg st="46" end="9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9507">
                                            <p:txEl>
                                              <p:charRg st="93" end="138"/>
                                            </p:txEl>
                                          </p:spTgt>
                                        </p:tgtEl>
                                        <p:attrNameLst>
                                          <p:attrName>style.visibility</p:attrName>
                                        </p:attrNameLst>
                                      </p:cBhvr>
                                      <p:to>
                                        <p:strVal val="visible"/>
                                      </p:to>
                                    </p:set>
                                    <p:anim calcmode="lin" valueType="num">
                                      <p:cBhvr additive="base">
                                        <p:cTn id="25" dur="500" fill="hold"/>
                                        <p:tgtEl>
                                          <p:spTgt spid="149507">
                                            <p:txEl>
                                              <p:charRg st="93" end="13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9507">
                                            <p:txEl>
                                              <p:charRg st="93" end="13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ldLvl="2"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225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5.3.3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互联网络的路由</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8914" name="Rectangle 3"/>
          <p:cNvSpPr>
            <a:spLocks noGrp="1"/>
          </p:cNvSpPr>
          <p:nvPr>
            <p:ph idx="1"/>
          </p:nvPr>
        </p:nvSpPr>
        <p:spPr>
          <a:xfrm>
            <a:off x="395288" y="908050"/>
            <a:ext cx="8569325" cy="1835150"/>
          </a:xfrm>
        </p:spPr>
        <p:txBody>
          <a:bodyPr vert="horz" wrap="square" lIns="91440" tIns="45720" rIns="91440" bIns="45720" anchor="t"/>
          <a:p>
            <a:pPr eaLnBrk="1" hangingPunct="1">
              <a:buNone/>
            </a:pPr>
            <a:r>
              <a:rPr lang="zh-CN" altLang="en-US" dirty="0"/>
              <a:t>互联网</a:t>
            </a:r>
            <a:r>
              <a:rPr lang="zh-CN" altLang="en-US" dirty="0">
                <a:latin typeface="宋体" panose="02010600030101010101" pitchFamily="2" charset="-122"/>
              </a:rPr>
              <a:t>路由基本概念</a:t>
            </a:r>
            <a:r>
              <a:rPr lang="zh-CN" altLang="en-US" dirty="0"/>
              <a:t> </a:t>
            </a:r>
            <a:endParaRPr lang="zh-CN" altLang="en-US" dirty="0"/>
          </a:p>
          <a:p>
            <a:pPr eaLnBrk="1" hangingPunct="1">
              <a:buNone/>
            </a:pPr>
            <a:endParaRPr lang="zh-CN" altLang="en-US" sz="1400" dirty="0"/>
          </a:p>
          <a:p>
            <a:pPr eaLnBrk="1" hangingPunct="1"/>
            <a:r>
              <a:rPr lang="zh-CN" altLang="en-US" sz="2800" dirty="0">
                <a:latin typeface="宋体" panose="02010600030101010101" pitchFamily="2" charset="-122"/>
              </a:rPr>
              <a:t>为了便于管理，</a:t>
            </a:r>
            <a:r>
              <a:rPr lang="en-US" altLang="zh-CN" sz="2800" dirty="0"/>
              <a:t>Internet</a:t>
            </a:r>
            <a:r>
              <a:rPr lang="zh-CN" altLang="en-US" sz="2800" dirty="0">
                <a:latin typeface="宋体" panose="02010600030101010101" pitchFamily="2" charset="-122"/>
              </a:rPr>
              <a:t>将整个互连网络划分为相对较小的</a:t>
            </a:r>
            <a:r>
              <a:rPr lang="zh-CN" altLang="en-US" sz="2800" dirty="0">
                <a:solidFill>
                  <a:srgbClr val="FF6600"/>
                </a:solidFill>
                <a:latin typeface="宋体" panose="02010600030101010101" pitchFamily="2" charset="-122"/>
              </a:rPr>
              <a:t>自治系统</a:t>
            </a:r>
            <a:r>
              <a:rPr lang="zh-CN" altLang="en-US" sz="2800" dirty="0">
                <a:latin typeface="宋体" panose="02010600030101010101" pitchFamily="2" charset="-122"/>
              </a:rPr>
              <a:t>（</a:t>
            </a:r>
            <a:r>
              <a:rPr lang="en-US" altLang="zh-CN" sz="2800" dirty="0"/>
              <a:t>AS</a:t>
            </a:r>
            <a:r>
              <a:rPr lang="zh-CN" altLang="en-US" sz="2800" dirty="0">
                <a:latin typeface="宋体" panose="02010600030101010101" pitchFamily="2" charset="-122"/>
              </a:rPr>
              <a:t>，</a:t>
            </a:r>
            <a:r>
              <a:rPr lang="en-US" altLang="zh-CN" sz="2800" dirty="0"/>
              <a:t>autonomous system)</a:t>
            </a:r>
            <a:r>
              <a:rPr lang="zh-CN" altLang="en-US" sz="2800" dirty="0">
                <a:latin typeface="宋体" panose="02010600030101010101" pitchFamily="2" charset="-122"/>
              </a:rPr>
              <a:t>。</a:t>
            </a:r>
            <a:r>
              <a:rPr lang="zh-CN" altLang="en-US" dirty="0"/>
              <a:t> </a:t>
            </a:r>
            <a:endParaRPr lang="zh-CN" altLang="en-US" dirty="0"/>
          </a:p>
        </p:txBody>
      </p:sp>
      <p:sp>
        <p:nvSpPr>
          <p:cNvPr id="38915" name="Rectangle 4"/>
          <p:cNvSpPr/>
          <p:nvPr/>
        </p:nvSpPr>
        <p:spPr>
          <a:xfrm>
            <a:off x="1938338" y="241458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38916" name="Object 5"/>
          <p:cNvGraphicFramePr/>
          <p:nvPr/>
        </p:nvGraphicFramePr>
        <p:xfrm>
          <a:off x="468313" y="2997200"/>
          <a:ext cx="8077200" cy="3111500"/>
        </p:xfrm>
        <a:graphic>
          <a:graphicData uri="http://schemas.openxmlformats.org/presentationml/2006/ole">
            <mc:AlternateContent xmlns:mc="http://schemas.openxmlformats.org/markup-compatibility/2006">
              <mc:Choice xmlns:v="urn:schemas-microsoft-com:vml" Requires="v">
                <p:oleObj spid="_x0000_s3078" name="" r:id="rId1" imgW="7731125" imgH="2992755" progId="Visio.Drawing.11">
                  <p:embed/>
                </p:oleObj>
              </mc:Choice>
              <mc:Fallback>
                <p:oleObj name="" r:id="rId1" imgW="7731125" imgH="2992755" progId="Visio.Drawing.11">
                  <p:embed/>
                  <p:pic>
                    <p:nvPicPr>
                      <p:cNvPr id="0" name="图片 3077"/>
                      <p:cNvPicPr/>
                      <p:nvPr/>
                    </p:nvPicPr>
                    <p:blipFill>
                      <a:blip r:embed="rId2"/>
                      <a:stretch>
                        <a:fillRect/>
                      </a:stretch>
                    </p:blipFill>
                    <p:spPr>
                      <a:xfrm>
                        <a:off x="468313" y="2997200"/>
                        <a:ext cx="8077200" cy="3111500"/>
                      </a:xfrm>
                      <a:prstGeom prst="rect">
                        <a:avLst/>
                      </a:prstGeom>
                      <a:solidFill>
                        <a:schemeClr val="bg1"/>
                      </a:solid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3"/>
          <p:cNvSpPr>
            <a:spLocks noGrp="1"/>
          </p:cNvSpPr>
          <p:nvPr>
            <p:ph idx="1"/>
          </p:nvPr>
        </p:nvSpPr>
        <p:spPr>
          <a:xfrm>
            <a:off x="684213" y="908050"/>
            <a:ext cx="8135937" cy="4013200"/>
          </a:xfrm>
        </p:spPr>
        <p:txBody>
          <a:bodyPr vert="horz" wrap="square" lIns="91440" tIns="45720" rIns="91440" bIns="45720" anchor="t"/>
          <a:p>
            <a:pPr eaLnBrk="1" hangingPunct="1"/>
            <a:r>
              <a:rPr lang="zh-CN" altLang="en-US" dirty="0"/>
              <a:t>内部网关协议</a:t>
            </a:r>
            <a:r>
              <a:rPr lang="en-US" altLang="zh-CN" dirty="0"/>
              <a:t>IGP</a:t>
            </a:r>
            <a:endParaRPr lang="en-US" altLang="zh-CN" dirty="0"/>
          </a:p>
          <a:p>
            <a:pPr eaLnBrk="1" hangingPunct="1">
              <a:buNone/>
            </a:pPr>
            <a:r>
              <a:rPr lang="zh-CN" altLang="en-US" i="1" dirty="0"/>
              <a:t>（</a:t>
            </a:r>
            <a:r>
              <a:rPr lang="en-US" altLang="zh-CN" i="1" dirty="0"/>
              <a:t>interior gateway protocol</a:t>
            </a:r>
            <a:r>
              <a:rPr lang="zh-CN" altLang="en-US" i="1" dirty="0"/>
              <a:t>）</a:t>
            </a:r>
            <a:endParaRPr lang="zh-CN" altLang="en-US" i="1" dirty="0"/>
          </a:p>
          <a:p>
            <a:pPr eaLnBrk="1" hangingPunct="1">
              <a:buNone/>
            </a:pPr>
            <a:r>
              <a:rPr lang="zh-CN" altLang="en-US" dirty="0"/>
              <a:t>	</a:t>
            </a:r>
            <a:r>
              <a:rPr lang="zh-CN" altLang="en-US" sz="2800" dirty="0"/>
              <a:t>自治系统</a:t>
            </a:r>
            <a:r>
              <a:rPr lang="en-US" altLang="zh-CN" sz="2800" dirty="0"/>
              <a:t>AS</a:t>
            </a:r>
            <a:r>
              <a:rPr lang="zh-CN" altLang="en-US" sz="2800" dirty="0"/>
              <a:t>内使用的路由算法，</a:t>
            </a:r>
            <a:r>
              <a:rPr lang="en-US" altLang="zh-CN" sz="2800" dirty="0"/>
              <a:t>RIP</a:t>
            </a:r>
            <a:r>
              <a:rPr lang="zh-CN" altLang="en-US" sz="2800" dirty="0"/>
              <a:t>、</a:t>
            </a:r>
            <a:r>
              <a:rPr lang="en-US" altLang="zh-CN" sz="2800" dirty="0"/>
              <a:t>OSPF</a:t>
            </a:r>
            <a:endParaRPr lang="en-US" altLang="zh-CN" sz="2800" dirty="0"/>
          </a:p>
          <a:p>
            <a:pPr eaLnBrk="1" hangingPunct="1"/>
            <a:r>
              <a:rPr lang="zh-CN" altLang="en-US" dirty="0"/>
              <a:t>外部网关协议</a:t>
            </a:r>
            <a:r>
              <a:rPr lang="en-US" altLang="zh-CN" dirty="0"/>
              <a:t>EGP</a:t>
            </a:r>
            <a:endParaRPr lang="en-US" altLang="zh-CN" dirty="0"/>
          </a:p>
          <a:p>
            <a:pPr eaLnBrk="1" hangingPunct="1">
              <a:buNone/>
            </a:pPr>
            <a:r>
              <a:rPr lang="en-US" altLang="zh-CN" dirty="0"/>
              <a:t> </a:t>
            </a:r>
            <a:r>
              <a:rPr lang="zh-CN" altLang="en-US" i="1" dirty="0"/>
              <a:t>（</a:t>
            </a:r>
            <a:r>
              <a:rPr lang="en-US" altLang="zh-CN" i="1" dirty="0"/>
              <a:t>exterior gateway protocol</a:t>
            </a:r>
            <a:r>
              <a:rPr lang="zh-CN" altLang="en-US" i="1" dirty="0"/>
              <a:t>）</a:t>
            </a:r>
            <a:endParaRPr lang="zh-CN" altLang="en-US" i="1" dirty="0"/>
          </a:p>
          <a:p>
            <a:pPr eaLnBrk="1" hangingPunct="1">
              <a:buNone/>
            </a:pPr>
            <a:r>
              <a:rPr lang="zh-CN" altLang="en-US" sz="2800" dirty="0"/>
              <a:t>   自治系统</a:t>
            </a:r>
            <a:r>
              <a:rPr lang="en-US" altLang="zh-CN" sz="2800" dirty="0"/>
              <a:t>AS</a:t>
            </a:r>
            <a:r>
              <a:rPr lang="zh-CN" altLang="en-US" sz="2800" dirty="0"/>
              <a:t>之间使用的路由算法，</a:t>
            </a:r>
            <a:r>
              <a:rPr lang="en-US" altLang="zh-CN" sz="2800" dirty="0"/>
              <a:t>BGP</a:t>
            </a:r>
            <a:endParaRPr lang="en-US" altLang="zh-CN" sz="2800" dirty="0"/>
          </a:p>
        </p:txBody>
      </p:sp>
      <p:sp>
        <p:nvSpPr>
          <p:cNvPr id="340999" name="Rectangle 7"/>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Internet</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路由协议分类</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3"/>
          <p:cNvSpPr>
            <a:spLocks noGrp="1"/>
          </p:cNvSpPr>
          <p:nvPr>
            <p:ph type="body" sz="half" idx="1"/>
          </p:nvPr>
        </p:nvSpPr>
        <p:spPr>
          <a:xfrm>
            <a:off x="539433" y="1701165"/>
            <a:ext cx="7761287" cy="4857750"/>
          </a:xfrm>
        </p:spPr>
        <p:txBody>
          <a:bodyPr vert="horz" wrap="square" lIns="91440" tIns="45720" rIns="91440" bIns="45720" anchor="t"/>
          <a:p>
            <a:pPr algn="just" eaLnBrk="1" hangingPunct="1">
              <a:lnSpc>
                <a:spcPct val="90000"/>
              </a:lnSpc>
              <a:buClr>
                <a:srgbClr val="3366FF"/>
              </a:buClr>
              <a:buSzTx/>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IP</a:t>
            </a:r>
            <a:r>
              <a:rPr lang="zh-CN" altLang="en-US" sz="2400" b="0" dirty="0">
                <a:latin typeface="宋体" panose="02010600030101010101" pitchFamily="2" charset="-122"/>
              </a:rPr>
              <a:t>协议是</a:t>
            </a:r>
            <a:r>
              <a:rPr lang="en-US" altLang="zh-CN" sz="2400" b="0" dirty="0">
                <a:latin typeface="宋体" panose="02010600030101010101" pitchFamily="2" charset="-122"/>
              </a:rPr>
              <a:t>TCP/IP</a:t>
            </a:r>
            <a:r>
              <a:rPr lang="zh-CN" altLang="en-US" sz="2400" b="0" dirty="0">
                <a:latin typeface="宋体" panose="02010600030101010101" pitchFamily="2" charset="-122"/>
              </a:rPr>
              <a:t>协议网络层的主要协议，它提供</a:t>
            </a:r>
            <a:r>
              <a:rPr lang="zh-CN" altLang="en-US" sz="2400" b="0" dirty="0">
                <a:solidFill>
                  <a:schemeClr val="hlink"/>
                </a:solidFill>
                <a:latin typeface="宋体" panose="02010600030101010101" pitchFamily="2" charset="-122"/>
              </a:rPr>
              <a:t>无连接</a:t>
            </a:r>
            <a:r>
              <a:rPr lang="zh-CN" altLang="en-US" sz="2400" b="0" dirty="0">
                <a:latin typeface="宋体" panose="02010600030101010101" pitchFamily="2" charset="-122"/>
              </a:rPr>
              <a:t>的数据报传送机制。</a:t>
            </a:r>
            <a:r>
              <a:rPr lang="en-US" altLang="zh-CN" sz="2400" b="0" dirty="0">
                <a:latin typeface="宋体" panose="02010600030101010101" pitchFamily="2" charset="-122"/>
              </a:rPr>
              <a:t>IP</a:t>
            </a:r>
            <a:r>
              <a:rPr lang="zh-CN" altLang="en-US" sz="2400" b="0" dirty="0">
                <a:latin typeface="宋体" panose="02010600030101010101" pitchFamily="2" charset="-122"/>
              </a:rPr>
              <a:t>协议实现上非常简单，它对数据提供</a:t>
            </a:r>
            <a:r>
              <a:rPr lang="zh-CN" altLang="en-US" sz="2400" b="0" dirty="0"/>
              <a:t>“</a:t>
            </a:r>
            <a:r>
              <a:rPr lang="zh-CN" altLang="en-US" sz="2400" b="0" dirty="0">
                <a:solidFill>
                  <a:schemeClr val="hlink"/>
                </a:solidFill>
                <a:latin typeface="宋体" panose="02010600030101010101" pitchFamily="2" charset="-122"/>
              </a:rPr>
              <a:t>尽力而为服务</a:t>
            </a:r>
            <a:r>
              <a:rPr lang="zh-CN" altLang="en-US" sz="2400" b="0" dirty="0">
                <a:latin typeface="宋体" panose="02010600030101010101" pitchFamily="2" charset="-122"/>
              </a:rPr>
              <a:t>（</a:t>
            </a:r>
            <a:r>
              <a:rPr lang="en-US" altLang="zh-CN" sz="2400" b="0" dirty="0">
                <a:latin typeface="宋体" panose="02010600030101010101" pitchFamily="2" charset="-122"/>
              </a:rPr>
              <a:t>Best-effort Service</a:t>
            </a:r>
            <a:r>
              <a:rPr lang="zh-CN" altLang="en-US" sz="2400" b="0" dirty="0">
                <a:latin typeface="宋体" panose="02010600030101010101" pitchFamily="2" charset="-122"/>
              </a:rPr>
              <a:t>）</a:t>
            </a:r>
            <a:r>
              <a:rPr lang="zh-CN" altLang="en-US" sz="2400" b="0" dirty="0"/>
              <a:t>”</a:t>
            </a:r>
            <a:r>
              <a:rPr lang="zh-CN" altLang="en-US" sz="2400" b="0" dirty="0">
                <a:latin typeface="宋体" panose="02010600030101010101" pitchFamily="2" charset="-122"/>
              </a:rPr>
              <a:t>，即它不能保证传输的可靠性，对</a:t>
            </a:r>
            <a:r>
              <a:rPr lang="en-US" altLang="zh-CN" sz="2400" b="0" dirty="0">
                <a:latin typeface="宋体" panose="02010600030101010101" pitchFamily="2" charset="-122"/>
              </a:rPr>
              <a:t>IP</a:t>
            </a:r>
            <a:r>
              <a:rPr lang="zh-CN" altLang="en-US" sz="2400" b="0" dirty="0">
                <a:latin typeface="宋体" panose="02010600030101010101" pitchFamily="2" charset="-122"/>
              </a:rPr>
              <a:t>协议只负责将分组送到目标节点，至于传输是否正确，不做验证，不发确认，也不保证分组的正确顺序，而将可靠性工作交给运输层处理。</a:t>
            </a:r>
            <a:endParaRPr lang="zh-CN" altLang="en-US" sz="2400" b="0" dirty="0">
              <a:latin typeface="宋体" panose="02010600030101010101" pitchFamily="2" charset="-122"/>
            </a:endParaRPr>
          </a:p>
          <a:p>
            <a:pPr algn="just" eaLnBrk="1" hangingPunct="1">
              <a:lnSpc>
                <a:spcPct val="90000"/>
              </a:lnSpc>
              <a:buClr>
                <a:srgbClr val="3366FF"/>
              </a:buClr>
              <a:buSzTx/>
              <a:buFont typeface="Wingdings" panose="05000000000000000000" pitchFamily="2" charset="2"/>
              <a:buNone/>
            </a:pPr>
            <a:r>
              <a:rPr lang="zh-CN" altLang="en-US" sz="2400" dirty="0">
                <a:latin typeface="宋体" panose="02010600030101010101" pitchFamily="2" charset="-122"/>
              </a:rPr>
              <a:t>     </a:t>
            </a:r>
            <a:endParaRPr lang="zh-CN" altLang="en-US" sz="2400" dirty="0">
              <a:latin typeface="宋体" panose="02010600030101010101" pitchFamily="2" charset="-122"/>
            </a:endParaRPr>
          </a:p>
          <a:p>
            <a:pPr algn="just" eaLnBrk="1" hangingPunct="1">
              <a:lnSpc>
                <a:spcPct val="90000"/>
              </a:lnSpc>
              <a:buClr>
                <a:srgbClr val="3366FF"/>
              </a:buClr>
              <a:buSzTx/>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IP</a:t>
            </a:r>
            <a:r>
              <a:rPr lang="zh-CN" altLang="en-US" sz="2400" dirty="0">
                <a:latin typeface="宋体" panose="02010600030101010101" pitchFamily="2" charset="-122"/>
              </a:rPr>
              <a:t>协议的主要功能包括：</a:t>
            </a:r>
            <a:endParaRPr lang="zh-CN" altLang="en-US" sz="2400" dirty="0">
              <a:latin typeface="宋体" panose="02010600030101010101" pitchFamily="2" charset="-122"/>
            </a:endParaRPr>
          </a:p>
          <a:p>
            <a:pPr algn="just" eaLnBrk="1" hangingPunct="1">
              <a:lnSpc>
                <a:spcPct val="90000"/>
              </a:lnSpc>
              <a:buClr>
                <a:srgbClr val="3366FF"/>
              </a:buClr>
              <a:buSzTx/>
              <a:buFont typeface="Wingdings" panose="05000000000000000000" pitchFamily="2" charset="2"/>
              <a:buNone/>
            </a:pPr>
            <a:r>
              <a:rPr lang="zh-CN" altLang="en-US" sz="2400" dirty="0">
                <a:solidFill>
                  <a:srgbClr val="003399"/>
                </a:solidFill>
                <a:latin typeface="宋体" panose="02010600030101010101" pitchFamily="2" charset="-122"/>
              </a:rPr>
              <a:t>     （</a:t>
            </a:r>
            <a:r>
              <a:rPr lang="en-US" altLang="zh-CN" sz="2400" dirty="0">
                <a:solidFill>
                  <a:srgbClr val="003399"/>
                </a:solidFill>
                <a:latin typeface="宋体" panose="02010600030101010101" pitchFamily="2" charset="-122"/>
              </a:rPr>
              <a:t>1</a:t>
            </a:r>
            <a:r>
              <a:rPr lang="zh-CN" altLang="en-US" sz="2400" dirty="0">
                <a:solidFill>
                  <a:srgbClr val="003399"/>
                </a:solidFill>
                <a:latin typeface="宋体" panose="02010600030101010101" pitchFamily="2" charset="-122"/>
              </a:rPr>
              <a:t>）无连接数据报传输</a:t>
            </a:r>
            <a:endParaRPr lang="zh-CN" altLang="en-US" sz="2400" dirty="0">
              <a:solidFill>
                <a:srgbClr val="003399"/>
              </a:solidFill>
              <a:latin typeface="宋体" panose="02010600030101010101" pitchFamily="2" charset="-122"/>
            </a:endParaRPr>
          </a:p>
          <a:p>
            <a:pPr algn="just" eaLnBrk="1" hangingPunct="1">
              <a:lnSpc>
                <a:spcPct val="90000"/>
              </a:lnSpc>
              <a:buClr>
                <a:srgbClr val="3366FF"/>
              </a:buClr>
              <a:buSzTx/>
              <a:buFont typeface="Wingdings" panose="05000000000000000000" pitchFamily="2" charset="2"/>
              <a:buNone/>
            </a:pPr>
            <a:r>
              <a:rPr lang="zh-CN" altLang="en-US" sz="2400" dirty="0">
                <a:solidFill>
                  <a:srgbClr val="003399"/>
                </a:solidFill>
                <a:latin typeface="宋体" panose="02010600030101010101" pitchFamily="2" charset="-122"/>
              </a:rPr>
              <a:t>     （</a:t>
            </a:r>
            <a:r>
              <a:rPr lang="en-US" altLang="zh-CN" sz="2400" dirty="0">
                <a:solidFill>
                  <a:srgbClr val="003399"/>
                </a:solidFill>
                <a:latin typeface="宋体" panose="02010600030101010101" pitchFamily="2" charset="-122"/>
              </a:rPr>
              <a:t>2</a:t>
            </a:r>
            <a:r>
              <a:rPr lang="zh-CN" altLang="en-US" sz="2400" dirty="0">
                <a:solidFill>
                  <a:srgbClr val="003399"/>
                </a:solidFill>
                <a:latin typeface="宋体" panose="02010600030101010101" pitchFamily="2" charset="-122"/>
              </a:rPr>
              <a:t>）数据报路由（</a:t>
            </a:r>
            <a:r>
              <a:rPr lang="en-US" altLang="zh-CN" sz="2400" dirty="0">
                <a:solidFill>
                  <a:srgbClr val="003399"/>
                </a:solidFill>
                <a:latin typeface="宋体" panose="02010600030101010101" pitchFamily="2" charset="-122"/>
              </a:rPr>
              <a:t>IP</a:t>
            </a:r>
            <a:r>
              <a:rPr lang="zh-CN" altLang="en-US" sz="2400" dirty="0">
                <a:solidFill>
                  <a:srgbClr val="003399"/>
                </a:solidFill>
                <a:latin typeface="宋体" panose="02010600030101010101" pitchFamily="2" charset="-122"/>
              </a:rPr>
              <a:t>路由）</a:t>
            </a:r>
            <a:endParaRPr lang="zh-CN" altLang="en-US" sz="2400" dirty="0">
              <a:solidFill>
                <a:srgbClr val="003399"/>
              </a:solidFill>
              <a:latin typeface="宋体" panose="02010600030101010101" pitchFamily="2" charset="-122"/>
            </a:endParaRPr>
          </a:p>
          <a:p>
            <a:pPr algn="just" eaLnBrk="1" hangingPunct="1">
              <a:lnSpc>
                <a:spcPct val="90000"/>
              </a:lnSpc>
              <a:buClr>
                <a:srgbClr val="3366FF"/>
              </a:buClr>
              <a:buSzTx/>
              <a:buFont typeface="Wingdings" panose="05000000000000000000" pitchFamily="2" charset="2"/>
              <a:buNone/>
            </a:pPr>
            <a:r>
              <a:rPr lang="zh-CN" altLang="en-US" sz="2400" dirty="0">
                <a:solidFill>
                  <a:srgbClr val="003399"/>
                </a:solidFill>
                <a:latin typeface="宋体" panose="02010600030101010101" pitchFamily="2" charset="-122"/>
              </a:rPr>
              <a:t>     （</a:t>
            </a:r>
            <a:r>
              <a:rPr lang="en-US" altLang="zh-CN" sz="2400" dirty="0">
                <a:solidFill>
                  <a:srgbClr val="003399"/>
                </a:solidFill>
                <a:latin typeface="宋体" panose="02010600030101010101" pitchFamily="2" charset="-122"/>
              </a:rPr>
              <a:t>3</a:t>
            </a:r>
            <a:r>
              <a:rPr lang="zh-CN" altLang="en-US" sz="2400" dirty="0">
                <a:solidFill>
                  <a:srgbClr val="003399"/>
                </a:solidFill>
                <a:latin typeface="宋体" panose="02010600030101010101" pitchFamily="2" charset="-122"/>
              </a:rPr>
              <a:t>）分组的分段和重组</a:t>
            </a:r>
            <a:r>
              <a:rPr lang="zh-CN" altLang="en-US" sz="2400" dirty="0">
                <a:solidFill>
                  <a:srgbClr val="003399"/>
                </a:solidFill>
              </a:rPr>
              <a:t> </a:t>
            </a:r>
            <a:endParaRPr lang="zh-CN" altLang="en-US" sz="2400" dirty="0">
              <a:solidFill>
                <a:srgbClr val="003399"/>
              </a:solidFill>
            </a:endParaRPr>
          </a:p>
        </p:txBody>
      </p:sp>
      <p:sp>
        <p:nvSpPr>
          <p:cNvPr id="163842" name="Rectangle 2"/>
          <p:cNvSpPr>
            <a:spLocks noGrp="1" noChangeArrowheads="1"/>
          </p:cNvSpPr>
          <p:nvPr>
            <p:ph type="title"/>
          </p:nvPr>
        </p:nvSpPr>
        <p:spPr/>
        <p:txBody>
          <a:bodyPr vert="horz" wrap="square" lIns="92075" tIns="46038" rIns="92075" bIns="46038" numCol="1" anchor="ctr" anchorCtr="0" compatLnSpc="1"/>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5.4	Internet</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的网际层</a:t>
            </a: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-IPv4</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协议栈</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100" name="文本框 99"/>
          <p:cNvSpPr txBox="1"/>
          <p:nvPr/>
        </p:nvSpPr>
        <p:spPr>
          <a:xfrm>
            <a:off x="828040" y="908685"/>
            <a:ext cx="5080000" cy="583565"/>
          </a:xfrm>
          <a:prstGeom prst="rect">
            <a:avLst/>
          </a:prstGeom>
          <a:noFill/>
          <a:ln w="9525">
            <a:noFill/>
          </a:ln>
        </p:spPr>
        <p:txBody>
          <a:bodyPr>
            <a:spAutoFit/>
          </a:bodyPr>
          <a:p>
            <a:pPr marL="450215" indent="-450215"/>
            <a:r>
              <a:rPr kumimoji="1" lang="zh-CN" altLang="en-US" sz="3200" b="0" kern="0" noProof="0" smtClean="0">
                <a:ln>
                  <a:noFill/>
                </a:ln>
                <a:solidFill>
                  <a:srgbClr val="FF9900"/>
                </a:solidFill>
                <a:effectLst/>
                <a:uLnTx/>
                <a:uFillTx/>
                <a:latin typeface="+mj-lt"/>
                <a:ea typeface="+mj-ea"/>
                <a:cs typeface="+mj-cs"/>
              </a:rPr>
              <a:t>5.</a:t>
            </a:r>
            <a:r>
              <a:rPr kumimoji="1" lang="en-US" altLang="zh-CN" sz="3200" b="0" kern="0" noProof="0" smtClean="0">
                <a:ln>
                  <a:noFill/>
                </a:ln>
                <a:solidFill>
                  <a:srgbClr val="FF9900"/>
                </a:solidFill>
                <a:effectLst/>
                <a:uLnTx/>
                <a:uFillTx/>
                <a:latin typeface="+mj-lt"/>
                <a:ea typeface="+mj-ea"/>
                <a:cs typeface="+mj-cs"/>
              </a:rPr>
              <a:t>4</a:t>
            </a:r>
            <a:r>
              <a:rPr kumimoji="1" lang="zh-CN" altLang="en-US" sz="3200" b="0" kern="0" noProof="0" smtClean="0">
                <a:ln>
                  <a:noFill/>
                </a:ln>
                <a:solidFill>
                  <a:srgbClr val="FF9900"/>
                </a:solidFill>
                <a:effectLst/>
                <a:uLnTx/>
                <a:uFillTx/>
                <a:latin typeface="+mj-lt"/>
                <a:ea typeface="+mj-ea"/>
                <a:cs typeface="+mj-cs"/>
              </a:rPr>
              <a:t>.1 </a:t>
            </a:r>
            <a:r>
              <a:rPr kumimoji="1" lang="en-US" altLang="zh-CN" sz="3200" b="0" kern="0" noProof="0" smtClean="0">
                <a:ln>
                  <a:noFill/>
                </a:ln>
                <a:solidFill>
                  <a:srgbClr val="FF9900"/>
                </a:solidFill>
                <a:effectLst/>
                <a:uLnTx/>
                <a:uFillTx/>
                <a:latin typeface="+mj-lt"/>
                <a:ea typeface="+mj-ea"/>
                <a:cs typeface="+mj-cs"/>
              </a:rPr>
              <a:t>IPv4</a:t>
            </a:r>
            <a:r>
              <a:rPr kumimoji="1" lang="zh-CN" altLang="en-US" sz="3200" b="0" kern="0" noProof="0" smtClean="0">
                <a:ln>
                  <a:noFill/>
                </a:ln>
                <a:solidFill>
                  <a:srgbClr val="FF9900"/>
                </a:solidFill>
                <a:effectLst/>
                <a:uLnTx/>
                <a:uFillTx/>
                <a:latin typeface="+mj-lt"/>
                <a:ea typeface="+mj-ea"/>
                <a:cs typeface="+mj-cs"/>
              </a:rPr>
              <a:t>地址及子网</a:t>
            </a:r>
            <a:endParaRPr kumimoji="1" lang="zh-CN" altLang="en-US" sz="3200" b="0" kern="0" noProof="0" smtClean="0">
              <a:ln>
                <a:noFill/>
              </a:ln>
              <a:solidFill>
                <a:srgbClr val="FF9900"/>
              </a:solidFill>
              <a:effectLst/>
              <a:uLnTx/>
              <a:uFillTx/>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一、</a:t>
            </a: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IP</a:t>
            </a:r>
            <a:r>
              <a:rPr kumimoji="1" lang="zh-CN" altLang="zh-CN" sz="4000" b="0" i="0" u="none" strike="noStrike" kern="0" cap="none" spc="0" normalizeH="0" baseline="0" noProof="0" smtClean="0">
                <a:ln>
                  <a:noFill/>
                </a:ln>
                <a:solidFill>
                  <a:srgbClr val="FF9900"/>
                </a:solidFill>
                <a:effectLst/>
                <a:uLnTx/>
                <a:uFillTx/>
                <a:latin typeface="+mj-lt"/>
                <a:ea typeface="+mj-ea"/>
                <a:cs typeface="+mj-cs"/>
              </a:rPr>
              <a:t>地址（</a:t>
            </a: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IP Address</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312323" name="Rectangle 3"/>
          <p:cNvSpPr>
            <a:spLocks noGrp="1"/>
          </p:cNvSpPr>
          <p:nvPr>
            <p:ph idx="1"/>
          </p:nvPr>
        </p:nvSpPr>
        <p:spPr>
          <a:xfrm>
            <a:off x="611188" y="908050"/>
            <a:ext cx="8305800" cy="2271713"/>
          </a:xfrm>
        </p:spPr>
        <p:txBody>
          <a:bodyPr vert="horz" wrap="square" lIns="91440" tIns="45720" rIns="91440" bIns="45720" anchor="t"/>
          <a:p>
            <a:pPr>
              <a:lnSpc>
                <a:spcPct val="90000"/>
              </a:lnSpc>
            </a:pPr>
            <a:r>
              <a:rPr lang="en-US" altLang="zh-CN" sz="2800" dirty="0"/>
              <a:t>IP</a:t>
            </a:r>
            <a:r>
              <a:rPr lang="zh-CN" altLang="zh-CN" sz="2800" dirty="0"/>
              <a:t>地址（</a:t>
            </a:r>
            <a:r>
              <a:rPr lang="en-US" altLang="zh-CN" sz="2800" dirty="0"/>
              <a:t>IP Address</a:t>
            </a:r>
            <a:r>
              <a:rPr lang="zh-CN" altLang="en-US" sz="2800" dirty="0"/>
              <a:t>）地址组成：网络号</a:t>
            </a:r>
            <a:r>
              <a:rPr lang="en-US" altLang="zh-CN" sz="2800" dirty="0"/>
              <a:t>+</a:t>
            </a:r>
            <a:r>
              <a:rPr lang="zh-CN" altLang="en-US" sz="2800" dirty="0"/>
              <a:t>主机号</a:t>
            </a:r>
            <a:endParaRPr lang="zh-CN" altLang="en-US" sz="2800" dirty="0"/>
          </a:p>
          <a:p>
            <a:pPr lvl="1" eaLnBrk="1" hangingPunct="1">
              <a:lnSpc>
                <a:spcPct val="90000"/>
              </a:lnSpc>
            </a:pPr>
            <a:r>
              <a:rPr lang="zh-CN" altLang="en-US" sz="2400" dirty="0"/>
              <a:t>地址表示采用用点分隔的十进制表示法，如</a:t>
            </a:r>
            <a:r>
              <a:rPr lang="en-US" altLang="zh-CN" sz="2400" dirty="0"/>
              <a:t>166.111.68.3</a:t>
            </a:r>
            <a:r>
              <a:rPr lang="zh-CN" altLang="en-US" sz="2400" dirty="0"/>
              <a:t>；</a:t>
            </a:r>
            <a:endParaRPr lang="zh-CN" altLang="en-US" sz="2400" dirty="0"/>
          </a:p>
          <a:p>
            <a:pPr lvl="1" eaLnBrk="1" hangingPunct="1">
              <a:lnSpc>
                <a:spcPct val="90000"/>
              </a:lnSpc>
            </a:pPr>
            <a:r>
              <a:rPr lang="en-US" altLang="zh-CN" sz="2400" dirty="0"/>
              <a:t>IP</a:t>
            </a:r>
            <a:r>
              <a:rPr lang="zh-CN" altLang="en-US" sz="2400" dirty="0">
                <a:latin typeface="宋体" panose="02010600030101010101" pitchFamily="2" charset="-122"/>
              </a:rPr>
              <a:t>地址分为</a:t>
            </a:r>
            <a:r>
              <a:rPr lang="en-US" altLang="zh-CN" sz="2400" dirty="0"/>
              <a:t>5</a:t>
            </a:r>
            <a:r>
              <a:rPr lang="zh-CN" altLang="en-US" sz="2400" dirty="0">
                <a:latin typeface="宋体" panose="02010600030101010101" pitchFamily="2" charset="-122"/>
              </a:rPr>
              <a:t>类：</a:t>
            </a:r>
            <a:r>
              <a:rPr lang="en-US" altLang="zh-CN" sz="2400" dirty="0"/>
              <a:t>A</a:t>
            </a:r>
            <a:r>
              <a:rPr lang="zh-CN" altLang="en-US" sz="2400" dirty="0">
                <a:latin typeface="宋体" panose="02010600030101010101" pitchFamily="2" charset="-122"/>
              </a:rPr>
              <a:t>类、</a:t>
            </a:r>
            <a:r>
              <a:rPr lang="en-US" altLang="zh-CN" sz="2400" dirty="0"/>
              <a:t>B</a:t>
            </a:r>
            <a:r>
              <a:rPr lang="zh-CN" altLang="en-US" sz="2400" dirty="0">
                <a:latin typeface="宋体" panose="02010600030101010101" pitchFamily="2" charset="-122"/>
              </a:rPr>
              <a:t>类、</a:t>
            </a:r>
            <a:r>
              <a:rPr lang="en-US" altLang="zh-CN" sz="2400" dirty="0"/>
              <a:t>C</a:t>
            </a:r>
            <a:r>
              <a:rPr lang="zh-CN" altLang="en-US" sz="2400" dirty="0">
                <a:latin typeface="宋体" panose="02010600030101010101" pitchFamily="2" charset="-122"/>
              </a:rPr>
              <a:t>类、</a:t>
            </a:r>
            <a:r>
              <a:rPr lang="en-US" altLang="zh-CN" sz="2400" dirty="0"/>
              <a:t>D</a:t>
            </a:r>
            <a:r>
              <a:rPr lang="zh-CN" altLang="en-US" sz="2400" dirty="0">
                <a:latin typeface="宋体" panose="02010600030101010101" pitchFamily="2" charset="-122"/>
              </a:rPr>
              <a:t>类和</a:t>
            </a:r>
            <a:r>
              <a:rPr lang="en-US" altLang="zh-CN" sz="2400" dirty="0"/>
              <a:t>E</a:t>
            </a:r>
            <a:r>
              <a:rPr lang="zh-CN" altLang="en-US" sz="2400" dirty="0">
                <a:latin typeface="宋体" panose="02010600030101010101" pitchFamily="2" charset="-122"/>
              </a:rPr>
              <a:t>类。其中：</a:t>
            </a:r>
            <a:r>
              <a:rPr lang="en-US" altLang="zh-CN" sz="2400" dirty="0"/>
              <a:t>D</a:t>
            </a:r>
            <a:r>
              <a:rPr lang="zh-CN" altLang="en-US" sz="2400" dirty="0">
                <a:latin typeface="宋体" panose="02010600030101010101" pitchFamily="2" charset="-122"/>
              </a:rPr>
              <a:t>类地址仅用于多播组的特殊定义，</a:t>
            </a:r>
            <a:r>
              <a:rPr lang="en-US" altLang="zh-CN" sz="2400" dirty="0"/>
              <a:t>E</a:t>
            </a:r>
            <a:r>
              <a:rPr lang="zh-CN" altLang="en-US" sz="2400" dirty="0">
                <a:latin typeface="宋体" panose="02010600030101010101" pitchFamily="2" charset="-122"/>
              </a:rPr>
              <a:t>类地址保留备用。</a:t>
            </a:r>
            <a:endParaRPr lang="zh-CN" altLang="en-US" sz="2400" dirty="0"/>
          </a:p>
          <a:p>
            <a:pPr lvl="2" eaLnBrk="1" hangingPunct="1">
              <a:lnSpc>
                <a:spcPct val="90000"/>
              </a:lnSpc>
            </a:pPr>
            <a:endParaRPr lang="en-US" altLang="zh-CN" sz="2000" dirty="0"/>
          </a:p>
        </p:txBody>
      </p:sp>
      <p:sp>
        <p:nvSpPr>
          <p:cNvPr id="11267" name="Rectangle 5"/>
          <p:cNvSpPr/>
          <p:nvPr/>
        </p:nvSpPr>
        <p:spPr>
          <a:xfrm>
            <a:off x="2624138" y="285273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
        <p:nvSpPr>
          <p:cNvPr id="11268" name="Rectangle 7"/>
          <p:cNvSpPr/>
          <p:nvPr/>
        </p:nvSpPr>
        <p:spPr>
          <a:xfrm>
            <a:off x="0" y="0"/>
            <a:ext cx="9144000" cy="0"/>
          </a:xfrm>
          <a:prstGeom prst="rect">
            <a:avLst/>
          </a:prstGeom>
          <a:noFill/>
          <a:ln w="12700">
            <a:noFill/>
          </a:ln>
        </p:spPr>
        <p:txBody>
          <a:bodyPr wrap="none" anchor="ctr">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1073742959" name="对象 1073742958"/>
          <p:cNvGraphicFramePr>
            <a:graphicFrameLocks noChangeAspect="1"/>
          </p:cNvGraphicFramePr>
          <p:nvPr/>
        </p:nvGraphicFramePr>
        <p:xfrm>
          <a:off x="1356995" y="3284855"/>
          <a:ext cx="6814185" cy="2847975"/>
        </p:xfrm>
        <a:graphic>
          <a:graphicData uri="http://schemas.openxmlformats.org/presentationml/2006/ole">
            <mc:AlternateContent xmlns:mc="http://schemas.openxmlformats.org/markup-compatibility/2006">
              <mc:Choice xmlns:v="urn:schemas-microsoft-com:vml" Requires="v">
                <p:oleObj spid="_x0000_s2" name="" r:id="rId1" imgW="4942205" imgH="1829435" progId="Visio.Drawing.11">
                  <p:embed/>
                </p:oleObj>
              </mc:Choice>
              <mc:Fallback>
                <p:oleObj name="" r:id="rId1" imgW="4942205" imgH="1829435" progId="Visio.Drawing.11">
                  <p:embed/>
                  <p:pic>
                    <p:nvPicPr>
                      <p:cNvPr id="0" name="图片 1"/>
                      <p:cNvPicPr/>
                      <p:nvPr/>
                    </p:nvPicPr>
                    <p:blipFill>
                      <a:blip r:embed="rId2"/>
                      <a:stretch>
                        <a:fillRect/>
                      </a:stretch>
                    </p:blipFill>
                    <p:spPr>
                      <a:xfrm>
                        <a:off x="1356995" y="3284855"/>
                        <a:ext cx="6814185" cy="28479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2323">
                                            <p:txEl>
                                              <p:charRg st="0" end="29"/>
                                            </p:txEl>
                                          </p:spTgt>
                                        </p:tgtEl>
                                        <p:attrNameLst>
                                          <p:attrName>style.visibility</p:attrName>
                                        </p:attrNameLst>
                                      </p:cBhvr>
                                      <p:to>
                                        <p:strVal val="visible"/>
                                      </p:to>
                                    </p:set>
                                    <p:anim calcmode="lin" valueType="num">
                                      <p:cBhvr additive="base">
                                        <p:cTn id="7" dur="500" fill="hold"/>
                                        <p:tgtEl>
                                          <p:spTgt spid="312323">
                                            <p:txEl>
                                              <p:charRg st="0" end="2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2323">
                                            <p:txEl>
                                              <p:charRg st="0" end="2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2323">
                                            <p:txEl>
                                              <p:charRg st="29" end="62"/>
                                            </p:txEl>
                                          </p:spTgt>
                                        </p:tgtEl>
                                        <p:attrNameLst>
                                          <p:attrName>style.visibility</p:attrName>
                                        </p:attrNameLst>
                                      </p:cBhvr>
                                      <p:to>
                                        <p:strVal val="visible"/>
                                      </p:to>
                                    </p:set>
                                    <p:anim calcmode="lin" valueType="num">
                                      <p:cBhvr additive="base">
                                        <p:cTn id="13" dur="500" fill="hold"/>
                                        <p:tgtEl>
                                          <p:spTgt spid="312323">
                                            <p:txEl>
                                              <p:charRg st="29" end="6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2323">
                                            <p:txEl>
                                              <p:charRg st="29" end="6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2323">
                                            <p:txEl>
                                              <p:charRg st="62" end="115"/>
                                            </p:txEl>
                                          </p:spTgt>
                                        </p:tgtEl>
                                        <p:attrNameLst>
                                          <p:attrName>style.visibility</p:attrName>
                                        </p:attrNameLst>
                                      </p:cBhvr>
                                      <p:to>
                                        <p:strVal val="visible"/>
                                      </p:to>
                                    </p:set>
                                    <p:anim calcmode="lin" valueType="num">
                                      <p:cBhvr additive="base">
                                        <p:cTn id="19" dur="500" fill="hold"/>
                                        <p:tgtEl>
                                          <p:spTgt spid="312323">
                                            <p:txEl>
                                              <p:charRg st="62" end="11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2323">
                                            <p:txEl>
                                              <p:charRg st="62" end="1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ldLvl="2"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特殊地址</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13347" name="Rectangle 3"/>
          <p:cNvSpPr>
            <a:spLocks noGrp="1"/>
          </p:cNvSpPr>
          <p:nvPr>
            <p:ph idx="1"/>
          </p:nvPr>
        </p:nvSpPr>
        <p:spPr>
          <a:xfrm>
            <a:off x="611188" y="908050"/>
            <a:ext cx="8305800" cy="5486400"/>
          </a:xfrm>
        </p:spPr>
        <p:txBody>
          <a:bodyPr vert="horz" wrap="square" lIns="91440" tIns="45720" rIns="91440" bIns="45720" anchor="t"/>
          <a:p>
            <a:pPr algn="just">
              <a:lnSpc>
                <a:spcPct val="90000"/>
              </a:lnSpc>
              <a:buNone/>
            </a:pPr>
            <a:r>
              <a:rPr lang="zh-CN" altLang="en-US" sz="2400" dirty="0">
                <a:solidFill>
                  <a:srgbClr val="003399"/>
                </a:solidFill>
                <a:latin typeface="宋体" panose="02010600030101010101" pitchFamily="2" charset="-122"/>
              </a:rPr>
              <a:t>此外，国际</a:t>
            </a:r>
            <a:r>
              <a:rPr lang="en-US" altLang="zh-CN" sz="2400" dirty="0">
                <a:solidFill>
                  <a:srgbClr val="003399"/>
                </a:solidFill>
                <a:latin typeface="宋体" panose="02010600030101010101" pitchFamily="2" charset="-122"/>
              </a:rPr>
              <a:t>NIC</a:t>
            </a:r>
            <a:r>
              <a:rPr lang="zh-CN" altLang="en-US" sz="2400" dirty="0">
                <a:solidFill>
                  <a:srgbClr val="003399"/>
                </a:solidFill>
                <a:latin typeface="宋体" panose="02010600030101010101" pitchFamily="2" charset="-122"/>
              </a:rPr>
              <a:t>组织对</a:t>
            </a:r>
            <a:r>
              <a:rPr lang="en-US" altLang="zh-CN" sz="2400" dirty="0">
                <a:solidFill>
                  <a:srgbClr val="003399"/>
                </a:solidFill>
                <a:latin typeface="宋体" panose="02010600030101010101" pitchFamily="2" charset="-122"/>
              </a:rPr>
              <a:t>IP</a:t>
            </a:r>
            <a:r>
              <a:rPr lang="zh-CN" altLang="en-US" sz="2400" dirty="0">
                <a:solidFill>
                  <a:srgbClr val="003399"/>
                </a:solidFill>
                <a:latin typeface="宋体" panose="02010600030101010101" pitchFamily="2" charset="-122"/>
              </a:rPr>
              <a:t>地址还有如下规定：</a:t>
            </a:r>
            <a:endParaRPr lang="zh-CN" altLang="en-US" sz="2400" dirty="0">
              <a:solidFill>
                <a:srgbClr val="003399"/>
              </a:solidFill>
              <a:latin typeface="宋体" panose="02010600030101010101" pitchFamily="2" charset="-122"/>
            </a:endParaRPr>
          </a:p>
          <a:p>
            <a:pPr algn="just">
              <a:lnSpc>
                <a:spcPct val="90000"/>
              </a:lnSpc>
              <a:buNone/>
            </a:pPr>
            <a:r>
              <a:rPr lang="zh-CN" altLang="en-US" sz="2000" b="0" dirty="0">
                <a:latin typeface="宋体" panose="02010600030101010101" pitchFamily="2" charset="-122"/>
              </a:rPr>
              <a:t>（</a:t>
            </a:r>
            <a:r>
              <a:rPr lang="en-US" altLang="zh-CN" sz="2000" b="0" dirty="0">
                <a:latin typeface="宋体" panose="02010600030101010101" pitchFamily="2" charset="-122"/>
              </a:rPr>
              <a:t>1</a:t>
            </a:r>
            <a:r>
              <a:rPr lang="zh-CN" altLang="en-US" sz="2000" b="0" dirty="0">
                <a:latin typeface="宋体" panose="02010600030101010101" pitchFamily="2" charset="-122"/>
              </a:rPr>
              <a:t>）主机号全</a:t>
            </a:r>
            <a:r>
              <a:rPr lang="zh-CN" altLang="en-US" sz="2000" b="0" dirty="0"/>
              <a:t>“</a:t>
            </a:r>
            <a:r>
              <a:rPr lang="en-US" altLang="zh-CN" sz="2000" b="0" dirty="0">
                <a:latin typeface="宋体" panose="02010600030101010101" pitchFamily="2" charset="-122"/>
              </a:rPr>
              <a:t>1</a:t>
            </a:r>
            <a:r>
              <a:rPr lang="en-US" altLang="zh-CN" sz="2000" b="0" dirty="0"/>
              <a:t>”</a:t>
            </a:r>
            <a:r>
              <a:rPr lang="zh-CN" altLang="en-US" sz="2000" b="0" dirty="0">
                <a:latin typeface="宋体" panose="02010600030101010101" pitchFamily="2" charset="-122"/>
              </a:rPr>
              <a:t>的网络地址用于指定网络的广播地址；</a:t>
            </a:r>
            <a:endParaRPr lang="zh-CN" altLang="en-US" sz="2000" b="0" dirty="0">
              <a:latin typeface="宋体" panose="02010600030101010101" pitchFamily="2" charset="-122"/>
            </a:endParaRPr>
          </a:p>
          <a:p>
            <a:pPr algn="just">
              <a:lnSpc>
                <a:spcPct val="90000"/>
              </a:lnSpc>
              <a:buNone/>
            </a:pPr>
            <a:r>
              <a:rPr lang="zh-CN" altLang="en-US" sz="2000" b="0" dirty="0">
                <a:latin typeface="宋体" panose="02010600030101010101" pitchFamily="2" charset="-122"/>
              </a:rPr>
              <a:t>（</a:t>
            </a:r>
            <a:r>
              <a:rPr lang="en-US" altLang="zh-CN" sz="2000" b="0" dirty="0">
                <a:latin typeface="宋体" panose="02010600030101010101" pitchFamily="2" charset="-122"/>
              </a:rPr>
              <a:t>2</a:t>
            </a:r>
            <a:r>
              <a:rPr lang="zh-CN" altLang="en-US" sz="2000" b="0" dirty="0">
                <a:latin typeface="宋体" panose="02010600030101010101" pitchFamily="2" charset="-122"/>
              </a:rPr>
              <a:t>）主机号全</a:t>
            </a:r>
            <a:r>
              <a:rPr lang="zh-CN" altLang="en-US" sz="2000" b="0" dirty="0"/>
              <a:t>“</a:t>
            </a:r>
            <a:r>
              <a:rPr lang="en-US" altLang="zh-CN" sz="2000" b="0" dirty="0">
                <a:latin typeface="宋体" panose="02010600030101010101" pitchFamily="2" charset="-122"/>
              </a:rPr>
              <a:t>0</a:t>
            </a:r>
            <a:r>
              <a:rPr lang="en-US" altLang="zh-CN" sz="2000" b="0" dirty="0"/>
              <a:t>”</a:t>
            </a:r>
            <a:r>
              <a:rPr lang="zh-CN" altLang="en-US" sz="2000" b="0" dirty="0">
                <a:latin typeface="宋体" panose="02010600030101010101" pitchFamily="2" charset="-122"/>
              </a:rPr>
              <a:t>的网络地址表示网络本身；</a:t>
            </a:r>
            <a:endParaRPr lang="zh-CN" altLang="en-US" sz="2000" b="0" dirty="0">
              <a:latin typeface="宋体" panose="02010600030101010101" pitchFamily="2" charset="-122"/>
            </a:endParaRPr>
          </a:p>
          <a:p>
            <a:pPr algn="just">
              <a:lnSpc>
                <a:spcPct val="90000"/>
              </a:lnSpc>
              <a:buNone/>
            </a:pPr>
            <a:r>
              <a:rPr lang="zh-CN" altLang="en-US" sz="2000" b="0" dirty="0">
                <a:latin typeface="宋体" panose="02010600030101010101" pitchFamily="2" charset="-122"/>
              </a:rPr>
              <a:t>（</a:t>
            </a:r>
            <a:r>
              <a:rPr lang="en-US" altLang="zh-CN" sz="2000" b="0" dirty="0">
                <a:latin typeface="宋体" panose="02010600030101010101" pitchFamily="2" charset="-122"/>
              </a:rPr>
              <a:t>3</a:t>
            </a:r>
            <a:r>
              <a:rPr lang="zh-CN" altLang="en-US" sz="2000" b="0" dirty="0">
                <a:latin typeface="宋体" panose="02010600030101010101" pitchFamily="2" charset="-122"/>
              </a:rPr>
              <a:t>）网络号全</a:t>
            </a:r>
            <a:r>
              <a:rPr lang="zh-CN" altLang="en-US" sz="2000" b="0" dirty="0"/>
              <a:t>“</a:t>
            </a:r>
            <a:r>
              <a:rPr lang="en-US" altLang="zh-CN" sz="2000" b="0" dirty="0">
                <a:latin typeface="宋体" panose="02010600030101010101" pitchFamily="2" charset="-122"/>
              </a:rPr>
              <a:t>0</a:t>
            </a:r>
            <a:r>
              <a:rPr lang="en-US" altLang="zh-CN" sz="2000" b="0" dirty="0"/>
              <a:t>”</a:t>
            </a:r>
            <a:r>
              <a:rPr lang="zh-CN" altLang="en-US" sz="2000" b="0" dirty="0">
                <a:latin typeface="宋体" panose="02010600030101010101" pitchFamily="2" charset="-122"/>
              </a:rPr>
              <a:t>的网络地址表示本网络；</a:t>
            </a:r>
            <a:endParaRPr lang="zh-CN" altLang="en-US" sz="2000" b="0" dirty="0">
              <a:latin typeface="宋体" panose="02010600030101010101" pitchFamily="2" charset="-122"/>
            </a:endParaRPr>
          </a:p>
          <a:p>
            <a:pPr algn="just">
              <a:lnSpc>
                <a:spcPct val="90000"/>
              </a:lnSpc>
              <a:buNone/>
            </a:pPr>
            <a:r>
              <a:rPr lang="zh-CN" altLang="en-US" sz="2000" b="0" dirty="0">
                <a:latin typeface="宋体" panose="02010600030101010101" pitchFamily="2" charset="-122"/>
              </a:rPr>
              <a:t>（</a:t>
            </a:r>
            <a:r>
              <a:rPr lang="en-US" altLang="zh-CN" sz="2000" b="0" dirty="0">
                <a:latin typeface="宋体" panose="02010600030101010101" pitchFamily="2" charset="-122"/>
              </a:rPr>
              <a:t>4</a:t>
            </a:r>
            <a:r>
              <a:rPr lang="zh-CN" altLang="en-US" sz="2000" b="0" dirty="0">
                <a:latin typeface="宋体" panose="02010600030101010101" pitchFamily="2" charset="-122"/>
              </a:rPr>
              <a:t>）</a:t>
            </a:r>
            <a:r>
              <a:rPr lang="en-US" altLang="zh-CN" sz="2000" b="0" dirty="0">
                <a:latin typeface="宋体" panose="02010600030101010101" pitchFamily="2" charset="-122"/>
              </a:rPr>
              <a:t>32</a:t>
            </a:r>
            <a:r>
              <a:rPr lang="zh-CN" altLang="en-US" sz="2000" b="0" dirty="0">
                <a:latin typeface="宋体" panose="02010600030101010101" pitchFamily="2" charset="-122"/>
              </a:rPr>
              <a:t>位</a:t>
            </a:r>
            <a:r>
              <a:rPr lang="en-US" altLang="zh-CN" sz="2000" b="0" dirty="0">
                <a:latin typeface="宋体" panose="02010600030101010101" pitchFamily="2" charset="-122"/>
              </a:rPr>
              <a:t>IP</a:t>
            </a:r>
            <a:r>
              <a:rPr lang="zh-CN" altLang="en-US" sz="2000" b="0" dirty="0">
                <a:latin typeface="宋体" panose="02010600030101010101" pitchFamily="2" charset="-122"/>
              </a:rPr>
              <a:t>地址全</a:t>
            </a:r>
            <a:r>
              <a:rPr lang="zh-CN" altLang="en-US" sz="2000" b="0" dirty="0"/>
              <a:t>“</a:t>
            </a:r>
            <a:r>
              <a:rPr lang="en-US" altLang="zh-CN" sz="2000" b="0" dirty="0">
                <a:latin typeface="宋体" panose="02010600030101010101" pitchFamily="2" charset="-122"/>
              </a:rPr>
              <a:t>1</a:t>
            </a:r>
            <a:r>
              <a:rPr lang="en-US" altLang="zh-CN" sz="2000" b="0" dirty="0"/>
              <a:t>”</a:t>
            </a:r>
            <a:r>
              <a:rPr lang="zh-CN" altLang="en-US" sz="2000" b="0" dirty="0">
                <a:latin typeface="宋体" panose="02010600030101010101" pitchFamily="2" charset="-122"/>
              </a:rPr>
              <a:t>的网络地址用于本网广播，该地址又被称为有限广播地址。</a:t>
            </a:r>
            <a:endParaRPr lang="zh-CN" altLang="en-US" sz="2000" b="0" dirty="0">
              <a:latin typeface="宋体" panose="02010600030101010101" pitchFamily="2" charset="-122"/>
            </a:endParaRPr>
          </a:p>
          <a:p>
            <a:pPr algn="just">
              <a:lnSpc>
                <a:spcPct val="90000"/>
              </a:lnSpc>
              <a:buNone/>
            </a:pPr>
            <a:r>
              <a:rPr lang="zh-CN" altLang="en-US" sz="2000" b="0" dirty="0">
                <a:latin typeface="宋体" panose="02010600030101010101" pitchFamily="2" charset="-122"/>
              </a:rPr>
              <a:t>（</a:t>
            </a:r>
            <a:r>
              <a:rPr lang="en-US" altLang="zh-CN" sz="2000" b="0" dirty="0">
                <a:latin typeface="宋体" panose="02010600030101010101" pitchFamily="2" charset="-122"/>
              </a:rPr>
              <a:t>5</a:t>
            </a:r>
            <a:r>
              <a:rPr lang="zh-CN" altLang="en-US" sz="2000" b="0" dirty="0">
                <a:latin typeface="宋体" panose="02010600030101010101" pitchFamily="2" charset="-122"/>
              </a:rPr>
              <a:t>）</a:t>
            </a:r>
            <a:r>
              <a:rPr lang="en-US" altLang="zh-CN" sz="2000" b="0" dirty="0">
                <a:latin typeface="宋体" panose="02010600030101010101" pitchFamily="2" charset="-122"/>
              </a:rPr>
              <a:t>A</a:t>
            </a:r>
            <a:r>
              <a:rPr lang="zh-CN" altLang="en-US" sz="2000" b="0" dirty="0">
                <a:latin typeface="宋体" panose="02010600030101010101" pitchFamily="2" charset="-122"/>
              </a:rPr>
              <a:t>类网络地址</a:t>
            </a:r>
            <a:r>
              <a:rPr lang="en-US" altLang="zh-CN" sz="2000" b="0" dirty="0">
                <a:latin typeface="宋体" panose="02010600030101010101" pitchFamily="2" charset="-122"/>
              </a:rPr>
              <a:t>127</a:t>
            </a:r>
            <a:r>
              <a:rPr lang="zh-CN" altLang="en-US" sz="2000" b="0" dirty="0">
                <a:latin typeface="宋体" panose="02010600030101010101" pitchFamily="2" charset="-122"/>
              </a:rPr>
              <a:t>是一个保留地址，用于网络软件测试以及本地机进程间通信，称为</a:t>
            </a:r>
            <a:r>
              <a:rPr lang="zh-CN" altLang="en-US" sz="2000" b="0" dirty="0">
                <a:solidFill>
                  <a:srgbClr val="003399"/>
                </a:solidFill>
                <a:latin typeface="宋体" panose="02010600030101010101" pitchFamily="2" charset="-122"/>
              </a:rPr>
              <a:t>回送地址</a:t>
            </a:r>
            <a:r>
              <a:rPr lang="zh-CN" altLang="en-US" sz="2000" b="0" dirty="0">
                <a:latin typeface="宋体" panose="02010600030101010101" pitchFamily="2" charset="-122"/>
              </a:rPr>
              <a:t>（</a:t>
            </a:r>
            <a:r>
              <a:rPr lang="en-US" altLang="zh-CN" sz="2000" b="0" dirty="0">
                <a:latin typeface="宋体" panose="02010600030101010101" pitchFamily="2" charset="-122"/>
              </a:rPr>
              <a:t>loopback address</a:t>
            </a:r>
            <a:r>
              <a:rPr lang="zh-CN" altLang="en-US" sz="2000" b="0" dirty="0">
                <a:latin typeface="宋体" panose="02010600030101010101" pitchFamily="2" charset="-122"/>
              </a:rPr>
              <a:t>）。</a:t>
            </a:r>
            <a:endParaRPr lang="zh-CN" altLang="en-US" sz="2000" b="0" dirty="0">
              <a:latin typeface="宋体" panose="02010600030101010101" pitchFamily="2" charset="-122"/>
            </a:endParaRPr>
          </a:p>
          <a:p>
            <a:pPr algn="just">
              <a:lnSpc>
                <a:spcPct val="90000"/>
              </a:lnSpc>
              <a:buNone/>
            </a:pPr>
            <a:r>
              <a:rPr lang="zh-CN" altLang="en-US" sz="2400" dirty="0">
                <a:solidFill>
                  <a:srgbClr val="000000"/>
                </a:solidFill>
                <a:latin typeface="宋体" panose="02010600030101010101" pitchFamily="2" charset="-122"/>
              </a:rPr>
              <a:t>　　　</a:t>
            </a:r>
            <a:endParaRPr lang="zh-CN" altLang="en-US" sz="2400" dirty="0">
              <a:latin typeface="宋体" panose="02010600030101010101" pitchFamily="2" charset="-122"/>
            </a:endParaRPr>
          </a:p>
          <a:p>
            <a:pPr algn="just">
              <a:lnSpc>
                <a:spcPct val="90000"/>
              </a:lnSpc>
              <a:buNone/>
            </a:pPr>
            <a:r>
              <a:rPr lang="zh-CN" altLang="en-US" sz="2400" dirty="0">
                <a:solidFill>
                  <a:srgbClr val="003399"/>
                </a:solidFill>
                <a:latin typeface="宋体" panose="02010600030101010101" pitchFamily="2" charset="-122"/>
              </a:rPr>
              <a:t>  </a:t>
            </a:r>
            <a:r>
              <a:rPr lang="en-US" altLang="zh-CN" sz="2400" dirty="0">
                <a:solidFill>
                  <a:srgbClr val="003399"/>
                </a:solidFill>
                <a:latin typeface="宋体" panose="02010600030101010101" pitchFamily="2" charset="-122"/>
              </a:rPr>
              <a:t>NIC</a:t>
            </a:r>
            <a:r>
              <a:rPr lang="zh-CN" altLang="en-US" sz="2400" dirty="0">
                <a:solidFill>
                  <a:srgbClr val="003399"/>
                </a:solidFill>
                <a:latin typeface="宋体" panose="02010600030101010101" pitchFamily="2" charset="-122"/>
              </a:rPr>
              <a:t>还为每类地址都保留了一个地址段用作私有地址，专门为组织机构内部使用。</a:t>
            </a:r>
            <a:endParaRPr lang="zh-CN" altLang="en-US" sz="2400" dirty="0">
              <a:solidFill>
                <a:srgbClr val="003399"/>
              </a:solidFill>
              <a:latin typeface="宋体" panose="02010600030101010101" pitchFamily="2" charset="-122"/>
            </a:endParaRPr>
          </a:p>
          <a:p>
            <a:pPr lvl="1" algn="just">
              <a:lnSpc>
                <a:spcPct val="90000"/>
              </a:lnSpc>
              <a:buNone/>
            </a:pPr>
            <a:r>
              <a:rPr lang="zh-CN" altLang="en-US" sz="2000" dirty="0">
                <a:latin typeface="宋体" panose="02010600030101010101" pitchFamily="2" charset="-122"/>
              </a:rPr>
              <a:t>      </a:t>
            </a:r>
            <a:r>
              <a:rPr lang="en-US" altLang="zh-CN" sz="2000" dirty="0">
                <a:latin typeface="宋体" panose="02010600030101010101" pitchFamily="2" charset="-122"/>
              </a:rPr>
              <a:t>A</a:t>
            </a:r>
            <a:r>
              <a:rPr lang="zh-CN" altLang="en-US" sz="2000" dirty="0">
                <a:latin typeface="宋体" panose="02010600030101010101" pitchFamily="2" charset="-122"/>
              </a:rPr>
              <a:t>类 </a:t>
            </a:r>
            <a:r>
              <a:rPr lang="en-US" altLang="zh-CN" sz="2000" dirty="0">
                <a:latin typeface="宋体" panose="02010600030101010101" pitchFamily="2" charset="-122"/>
              </a:rPr>
              <a:t>10.0.0.0--10.255.255.255</a:t>
            </a:r>
            <a:endParaRPr lang="en-US" altLang="zh-CN" sz="2000" dirty="0">
              <a:latin typeface="宋体" panose="02010600030101010101" pitchFamily="2" charset="-122"/>
            </a:endParaRPr>
          </a:p>
          <a:p>
            <a:pPr lvl="1" algn="just">
              <a:lnSpc>
                <a:spcPct val="90000"/>
              </a:lnSpc>
              <a:buNone/>
            </a:pPr>
            <a:r>
              <a:rPr lang="en-US" altLang="zh-CN" sz="2000" dirty="0">
                <a:latin typeface="宋体" panose="02010600030101010101" pitchFamily="2" charset="-122"/>
              </a:rPr>
              <a:t>      B</a:t>
            </a:r>
            <a:r>
              <a:rPr lang="zh-CN" altLang="en-US" sz="2000" dirty="0">
                <a:latin typeface="宋体" panose="02010600030101010101" pitchFamily="2" charset="-122"/>
              </a:rPr>
              <a:t>类 </a:t>
            </a:r>
            <a:r>
              <a:rPr lang="en-US" altLang="zh-CN" sz="2000" dirty="0">
                <a:latin typeface="宋体" panose="02010600030101010101" pitchFamily="2" charset="-122"/>
              </a:rPr>
              <a:t>172.16.0.0--172.31.255.255</a:t>
            </a:r>
            <a:endParaRPr lang="en-US" altLang="zh-CN" sz="2000" dirty="0">
              <a:latin typeface="宋体" panose="02010600030101010101" pitchFamily="2" charset="-122"/>
            </a:endParaRPr>
          </a:p>
          <a:p>
            <a:pPr lvl="1" algn="just">
              <a:lnSpc>
                <a:spcPct val="90000"/>
              </a:lnSpc>
              <a:buNone/>
            </a:pPr>
            <a:r>
              <a:rPr lang="en-US" altLang="zh-CN" sz="2000" dirty="0">
                <a:latin typeface="宋体" panose="02010600030101010101" pitchFamily="2" charset="-122"/>
              </a:rPr>
              <a:t>      C</a:t>
            </a:r>
            <a:r>
              <a:rPr lang="zh-CN" altLang="en-US" sz="2000" dirty="0">
                <a:latin typeface="宋体" panose="02010600030101010101" pitchFamily="2" charset="-122"/>
              </a:rPr>
              <a:t>类 </a:t>
            </a:r>
            <a:r>
              <a:rPr lang="en-US" altLang="zh-CN" sz="2000" dirty="0">
                <a:latin typeface="宋体" panose="02010600030101010101" pitchFamily="2" charset="-122"/>
              </a:rPr>
              <a:t>192.168.0.0--192.168.255.255</a:t>
            </a:r>
            <a:endParaRPr lang="en-US" altLang="zh-CN" sz="2000" dirty="0">
              <a:latin typeface="宋体" panose="02010600030101010101" pitchFamily="2" charset="-122"/>
            </a:endParaRPr>
          </a:p>
          <a:p>
            <a:pPr algn="just">
              <a:lnSpc>
                <a:spcPct val="90000"/>
              </a:lnSpc>
              <a:buChar char="§"/>
            </a:pPr>
            <a:endParaRPr lang="en-US" altLang="zh-CN" sz="2400" dirty="0"/>
          </a:p>
          <a:p>
            <a:pPr lvl="2" eaLnBrk="1" hangingPunct="1">
              <a:lnSpc>
                <a:spcPct val="90000"/>
              </a:lnSpc>
            </a:pPr>
            <a:endParaRPr lang="en-US" altLang="zh-CN" sz="1800" dirty="0"/>
          </a:p>
        </p:txBody>
      </p:sp>
      <p:sp>
        <p:nvSpPr>
          <p:cNvPr id="12291" name="Rectangle 4"/>
          <p:cNvSpPr/>
          <p:nvPr/>
        </p:nvSpPr>
        <p:spPr>
          <a:xfrm>
            <a:off x="2624138" y="285273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3347">
                                            <p:txEl>
                                              <p:charRg st="0" end="23"/>
                                            </p:txEl>
                                          </p:spTgt>
                                        </p:tgtEl>
                                        <p:attrNameLst>
                                          <p:attrName>style.visibility</p:attrName>
                                        </p:attrNameLst>
                                      </p:cBhvr>
                                      <p:to>
                                        <p:strVal val="visible"/>
                                      </p:to>
                                    </p:set>
                                    <p:anim calcmode="lin" valueType="num">
                                      <p:cBhvr additive="base">
                                        <p:cTn id="7" dur="500" fill="hold"/>
                                        <p:tgtEl>
                                          <p:spTgt spid="313347">
                                            <p:txEl>
                                              <p:charRg st="0" end="2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3347">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3347">
                                            <p:txEl>
                                              <p:charRg st="23" end="51"/>
                                            </p:txEl>
                                          </p:spTgt>
                                        </p:tgtEl>
                                        <p:attrNameLst>
                                          <p:attrName>style.visibility</p:attrName>
                                        </p:attrNameLst>
                                      </p:cBhvr>
                                      <p:to>
                                        <p:strVal val="visible"/>
                                      </p:to>
                                    </p:set>
                                    <p:anim calcmode="lin" valueType="num">
                                      <p:cBhvr additive="base">
                                        <p:cTn id="13" dur="500" fill="hold"/>
                                        <p:tgtEl>
                                          <p:spTgt spid="313347">
                                            <p:txEl>
                                              <p:charRg st="23" end="5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3347">
                                            <p:txEl>
                                              <p:charRg st="23" end="5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3347">
                                            <p:txEl>
                                              <p:charRg st="51" end="74"/>
                                            </p:txEl>
                                          </p:spTgt>
                                        </p:tgtEl>
                                        <p:attrNameLst>
                                          <p:attrName>style.visibility</p:attrName>
                                        </p:attrNameLst>
                                      </p:cBhvr>
                                      <p:to>
                                        <p:strVal val="visible"/>
                                      </p:to>
                                    </p:set>
                                    <p:anim calcmode="lin" valueType="num">
                                      <p:cBhvr additive="base">
                                        <p:cTn id="19" dur="500" fill="hold"/>
                                        <p:tgtEl>
                                          <p:spTgt spid="313347">
                                            <p:txEl>
                                              <p:charRg st="51" end="7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3347">
                                            <p:txEl>
                                              <p:charRg st="51" end="7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3347">
                                            <p:txEl>
                                              <p:charRg st="74" end="96"/>
                                            </p:txEl>
                                          </p:spTgt>
                                        </p:tgtEl>
                                        <p:attrNameLst>
                                          <p:attrName>style.visibility</p:attrName>
                                        </p:attrNameLst>
                                      </p:cBhvr>
                                      <p:to>
                                        <p:strVal val="visible"/>
                                      </p:to>
                                    </p:set>
                                    <p:anim calcmode="lin" valueType="num">
                                      <p:cBhvr additive="base">
                                        <p:cTn id="25" dur="500" fill="hold"/>
                                        <p:tgtEl>
                                          <p:spTgt spid="313347">
                                            <p:txEl>
                                              <p:charRg st="74" end="9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3347">
                                            <p:txEl>
                                              <p:charRg st="74" end="9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3347">
                                            <p:txEl>
                                              <p:charRg st="96" end="137"/>
                                            </p:txEl>
                                          </p:spTgt>
                                        </p:tgtEl>
                                        <p:attrNameLst>
                                          <p:attrName>style.visibility</p:attrName>
                                        </p:attrNameLst>
                                      </p:cBhvr>
                                      <p:to>
                                        <p:strVal val="visible"/>
                                      </p:to>
                                    </p:set>
                                    <p:anim calcmode="lin" valueType="num">
                                      <p:cBhvr additive="base">
                                        <p:cTn id="31" dur="500" fill="hold"/>
                                        <p:tgtEl>
                                          <p:spTgt spid="313347">
                                            <p:txEl>
                                              <p:charRg st="96" end="13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3347">
                                            <p:txEl>
                                              <p:charRg st="96" end="13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3347">
                                            <p:txEl>
                                              <p:charRg st="137" end="202"/>
                                            </p:txEl>
                                          </p:spTgt>
                                        </p:tgtEl>
                                        <p:attrNameLst>
                                          <p:attrName>style.visibility</p:attrName>
                                        </p:attrNameLst>
                                      </p:cBhvr>
                                      <p:to>
                                        <p:strVal val="visible"/>
                                      </p:to>
                                    </p:set>
                                    <p:anim calcmode="lin" valueType="num">
                                      <p:cBhvr additive="base">
                                        <p:cTn id="37" dur="500" fill="hold"/>
                                        <p:tgtEl>
                                          <p:spTgt spid="313347">
                                            <p:txEl>
                                              <p:charRg st="137" end="20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3347">
                                            <p:txEl>
                                              <p:charRg st="137" end="20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13347">
                                            <p:txEl>
                                              <p:charRg st="202" end="206"/>
                                            </p:txEl>
                                          </p:spTgt>
                                        </p:tgtEl>
                                        <p:attrNameLst>
                                          <p:attrName>style.visibility</p:attrName>
                                        </p:attrNameLst>
                                      </p:cBhvr>
                                      <p:to>
                                        <p:strVal val="visible"/>
                                      </p:to>
                                    </p:set>
                                    <p:anim calcmode="lin" valueType="num">
                                      <p:cBhvr additive="base">
                                        <p:cTn id="43" dur="500" fill="hold"/>
                                        <p:tgtEl>
                                          <p:spTgt spid="313347">
                                            <p:txEl>
                                              <p:charRg st="202" end="20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13347">
                                            <p:txEl>
                                              <p:charRg st="202" end="20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13347">
                                            <p:txEl>
                                              <p:charRg st="206" end="246"/>
                                            </p:txEl>
                                          </p:spTgt>
                                        </p:tgtEl>
                                        <p:attrNameLst>
                                          <p:attrName>style.visibility</p:attrName>
                                        </p:attrNameLst>
                                      </p:cBhvr>
                                      <p:to>
                                        <p:strVal val="visible"/>
                                      </p:to>
                                    </p:set>
                                    <p:anim calcmode="lin" valueType="num">
                                      <p:cBhvr additive="base">
                                        <p:cTn id="49" dur="500" fill="hold"/>
                                        <p:tgtEl>
                                          <p:spTgt spid="313347">
                                            <p:txEl>
                                              <p:charRg st="206" end="24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13347">
                                            <p:txEl>
                                              <p:charRg st="206" end="24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13347">
                                            <p:txEl>
                                              <p:charRg st="246" end="280"/>
                                            </p:txEl>
                                          </p:spTgt>
                                        </p:tgtEl>
                                        <p:attrNameLst>
                                          <p:attrName>style.visibility</p:attrName>
                                        </p:attrNameLst>
                                      </p:cBhvr>
                                      <p:to>
                                        <p:strVal val="visible"/>
                                      </p:to>
                                    </p:set>
                                    <p:anim calcmode="lin" valueType="num">
                                      <p:cBhvr additive="base">
                                        <p:cTn id="55" dur="500" fill="hold"/>
                                        <p:tgtEl>
                                          <p:spTgt spid="313347">
                                            <p:txEl>
                                              <p:charRg st="246" end="28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13347">
                                            <p:txEl>
                                              <p:charRg st="246" end="28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13347">
                                            <p:txEl>
                                              <p:charRg st="280" end="316"/>
                                            </p:txEl>
                                          </p:spTgt>
                                        </p:tgtEl>
                                        <p:attrNameLst>
                                          <p:attrName>style.visibility</p:attrName>
                                        </p:attrNameLst>
                                      </p:cBhvr>
                                      <p:to>
                                        <p:strVal val="visible"/>
                                      </p:to>
                                    </p:set>
                                    <p:anim calcmode="lin" valueType="num">
                                      <p:cBhvr additive="base">
                                        <p:cTn id="61" dur="500" fill="hold"/>
                                        <p:tgtEl>
                                          <p:spTgt spid="313347">
                                            <p:txEl>
                                              <p:charRg st="280" end="316"/>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13347">
                                            <p:txEl>
                                              <p:charRg st="280" end="316"/>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13347">
                                            <p:txEl>
                                              <p:charRg st="316" end="354"/>
                                            </p:txEl>
                                          </p:spTgt>
                                        </p:tgtEl>
                                        <p:attrNameLst>
                                          <p:attrName>style.visibility</p:attrName>
                                        </p:attrNameLst>
                                      </p:cBhvr>
                                      <p:to>
                                        <p:strVal val="visible"/>
                                      </p:to>
                                    </p:set>
                                    <p:anim calcmode="lin" valueType="num">
                                      <p:cBhvr additive="base">
                                        <p:cTn id="67" dur="500" fill="hold"/>
                                        <p:tgtEl>
                                          <p:spTgt spid="313347">
                                            <p:txEl>
                                              <p:charRg st="316" end="354"/>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13347">
                                            <p:txEl>
                                              <p:charRg st="316" end="35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ldLvl="2"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72" name="Rectangle 4"/>
          <p:cNvSpPr>
            <a:spLocks noGrp="1"/>
          </p:cNvSpPr>
          <p:nvPr>
            <p:ph idx="1"/>
          </p:nvPr>
        </p:nvSpPr>
        <p:spPr>
          <a:xfrm>
            <a:off x="762000" y="914400"/>
            <a:ext cx="7970520" cy="5032375"/>
          </a:xfrm>
        </p:spPr>
        <p:txBody>
          <a:bodyPr vert="horz" wrap="square" lIns="91440" tIns="45720" rIns="91440" bIns="45720" anchor="t"/>
          <a:p>
            <a:pPr marL="533400" indent="-533400" eaLnBrk="1" hangingPunct="1">
              <a:lnSpc>
                <a:spcPct val="80000"/>
              </a:lnSpc>
              <a:buSzPct val="95000"/>
            </a:pPr>
            <a:r>
              <a:rPr lang="zh-CN" altLang="en-US" sz="2800" b="0" dirty="0"/>
              <a:t>虚电路服务</a:t>
            </a:r>
            <a:r>
              <a:rPr lang="zh-CN" altLang="en-US" b="0" dirty="0"/>
              <a:t>（</a:t>
            </a:r>
            <a:r>
              <a:rPr lang="en-US" altLang="zh-CN" b="0" dirty="0"/>
              <a:t>virtual circuit</a:t>
            </a:r>
            <a:r>
              <a:rPr lang="zh-CN" altLang="en-US" b="0" dirty="0"/>
              <a:t>）</a:t>
            </a:r>
            <a:endParaRPr lang="zh-CN" altLang="en-US" sz="2800" b="0" dirty="0"/>
          </a:p>
          <a:p>
            <a:pPr marL="914400" lvl="1" indent="-457200" eaLnBrk="1" hangingPunct="1">
              <a:lnSpc>
                <a:spcPct val="80000"/>
              </a:lnSpc>
            </a:pPr>
            <a:r>
              <a:rPr lang="zh-CN" altLang="en-US" sz="2400" dirty="0"/>
              <a:t>提供</a:t>
            </a:r>
            <a:r>
              <a:rPr lang="zh-CN" altLang="en-US" sz="2400" dirty="0">
                <a:solidFill>
                  <a:schemeClr val="hlink"/>
                </a:solidFill>
              </a:rPr>
              <a:t>面向连接</a:t>
            </a:r>
            <a:r>
              <a:rPr lang="zh-CN" altLang="en-US" sz="2400" dirty="0"/>
              <a:t>的服务</a:t>
            </a:r>
            <a:endParaRPr lang="zh-CN" altLang="en-US" sz="2400" dirty="0"/>
          </a:p>
          <a:p>
            <a:pPr marL="914400" lvl="1" indent="-457200" eaLnBrk="1" hangingPunct="1">
              <a:lnSpc>
                <a:spcPct val="80000"/>
              </a:lnSpc>
            </a:pPr>
            <a:r>
              <a:rPr lang="zh-CN" altLang="en-US" sz="2400" dirty="0"/>
              <a:t>要先发送</a:t>
            </a:r>
            <a:r>
              <a:rPr lang="zh-CN" altLang="en-US" sz="2400" dirty="0">
                <a:solidFill>
                  <a:schemeClr val="hlink"/>
                </a:solidFill>
              </a:rPr>
              <a:t>虚呼叫分组</a:t>
            </a:r>
            <a:r>
              <a:rPr lang="zh-CN" altLang="en-US" sz="2400" dirty="0"/>
              <a:t>，一方面通知目的主机要求建立连接，另一方面寻找一条合适的路由。</a:t>
            </a:r>
            <a:endParaRPr lang="zh-CN" altLang="en-US" sz="2400" dirty="0"/>
          </a:p>
          <a:p>
            <a:pPr marL="914400" lvl="1" indent="-457200" eaLnBrk="1" hangingPunct="1">
              <a:lnSpc>
                <a:spcPct val="80000"/>
              </a:lnSpc>
            </a:pPr>
            <a:r>
              <a:rPr lang="zh-CN" altLang="en-US" sz="2400" dirty="0"/>
              <a:t>若目标主机同意通信，则发应答，然后双方使用虚呼叫时建立的</a:t>
            </a:r>
            <a:r>
              <a:rPr lang="zh-CN" altLang="en-US" sz="2400" dirty="0">
                <a:solidFill>
                  <a:schemeClr val="hlink"/>
                </a:solidFill>
              </a:rPr>
              <a:t>虚电路</a:t>
            </a:r>
            <a:r>
              <a:rPr lang="zh-CN" altLang="en-US" sz="2400" dirty="0"/>
              <a:t>进行数据交换。</a:t>
            </a:r>
            <a:endParaRPr lang="zh-CN" altLang="en-US" sz="2400" dirty="0"/>
          </a:p>
          <a:p>
            <a:pPr marL="914400" lvl="1" indent="-457200" eaLnBrk="1" hangingPunct="1">
              <a:lnSpc>
                <a:spcPct val="80000"/>
              </a:lnSpc>
            </a:pPr>
            <a:r>
              <a:rPr lang="zh-CN" altLang="en-US" sz="2400" dirty="0"/>
              <a:t>通信结束后，释放虚电路。</a:t>
            </a:r>
            <a:endParaRPr lang="zh-CN" altLang="en-US" sz="2400" dirty="0"/>
          </a:p>
          <a:p>
            <a:pPr marL="914400" lvl="1" indent="-457200" eaLnBrk="1" hangingPunct="1">
              <a:lnSpc>
                <a:spcPct val="80000"/>
              </a:lnSpc>
              <a:buNone/>
            </a:pPr>
            <a:endParaRPr lang="zh-CN" altLang="en-US" sz="2400" dirty="0"/>
          </a:p>
          <a:p>
            <a:pPr marL="533400" indent="-533400" eaLnBrk="1" hangingPunct="1">
              <a:lnSpc>
                <a:spcPct val="80000"/>
              </a:lnSpc>
              <a:buSzPct val="95000"/>
            </a:pPr>
            <a:r>
              <a:rPr lang="zh-CN" altLang="en-US" sz="2800" b="0" dirty="0"/>
              <a:t>数据报服务（</a:t>
            </a:r>
            <a:r>
              <a:rPr lang="en-US" altLang="zh-CN" sz="2800" b="0" dirty="0"/>
              <a:t>datagram)</a:t>
            </a:r>
            <a:endParaRPr lang="en-US" altLang="zh-CN" sz="2800" b="0" dirty="0"/>
          </a:p>
          <a:p>
            <a:pPr marL="914400" lvl="1" indent="-457200" eaLnBrk="1" hangingPunct="1">
              <a:lnSpc>
                <a:spcPct val="80000"/>
              </a:lnSpc>
            </a:pPr>
            <a:r>
              <a:rPr lang="zh-CN" altLang="en-US" sz="2400" dirty="0"/>
              <a:t>提供</a:t>
            </a:r>
            <a:r>
              <a:rPr lang="zh-CN" altLang="en-US" sz="2400" dirty="0">
                <a:solidFill>
                  <a:schemeClr val="hlink"/>
                </a:solidFill>
              </a:rPr>
              <a:t>无连接</a:t>
            </a:r>
            <a:r>
              <a:rPr lang="zh-CN" altLang="en-US" sz="2400" dirty="0"/>
              <a:t>的服务</a:t>
            </a:r>
            <a:endParaRPr lang="zh-CN" altLang="en-US" sz="2400" dirty="0"/>
          </a:p>
          <a:p>
            <a:pPr marL="914400" lvl="1" indent="-457200" eaLnBrk="1" hangingPunct="1">
              <a:lnSpc>
                <a:spcPct val="80000"/>
              </a:lnSpc>
            </a:pPr>
            <a:r>
              <a:rPr lang="zh-CN" altLang="en-US" sz="2400" dirty="0"/>
              <a:t>主机有数据可随时发送</a:t>
            </a:r>
            <a:endParaRPr lang="zh-CN" altLang="en-US" sz="2400" dirty="0"/>
          </a:p>
          <a:p>
            <a:pPr marL="914400" lvl="1" indent="-457200" eaLnBrk="1" hangingPunct="1">
              <a:lnSpc>
                <a:spcPct val="80000"/>
              </a:lnSpc>
            </a:pPr>
            <a:r>
              <a:rPr lang="zh-CN" altLang="en-US" sz="2400" dirty="0"/>
              <a:t>每个分组携带完整的目的地址，</a:t>
            </a:r>
            <a:r>
              <a:rPr lang="zh-CN" altLang="en-US" sz="2400" dirty="0">
                <a:solidFill>
                  <a:schemeClr val="hlink"/>
                </a:solidFill>
              </a:rPr>
              <a:t>独立进行路由选择</a:t>
            </a:r>
            <a:endParaRPr lang="zh-CN" altLang="en-US" sz="2400" dirty="0">
              <a:solidFill>
                <a:schemeClr val="hlink"/>
              </a:solidFill>
            </a:endParaRPr>
          </a:p>
          <a:p>
            <a:pPr marL="533400" indent="-533400" eaLnBrk="1" hangingPunct="1">
              <a:lnSpc>
                <a:spcPct val="80000"/>
              </a:lnSpc>
              <a:buSzPct val="95000"/>
              <a:buAutoNum type="arabicPeriod"/>
            </a:pPr>
            <a:endParaRPr lang="en-US" altLang="zh-CN" sz="2800" dirty="0">
              <a:solidFill>
                <a:schemeClr val="hlink"/>
              </a:solidFill>
            </a:endParaRPr>
          </a:p>
        </p:txBody>
      </p:sp>
      <p:sp>
        <p:nvSpPr>
          <p:cNvPr id="8194" name="Rectangle 10"/>
          <p:cNvSpPr/>
          <p:nvPr/>
        </p:nvSpPr>
        <p:spPr>
          <a:xfrm>
            <a:off x="2533650" y="2895600"/>
            <a:ext cx="9144000" cy="0"/>
          </a:xfrm>
          <a:prstGeom prst="rect">
            <a:avLst/>
          </a:prstGeom>
          <a:noFill/>
          <a:ln w="9525">
            <a:noFill/>
          </a:ln>
        </p:spPr>
        <p:txBody>
          <a:bodyPr anchor="t">
            <a:spAutoFit/>
          </a:bodyPr>
          <a:p>
            <a:endParaRPr lang="zh-CN" altLang="en-US" dirty="0">
              <a:latin typeface="Times New Roman" panose="02020603050405020304" pitchFamily="18" charset="0"/>
              <a:ea typeface="黑体" panose="02010609060101010101" pitchFamily="49" charset="-122"/>
            </a:endParaRPr>
          </a:p>
        </p:txBody>
      </p:sp>
      <p:sp>
        <p:nvSpPr>
          <p:cNvPr id="263179" name="Rectangle 11"/>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虚电路和数据报</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2">
                                            <p:txEl>
                                              <p:charRg st="0" end="23"/>
                                            </p:txEl>
                                          </p:spTgt>
                                        </p:tgtEl>
                                        <p:attrNameLst>
                                          <p:attrName>style.visibility</p:attrName>
                                        </p:attrNameLst>
                                      </p:cBhvr>
                                      <p:to>
                                        <p:strVal val="visible"/>
                                      </p:to>
                                    </p:set>
                                    <p:anim calcmode="lin" valueType="num">
                                      <p:cBhvr additive="base">
                                        <p:cTn id="7" dur="500" fill="hold"/>
                                        <p:tgtEl>
                                          <p:spTgt spid="263172">
                                            <p:txEl>
                                              <p:charRg st="0" end="2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3172">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3172">
                                            <p:txEl>
                                              <p:charRg st="23" end="33"/>
                                            </p:txEl>
                                          </p:spTgt>
                                        </p:tgtEl>
                                        <p:attrNameLst>
                                          <p:attrName>style.visibility</p:attrName>
                                        </p:attrNameLst>
                                      </p:cBhvr>
                                      <p:to>
                                        <p:strVal val="visible"/>
                                      </p:to>
                                    </p:set>
                                    <p:anim calcmode="lin" valueType="num">
                                      <p:cBhvr additive="base">
                                        <p:cTn id="13" dur="500" fill="hold"/>
                                        <p:tgtEl>
                                          <p:spTgt spid="263172">
                                            <p:txEl>
                                              <p:charRg st="23" end="3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3172">
                                            <p:txEl>
                                              <p:charRg st="23" end="3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3172">
                                            <p:txEl>
                                              <p:charRg st="33" end="74"/>
                                            </p:txEl>
                                          </p:spTgt>
                                        </p:tgtEl>
                                        <p:attrNameLst>
                                          <p:attrName>style.visibility</p:attrName>
                                        </p:attrNameLst>
                                      </p:cBhvr>
                                      <p:to>
                                        <p:strVal val="visible"/>
                                      </p:to>
                                    </p:set>
                                    <p:anim calcmode="lin" valueType="num">
                                      <p:cBhvr additive="base">
                                        <p:cTn id="19" dur="500" fill="hold"/>
                                        <p:tgtEl>
                                          <p:spTgt spid="263172">
                                            <p:txEl>
                                              <p:charRg st="33" end="7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3172">
                                            <p:txEl>
                                              <p:charRg st="33" end="7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3172">
                                            <p:txEl>
                                              <p:charRg st="74" end="113"/>
                                            </p:txEl>
                                          </p:spTgt>
                                        </p:tgtEl>
                                        <p:attrNameLst>
                                          <p:attrName>style.visibility</p:attrName>
                                        </p:attrNameLst>
                                      </p:cBhvr>
                                      <p:to>
                                        <p:strVal val="visible"/>
                                      </p:to>
                                    </p:set>
                                    <p:anim calcmode="lin" valueType="num">
                                      <p:cBhvr additive="base">
                                        <p:cTn id="25" dur="500" fill="hold"/>
                                        <p:tgtEl>
                                          <p:spTgt spid="263172">
                                            <p:txEl>
                                              <p:charRg st="74" end="11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3172">
                                            <p:txEl>
                                              <p:charRg st="74" end="11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3172">
                                            <p:txEl>
                                              <p:charRg st="113" end="126"/>
                                            </p:txEl>
                                          </p:spTgt>
                                        </p:tgtEl>
                                        <p:attrNameLst>
                                          <p:attrName>style.visibility</p:attrName>
                                        </p:attrNameLst>
                                      </p:cBhvr>
                                      <p:to>
                                        <p:strVal val="visible"/>
                                      </p:to>
                                    </p:set>
                                    <p:anim calcmode="lin" valueType="num">
                                      <p:cBhvr additive="base">
                                        <p:cTn id="31" dur="500" fill="hold"/>
                                        <p:tgtEl>
                                          <p:spTgt spid="263172">
                                            <p:txEl>
                                              <p:charRg st="113" end="12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3172">
                                            <p:txEl>
                                              <p:charRg st="113" end="12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3172">
                                            <p:txEl>
                                              <p:charRg st="127" end="143"/>
                                            </p:txEl>
                                          </p:spTgt>
                                        </p:tgtEl>
                                        <p:attrNameLst>
                                          <p:attrName>style.visibility</p:attrName>
                                        </p:attrNameLst>
                                      </p:cBhvr>
                                      <p:to>
                                        <p:strVal val="visible"/>
                                      </p:to>
                                    </p:set>
                                    <p:anim calcmode="lin" valueType="num">
                                      <p:cBhvr additive="base">
                                        <p:cTn id="37" dur="500" fill="hold"/>
                                        <p:tgtEl>
                                          <p:spTgt spid="263172">
                                            <p:txEl>
                                              <p:charRg st="127" end="14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3172">
                                            <p:txEl>
                                              <p:charRg st="127" end="14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3172">
                                            <p:txEl>
                                              <p:charRg st="143" end="152"/>
                                            </p:txEl>
                                          </p:spTgt>
                                        </p:tgtEl>
                                        <p:attrNameLst>
                                          <p:attrName>style.visibility</p:attrName>
                                        </p:attrNameLst>
                                      </p:cBhvr>
                                      <p:to>
                                        <p:strVal val="visible"/>
                                      </p:to>
                                    </p:set>
                                    <p:anim calcmode="lin" valueType="num">
                                      <p:cBhvr additive="base">
                                        <p:cTn id="43" dur="500" fill="hold"/>
                                        <p:tgtEl>
                                          <p:spTgt spid="263172">
                                            <p:txEl>
                                              <p:charRg st="143" end="15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3172">
                                            <p:txEl>
                                              <p:charRg st="143" end="15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3172">
                                            <p:txEl>
                                              <p:charRg st="152" end="163"/>
                                            </p:txEl>
                                          </p:spTgt>
                                        </p:tgtEl>
                                        <p:attrNameLst>
                                          <p:attrName>style.visibility</p:attrName>
                                        </p:attrNameLst>
                                      </p:cBhvr>
                                      <p:to>
                                        <p:strVal val="visible"/>
                                      </p:to>
                                    </p:set>
                                    <p:anim calcmode="lin" valueType="num">
                                      <p:cBhvr additive="base">
                                        <p:cTn id="49" dur="500" fill="hold"/>
                                        <p:tgtEl>
                                          <p:spTgt spid="263172">
                                            <p:txEl>
                                              <p:charRg st="152" end="16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63172">
                                            <p:txEl>
                                              <p:charRg st="152" end="163"/>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63172">
                                            <p:txEl>
                                              <p:charRg st="163" end="186"/>
                                            </p:txEl>
                                          </p:spTgt>
                                        </p:tgtEl>
                                        <p:attrNameLst>
                                          <p:attrName>style.visibility</p:attrName>
                                        </p:attrNameLst>
                                      </p:cBhvr>
                                      <p:to>
                                        <p:strVal val="visible"/>
                                      </p:to>
                                    </p:set>
                                    <p:anim calcmode="lin" valueType="num">
                                      <p:cBhvr additive="base">
                                        <p:cTn id="55" dur="500" fill="hold"/>
                                        <p:tgtEl>
                                          <p:spTgt spid="263172">
                                            <p:txEl>
                                              <p:charRg st="163" end="18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63172">
                                            <p:txEl>
                                              <p:charRg st="163" end="1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2" grpId="0" bldLvl="2"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子网划分 </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169987" name="Rectangle 3"/>
          <p:cNvSpPr>
            <a:spLocks noGrp="1"/>
          </p:cNvSpPr>
          <p:nvPr>
            <p:ph idx="1"/>
          </p:nvPr>
        </p:nvSpPr>
        <p:spPr>
          <a:xfrm>
            <a:off x="684213" y="1052513"/>
            <a:ext cx="8305800" cy="3576637"/>
          </a:xfrm>
        </p:spPr>
        <p:txBody>
          <a:bodyPr vert="horz" wrap="square" lIns="91440" tIns="45720" rIns="91440" bIns="45720" anchor="t"/>
          <a:p>
            <a:pPr eaLnBrk="1" hangingPunct="1">
              <a:lnSpc>
                <a:spcPct val="90000"/>
              </a:lnSpc>
            </a:pPr>
            <a:r>
              <a:rPr lang="zh-CN" altLang="en-US" sz="3600" dirty="0"/>
              <a:t>子网（</a:t>
            </a:r>
            <a:r>
              <a:rPr lang="en-US" altLang="zh-CN" sz="3600" dirty="0"/>
              <a:t>Subnets</a:t>
            </a:r>
            <a:r>
              <a:rPr lang="zh-CN" altLang="en-US" sz="3600" dirty="0"/>
              <a:t>）</a:t>
            </a:r>
            <a:endParaRPr lang="zh-CN" altLang="en-US" sz="3600" dirty="0"/>
          </a:p>
          <a:p>
            <a:pPr lvl="1" eaLnBrk="1" hangingPunct="1">
              <a:lnSpc>
                <a:spcPct val="90000"/>
              </a:lnSpc>
            </a:pPr>
            <a:r>
              <a:rPr lang="zh-CN" altLang="en-US" sz="3200" dirty="0"/>
              <a:t>分而治之的思想：为了便于管理和使用，可以将网络再划分为更小的网络，称为</a:t>
            </a:r>
            <a:r>
              <a:rPr lang="zh-CN" altLang="en-US" sz="3200" dirty="0">
                <a:solidFill>
                  <a:schemeClr val="hlink"/>
                </a:solidFill>
                <a:latin typeface="Times New Roman" panose="02020603050405020304" pitchFamily="18" charset="0"/>
                <a:ea typeface="宋体" panose="02010600030101010101" pitchFamily="2" charset="-122"/>
                <a:sym typeface="+mn-ea"/>
              </a:rPr>
              <a:t>子网</a:t>
            </a:r>
            <a:r>
              <a:rPr lang="zh-CN" altLang="en-US" sz="3200" dirty="0"/>
              <a:t>。</a:t>
            </a:r>
            <a:endParaRPr lang="zh-CN" altLang="en-US" sz="3200" dirty="0"/>
          </a:p>
          <a:p>
            <a:pPr lvl="1" eaLnBrk="1" hangingPunct="1">
              <a:lnSpc>
                <a:spcPct val="90000"/>
              </a:lnSpc>
            </a:pPr>
            <a:endParaRPr lang="zh-CN" altLang="en-US" sz="3200" dirty="0"/>
          </a:p>
          <a:p>
            <a:pPr lvl="0" eaLnBrk="1" hangingPunct="1">
              <a:lnSpc>
                <a:spcPct val="90000"/>
              </a:lnSpc>
            </a:pPr>
            <a:r>
              <a:rPr lang="zh-CN" altLang="en-US" sz="4110" dirty="0">
                <a:solidFill>
                  <a:schemeClr val="bg2"/>
                </a:solidFill>
                <a:cs typeface="+mn-cs"/>
                <a:sym typeface="+mn-ea"/>
              </a:rPr>
              <a:t>子网划分</a:t>
            </a:r>
            <a:endParaRPr lang="zh-CN" altLang="en-US" sz="4110" dirty="0">
              <a:solidFill>
                <a:schemeClr val="bg2"/>
              </a:solidFill>
              <a:cs typeface="+mn-cs"/>
              <a:sym typeface="+mn-ea"/>
            </a:endParaRPr>
          </a:p>
          <a:p>
            <a:pPr lvl="1" eaLnBrk="1" hangingPunct="1">
              <a:lnSpc>
                <a:spcPct val="90000"/>
              </a:lnSpc>
            </a:pPr>
            <a:r>
              <a:rPr lang="zh-CN" altLang="en-US" sz="3200" dirty="0">
                <a:latin typeface="Times New Roman" panose="02020603050405020304" pitchFamily="18" charset="0"/>
                <a:ea typeface="宋体" panose="02010600030101010101" pitchFamily="2" charset="-122"/>
                <a:sym typeface="+mn-ea"/>
              </a:rPr>
              <a:t>这种在原来</a:t>
            </a:r>
            <a:r>
              <a:rPr lang="en-US" altLang="zh-CN" sz="3200" dirty="0">
                <a:latin typeface="Times New Roman" panose="02020603050405020304" pitchFamily="18" charset="0"/>
                <a:ea typeface="宋体" panose="02010600030101010101" pitchFamily="2" charset="-122"/>
                <a:sym typeface="+mn-ea"/>
              </a:rPr>
              <a:t>IP</a:t>
            </a:r>
            <a:r>
              <a:rPr lang="zh-CN" altLang="en-US" sz="3200" dirty="0">
                <a:latin typeface="Times New Roman" panose="02020603050405020304" pitchFamily="18" charset="0"/>
                <a:ea typeface="宋体" panose="02010600030101010101" pitchFamily="2" charset="-122"/>
                <a:sym typeface="+mn-ea"/>
              </a:rPr>
              <a:t>地址结构的基础上增加一级结构的方法称为</a:t>
            </a:r>
            <a:r>
              <a:rPr lang="zh-CN" altLang="en-US" sz="3200" dirty="0">
                <a:solidFill>
                  <a:schemeClr val="hlink"/>
                </a:solidFill>
                <a:latin typeface="Times New Roman" panose="02020603050405020304" pitchFamily="18" charset="0"/>
                <a:ea typeface="宋体" panose="02010600030101010101" pitchFamily="2" charset="-122"/>
                <a:sym typeface="+mn-ea"/>
              </a:rPr>
              <a:t>子网划分</a:t>
            </a:r>
            <a:r>
              <a:rPr lang="zh-CN" altLang="en-US" sz="3200" i="1" dirty="0">
                <a:latin typeface="Times New Roman" panose="02020603050405020304" pitchFamily="18" charset="0"/>
                <a:ea typeface="宋体" panose="02010600030101010101" pitchFamily="2" charset="-122"/>
                <a:sym typeface="+mn-ea"/>
              </a:rPr>
              <a:t>。</a:t>
            </a:r>
            <a:endParaRPr lang="zh-CN" altLang="en-US" sz="3200" i="1" dirty="0">
              <a:latin typeface="Times New Roman" panose="02020603050405020304" pitchFamily="18" charset="0"/>
              <a:ea typeface="宋体" panose="02010600030101010101" pitchFamily="2" charset="-122"/>
              <a:sym typeface="+mn-ea"/>
            </a:endParaRPr>
          </a:p>
          <a:p>
            <a:pPr lvl="1" eaLnBrk="1" hangingPunct="1">
              <a:lnSpc>
                <a:spcPct val="90000"/>
              </a:lnSpc>
            </a:pPr>
            <a:r>
              <a:rPr lang="zh-CN" altLang="en-US" sz="3200" dirty="0">
                <a:latin typeface="Times New Roman" panose="02020603050405020304" pitchFamily="18" charset="0"/>
                <a:ea typeface="宋体" panose="02010600030101010101" pitchFamily="2" charset="-122"/>
                <a:sym typeface="+mn-ea"/>
              </a:rPr>
              <a:t>每个子网还可以继续划分子网。</a:t>
            </a:r>
            <a:endParaRPr lang="zh-CN" altLang="en-US" sz="3150" dirty="0"/>
          </a:p>
          <a:p>
            <a:pPr lvl="1" eaLnBrk="1" hangingPunct="1">
              <a:lnSpc>
                <a:spcPct val="90000"/>
              </a:lnSpc>
            </a:pPr>
            <a:endParaRPr lang="zh-CN" altLang="en-US" sz="2400" dirty="0"/>
          </a:p>
          <a:p>
            <a:pPr eaLnBrk="1" hangingPunct="1">
              <a:lnSpc>
                <a:spcPct val="90000"/>
              </a:lnSpc>
            </a:pPr>
            <a:endParaRPr lang="zh-CN" altLang="en-US" sz="2450" dirty="0"/>
          </a:p>
          <a:p>
            <a:pPr eaLnBrk="1" hangingPunct="1">
              <a:lnSpc>
                <a:spcPct val="90000"/>
              </a:lnSpc>
            </a:pPr>
            <a:endParaRPr lang="en-US" altLang="zh-CN" sz="2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9987">
                                            <p:txEl>
                                              <p:charRg st="0" end="12"/>
                                            </p:txEl>
                                          </p:spTgt>
                                        </p:tgtEl>
                                        <p:attrNameLst>
                                          <p:attrName>style.visibility</p:attrName>
                                        </p:attrNameLst>
                                      </p:cBhvr>
                                      <p:to>
                                        <p:strVal val="visible"/>
                                      </p:to>
                                    </p:set>
                                    <p:animEffect transition="in" filter="fade">
                                      <p:cBhvr>
                                        <p:cTn id="7" dur="1000"/>
                                        <p:tgtEl>
                                          <p:spTgt spid="169987">
                                            <p:txEl>
                                              <p:charRg st="0" end="12"/>
                                            </p:txEl>
                                          </p:spTgt>
                                        </p:tgtEl>
                                      </p:cBhvr>
                                    </p:animEffect>
                                    <p:anim calcmode="lin" valueType="num">
                                      <p:cBhvr>
                                        <p:cTn id="8" dur="1000" fill="hold"/>
                                        <p:tgtEl>
                                          <p:spTgt spid="169987">
                                            <p:txEl>
                                              <p:charRg st="0" end="12"/>
                                            </p:txEl>
                                          </p:spTgt>
                                        </p:tgtEl>
                                        <p:attrNameLst>
                                          <p:attrName>ppt_x</p:attrName>
                                        </p:attrNameLst>
                                      </p:cBhvr>
                                      <p:tavLst>
                                        <p:tav tm="0">
                                          <p:val>
                                            <p:strVal val="#ppt_x"/>
                                          </p:val>
                                        </p:tav>
                                        <p:tav tm="100000">
                                          <p:val>
                                            <p:strVal val="#ppt_x"/>
                                          </p:val>
                                        </p:tav>
                                      </p:tavLst>
                                    </p:anim>
                                    <p:anim calcmode="lin" valueType="num">
                                      <p:cBhvr>
                                        <p:cTn id="9" dur="1000" fill="hold"/>
                                        <p:tgtEl>
                                          <p:spTgt spid="169987">
                                            <p:txEl>
                                              <p:charRg st="0" end="12"/>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9987">
                                            <p:txEl>
                                              <p:charRg st="12" end="71"/>
                                            </p:txEl>
                                          </p:spTgt>
                                        </p:tgtEl>
                                        <p:attrNameLst>
                                          <p:attrName>style.visibility</p:attrName>
                                        </p:attrNameLst>
                                      </p:cBhvr>
                                      <p:to>
                                        <p:strVal val="visible"/>
                                      </p:to>
                                    </p:set>
                                    <p:animEffect transition="in" filter="fade">
                                      <p:cBhvr>
                                        <p:cTn id="12" dur="1000"/>
                                        <p:tgtEl>
                                          <p:spTgt spid="169987">
                                            <p:txEl>
                                              <p:charRg st="12" end="71"/>
                                            </p:txEl>
                                          </p:spTgt>
                                        </p:tgtEl>
                                      </p:cBhvr>
                                    </p:animEffect>
                                    <p:anim calcmode="lin" valueType="num">
                                      <p:cBhvr>
                                        <p:cTn id="13" dur="1000" fill="hold"/>
                                        <p:tgtEl>
                                          <p:spTgt spid="169987">
                                            <p:txEl>
                                              <p:charRg st="12" end="71"/>
                                            </p:txEl>
                                          </p:spTgt>
                                        </p:tgtEl>
                                        <p:attrNameLst>
                                          <p:attrName>ppt_x</p:attrName>
                                        </p:attrNameLst>
                                      </p:cBhvr>
                                      <p:tavLst>
                                        <p:tav tm="0">
                                          <p:val>
                                            <p:strVal val="#ppt_x"/>
                                          </p:val>
                                        </p:tav>
                                        <p:tav tm="100000">
                                          <p:val>
                                            <p:strVal val="#ppt_x"/>
                                          </p:val>
                                        </p:tav>
                                      </p:tavLst>
                                    </p:anim>
                                    <p:anim calcmode="lin" valueType="num">
                                      <p:cBhvr>
                                        <p:cTn id="14" dur="1000" fill="hold"/>
                                        <p:tgtEl>
                                          <p:spTgt spid="169987">
                                            <p:txEl>
                                              <p:charRg st="12" end="7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394" name="Rectangle 2"/>
          <p:cNvSpPr>
            <a:spLocks noChangeArrowheads="1"/>
          </p:cNvSpPr>
          <p:nvPr/>
        </p:nvSpPr>
        <p:spPr bwMode="auto">
          <a:xfrm>
            <a:off x="3492500" y="115888"/>
            <a:ext cx="2743200" cy="533400"/>
          </a:xfrm>
          <a:prstGeom prst="rect">
            <a:avLst/>
          </a:prstGeom>
          <a:noFill/>
          <a:ln w="9525">
            <a:noFill/>
            <a:miter lim="800000"/>
          </a:ln>
          <a:effectLst/>
        </p:spPr>
        <p:txBody>
          <a:bodyPr lIns="92075" tIns="46038" rIns="92075" bIns="46038" anchor="ctr"/>
          <a:lstStyle/>
          <a:p>
            <a:pPr marL="0" marR="0" lvl="0" indent="0" algn="l" defTabSz="762000" rtl="0" eaLnBrk="0" fontAlgn="base" latinLnBrk="0" hangingPunct="0">
              <a:lnSpc>
                <a:spcPct val="100000"/>
              </a:lnSpc>
              <a:spcBef>
                <a:spcPct val="0"/>
              </a:spcBef>
              <a:spcAft>
                <a:spcPct val="0"/>
              </a:spcAft>
              <a:buClrTx/>
              <a:buSzTx/>
              <a:buFontTx/>
              <a:buNone/>
              <a:defRPr/>
            </a:pPr>
            <a:r>
              <a:rPr kumimoji="1" lang="zh-CN" altLang="en-US" sz="3200" b="1" i="0" u="none" strike="noStrike" kern="120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子网划分举例</a:t>
            </a:r>
            <a:endParaRPr kumimoji="1" lang="zh-CN" altLang="en-US" sz="3200" b="1" i="0" u="none" strike="noStrike" kern="120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5362" name="Rectangle 3"/>
          <p:cNvSpPr/>
          <p:nvPr/>
        </p:nvSpPr>
        <p:spPr>
          <a:xfrm>
            <a:off x="827088" y="836613"/>
            <a:ext cx="7772400" cy="1249362"/>
          </a:xfrm>
          <a:prstGeom prst="rect">
            <a:avLst/>
          </a:prstGeom>
          <a:noFill/>
          <a:ln w="25400">
            <a:noFill/>
          </a:ln>
        </p:spPr>
        <p:txBody>
          <a:bodyPr anchor="t">
            <a:spAutoFit/>
          </a:bodyPr>
          <a:p>
            <a:pPr algn="just" defTabSz="762000"/>
            <a:r>
              <a:rPr lang="zh-CN" altLang="en-US" sz="2400" dirty="0">
                <a:solidFill>
                  <a:srgbClr val="003399"/>
                </a:solidFill>
                <a:latin typeface="Times New Roman" panose="02020603050405020304" pitchFamily="18" charset="0"/>
                <a:ea typeface="宋体" panose="02010600030101010101" pitchFamily="2" charset="-122"/>
              </a:rPr>
              <a:t>例如：</a:t>
            </a:r>
            <a:r>
              <a:rPr lang="en-US" altLang="zh-CN" sz="2400" dirty="0">
                <a:solidFill>
                  <a:srgbClr val="003399"/>
                </a:solidFill>
                <a:latin typeface="Times New Roman" panose="02020603050405020304" pitchFamily="18" charset="0"/>
                <a:ea typeface="宋体" panose="02010600030101010101" pitchFamily="2" charset="-122"/>
              </a:rPr>
              <a:t>C</a:t>
            </a:r>
            <a:r>
              <a:rPr lang="zh-CN" altLang="en-US" sz="2400" dirty="0">
                <a:solidFill>
                  <a:srgbClr val="003399"/>
                </a:solidFill>
                <a:latin typeface="Times New Roman" panose="02020603050405020304" pitchFamily="18" charset="0"/>
                <a:ea typeface="宋体" panose="02010600030101010101" pitchFamily="2" charset="-122"/>
              </a:rPr>
              <a:t>类网络</a:t>
            </a:r>
            <a:r>
              <a:rPr lang="en-US" altLang="zh-CN" sz="2400" dirty="0">
                <a:solidFill>
                  <a:srgbClr val="003399"/>
                </a:solidFill>
                <a:latin typeface="Times New Roman" panose="02020603050405020304" pitchFamily="18" charset="0"/>
                <a:ea typeface="宋体" panose="02010600030101010101" pitchFamily="2" charset="-122"/>
              </a:rPr>
              <a:t>192.10.1.0</a:t>
            </a:r>
            <a:r>
              <a:rPr lang="zh-CN" altLang="en-US" sz="2400" dirty="0">
                <a:solidFill>
                  <a:srgbClr val="003399"/>
                </a:solidFill>
                <a:latin typeface="Times New Roman" panose="02020603050405020304" pitchFamily="18" charset="0"/>
                <a:ea typeface="宋体" panose="02010600030101010101" pitchFamily="2" charset="-122"/>
              </a:rPr>
              <a:t>，主机号部分的前三位用于标识子网号，即：</a:t>
            </a:r>
            <a:endParaRPr lang="zh-CN" altLang="en-US" sz="2400" dirty="0">
              <a:solidFill>
                <a:srgbClr val="003399"/>
              </a:solidFill>
              <a:latin typeface="Times New Roman" panose="02020603050405020304" pitchFamily="18" charset="0"/>
              <a:ea typeface="宋体" panose="02010600030101010101" pitchFamily="2" charset="-122"/>
            </a:endParaRPr>
          </a:p>
          <a:p>
            <a:pPr algn="just" defTabSz="762000"/>
            <a:r>
              <a:rPr lang="zh-CN" altLang="en-US" sz="2800" dirty="0">
                <a:solidFill>
                  <a:srgbClr val="003399"/>
                </a:solidFill>
                <a:latin typeface="Times New Roman" panose="02020603050405020304" pitchFamily="18" charset="0"/>
                <a:ea typeface="宋体" panose="02010600030101010101" pitchFamily="2" charset="-122"/>
              </a:rPr>
              <a:t>       </a:t>
            </a:r>
            <a:r>
              <a:rPr lang="en-US" altLang="zh-CN" sz="2800" dirty="0">
                <a:solidFill>
                  <a:srgbClr val="003399"/>
                </a:solidFill>
                <a:latin typeface="Times New Roman" panose="02020603050405020304" pitchFamily="18" charset="0"/>
                <a:ea typeface="宋体" panose="02010600030101010101" pitchFamily="2" charset="-122"/>
              </a:rPr>
              <a:t>11000000  00001010  00000001  </a:t>
            </a:r>
            <a:r>
              <a:rPr lang="en-US" altLang="zh-CN" sz="2800" dirty="0">
                <a:solidFill>
                  <a:srgbClr val="003399"/>
                </a:solidFill>
                <a:latin typeface="Arial Rounded MT Bold" panose="020F0704030504030204" pitchFamily="34" charset="0"/>
                <a:ea typeface="宋体" panose="02010600030101010101" pitchFamily="2" charset="-122"/>
              </a:rPr>
              <a:t>xxxyyyyy</a:t>
            </a:r>
            <a:endParaRPr lang="en-US" altLang="zh-CN" sz="2800" dirty="0">
              <a:solidFill>
                <a:srgbClr val="003399"/>
              </a:solidFill>
              <a:latin typeface="Arial Rounded MT Bold" panose="020F0704030504030204" pitchFamily="34" charset="0"/>
              <a:ea typeface="宋体" panose="02010600030101010101" pitchFamily="2" charset="-122"/>
            </a:endParaRPr>
          </a:p>
        </p:txBody>
      </p:sp>
      <p:sp>
        <p:nvSpPr>
          <p:cNvPr id="15363" name="AutoShape 4"/>
          <p:cNvSpPr/>
          <p:nvPr/>
        </p:nvSpPr>
        <p:spPr>
          <a:xfrm rot="-5422943">
            <a:off x="4062413" y="-381000"/>
            <a:ext cx="230187" cy="5259388"/>
          </a:xfrm>
          <a:prstGeom prst="leftBrace">
            <a:avLst>
              <a:gd name="adj1" fmla="val 189979"/>
              <a:gd name="adj2" fmla="val 50000"/>
            </a:avLst>
          </a:prstGeom>
          <a:noFill/>
          <a:ln w="25400" cap="flat" cmpd="sng">
            <a:solidFill>
              <a:srgbClr val="000080"/>
            </a:solidFill>
            <a:prstDash val="solid"/>
            <a:round/>
            <a:headEnd type="none" w="sm" len="sm"/>
            <a:tailEnd type="none" w="sm" len="sm"/>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5364" name="AutoShape 5"/>
          <p:cNvSpPr/>
          <p:nvPr/>
        </p:nvSpPr>
        <p:spPr>
          <a:xfrm rot="-5422943">
            <a:off x="7318375" y="1835150"/>
            <a:ext cx="228600" cy="825500"/>
          </a:xfrm>
          <a:prstGeom prst="leftBrace">
            <a:avLst>
              <a:gd name="adj1" fmla="val 30025"/>
              <a:gd name="adj2" fmla="val 50000"/>
            </a:avLst>
          </a:prstGeom>
          <a:noFill/>
          <a:ln w="25400" cap="flat" cmpd="sng">
            <a:solidFill>
              <a:srgbClr val="000080"/>
            </a:solidFill>
            <a:prstDash val="solid"/>
            <a:round/>
            <a:headEnd type="none" w="sm" len="sm"/>
            <a:tailEnd type="none" w="sm" len="sm"/>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5365" name="Text Box 6"/>
          <p:cNvSpPr txBox="1"/>
          <p:nvPr/>
        </p:nvSpPr>
        <p:spPr>
          <a:xfrm>
            <a:off x="3276600" y="2349500"/>
            <a:ext cx="1905000" cy="396875"/>
          </a:xfrm>
          <a:prstGeom prst="rect">
            <a:avLst/>
          </a:prstGeom>
          <a:noFill/>
          <a:ln w="25400">
            <a:noFill/>
          </a:ln>
        </p:spPr>
        <p:txBody>
          <a:bodyPr anchor="t">
            <a:spAutoFit/>
          </a:bodyPr>
          <a:p>
            <a:pPr defTabSz="762000" eaLnBrk="0" hangingPunct="0">
              <a:spcBef>
                <a:spcPct val="50000"/>
              </a:spcBef>
            </a:pPr>
            <a:r>
              <a:rPr lang="zh-CN" altLang="en-US" sz="2000" dirty="0">
                <a:solidFill>
                  <a:schemeClr val="tx1"/>
                </a:solidFill>
                <a:latin typeface="Times New Roman" panose="02020603050405020304" pitchFamily="18" charset="0"/>
                <a:ea typeface="宋体" panose="02010600030101010101" pitchFamily="2" charset="-122"/>
              </a:rPr>
              <a:t>网络号</a:t>
            </a:r>
            <a:r>
              <a:rPr lang="en-US" altLang="zh-CN" sz="2000" dirty="0">
                <a:solidFill>
                  <a:schemeClr val="tx1"/>
                </a:solidFill>
                <a:latin typeface="Times New Roman" panose="02020603050405020304" pitchFamily="18" charset="0"/>
                <a:ea typeface="宋体" panose="02010600030101010101" pitchFamily="2" charset="-122"/>
              </a:rPr>
              <a:t>+</a:t>
            </a:r>
            <a:r>
              <a:rPr lang="zh-CN" altLang="en-US" sz="2000" dirty="0">
                <a:solidFill>
                  <a:schemeClr val="tx1"/>
                </a:solidFill>
                <a:latin typeface="Times New Roman" panose="02020603050405020304" pitchFamily="18" charset="0"/>
                <a:ea typeface="宋体" panose="02010600030101010101" pitchFamily="2" charset="-122"/>
              </a:rPr>
              <a:t>子网号</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15366" name="Text Box 7"/>
          <p:cNvSpPr txBox="1"/>
          <p:nvPr/>
        </p:nvSpPr>
        <p:spPr>
          <a:xfrm>
            <a:off x="6372225" y="2349500"/>
            <a:ext cx="1981200" cy="396875"/>
          </a:xfrm>
          <a:prstGeom prst="rect">
            <a:avLst/>
          </a:prstGeom>
          <a:noFill/>
          <a:ln w="25400">
            <a:noFill/>
          </a:ln>
        </p:spPr>
        <p:txBody>
          <a:bodyPr anchor="t">
            <a:spAutoFit/>
          </a:bodyPr>
          <a:p>
            <a:pPr defTabSz="762000" eaLnBrk="0" hangingPunct="0">
              <a:spcBef>
                <a:spcPct val="50000"/>
              </a:spcBef>
            </a:pPr>
            <a:r>
              <a:rPr lang="zh-CN" altLang="en-US" sz="2000" dirty="0">
                <a:solidFill>
                  <a:schemeClr val="tx1"/>
                </a:solidFill>
                <a:latin typeface="Times New Roman" panose="02020603050405020304" pitchFamily="18" charset="0"/>
                <a:ea typeface="宋体" panose="02010600030101010101" pitchFamily="2" charset="-122"/>
              </a:rPr>
              <a:t>新的主机号部分</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15367" name="Text Box 8"/>
          <p:cNvSpPr txBox="1"/>
          <p:nvPr/>
        </p:nvSpPr>
        <p:spPr>
          <a:xfrm>
            <a:off x="468313" y="3068638"/>
            <a:ext cx="8424862" cy="2922905"/>
          </a:xfrm>
          <a:prstGeom prst="rect">
            <a:avLst/>
          </a:prstGeom>
          <a:noFill/>
          <a:ln w="12700">
            <a:noFill/>
          </a:ln>
        </p:spPr>
        <p:txBody>
          <a:bodyPr anchor="t">
            <a:spAutoFit/>
          </a:bodyPr>
          <a:p>
            <a:pPr algn="just" defTabSz="762000">
              <a:lnSpc>
                <a:spcPct val="120000"/>
              </a:lnSpc>
            </a:pPr>
            <a:r>
              <a:rPr lang="zh-CN" altLang="en-US" sz="2000" dirty="0">
                <a:solidFill>
                  <a:schemeClr val="tx1"/>
                </a:solidFill>
                <a:latin typeface="Times New Roman" panose="02020603050405020304" pitchFamily="18" charset="0"/>
                <a:ea typeface="宋体" panose="02010600030101010101" pitchFamily="2" charset="-122"/>
              </a:rPr>
              <a:t>子网号为全“</a:t>
            </a:r>
            <a:r>
              <a:rPr lang="en-US" altLang="zh-CN" sz="2000" dirty="0">
                <a:solidFill>
                  <a:schemeClr val="tx1"/>
                </a:solidFill>
                <a:latin typeface="Times New Roman" panose="02020603050405020304" pitchFamily="18" charset="0"/>
                <a:ea typeface="宋体" panose="02010600030101010101" pitchFamily="2" charset="-122"/>
              </a:rPr>
              <a:t>0”</a:t>
            </a:r>
            <a:r>
              <a:rPr lang="zh-CN" altLang="en-US" sz="2000" dirty="0">
                <a:solidFill>
                  <a:schemeClr val="tx1"/>
                </a:solidFill>
                <a:latin typeface="Times New Roman" panose="02020603050405020304" pitchFamily="18" charset="0"/>
                <a:ea typeface="宋体" panose="02010600030101010101" pitchFamily="2" charset="-122"/>
              </a:rPr>
              <a:t>全“</a:t>
            </a:r>
            <a:r>
              <a:rPr lang="en-US" altLang="zh-CN" sz="2000" dirty="0">
                <a:solidFill>
                  <a:schemeClr val="tx1"/>
                </a:solidFill>
                <a:latin typeface="Times New Roman" panose="02020603050405020304" pitchFamily="18" charset="0"/>
                <a:ea typeface="宋体" panose="02010600030101010101" pitchFamily="2" charset="-122"/>
              </a:rPr>
              <a:t>1”</a:t>
            </a:r>
            <a:r>
              <a:rPr lang="zh-CN" altLang="en-US" sz="2000" dirty="0">
                <a:solidFill>
                  <a:schemeClr val="tx1"/>
                </a:solidFill>
                <a:latin typeface="Times New Roman" panose="02020603050405020304" pitchFamily="18" charset="0"/>
                <a:ea typeface="宋体" panose="02010600030101010101" pitchFamily="2" charset="-122"/>
              </a:rPr>
              <a:t>不能使用，划分出</a:t>
            </a:r>
            <a:r>
              <a:rPr lang="en-US" altLang="zh-CN" sz="2000" dirty="0">
                <a:solidFill>
                  <a:schemeClr val="tx1"/>
                </a:solidFill>
                <a:latin typeface="Times New Roman" panose="02020603050405020304" pitchFamily="18" charset="0"/>
                <a:ea typeface="宋体" panose="02010600030101010101" pitchFamily="2" charset="-122"/>
              </a:rPr>
              <a:t>2</a:t>
            </a:r>
            <a:r>
              <a:rPr lang="en-US" altLang="zh-CN" sz="2000" baseline="30000" dirty="0">
                <a:solidFill>
                  <a:schemeClr val="tx1"/>
                </a:solidFill>
                <a:latin typeface="Times New Roman" panose="02020603050405020304" pitchFamily="18" charset="0"/>
                <a:ea typeface="宋体" panose="02010600030101010101" pitchFamily="2" charset="-122"/>
              </a:rPr>
              <a:t>3</a:t>
            </a:r>
            <a:r>
              <a:rPr lang="en-US" altLang="zh-CN" sz="2000" dirty="0">
                <a:solidFill>
                  <a:schemeClr val="tx1"/>
                </a:solidFill>
                <a:latin typeface="Times New Roman" panose="02020603050405020304" pitchFamily="18" charset="0"/>
                <a:ea typeface="宋体" panose="02010600030101010101" pitchFamily="2" charset="-122"/>
              </a:rPr>
              <a:t>=8</a:t>
            </a:r>
            <a:r>
              <a:rPr lang="zh-CN" altLang="en-US" sz="2000" dirty="0">
                <a:solidFill>
                  <a:schemeClr val="tx1"/>
                </a:solidFill>
                <a:latin typeface="Times New Roman" panose="02020603050405020304" pitchFamily="18" charset="0"/>
                <a:ea typeface="宋体" panose="02010600030101010101" pitchFamily="2" charset="-122"/>
              </a:rPr>
              <a:t>个子网，子网地址分别为： </a:t>
            </a:r>
            <a:endParaRPr lang="zh-CN" altLang="en-US" sz="2000" dirty="0">
              <a:solidFill>
                <a:schemeClr val="tx1"/>
              </a:solidFill>
              <a:latin typeface="Times New Roman" panose="02020603050405020304" pitchFamily="18" charset="0"/>
              <a:ea typeface="宋体" panose="02010600030101010101" pitchFamily="2" charset="-122"/>
            </a:endParaRPr>
          </a:p>
          <a:p>
            <a:pPr algn="just" defTabSz="762000"/>
            <a:r>
              <a:rPr lang="zh-CN" altLang="en-US" sz="2000" b="0" dirty="0">
                <a:solidFill>
                  <a:schemeClr val="tx1"/>
                </a:solidFill>
                <a:sym typeface="+mn-ea"/>
              </a:rPr>
              <a:t>     </a:t>
            </a:r>
            <a:r>
              <a:rPr lang="en-US" altLang="zh-CN" sz="2000" b="0" dirty="0">
                <a:solidFill>
                  <a:schemeClr val="tx1"/>
                </a:solidFill>
                <a:latin typeface="Arial Rounded MT Bold" panose="020F0704030504030204" pitchFamily="34" charset="0"/>
                <a:sym typeface="+mn-ea"/>
              </a:rPr>
              <a:t>11000000  00001010  00000001  </a:t>
            </a:r>
            <a:r>
              <a:rPr lang="en-US" altLang="zh-CN" sz="2000" b="0" u="sng" dirty="0">
                <a:solidFill>
                  <a:schemeClr val="tx1"/>
                </a:solidFill>
                <a:latin typeface="Arial Rounded MT Bold" panose="020F0704030504030204" pitchFamily="34" charset="0"/>
                <a:sym typeface="+mn-ea"/>
              </a:rPr>
              <a:t>000</a:t>
            </a:r>
            <a:r>
              <a:rPr lang="en-US" altLang="zh-CN" sz="2000" b="0" dirty="0">
                <a:solidFill>
                  <a:schemeClr val="tx1"/>
                </a:solidFill>
                <a:latin typeface="Arial Rounded MT Bold" panose="020F0704030504030204" pitchFamily="34" charset="0"/>
                <a:sym typeface="+mn-ea"/>
              </a:rPr>
              <a:t>00000  --    192.10.1.0</a:t>
            </a:r>
            <a:r>
              <a:rPr lang="zh-CN" altLang="en-US" sz="2000" b="0" dirty="0">
                <a:solidFill>
                  <a:schemeClr val="tx1"/>
                </a:solidFill>
                <a:latin typeface="Times New Roman" panose="02020603050405020304" pitchFamily="18" charset="0"/>
                <a:ea typeface="宋体" panose="02010600030101010101" pitchFamily="2" charset="-122"/>
              </a:rPr>
              <a:t>     </a:t>
            </a:r>
            <a:endParaRPr lang="zh-CN" altLang="en-US" sz="2000" b="0" dirty="0">
              <a:solidFill>
                <a:schemeClr val="tx1"/>
              </a:solidFill>
              <a:latin typeface="Times New Roman" panose="02020603050405020304" pitchFamily="18" charset="0"/>
              <a:ea typeface="宋体" panose="02010600030101010101" pitchFamily="2" charset="-122"/>
            </a:endParaRPr>
          </a:p>
          <a:p>
            <a:pPr algn="just" defTabSz="762000"/>
            <a:r>
              <a:rPr lang="zh-CN" altLang="en-US" sz="2000" b="0" dirty="0">
                <a:solidFill>
                  <a:schemeClr val="tx1"/>
                </a:solidFill>
                <a:latin typeface="Times New Roman" panose="02020603050405020304" pitchFamily="18" charset="0"/>
                <a:ea typeface="宋体" panose="02010600030101010101" pitchFamily="2" charset="-122"/>
              </a:rPr>
              <a:t>     </a:t>
            </a:r>
            <a:r>
              <a:rPr lang="en-US" altLang="zh-CN" sz="2000" b="0" dirty="0">
                <a:solidFill>
                  <a:schemeClr val="tx1"/>
                </a:solidFill>
                <a:latin typeface="Arial Rounded MT Bold" panose="020F0704030504030204" pitchFamily="34" charset="0"/>
                <a:ea typeface="宋体" panose="02010600030101010101" pitchFamily="2" charset="-122"/>
              </a:rPr>
              <a:t>11000000  00001010  00000001  </a:t>
            </a:r>
            <a:r>
              <a:rPr lang="en-US" altLang="zh-CN" sz="2000" b="0" u="sng" dirty="0">
                <a:solidFill>
                  <a:schemeClr val="tx1"/>
                </a:solidFill>
                <a:latin typeface="Arial Rounded MT Bold" panose="020F0704030504030204" pitchFamily="34" charset="0"/>
                <a:ea typeface="宋体" panose="02010600030101010101" pitchFamily="2" charset="-122"/>
              </a:rPr>
              <a:t>001</a:t>
            </a:r>
            <a:r>
              <a:rPr lang="en-US" altLang="zh-CN" sz="2000" b="0" dirty="0">
                <a:solidFill>
                  <a:schemeClr val="tx1"/>
                </a:solidFill>
                <a:latin typeface="Arial Rounded MT Bold" panose="020F0704030504030204" pitchFamily="34" charset="0"/>
                <a:ea typeface="宋体" panose="02010600030101010101" pitchFamily="2" charset="-122"/>
              </a:rPr>
              <a:t>00000  --    192.10.1.32</a:t>
            </a:r>
            <a:endParaRPr lang="en-US" altLang="zh-CN" sz="2000" b="0" dirty="0">
              <a:solidFill>
                <a:schemeClr val="tx1"/>
              </a:solidFill>
              <a:latin typeface="Arial Rounded MT Bold" panose="020F0704030504030204" pitchFamily="34" charset="0"/>
              <a:ea typeface="宋体" panose="02010600030101010101" pitchFamily="2" charset="-122"/>
            </a:endParaRPr>
          </a:p>
          <a:p>
            <a:pPr algn="just" defTabSz="762000"/>
            <a:r>
              <a:rPr lang="en-US" altLang="zh-CN" sz="2000" b="0" dirty="0">
                <a:solidFill>
                  <a:schemeClr val="tx1"/>
                </a:solidFill>
                <a:latin typeface="Arial Rounded MT Bold" panose="020F0704030504030204" pitchFamily="34" charset="0"/>
                <a:ea typeface="宋体" panose="02010600030101010101" pitchFamily="2" charset="-122"/>
              </a:rPr>
              <a:t>     11000000  00001010  00000001  </a:t>
            </a:r>
            <a:r>
              <a:rPr lang="en-US" altLang="zh-CN" sz="2000" b="0" u="sng" dirty="0">
                <a:solidFill>
                  <a:schemeClr val="tx1"/>
                </a:solidFill>
                <a:latin typeface="Arial Rounded MT Bold" panose="020F0704030504030204" pitchFamily="34" charset="0"/>
                <a:ea typeface="宋体" panose="02010600030101010101" pitchFamily="2" charset="-122"/>
              </a:rPr>
              <a:t>010</a:t>
            </a:r>
            <a:r>
              <a:rPr lang="en-US" altLang="zh-CN" sz="2000" b="0" dirty="0">
                <a:solidFill>
                  <a:schemeClr val="tx1"/>
                </a:solidFill>
                <a:latin typeface="Arial Rounded MT Bold" panose="020F0704030504030204" pitchFamily="34" charset="0"/>
                <a:ea typeface="宋体" panose="02010600030101010101" pitchFamily="2" charset="-122"/>
              </a:rPr>
              <a:t>00000  --    192.10.1.64</a:t>
            </a:r>
            <a:endParaRPr lang="en-US" altLang="zh-CN" sz="2000" b="0" dirty="0">
              <a:solidFill>
                <a:schemeClr val="tx1"/>
              </a:solidFill>
              <a:latin typeface="Arial Rounded MT Bold" panose="020F0704030504030204" pitchFamily="34" charset="0"/>
              <a:ea typeface="宋体" panose="02010600030101010101" pitchFamily="2" charset="-122"/>
            </a:endParaRPr>
          </a:p>
          <a:p>
            <a:pPr algn="just" defTabSz="762000"/>
            <a:r>
              <a:rPr lang="en-US" altLang="zh-CN" sz="2000" b="0" dirty="0">
                <a:solidFill>
                  <a:schemeClr val="tx1"/>
                </a:solidFill>
                <a:latin typeface="Arial Rounded MT Bold" panose="020F0704030504030204" pitchFamily="34" charset="0"/>
                <a:ea typeface="宋体" panose="02010600030101010101" pitchFamily="2" charset="-122"/>
              </a:rPr>
              <a:t>     11000000  00001010  00000001  </a:t>
            </a:r>
            <a:r>
              <a:rPr lang="en-US" altLang="zh-CN" sz="2000" b="0" u="sng" dirty="0">
                <a:solidFill>
                  <a:schemeClr val="tx1"/>
                </a:solidFill>
                <a:latin typeface="Arial Rounded MT Bold" panose="020F0704030504030204" pitchFamily="34" charset="0"/>
                <a:ea typeface="宋体" panose="02010600030101010101" pitchFamily="2" charset="-122"/>
              </a:rPr>
              <a:t>011</a:t>
            </a:r>
            <a:r>
              <a:rPr lang="en-US" altLang="zh-CN" sz="2000" b="0" dirty="0">
                <a:solidFill>
                  <a:schemeClr val="tx1"/>
                </a:solidFill>
                <a:latin typeface="Arial Rounded MT Bold" panose="020F0704030504030204" pitchFamily="34" charset="0"/>
                <a:ea typeface="宋体" panose="02010600030101010101" pitchFamily="2" charset="-122"/>
              </a:rPr>
              <a:t>00000  --    192.10.1.96</a:t>
            </a:r>
            <a:endParaRPr lang="en-US" altLang="zh-CN" sz="2000" b="0" dirty="0">
              <a:solidFill>
                <a:schemeClr val="tx1"/>
              </a:solidFill>
              <a:latin typeface="Arial Rounded MT Bold" panose="020F0704030504030204" pitchFamily="34" charset="0"/>
              <a:ea typeface="宋体" panose="02010600030101010101" pitchFamily="2" charset="-122"/>
            </a:endParaRPr>
          </a:p>
          <a:p>
            <a:pPr algn="just" defTabSz="762000"/>
            <a:r>
              <a:rPr lang="en-US" altLang="zh-CN" sz="2000" b="0" dirty="0">
                <a:solidFill>
                  <a:schemeClr val="tx1"/>
                </a:solidFill>
                <a:latin typeface="Arial Rounded MT Bold" panose="020F0704030504030204" pitchFamily="34" charset="0"/>
                <a:ea typeface="宋体" panose="02010600030101010101" pitchFamily="2" charset="-122"/>
              </a:rPr>
              <a:t>     11000000  00001010  00000001  </a:t>
            </a:r>
            <a:r>
              <a:rPr lang="en-US" altLang="zh-CN" sz="2000" b="0" u="sng" dirty="0">
                <a:solidFill>
                  <a:schemeClr val="tx1"/>
                </a:solidFill>
                <a:latin typeface="Arial Rounded MT Bold" panose="020F0704030504030204" pitchFamily="34" charset="0"/>
                <a:ea typeface="宋体" panose="02010600030101010101" pitchFamily="2" charset="-122"/>
              </a:rPr>
              <a:t>100</a:t>
            </a:r>
            <a:r>
              <a:rPr lang="en-US" altLang="zh-CN" sz="2000" b="0" dirty="0">
                <a:solidFill>
                  <a:schemeClr val="tx1"/>
                </a:solidFill>
                <a:latin typeface="Arial Rounded MT Bold" panose="020F0704030504030204" pitchFamily="34" charset="0"/>
                <a:ea typeface="宋体" panose="02010600030101010101" pitchFamily="2" charset="-122"/>
              </a:rPr>
              <a:t>00000  --    192.10.1.128</a:t>
            </a:r>
            <a:endParaRPr lang="en-US" altLang="zh-CN" sz="2000" b="0" dirty="0">
              <a:solidFill>
                <a:schemeClr val="tx1"/>
              </a:solidFill>
              <a:latin typeface="Arial Rounded MT Bold" panose="020F0704030504030204" pitchFamily="34" charset="0"/>
              <a:ea typeface="宋体" panose="02010600030101010101" pitchFamily="2" charset="-122"/>
            </a:endParaRPr>
          </a:p>
          <a:p>
            <a:pPr algn="just" defTabSz="762000"/>
            <a:r>
              <a:rPr lang="en-US" altLang="zh-CN" sz="2000" b="0" dirty="0">
                <a:solidFill>
                  <a:schemeClr val="tx1"/>
                </a:solidFill>
                <a:latin typeface="Arial Rounded MT Bold" panose="020F0704030504030204" pitchFamily="34" charset="0"/>
                <a:ea typeface="宋体" panose="02010600030101010101" pitchFamily="2" charset="-122"/>
              </a:rPr>
              <a:t>     11000000  00001010  00000001  </a:t>
            </a:r>
            <a:r>
              <a:rPr lang="en-US" altLang="zh-CN" sz="2000" b="0" u="sng" dirty="0">
                <a:solidFill>
                  <a:schemeClr val="tx1"/>
                </a:solidFill>
                <a:latin typeface="Arial Rounded MT Bold" panose="020F0704030504030204" pitchFamily="34" charset="0"/>
                <a:ea typeface="宋体" panose="02010600030101010101" pitchFamily="2" charset="-122"/>
              </a:rPr>
              <a:t>101</a:t>
            </a:r>
            <a:r>
              <a:rPr lang="en-US" altLang="zh-CN" sz="2000" b="0" dirty="0">
                <a:solidFill>
                  <a:schemeClr val="tx1"/>
                </a:solidFill>
                <a:latin typeface="Arial Rounded MT Bold" panose="020F0704030504030204" pitchFamily="34" charset="0"/>
                <a:ea typeface="宋体" panose="02010600030101010101" pitchFamily="2" charset="-122"/>
              </a:rPr>
              <a:t>00000  --    192.10.1.160</a:t>
            </a:r>
            <a:endParaRPr lang="en-US" altLang="zh-CN" sz="2000" b="0" dirty="0">
              <a:solidFill>
                <a:schemeClr val="tx1"/>
              </a:solidFill>
              <a:latin typeface="Arial Rounded MT Bold" panose="020F0704030504030204" pitchFamily="34" charset="0"/>
              <a:ea typeface="宋体" panose="02010600030101010101" pitchFamily="2" charset="-122"/>
            </a:endParaRPr>
          </a:p>
          <a:p>
            <a:pPr algn="just" defTabSz="762000"/>
            <a:r>
              <a:rPr lang="en-US" altLang="zh-CN" sz="2000" b="0" dirty="0">
                <a:solidFill>
                  <a:schemeClr val="tx1"/>
                </a:solidFill>
                <a:latin typeface="Arial Rounded MT Bold" panose="020F0704030504030204" pitchFamily="34" charset="0"/>
                <a:ea typeface="宋体" panose="02010600030101010101" pitchFamily="2" charset="-122"/>
              </a:rPr>
              <a:t>     11000000  00001010  00000001  </a:t>
            </a:r>
            <a:r>
              <a:rPr lang="en-US" altLang="zh-CN" sz="2000" b="0" u="sng" dirty="0">
                <a:solidFill>
                  <a:schemeClr val="tx1"/>
                </a:solidFill>
                <a:latin typeface="Arial Rounded MT Bold" panose="020F0704030504030204" pitchFamily="34" charset="0"/>
                <a:ea typeface="宋体" panose="02010600030101010101" pitchFamily="2" charset="-122"/>
              </a:rPr>
              <a:t>110</a:t>
            </a:r>
            <a:r>
              <a:rPr lang="en-US" altLang="zh-CN" sz="2000" b="0" dirty="0">
                <a:solidFill>
                  <a:schemeClr val="tx1"/>
                </a:solidFill>
                <a:latin typeface="Arial Rounded MT Bold" panose="020F0704030504030204" pitchFamily="34" charset="0"/>
                <a:ea typeface="宋体" panose="02010600030101010101" pitchFamily="2" charset="-122"/>
              </a:rPr>
              <a:t>00000  --    192.10.1.192</a:t>
            </a:r>
            <a:endParaRPr lang="en-US" altLang="zh-CN" sz="2000" b="0" dirty="0">
              <a:solidFill>
                <a:schemeClr val="tx1"/>
              </a:solidFill>
              <a:latin typeface="Arial Rounded MT Bold" panose="020F0704030504030204" pitchFamily="34" charset="0"/>
              <a:ea typeface="宋体" panose="02010600030101010101" pitchFamily="2" charset="-122"/>
            </a:endParaRPr>
          </a:p>
          <a:p>
            <a:pPr algn="just" defTabSz="762000"/>
            <a:r>
              <a:rPr lang="en-US" altLang="zh-CN" sz="2000" b="0" dirty="0">
                <a:solidFill>
                  <a:schemeClr val="tx1"/>
                </a:solidFill>
                <a:latin typeface="Arial Rounded MT Bold" panose="020F0704030504030204" pitchFamily="34" charset="0"/>
                <a:sym typeface="+mn-ea"/>
              </a:rPr>
              <a:t>     11000000  00001010  00000001  </a:t>
            </a:r>
            <a:r>
              <a:rPr lang="en-US" altLang="zh-CN" sz="2000" b="0" u="sng" dirty="0">
                <a:solidFill>
                  <a:schemeClr val="tx1"/>
                </a:solidFill>
                <a:latin typeface="Arial Rounded MT Bold" panose="020F0704030504030204" pitchFamily="34" charset="0"/>
                <a:sym typeface="+mn-ea"/>
              </a:rPr>
              <a:t>111</a:t>
            </a:r>
            <a:r>
              <a:rPr lang="en-US" altLang="zh-CN" sz="2000" b="0" dirty="0">
                <a:solidFill>
                  <a:schemeClr val="tx1"/>
                </a:solidFill>
                <a:latin typeface="Arial Rounded MT Bold" panose="020F0704030504030204" pitchFamily="34" charset="0"/>
                <a:sym typeface="+mn-ea"/>
              </a:rPr>
              <a:t>00000  --    192.10.1.224</a:t>
            </a:r>
            <a:endParaRPr lang="en-US" altLang="zh-CN" sz="2000" b="0" dirty="0">
              <a:solidFill>
                <a:schemeClr val="tx1"/>
              </a:solidFill>
              <a:latin typeface="Arial Rounded MT Bold" panose="020F070403050403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p:nvPr/>
        </p:nvSpPr>
        <p:spPr>
          <a:xfrm>
            <a:off x="1476375" y="115888"/>
            <a:ext cx="6400800" cy="579437"/>
          </a:xfrm>
          <a:prstGeom prst="rect">
            <a:avLst/>
          </a:prstGeom>
          <a:noFill/>
          <a:ln w="12700">
            <a:noFill/>
          </a:ln>
        </p:spPr>
        <p:txBody>
          <a:bodyPr anchor="t">
            <a:spAutoFit/>
          </a:bodyPr>
          <a:p>
            <a:pPr algn="ctr" defTabSz="762000" eaLnBrk="0" hangingPunct="0">
              <a:spcBef>
                <a:spcPct val="50000"/>
              </a:spcBef>
            </a:pPr>
            <a:r>
              <a:rPr lang="zh-CN" altLang="en-US" sz="3200" dirty="0">
                <a:solidFill>
                  <a:srgbClr val="FF6600"/>
                </a:solidFill>
                <a:latin typeface="黑体" panose="02010609060101010101" pitchFamily="49" charset="-122"/>
                <a:ea typeface="黑体" panose="02010609060101010101" pitchFamily="49" charset="-122"/>
              </a:rPr>
              <a:t>子网掩码（</a:t>
            </a:r>
            <a:r>
              <a:rPr lang="en-US" altLang="zh-CN" sz="3200" dirty="0">
                <a:solidFill>
                  <a:srgbClr val="FF6600"/>
                </a:solidFill>
                <a:latin typeface="黑体" panose="02010609060101010101" pitchFamily="49" charset="-122"/>
                <a:ea typeface="黑体" panose="02010609060101010101" pitchFamily="49" charset="-122"/>
              </a:rPr>
              <a:t>Subnet Mask</a:t>
            </a:r>
            <a:r>
              <a:rPr lang="zh-CN" altLang="en-US" sz="3200" dirty="0">
                <a:solidFill>
                  <a:srgbClr val="FF6600"/>
                </a:solidFill>
                <a:latin typeface="黑体" panose="02010609060101010101" pitchFamily="49" charset="-122"/>
                <a:ea typeface="黑体" panose="02010609060101010101" pitchFamily="49" charset="-122"/>
              </a:rPr>
              <a:t>）</a:t>
            </a:r>
            <a:endParaRPr lang="zh-CN" altLang="en-US" sz="3200" dirty="0">
              <a:solidFill>
                <a:srgbClr val="FF6600"/>
              </a:solidFill>
              <a:latin typeface="黑体" panose="02010609060101010101" pitchFamily="49" charset="-122"/>
              <a:ea typeface="黑体" panose="02010609060101010101" pitchFamily="49" charset="-122"/>
            </a:endParaRPr>
          </a:p>
        </p:txBody>
      </p:sp>
      <p:sp>
        <p:nvSpPr>
          <p:cNvPr id="16386" name="Text Box 3"/>
          <p:cNvSpPr txBox="1"/>
          <p:nvPr/>
        </p:nvSpPr>
        <p:spPr>
          <a:xfrm>
            <a:off x="1116013" y="908050"/>
            <a:ext cx="7239000" cy="1917700"/>
          </a:xfrm>
          <a:prstGeom prst="rect">
            <a:avLst/>
          </a:prstGeom>
          <a:noFill/>
          <a:ln w="25400">
            <a:noFill/>
          </a:ln>
        </p:spPr>
        <p:txBody>
          <a:bodyPr anchor="t">
            <a:spAutoFit/>
          </a:bodyPr>
          <a:p>
            <a:pPr algn="just" defTabSz="762000" eaLnBrk="0" hangingPunct="0">
              <a:spcBef>
                <a:spcPct val="50000"/>
              </a:spcBef>
              <a:tabLst>
                <a:tab pos="473075" algn="l"/>
                <a:tab pos="577850" algn="l"/>
              </a:tabLst>
            </a:pPr>
            <a:r>
              <a:rPr lang="zh-CN" altLang="en-US" sz="2400" dirty="0">
                <a:solidFill>
                  <a:srgbClr val="003399"/>
                </a:solidFill>
                <a:latin typeface="宋体" panose="02010600030101010101" pitchFamily="2" charset="-122"/>
                <a:ea typeface="宋体" panose="02010600030101010101" pitchFamily="2" charset="-122"/>
              </a:rPr>
              <a:t>子网划分后，如何识别不同的子网？</a:t>
            </a:r>
            <a:endParaRPr lang="zh-CN" altLang="en-US" sz="2400" dirty="0">
              <a:solidFill>
                <a:srgbClr val="003399"/>
              </a:solidFill>
              <a:latin typeface="宋体" panose="02010600030101010101" pitchFamily="2" charset="-122"/>
              <a:ea typeface="宋体" panose="02010600030101010101" pitchFamily="2" charset="-122"/>
            </a:endParaRPr>
          </a:p>
          <a:p>
            <a:pPr algn="just" defTabSz="762000" eaLnBrk="0" hangingPunct="0">
              <a:spcBef>
                <a:spcPct val="50000"/>
              </a:spcBef>
              <a:tabLst>
                <a:tab pos="473075" algn="l"/>
                <a:tab pos="577850" algn="l"/>
              </a:tabLst>
            </a:pPr>
            <a:r>
              <a:rPr lang="zh-CN" altLang="en-US" sz="2400" dirty="0">
                <a:solidFill>
                  <a:srgbClr val="FF6600"/>
                </a:solidFill>
                <a:latin typeface="宋体" panose="02010600030101010101" pitchFamily="2" charset="-122"/>
                <a:ea typeface="宋体" panose="02010600030101010101" pitchFamily="2" charset="-122"/>
              </a:rPr>
              <a:t>解决：采用子网掩码来分离网络号和主机号。</a:t>
            </a:r>
            <a:endParaRPr lang="zh-CN" altLang="en-US" sz="2400" dirty="0">
              <a:solidFill>
                <a:srgbClr val="FF6600"/>
              </a:solidFill>
              <a:latin typeface="宋体" panose="02010600030101010101" pitchFamily="2" charset="-122"/>
              <a:ea typeface="宋体" panose="02010600030101010101" pitchFamily="2" charset="-122"/>
            </a:endParaRPr>
          </a:p>
          <a:p>
            <a:pPr algn="just" defTabSz="762000" eaLnBrk="0" hangingPunct="0">
              <a:spcBef>
                <a:spcPct val="50000"/>
              </a:spcBef>
              <a:tabLst>
                <a:tab pos="473075" algn="l"/>
                <a:tab pos="577850" algn="l"/>
              </a:tabLst>
            </a:pPr>
            <a:r>
              <a:rPr lang="zh-CN" altLang="en-US" sz="2400" dirty="0">
                <a:solidFill>
                  <a:schemeClr val="tx1"/>
                </a:solidFill>
                <a:latin typeface="宋体" panose="02010600030101010101" pitchFamily="2" charset="-122"/>
                <a:ea typeface="宋体" panose="02010600030101010101" pitchFamily="2" charset="-122"/>
              </a:rPr>
              <a:t>子网掩码格式：</a:t>
            </a:r>
            <a:r>
              <a:rPr lang="en-US" altLang="zh-CN" sz="2400" dirty="0">
                <a:solidFill>
                  <a:schemeClr val="tx1"/>
                </a:solidFill>
                <a:latin typeface="宋体" panose="02010600030101010101" pitchFamily="2" charset="-122"/>
                <a:ea typeface="宋体" panose="02010600030101010101" pitchFamily="2" charset="-122"/>
              </a:rPr>
              <a:t>32</a:t>
            </a:r>
            <a:r>
              <a:rPr lang="zh-CN" altLang="en-US" sz="2400" dirty="0">
                <a:solidFill>
                  <a:schemeClr val="tx1"/>
                </a:solidFill>
                <a:latin typeface="宋体" panose="02010600030101010101" pitchFamily="2" charset="-122"/>
                <a:ea typeface="宋体" panose="02010600030101010101" pitchFamily="2" charset="-122"/>
              </a:rPr>
              <a:t>比特，网络号</a:t>
            </a:r>
            <a:r>
              <a:rPr lang="en-US" altLang="zh-CN" sz="2400" dirty="0">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包括子网号</a:t>
            </a:r>
            <a:r>
              <a:rPr lang="en-US" altLang="zh-CN" sz="2400" dirty="0">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部分全为“</a:t>
            </a:r>
            <a:r>
              <a:rPr lang="en-US" altLang="zh-CN" sz="2400" dirty="0">
                <a:solidFill>
                  <a:schemeClr val="tx1"/>
                </a:solidFill>
                <a:latin typeface="宋体" panose="02010600030101010101" pitchFamily="2" charset="-122"/>
                <a:ea typeface="宋体" panose="02010600030101010101" pitchFamily="2" charset="-122"/>
              </a:rPr>
              <a:t>1”</a:t>
            </a:r>
            <a:r>
              <a:rPr lang="zh-CN" altLang="en-US" sz="2400" dirty="0">
                <a:solidFill>
                  <a:schemeClr val="tx1"/>
                </a:solidFill>
                <a:latin typeface="宋体" panose="02010600030101010101" pitchFamily="2" charset="-122"/>
                <a:ea typeface="宋体" panose="02010600030101010101" pitchFamily="2" charset="-122"/>
              </a:rPr>
              <a:t>，主机号部分全为“</a:t>
            </a:r>
            <a:r>
              <a:rPr lang="en-US" altLang="zh-CN" sz="2400" dirty="0">
                <a:solidFill>
                  <a:schemeClr val="tx1"/>
                </a:solidFill>
                <a:latin typeface="宋体" panose="02010600030101010101" pitchFamily="2" charset="-122"/>
                <a:ea typeface="宋体" panose="02010600030101010101" pitchFamily="2" charset="-122"/>
              </a:rPr>
              <a:t>0”</a:t>
            </a:r>
            <a:r>
              <a:rPr lang="zh-CN" altLang="en-US" sz="2400" dirty="0">
                <a:solidFill>
                  <a:schemeClr val="tx1"/>
                </a:solidFill>
                <a:latin typeface="宋体" panose="02010600030101010101" pitchFamily="2" charset="-122"/>
                <a:ea typeface="宋体" panose="02010600030101010101" pitchFamily="2" charset="-122"/>
              </a:rPr>
              <a:t>。</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16387" name="Rectangle 4"/>
          <p:cNvSpPr/>
          <p:nvPr/>
        </p:nvSpPr>
        <p:spPr>
          <a:xfrm>
            <a:off x="1403350" y="3284538"/>
            <a:ext cx="6551613" cy="819150"/>
          </a:xfrm>
          <a:prstGeom prst="rect">
            <a:avLst/>
          </a:prstGeom>
          <a:solidFill>
            <a:srgbClr val="99CC00"/>
          </a:solidFill>
          <a:ln w="25400" cap="flat" cmpd="sng">
            <a:solidFill>
              <a:srgbClr val="99CC00"/>
            </a:solidFill>
            <a:prstDash val="solid"/>
            <a:miter/>
            <a:headEnd type="none" w="sm" len="sm"/>
            <a:tailEnd type="none" w="sm" len="sm"/>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6388" name="Line 5"/>
          <p:cNvSpPr/>
          <p:nvPr/>
        </p:nvSpPr>
        <p:spPr>
          <a:xfrm>
            <a:off x="5724525" y="3284538"/>
            <a:ext cx="0" cy="819150"/>
          </a:xfrm>
          <a:prstGeom prst="line">
            <a:avLst/>
          </a:prstGeom>
          <a:ln w="25400" cap="flat" cmpd="sng">
            <a:solidFill>
              <a:srgbClr val="CCFFCC"/>
            </a:solidFill>
            <a:prstDash val="solid"/>
            <a:round/>
            <a:headEnd type="none" w="sm" len="sm"/>
            <a:tailEnd type="none" w="sm" len="sm"/>
          </a:ln>
        </p:spPr>
      </p:sp>
      <p:sp>
        <p:nvSpPr>
          <p:cNvPr id="16389" name="Line 6"/>
          <p:cNvSpPr/>
          <p:nvPr/>
        </p:nvSpPr>
        <p:spPr>
          <a:xfrm>
            <a:off x="914400" y="4657725"/>
            <a:ext cx="0" cy="455613"/>
          </a:xfrm>
          <a:prstGeom prst="line">
            <a:avLst/>
          </a:prstGeom>
          <a:ln w="12700" cap="flat" cmpd="sng">
            <a:solidFill>
              <a:schemeClr val="bg1"/>
            </a:solidFill>
            <a:prstDash val="solid"/>
            <a:round/>
            <a:headEnd type="none" w="sm" len="sm"/>
            <a:tailEnd type="none" w="sm" len="sm"/>
          </a:ln>
        </p:spPr>
      </p:sp>
      <p:sp>
        <p:nvSpPr>
          <p:cNvPr id="16390" name="Line 7"/>
          <p:cNvSpPr/>
          <p:nvPr/>
        </p:nvSpPr>
        <p:spPr>
          <a:xfrm>
            <a:off x="5724525" y="4657725"/>
            <a:ext cx="0" cy="365125"/>
          </a:xfrm>
          <a:prstGeom prst="line">
            <a:avLst/>
          </a:prstGeom>
          <a:ln w="12700" cap="flat" cmpd="sng">
            <a:solidFill>
              <a:schemeClr val="bg1"/>
            </a:solidFill>
            <a:prstDash val="solid"/>
            <a:round/>
            <a:headEnd type="none" w="sm" len="sm"/>
            <a:tailEnd type="none" w="sm" len="sm"/>
          </a:ln>
        </p:spPr>
      </p:sp>
      <p:sp>
        <p:nvSpPr>
          <p:cNvPr id="16391" name="Line 8"/>
          <p:cNvSpPr/>
          <p:nvPr/>
        </p:nvSpPr>
        <p:spPr>
          <a:xfrm>
            <a:off x="7466013" y="4657725"/>
            <a:ext cx="0" cy="365125"/>
          </a:xfrm>
          <a:prstGeom prst="line">
            <a:avLst/>
          </a:prstGeom>
          <a:ln w="12700" cap="flat" cmpd="sng">
            <a:solidFill>
              <a:schemeClr val="bg1"/>
            </a:solidFill>
            <a:prstDash val="solid"/>
            <a:round/>
            <a:headEnd type="none" w="sm" len="sm"/>
            <a:tailEnd type="none" w="sm" len="sm"/>
          </a:ln>
        </p:spPr>
      </p:sp>
      <p:sp>
        <p:nvSpPr>
          <p:cNvPr id="16392" name="Line 9"/>
          <p:cNvSpPr/>
          <p:nvPr/>
        </p:nvSpPr>
        <p:spPr>
          <a:xfrm>
            <a:off x="914400" y="4840288"/>
            <a:ext cx="4810125" cy="0"/>
          </a:xfrm>
          <a:prstGeom prst="line">
            <a:avLst/>
          </a:prstGeom>
          <a:ln w="19050" cap="flat" cmpd="sng">
            <a:solidFill>
              <a:schemeClr val="bg1"/>
            </a:solidFill>
            <a:prstDash val="solid"/>
            <a:round/>
            <a:headEnd type="triangle" w="med" len="med"/>
            <a:tailEnd type="triangle" w="med" len="med"/>
          </a:ln>
        </p:spPr>
      </p:sp>
      <p:sp>
        <p:nvSpPr>
          <p:cNvPr id="16393" name="Line 10"/>
          <p:cNvSpPr/>
          <p:nvPr/>
        </p:nvSpPr>
        <p:spPr>
          <a:xfrm>
            <a:off x="5724525" y="4840288"/>
            <a:ext cx="1741488" cy="0"/>
          </a:xfrm>
          <a:prstGeom prst="line">
            <a:avLst/>
          </a:prstGeom>
          <a:ln w="19050" cap="flat" cmpd="sng">
            <a:solidFill>
              <a:schemeClr val="bg1"/>
            </a:solidFill>
            <a:prstDash val="solid"/>
            <a:round/>
            <a:headEnd type="triangle" w="med" len="med"/>
            <a:tailEnd type="triangle" w="med" len="med"/>
          </a:ln>
        </p:spPr>
      </p:sp>
      <p:sp>
        <p:nvSpPr>
          <p:cNvPr id="16394" name="Text Box 11"/>
          <p:cNvSpPr txBox="1"/>
          <p:nvPr/>
        </p:nvSpPr>
        <p:spPr>
          <a:xfrm>
            <a:off x="1835150" y="4930775"/>
            <a:ext cx="3582988" cy="396875"/>
          </a:xfrm>
          <a:prstGeom prst="rect">
            <a:avLst/>
          </a:prstGeom>
          <a:noFill/>
          <a:ln w="25400">
            <a:noFill/>
          </a:ln>
        </p:spPr>
        <p:txBody>
          <a:bodyPr anchor="t">
            <a:spAutoFit/>
          </a:bodyPr>
          <a:p>
            <a:pPr defTabSz="762000" eaLnBrk="0" hangingPunct="0">
              <a:spcBef>
                <a:spcPct val="50000"/>
              </a:spcBef>
            </a:pPr>
            <a:r>
              <a:rPr lang="en-US" altLang="zh-CN" sz="2000" dirty="0">
                <a:solidFill>
                  <a:schemeClr val="bg1"/>
                </a:solidFill>
                <a:latin typeface="Times New Roman" panose="02020603050405020304" pitchFamily="18" charset="0"/>
                <a:ea typeface="宋体" panose="02010600030101010101" pitchFamily="2" charset="-122"/>
              </a:rPr>
              <a:t>“</a:t>
            </a:r>
            <a:r>
              <a:rPr lang="zh-CN" altLang="en-US" sz="2000" dirty="0">
                <a:solidFill>
                  <a:schemeClr val="bg1"/>
                </a:solidFill>
                <a:latin typeface="Times New Roman" panose="02020603050405020304" pitchFamily="18" charset="0"/>
                <a:ea typeface="宋体" panose="02010600030101010101" pitchFamily="2" charset="-122"/>
              </a:rPr>
              <a:t>网络号</a:t>
            </a:r>
            <a:r>
              <a:rPr lang="en-US" altLang="zh-CN" sz="2000" dirty="0">
                <a:solidFill>
                  <a:schemeClr val="bg1"/>
                </a:solidFill>
                <a:latin typeface="Times New Roman" panose="02020603050405020304" pitchFamily="18" charset="0"/>
                <a:ea typeface="宋体" panose="02010600030101010101" pitchFamily="2" charset="-122"/>
              </a:rPr>
              <a:t>+</a:t>
            </a:r>
            <a:r>
              <a:rPr lang="zh-CN" altLang="en-US" sz="2000" dirty="0">
                <a:solidFill>
                  <a:schemeClr val="bg1"/>
                </a:solidFill>
                <a:latin typeface="Times New Roman" panose="02020603050405020304" pitchFamily="18" charset="0"/>
                <a:ea typeface="宋体" panose="02010600030101010101" pitchFamily="2" charset="-122"/>
              </a:rPr>
              <a:t>子网号”部分</a:t>
            </a:r>
            <a:endParaRPr lang="zh-CN" altLang="en-US" sz="2000" dirty="0">
              <a:solidFill>
                <a:schemeClr val="bg1"/>
              </a:solidFill>
              <a:latin typeface="Times New Roman" panose="02020603050405020304" pitchFamily="18" charset="0"/>
              <a:ea typeface="宋体" panose="02010600030101010101" pitchFamily="2" charset="-122"/>
            </a:endParaRPr>
          </a:p>
        </p:txBody>
      </p:sp>
      <p:sp>
        <p:nvSpPr>
          <p:cNvPr id="16395" name="Text Box 12"/>
          <p:cNvSpPr txBox="1"/>
          <p:nvPr/>
        </p:nvSpPr>
        <p:spPr>
          <a:xfrm>
            <a:off x="5715000" y="4953000"/>
            <a:ext cx="2149475" cy="396875"/>
          </a:xfrm>
          <a:prstGeom prst="rect">
            <a:avLst/>
          </a:prstGeom>
          <a:noFill/>
          <a:ln w="25400">
            <a:noFill/>
          </a:ln>
        </p:spPr>
        <p:txBody>
          <a:bodyPr anchor="t">
            <a:spAutoFit/>
          </a:bodyPr>
          <a:p>
            <a:pPr defTabSz="762000" eaLnBrk="0" hangingPunct="0">
              <a:spcBef>
                <a:spcPct val="50000"/>
              </a:spcBef>
            </a:pPr>
            <a:r>
              <a:rPr lang="en-US" altLang="zh-CN" sz="2000" dirty="0">
                <a:solidFill>
                  <a:schemeClr val="bg1"/>
                </a:solidFill>
                <a:latin typeface="Times New Roman" panose="02020603050405020304" pitchFamily="18" charset="0"/>
                <a:ea typeface="宋体" panose="02010600030101010101" pitchFamily="2" charset="-122"/>
              </a:rPr>
              <a:t>“</a:t>
            </a:r>
            <a:r>
              <a:rPr lang="zh-CN" altLang="en-US" sz="2000" dirty="0">
                <a:solidFill>
                  <a:schemeClr val="bg1"/>
                </a:solidFill>
                <a:latin typeface="Times New Roman" panose="02020603050405020304" pitchFamily="18" charset="0"/>
                <a:ea typeface="宋体" panose="02010600030101010101" pitchFamily="2" charset="-122"/>
              </a:rPr>
              <a:t>主机号”部分</a:t>
            </a:r>
            <a:endParaRPr lang="zh-CN" altLang="en-US" sz="2000" dirty="0">
              <a:solidFill>
                <a:schemeClr val="bg1"/>
              </a:solidFill>
              <a:latin typeface="Times New Roman" panose="02020603050405020304" pitchFamily="18" charset="0"/>
              <a:ea typeface="宋体" panose="02010600030101010101" pitchFamily="2" charset="-122"/>
            </a:endParaRPr>
          </a:p>
        </p:txBody>
      </p:sp>
      <p:sp>
        <p:nvSpPr>
          <p:cNvPr id="16396" name="Text Box 13"/>
          <p:cNvSpPr txBox="1"/>
          <p:nvPr/>
        </p:nvSpPr>
        <p:spPr>
          <a:xfrm>
            <a:off x="1476375" y="3429000"/>
            <a:ext cx="6553200" cy="519113"/>
          </a:xfrm>
          <a:prstGeom prst="rect">
            <a:avLst/>
          </a:prstGeom>
          <a:noFill/>
          <a:ln w="12700">
            <a:noFill/>
          </a:ln>
        </p:spPr>
        <p:txBody>
          <a:bodyPr anchor="t">
            <a:spAutoFit/>
          </a:bodyPr>
          <a:p>
            <a:pPr algn="just" defTabSz="762000" eaLnBrk="0" hangingPunct="0">
              <a:spcBef>
                <a:spcPct val="50000"/>
              </a:spcBef>
            </a:pPr>
            <a:r>
              <a:rPr lang="en-US" altLang="zh-CN" sz="2800" dirty="0">
                <a:solidFill>
                  <a:srgbClr val="003399"/>
                </a:solidFill>
                <a:latin typeface="Times New Roman" panose="02020603050405020304" pitchFamily="18" charset="0"/>
                <a:ea typeface="宋体" panose="02010600030101010101" pitchFamily="2" charset="-122"/>
              </a:rPr>
              <a:t>11  … … … … … … … …  11    00 …. 00</a:t>
            </a:r>
            <a:endParaRPr lang="en-US" altLang="zh-CN" sz="2800" dirty="0">
              <a:solidFill>
                <a:srgbClr val="003399"/>
              </a:solidFill>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17442" name="Rectangle 2"/>
          <p:cNvSpPr>
            <a:spLocks noChangeArrowheads="1"/>
          </p:cNvSpPr>
          <p:nvPr/>
        </p:nvSpPr>
        <p:spPr bwMode="auto">
          <a:xfrm>
            <a:off x="1403350" y="188913"/>
            <a:ext cx="6400800" cy="533400"/>
          </a:xfrm>
          <a:prstGeom prst="rect">
            <a:avLst/>
          </a:prstGeom>
          <a:noFill/>
          <a:ln w="9525">
            <a:noFill/>
            <a:miter lim="800000"/>
          </a:ln>
          <a:effectLst/>
        </p:spPr>
        <p:txBody>
          <a:bodyPr lIns="92075" tIns="46038" rIns="92075" bIns="46038" anchor="ctr"/>
          <a:lstStyle/>
          <a:p>
            <a:pPr marL="0" marR="0" lvl="0" indent="0" algn="ctr" defTabSz="762000" rtl="0" eaLnBrk="0" fontAlgn="base" latinLnBrk="0" hangingPunct="0">
              <a:lnSpc>
                <a:spcPct val="100000"/>
              </a:lnSpc>
              <a:spcBef>
                <a:spcPct val="0"/>
              </a:spcBef>
              <a:spcAft>
                <a:spcPct val="0"/>
              </a:spcAft>
              <a:buClrTx/>
              <a:buSzTx/>
              <a:buFontTx/>
              <a:buNone/>
              <a:defRPr/>
            </a:pPr>
            <a:r>
              <a:rPr kumimoji="1" lang="zh-CN" altLang="en-US" sz="3200" b="1" i="0" u="none" strike="noStrike" kern="120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子网掩码举例</a:t>
            </a:r>
            <a:endParaRPr kumimoji="1" lang="zh-CN" altLang="en-US" sz="3200" b="1" i="0" u="none" strike="noStrike" kern="120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
        <p:nvSpPr>
          <p:cNvPr id="17410" name="Rectangle 3"/>
          <p:cNvSpPr/>
          <p:nvPr/>
        </p:nvSpPr>
        <p:spPr>
          <a:xfrm>
            <a:off x="900113" y="1125538"/>
            <a:ext cx="7620000" cy="3560762"/>
          </a:xfrm>
          <a:prstGeom prst="rect">
            <a:avLst/>
          </a:prstGeom>
          <a:noFill/>
          <a:ln w="25400">
            <a:noFill/>
          </a:ln>
        </p:spPr>
        <p:txBody>
          <a:bodyPr anchor="t">
            <a:spAutoFit/>
          </a:bodyPr>
          <a:p>
            <a:pPr defTabSz="762000" eaLnBrk="0" hangingPunct="0">
              <a:spcBef>
                <a:spcPct val="50000"/>
              </a:spcBef>
            </a:pPr>
            <a:r>
              <a:rPr lang="zh-CN" altLang="en-US" sz="2400" dirty="0">
                <a:solidFill>
                  <a:schemeClr val="tx1"/>
                </a:solidFill>
                <a:latin typeface="Times New Roman" panose="02020603050405020304" pitchFamily="18" charset="0"/>
                <a:ea typeface="宋体" panose="02010600030101010101" pitchFamily="2" charset="-122"/>
              </a:rPr>
              <a:t>前面的例子中：网络号</a:t>
            </a:r>
            <a:r>
              <a:rPr lang="en-US" altLang="zh-CN" sz="2400" dirty="0">
                <a:solidFill>
                  <a:schemeClr val="tx1"/>
                </a:solidFill>
                <a:latin typeface="Times New Roman" panose="02020603050405020304" pitchFamily="18" charset="0"/>
                <a:ea typeface="宋体" panose="02010600030101010101" pitchFamily="2" charset="-122"/>
              </a:rPr>
              <a:t>24</a:t>
            </a:r>
            <a:r>
              <a:rPr lang="zh-CN" altLang="en-US" sz="2400" dirty="0">
                <a:solidFill>
                  <a:schemeClr val="tx1"/>
                </a:solidFill>
                <a:latin typeface="Times New Roman" panose="02020603050405020304" pitchFamily="18" charset="0"/>
                <a:ea typeface="宋体" panose="02010600030101010101" pitchFamily="2" charset="-122"/>
              </a:rPr>
              <a:t>位，子网号</a:t>
            </a:r>
            <a:r>
              <a:rPr lang="en-US" altLang="zh-CN" sz="2400" dirty="0">
                <a:solidFill>
                  <a:schemeClr val="tx1"/>
                </a:solidFill>
                <a:latin typeface="Times New Roman" panose="02020603050405020304" pitchFamily="18" charset="0"/>
                <a:ea typeface="宋体" panose="02010600030101010101" pitchFamily="2" charset="-122"/>
              </a:rPr>
              <a:t>3</a:t>
            </a:r>
            <a:r>
              <a:rPr lang="zh-CN" altLang="en-US" sz="2400" dirty="0">
                <a:solidFill>
                  <a:schemeClr val="tx1"/>
                </a:solidFill>
                <a:latin typeface="Times New Roman" panose="02020603050405020304" pitchFamily="18" charset="0"/>
                <a:ea typeface="宋体" panose="02010600030101010101" pitchFamily="2" charset="-122"/>
              </a:rPr>
              <a:t>位，总共</a:t>
            </a:r>
            <a:r>
              <a:rPr lang="en-US" altLang="zh-CN" sz="2400" dirty="0">
                <a:solidFill>
                  <a:schemeClr val="tx1"/>
                </a:solidFill>
                <a:latin typeface="Times New Roman" panose="02020603050405020304" pitchFamily="18" charset="0"/>
                <a:ea typeface="宋体" panose="02010600030101010101" pitchFamily="2" charset="-122"/>
              </a:rPr>
              <a:t>27</a:t>
            </a:r>
            <a:r>
              <a:rPr lang="zh-CN" altLang="en-US" sz="2400" dirty="0">
                <a:solidFill>
                  <a:schemeClr val="tx1"/>
                </a:solidFill>
                <a:latin typeface="Times New Roman" panose="02020603050405020304" pitchFamily="18" charset="0"/>
                <a:ea typeface="宋体" panose="02010600030101010101" pitchFamily="2" charset="-122"/>
              </a:rPr>
              <a:t>位。所以子网掩码为：</a:t>
            </a:r>
            <a:endParaRPr lang="zh-CN" altLang="en-US" sz="2400" dirty="0">
              <a:solidFill>
                <a:schemeClr val="tx1"/>
              </a:solidFill>
              <a:latin typeface="Times New Roman" panose="02020603050405020304" pitchFamily="18" charset="0"/>
              <a:ea typeface="宋体" panose="02010600030101010101" pitchFamily="2" charset="-122"/>
            </a:endParaRPr>
          </a:p>
          <a:p>
            <a:pPr defTabSz="762000" eaLnBrk="0" hangingPunct="0">
              <a:spcBef>
                <a:spcPct val="50000"/>
              </a:spcBef>
            </a:pPr>
            <a:r>
              <a:rPr lang="zh-CN" altLang="en-US" sz="2400" dirty="0">
                <a:solidFill>
                  <a:schemeClr val="tx1"/>
                </a:solidFill>
                <a:latin typeface="Times New Roman" panose="02020603050405020304" pitchFamily="18" charset="0"/>
                <a:ea typeface="宋体" panose="02010600030101010101" pitchFamily="2" charset="-122"/>
              </a:rPr>
              <a:t>     </a:t>
            </a:r>
            <a:r>
              <a:rPr lang="zh-CN" altLang="en-US" sz="2400" u="sng" dirty="0">
                <a:solidFill>
                  <a:schemeClr val="tx1"/>
                </a:solidFill>
                <a:latin typeface="Times New Roman" panose="02020603050405020304" pitchFamily="18" charset="0"/>
                <a:ea typeface="宋体" panose="02010600030101010101" pitchFamily="2" charset="-122"/>
              </a:rPr>
              <a:t> </a:t>
            </a:r>
            <a:r>
              <a:rPr lang="en-US" altLang="zh-CN" sz="2400" u="sng" dirty="0">
                <a:solidFill>
                  <a:schemeClr val="tx1"/>
                </a:solidFill>
                <a:latin typeface="Times New Roman" panose="02020603050405020304" pitchFamily="18" charset="0"/>
                <a:ea typeface="宋体" panose="02010600030101010101" pitchFamily="2" charset="-122"/>
              </a:rPr>
              <a:t>11111111</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u="sng" dirty="0">
                <a:solidFill>
                  <a:schemeClr val="tx1"/>
                </a:solidFill>
                <a:latin typeface="Times New Roman" panose="02020603050405020304" pitchFamily="18" charset="0"/>
                <a:ea typeface="宋体" panose="02010600030101010101" pitchFamily="2" charset="-122"/>
              </a:rPr>
              <a:t>11111111</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u="sng" dirty="0">
                <a:solidFill>
                  <a:schemeClr val="tx1"/>
                </a:solidFill>
                <a:latin typeface="Times New Roman" panose="02020603050405020304" pitchFamily="18" charset="0"/>
                <a:ea typeface="宋体" panose="02010600030101010101" pitchFamily="2" charset="-122"/>
              </a:rPr>
              <a:t>11111111</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u="sng" dirty="0">
                <a:solidFill>
                  <a:schemeClr val="tx1"/>
                </a:solidFill>
                <a:latin typeface="Times New Roman" panose="02020603050405020304" pitchFamily="18" charset="0"/>
                <a:ea typeface="宋体" panose="02010600030101010101" pitchFamily="2" charset="-122"/>
              </a:rPr>
              <a:t>11100000</a:t>
            </a:r>
            <a:endParaRPr lang="en-US" altLang="zh-CN" sz="2400" u="sng" dirty="0">
              <a:solidFill>
                <a:schemeClr val="tx1"/>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即  </a:t>
            </a:r>
            <a:r>
              <a:rPr lang="en-US" altLang="zh-CN" sz="2400" dirty="0">
                <a:solidFill>
                  <a:schemeClr val="tx1"/>
                </a:solidFill>
                <a:latin typeface="Times New Roman" panose="02020603050405020304" pitchFamily="18" charset="0"/>
                <a:ea typeface="宋体" panose="02010600030101010101" pitchFamily="2" charset="-122"/>
              </a:rPr>
              <a:t>255      .       255     .      255      .     224</a:t>
            </a:r>
            <a:endParaRPr lang="en-US" altLang="zh-CN" sz="2400" i="1" dirty="0">
              <a:solidFill>
                <a:schemeClr val="tx1"/>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i="1" dirty="0">
                <a:solidFill>
                  <a:srgbClr val="003399"/>
                </a:solidFill>
                <a:latin typeface="Times New Roman" panose="02020603050405020304" pitchFamily="18" charset="0"/>
                <a:ea typeface="宋体" panose="02010600030101010101" pitchFamily="2" charset="-122"/>
              </a:rPr>
              <a:t>   </a:t>
            </a:r>
            <a:r>
              <a:rPr lang="zh-CN" altLang="en-US" sz="2400" i="1" dirty="0">
                <a:solidFill>
                  <a:srgbClr val="003399"/>
                </a:solidFill>
                <a:latin typeface="Times New Roman" panose="02020603050405020304" pitchFamily="18" charset="0"/>
                <a:ea typeface="宋体" panose="02010600030101010101" pitchFamily="2" charset="-122"/>
              </a:rPr>
              <a:t>缺省子网掩码：</a:t>
            </a:r>
            <a:r>
              <a:rPr lang="en-US" altLang="zh-CN" sz="2400" i="1" dirty="0">
                <a:solidFill>
                  <a:srgbClr val="003399"/>
                </a:solidFill>
                <a:latin typeface="Times New Roman" panose="02020603050405020304" pitchFamily="18" charset="0"/>
                <a:ea typeface="宋体" panose="02010600030101010101" pitchFamily="2" charset="-122"/>
              </a:rPr>
              <a:t>A</a:t>
            </a:r>
            <a:r>
              <a:rPr lang="zh-CN" altLang="en-US" sz="2400" i="1" dirty="0">
                <a:solidFill>
                  <a:srgbClr val="003399"/>
                </a:solidFill>
                <a:latin typeface="Times New Roman" panose="02020603050405020304" pitchFamily="18" charset="0"/>
                <a:ea typeface="宋体" panose="02010600030101010101" pitchFamily="2" charset="-122"/>
              </a:rPr>
              <a:t>类：</a:t>
            </a:r>
            <a:r>
              <a:rPr lang="en-US" altLang="zh-CN" sz="2400" i="1" dirty="0">
                <a:solidFill>
                  <a:srgbClr val="003399"/>
                </a:solidFill>
                <a:latin typeface="Times New Roman" panose="02020603050405020304" pitchFamily="18" charset="0"/>
                <a:ea typeface="宋体" panose="02010600030101010101" pitchFamily="2" charset="-122"/>
              </a:rPr>
              <a:t>255.0.0.0	                                                                              </a:t>
            </a:r>
            <a:endParaRPr lang="en-US" altLang="zh-CN" sz="2400" i="1" dirty="0">
              <a:solidFill>
                <a:srgbClr val="003399"/>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i="1" dirty="0">
                <a:solidFill>
                  <a:srgbClr val="003399"/>
                </a:solidFill>
                <a:latin typeface="Times New Roman" panose="02020603050405020304" pitchFamily="18" charset="0"/>
                <a:ea typeface="宋体" panose="02010600030101010101" pitchFamily="2" charset="-122"/>
              </a:rPr>
              <a:t>                              B</a:t>
            </a:r>
            <a:r>
              <a:rPr lang="zh-CN" altLang="en-US" sz="2400" i="1" dirty="0">
                <a:solidFill>
                  <a:srgbClr val="003399"/>
                </a:solidFill>
                <a:latin typeface="Times New Roman" panose="02020603050405020304" pitchFamily="18" charset="0"/>
                <a:ea typeface="宋体" panose="02010600030101010101" pitchFamily="2" charset="-122"/>
              </a:rPr>
              <a:t>类：</a:t>
            </a:r>
            <a:r>
              <a:rPr lang="en-US" altLang="zh-CN" sz="2400" i="1" dirty="0">
                <a:solidFill>
                  <a:srgbClr val="003399"/>
                </a:solidFill>
                <a:latin typeface="Times New Roman" panose="02020603050405020304" pitchFamily="18" charset="0"/>
                <a:ea typeface="宋体" panose="02010600030101010101" pitchFamily="2" charset="-122"/>
              </a:rPr>
              <a:t>255.255.0.0	                                                                                   </a:t>
            </a:r>
            <a:endParaRPr lang="en-US" altLang="zh-CN" sz="2400" i="1" dirty="0">
              <a:solidFill>
                <a:srgbClr val="003399"/>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i="1" dirty="0">
                <a:solidFill>
                  <a:srgbClr val="003399"/>
                </a:solidFill>
                <a:latin typeface="Times New Roman" panose="02020603050405020304" pitchFamily="18" charset="0"/>
                <a:ea typeface="宋体" panose="02010600030101010101" pitchFamily="2" charset="-122"/>
              </a:rPr>
              <a:t>                              C</a:t>
            </a:r>
            <a:r>
              <a:rPr lang="zh-CN" altLang="en-US" sz="2400" i="1" dirty="0">
                <a:solidFill>
                  <a:srgbClr val="003399"/>
                </a:solidFill>
                <a:latin typeface="Times New Roman" panose="02020603050405020304" pitchFamily="18" charset="0"/>
                <a:ea typeface="宋体" panose="02010600030101010101" pitchFamily="2" charset="-122"/>
              </a:rPr>
              <a:t>类：</a:t>
            </a:r>
            <a:r>
              <a:rPr lang="en-US" altLang="zh-CN" sz="2400" i="1" dirty="0">
                <a:solidFill>
                  <a:srgbClr val="003399"/>
                </a:solidFill>
                <a:latin typeface="Times New Roman" panose="02020603050405020304" pitchFamily="18" charset="0"/>
                <a:ea typeface="宋体" panose="02010600030101010101" pitchFamily="2" charset="-122"/>
              </a:rPr>
              <a:t>255.255.255.0</a:t>
            </a:r>
            <a:endParaRPr lang="en-US" altLang="zh-CN" sz="2400" i="1" dirty="0">
              <a:solidFill>
                <a:srgbClr val="003399"/>
              </a:solidFill>
              <a:latin typeface="Times New Roman" panose="02020603050405020304" pitchFamily="18"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18466" name="Rectangle 2"/>
          <p:cNvSpPr>
            <a:spLocks noChangeArrowheads="1"/>
          </p:cNvSpPr>
          <p:nvPr/>
        </p:nvSpPr>
        <p:spPr bwMode="auto">
          <a:xfrm>
            <a:off x="1331913" y="115888"/>
            <a:ext cx="6400800" cy="533400"/>
          </a:xfrm>
          <a:prstGeom prst="rect">
            <a:avLst/>
          </a:prstGeom>
          <a:noFill/>
          <a:ln w="9525">
            <a:noFill/>
            <a:miter lim="800000"/>
          </a:ln>
          <a:effectLst/>
        </p:spPr>
        <p:txBody>
          <a:bodyPr lIns="92075" tIns="46038" rIns="92075" bIns="46038" anchor="ctr"/>
          <a:lstStyle/>
          <a:p>
            <a:pPr marL="0" marR="0" lvl="0" indent="0" algn="ctr" defTabSz="762000" rtl="0" eaLnBrk="0" fontAlgn="base" latinLnBrk="0" hangingPunct="0">
              <a:lnSpc>
                <a:spcPct val="100000"/>
              </a:lnSpc>
              <a:spcBef>
                <a:spcPct val="0"/>
              </a:spcBef>
              <a:spcAft>
                <a:spcPct val="0"/>
              </a:spcAft>
              <a:buClrTx/>
              <a:buSzTx/>
              <a:buFontTx/>
              <a:buNone/>
              <a:defRPr/>
            </a:pPr>
            <a:r>
              <a:rPr kumimoji="1" lang="zh-CN" altLang="en-US" sz="3200" b="1" i="0" u="none" strike="noStrike" kern="120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子网地址计算</a:t>
            </a:r>
            <a:endParaRPr kumimoji="1" lang="zh-CN" altLang="en-US" sz="3200" b="1" i="0" u="none" strike="noStrike" kern="120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
        <p:nvSpPr>
          <p:cNvPr id="18434" name="Rectangle 3"/>
          <p:cNvSpPr/>
          <p:nvPr/>
        </p:nvSpPr>
        <p:spPr>
          <a:xfrm>
            <a:off x="1042988" y="908050"/>
            <a:ext cx="7391400" cy="2676525"/>
          </a:xfrm>
          <a:prstGeom prst="rect">
            <a:avLst/>
          </a:prstGeom>
          <a:noFill/>
          <a:ln w="25400">
            <a:noFill/>
          </a:ln>
        </p:spPr>
        <p:txBody>
          <a:bodyPr anchor="t">
            <a:spAutoFit/>
          </a:bodyPr>
          <a:p>
            <a:pPr defTabSz="762000" eaLnBrk="0" hangingPunct="0">
              <a:spcBef>
                <a:spcPct val="50000"/>
              </a:spcBef>
            </a:pPr>
            <a:r>
              <a:rPr lang="zh-CN" altLang="en-US" sz="2400" dirty="0">
                <a:solidFill>
                  <a:srgbClr val="003399"/>
                </a:solidFill>
                <a:latin typeface="Times New Roman" panose="02020603050405020304" pitchFamily="18" charset="0"/>
                <a:ea typeface="宋体" panose="02010600030101010101" pitchFamily="2" charset="-122"/>
              </a:rPr>
              <a:t>子网掩码∧ </a:t>
            </a:r>
            <a:r>
              <a:rPr lang="en-US" altLang="zh-CN" sz="2400" dirty="0">
                <a:solidFill>
                  <a:srgbClr val="003399"/>
                </a:solidFill>
                <a:latin typeface="Times New Roman" panose="02020603050405020304" pitchFamily="18" charset="0"/>
                <a:ea typeface="宋体" panose="02010600030101010101" pitchFamily="2" charset="-122"/>
              </a:rPr>
              <a:t>IP</a:t>
            </a:r>
            <a:r>
              <a:rPr lang="zh-CN" altLang="en-US" sz="2400" dirty="0">
                <a:solidFill>
                  <a:srgbClr val="003399"/>
                </a:solidFill>
                <a:latin typeface="Times New Roman" panose="02020603050405020304" pitchFamily="18" charset="0"/>
                <a:ea typeface="宋体" panose="02010600030101010101" pitchFamily="2" charset="-122"/>
              </a:rPr>
              <a:t>地址，结果就是该 </a:t>
            </a:r>
            <a:r>
              <a:rPr lang="en-US" altLang="zh-CN" sz="2400" dirty="0">
                <a:solidFill>
                  <a:srgbClr val="003399"/>
                </a:solidFill>
                <a:latin typeface="Times New Roman" panose="02020603050405020304" pitchFamily="18" charset="0"/>
                <a:ea typeface="宋体" panose="02010600030101010101" pitchFamily="2" charset="-122"/>
              </a:rPr>
              <a:t>IP</a:t>
            </a:r>
            <a:r>
              <a:rPr lang="zh-CN" altLang="en-US" sz="2400" dirty="0">
                <a:solidFill>
                  <a:srgbClr val="003399"/>
                </a:solidFill>
                <a:latin typeface="Times New Roman" panose="02020603050405020304" pitchFamily="18" charset="0"/>
                <a:ea typeface="宋体" panose="02010600030101010101" pitchFamily="2" charset="-122"/>
              </a:rPr>
              <a:t>地址的网络号。</a:t>
            </a:r>
            <a:endParaRPr lang="zh-CN" altLang="en-US" sz="2400" dirty="0">
              <a:solidFill>
                <a:srgbClr val="003399"/>
              </a:solidFill>
              <a:latin typeface="Times New Roman" panose="02020603050405020304" pitchFamily="18" charset="0"/>
              <a:ea typeface="宋体" panose="02010600030101010101" pitchFamily="2" charset="-122"/>
            </a:endParaRPr>
          </a:p>
          <a:p>
            <a:pPr defTabSz="762000" eaLnBrk="0" hangingPunct="0">
              <a:spcBef>
                <a:spcPct val="50000"/>
              </a:spcBef>
            </a:pPr>
            <a:r>
              <a:rPr lang="zh-CN" altLang="en-US" sz="2400" dirty="0">
                <a:solidFill>
                  <a:srgbClr val="003399"/>
                </a:solidFill>
                <a:latin typeface="Times New Roman" panose="02020603050405020304" pitchFamily="18" charset="0"/>
                <a:ea typeface="宋体" panose="02010600030101010101" pitchFamily="2" charset="-122"/>
              </a:rPr>
              <a:t>例如：</a:t>
            </a:r>
            <a:r>
              <a:rPr lang="en-US" altLang="zh-CN" sz="2400" dirty="0">
                <a:solidFill>
                  <a:srgbClr val="003399"/>
                </a:solidFill>
                <a:latin typeface="Times New Roman" panose="02020603050405020304" pitchFamily="18" charset="0"/>
                <a:ea typeface="宋体" panose="02010600030101010101" pitchFamily="2" charset="-122"/>
              </a:rPr>
              <a:t>IP</a:t>
            </a:r>
            <a:r>
              <a:rPr lang="zh-CN" altLang="en-US" sz="2400" dirty="0">
                <a:solidFill>
                  <a:srgbClr val="003399"/>
                </a:solidFill>
                <a:latin typeface="Times New Roman" panose="02020603050405020304" pitchFamily="18" charset="0"/>
                <a:ea typeface="宋体" panose="02010600030101010101" pitchFamily="2" charset="-122"/>
              </a:rPr>
              <a:t>地址</a:t>
            </a:r>
            <a:r>
              <a:rPr lang="en-US" altLang="zh-CN" sz="2400" dirty="0">
                <a:solidFill>
                  <a:srgbClr val="003399"/>
                </a:solidFill>
                <a:latin typeface="Times New Roman" panose="02020603050405020304" pitchFamily="18" charset="0"/>
                <a:ea typeface="宋体" panose="02010600030101010101" pitchFamily="2" charset="-122"/>
              </a:rPr>
              <a:t>202.117.1.207</a:t>
            </a:r>
            <a:r>
              <a:rPr lang="zh-CN" altLang="en-US" sz="2400" dirty="0">
                <a:solidFill>
                  <a:srgbClr val="003399"/>
                </a:solidFill>
                <a:latin typeface="Times New Roman" panose="02020603050405020304" pitchFamily="18" charset="0"/>
                <a:ea typeface="宋体" panose="02010600030101010101" pitchFamily="2" charset="-122"/>
              </a:rPr>
              <a:t>，子网掩码</a:t>
            </a:r>
            <a:r>
              <a:rPr lang="en-US" altLang="zh-CN" sz="2400" dirty="0">
                <a:solidFill>
                  <a:srgbClr val="003399"/>
                </a:solidFill>
                <a:latin typeface="Times New Roman" panose="02020603050405020304" pitchFamily="18" charset="0"/>
                <a:ea typeface="宋体" panose="02010600030101010101" pitchFamily="2" charset="-122"/>
              </a:rPr>
              <a:t>255.255.255.224</a:t>
            </a:r>
            <a:endParaRPr lang="en-US" altLang="zh-CN" sz="2400" dirty="0">
              <a:solidFill>
                <a:srgbClr val="003399"/>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dirty="0">
                <a:solidFill>
                  <a:srgbClr val="003399"/>
                </a:solidFill>
                <a:latin typeface="Times New Roman" panose="02020603050405020304" pitchFamily="18" charset="0"/>
                <a:ea typeface="宋体" panose="02010600030101010101" pitchFamily="2" charset="-122"/>
              </a:rPr>
              <a:t>            11001010   01110101   00000001    110 01111</a:t>
            </a:r>
            <a:endParaRPr lang="en-US" altLang="zh-CN" sz="2400" dirty="0">
              <a:solidFill>
                <a:srgbClr val="003399"/>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dirty="0">
                <a:solidFill>
                  <a:srgbClr val="003399"/>
                </a:solidFill>
                <a:latin typeface="Times New Roman" panose="02020603050405020304" pitchFamily="18" charset="0"/>
                <a:ea typeface="宋体" panose="02010600030101010101" pitchFamily="2" charset="-122"/>
              </a:rPr>
              <a:t>      ∧  11111111    11111111    11111111      111 00000 </a:t>
            </a:r>
            <a:endParaRPr lang="en-US" altLang="zh-CN" sz="2400" dirty="0">
              <a:solidFill>
                <a:srgbClr val="003399"/>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dirty="0">
                <a:solidFill>
                  <a:srgbClr val="003399"/>
                </a:solidFill>
                <a:latin typeface="Times New Roman" panose="02020603050405020304" pitchFamily="18" charset="0"/>
                <a:ea typeface="宋体" panose="02010600030101010101" pitchFamily="2" charset="-122"/>
              </a:rPr>
              <a:t>            11001010   01110101   00000001    110 00000</a:t>
            </a:r>
            <a:endParaRPr lang="en-US" altLang="zh-CN" sz="2400" i="1" dirty="0">
              <a:solidFill>
                <a:srgbClr val="003399"/>
              </a:solidFill>
              <a:latin typeface="Times New Roman" panose="02020603050405020304" pitchFamily="18" charset="0"/>
              <a:ea typeface="宋体" panose="02010600030101010101" pitchFamily="2" charset="-122"/>
            </a:endParaRPr>
          </a:p>
        </p:txBody>
      </p:sp>
      <p:sp>
        <p:nvSpPr>
          <p:cNvPr id="18435" name="Line 4"/>
          <p:cNvSpPr/>
          <p:nvPr/>
        </p:nvSpPr>
        <p:spPr>
          <a:xfrm>
            <a:off x="1476375" y="2997200"/>
            <a:ext cx="6553200" cy="12700"/>
          </a:xfrm>
          <a:prstGeom prst="line">
            <a:avLst/>
          </a:prstGeom>
          <a:ln w="25400" cap="flat" cmpd="sng">
            <a:solidFill>
              <a:srgbClr val="800000"/>
            </a:solidFill>
            <a:prstDash val="solid"/>
            <a:round/>
            <a:headEnd type="none" w="sm" len="sm"/>
            <a:tailEnd type="none" w="sm" len="sm"/>
          </a:ln>
        </p:spPr>
      </p:sp>
      <p:sp>
        <p:nvSpPr>
          <p:cNvPr id="18436" name="Line 5"/>
          <p:cNvSpPr/>
          <p:nvPr/>
        </p:nvSpPr>
        <p:spPr>
          <a:xfrm>
            <a:off x="6877050" y="1989138"/>
            <a:ext cx="0" cy="1600200"/>
          </a:xfrm>
          <a:prstGeom prst="line">
            <a:avLst/>
          </a:prstGeom>
          <a:ln w="6350" cap="flat" cmpd="sng">
            <a:solidFill>
              <a:srgbClr val="800000"/>
            </a:solidFill>
            <a:prstDash val="solid"/>
            <a:round/>
            <a:headEnd type="none" w="sm" len="sm"/>
            <a:tailEnd type="none" w="sm" len="sm"/>
          </a:ln>
        </p:spPr>
      </p:sp>
      <p:sp>
        <p:nvSpPr>
          <p:cNvPr id="18437" name="Text Box 6"/>
          <p:cNvSpPr txBox="1"/>
          <p:nvPr/>
        </p:nvSpPr>
        <p:spPr>
          <a:xfrm>
            <a:off x="1295400" y="4191000"/>
            <a:ext cx="7162800" cy="1917700"/>
          </a:xfrm>
          <a:prstGeom prst="rect">
            <a:avLst/>
          </a:prstGeom>
          <a:noFill/>
          <a:ln w="12700">
            <a:noFill/>
          </a:ln>
        </p:spPr>
        <p:txBody>
          <a:bodyPr anchor="t">
            <a:spAutoFit/>
          </a:bodyPr>
          <a:p>
            <a:pPr defTabSz="762000" eaLnBrk="0" hangingPunct="0">
              <a:spcBef>
                <a:spcPct val="50000"/>
              </a:spcBef>
            </a:pPr>
            <a:r>
              <a:rPr lang="en-US" altLang="zh-CN" sz="2400" dirty="0">
                <a:solidFill>
                  <a:srgbClr val="003399"/>
                </a:solidFill>
                <a:latin typeface="Times New Roman" panose="02020603050405020304" pitchFamily="18" charset="0"/>
                <a:ea typeface="宋体" panose="02010600030101010101" pitchFamily="2" charset="-122"/>
              </a:rPr>
              <a:t>∴</a:t>
            </a:r>
            <a:r>
              <a:rPr lang="zh-CN" altLang="en-US" sz="2400" dirty="0">
                <a:solidFill>
                  <a:srgbClr val="003399"/>
                </a:solidFill>
                <a:latin typeface="Times New Roman" panose="02020603050405020304" pitchFamily="18" charset="0"/>
                <a:ea typeface="宋体" panose="02010600030101010101" pitchFamily="2" charset="-122"/>
              </a:rPr>
              <a:t>子网地址为：</a:t>
            </a:r>
            <a:r>
              <a:rPr lang="en-US" altLang="zh-CN" sz="2400" dirty="0">
                <a:solidFill>
                  <a:srgbClr val="003399"/>
                </a:solidFill>
                <a:latin typeface="Times New Roman" panose="02020603050405020304" pitchFamily="18" charset="0"/>
                <a:ea typeface="宋体" panose="02010600030101010101" pitchFamily="2" charset="-122"/>
              </a:rPr>
              <a:t>202.117.1.192</a:t>
            </a:r>
            <a:endParaRPr lang="en-US" altLang="zh-CN" sz="2400" dirty="0">
              <a:solidFill>
                <a:srgbClr val="003399"/>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dirty="0">
                <a:solidFill>
                  <a:srgbClr val="003399"/>
                </a:solidFill>
                <a:latin typeface="Times New Roman" panose="02020603050405020304" pitchFamily="18" charset="0"/>
                <a:ea typeface="宋体" panose="02010600030101010101" pitchFamily="2" charset="-122"/>
              </a:rPr>
              <a:t>      </a:t>
            </a:r>
            <a:r>
              <a:rPr lang="zh-CN" altLang="en-US" sz="2400" dirty="0">
                <a:solidFill>
                  <a:srgbClr val="003399"/>
                </a:solidFill>
                <a:latin typeface="Times New Roman" panose="02020603050405020304" pitchFamily="18" charset="0"/>
                <a:ea typeface="宋体" panose="02010600030101010101" pitchFamily="2" charset="-122"/>
              </a:rPr>
              <a:t>主机号为：</a:t>
            </a:r>
            <a:r>
              <a:rPr lang="en-US" altLang="zh-CN" sz="2400" dirty="0">
                <a:solidFill>
                  <a:srgbClr val="003399"/>
                </a:solidFill>
                <a:latin typeface="Times New Roman" panose="02020603050405020304" pitchFamily="18" charset="0"/>
                <a:ea typeface="宋体" panose="02010600030101010101" pitchFamily="2" charset="-122"/>
              </a:rPr>
              <a:t>15</a:t>
            </a:r>
            <a:endParaRPr lang="en-US" altLang="zh-CN" sz="2400" dirty="0">
              <a:solidFill>
                <a:srgbClr val="003399"/>
              </a:solidFill>
              <a:latin typeface="Times New Roman" panose="02020603050405020304" pitchFamily="18" charset="0"/>
              <a:ea typeface="宋体" panose="02010600030101010101" pitchFamily="2" charset="-122"/>
            </a:endParaRPr>
          </a:p>
          <a:p>
            <a:pPr defTabSz="762000" eaLnBrk="0" hangingPunct="0">
              <a:spcBef>
                <a:spcPct val="50000"/>
              </a:spcBef>
            </a:pPr>
            <a:r>
              <a:rPr lang="en-US" altLang="zh-CN" sz="2400" i="1" dirty="0">
                <a:solidFill>
                  <a:srgbClr val="003399"/>
                </a:solidFill>
                <a:latin typeface="Times New Roman" panose="02020603050405020304" pitchFamily="18" charset="0"/>
                <a:ea typeface="宋体" panose="02010600030101010101" pitchFamily="2" charset="-122"/>
              </a:rPr>
              <a:t>      </a:t>
            </a:r>
            <a:r>
              <a:rPr lang="zh-CN" altLang="en-US" sz="2400" i="1" dirty="0">
                <a:solidFill>
                  <a:srgbClr val="003399"/>
                </a:solidFill>
                <a:latin typeface="Times New Roman" panose="02020603050405020304" pitchFamily="18" charset="0"/>
                <a:ea typeface="宋体" panose="02010600030101010101" pitchFamily="2" charset="-122"/>
              </a:rPr>
              <a:t>主机之间要能够通信，它们必须在同一子网内，否则需要使用</a:t>
            </a:r>
            <a:r>
              <a:rPr lang="zh-CN" altLang="en-US" sz="2400" i="1" dirty="0">
                <a:solidFill>
                  <a:srgbClr val="FF6600"/>
                </a:solidFill>
                <a:latin typeface="Times New Roman" panose="02020603050405020304" pitchFamily="18" charset="0"/>
                <a:ea typeface="宋体" panose="02010600030101010101" pitchFamily="2" charset="-122"/>
              </a:rPr>
              <a:t>路由器（或网关）</a:t>
            </a:r>
            <a:r>
              <a:rPr lang="zh-CN" altLang="en-US" sz="2400" i="1" dirty="0">
                <a:solidFill>
                  <a:srgbClr val="003399"/>
                </a:solidFill>
                <a:latin typeface="Times New Roman" panose="02020603050405020304" pitchFamily="18" charset="0"/>
                <a:ea typeface="宋体" panose="02010600030101010101" pitchFamily="2" charset="-122"/>
              </a:rPr>
              <a:t>实现互联。</a:t>
            </a:r>
            <a:endParaRPr lang="zh-CN" altLang="en-US" sz="2400" dirty="0">
              <a:solidFill>
                <a:srgbClr val="003399"/>
              </a:solidFill>
              <a:latin typeface="CordiaUPC" pitchFamily="34" charset="-34"/>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19490" name="Rectangle 2"/>
          <p:cNvSpPr>
            <a:spLocks noChangeArrowheads="1"/>
          </p:cNvSpPr>
          <p:nvPr/>
        </p:nvSpPr>
        <p:spPr bwMode="auto">
          <a:xfrm>
            <a:off x="1403350" y="115888"/>
            <a:ext cx="6400800" cy="533400"/>
          </a:xfrm>
          <a:prstGeom prst="rect">
            <a:avLst/>
          </a:prstGeom>
          <a:noFill/>
          <a:ln w="9525">
            <a:noFill/>
            <a:miter lim="800000"/>
          </a:ln>
          <a:effectLst/>
        </p:spPr>
        <p:txBody>
          <a:bodyPr lIns="92075" tIns="46038" rIns="92075" bIns="46038" anchor="ctr"/>
          <a:lstStyle/>
          <a:p>
            <a:pPr marL="0" marR="0" lvl="0" indent="0" algn="ctr" defTabSz="762000" rtl="0" eaLnBrk="0" fontAlgn="base" latinLnBrk="0" hangingPunct="0">
              <a:lnSpc>
                <a:spcPct val="100000"/>
              </a:lnSpc>
              <a:spcBef>
                <a:spcPct val="0"/>
              </a:spcBef>
              <a:spcAft>
                <a:spcPct val="0"/>
              </a:spcAft>
              <a:buClrTx/>
              <a:buSzTx/>
              <a:buFontTx/>
              <a:buNone/>
              <a:defRPr/>
            </a:pPr>
            <a:r>
              <a:rPr kumimoji="1" lang="zh-CN" altLang="en-US" sz="3600" b="1" i="0" u="none" strike="noStrike" kern="120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子网规划举例</a:t>
            </a:r>
            <a:endParaRPr kumimoji="1" lang="zh-CN" altLang="en-US" sz="3600" b="1" i="0" u="none" strike="noStrike" kern="120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
        <p:nvSpPr>
          <p:cNvPr id="19458" name="Text Box 3"/>
          <p:cNvSpPr txBox="1"/>
          <p:nvPr/>
        </p:nvSpPr>
        <p:spPr>
          <a:xfrm>
            <a:off x="468313" y="908050"/>
            <a:ext cx="8382000" cy="5077460"/>
          </a:xfrm>
          <a:prstGeom prst="rect">
            <a:avLst/>
          </a:prstGeom>
          <a:noFill/>
          <a:ln w="12700">
            <a:noFill/>
          </a:ln>
        </p:spPr>
        <p:txBody>
          <a:bodyPr anchor="t">
            <a:spAutoFit/>
          </a:bodyPr>
          <a:p>
            <a:pPr defTabSz="762000" eaLnBrk="0" hangingPunct="0">
              <a:spcBef>
                <a:spcPct val="50000"/>
              </a:spcBef>
            </a:pPr>
            <a:r>
              <a:rPr lang="zh-CN" altLang="en-US" sz="2400" i="1" dirty="0">
                <a:solidFill>
                  <a:srgbClr val="003399"/>
                </a:solidFill>
                <a:latin typeface="CordiaUPC" pitchFamily="34" charset="-34"/>
                <a:ea typeface="宋体" panose="02010600030101010101" pitchFamily="2" charset="-122"/>
              </a:rPr>
              <a:t>网络分配了一个</a:t>
            </a:r>
            <a:r>
              <a:rPr lang="en-US" altLang="zh-CN" sz="2400" i="1" dirty="0">
                <a:solidFill>
                  <a:srgbClr val="003399"/>
                </a:solidFill>
                <a:latin typeface="CordiaUPC" pitchFamily="34" charset="-34"/>
                <a:ea typeface="宋体" panose="02010600030101010101" pitchFamily="2" charset="-122"/>
              </a:rPr>
              <a:t>C</a:t>
            </a:r>
            <a:r>
              <a:rPr lang="zh-CN" altLang="en-US" sz="2400" i="1" dirty="0">
                <a:solidFill>
                  <a:srgbClr val="003399"/>
                </a:solidFill>
                <a:latin typeface="CordiaUPC" pitchFamily="34" charset="-34"/>
                <a:ea typeface="宋体" panose="02010600030101010101" pitchFamily="2" charset="-122"/>
              </a:rPr>
              <a:t>类地址：</a:t>
            </a:r>
            <a:r>
              <a:rPr lang="en-US" altLang="zh-CN" sz="2400" i="1" dirty="0">
                <a:solidFill>
                  <a:srgbClr val="003399"/>
                </a:solidFill>
                <a:latin typeface="CordiaUPC" pitchFamily="34" charset="-34"/>
                <a:ea typeface="宋体" panose="02010600030101010101" pitchFamily="2" charset="-122"/>
              </a:rPr>
              <a:t>201.222.5.0</a:t>
            </a:r>
            <a:r>
              <a:rPr lang="zh-CN" altLang="en-US" sz="2400" i="1" dirty="0">
                <a:solidFill>
                  <a:srgbClr val="003399"/>
                </a:solidFill>
                <a:latin typeface="CordiaUPC" pitchFamily="34" charset="-34"/>
                <a:ea typeface="宋体" panose="02010600030101010101" pitchFamily="2" charset="-122"/>
              </a:rPr>
              <a:t>。假设需要</a:t>
            </a:r>
            <a:r>
              <a:rPr lang="en-US" altLang="zh-CN" sz="2400" i="1" dirty="0">
                <a:solidFill>
                  <a:srgbClr val="003399"/>
                </a:solidFill>
                <a:latin typeface="CordiaUPC" pitchFamily="34" charset="-34"/>
                <a:ea typeface="宋体" panose="02010600030101010101" pitchFamily="2" charset="-122"/>
              </a:rPr>
              <a:t>20</a:t>
            </a:r>
            <a:r>
              <a:rPr lang="zh-CN" altLang="en-US" sz="2400" i="1" dirty="0">
                <a:solidFill>
                  <a:srgbClr val="003399"/>
                </a:solidFill>
                <a:latin typeface="CordiaUPC" pitchFamily="34" charset="-34"/>
                <a:ea typeface="宋体" panose="02010600030101010101" pitchFamily="2" charset="-122"/>
              </a:rPr>
              <a:t>个子网，每个子网有</a:t>
            </a:r>
            <a:r>
              <a:rPr lang="en-US" altLang="zh-CN" sz="2400" i="1" dirty="0">
                <a:solidFill>
                  <a:srgbClr val="003399"/>
                </a:solidFill>
                <a:latin typeface="CordiaUPC" pitchFamily="34" charset="-34"/>
                <a:ea typeface="宋体" panose="02010600030101010101" pitchFamily="2" charset="-122"/>
              </a:rPr>
              <a:t>5</a:t>
            </a:r>
            <a:r>
              <a:rPr lang="zh-CN" altLang="en-US" sz="2400" i="1" dirty="0">
                <a:solidFill>
                  <a:srgbClr val="003399"/>
                </a:solidFill>
                <a:latin typeface="CordiaUPC" pitchFamily="34" charset="-34"/>
                <a:ea typeface="宋体" panose="02010600030101010101" pitchFamily="2" charset="-122"/>
              </a:rPr>
              <a:t>台主机。</a:t>
            </a:r>
            <a:endParaRPr lang="zh-CN" altLang="en-US" sz="2400" i="1" dirty="0">
              <a:solidFill>
                <a:srgbClr val="003399"/>
              </a:solidFill>
              <a:latin typeface="CordiaUPC" pitchFamily="34" charset="-34"/>
              <a:ea typeface="宋体" panose="02010600030101010101" pitchFamily="2" charset="-122"/>
            </a:endParaRPr>
          </a:p>
          <a:p>
            <a:pPr defTabSz="762000" eaLnBrk="0" hangingPunct="0"/>
            <a:r>
              <a:rPr lang="zh-CN" altLang="en-US" sz="2400" i="1" dirty="0">
                <a:solidFill>
                  <a:srgbClr val="003399"/>
                </a:solidFill>
                <a:latin typeface="CordiaUPC" pitchFamily="34" charset="-34"/>
                <a:ea typeface="宋体" panose="02010600030101010101" pitchFamily="2" charset="-122"/>
              </a:rPr>
              <a:t>试确定各子网地址和子网掩码。</a:t>
            </a:r>
            <a:endParaRPr lang="zh-CN" altLang="en-US" sz="2400" i="1" dirty="0">
              <a:solidFill>
                <a:srgbClr val="003399"/>
              </a:solidFill>
              <a:latin typeface="CordiaUPC" pitchFamily="34" charset="-34"/>
              <a:ea typeface="宋体" panose="02010600030101010101" pitchFamily="2" charset="-122"/>
            </a:endParaRPr>
          </a:p>
          <a:p>
            <a:pPr defTabSz="762000" eaLnBrk="0" hangingPunct="0">
              <a:spcBef>
                <a:spcPct val="50000"/>
              </a:spcBef>
            </a:pPr>
            <a:r>
              <a:rPr lang="en-US" altLang="zh-CN" sz="2400" dirty="0">
                <a:solidFill>
                  <a:srgbClr val="003399"/>
                </a:solidFill>
                <a:latin typeface="CordiaUPC" pitchFamily="34" charset="-34"/>
                <a:ea typeface="宋体" panose="02010600030101010101" pitchFamily="2" charset="-122"/>
              </a:rPr>
              <a:t>1</a:t>
            </a:r>
            <a:r>
              <a:rPr lang="zh-CN" altLang="en-US" sz="2400" dirty="0">
                <a:solidFill>
                  <a:srgbClr val="003399"/>
                </a:solidFill>
                <a:latin typeface="CordiaUPC" pitchFamily="34" charset="-34"/>
                <a:ea typeface="宋体" panose="02010600030101010101" pitchFamily="2" charset="-122"/>
              </a:rPr>
              <a:t>）对</a:t>
            </a:r>
            <a:r>
              <a:rPr lang="en-US" altLang="zh-CN" sz="2400" dirty="0">
                <a:solidFill>
                  <a:srgbClr val="003399"/>
                </a:solidFill>
                <a:latin typeface="CordiaUPC" pitchFamily="34" charset="-34"/>
                <a:ea typeface="宋体" panose="02010600030101010101" pitchFamily="2" charset="-122"/>
              </a:rPr>
              <a:t>C</a:t>
            </a:r>
            <a:r>
              <a:rPr lang="zh-CN" altLang="en-US" sz="2400" dirty="0">
                <a:solidFill>
                  <a:srgbClr val="003399"/>
                </a:solidFill>
                <a:latin typeface="CordiaUPC" pitchFamily="34" charset="-34"/>
                <a:ea typeface="宋体" panose="02010600030101010101" pitchFamily="2" charset="-122"/>
              </a:rPr>
              <a:t>类地址，要从最后</a:t>
            </a:r>
            <a:r>
              <a:rPr lang="en-US" altLang="zh-CN" sz="2400" dirty="0">
                <a:solidFill>
                  <a:srgbClr val="003399"/>
                </a:solidFill>
                <a:latin typeface="CordiaUPC" pitchFamily="34" charset="-34"/>
                <a:ea typeface="宋体" panose="02010600030101010101" pitchFamily="2" charset="-122"/>
              </a:rPr>
              <a:t>8</a:t>
            </a:r>
            <a:r>
              <a:rPr lang="zh-CN" altLang="en-US" sz="2400" dirty="0">
                <a:solidFill>
                  <a:srgbClr val="003399"/>
                </a:solidFill>
                <a:latin typeface="CordiaUPC" pitchFamily="34" charset="-34"/>
                <a:ea typeface="宋体" panose="02010600030101010101" pitchFamily="2" charset="-122"/>
              </a:rPr>
              <a:t>位中分出几位作为子网地址：</a:t>
            </a:r>
            <a:endParaRPr lang="zh-CN" altLang="en-US" sz="2400" dirty="0">
              <a:solidFill>
                <a:srgbClr val="003399"/>
              </a:solidFill>
              <a:latin typeface="CordiaUPC" pitchFamily="34" charset="-34"/>
              <a:ea typeface="宋体" panose="02010600030101010101" pitchFamily="2" charset="-122"/>
            </a:endParaRPr>
          </a:p>
          <a:p>
            <a:pPr defTabSz="762000" eaLnBrk="0" hangingPunct="0"/>
            <a:r>
              <a:rPr lang="zh-CN" altLang="en-US" sz="2400" dirty="0">
                <a:solidFill>
                  <a:srgbClr val="003399"/>
                </a:solidFill>
                <a:latin typeface="CordiaUPC" pitchFamily="34" charset="-34"/>
                <a:ea typeface="宋体" panose="02010600030101010101" pitchFamily="2" charset="-122"/>
              </a:rPr>
              <a:t>      ∵</a:t>
            </a:r>
            <a:r>
              <a:rPr lang="en-US" altLang="zh-CN" sz="2400" dirty="0">
                <a:solidFill>
                  <a:srgbClr val="003399"/>
                </a:solidFill>
                <a:latin typeface="CordiaUPC" pitchFamily="34" charset="-34"/>
                <a:ea typeface="宋体" panose="02010600030101010101" pitchFamily="2" charset="-122"/>
              </a:rPr>
              <a:t>2</a:t>
            </a:r>
            <a:r>
              <a:rPr lang="en-US" altLang="zh-CN" sz="2400" baseline="30000" dirty="0">
                <a:solidFill>
                  <a:srgbClr val="003399"/>
                </a:solidFill>
                <a:latin typeface="CordiaUPC" pitchFamily="34" charset="-34"/>
                <a:ea typeface="宋体" panose="02010600030101010101" pitchFamily="2" charset="-122"/>
              </a:rPr>
              <a:t>4</a:t>
            </a:r>
            <a:r>
              <a:rPr lang="en-US" altLang="zh-CN" sz="2400" dirty="0">
                <a:solidFill>
                  <a:srgbClr val="003399"/>
                </a:solidFill>
                <a:latin typeface="宋体" panose="02010600030101010101" pitchFamily="2" charset="-122"/>
              </a:rPr>
              <a:t>≦</a:t>
            </a:r>
            <a:r>
              <a:rPr lang="en-US" altLang="zh-CN" sz="2400" dirty="0">
                <a:solidFill>
                  <a:srgbClr val="003399"/>
                </a:solidFill>
                <a:latin typeface="CordiaUPC" pitchFamily="34" charset="-34"/>
                <a:ea typeface="宋体" panose="02010600030101010101" pitchFamily="2" charset="-122"/>
              </a:rPr>
              <a:t>20</a:t>
            </a:r>
            <a:r>
              <a:rPr lang="en-US" altLang="zh-CN" sz="2400" dirty="0">
                <a:solidFill>
                  <a:srgbClr val="003399"/>
                </a:solidFill>
                <a:latin typeface="宋体" panose="02010600030101010101" pitchFamily="2" charset="-122"/>
                <a:sym typeface="+mn-ea"/>
              </a:rPr>
              <a:t>≦</a:t>
            </a:r>
            <a:r>
              <a:rPr lang="en-US" altLang="zh-CN" sz="2400" dirty="0">
                <a:solidFill>
                  <a:srgbClr val="003399"/>
                </a:solidFill>
                <a:latin typeface="CordiaUPC" pitchFamily="34" charset="-34"/>
                <a:ea typeface="宋体" panose="02010600030101010101" pitchFamily="2" charset="-122"/>
              </a:rPr>
              <a:t>2</a:t>
            </a:r>
            <a:r>
              <a:rPr lang="en-US" altLang="zh-CN" sz="2400" baseline="30000" dirty="0">
                <a:solidFill>
                  <a:srgbClr val="003399"/>
                </a:solidFill>
                <a:latin typeface="CordiaUPC" pitchFamily="34" charset="-34"/>
                <a:ea typeface="宋体" panose="02010600030101010101" pitchFamily="2" charset="-122"/>
              </a:rPr>
              <a:t>5</a:t>
            </a:r>
            <a:r>
              <a:rPr lang="zh-CN" altLang="en-US" sz="2400" dirty="0">
                <a:solidFill>
                  <a:srgbClr val="003399"/>
                </a:solidFill>
                <a:latin typeface="CordiaUPC" pitchFamily="34" charset="-34"/>
                <a:ea typeface="宋体" panose="02010600030101010101" pitchFamily="2" charset="-122"/>
              </a:rPr>
              <a:t>，∴选择</a:t>
            </a:r>
            <a:r>
              <a:rPr lang="en-US" altLang="zh-CN" sz="2400" dirty="0">
                <a:solidFill>
                  <a:srgbClr val="003399"/>
                </a:solidFill>
                <a:latin typeface="CordiaUPC" pitchFamily="34" charset="-34"/>
                <a:ea typeface="宋体" panose="02010600030101010101" pitchFamily="2" charset="-122"/>
              </a:rPr>
              <a:t>5</a:t>
            </a:r>
            <a:r>
              <a:rPr lang="zh-CN" altLang="en-US" sz="2400" dirty="0">
                <a:solidFill>
                  <a:srgbClr val="003399"/>
                </a:solidFill>
                <a:latin typeface="CordiaUPC" pitchFamily="34" charset="-34"/>
                <a:ea typeface="宋体" panose="02010600030101010101" pitchFamily="2" charset="-122"/>
              </a:rPr>
              <a:t>位作为子网地址，共可提供</a:t>
            </a:r>
            <a:endParaRPr lang="zh-CN" altLang="en-US" sz="2400" dirty="0">
              <a:solidFill>
                <a:srgbClr val="003399"/>
              </a:solidFill>
              <a:latin typeface="CordiaUPC" pitchFamily="34" charset="-34"/>
              <a:ea typeface="宋体" panose="02010600030101010101" pitchFamily="2" charset="-122"/>
            </a:endParaRPr>
          </a:p>
          <a:p>
            <a:pPr defTabSz="762000" eaLnBrk="0" hangingPunct="0"/>
            <a:r>
              <a:rPr lang="zh-CN" altLang="en-US" sz="2400" dirty="0">
                <a:solidFill>
                  <a:srgbClr val="003399"/>
                </a:solidFill>
                <a:latin typeface="CordiaUPC" pitchFamily="34" charset="-34"/>
                <a:ea typeface="宋体" panose="02010600030101010101" pitchFamily="2" charset="-122"/>
              </a:rPr>
              <a:t>          </a:t>
            </a:r>
            <a:r>
              <a:rPr lang="en-US" altLang="zh-CN" sz="2400" dirty="0">
                <a:solidFill>
                  <a:srgbClr val="003399"/>
                </a:solidFill>
                <a:latin typeface="CordiaUPC" pitchFamily="34" charset="-34"/>
                <a:ea typeface="宋体" panose="02010600030101010101" pitchFamily="2" charset="-122"/>
              </a:rPr>
              <a:t>32</a:t>
            </a:r>
            <a:r>
              <a:rPr lang="zh-CN" altLang="en-US" sz="2400" dirty="0">
                <a:solidFill>
                  <a:srgbClr val="003399"/>
                </a:solidFill>
                <a:latin typeface="CordiaUPC" pitchFamily="34" charset="-34"/>
                <a:ea typeface="宋体" panose="02010600030101010101" pitchFamily="2" charset="-122"/>
              </a:rPr>
              <a:t>个子网地址。</a:t>
            </a:r>
            <a:endParaRPr lang="zh-CN" altLang="en-US" sz="2400" dirty="0">
              <a:solidFill>
                <a:srgbClr val="003399"/>
              </a:solidFill>
              <a:latin typeface="CordiaUPC" pitchFamily="34" charset="-34"/>
              <a:ea typeface="宋体" panose="02010600030101010101" pitchFamily="2" charset="-122"/>
            </a:endParaRPr>
          </a:p>
          <a:p>
            <a:pPr defTabSz="762000" eaLnBrk="0" hangingPunct="0"/>
            <a:r>
              <a:rPr lang="en-US" altLang="zh-CN" sz="2400" dirty="0">
                <a:solidFill>
                  <a:srgbClr val="003399"/>
                </a:solidFill>
                <a:latin typeface="CordiaUPC" pitchFamily="34" charset="-34"/>
                <a:ea typeface="宋体" panose="02010600030101010101" pitchFamily="2" charset="-122"/>
              </a:rPr>
              <a:t>2</a:t>
            </a:r>
            <a:r>
              <a:rPr lang="zh-CN" altLang="en-US" sz="2400" dirty="0">
                <a:solidFill>
                  <a:srgbClr val="003399"/>
                </a:solidFill>
                <a:latin typeface="CordiaUPC" pitchFamily="34" charset="-34"/>
                <a:ea typeface="宋体" panose="02010600030101010101" pitchFamily="2" charset="-122"/>
              </a:rPr>
              <a:t>）检查剩余的位数能否满足每个子网中主机台数的要求：</a:t>
            </a:r>
            <a:endParaRPr lang="zh-CN" altLang="en-US" sz="2400" dirty="0">
              <a:solidFill>
                <a:srgbClr val="003399"/>
              </a:solidFill>
              <a:latin typeface="CordiaUPC" pitchFamily="34" charset="-34"/>
              <a:ea typeface="宋体" panose="02010600030101010101" pitchFamily="2" charset="-122"/>
            </a:endParaRPr>
          </a:p>
          <a:p>
            <a:pPr defTabSz="762000" eaLnBrk="0" hangingPunct="0"/>
            <a:r>
              <a:rPr lang="zh-CN" altLang="en-US" sz="2400" dirty="0">
                <a:solidFill>
                  <a:srgbClr val="003399"/>
                </a:solidFill>
                <a:latin typeface="CordiaUPC" pitchFamily="34" charset="-34"/>
                <a:ea typeface="宋体" panose="02010600030101010101" pitchFamily="2" charset="-122"/>
              </a:rPr>
              <a:t>      ∵ 子网地址为</a:t>
            </a:r>
            <a:r>
              <a:rPr lang="en-US" altLang="zh-CN" sz="2400" dirty="0">
                <a:solidFill>
                  <a:srgbClr val="003399"/>
                </a:solidFill>
                <a:latin typeface="CordiaUPC" pitchFamily="34" charset="-34"/>
                <a:ea typeface="宋体" panose="02010600030101010101" pitchFamily="2" charset="-122"/>
              </a:rPr>
              <a:t>5</a:t>
            </a:r>
            <a:r>
              <a:rPr lang="zh-CN" altLang="en-US" sz="2400" dirty="0">
                <a:solidFill>
                  <a:srgbClr val="003399"/>
                </a:solidFill>
                <a:latin typeface="CordiaUPC" pitchFamily="34" charset="-34"/>
                <a:ea typeface="宋体" panose="02010600030101010101" pitchFamily="2" charset="-122"/>
              </a:rPr>
              <a:t>位，故还剩</a:t>
            </a:r>
            <a:r>
              <a:rPr lang="en-US" altLang="zh-CN" sz="2400" dirty="0">
                <a:solidFill>
                  <a:srgbClr val="003399"/>
                </a:solidFill>
                <a:latin typeface="CordiaUPC" pitchFamily="34" charset="-34"/>
                <a:ea typeface="宋体" panose="02010600030101010101" pitchFamily="2" charset="-122"/>
              </a:rPr>
              <a:t>3</a:t>
            </a:r>
            <a:r>
              <a:rPr lang="zh-CN" altLang="en-US" sz="2400" dirty="0">
                <a:solidFill>
                  <a:srgbClr val="003399"/>
                </a:solidFill>
                <a:latin typeface="CordiaUPC" pitchFamily="34" charset="-34"/>
                <a:ea typeface="宋体" panose="02010600030101010101" pitchFamily="2" charset="-122"/>
              </a:rPr>
              <a:t>位可以用作主机地址。而</a:t>
            </a:r>
            <a:endParaRPr lang="zh-CN" altLang="en-US" sz="2400" dirty="0">
              <a:solidFill>
                <a:srgbClr val="003399"/>
              </a:solidFill>
              <a:latin typeface="CordiaUPC" pitchFamily="34" charset="-34"/>
              <a:ea typeface="宋体" panose="02010600030101010101" pitchFamily="2" charset="-122"/>
            </a:endParaRPr>
          </a:p>
          <a:p>
            <a:pPr defTabSz="762000" eaLnBrk="0" hangingPunct="0"/>
            <a:r>
              <a:rPr lang="zh-CN" altLang="en-US" sz="2400" dirty="0">
                <a:solidFill>
                  <a:srgbClr val="003399"/>
                </a:solidFill>
                <a:latin typeface="CordiaUPC" pitchFamily="34" charset="-34"/>
                <a:ea typeface="宋体" panose="02010600030101010101" pitchFamily="2" charset="-122"/>
              </a:rPr>
              <a:t>           </a:t>
            </a:r>
            <a:r>
              <a:rPr lang="en-US" altLang="zh-CN" sz="2400" dirty="0">
                <a:solidFill>
                  <a:srgbClr val="003399"/>
                </a:solidFill>
                <a:latin typeface="CordiaUPC" pitchFamily="34" charset="-34"/>
                <a:ea typeface="宋体" panose="02010600030101010101" pitchFamily="2" charset="-122"/>
              </a:rPr>
              <a:t>2</a:t>
            </a:r>
            <a:r>
              <a:rPr lang="en-US" altLang="zh-CN" sz="2400" baseline="30000" dirty="0">
                <a:solidFill>
                  <a:srgbClr val="003399"/>
                </a:solidFill>
                <a:latin typeface="CordiaUPC" pitchFamily="34" charset="-34"/>
                <a:ea typeface="宋体" panose="02010600030101010101" pitchFamily="2" charset="-122"/>
              </a:rPr>
              <a:t>3</a:t>
            </a:r>
            <a:r>
              <a:rPr lang="zh-CN" altLang="en-US" sz="2400" dirty="0">
                <a:solidFill>
                  <a:srgbClr val="003399"/>
                </a:solidFill>
                <a:latin typeface="宋体" panose="02010600030101010101" pitchFamily="2" charset="-122"/>
              </a:rPr>
              <a:t>≧</a:t>
            </a:r>
            <a:r>
              <a:rPr lang="en-US" altLang="zh-CN" sz="2400" dirty="0">
                <a:solidFill>
                  <a:srgbClr val="003399"/>
                </a:solidFill>
                <a:latin typeface="CordiaUPC" pitchFamily="34" charset="-34"/>
                <a:ea typeface="宋体" panose="02010600030101010101" pitchFamily="2" charset="-122"/>
              </a:rPr>
              <a:t>5+2</a:t>
            </a:r>
            <a:r>
              <a:rPr lang="zh-CN" altLang="en-US" sz="2400" dirty="0">
                <a:solidFill>
                  <a:srgbClr val="003399"/>
                </a:solidFill>
                <a:latin typeface="CordiaUPC" pitchFamily="34" charset="-34"/>
                <a:ea typeface="宋体" panose="02010600030101010101" pitchFamily="2" charset="-122"/>
              </a:rPr>
              <a:t>，所以可以满足每子网</a:t>
            </a:r>
            <a:r>
              <a:rPr lang="en-US" altLang="zh-CN" sz="2400" dirty="0">
                <a:solidFill>
                  <a:srgbClr val="003399"/>
                </a:solidFill>
                <a:latin typeface="CordiaUPC" pitchFamily="34" charset="-34"/>
                <a:ea typeface="宋体" panose="02010600030101010101" pitchFamily="2" charset="-122"/>
              </a:rPr>
              <a:t>5</a:t>
            </a:r>
            <a:r>
              <a:rPr lang="zh-CN" altLang="en-US" sz="2400" dirty="0">
                <a:solidFill>
                  <a:srgbClr val="003399"/>
                </a:solidFill>
                <a:latin typeface="CordiaUPC" pitchFamily="34" charset="-34"/>
                <a:ea typeface="宋体" panose="02010600030101010101" pitchFamily="2" charset="-122"/>
              </a:rPr>
              <a:t>台主机的要求。</a:t>
            </a:r>
            <a:endParaRPr lang="zh-CN" altLang="en-US" sz="2400" dirty="0">
              <a:solidFill>
                <a:srgbClr val="003399"/>
              </a:solidFill>
              <a:latin typeface="CordiaUPC" pitchFamily="34" charset="-34"/>
              <a:ea typeface="宋体" panose="02010600030101010101" pitchFamily="2" charset="-122"/>
            </a:endParaRPr>
          </a:p>
          <a:p>
            <a:pPr defTabSz="762000" eaLnBrk="0" hangingPunct="0"/>
            <a:r>
              <a:rPr lang="en-US" altLang="zh-CN" sz="2400" dirty="0">
                <a:solidFill>
                  <a:srgbClr val="003399"/>
                </a:solidFill>
                <a:latin typeface="CordiaUPC" pitchFamily="34" charset="-34"/>
                <a:ea typeface="宋体" panose="02010600030101010101" pitchFamily="2" charset="-122"/>
              </a:rPr>
              <a:t>3</a:t>
            </a:r>
            <a:r>
              <a:rPr lang="zh-CN" altLang="en-US" sz="2400" dirty="0">
                <a:solidFill>
                  <a:srgbClr val="003399"/>
                </a:solidFill>
                <a:latin typeface="CordiaUPC" pitchFamily="34" charset="-34"/>
                <a:ea typeface="宋体" panose="02010600030101010101" pitchFamily="2" charset="-122"/>
              </a:rPr>
              <a:t>）子网掩码为</a:t>
            </a:r>
            <a:r>
              <a:rPr lang="en-US" altLang="zh-CN" sz="2400" dirty="0">
                <a:solidFill>
                  <a:srgbClr val="003399"/>
                </a:solidFill>
                <a:latin typeface="CordiaUPC" pitchFamily="34" charset="-34"/>
                <a:ea typeface="宋体" panose="02010600030101010101" pitchFamily="2" charset="-122"/>
              </a:rPr>
              <a:t>255.255.255.248</a:t>
            </a:r>
            <a:r>
              <a:rPr lang="zh-CN" altLang="en-US" sz="2400" dirty="0">
                <a:solidFill>
                  <a:srgbClr val="003399"/>
                </a:solidFill>
                <a:latin typeface="CordiaUPC" pitchFamily="34" charset="-34"/>
                <a:ea typeface="宋体" panose="02010600030101010101" pitchFamily="2" charset="-122"/>
              </a:rPr>
              <a:t>。</a:t>
            </a:r>
            <a:endParaRPr lang="zh-CN" altLang="en-US" sz="2400" dirty="0">
              <a:solidFill>
                <a:srgbClr val="003399"/>
              </a:solidFill>
              <a:latin typeface="CordiaUPC" pitchFamily="34" charset="-34"/>
              <a:ea typeface="宋体" panose="02010600030101010101" pitchFamily="2" charset="-122"/>
            </a:endParaRPr>
          </a:p>
          <a:p>
            <a:pPr defTabSz="762000" eaLnBrk="0" hangingPunct="0"/>
            <a:r>
              <a:rPr lang="zh-CN" altLang="en-US" sz="2400" dirty="0">
                <a:solidFill>
                  <a:srgbClr val="003399"/>
                </a:solidFill>
                <a:latin typeface="CordiaUPC" pitchFamily="34" charset="-34"/>
                <a:ea typeface="宋体" panose="02010600030101010101" pitchFamily="2" charset="-122"/>
              </a:rPr>
              <a:t>    （</a:t>
            </a:r>
            <a:r>
              <a:rPr lang="en-US" altLang="zh-CN" sz="2400" dirty="0">
                <a:solidFill>
                  <a:srgbClr val="003399"/>
                </a:solidFill>
                <a:latin typeface="CordiaUPC" pitchFamily="34" charset="-34"/>
                <a:ea typeface="宋体" panose="02010600030101010101" pitchFamily="2" charset="-122"/>
              </a:rPr>
              <a:t>11111000B = 248 </a:t>
            </a:r>
            <a:r>
              <a:rPr lang="zh-CN" altLang="en-US" sz="2400" dirty="0">
                <a:solidFill>
                  <a:srgbClr val="003399"/>
                </a:solidFill>
                <a:latin typeface="CordiaUPC" pitchFamily="34" charset="-34"/>
                <a:ea typeface="宋体" panose="02010600030101010101" pitchFamily="2" charset="-122"/>
              </a:rPr>
              <a:t>）</a:t>
            </a:r>
            <a:endParaRPr lang="zh-CN" altLang="en-US" sz="2400" dirty="0">
              <a:solidFill>
                <a:srgbClr val="003399"/>
              </a:solidFill>
              <a:latin typeface="CordiaUPC" pitchFamily="34" charset="-34"/>
              <a:ea typeface="宋体" panose="02010600030101010101" pitchFamily="2" charset="-122"/>
            </a:endParaRPr>
          </a:p>
          <a:p>
            <a:pPr defTabSz="762000" eaLnBrk="0" hangingPunct="0"/>
            <a:r>
              <a:rPr lang="en-US" altLang="zh-CN" sz="2400" dirty="0">
                <a:solidFill>
                  <a:srgbClr val="003399"/>
                </a:solidFill>
                <a:latin typeface="CordiaUPC" pitchFamily="34" charset="-34"/>
                <a:ea typeface="宋体" panose="02010600030101010101" pitchFamily="2" charset="-122"/>
              </a:rPr>
              <a:t>4</a:t>
            </a:r>
            <a:r>
              <a:rPr lang="zh-CN" altLang="en-US" sz="2400" dirty="0">
                <a:solidFill>
                  <a:srgbClr val="003399"/>
                </a:solidFill>
                <a:latin typeface="CordiaUPC" pitchFamily="34" charset="-34"/>
                <a:ea typeface="宋体" panose="02010600030101010101" pitchFamily="2" charset="-122"/>
              </a:rPr>
              <a:t>）子网地址可在</a:t>
            </a:r>
            <a:r>
              <a:rPr lang="en-US" altLang="zh-CN" sz="2400" dirty="0">
                <a:solidFill>
                  <a:srgbClr val="003399"/>
                </a:solidFill>
                <a:latin typeface="CordiaUPC" pitchFamily="34" charset="-34"/>
                <a:ea typeface="宋体" panose="02010600030101010101" pitchFamily="2" charset="-122"/>
              </a:rPr>
              <a:t>0</a:t>
            </a:r>
            <a:r>
              <a:rPr lang="zh-CN" altLang="en-US" sz="2400" dirty="0">
                <a:solidFill>
                  <a:srgbClr val="003399"/>
                </a:solidFill>
                <a:latin typeface="CordiaUPC" pitchFamily="34" charset="-34"/>
                <a:ea typeface="宋体" panose="02010600030101010101" pitchFamily="2" charset="-122"/>
              </a:rPr>
              <a:t>、</a:t>
            </a:r>
            <a:r>
              <a:rPr lang="en-US" altLang="zh-CN" sz="2400" dirty="0">
                <a:solidFill>
                  <a:srgbClr val="003399"/>
                </a:solidFill>
                <a:latin typeface="CordiaUPC" pitchFamily="34" charset="-34"/>
                <a:ea typeface="宋体" panose="02010600030101010101" pitchFamily="2" charset="-122"/>
              </a:rPr>
              <a:t>8</a:t>
            </a:r>
            <a:r>
              <a:rPr lang="zh-CN" altLang="en-US" sz="2400" dirty="0">
                <a:solidFill>
                  <a:srgbClr val="003399"/>
                </a:solidFill>
                <a:latin typeface="CordiaUPC" pitchFamily="34" charset="-34"/>
                <a:ea typeface="宋体" panose="02010600030101010101" pitchFamily="2" charset="-122"/>
              </a:rPr>
              <a:t>、</a:t>
            </a:r>
            <a:r>
              <a:rPr lang="en-US" altLang="zh-CN" sz="2400" dirty="0">
                <a:solidFill>
                  <a:srgbClr val="003399"/>
                </a:solidFill>
                <a:latin typeface="CordiaUPC" pitchFamily="34" charset="-34"/>
                <a:ea typeface="宋体" panose="02010600030101010101" pitchFamily="2" charset="-122"/>
              </a:rPr>
              <a:t>16</a:t>
            </a:r>
            <a:r>
              <a:rPr lang="zh-CN" altLang="en-US" sz="2400" dirty="0">
                <a:solidFill>
                  <a:srgbClr val="003399"/>
                </a:solidFill>
                <a:latin typeface="CordiaUPC" pitchFamily="34" charset="-34"/>
                <a:ea typeface="宋体" panose="02010600030101010101" pitchFamily="2" charset="-122"/>
              </a:rPr>
              <a:t>、</a:t>
            </a:r>
            <a:r>
              <a:rPr lang="en-US" altLang="zh-CN" sz="2400" dirty="0">
                <a:solidFill>
                  <a:srgbClr val="003399"/>
                </a:solidFill>
                <a:latin typeface="CordiaUPC" pitchFamily="34" charset="-34"/>
                <a:ea typeface="宋体" panose="02010600030101010101" pitchFamily="2" charset="-122"/>
              </a:rPr>
              <a:t>24</a:t>
            </a:r>
            <a:r>
              <a:rPr lang="zh-CN" altLang="en-US" sz="2400" dirty="0">
                <a:solidFill>
                  <a:srgbClr val="003399"/>
                </a:solidFill>
                <a:latin typeface="CordiaUPC" pitchFamily="34" charset="-34"/>
                <a:ea typeface="宋体" panose="02010600030101010101" pitchFamily="2" charset="-122"/>
              </a:rPr>
              <a:t>、</a:t>
            </a:r>
            <a:r>
              <a:rPr lang="en-US" altLang="zh-CN" sz="2400" dirty="0">
                <a:solidFill>
                  <a:srgbClr val="003399"/>
                </a:solidFill>
                <a:latin typeface="CordiaUPC" pitchFamily="34" charset="-34"/>
                <a:ea typeface="宋体" panose="02010600030101010101" pitchFamily="2" charset="-122"/>
              </a:rPr>
              <a:t>32</a:t>
            </a:r>
            <a:r>
              <a:rPr lang="zh-CN" altLang="en-US" sz="2400" dirty="0">
                <a:solidFill>
                  <a:srgbClr val="003399"/>
                </a:solidFill>
                <a:latin typeface="CordiaUPC" pitchFamily="34" charset="-34"/>
                <a:ea typeface="宋体" panose="02010600030101010101" pitchFamily="2" charset="-122"/>
              </a:rPr>
              <a:t>、</a:t>
            </a:r>
            <a:r>
              <a:rPr lang="en-US" altLang="zh-CN" sz="2400" dirty="0">
                <a:solidFill>
                  <a:srgbClr val="003399"/>
                </a:solidFill>
                <a:latin typeface="Times New Roman" panose="02020603050405020304" pitchFamily="18" charset="0"/>
                <a:ea typeface="宋体" panose="02010600030101010101" pitchFamily="2" charset="-122"/>
              </a:rPr>
              <a:t>……</a:t>
            </a:r>
            <a:r>
              <a:rPr lang="zh-CN" altLang="en-US" sz="2400" dirty="0">
                <a:solidFill>
                  <a:srgbClr val="003399"/>
                </a:solidFill>
                <a:latin typeface="CordiaUPC" pitchFamily="34" charset="-34"/>
                <a:ea typeface="宋体" panose="02010600030101010101" pitchFamily="2" charset="-122"/>
              </a:rPr>
              <a:t>、</a:t>
            </a:r>
            <a:r>
              <a:rPr lang="en-US" altLang="zh-CN" sz="2400" dirty="0">
                <a:solidFill>
                  <a:srgbClr val="003399"/>
                </a:solidFill>
                <a:latin typeface="CordiaUPC" pitchFamily="34" charset="-34"/>
                <a:ea typeface="宋体" panose="02010600030101010101" pitchFamily="2" charset="-122"/>
              </a:rPr>
              <a:t>240</a:t>
            </a:r>
            <a:r>
              <a:rPr lang="zh-CN" altLang="en-US" sz="2400" dirty="0">
                <a:solidFill>
                  <a:srgbClr val="003399"/>
                </a:solidFill>
                <a:latin typeface="CordiaUPC" pitchFamily="34" charset="-34"/>
                <a:ea typeface="宋体" panose="02010600030101010101" pitchFamily="2" charset="-122"/>
              </a:rPr>
              <a:t>、</a:t>
            </a:r>
            <a:r>
              <a:rPr lang="en-US" altLang="zh-CN" sz="2400" dirty="0">
                <a:solidFill>
                  <a:srgbClr val="003399"/>
                </a:solidFill>
                <a:latin typeface="CordiaUPC" pitchFamily="34" charset="-34"/>
                <a:ea typeface="宋体" panose="02010600030101010101" pitchFamily="2" charset="-122"/>
              </a:rPr>
              <a:t>248</a:t>
            </a:r>
            <a:r>
              <a:rPr lang="zh-CN" altLang="en-US" sz="2400" dirty="0">
                <a:solidFill>
                  <a:srgbClr val="003399"/>
                </a:solidFill>
                <a:latin typeface="CordiaUPC" pitchFamily="34" charset="-34"/>
                <a:ea typeface="宋体" panose="02010600030101010101" pitchFamily="2" charset="-122"/>
              </a:rPr>
              <a:t>共</a:t>
            </a:r>
            <a:r>
              <a:rPr lang="en-US" altLang="zh-CN" sz="2400" dirty="0">
                <a:solidFill>
                  <a:srgbClr val="003399"/>
                </a:solidFill>
                <a:latin typeface="CordiaUPC" pitchFamily="34" charset="-34"/>
                <a:ea typeface="宋体" panose="02010600030101010101" pitchFamily="2" charset="-122"/>
              </a:rPr>
              <a:t>30</a:t>
            </a:r>
            <a:r>
              <a:rPr lang="zh-CN" altLang="en-US" sz="2400" dirty="0">
                <a:solidFill>
                  <a:srgbClr val="003399"/>
                </a:solidFill>
                <a:latin typeface="CordiaUPC" pitchFamily="34" charset="-34"/>
                <a:ea typeface="宋体" panose="02010600030101010101" pitchFamily="2" charset="-122"/>
              </a:rPr>
              <a:t>个地址中任意选择</a:t>
            </a:r>
            <a:r>
              <a:rPr lang="en-US" altLang="zh-CN" sz="2400" dirty="0">
                <a:solidFill>
                  <a:srgbClr val="003399"/>
                </a:solidFill>
                <a:latin typeface="CordiaUPC" pitchFamily="34" charset="-34"/>
                <a:ea typeface="宋体" panose="02010600030101010101" pitchFamily="2" charset="-122"/>
              </a:rPr>
              <a:t>20</a:t>
            </a:r>
            <a:r>
              <a:rPr lang="zh-CN" altLang="en-US" sz="2400" dirty="0">
                <a:solidFill>
                  <a:srgbClr val="003399"/>
                </a:solidFill>
                <a:latin typeface="CordiaUPC" pitchFamily="34" charset="-34"/>
                <a:ea typeface="宋体" panose="02010600030101010101" pitchFamily="2" charset="-122"/>
              </a:rPr>
              <a:t>个。</a:t>
            </a:r>
            <a:endParaRPr lang="zh-CN" altLang="en-US" sz="2400" dirty="0">
              <a:solidFill>
                <a:srgbClr val="003399"/>
              </a:solidFill>
              <a:latin typeface="CordiaUPC" pitchFamily="34" charset="-34"/>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051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IP</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分组的转发</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320515" name="Rectangle 3"/>
          <p:cNvSpPr>
            <a:spLocks noGrp="1"/>
          </p:cNvSpPr>
          <p:nvPr>
            <p:ph idx="1"/>
          </p:nvPr>
        </p:nvSpPr>
        <p:spPr>
          <a:xfrm>
            <a:off x="468313" y="620713"/>
            <a:ext cx="7772400" cy="5006975"/>
          </a:xfrm>
        </p:spPr>
        <p:txBody>
          <a:bodyPr vert="horz" wrap="square" lIns="91440" tIns="45720" rIns="91440" bIns="45720" anchor="t"/>
          <a:p>
            <a:pPr algn="just" eaLnBrk="1" hangingPunct="1"/>
            <a:r>
              <a:rPr lang="zh-CN" altLang="en-US" sz="2400" dirty="0">
                <a:latin typeface="宋体" panose="02010600030101010101" pitchFamily="2" charset="-122"/>
              </a:rPr>
              <a:t>在</a:t>
            </a:r>
            <a:r>
              <a:rPr lang="en-US" altLang="zh-CN" sz="2400" dirty="0">
                <a:latin typeface="宋体" panose="02010600030101010101" pitchFamily="2" charset="-122"/>
              </a:rPr>
              <a:t>Internet</a:t>
            </a:r>
            <a:r>
              <a:rPr lang="zh-CN" altLang="en-US" sz="2400" dirty="0">
                <a:latin typeface="宋体" panose="02010600030101010101" pitchFamily="2" charset="-122"/>
              </a:rPr>
              <a:t>中，</a:t>
            </a:r>
            <a:r>
              <a:rPr lang="en-US" altLang="zh-CN" sz="2400" dirty="0">
                <a:latin typeface="宋体" panose="02010600030101010101" pitchFamily="2" charset="-122"/>
              </a:rPr>
              <a:t>IP</a:t>
            </a:r>
            <a:r>
              <a:rPr lang="zh-CN" altLang="en-US" sz="2400" dirty="0">
                <a:latin typeface="宋体" panose="02010600030101010101" pitchFamily="2" charset="-122"/>
              </a:rPr>
              <a:t>分组的转发具有如下特点</a:t>
            </a:r>
            <a:r>
              <a:rPr lang="zh-CN" altLang="en-US" dirty="0">
                <a:latin typeface="宋体" panose="02010600030101010101" pitchFamily="2" charset="-122"/>
              </a:rPr>
              <a:t>：</a:t>
            </a:r>
            <a:endParaRPr lang="zh-CN" altLang="en-US" dirty="0">
              <a:latin typeface="宋体" panose="02010600030101010101" pitchFamily="2" charset="-122"/>
            </a:endParaRPr>
          </a:p>
          <a:p>
            <a:pPr lvl="1" algn="just" eaLnBrk="1" hangingPunct="1"/>
            <a:r>
              <a:rPr lang="zh-CN" altLang="en-US" sz="2400" dirty="0"/>
              <a:t> </a:t>
            </a:r>
            <a:r>
              <a:rPr lang="zh-CN" altLang="en-US" sz="2400" dirty="0">
                <a:latin typeface="宋体" panose="02010600030101010101" pitchFamily="2" charset="-122"/>
              </a:rPr>
              <a:t>每个</a:t>
            </a:r>
            <a:r>
              <a:rPr lang="en-US" altLang="zh-CN" sz="2400" dirty="0">
                <a:latin typeface="宋体" panose="02010600030101010101" pitchFamily="2" charset="-122"/>
              </a:rPr>
              <a:t>IP </a:t>
            </a:r>
            <a:r>
              <a:rPr lang="zh-CN" altLang="en-US" sz="2400" dirty="0">
                <a:latin typeface="宋体" panose="02010600030101010101" pitchFamily="2" charset="-122"/>
              </a:rPr>
              <a:t>分组包含</a:t>
            </a:r>
            <a:r>
              <a:rPr lang="zh-CN" altLang="en-US" sz="2400" dirty="0">
                <a:solidFill>
                  <a:srgbClr val="FF6600"/>
                </a:solidFill>
                <a:latin typeface="宋体" panose="02010600030101010101" pitchFamily="2" charset="-122"/>
              </a:rPr>
              <a:t>目的主机</a:t>
            </a:r>
            <a:r>
              <a:rPr lang="zh-CN" altLang="en-US" sz="2400" dirty="0">
                <a:latin typeface="宋体" panose="02010600030101010101" pitchFamily="2" charset="-122"/>
              </a:rPr>
              <a:t>的</a:t>
            </a:r>
            <a:r>
              <a:rPr lang="en-US" altLang="zh-CN" sz="2400" dirty="0">
                <a:latin typeface="宋体" panose="02010600030101010101" pitchFamily="2" charset="-122"/>
              </a:rPr>
              <a:t>IP</a:t>
            </a:r>
            <a:r>
              <a:rPr lang="zh-CN" altLang="en-US" sz="2400" dirty="0">
                <a:latin typeface="宋体" panose="02010600030101010101" pitchFamily="2" charset="-122"/>
              </a:rPr>
              <a:t>地址；</a:t>
            </a:r>
            <a:endParaRPr lang="zh-CN" altLang="en-US" sz="2400" dirty="0">
              <a:latin typeface="宋体" panose="02010600030101010101" pitchFamily="2" charset="-122"/>
            </a:endParaRPr>
          </a:p>
          <a:p>
            <a:pPr lvl="1" algn="just" eaLnBrk="1" hangingPunct="1"/>
            <a:r>
              <a:rPr lang="en-US" altLang="zh-CN" sz="2400" dirty="0">
                <a:latin typeface="宋体" panose="02010600030101010101" pitchFamily="2" charset="-122"/>
              </a:rPr>
              <a:t>IP</a:t>
            </a:r>
            <a:r>
              <a:rPr lang="zh-CN" altLang="en-US" sz="2400" dirty="0">
                <a:latin typeface="宋体" panose="02010600030101010101" pitchFamily="2" charset="-122"/>
              </a:rPr>
              <a:t>地址中的</a:t>
            </a:r>
            <a:r>
              <a:rPr lang="zh-CN" altLang="en-US" sz="2400" dirty="0">
                <a:solidFill>
                  <a:srgbClr val="FF6600"/>
                </a:solidFill>
                <a:latin typeface="宋体" panose="02010600030101010101" pitchFamily="2" charset="-122"/>
              </a:rPr>
              <a:t>网络地址唯一标识</a:t>
            </a:r>
            <a:r>
              <a:rPr lang="en-US" altLang="zh-CN" sz="2400" dirty="0">
                <a:latin typeface="宋体" panose="02010600030101010101" pitchFamily="2" charset="-122"/>
              </a:rPr>
              <a:t>Internet</a:t>
            </a:r>
            <a:r>
              <a:rPr lang="zh-CN" altLang="en-US" sz="2400" dirty="0">
                <a:latin typeface="宋体" panose="02010600030101010101" pitchFamily="2" charset="-122"/>
              </a:rPr>
              <a:t>中的一个物理网络； </a:t>
            </a:r>
            <a:endParaRPr lang="zh-CN" altLang="en-US" sz="2400" dirty="0">
              <a:latin typeface="宋体" panose="02010600030101010101" pitchFamily="2" charset="-122"/>
            </a:endParaRPr>
          </a:p>
          <a:p>
            <a:pPr lvl="1" algn="just" eaLnBrk="1" hangingPunct="1"/>
            <a:r>
              <a:rPr lang="zh-CN" altLang="en-US" sz="2400" dirty="0">
                <a:latin typeface="宋体" panose="02010600030101010101" pitchFamily="2" charset="-122"/>
              </a:rPr>
              <a:t>所有连接到相同物理网络的主机和路由器共享其地址中的网络地址部分，它们在这个网络上可以直接通信；</a:t>
            </a:r>
            <a:endParaRPr lang="zh-CN" altLang="en-US" sz="2400" dirty="0">
              <a:latin typeface="宋体" panose="02010600030101010101" pitchFamily="2" charset="-122"/>
            </a:endParaRPr>
          </a:p>
          <a:p>
            <a:pPr lvl="1" algn="just" eaLnBrk="1" hangingPunct="1"/>
            <a:r>
              <a:rPr lang="en-US" altLang="zh-CN" sz="2400" dirty="0">
                <a:latin typeface="宋体" panose="02010600030101010101" pitchFamily="2" charset="-122"/>
              </a:rPr>
              <a:t>Internet</a:t>
            </a:r>
            <a:r>
              <a:rPr lang="zh-CN" altLang="en-US" sz="2400" dirty="0">
                <a:latin typeface="宋体" panose="02010600030101010101" pitchFamily="2" charset="-122"/>
              </a:rPr>
              <a:t>中的每个物理网络至少有一个与之相连的路由器，通过定义还可至少和另一个物理网络相连，路由器可在该网上为主机或其它路由器转发分组；</a:t>
            </a:r>
            <a:endParaRPr lang="zh-CN" altLang="en-US" sz="2400" dirty="0">
              <a:latin typeface="宋体" panose="02010600030101010101" pitchFamily="2" charset="-122"/>
            </a:endParaRPr>
          </a:p>
          <a:p>
            <a:pPr eaLnBrk="1" hangingPunct="1"/>
            <a:r>
              <a:rPr lang="zh-CN" altLang="en-US" sz="2400" dirty="0">
                <a:latin typeface="宋体" panose="02010600030101010101" pitchFamily="2" charset="-122"/>
              </a:rPr>
              <a:t>在路由器中根据</a:t>
            </a:r>
            <a:r>
              <a:rPr lang="zh-CN" altLang="en-US" sz="2400" dirty="0">
                <a:solidFill>
                  <a:srgbClr val="FF6600"/>
                </a:solidFill>
                <a:latin typeface="宋体" panose="02010600030101010101" pitchFamily="2" charset="-122"/>
              </a:rPr>
              <a:t>目的</a:t>
            </a:r>
            <a:r>
              <a:rPr lang="en-US" altLang="zh-CN" sz="2400" dirty="0">
                <a:solidFill>
                  <a:srgbClr val="FF6600"/>
                </a:solidFill>
                <a:latin typeface="黑体" panose="02010609060101010101" pitchFamily="49" charset="-122"/>
              </a:rPr>
              <a:t>IP</a:t>
            </a:r>
            <a:r>
              <a:rPr lang="zh-CN" altLang="en-US" sz="2400" dirty="0">
                <a:solidFill>
                  <a:srgbClr val="FF6600"/>
                </a:solidFill>
                <a:latin typeface="宋体" panose="02010600030101010101" pitchFamily="2" charset="-122"/>
              </a:rPr>
              <a:t>地址</a:t>
            </a:r>
            <a:r>
              <a:rPr lang="zh-CN" altLang="en-US" sz="2400" dirty="0">
                <a:latin typeface="宋体" panose="02010600030101010101" pitchFamily="2" charset="-122"/>
              </a:rPr>
              <a:t>，进行路由转发。在路由表，</a:t>
            </a:r>
            <a:r>
              <a:rPr lang="zh-CN" altLang="en-US" sz="2400" dirty="0">
                <a:solidFill>
                  <a:srgbClr val="FF6600"/>
                </a:solidFill>
                <a:latin typeface="宋体" panose="02010600030101010101" pitchFamily="2" charset="-122"/>
              </a:rPr>
              <a:t>目标网络</a:t>
            </a:r>
            <a:r>
              <a:rPr lang="zh-CN" altLang="en-US" sz="2400" dirty="0">
                <a:latin typeface="宋体" panose="02010600030101010101" pitchFamily="2" charset="-122"/>
              </a:rPr>
              <a:t>通常是使用</a:t>
            </a:r>
            <a:r>
              <a:rPr lang="en-US" altLang="zh-CN" sz="2400" dirty="0">
                <a:solidFill>
                  <a:srgbClr val="FF6600"/>
                </a:solidFill>
                <a:latin typeface="黑体" panose="02010609060101010101" pitchFamily="49" charset="-122"/>
              </a:rPr>
              <a:t>IP</a:t>
            </a:r>
            <a:r>
              <a:rPr lang="zh-CN" altLang="en-US" sz="2400" dirty="0">
                <a:solidFill>
                  <a:srgbClr val="FF6600"/>
                </a:solidFill>
                <a:latin typeface="宋体" panose="02010600030101010101" pitchFamily="2" charset="-122"/>
              </a:rPr>
              <a:t>地址和子网掩码</a:t>
            </a:r>
            <a:r>
              <a:rPr lang="zh-CN" altLang="en-US" sz="2400" dirty="0">
                <a:latin typeface="宋体" panose="02010600030101010101" pitchFamily="2" charset="-122"/>
              </a:rPr>
              <a:t>的形式来描述。</a:t>
            </a:r>
            <a:r>
              <a:rPr lang="zh-CN" altLang="en-US"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0515">
                                            <p:txEl>
                                              <p:charRg st="0" end="26"/>
                                            </p:txEl>
                                          </p:spTgt>
                                        </p:tgtEl>
                                        <p:attrNameLst>
                                          <p:attrName>style.visibility</p:attrName>
                                        </p:attrNameLst>
                                      </p:cBhvr>
                                      <p:to>
                                        <p:strVal val="visible"/>
                                      </p:to>
                                    </p:set>
                                    <p:animEffect transition="in" filter="fade">
                                      <p:cBhvr>
                                        <p:cTn id="7" dur="1000"/>
                                        <p:tgtEl>
                                          <p:spTgt spid="320515">
                                            <p:txEl>
                                              <p:charRg st="0" end="26"/>
                                            </p:txEl>
                                          </p:spTgt>
                                        </p:tgtEl>
                                      </p:cBhvr>
                                    </p:animEffect>
                                    <p:anim calcmode="lin" valueType="num">
                                      <p:cBhvr>
                                        <p:cTn id="8" dur="1000" fill="hold"/>
                                        <p:tgtEl>
                                          <p:spTgt spid="320515">
                                            <p:txEl>
                                              <p:charRg st="0" end="26"/>
                                            </p:txEl>
                                          </p:spTgt>
                                        </p:tgtEl>
                                        <p:attrNameLst>
                                          <p:attrName>ppt_x</p:attrName>
                                        </p:attrNameLst>
                                      </p:cBhvr>
                                      <p:tavLst>
                                        <p:tav tm="0">
                                          <p:val>
                                            <p:strVal val="#ppt_x"/>
                                          </p:val>
                                        </p:tav>
                                        <p:tav tm="100000">
                                          <p:val>
                                            <p:strVal val="#ppt_x"/>
                                          </p:val>
                                        </p:tav>
                                      </p:tavLst>
                                    </p:anim>
                                    <p:anim calcmode="lin" valueType="num">
                                      <p:cBhvr>
                                        <p:cTn id="9" dur="1000" fill="hold"/>
                                        <p:tgtEl>
                                          <p:spTgt spid="320515">
                                            <p:txEl>
                                              <p:charRg st="0" end="26"/>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0515">
                                            <p:txEl>
                                              <p:charRg st="26" end="47"/>
                                            </p:txEl>
                                          </p:spTgt>
                                        </p:tgtEl>
                                        <p:attrNameLst>
                                          <p:attrName>style.visibility</p:attrName>
                                        </p:attrNameLst>
                                      </p:cBhvr>
                                      <p:to>
                                        <p:strVal val="visible"/>
                                      </p:to>
                                    </p:set>
                                    <p:animEffect transition="in" filter="fade">
                                      <p:cBhvr>
                                        <p:cTn id="12" dur="1000"/>
                                        <p:tgtEl>
                                          <p:spTgt spid="320515">
                                            <p:txEl>
                                              <p:charRg st="26" end="47"/>
                                            </p:txEl>
                                          </p:spTgt>
                                        </p:tgtEl>
                                      </p:cBhvr>
                                    </p:animEffect>
                                    <p:anim calcmode="lin" valueType="num">
                                      <p:cBhvr>
                                        <p:cTn id="13" dur="1000" fill="hold"/>
                                        <p:tgtEl>
                                          <p:spTgt spid="320515">
                                            <p:txEl>
                                              <p:charRg st="26" end="47"/>
                                            </p:txEl>
                                          </p:spTgt>
                                        </p:tgtEl>
                                        <p:attrNameLst>
                                          <p:attrName>ppt_x</p:attrName>
                                        </p:attrNameLst>
                                      </p:cBhvr>
                                      <p:tavLst>
                                        <p:tav tm="0">
                                          <p:val>
                                            <p:strVal val="#ppt_x"/>
                                          </p:val>
                                        </p:tav>
                                        <p:tav tm="100000">
                                          <p:val>
                                            <p:strVal val="#ppt_x"/>
                                          </p:val>
                                        </p:tav>
                                      </p:tavLst>
                                    </p:anim>
                                    <p:anim calcmode="lin" valueType="num">
                                      <p:cBhvr>
                                        <p:cTn id="14" dur="1000" fill="hold"/>
                                        <p:tgtEl>
                                          <p:spTgt spid="320515">
                                            <p:txEl>
                                              <p:charRg st="26" end="47"/>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0515">
                                            <p:txEl>
                                              <p:charRg st="47" end="80"/>
                                            </p:txEl>
                                          </p:spTgt>
                                        </p:tgtEl>
                                        <p:attrNameLst>
                                          <p:attrName>style.visibility</p:attrName>
                                        </p:attrNameLst>
                                      </p:cBhvr>
                                      <p:to>
                                        <p:strVal val="visible"/>
                                      </p:to>
                                    </p:set>
                                    <p:animEffect transition="in" filter="fade">
                                      <p:cBhvr>
                                        <p:cTn id="17" dur="1000"/>
                                        <p:tgtEl>
                                          <p:spTgt spid="320515">
                                            <p:txEl>
                                              <p:charRg st="47" end="80"/>
                                            </p:txEl>
                                          </p:spTgt>
                                        </p:tgtEl>
                                      </p:cBhvr>
                                    </p:animEffect>
                                    <p:anim calcmode="lin" valueType="num">
                                      <p:cBhvr>
                                        <p:cTn id="18" dur="1000" fill="hold"/>
                                        <p:tgtEl>
                                          <p:spTgt spid="320515">
                                            <p:txEl>
                                              <p:charRg st="47" end="80"/>
                                            </p:txEl>
                                          </p:spTgt>
                                        </p:tgtEl>
                                        <p:attrNameLst>
                                          <p:attrName>ppt_x</p:attrName>
                                        </p:attrNameLst>
                                      </p:cBhvr>
                                      <p:tavLst>
                                        <p:tav tm="0">
                                          <p:val>
                                            <p:strVal val="#ppt_x"/>
                                          </p:val>
                                        </p:tav>
                                        <p:tav tm="100000">
                                          <p:val>
                                            <p:strVal val="#ppt_x"/>
                                          </p:val>
                                        </p:tav>
                                      </p:tavLst>
                                    </p:anim>
                                    <p:anim calcmode="lin" valueType="num">
                                      <p:cBhvr>
                                        <p:cTn id="19" dur="1000" fill="hold"/>
                                        <p:tgtEl>
                                          <p:spTgt spid="320515">
                                            <p:txEl>
                                              <p:charRg st="47" end="8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20515">
                                            <p:txEl>
                                              <p:charRg st="80" end="128"/>
                                            </p:txEl>
                                          </p:spTgt>
                                        </p:tgtEl>
                                        <p:attrNameLst>
                                          <p:attrName>style.visibility</p:attrName>
                                        </p:attrNameLst>
                                      </p:cBhvr>
                                      <p:to>
                                        <p:strVal val="visible"/>
                                      </p:to>
                                    </p:set>
                                    <p:animEffect transition="in" filter="fade">
                                      <p:cBhvr>
                                        <p:cTn id="22" dur="1000"/>
                                        <p:tgtEl>
                                          <p:spTgt spid="320515">
                                            <p:txEl>
                                              <p:charRg st="80" end="128"/>
                                            </p:txEl>
                                          </p:spTgt>
                                        </p:tgtEl>
                                      </p:cBhvr>
                                    </p:animEffect>
                                    <p:anim calcmode="lin" valueType="num">
                                      <p:cBhvr>
                                        <p:cTn id="23" dur="1000" fill="hold"/>
                                        <p:tgtEl>
                                          <p:spTgt spid="320515">
                                            <p:txEl>
                                              <p:charRg st="80" end="128"/>
                                            </p:txEl>
                                          </p:spTgt>
                                        </p:tgtEl>
                                        <p:attrNameLst>
                                          <p:attrName>ppt_x</p:attrName>
                                        </p:attrNameLst>
                                      </p:cBhvr>
                                      <p:tavLst>
                                        <p:tav tm="0">
                                          <p:val>
                                            <p:strVal val="#ppt_x"/>
                                          </p:val>
                                        </p:tav>
                                        <p:tav tm="100000">
                                          <p:val>
                                            <p:strVal val="#ppt_x"/>
                                          </p:val>
                                        </p:tav>
                                      </p:tavLst>
                                    </p:anim>
                                    <p:anim calcmode="lin" valueType="num">
                                      <p:cBhvr>
                                        <p:cTn id="24" dur="1000" fill="hold"/>
                                        <p:tgtEl>
                                          <p:spTgt spid="320515">
                                            <p:txEl>
                                              <p:charRg st="80" end="128"/>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20515">
                                            <p:txEl>
                                              <p:charRg st="128" end="200"/>
                                            </p:txEl>
                                          </p:spTgt>
                                        </p:tgtEl>
                                        <p:attrNameLst>
                                          <p:attrName>style.visibility</p:attrName>
                                        </p:attrNameLst>
                                      </p:cBhvr>
                                      <p:to>
                                        <p:strVal val="visible"/>
                                      </p:to>
                                    </p:set>
                                    <p:animEffect transition="in" filter="fade">
                                      <p:cBhvr>
                                        <p:cTn id="27" dur="1000"/>
                                        <p:tgtEl>
                                          <p:spTgt spid="320515">
                                            <p:txEl>
                                              <p:charRg st="128" end="200"/>
                                            </p:txEl>
                                          </p:spTgt>
                                        </p:tgtEl>
                                      </p:cBhvr>
                                    </p:animEffect>
                                    <p:anim calcmode="lin" valueType="num">
                                      <p:cBhvr>
                                        <p:cTn id="28" dur="1000" fill="hold"/>
                                        <p:tgtEl>
                                          <p:spTgt spid="320515">
                                            <p:txEl>
                                              <p:charRg st="128" end="200"/>
                                            </p:txEl>
                                          </p:spTgt>
                                        </p:tgtEl>
                                        <p:attrNameLst>
                                          <p:attrName>ppt_x</p:attrName>
                                        </p:attrNameLst>
                                      </p:cBhvr>
                                      <p:tavLst>
                                        <p:tav tm="0">
                                          <p:val>
                                            <p:strVal val="#ppt_x"/>
                                          </p:val>
                                        </p:tav>
                                        <p:tav tm="100000">
                                          <p:val>
                                            <p:strVal val="#ppt_x"/>
                                          </p:val>
                                        </p:tav>
                                      </p:tavLst>
                                    </p:anim>
                                    <p:anim calcmode="lin" valueType="num">
                                      <p:cBhvr>
                                        <p:cTn id="29" dur="1000" fill="hold"/>
                                        <p:tgtEl>
                                          <p:spTgt spid="320515">
                                            <p:txEl>
                                              <p:charRg st="128" end="20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20515">
                                            <p:txEl>
                                              <p:charRg st="200" end="271"/>
                                            </p:txEl>
                                          </p:spTgt>
                                        </p:tgtEl>
                                        <p:attrNameLst>
                                          <p:attrName>style.visibility</p:attrName>
                                        </p:attrNameLst>
                                      </p:cBhvr>
                                      <p:to>
                                        <p:strVal val="visible"/>
                                      </p:to>
                                    </p:set>
                                    <p:animEffect transition="in" filter="fade">
                                      <p:cBhvr>
                                        <p:cTn id="34" dur="1000"/>
                                        <p:tgtEl>
                                          <p:spTgt spid="320515">
                                            <p:txEl>
                                              <p:charRg st="200" end="271"/>
                                            </p:txEl>
                                          </p:spTgt>
                                        </p:tgtEl>
                                      </p:cBhvr>
                                    </p:animEffect>
                                    <p:anim calcmode="lin" valueType="num">
                                      <p:cBhvr>
                                        <p:cTn id="35" dur="1000" fill="hold"/>
                                        <p:tgtEl>
                                          <p:spTgt spid="320515">
                                            <p:txEl>
                                              <p:charRg st="200" end="271"/>
                                            </p:txEl>
                                          </p:spTgt>
                                        </p:tgtEl>
                                        <p:attrNameLst>
                                          <p:attrName>ppt_x</p:attrName>
                                        </p:attrNameLst>
                                      </p:cBhvr>
                                      <p:tavLst>
                                        <p:tav tm="0">
                                          <p:val>
                                            <p:strVal val="#ppt_x"/>
                                          </p:val>
                                        </p:tav>
                                        <p:tav tm="100000">
                                          <p:val>
                                            <p:strVal val="#ppt_x"/>
                                          </p:val>
                                        </p:tav>
                                      </p:tavLst>
                                    </p:anim>
                                    <p:anim calcmode="lin" valueType="num">
                                      <p:cBhvr>
                                        <p:cTn id="36" dur="1000" fill="hold"/>
                                        <p:tgtEl>
                                          <p:spTgt spid="320515">
                                            <p:txEl>
                                              <p:charRg st="200" end="27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p:nvPr/>
        </p:nvSpPr>
        <p:spPr>
          <a:xfrm>
            <a:off x="2786063" y="2724150"/>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pic>
        <p:nvPicPr>
          <p:cNvPr id="26627" name="Picture 6"/>
          <p:cNvPicPr>
            <a:picLocks noChangeAspect="1"/>
          </p:cNvPicPr>
          <p:nvPr/>
        </p:nvPicPr>
        <p:blipFill>
          <a:blip r:embed="rId1"/>
          <a:stretch>
            <a:fillRect/>
          </a:stretch>
        </p:blipFill>
        <p:spPr>
          <a:xfrm>
            <a:off x="1607820" y="3352800"/>
            <a:ext cx="5791200" cy="2286000"/>
          </a:xfrm>
          <a:prstGeom prst="rect">
            <a:avLst/>
          </a:prstGeom>
          <a:noFill/>
          <a:ln w="9525">
            <a:noFill/>
          </a:ln>
        </p:spPr>
      </p:pic>
      <p:sp>
        <p:nvSpPr>
          <p:cNvPr id="321544" name="Rectangle 8"/>
          <p:cNvSpPr/>
          <p:nvPr/>
        </p:nvSpPr>
        <p:spPr>
          <a:xfrm>
            <a:off x="457200" y="3352800"/>
            <a:ext cx="7772400" cy="519113"/>
          </a:xfrm>
          <a:prstGeom prst="rect">
            <a:avLst/>
          </a:prstGeom>
          <a:noFill/>
          <a:ln w="9525">
            <a:noFill/>
          </a:ln>
        </p:spPr>
        <p:txBody>
          <a:bodyPr anchor="t">
            <a:spAutoFit/>
          </a:bodyPr>
          <a:p>
            <a:pPr marL="742950" lvl="1" indent="-285750" algn="just" eaLnBrk="1" hangingPunct="1">
              <a:spcBef>
                <a:spcPct val="20000"/>
              </a:spcBef>
              <a:buChar char="–"/>
            </a:pPr>
            <a:r>
              <a:rPr lang="zh-CN" altLang="en-US" sz="2800" b="0" dirty="0">
                <a:solidFill>
                  <a:schemeClr val="bg1"/>
                </a:solidFill>
                <a:latin typeface="黑体" panose="02010609060101010101" pitchFamily="49" charset="-122"/>
                <a:ea typeface="黑体" panose="02010609060101010101" pitchFamily="49" charset="-122"/>
              </a:rPr>
              <a:t>子网互联示例</a:t>
            </a:r>
            <a:endParaRPr lang="zh-CN" altLang="en-US" sz="2800" b="0" dirty="0">
              <a:solidFill>
                <a:schemeClr val="bg1"/>
              </a:solidFill>
              <a:latin typeface="黑体" panose="02010609060101010101" pitchFamily="49" charset="-122"/>
              <a:ea typeface="黑体" panose="02010609060101010101" pitchFamily="49" charset="-122"/>
            </a:endParaRPr>
          </a:p>
        </p:txBody>
      </p:sp>
      <p:graphicFrame>
        <p:nvGraphicFramePr>
          <p:cNvPr id="2" name="表格 1"/>
          <p:cNvGraphicFramePr/>
          <p:nvPr/>
        </p:nvGraphicFramePr>
        <p:xfrm>
          <a:off x="1087120" y="1283970"/>
          <a:ext cx="7548245" cy="1524000"/>
        </p:xfrm>
        <a:graphic>
          <a:graphicData uri="http://schemas.openxmlformats.org/drawingml/2006/table">
            <a:tbl>
              <a:tblPr firstRow="1" bandRow="1">
                <a:tableStyleId>{5940675A-B579-460E-94D1-54222C63F5DA}</a:tableStyleId>
              </a:tblPr>
              <a:tblGrid>
                <a:gridCol w="1724025"/>
                <a:gridCol w="1966595"/>
                <a:gridCol w="1952625"/>
                <a:gridCol w="1905000"/>
              </a:tblGrid>
              <a:tr h="3048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目的地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子网掩码</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网关（下一跳）</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接口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p>
                      <a:pPr indent="0">
                        <a:buNone/>
                      </a:pPr>
                      <a:r>
                        <a:rPr lang="en-US" sz="2000" b="0">
                          <a:latin typeface="Times New Roman" panose="02020603050405020304" pitchFamily="18" charset="0"/>
                          <a:cs typeface="Times New Roman" panose="02020603050405020304" pitchFamily="18" charset="0"/>
                        </a:rPr>
                        <a:t>20</a:t>
                      </a:r>
                      <a:r>
                        <a:rPr lang="en-US" sz="2000" b="0">
                          <a:latin typeface="宋体" panose="02010600030101010101" pitchFamily="2" charset="-122"/>
                          <a:ea typeface="宋体" panose="02010600030101010101" pitchFamily="2" charset="-122"/>
                          <a:cs typeface="宋体" panose="02010600030101010101" pitchFamily="2" charset="-122"/>
                        </a:rPr>
                        <a:t>2</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1</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64</a:t>
                      </a:r>
                      <a:r>
                        <a:rPr lang="en-US" sz="2000" b="0">
                          <a:latin typeface="Times New Roman" panose="02020603050405020304" pitchFamily="18" charset="0"/>
                          <a:cs typeface="Times New Roman" panose="02020603050405020304" pitchFamily="18" charset="0"/>
                        </a:rPr>
                        <a:t>.0</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255.255.255.0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pitchFamily="18" charset="0"/>
                          <a:cs typeface="Times New Roman" panose="02020603050405020304" pitchFamily="18" charset="0"/>
                        </a:rPr>
                        <a:t>20</a:t>
                      </a:r>
                      <a:r>
                        <a:rPr lang="en-US" sz="2000" b="0">
                          <a:latin typeface="宋体" panose="02010600030101010101" pitchFamily="2" charset="-122"/>
                          <a:ea typeface="宋体" panose="02010600030101010101" pitchFamily="2" charset="-122"/>
                          <a:cs typeface="宋体" panose="02010600030101010101" pitchFamily="2" charset="-122"/>
                        </a:rPr>
                        <a:t>2</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1</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64</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5</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pitchFamily="18" charset="0"/>
                          <a:cs typeface="Times New Roman" panose="02020603050405020304" pitchFamily="18" charset="0"/>
                        </a:rPr>
                        <a:t>20</a:t>
                      </a:r>
                      <a:r>
                        <a:rPr lang="en-US" sz="2000" b="0">
                          <a:latin typeface="宋体" panose="02010600030101010101" pitchFamily="2" charset="-122"/>
                          <a:ea typeface="宋体" panose="02010600030101010101" pitchFamily="2" charset="-122"/>
                          <a:cs typeface="宋体" panose="02010600030101010101" pitchFamily="2" charset="-122"/>
                        </a:rPr>
                        <a:t>2</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1</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64</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5</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p>
                      <a:pPr indent="0">
                        <a:buNone/>
                      </a:pPr>
                      <a:r>
                        <a:rPr lang="en-US" sz="2000" b="0">
                          <a:latin typeface="Times New Roman" panose="02020603050405020304" pitchFamily="18" charset="0"/>
                          <a:cs typeface="Times New Roman" panose="02020603050405020304" pitchFamily="18" charset="0"/>
                        </a:rPr>
                        <a:t>20</a:t>
                      </a:r>
                      <a:r>
                        <a:rPr lang="en-US" sz="2000" b="0">
                          <a:latin typeface="宋体" panose="02010600030101010101" pitchFamily="2" charset="-122"/>
                          <a:ea typeface="宋体" panose="02010600030101010101" pitchFamily="2" charset="-122"/>
                          <a:cs typeface="宋体" panose="02010600030101010101" pitchFamily="2" charset="-122"/>
                        </a:rPr>
                        <a:t>2</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1</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61</a:t>
                      </a:r>
                      <a:r>
                        <a:rPr lang="en-US" sz="2000" b="0">
                          <a:latin typeface="Times New Roman" panose="02020603050405020304" pitchFamily="18" charset="0"/>
                          <a:cs typeface="Times New Roman" panose="02020603050405020304" pitchFamily="18" charset="0"/>
                        </a:rPr>
                        <a:t>.0</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255.255.255.0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pitchFamily="18" charset="0"/>
                          <a:cs typeface="Times New Roman" panose="02020603050405020304" pitchFamily="18" charset="0"/>
                        </a:rPr>
                        <a:t>20</a:t>
                      </a:r>
                      <a:r>
                        <a:rPr lang="en-US" sz="2000" b="0">
                          <a:latin typeface="宋体" panose="02010600030101010101" pitchFamily="2" charset="-122"/>
                          <a:ea typeface="宋体" panose="02010600030101010101" pitchFamily="2" charset="-122"/>
                          <a:cs typeface="宋体" panose="02010600030101010101" pitchFamily="2" charset="-122"/>
                        </a:rPr>
                        <a:t>2</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1</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61</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6</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pitchFamily="18" charset="0"/>
                          <a:cs typeface="Times New Roman" panose="02020603050405020304" pitchFamily="18" charset="0"/>
                        </a:rPr>
                        <a:t>20</a:t>
                      </a:r>
                      <a:r>
                        <a:rPr lang="en-US" sz="2000" b="0">
                          <a:latin typeface="宋体" panose="02010600030101010101" pitchFamily="2" charset="-122"/>
                          <a:ea typeface="宋体" panose="02010600030101010101" pitchFamily="2" charset="-122"/>
                          <a:cs typeface="宋体" panose="02010600030101010101" pitchFamily="2" charset="-122"/>
                        </a:rPr>
                        <a:t>2</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1</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61</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6</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2628265" y="116840"/>
            <a:ext cx="5080000" cy="583565"/>
          </a:xfrm>
          <a:prstGeom prst="rect">
            <a:avLst/>
          </a:prstGeom>
          <a:noFill/>
          <a:ln w="9525">
            <a:noFill/>
          </a:ln>
        </p:spPr>
        <p:txBody>
          <a:bodyPr>
            <a:spAutoFit/>
          </a:bodyPr>
          <a:p>
            <a:pPr marL="450215" indent="-450215"/>
            <a:r>
              <a:rPr kumimoji="1" lang="zh-CN" altLang="en-US" sz="3200" b="0" kern="0" noProof="0" smtClean="0">
                <a:ln>
                  <a:noFill/>
                </a:ln>
                <a:solidFill>
                  <a:srgbClr val="FF9900"/>
                </a:solidFill>
                <a:effectLst/>
                <a:uLnTx/>
                <a:uFillTx/>
                <a:latin typeface="+mj-lt"/>
                <a:ea typeface="+mj-ea"/>
                <a:cs typeface="+mj-cs"/>
              </a:rPr>
              <a:t> 路由表样例</a:t>
            </a:r>
            <a:endParaRPr kumimoji="1" lang="zh-CN" altLang="en-US" sz="3200" b="0" kern="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1544">
                                            <p:txEl>
                                              <p:charRg st="0" end="7"/>
                                            </p:txEl>
                                          </p:spTgt>
                                        </p:tgtEl>
                                        <p:attrNameLst>
                                          <p:attrName>style.visibility</p:attrName>
                                        </p:attrNameLst>
                                      </p:cBhvr>
                                      <p:to>
                                        <p:strVal val="visible"/>
                                      </p:to>
                                    </p:set>
                                    <p:anim calcmode="lin" valueType="num">
                                      <p:cBhvr additive="base">
                                        <p:cTn id="7" dur="500" fill="hold"/>
                                        <p:tgtEl>
                                          <p:spTgt spid="321544">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1544">
                                            <p:txEl>
                                              <p:charRg st="0"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4" grpId="0" bldLvl="2"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5874" name="Rectangle 2"/>
          <p:cNvSpPr>
            <a:spLocks noGrp="1" noChangeArrowheads="1"/>
          </p:cNvSpPr>
          <p:nvPr>
            <p:ph type="title"/>
          </p:nvPr>
        </p:nvSpPr>
        <p:spPr>
          <a:xfrm>
            <a:off x="1116013" y="115888"/>
            <a:ext cx="7793038"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sz="3200" b="0" i="0" u="none" strike="noStrike" kern="0" cap="none" spc="0" normalizeH="0" baseline="0" noProof="0" dirty="0" smtClean="0">
                <a:ln>
                  <a:noFill/>
                </a:ln>
                <a:solidFill>
                  <a:srgbClr val="FF9900"/>
                </a:solidFill>
                <a:effectLst/>
                <a:uLnTx/>
                <a:uFillTx/>
                <a:latin typeface="+mj-lt"/>
                <a:ea typeface="+mj-ea"/>
                <a:cs typeface="+mj-cs"/>
              </a:rPr>
              <a:t>5.4.2 </a:t>
            </a:r>
            <a:r>
              <a:rPr kumimoji="1" lang="en-US" altLang="zh-CN" sz="3200" b="0" i="0" u="none" strike="noStrike" kern="0" cap="none" spc="0" normalizeH="0" baseline="0" noProof="0" dirty="0" smtClean="0">
                <a:ln>
                  <a:noFill/>
                </a:ln>
                <a:solidFill>
                  <a:srgbClr val="FF9900"/>
                </a:solidFill>
                <a:effectLst/>
                <a:uLnTx/>
                <a:uFillTx/>
                <a:latin typeface="+mj-lt"/>
                <a:ea typeface="+mj-ea"/>
                <a:cs typeface="+mj-cs"/>
              </a:rPr>
              <a:t>CIDR</a:t>
            </a:r>
            <a:r>
              <a:rPr kumimoji="1" lang="zh-CN" altLang="en-US" sz="3200" b="0" i="0" u="none" strike="noStrike" kern="0" cap="none" spc="0" normalizeH="0" baseline="0" noProof="0" dirty="0" smtClean="0">
                <a:ln>
                  <a:noFill/>
                </a:ln>
                <a:solidFill>
                  <a:srgbClr val="FF9900"/>
                </a:solidFill>
                <a:effectLst/>
                <a:uLnTx/>
                <a:uFillTx/>
                <a:latin typeface="+mj-lt"/>
                <a:ea typeface="+mj-ea"/>
                <a:cs typeface="+mj-cs"/>
              </a:rPr>
              <a:t>协议</a:t>
            </a:r>
            <a:endParaRPr kumimoji="1" lang="zh-CN" altLang="en-US" sz="32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335875" name="Rectangle 3"/>
          <p:cNvSpPr>
            <a:spLocks noGrp="1"/>
          </p:cNvSpPr>
          <p:nvPr>
            <p:ph idx="1"/>
          </p:nvPr>
        </p:nvSpPr>
        <p:spPr>
          <a:xfrm>
            <a:off x="539750" y="908050"/>
            <a:ext cx="8229600" cy="3597275"/>
          </a:xfrm>
        </p:spPr>
        <p:txBody>
          <a:bodyPr vert="horz" wrap="square" lIns="91440" tIns="45720" rIns="91440" bIns="45720" anchor="t"/>
          <a:p>
            <a:pPr eaLnBrk="1" hangingPunct="1">
              <a:lnSpc>
                <a:spcPct val="80000"/>
              </a:lnSpc>
            </a:pPr>
            <a:r>
              <a:rPr lang="en-US" altLang="zh-CN" sz="2400" dirty="0"/>
              <a:t>CIDR </a:t>
            </a:r>
            <a:r>
              <a:rPr lang="zh-CN" altLang="en-US" sz="2400" dirty="0"/>
              <a:t>（</a:t>
            </a:r>
            <a:r>
              <a:rPr lang="en-US" altLang="zh-CN" sz="2400" dirty="0"/>
              <a:t>Classless InterDomain Routing</a:t>
            </a:r>
            <a:r>
              <a:rPr lang="zh-CN" altLang="en-US" sz="2400" dirty="0"/>
              <a:t>）提出的背景</a:t>
            </a:r>
            <a:endParaRPr lang="zh-CN" altLang="en-US" sz="2400" dirty="0"/>
          </a:p>
          <a:p>
            <a:pPr lvl="1" eaLnBrk="1" hangingPunct="1">
              <a:lnSpc>
                <a:spcPct val="80000"/>
              </a:lnSpc>
            </a:pPr>
            <a:r>
              <a:rPr lang="en-US" altLang="zh-CN" sz="2400" dirty="0"/>
              <a:t>Internet</a:t>
            </a:r>
            <a:r>
              <a:rPr lang="zh-CN" altLang="en-US" sz="2400" dirty="0"/>
              <a:t>指数增长，</a:t>
            </a:r>
            <a:r>
              <a:rPr lang="en-US" altLang="zh-CN" sz="2400" dirty="0"/>
              <a:t>IP</a:t>
            </a:r>
            <a:r>
              <a:rPr lang="zh-CN" altLang="en-US" sz="2400" dirty="0"/>
              <a:t>地址即将用完，</a:t>
            </a:r>
            <a:endParaRPr lang="zh-CN" altLang="en-US" sz="2400" dirty="0"/>
          </a:p>
          <a:p>
            <a:pPr lvl="1" eaLnBrk="1" hangingPunct="1">
              <a:lnSpc>
                <a:spcPct val="80000"/>
              </a:lnSpc>
            </a:pPr>
            <a:r>
              <a:rPr lang="zh-CN" altLang="en-US" sz="2400" dirty="0"/>
              <a:t>基于分类的</a:t>
            </a:r>
            <a:r>
              <a:rPr lang="en-US" altLang="zh-CN" sz="2400" dirty="0"/>
              <a:t>IP</a:t>
            </a:r>
            <a:r>
              <a:rPr lang="zh-CN" altLang="en-US" sz="2400" dirty="0"/>
              <a:t>地址空间的组织浪费了大量的地址</a:t>
            </a:r>
            <a:endParaRPr lang="zh-CN" altLang="en-US" sz="2400" dirty="0"/>
          </a:p>
          <a:p>
            <a:pPr lvl="1" eaLnBrk="1" hangingPunct="1">
              <a:lnSpc>
                <a:spcPct val="80000"/>
              </a:lnSpc>
            </a:pPr>
            <a:r>
              <a:rPr lang="zh-CN" altLang="en-US" sz="2400" dirty="0"/>
              <a:t>路由选择表暴涨</a:t>
            </a:r>
            <a:endParaRPr lang="zh-CN" altLang="en-US" sz="2400" dirty="0"/>
          </a:p>
          <a:p>
            <a:pPr lvl="1" eaLnBrk="1" hangingPunct="1">
              <a:lnSpc>
                <a:spcPct val="80000"/>
              </a:lnSpc>
            </a:pPr>
            <a:endParaRPr lang="zh-CN" altLang="en-US" sz="2400" dirty="0"/>
          </a:p>
          <a:p>
            <a:pPr eaLnBrk="1" hangingPunct="1">
              <a:lnSpc>
                <a:spcPct val="80000"/>
              </a:lnSpc>
            </a:pPr>
            <a:r>
              <a:rPr lang="en-US" altLang="zh-CN" sz="2400" dirty="0"/>
              <a:t>CIDR (RFC 1519)</a:t>
            </a:r>
            <a:endParaRPr lang="en-US" altLang="zh-CN" sz="2400" dirty="0"/>
          </a:p>
          <a:p>
            <a:pPr lvl="1" eaLnBrk="1" hangingPunct="1">
              <a:lnSpc>
                <a:spcPct val="80000"/>
              </a:lnSpc>
            </a:pPr>
            <a:r>
              <a:rPr lang="zh-CN" altLang="en-US" sz="2400" dirty="0"/>
              <a:t>基本思想：将剩余的</a:t>
            </a:r>
            <a:r>
              <a:rPr lang="en-US" altLang="zh-CN" sz="2400" dirty="0"/>
              <a:t>C</a:t>
            </a:r>
            <a:r>
              <a:rPr lang="zh-CN" altLang="en-US" sz="2400" dirty="0"/>
              <a:t>类地址分成大小可变的地址空间；</a:t>
            </a:r>
            <a:endParaRPr lang="zh-CN" altLang="en-US" sz="2400" dirty="0"/>
          </a:p>
          <a:p>
            <a:pPr lvl="1" eaLnBrk="1" hangingPunct="1">
              <a:lnSpc>
                <a:spcPct val="80000"/>
              </a:lnSpc>
            </a:pPr>
            <a:r>
              <a:rPr lang="zh-CN" altLang="en-US" sz="2400" dirty="0"/>
              <a:t>例如，需要</a:t>
            </a:r>
            <a:r>
              <a:rPr lang="en-US" altLang="zh-CN" sz="2400" dirty="0"/>
              <a:t>2000</a:t>
            </a:r>
            <a:r>
              <a:rPr lang="zh-CN" altLang="en-US" sz="2400" dirty="0"/>
              <a:t>个地址，则分配一个</a:t>
            </a:r>
            <a:r>
              <a:rPr lang="en-US" altLang="zh-CN" sz="2400" dirty="0"/>
              <a:t>2048</a:t>
            </a:r>
            <a:r>
              <a:rPr lang="zh-CN" altLang="en-US" sz="2400" dirty="0"/>
              <a:t>个地址（</a:t>
            </a:r>
            <a:r>
              <a:rPr lang="en-US" altLang="zh-CN" sz="2400" dirty="0"/>
              <a:t>8</a:t>
            </a:r>
            <a:r>
              <a:rPr lang="zh-CN" altLang="en-US" sz="2400" dirty="0"/>
              <a:t>个</a:t>
            </a:r>
            <a:r>
              <a:rPr lang="en-US" altLang="zh-CN" sz="2400" dirty="0"/>
              <a:t>C</a:t>
            </a:r>
            <a:r>
              <a:rPr lang="zh-CN" altLang="en-US" sz="2400" dirty="0"/>
              <a:t>类地址）的连续地址块，而不是一个</a:t>
            </a:r>
            <a:r>
              <a:rPr lang="en-US" altLang="zh-CN" sz="2400" dirty="0"/>
              <a:t>B</a:t>
            </a:r>
            <a:r>
              <a:rPr lang="zh-CN" altLang="en-US" sz="2400" dirty="0"/>
              <a:t>类地址；</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5875">
                                            <p:txEl>
                                              <p:charRg st="0" end="40"/>
                                            </p:txEl>
                                          </p:spTgt>
                                        </p:tgtEl>
                                        <p:attrNameLst>
                                          <p:attrName>style.visibility</p:attrName>
                                        </p:attrNameLst>
                                      </p:cBhvr>
                                      <p:to>
                                        <p:strVal val="visible"/>
                                      </p:to>
                                    </p:set>
                                    <p:animEffect transition="in" filter="fade">
                                      <p:cBhvr>
                                        <p:cTn id="7" dur="1000"/>
                                        <p:tgtEl>
                                          <p:spTgt spid="335875">
                                            <p:txEl>
                                              <p:charRg st="0" end="40"/>
                                            </p:txEl>
                                          </p:spTgt>
                                        </p:tgtEl>
                                      </p:cBhvr>
                                    </p:animEffect>
                                    <p:anim calcmode="lin" valueType="num">
                                      <p:cBhvr>
                                        <p:cTn id="8" dur="1000" fill="hold"/>
                                        <p:tgtEl>
                                          <p:spTgt spid="335875">
                                            <p:txEl>
                                              <p:charRg st="0" end="40"/>
                                            </p:txEl>
                                          </p:spTgt>
                                        </p:tgtEl>
                                        <p:attrNameLst>
                                          <p:attrName>ppt_x</p:attrName>
                                        </p:attrNameLst>
                                      </p:cBhvr>
                                      <p:tavLst>
                                        <p:tav tm="0">
                                          <p:val>
                                            <p:strVal val="#ppt_x"/>
                                          </p:val>
                                        </p:tav>
                                        <p:tav tm="100000">
                                          <p:val>
                                            <p:strVal val="#ppt_x"/>
                                          </p:val>
                                        </p:tav>
                                      </p:tavLst>
                                    </p:anim>
                                    <p:anim calcmode="lin" valueType="num">
                                      <p:cBhvr>
                                        <p:cTn id="9" dur="1000" fill="hold"/>
                                        <p:tgtEl>
                                          <p:spTgt spid="335875">
                                            <p:txEl>
                                              <p:charRg st="0" end="4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5875">
                                            <p:txEl>
                                              <p:charRg st="40" end="63"/>
                                            </p:txEl>
                                          </p:spTgt>
                                        </p:tgtEl>
                                        <p:attrNameLst>
                                          <p:attrName>style.visibility</p:attrName>
                                        </p:attrNameLst>
                                      </p:cBhvr>
                                      <p:to>
                                        <p:strVal val="visible"/>
                                      </p:to>
                                    </p:set>
                                    <p:animEffect transition="in" filter="fade">
                                      <p:cBhvr>
                                        <p:cTn id="12" dur="1000"/>
                                        <p:tgtEl>
                                          <p:spTgt spid="335875">
                                            <p:txEl>
                                              <p:charRg st="40" end="63"/>
                                            </p:txEl>
                                          </p:spTgt>
                                        </p:tgtEl>
                                      </p:cBhvr>
                                    </p:animEffect>
                                    <p:anim calcmode="lin" valueType="num">
                                      <p:cBhvr>
                                        <p:cTn id="13" dur="1000" fill="hold"/>
                                        <p:tgtEl>
                                          <p:spTgt spid="335875">
                                            <p:txEl>
                                              <p:charRg st="40" end="63"/>
                                            </p:txEl>
                                          </p:spTgt>
                                        </p:tgtEl>
                                        <p:attrNameLst>
                                          <p:attrName>ppt_x</p:attrName>
                                        </p:attrNameLst>
                                      </p:cBhvr>
                                      <p:tavLst>
                                        <p:tav tm="0">
                                          <p:val>
                                            <p:strVal val="#ppt_x"/>
                                          </p:val>
                                        </p:tav>
                                        <p:tav tm="100000">
                                          <p:val>
                                            <p:strVal val="#ppt_x"/>
                                          </p:val>
                                        </p:tav>
                                      </p:tavLst>
                                    </p:anim>
                                    <p:anim calcmode="lin" valueType="num">
                                      <p:cBhvr>
                                        <p:cTn id="14" dur="1000" fill="hold"/>
                                        <p:tgtEl>
                                          <p:spTgt spid="335875">
                                            <p:txEl>
                                              <p:charRg st="40" end="63"/>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5875">
                                            <p:txEl>
                                              <p:charRg st="63" end="86"/>
                                            </p:txEl>
                                          </p:spTgt>
                                        </p:tgtEl>
                                        <p:attrNameLst>
                                          <p:attrName>style.visibility</p:attrName>
                                        </p:attrNameLst>
                                      </p:cBhvr>
                                      <p:to>
                                        <p:strVal val="visible"/>
                                      </p:to>
                                    </p:set>
                                    <p:animEffect transition="in" filter="fade">
                                      <p:cBhvr>
                                        <p:cTn id="17" dur="1000"/>
                                        <p:tgtEl>
                                          <p:spTgt spid="335875">
                                            <p:txEl>
                                              <p:charRg st="63" end="86"/>
                                            </p:txEl>
                                          </p:spTgt>
                                        </p:tgtEl>
                                      </p:cBhvr>
                                    </p:animEffect>
                                    <p:anim calcmode="lin" valueType="num">
                                      <p:cBhvr>
                                        <p:cTn id="18" dur="1000" fill="hold"/>
                                        <p:tgtEl>
                                          <p:spTgt spid="335875">
                                            <p:txEl>
                                              <p:charRg st="63" end="86"/>
                                            </p:txEl>
                                          </p:spTgt>
                                        </p:tgtEl>
                                        <p:attrNameLst>
                                          <p:attrName>ppt_x</p:attrName>
                                        </p:attrNameLst>
                                      </p:cBhvr>
                                      <p:tavLst>
                                        <p:tav tm="0">
                                          <p:val>
                                            <p:strVal val="#ppt_x"/>
                                          </p:val>
                                        </p:tav>
                                        <p:tav tm="100000">
                                          <p:val>
                                            <p:strVal val="#ppt_x"/>
                                          </p:val>
                                        </p:tav>
                                      </p:tavLst>
                                    </p:anim>
                                    <p:anim calcmode="lin" valueType="num">
                                      <p:cBhvr>
                                        <p:cTn id="19" dur="1000" fill="hold"/>
                                        <p:tgtEl>
                                          <p:spTgt spid="335875">
                                            <p:txEl>
                                              <p:charRg st="63" end="86"/>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5875">
                                            <p:txEl>
                                              <p:charRg st="86" end="94"/>
                                            </p:txEl>
                                          </p:spTgt>
                                        </p:tgtEl>
                                        <p:attrNameLst>
                                          <p:attrName>style.visibility</p:attrName>
                                        </p:attrNameLst>
                                      </p:cBhvr>
                                      <p:to>
                                        <p:strVal val="visible"/>
                                      </p:to>
                                    </p:set>
                                    <p:animEffect transition="in" filter="fade">
                                      <p:cBhvr>
                                        <p:cTn id="22" dur="1000"/>
                                        <p:tgtEl>
                                          <p:spTgt spid="335875">
                                            <p:txEl>
                                              <p:charRg st="86" end="94"/>
                                            </p:txEl>
                                          </p:spTgt>
                                        </p:tgtEl>
                                      </p:cBhvr>
                                    </p:animEffect>
                                    <p:anim calcmode="lin" valueType="num">
                                      <p:cBhvr>
                                        <p:cTn id="23" dur="1000" fill="hold"/>
                                        <p:tgtEl>
                                          <p:spTgt spid="335875">
                                            <p:txEl>
                                              <p:charRg st="86" end="94"/>
                                            </p:txEl>
                                          </p:spTgt>
                                        </p:tgtEl>
                                        <p:attrNameLst>
                                          <p:attrName>ppt_x</p:attrName>
                                        </p:attrNameLst>
                                      </p:cBhvr>
                                      <p:tavLst>
                                        <p:tav tm="0">
                                          <p:val>
                                            <p:strVal val="#ppt_x"/>
                                          </p:val>
                                        </p:tav>
                                        <p:tav tm="100000">
                                          <p:val>
                                            <p:strVal val="#ppt_x"/>
                                          </p:val>
                                        </p:tav>
                                      </p:tavLst>
                                    </p:anim>
                                    <p:anim calcmode="lin" valueType="num">
                                      <p:cBhvr>
                                        <p:cTn id="24" dur="1000" fill="hold"/>
                                        <p:tgtEl>
                                          <p:spTgt spid="335875">
                                            <p:txEl>
                                              <p:charRg st="86" end="9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35875">
                                            <p:txEl>
                                              <p:charRg st="95" end="111"/>
                                            </p:txEl>
                                          </p:spTgt>
                                        </p:tgtEl>
                                        <p:attrNameLst>
                                          <p:attrName>style.visibility</p:attrName>
                                        </p:attrNameLst>
                                      </p:cBhvr>
                                      <p:to>
                                        <p:strVal val="visible"/>
                                      </p:to>
                                    </p:set>
                                    <p:animEffect transition="in" filter="fade">
                                      <p:cBhvr>
                                        <p:cTn id="29" dur="1000"/>
                                        <p:tgtEl>
                                          <p:spTgt spid="335875">
                                            <p:txEl>
                                              <p:charRg st="95" end="111"/>
                                            </p:txEl>
                                          </p:spTgt>
                                        </p:tgtEl>
                                      </p:cBhvr>
                                    </p:animEffect>
                                    <p:anim calcmode="lin" valueType="num">
                                      <p:cBhvr>
                                        <p:cTn id="30" dur="1000" fill="hold"/>
                                        <p:tgtEl>
                                          <p:spTgt spid="335875">
                                            <p:txEl>
                                              <p:charRg st="95" end="111"/>
                                            </p:txEl>
                                          </p:spTgt>
                                        </p:tgtEl>
                                        <p:attrNameLst>
                                          <p:attrName>ppt_x</p:attrName>
                                        </p:attrNameLst>
                                      </p:cBhvr>
                                      <p:tavLst>
                                        <p:tav tm="0">
                                          <p:val>
                                            <p:strVal val="#ppt_x"/>
                                          </p:val>
                                        </p:tav>
                                        <p:tav tm="100000">
                                          <p:val>
                                            <p:strVal val="#ppt_x"/>
                                          </p:val>
                                        </p:tav>
                                      </p:tavLst>
                                    </p:anim>
                                    <p:anim calcmode="lin" valueType="num">
                                      <p:cBhvr>
                                        <p:cTn id="31" dur="1000" fill="hold"/>
                                        <p:tgtEl>
                                          <p:spTgt spid="335875">
                                            <p:txEl>
                                              <p:charRg st="95" end="111"/>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35875">
                                            <p:txEl>
                                              <p:charRg st="111" end="137"/>
                                            </p:txEl>
                                          </p:spTgt>
                                        </p:tgtEl>
                                        <p:attrNameLst>
                                          <p:attrName>style.visibility</p:attrName>
                                        </p:attrNameLst>
                                      </p:cBhvr>
                                      <p:to>
                                        <p:strVal val="visible"/>
                                      </p:to>
                                    </p:set>
                                    <p:animEffect transition="in" filter="fade">
                                      <p:cBhvr>
                                        <p:cTn id="34" dur="1000"/>
                                        <p:tgtEl>
                                          <p:spTgt spid="335875">
                                            <p:txEl>
                                              <p:charRg st="111" end="137"/>
                                            </p:txEl>
                                          </p:spTgt>
                                        </p:tgtEl>
                                      </p:cBhvr>
                                    </p:animEffect>
                                    <p:anim calcmode="lin" valueType="num">
                                      <p:cBhvr>
                                        <p:cTn id="35" dur="1000" fill="hold"/>
                                        <p:tgtEl>
                                          <p:spTgt spid="335875">
                                            <p:txEl>
                                              <p:charRg st="111" end="137"/>
                                            </p:txEl>
                                          </p:spTgt>
                                        </p:tgtEl>
                                        <p:attrNameLst>
                                          <p:attrName>ppt_x</p:attrName>
                                        </p:attrNameLst>
                                      </p:cBhvr>
                                      <p:tavLst>
                                        <p:tav tm="0">
                                          <p:val>
                                            <p:strVal val="#ppt_x"/>
                                          </p:val>
                                        </p:tav>
                                        <p:tav tm="100000">
                                          <p:val>
                                            <p:strVal val="#ppt_x"/>
                                          </p:val>
                                        </p:tav>
                                      </p:tavLst>
                                    </p:anim>
                                    <p:anim calcmode="lin" valueType="num">
                                      <p:cBhvr>
                                        <p:cTn id="36" dur="1000" fill="hold"/>
                                        <p:tgtEl>
                                          <p:spTgt spid="335875">
                                            <p:txEl>
                                              <p:charRg st="111" end="137"/>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35875">
                                            <p:txEl>
                                              <p:charRg st="137" end="188"/>
                                            </p:txEl>
                                          </p:spTgt>
                                        </p:tgtEl>
                                        <p:attrNameLst>
                                          <p:attrName>style.visibility</p:attrName>
                                        </p:attrNameLst>
                                      </p:cBhvr>
                                      <p:to>
                                        <p:strVal val="visible"/>
                                      </p:to>
                                    </p:set>
                                    <p:animEffect transition="in" filter="fade">
                                      <p:cBhvr>
                                        <p:cTn id="39" dur="1000"/>
                                        <p:tgtEl>
                                          <p:spTgt spid="335875">
                                            <p:txEl>
                                              <p:charRg st="137" end="188"/>
                                            </p:txEl>
                                          </p:spTgt>
                                        </p:tgtEl>
                                      </p:cBhvr>
                                    </p:animEffect>
                                    <p:anim calcmode="lin" valueType="num">
                                      <p:cBhvr>
                                        <p:cTn id="40" dur="1000" fill="hold"/>
                                        <p:tgtEl>
                                          <p:spTgt spid="335875">
                                            <p:txEl>
                                              <p:charRg st="137" end="188"/>
                                            </p:txEl>
                                          </p:spTgt>
                                        </p:tgtEl>
                                        <p:attrNameLst>
                                          <p:attrName>ppt_x</p:attrName>
                                        </p:attrNameLst>
                                      </p:cBhvr>
                                      <p:tavLst>
                                        <p:tav tm="0">
                                          <p:val>
                                            <p:strVal val="#ppt_x"/>
                                          </p:val>
                                        </p:tav>
                                        <p:tav tm="100000">
                                          <p:val>
                                            <p:strVal val="#ppt_x"/>
                                          </p:val>
                                        </p:tav>
                                      </p:tavLst>
                                    </p:anim>
                                    <p:anim calcmode="lin" valueType="num">
                                      <p:cBhvr>
                                        <p:cTn id="41" dur="1000" fill="hold"/>
                                        <p:tgtEl>
                                          <p:spTgt spid="335875">
                                            <p:txEl>
                                              <p:charRg st="137" end="18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6899" name="Rectangle 3"/>
          <p:cNvSpPr>
            <a:spLocks noGrp="1"/>
          </p:cNvSpPr>
          <p:nvPr>
            <p:ph idx="1"/>
          </p:nvPr>
        </p:nvSpPr>
        <p:spPr>
          <a:xfrm>
            <a:off x="457200" y="990600"/>
            <a:ext cx="7848600" cy="4291013"/>
          </a:xfrm>
        </p:spPr>
        <p:txBody>
          <a:bodyPr vert="horz" wrap="square" lIns="91440" tIns="45720" rIns="91440" bIns="45720" anchor="t"/>
          <a:p>
            <a:pPr eaLnBrk="1" hangingPunct="1">
              <a:lnSpc>
                <a:spcPct val="90000"/>
              </a:lnSpc>
            </a:pPr>
            <a:r>
              <a:rPr lang="en-US" altLang="zh-CN" sz="2400" dirty="0"/>
              <a:t>RFC 1519 </a:t>
            </a:r>
            <a:r>
              <a:rPr lang="zh-CN" altLang="en-US" sz="2400" dirty="0"/>
              <a:t>改变了过去</a:t>
            </a:r>
            <a:r>
              <a:rPr lang="en-US" altLang="zh-CN" sz="2400" dirty="0"/>
              <a:t>C</a:t>
            </a:r>
            <a:r>
              <a:rPr lang="zh-CN" altLang="en-US" sz="2400" dirty="0"/>
              <a:t>类地址的分配规则，将世界分成</a:t>
            </a:r>
            <a:r>
              <a:rPr lang="en-US" altLang="zh-CN" sz="2400" dirty="0"/>
              <a:t>4</a:t>
            </a:r>
            <a:r>
              <a:rPr lang="zh-CN" altLang="en-US" sz="2400" dirty="0"/>
              <a:t>个区，每个区分配一块连续的</a:t>
            </a:r>
            <a:r>
              <a:rPr lang="en-US" altLang="zh-CN" sz="2400" dirty="0"/>
              <a:t>C</a:t>
            </a:r>
            <a:r>
              <a:rPr lang="zh-CN" altLang="en-US" sz="2400" dirty="0"/>
              <a:t>类地址空间；</a:t>
            </a:r>
            <a:endParaRPr lang="zh-CN" altLang="en-US" sz="2400" dirty="0"/>
          </a:p>
          <a:p>
            <a:pPr lvl="1" eaLnBrk="1" hangingPunct="1">
              <a:lnSpc>
                <a:spcPct val="90000"/>
              </a:lnSpc>
              <a:buNone/>
            </a:pPr>
            <a:r>
              <a:rPr lang="zh-CN" altLang="en-US" sz="2000" dirty="0"/>
              <a:t>	欧洲：</a:t>
            </a:r>
            <a:r>
              <a:rPr lang="en-US" altLang="zh-CN" sz="2000" dirty="0"/>
              <a:t>194.0.0.0 ~ 195.255.255.255</a:t>
            </a:r>
            <a:endParaRPr lang="en-US" altLang="zh-CN" sz="2000" dirty="0"/>
          </a:p>
          <a:p>
            <a:pPr lvl="1" eaLnBrk="1" hangingPunct="1">
              <a:lnSpc>
                <a:spcPct val="90000"/>
              </a:lnSpc>
              <a:buNone/>
            </a:pPr>
            <a:r>
              <a:rPr lang="en-US" altLang="zh-CN" sz="2000" dirty="0"/>
              <a:t>	</a:t>
            </a:r>
            <a:r>
              <a:rPr lang="zh-CN" altLang="en-US" sz="2000" dirty="0"/>
              <a:t>北美： </a:t>
            </a:r>
            <a:r>
              <a:rPr lang="en-US" altLang="zh-CN" sz="2000" dirty="0"/>
              <a:t>198.0.0.0 ~ 199.255.255.255</a:t>
            </a:r>
            <a:endParaRPr lang="en-US" altLang="zh-CN" sz="2000" dirty="0"/>
          </a:p>
          <a:p>
            <a:pPr lvl="1" eaLnBrk="1" hangingPunct="1">
              <a:lnSpc>
                <a:spcPct val="90000"/>
              </a:lnSpc>
              <a:buNone/>
            </a:pPr>
            <a:r>
              <a:rPr lang="en-US" altLang="zh-CN" sz="2000" dirty="0"/>
              <a:t>	</a:t>
            </a:r>
            <a:r>
              <a:rPr lang="zh-CN" altLang="en-US" sz="2000" dirty="0"/>
              <a:t>中、南美： </a:t>
            </a:r>
            <a:r>
              <a:rPr lang="en-US" altLang="zh-CN" sz="2000" dirty="0"/>
              <a:t>200.0.0.0 ~ 201.255.255.255</a:t>
            </a:r>
            <a:endParaRPr lang="en-US" altLang="zh-CN" sz="2000" dirty="0"/>
          </a:p>
          <a:p>
            <a:pPr lvl="1" eaLnBrk="1" hangingPunct="1">
              <a:lnSpc>
                <a:spcPct val="90000"/>
              </a:lnSpc>
              <a:buNone/>
            </a:pPr>
            <a:r>
              <a:rPr lang="en-US" altLang="zh-CN" sz="2000" dirty="0"/>
              <a:t>	</a:t>
            </a:r>
            <a:r>
              <a:rPr lang="zh-CN" altLang="en-US" sz="2000" dirty="0"/>
              <a:t>亚太： </a:t>
            </a:r>
            <a:r>
              <a:rPr lang="en-US" altLang="zh-CN" sz="2000" dirty="0"/>
              <a:t>202.0.0.0 ~ 203.255.255.255</a:t>
            </a:r>
            <a:endParaRPr lang="en-US" altLang="zh-CN" sz="2000" dirty="0"/>
          </a:p>
          <a:p>
            <a:pPr eaLnBrk="1" hangingPunct="1">
              <a:lnSpc>
                <a:spcPct val="90000"/>
              </a:lnSpc>
            </a:pPr>
            <a:r>
              <a:rPr lang="en-US" altLang="zh-CN" sz="2400" dirty="0">
                <a:sym typeface="+mn-ea"/>
              </a:rPr>
              <a:t>CIDR</a:t>
            </a:r>
            <a:r>
              <a:rPr lang="zh-CN" altLang="en-US" sz="2400" dirty="0">
                <a:sym typeface="+mn-ea"/>
              </a:rPr>
              <a:t>思想可用于所有</a:t>
            </a:r>
            <a:r>
              <a:rPr lang="en-US" altLang="zh-CN" sz="2400" dirty="0">
                <a:sym typeface="+mn-ea"/>
              </a:rPr>
              <a:t>IP</a:t>
            </a:r>
            <a:r>
              <a:rPr lang="zh-CN" altLang="en-US" sz="2400" dirty="0">
                <a:sym typeface="+mn-ea"/>
              </a:rPr>
              <a:t>地址，没有</a:t>
            </a:r>
            <a:r>
              <a:rPr lang="en-US" altLang="zh-CN" sz="2400" dirty="0">
                <a:sym typeface="+mn-ea"/>
              </a:rPr>
              <a:t>A</a:t>
            </a:r>
            <a:r>
              <a:rPr lang="zh-CN" altLang="en-US" sz="2400" dirty="0">
                <a:sym typeface="+mn-ea"/>
              </a:rPr>
              <a:t>、</a:t>
            </a:r>
            <a:r>
              <a:rPr lang="en-US" altLang="zh-CN" sz="2400" dirty="0">
                <a:sym typeface="+mn-ea"/>
              </a:rPr>
              <a:t>B</a:t>
            </a:r>
            <a:r>
              <a:rPr lang="zh-CN" altLang="en-US" sz="2400" dirty="0">
                <a:sym typeface="+mn-ea"/>
              </a:rPr>
              <a:t>、</a:t>
            </a:r>
            <a:r>
              <a:rPr lang="en-US" altLang="zh-CN" sz="2400" dirty="0">
                <a:sym typeface="+mn-ea"/>
              </a:rPr>
              <a:t>C</a:t>
            </a:r>
            <a:r>
              <a:rPr lang="zh-CN" altLang="en-US" sz="2400" dirty="0">
                <a:sym typeface="+mn-ea"/>
              </a:rPr>
              <a:t>类之分。</a:t>
            </a:r>
            <a:endParaRPr lang="zh-CN" altLang="en-US" sz="2400" dirty="0"/>
          </a:p>
          <a:p>
            <a:pPr eaLnBrk="1" hangingPunct="1">
              <a:lnSpc>
                <a:spcPct val="90000"/>
              </a:lnSpc>
            </a:pPr>
            <a:r>
              <a:rPr lang="zh-CN" altLang="en-US" sz="2400" dirty="0">
                <a:sym typeface="+mn-ea"/>
              </a:rPr>
              <a:t>地址格式</a:t>
            </a:r>
            <a:r>
              <a:rPr lang="en-US" altLang="zh-CN" sz="2400" dirty="0">
                <a:sym typeface="+mn-ea"/>
              </a:rPr>
              <a:t>: </a:t>
            </a:r>
            <a:r>
              <a:rPr lang="en-US" altLang="zh-CN" sz="2400" dirty="0">
                <a:solidFill>
                  <a:srgbClr val="FF0000"/>
                </a:solidFill>
                <a:sym typeface="+mn-ea"/>
              </a:rPr>
              <a:t>a.b.c.d/x</a:t>
            </a:r>
            <a:r>
              <a:rPr lang="en-US" altLang="zh-CN" sz="2400" dirty="0">
                <a:sym typeface="+mn-ea"/>
              </a:rPr>
              <a:t>,  x</a:t>
            </a:r>
            <a:r>
              <a:rPr lang="zh-CN" altLang="en-US" sz="2400" dirty="0">
                <a:sym typeface="+mn-ea"/>
              </a:rPr>
              <a:t>表示地址中网络部分的位数</a:t>
            </a:r>
            <a:endParaRPr lang="zh-CN" altLang="en-US" sz="2400" dirty="0">
              <a:sym typeface="+mn-ea"/>
            </a:endParaRPr>
          </a:p>
          <a:p>
            <a:pPr eaLnBrk="1" hangingPunct="1">
              <a:lnSpc>
                <a:spcPct val="90000"/>
              </a:lnSpc>
            </a:pPr>
            <a:endParaRPr lang="zh-CN" altLang="en-US" sz="2400" dirty="0"/>
          </a:p>
          <a:p>
            <a:pPr eaLnBrk="1" hangingPunct="1">
              <a:lnSpc>
                <a:spcPct val="90000"/>
              </a:lnSpc>
            </a:pPr>
            <a:r>
              <a:rPr lang="zh-CN" altLang="en-US" sz="2400" dirty="0">
                <a:solidFill>
                  <a:schemeClr val="tx1"/>
                </a:solidFill>
              </a:rPr>
              <a:t>路由表格式保持不变</a:t>
            </a:r>
            <a:endParaRPr lang="zh-CN" altLang="en-US" sz="2400" dirty="0">
              <a:solidFill>
                <a:srgbClr val="FF6600"/>
              </a:solidFill>
            </a:endParaRPr>
          </a:p>
          <a:p>
            <a:pPr eaLnBrk="1" hangingPunct="1">
              <a:lnSpc>
                <a:spcPct val="90000"/>
              </a:lnSpc>
            </a:pPr>
            <a:r>
              <a:rPr lang="zh-CN" altLang="en-US" sz="2400" dirty="0">
                <a:solidFill>
                  <a:srgbClr val="FF6600"/>
                </a:solidFill>
              </a:rPr>
              <a:t>最长匹配原则</a:t>
            </a:r>
            <a:r>
              <a:rPr lang="zh-CN" altLang="en-US" sz="2400" dirty="0"/>
              <a:t>：路由查找时，若多个路由表项匹配成功，选择掩码长（</a:t>
            </a:r>
            <a:r>
              <a:rPr lang="en-US" altLang="zh-CN" sz="2400" dirty="0"/>
              <a:t>1</a:t>
            </a:r>
            <a:r>
              <a:rPr lang="zh-CN" altLang="en-US" sz="2400" dirty="0"/>
              <a:t>比特数多）的路由表项；</a:t>
            </a:r>
            <a:endParaRPr lang="zh-CN" altLang="en-US" sz="2400" dirty="0"/>
          </a:p>
          <a:p>
            <a:pPr eaLnBrk="1" hangingPunct="1">
              <a:lnSpc>
                <a:spcPct val="90000"/>
              </a:lnSpc>
            </a:pPr>
            <a:endParaRPr lang="zh-CN" altLang="en-US" sz="2400" dirty="0"/>
          </a:p>
        </p:txBody>
      </p:sp>
      <p:sp>
        <p:nvSpPr>
          <p:cNvPr id="336901" name="Rectangle 5"/>
          <p:cNvSpPr>
            <a:spLocks noGrp="1" noChangeArrowheads="1"/>
          </p:cNvSpPr>
          <p:nvPr>
            <p:ph type="title"/>
          </p:nvPr>
        </p:nvSpPr>
        <p:spPr>
          <a:xfrm>
            <a:off x="539750" y="0"/>
            <a:ext cx="7793038"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CIDR</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概况</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par>
    </p:tnLst>
    <p:bldLst>
      <p:bldP spid="3368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10"/>
          <p:cNvSpPr/>
          <p:nvPr/>
        </p:nvSpPr>
        <p:spPr>
          <a:xfrm>
            <a:off x="2533650" y="2895600"/>
            <a:ext cx="9144000" cy="0"/>
          </a:xfrm>
          <a:prstGeom prst="rect">
            <a:avLst/>
          </a:prstGeom>
          <a:noFill/>
          <a:ln w="9525">
            <a:noFill/>
          </a:ln>
        </p:spPr>
        <p:txBody>
          <a:bodyPr anchor="t">
            <a:spAutoFit/>
          </a:bodyPr>
          <a:p>
            <a:endParaRPr lang="zh-CN" altLang="en-US" dirty="0">
              <a:latin typeface="Times New Roman" panose="02020603050405020304" pitchFamily="18" charset="0"/>
              <a:ea typeface="黑体" panose="02010609060101010101" pitchFamily="49" charset="-122"/>
            </a:endParaRPr>
          </a:p>
        </p:txBody>
      </p:sp>
      <p:sp>
        <p:nvSpPr>
          <p:cNvPr id="263179" name="Rectangle 11"/>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虚电路和数据报</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graphicFrame>
        <p:nvGraphicFramePr>
          <p:cNvPr id="2" name="Object 50"/>
          <p:cNvGraphicFramePr>
            <a:graphicFrameLocks noChangeAspect="1"/>
          </p:cNvGraphicFramePr>
          <p:nvPr>
            <p:custDataLst>
              <p:tags r:id="rId1"/>
            </p:custDataLst>
          </p:nvPr>
        </p:nvGraphicFramePr>
        <p:xfrm>
          <a:off x="35560" y="1341120"/>
          <a:ext cx="9340850" cy="3819525"/>
        </p:xfrm>
        <a:graphic>
          <a:graphicData uri="http://schemas.openxmlformats.org/presentationml/2006/ole">
            <mc:AlternateContent xmlns:mc="http://schemas.openxmlformats.org/markup-compatibility/2006">
              <mc:Choice xmlns:v="urn:schemas-microsoft-com:vml" Requires="v">
                <p:oleObj spid="_x0000_s3076" name="" r:id="rId2" imgW="13690600" imgH="5626100" progId="Visio.Drawing.15">
                  <p:embed/>
                </p:oleObj>
              </mc:Choice>
              <mc:Fallback>
                <p:oleObj name="" r:id="rId2" imgW="13690600" imgH="5626100" progId="Visio.Drawing.15">
                  <p:embed/>
                  <p:pic>
                    <p:nvPicPr>
                      <p:cNvPr id="0" name="图片 3075"/>
                      <p:cNvPicPr/>
                      <p:nvPr/>
                    </p:nvPicPr>
                    <p:blipFill>
                      <a:blip r:embed="rId3"/>
                      <a:stretch>
                        <a:fillRect/>
                      </a:stretch>
                    </p:blipFill>
                    <p:spPr>
                      <a:xfrm>
                        <a:off x="35560" y="1341120"/>
                        <a:ext cx="9340850" cy="38195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894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0" cap="none" spc="0" normalizeH="0" baseline="0" noProof="0" smtClean="0">
                <a:ln>
                  <a:noFill/>
                </a:ln>
                <a:solidFill>
                  <a:srgbClr val="FF9900"/>
                </a:solidFill>
                <a:effectLst/>
                <a:uLnTx/>
                <a:uFillTx/>
                <a:latin typeface="+mj-lt"/>
                <a:ea typeface="+mj-ea"/>
                <a:cs typeface="+mj-cs"/>
              </a:rPr>
              <a:t>无类域间路由</a:t>
            </a:r>
            <a:r>
              <a:rPr kumimoji="1" lang="en-US" altLang="zh-CN" sz="2800" b="0" i="0" u="none" strike="noStrike" kern="0" cap="none" spc="0" normalizeH="0" baseline="0" noProof="0" smtClean="0">
                <a:ln>
                  <a:noFill/>
                </a:ln>
                <a:solidFill>
                  <a:srgbClr val="FF9900"/>
                </a:solidFill>
                <a:effectLst/>
                <a:uLnTx/>
                <a:uFillTx/>
                <a:latin typeface="+mj-lt"/>
                <a:ea typeface="+mj-ea"/>
                <a:cs typeface="+mj-cs"/>
              </a:rPr>
              <a:t>CIDR  </a:t>
            </a:r>
            <a:r>
              <a:rPr kumimoji="1" lang="zh-CN" altLang="en-US" sz="2800" b="0" i="0" u="none" strike="noStrike" kern="0" cap="none" spc="0" normalizeH="0" baseline="0" noProof="0" smtClean="0">
                <a:ln>
                  <a:noFill/>
                </a:ln>
                <a:solidFill>
                  <a:srgbClr val="FF9900"/>
                </a:solidFill>
                <a:effectLst/>
                <a:uLnTx/>
                <a:uFillTx/>
                <a:latin typeface="+mj-lt"/>
                <a:ea typeface="+mj-ea"/>
                <a:cs typeface="+mj-cs"/>
              </a:rPr>
              <a:t>（例）</a:t>
            </a:r>
            <a:endParaRPr kumimoji="1" lang="zh-CN" altLang="en-US" sz="2800" b="0" i="0" u="none" strike="noStrike" kern="0" cap="none" spc="0" normalizeH="0" baseline="0" noProof="0" smtClean="0">
              <a:ln>
                <a:noFill/>
              </a:ln>
              <a:solidFill>
                <a:srgbClr val="FF9900"/>
              </a:solidFill>
              <a:effectLst/>
              <a:uLnTx/>
              <a:uFillTx/>
              <a:latin typeface="+mj-lt"/>
              <a:ea typeface="+mj-ea"/>
              <a:cs typeface="+mj-cs"/>
            </a:endParaRPr>
          </a:p>
        </p:txBody>
      </p:sp>
      <p:sp>
        <p:nvSpPr>
          <p:cNvPr id="31746" name="Rectangle 3"/>
          <p:cNvSpPr>
            <a:spLocks noGrp="1"/>
          </p:cNvSpPr>
          <p:nvPr>
            <p:ph idx="1"/>
          </p:nvPr>
        </p:nvSpPr>
        <p:spPr>
          <a:xfrm>
            <a:off x="395288" y="908050"/>
            <a:ext cx="8382000" cy="2940050"/>
          </a:xfrm>
        </p:spPr>
        <p:txBody>
          <a:bodyPr vert="horz" wrap="square" lIns="91440" tIns="45720" rIns="91440" bIns="45720" anchor="t"/>
          <a:p>
            <a:pPr lvl="1" eaLnBrk="1" hangingPunct="1"/>
            <a:r>
              <a:rPr lang="zh-CN" altLang="en-US" sz="2400" dirty="0"/>
              <a:t>西校区 需要</a:t>
            </a:r>
            <a:r>
              <a:rPr lang="en-US" altLang="zh-CN" sz="2400" dirty="0"/>
              <a:t>2048</a:t>
            </a:r>
            <a:r>
              <a:rPr lang="zh-CN" altLang="en-US" sz="2400" dirty="0"/>
              <a:t>个地址，</a:t>
            </a:r>
            <a:r>
              <a:rPr lang="en-US" altLang="zh-CN" sz="2400" dirty="0"/>
              <a:t>202.117.0.0 ~ 202.117. 7.255</a:t>
            </a:r>
            <a:r>
              <a:rPr lang="zh-CN" altLang="en-US" sz="2400" dirty="0"/>
              <a:t>，掩码</a:t>
            </a:r>
            <a:r>
              <a:rPr lang="en-US" altLang="zh-CN" sz="2400" dirty="0"/>
              <a:t>255.255.248.0</a:t>
            </a:r>
            <a:r>
              <a:rPr lang="zh-CN" altLang="en-US" sz="2400" dirty="0"/>
              <a:t>；</a:t>
            </a:r>
            <a:endParaRPr lang="zh-CN" altLang="en-US" sz="2400" dirty="0"/>
          </a:p>
          <a:p>
            <a:pPr lvl="1" eaLnBrk="1" hangingPunct="1"/>
            <a:r>
              <a:rPr lang="zh-CN" altLang="en-US" sz="2400" dirty="0"/>
              <a:t>东校区需要</a:t>
            </a:r>
            <a:r>
              <a:rPr lang="en-US" altLang="zh-CN" sz="2400" dirty="0"/>
              <a:t>4096</a:t>
            </a:r>
            <a:r>
              <a:rPr lang="zh-CN" altLang="en-US" sz="2400" dirty="0"/>
              <a:t>个地址， </a:t>
            </a:r>
            <a:r>
              <a:rPr lang="en-US" altLang="zh-CN" sz="2400" dirty="0"/>
              <a:t>202.117. 16.0 ~ 202.117. 31.255</a:t>
            </a:r>
            <a:r>
              <a:rPr lang="zh-CN" altLang="en-US" sz="2400" dirty="0"/>
              <a:t>，掩码</a:t>
            </a:r>
            <a:r>
              <a:rPr lang="en-US" altLang="zh-CN" sz="2400" dirty="0"/>
              <a:t>255.255.240.0</a:t>
            </a:r>
            <a:r>
              <a:rPr lang="zh-CN" altLang="en-US" sz="2400" dirty="0"/>
              <a:t>；</a:t>
            </a:r>
            <a:endParaRPr lang="zh-CN" altLang="en-US" sz="2400" dirty="0"/>
          </a:p>
          <a:p>
            <a:pPr lvl="1" eaLnBrk="1" hangingPunct="1"/>
            <a:endParaRPr lang="zh-CN" altLang="en-US" sz="2400" dirty="0"/>
          </a:p>
          <a:p>
            <a:pPr lvl="1" eaLnBrk="1" hangingPunct="1"/>
            <a:r>
              <a:rPr lang="en-US" altLang="en-US" sz="2400" dirty="0"/>
              <a:t>	</a:t>
            </a:r>
            <a:r>
              <a:rPr lang="zh-CN" altLang="en-US" sz="2400" dirty="0"/>
              <a:t>路由表内容</a:t>
            </a:r>
            <a:endParaRPr lang="zh-CN" altLang="en-US" sz="2400" dirty="0"/>
          </a:p>
          <a:p>
            <a:pPr lvl="1" eaLnBrk="1" hangingPunct="1">
              <a:buNone/>
            </a:pPr>
            <a:r>
              <a:rPr lang="zh-CN" altLang="en-US" sz="2400" dirty="0"/>
              <a:t>			</a:t>
            </a:r>
            <a:endParaRPr lang="zh-CN" altLang="en-US" sz="1400" dirty="0"/>
          </a:p>
        </p:txBody>
      </p:sp>
      <p:grpSp>
        <p:nvGrpSpPr>
          <p:cNvPr id="31747" name="Group 21"/>
          <p:cNvGrpSpPr/>
          <p:nvPr/>
        </p:nvGrpSpPr>
        <p:grpSpPr>
          <a:xfrm>
            <a:off x="1908175" y="3644900"/>
            <a:ext cx="4927600" cy="1917700"/>
            <a:chOff x="43" y="0"/>
            <a:chExt cx="2272" cy="1496"/>
          </a:xfrm>
        </p:grpSpPr>
        <p:sp>
          <p:nvSpPr>
            <p:cNvPr id="31748" name="Rectangle 13"/>
            <p:cNvSpPr/>
            <p:nvPr/>
          </p:nvSpPr>
          <p:spPr>
            <a:xfrm>
              <a:off x="43" y="0"/>
              <a:ext cx="1136" cy="374"/>
            </a:xfrm>
            <a:prstGeom prst="rect">
              <a:avLst/>
            </a:prstGeom>
            <a:noFill/>
            <a:ln w="9525" cap="flat" cmpd="sng">
              <a:solidFill>
                <a:schemeClr val="tx1"/>
              </a:solidFill>
              <a:prstDash val="solid"/>
              <a:miter/>
              <a:headEnd type="none" w="med" len="med"/>
              <a:tailEnd type="none" w="med" len="med"/>
            </a:ln>
          </p:spPr>
          <p:txBody>
            <a:bodyPr anchor="t"/>
            <a:p>
              <a:pPr algn="just"/>
              <a:r>
                <a:rPr lang="en-US" altLang="zh-CN" sz="2000" dirty="0">
                  <a:solidFill>
                    <a:schemeClr val="tx1"/>
                  </a:solidFill>
                  <a:latin typeface="宋体" panose="02010600030101010101" pitchFamily="2" charset="-122"/>
                  <a:ea typeface="宋体" panose="02010600030101010101" pitchFamily="2" charset="-122"/>
                </a:rPr>
                <a:t>IP</a:t>
              </a:r>
              <a:r>
                <a:rPr lang="zh-CN" altLang="en-US" sz="2000" dirty="0">
                  <a:solidFill>
                    <a:schemeClr val="tx1"/>
                  </a:solidFill>
                  <a:latin typeface="宋体" panose="02010600030101010101" pitchFamily="2" charset="-122"/>
                  <a:ea typeface="宋体" panose="02010600030101010101" pitchFamily="2" charset="-122"/>
                </a:rPr>
                <a:t>地址</a:t>
              </a:r>
              <a:endParaRPr lang="zh-CN" altLang="en-US" sz="20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1749" name="Rectangle 14"/>
            <p:cNvSpPr/>
            <p:nvPr/>
          </p:nvSpPr>
          <p:spPr>
            <a:xfrm>
              <a:off x="1179" y="0"/>
              <a:ext cx="1136" cy="374"/>
            </a:xfrm>
            <a:prstGeom prst="rect">
              <a:avLst/>
            </a:prstGeom>
            <a:noFill/>
            <a:ln w="9525" cap="flat" cmpd="sng">
              <a:solidFill>
                <a:schemeClr val="tx1"/>
              </a:solidFill>
              <a:prstDash val="solid"/>
              <a:miter/>
              <a:headEnd type="none" w="med" len="med"/>
              <a:tailEnd type="none" w="med" len="med"/>
            </a:ln>
          </p:spPr>
          <p:txBody>
            <a:bodyPr anchor="t"/>
            <a:p>
              <a:pPr algn="just"/>
              <a:r>
                <a:rPr lang="zh-CN" altLang="en-US" sz="2000" dirty="0">
                  <a:solidFill>
                    <a:schemeClr val="tx1"/>
                  </a:solidFill>
                  <a:latin typeface="宋体" panose="02010600030101010101" pitchFamily="2" charset="-122"/>
                  <a:ea typeface="宋体" panose="02010600030101010101" pitchFamily="2" charset="-122"/>
                </a:rPr>
                <a:t>子网掩码</a:t>
              </a:r>
              <a:endParaRPr lang="zh-CN" altLang="en-US" sz="20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1750" name="Rectangle 15"/>
            <p:cNvSpPr/>
            <p:nvPr/>
          </p:nvSpPr>
          <p:spPr>
            <a:xfrm>
              <a:off x="43" y="374"/>
              <a:ext cx="1136" cy="374"/>
            </a:xfrm>
            <a:prstGeom prst="rect">
              <a:avLst/>
            </a:prstGeom>
            <a:noFill/>
            <a:ln w="9525" cap="flat" cmpd="sng">
              <a:solidFill>
                <a:schemeClr val="tx1"/>
              </a:solidFill>
              <a:prstDash val="solid"/>
              <a:miter/>
              <a:headEnd type="none" w="med" len="med"/>
              <a:tailEnd type="none" w="med" len="med"/>
            </a:ln>
          </p:spPr>
          <p:txBody>
            <a:bodyPr anchor="t"/>
            <a:p>
              <a:pPr algn="just"/>
              <a:r>
                <a:rPr lang="en-US" altLang="zh-CN" sz="2000" dirty="0">
                  <a:solidFill>
                    <a:schemeClr val="tx1"/>
                  </a:solidFill>
                  <a:latin typeface="宋体" panose="02010600030101010101" pitchFamily="2" charset="-122"/>
                  <a:ea typeface="宋体" panose="02010600030101010101" pitchFamily="2" charset="-122"/>
                </a:rPr>
                <a:t>202.117.0.0</a:t>
              </a:r>
              <a:endParaRPr lang="en-US" altLang="zh-CN" sz="20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1751" name="Rectangle 16"/>
            <p:cNvSpPr/>
            <p:nvPr/>
          </p:nvSpPr>
          <p:spPr>
            <a:xfrm>
              <a:off x="1179" y="374"/>
              <a:ext cx="1136" cy="374"/>
            </a:xfrm>
            <a:prstGeom prst="rect">
              <a:avLst/>
            </a:prstGeom>
            <a:noFill/>
            <a:ln w="9525" cap="flat" cmpd="sng">
              <a:solidFill>
                <a:schemeClr val="tx1"/>
              </a:solidFill>
              <a:prstDash val="solid"/>
              <a:miter/>
              <a:headEnd type="none" w="med" len="med"/>
              <a:tailEnd type="none" w="med" len="med"/>
            </a:ln>
          </p:spPr>
          <p:txBody>
            <a:bodyPr anchor="t"/>
            <a:p>
              <a:pPr algn="just"/>
              <a:r>
                <a:rPr lang="en-US" altLang="zh-CN" sz="2000" dirty="0">
                  <a:solidFill>
                    <a:schemeClr val="tx1"/>
                  </a:solidFill>
                  <a:latin typeface="宋体" panose="02010600030101010101" pitchFamily="2" charset="-122"/>
                  <a:ea typeface="宋体" panose="02010600030101010101" pitchFamily="2" charset="-122"/>
                </a:rPr>
                <a:t>255.255.248.0</a:t>
              </a:r>
              <a:endParaRPr lang="en-US" altLang="zh-CN" sz="20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1752" name="Rectangle 17"/>
            <p:cNvSpPr/>
            <p:nvPr/>
          </p:nvSpPr>
          <p:spPr>
            <a:xfrm>
              <a:off x="43" y="748"/>
              <a:ext cx="1136" cy="374"/>
            </a:xfrm>
            <a:prstGeom prst="rect">
              <a:avLst/>
            </a:prstGeom>
            <a:noFill/>
            <a:ln w="9525" cap="flat" cmpd="sng">
              <a:solidFill>
                <a:schemeClr val="tx1"/>
              </a:solidFill>
              <a:prstDash val="solid"/>
              <a:miter/>
              <a:headEnd type="none" w="med" len="med"/>
              <a:tailEnd type="none" w="med" len="med"/>
            </a:ln>
          </p:spPr>
          <p:txBody>
            <a:bodyPr anchor="t"/>
            <a:p>
              <a:pPr algn="just"/>
              <a:r>
                <a:rPr lang="en-US" altLang="zh-CN" sz="2000" dirty="0">
                  <a:solidFill>
                    <a:schemeClr val="tx1"/>
                  </a:solidFill>
                  <a:latin typeface="宋体" panose="02010600030101010101" pitchFamily="2" charset="-122"/>
                  <a:ea typeface="宋体" panose="02010600030101010101" pitchFamily="2" charset="-122"/>
                </a:rPr>
                <a:t>202.117.16.0</a:t>
              </a:r>
              <a:endParaRPr lang="en-US" altLang="zh-CN" sz="20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1753" name="Rectangle 18"/>
            <p:cNvSpPr/>
            <p:nvPr/>
          </p:nvSpPr>
          <p:spPr>
            <a:xfrm>
              <a:off x="1179" y="748"/>
              <a:ext cx="1136" cy="374"/>
            </a:xfrm>
            <a:prstGeom prst="rect">
              <a:avLst/>
            </a:prstGeom>
            <a:noFill/>
            <a:ln w="9525" cap="flat" cmpd="sng">
              <a:solidFill>
                <a:schemeClr val="tx1"/>
              </a:solidFill>
              <a:prstDash val="solid"/>
              <a:miter/>
              <a:headEnd type="none" w="med" len="med"/>
              <a:tailEnd type="none" w="med" len="med"/>
            </a:ln>
          </p:spPr>
          <p:txBody>
            <a:bodyPr anchor="t"/>
            <a:p>
              <a:pPr algn="just"/>
              <a:r>
                <a:rPr lang="en-US" altLang="zh-CN" sz="2000" dirty="0">
                  <a:solidFill>
                    <a:schemeClr val="tx1"/>
                  </a:solidFill>
                  <a:latin typeface="宋体" panose="02010600030101010101" pitchFamily="2" charset="-122"/>
                  <a:ea typeface="宋体" panose="02010600030101010101" pitchFamily="2" charset="-122"/>
                </a:rPr>
                <a:t>255.255.240.0</a:t>
              </a:r>
              <a:endParaRPr lang="en-US" altLang="zh-CN" sz="20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1754" name="Rectangle 19"/>
            <p:cNvSpPr/>
            <p:nvPr/>
          </p:nvSpPr>
          <p:spPr>
            <a:xfrm>
              <a:off x="43" y="1122"/>
              <a:ext cx="1136" cy="374"/>
            </a:xfrm>
            <a:prstGeom prst="rect">
              <a:avLst/>
            </a:prstGeom>
            <a:noFill/>
            <a:ln w="9525" cap="flat" cmpd="sng">
              <a:solidFill>
                <a:schemeClr val="tx1"/>
              </a:solidFill>
              <a:prstDash val="solid"/>
              <a:miter/>
              <a:headEnd type="none" w="med" len="med"/>
              <a:tailEnd type="none" w="med" len="med"/>
            </a:ln>
          </p:spPr>
          <p:txBody>
            <a:bodyPr anchor="t"/>
            <a:p>
              <a:pPr algn="just"/>
              <a:r>
                <a:rPr lang="en-US" altLang="zh-CN" sz="2000" dirty="0">
                  <a:solidFill>
                    <a:schemeClr val="tx1"/>
                  </a:solidFill>
                  <a:latin typeface="宋体" panose="02010600030101010101" pitchFamily="2" charset="-122"/>
                  <a:ea typeface="宋体" panose="02010600030101010101" pitchFamily="2" charset="-122"/>
                </a:rPr>
                <a:t>202.117.0.0</a:t>
              </a:r>
              <a:endParaRPr lang="en-US" altLang="zh-CN" sz="20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31755" name="Rectangle 20"/>
            <p:cNvSpPr/>
            <p:nvPr/>
          </p:nvSpPr>
          <p:spPr>
            <a:xfrm>
              <a:off x="1179" y="1122"/>
              <a:ext cx="1136" cy="374"/>
            </a:xfrm>
            <a:prstGeom prst="rect">
              <a:avLst/>
            </a:prstGeom>
            <a:noFill/>
            <a:ln w="9525" cap="flat" cmpd="sng">
              <a:solidFill>
                <a:schemeClr val="tx1"/>
              </a:solidFill>
              <a:prstDash val="solid"/>
              <a:miter/>
              <a:headEnd type="none" w="med" len="med"/>
              <a:tailEnd type="none" w="med" len="med"/>
            </a:ln>
          </p:spPr>
          <p:txBody>
            <a:bodyPr anchor="t"/>
            <a:p>
              <a:pPr algn="just"/>
              <a:r>
                <a:rPr lang="en-US" altLang="zh-CN" sz="2000" dirty="0">
                  <a:solidFill>
                    <a:schemeClr val="tx1"/>
                  </a:solidFill>
                  <a:latin typeface="宋体" panose="02010600030101010101" pitchFamily="2" charset="-122"/>
                  <a:ea typeface="宋体" panose="02010600030101010101" pitchFamily="2" charset="-122"/>
                </a:rPr>
                <a:t>255.255.0.0</a:t>
              </a:r>
              <a:endParaRPr lang="en-US" altLang="zh-CN" sz="20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dirty="0">
                <a:solidFill>
                  <a:schemeClr val="tx1"/>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3"/>
          <p:cNvSpPr>
            <a:spLocks noGrp="1"/>
          </p:cNvSpPr>
          <p:nvPr>
            <p:ph idx="1"/>
          </p:nvPr>
        </p:nvSpPr>
        <p:spPr>
          <a:xfrm>
            <a:off x="431800" y="1125538"/>
            <a:ext cx="8712200" cy="3616325"/>
          </a:xfrm>
        </p:spPr>
        <p:txBody>
          <a:bodyPr vert="horz" wrap="square" lIns="91440" tIns="45720" rIns="91440" bIns="45720" anchor="t"/>
          <a:p>
            <a:pPr eaLnBrk="1" hangingPunct="1"/>
            <a:r>
              <a:rPr lang="zh-CN" altLang="en-US" dirty="0">
                <a:latin typeface="宋体" panose="02010600030101010101" pitchFamily="2" charset="-122"/>
              </a:rPr>
              <a:t>为了保证</a:t>
            </a:r>
            <a:r>
              <a:rPr lang="en-US" altLang="zh-CN" dirty="0"/>
              <a:t>CIDR</a:t>
            </a:r>
            <a:r>
              <a:rPr lang="zh-CN" altLang="en-US" dirty="0">
                <a:latin typeface="宋体" panose="02010600030101010101" pitchFamily="2" charset="-122"/>
              </a:rPr>
              <a:t>正确工作，这组</a:t>
            </a:r>
            <a:r>
              <a:rPr lang="en-US" altLang="zh-CN" dirty="0"/>
              <a:t>C</a:t>
            </a:r>
            <a:r>
              <a:rPr lang="zh-CN" altLang="en-US" dirty="0">
                <a:latin typeface="宋体" panose="02010600030101010101" pitchFamily="2" charset="-122"/>
              </a:rPr>
              <a:t>类地址的分配必须满足如下条件：</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这组</a:t>
            </a:r>
            <a:r>
              <a:rPr lang="en-US" altLang="zh-CN" dirty="0"/>
              <a:t>C</a:t>
            </a:r>
            <a:r>
              <a:rPr lang="zh-CN" altLang="en-US" dirty="0">
                <a:latin typeface="宋体" panose="02010600030101010101" pitchFamily="2" charset="-122"/>
              </a:rPr>
              <a:t>类地址必须是连续的；</a:t>
            </a:r>
            <a:r>
              <a:rPr lang="zh-CN" altLang="en-US" dirty="0"/>
              <a:t> </a:t>
            </a:r>
            <a:endParaRPr lang="zh-CN" altLang="en-US" dirty="0"/>
          </a:p>
          <a:p>
            <a:pPr lvl="1" eaLnBrk="1" hangingPunct="1"/>
            <a:r>
              <a:rPr lang="zh-CN" altLang="en-US" dirty="0">
                <a:latin typeface="宋体" panose="02010600030101010101" pitchFamily="2" charset="-122"/>
              </a:rPr>
              <a:t>这组</a:t>
            </a:r>
            <a:r>
              <a:rPr lang="en-US" altLang="zh-CN" dirty="0"/>
              <a:t>C</a:t>
            </a:r>
            <a:r>
              <a:rPr lang="zh-CN" altLang="en-US" dirty="0">
                <a:latin typeface="宋体" panose="02010600030101010101" pitchFamily="2" charset="-122"/>
              </a:rPr>
              <a:t>类地址的数量必须是</a:t>
            </a:r>
            <a:r>
              <a:rPr lang="en-US" altLang="zh-CN" dirty="0"/>
              <a:t>2</a:t>
            </a:r>
            <a:r>
              <a:rPr lang="zh-CN" altLang="en-US" dirty="0">
                <a:latin typeface="宋体" panose="02010600030101010101" pitchFamily="2" charset="-122"/>
              </a:rPr>
              <a:t>的指数，设为</a:t>
            </a:r>
            <a:r>
              <a:rPr lang="en-US" altLang="zh-CN" dirty="0"/>
              <a:t>2</a:t>
            </a:r>
            <a:r>
              <a:rPr lang="en-US" altLang="zh-CN" baseline="30000" dirty="0"/>
              <a:t>n</a:t>
            </a:r>
            <a:r>
              <a:rPr lang="zh-CN" altLang="en-US" dirty="0">
                <a:latin typeface="宋体" panose="02010600030101010101" pitchFamily="2" charset="-122"/>
              </a:rPr>
              <a:t>个；</a:t>
            </a:r>
            <a:r>
              <a:rPr lang="zh-CN" altLang="en-US" dirty="0"/>
              <a:t> </a:t>
            </a:r>
            <a:endParaRPr lang="zh-CN" altLang="en-US" dirty="0"/>
          </a:p>
          <a:p>
            <a:pPr lvl="1" eaLnBrk="1" hangingPunct="1"/>
            <a:r>
              <a:rPr lang="zh-CN" altLang="en-US" dirty="0">
                <a:latin typeface="宋体" panose="02010600030101010101" pitchFamily="2" charset="-122"/>
              </a:rPr>
              <a:t>这组</a:t>
            </a:r>
            <a:r>
              <a:rPr lang="en-US" altLang="zh-CN" dirty="0"/>
              <a:t>C</a:t>
            </a:r>
            <a:r>
              <a:rPr lang="zh-CN" altLang="en-US" dirty="0">
                <a:latin typeface="宋体" panose="02010600030101010101" pitchFamily="2" charset="-122"/>
              </a:rPr>
              <a:t>类地址的起始</a:t>
            </a:r>
            <a:r>
              <a:rPr lang="en-US" altLang="zh-CN" dirty="0"/>
              <a:t>C</a:t>
            </a:r>
            <a:r>
              <a:rPr lang="zh-CN" altLang="en-US" dirty="0">
                <a:latin typeface="宋体" panose="02010600030101010101" pitchFamily="2" charset="-122"/>
              </a:rPr>
              <a:t>类地址必须保证能被</a:t>
            </a:r>
            <a:r>
              <a:rPr lang="en-US" altLang="zh-CN" dirty="0"/>
              <a:t>2</a:t>
            </a:r>
            <a:r>
              <a:rPr lang="en-US" altLang="zh-CN" baseline="30000" dirty="0"/>
              <a:t>n</a:t>
            </a:r>
            <a:r>
              <a:rPr lang="zh-CN" altLang="en-US" dirty="0">
                <a:latin typeface="宋体" panose="02010600030101010101" pitchFamily="2" charset="-122"/>
              </a:rPr>
              <a:t>整除。</a:t>
            </a:r>
            <a:r>
              <a:rPr lang="zh-CN" altLang="en-US" dirty="0"/>
              <a:t>  </a:t>
            </a:r>
            <a:endParaRPr lang="zh-CN" altLang="en-US" dirty="0"/>
          </a:p>
        </p:txBody>
      </p:sp>
      <p:sp>
        <p:nvSpPr>
          <p:cNvPr id="339973" name="Rectangle 5"/>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CIDR </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地址分配原则</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0034" name="Rectangle 2"/>
          <p:cNvSpPr>
            <a:spLocks noGrp="1" noChangeArrowheads="1"/>
          </p:cNvSpPr>
          <p:nvPr>
            <p:ph type="title"/>
          </p:nvPr>
        </p:nvSpPr>
        <p:spPr>
          <a:xfrm>
            <a:off x="1290638" y="171450"/>
            <a:ext cx="6724650" cy="287338"/>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5.4.3 IP</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分组格式</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20482" name="Rectangle 4"/>
          <p:cNvSpPr>
            <a:spLocks noGrp="1"/>
          </p:cNvSpPr>
          <p:nvPr>
            <p:ph idx="1"/>
          </p:nvPr>
        </p:nvSpPr>
        <p:spPr>
          <a:xfrm>
            <a:off x="250825" y="765175"/>
            <a:ext cx="8496300" cy="1431925"/>
          </a:xfrm>
        </p:spPr>
        <p:txBody>
          <a:bodyPr vert="horz" wrap="square" lIns="91440" tIns="45720" rIns="91440" bIns="45720" anchor="t"/>
          <a:p>
            <a:pPr lvl="1" eaLnBrk="1" hangingPunct="1"/>
            <a:r>
              <a:rPr lang="en-US" altLang="zh-CN" sz="2000" dirty="0"/>
              <a:t>IP</a:t>
            </a:r>
            <a:r>
              <a:rPr lang="zh-CN" altLang="en-US" sz="2000" dirty="0"/>
              <a:t>头包括</a:t>
            </a:r>
            <a:r>
              <a:rPr lang="en-US" altLang="zh-CN" sz="2000" dirty="0">
                <a:solidFill>
                  <a:srgbClr val="FF6600"/>
                </a:solidFill>
              </a:rPr>
              <a:t>20</a:t>
            </a:r>
            <a:r>
              <a:rPr lang="zh-CN" altLang="en-US" sz="2000" dirty="0">
                <a:solidFill>
                  <a:srgbClr val="FF6600"/>
                </a:solidFill>
              </a:rPr>
              <a:t>个字节</a:t>
            </a:r>
            <a:r>
              <a:rPr lang="zh-CN" altLang="en-US" sz="2000" dirty="0"/>
              <a:t>的固定部分和变长（最长</a:t>
            </a:r>
            <a:r>
              <a:rPr lang="en-US" altLang="zh-CN" sz="2000" dirty="0"/>
              <a:t>40</a:t>
            </a:r>
            <a:r>
              <a:rPr lang="zh-CN" altLang="en-US" sz="2000" dirty="0"/>
              <a:t>字节）的可选部分，从左到右传输；</a:t>
            </a:r>
            <a:endParaRPr lang="zh-CN" altLang="en-US" sz="2000" dirty="0"/>
          </a:p>
          <a:p>
            <a:pPr lvl="1" eaLnBrk="1" hangingPunct="1"/>
            <a:r>
              <a:rPr lang="zh-CN" altLang="en-US" sz="2000" dirty="0">
                <a:latin typeface="宋体" panose="02010600030101010101" pitchFamily="2" charset="-122"/>
              </a:rPr>
              <a:t>版本域</a:t>
            </a:r>
            <a:r>
              <a:rPr lang="en-US" altLang="zh-CN" sz="2000" dirty="0"/>
              <a:t>(VERS)</a:t>
            </a:r>
            <a:r>
              <a:rPr lang="zh-CN" altLang="en-US" sz="2000" dirty="0">
                <a:latin typeface="宋体" panose="02010600030101010101" pitchFamily="2" charset="-122"/>
              </a:rPr>
              <a:t>：长度为</a:t>
            </a:r>
            <a:r>
              <a:rPr lang="en-US" altLang="zh-CN" sz="2000" dirty="0"/>
              <a:t>4</a:t>
            </a:r>
            <a:r>
              <a:rPr lang="zh-CN" altLang="en-US" sz="2000" dirty="0">
                <a:latin typeface="宋体" panose="02010600030101010101" pitchFamily="2" charset="-122"/>
              </a:rPr>
              <a:t>比特，表示与</a:t>
            </a:r>
            <a:r>
              <a:rPr lang="en-US" altLang="zh-CN" sz="2000" dirty="0"/>
              <a:t>IP</a:t>
            </a:r>
            <a:r>
              <a:rPr lang="zh-CN" altLang="en-US" sz="2000" dirty="0">
                <a:latin typeface="宋体" panose="02010600030101010101" pitchFamily="2" charset="-122"/>
              </a:rPr>
              <a:t>分组对应的</a:t>
            </a:r>
            <a:r>
              <a:rPr lang="en-US" altLang="zh-CN" sz="2000" dirty="0"/>
              <a:t>IP</a:t>
            </a:r>
            <a:r>
              <a:rPr lang="zh-CN" altLang="en-US" sz="2000" dirty="0">
                <a:latin typeface="宋体" panose="02010600030101010101" pitchFamily="2" charset="-122"/>
              </a:rPr>
              <a:t>协议版本号。</a:t>
            </a:r>
            <a:endParaRPr lang="zh-CN" altLang="en-US" sz="2000" dirty="0">
              <a:latin typeface="宋体" panose="02010600030101010101" pitchFamily="2" charset="-122"/>
            </a:endParaRPr>
          </a:p>
          <a:p>
            <a:pPr lvl="1" eaLnBrk="1" hangingPunct="1"/>
            <a:r>
              <a:rPr lang="zh-CN" altLang="en-US" sz="2000" dirty="0"/>
              <a:t>头部长度：</a:t>
            </a:r>
            <a:r>
              <a:rPr lang="en-US" altLang="zh-CN" sz="2000" dirty="0"/>
              <a:t>IP</a:t>
            </a:r>
            <a:r>
              <a:rPr lang="zh-CN" altLang="en-US" sz="2000" dirty="0"/>
              <a:t>分组头长度，最小为</a:t>
            </a:r>
            <a:r>
              <a:rPr lang="en-US" altLang="zh-CN" sz="2000" dirty="0"/>
              <a:t>5</a:t>
            </a:r>
            <a:r>
              <a:rPr lang="zh-CN" altLang="en-US" sz="2000" dirty="0"/>
              <a:t>，最大为</a:t>
            </a:r>
            <a:r>
              <a:rPr lang="en-US" altLang="zh-CN" sz="2000" dirty="0"/>
              <a:t>15</a:t>
            </a:r>
            <a:r>
              <a:rPr lang="zh-CN" altLang="en-US" sz="2000" dirty="0"/>
              <a:t>，单位为</a:t>
            </a:r>
            <a:r>
              <a:rPr lang="en-US" altLang="zh-CN" sz="2000" dirty="0">
                <a:solidFill>
                  <a:srgbClr val="FF6600"/>
                </a:solidFill>
              </a:rPr>
              <a:t>32</a:t>
            </a:r>
            <a:r>
              <a:rPr lang="zh-CN" altLang="en-US" sz="2000" dirty="0">
                <a:solidFill>
                  <a:srgbClr val="FF6600"/>
                </a:solidFill>
              </a:rPr>
              <a:t>位</a:t>
            </a:r>
            <a:r>
              <a:rPr lang="zh-CN" altLang="en-US" sz="2000" dirty="0"/>
              <a:t>；</a:t>
            </a:r>
            <a:endParaRPr lang="zh-CN" altLang="en-US" sz="2000" dirty="0"/>
          </a:p>
        </p:txBody>
      </p:sp>
      <p:sp>
        <p:nvSpPr>
          <p:cNvPr id="20483" name="Rectangle 7"/>
          <p:cNvSpPr/>
          <p:nvPr/>
        </p:nvSpPr>
        <p:spPr>
          <a:xfrm>
            <a:off x="2051050" y="22764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20484" name="Object 6"/>
          <p:cNvGraphicFramePr/>
          <p:nvPr/>
        </p:nvGraphicFramePr>
        <p:xfrm>
          <a:off x="827088" y="2781300"/>
          <a:ext cx="7620000" cy="3582988"/>
        </p:xfrm>
        <a:graphic>
          <a:graphicData uri="http://schemas.openxmlformats.org/presentationml/2006/ole">
            <mc:AlternateContent xmlns:mc="http://schemas.openxmlformats.org/markup-compatibility/2006">
              <mc:Choice xmlns:v="urn:schemas-microsoft-com:vml" Requires="v">
                <p:oleObj spid="_x0000_s3105" name="" r:id="rId1" imgW="7481570" imgH="3526790" progId="Visio.Drawing.11">
                  <p:embed/>
                </p:oleObj>
              </mc:Choice>
              <mc:Fallback>
                <p:oleObj name="" r:id="rId1" imgW="7481570" imgH="3526790" progId="Visio.Drawing.11">
                  <p:embed/>
                  <p:pic>
                    <p:nvPicPr>
                      <p:cNvPr id="0" name="图片 3104"/>
                      <p:cNvPicPr/>
                      <p:nvPr/>
                    </p:nvPicPr>
                    <p:blipFill>
                      <a:blip r:embed="rId2"/>
                      <a:stretch>
                        <a:fillRect/>
                      </a:stretch>
                    </p:blipFill>
                    <p:spPr>
                      <a:xfrm>
                        <a:off x="827088" y="2781300"/>
                        <a:ext cx="7620000" cy="3582988"/>
                      </a:xfrm>
                      <a:prstGeom prst="rect">
                        <a:avLst/>
                      </a:prstGeom>
                      <a:solidFill>
                        <a:schemeClr val="bg1"/>
                      </a:solidFill>
                      <a:ln w="38100">
                        <a:noFill/>
                        <a:miter/>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 IP</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分组头 （</a:t>
            </a: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2</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21506" name="Rectangle 3"/>
          <p:cNvSpPr>
            <a:spLocks noGrp="1"/>
          </p:cNvSpPr>
          <p:nvPr>
            <p:ph idx="1"/>
          </p:nvPr>
        </p:nvSpPr>
        <p:spPr>
          <a:xfrm>
            <a:off x="684213" y="765175"/>
            <a:ext cx="8229600" cy="5637213"/>
          </a:xfrm>
        </p:spPr>
        <p:txBody>
          <a:bodyPr vert="horz" wrap="square" lIns="91440" tIns="45720" rIns="91440" bIns="45720" anchor="t"/>
          <a:p>
            <a:pPr eaLnBrk="1" hangingPunct="1"/>
            <a:r>
              <a:rPr lang="zh-CN" altLang="en-US" sz="2800" dirty="0">
                <a:latin typeface="黑体" panose="02010609060101010101" pitchFamily="49" charset="-122"/>
                <a:ea typeface="黑体" panose="02010609060101010101" pitchFamily="49" charset="-122"/>
              </a:rPr>
              <a:t>服务类型域（</a:t>
            </a:r>
            <a:r>
              <a:rPr lang="en-US" altLang="zh-CN" sz="2800" dirty="0">
                <a:latin typeface="黑体" panose="02010609060101010101" pitchFamily="49" charset="-122"/>
                <a:ea typeface="黑体" panose="02010609060101010101" pitchFamily="49" charset="-122"/>
              </a:rPr>
              <a:t>Type of Service</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r>
              <a:rPr lang="en-US" altLang="zh-CN" sz="2400" dirty="0"/>
              <a:t>3</a:t>
            </a:r>
            <a:r>
              <a:rPr lang="zh-CN" altLang="en-US" sz="2400" dirty="0"/>
              <a:t>个优先级位；</a:t>
            </a:r>
            <a:endParaRPr lang="zh-CN" altLang="en-US" sz="2400" dirty="0"/>
          </a:p>
          <a:p>
            <a:pPr lvl="1" eaLnBrk="1" hangingPunct="1"/>
            <a:r>
              <a:rPr lang="en-US" altLang="zh-CN" sz="2400" dirty="0"/>
              <a:t>3</a:t>
            </a:r>
            <a:r>
              <a:rPr lang="zh-CN" altLang="en-US" sz="2400" dirty="0"/>
              <a:t>个标志位：</a:t>
            </a:r>
            <a:r>
              <a:rPr lang="en-US" altLang="zh-CN" sz="2400" dirty="0"/>
              <a:t>D</a:t>
            </a:r>
            <a:r>
              <a:rPr lang="zh-CN" altLang="en-US" sz="2400" dirty="0"/>
              <a:t>（</a:t>
            </a:r>
            <a:r>
              <a:rPr lang="en-US" altLang="zh-CN" sz="2400" dirty="0"/>
              <a:t>Delay</a:t>
            </a:r>
            <a:r>
              <a:rPr lang="zh-CN" altLang="en-US" sz="2400" dirty="0"/>
              <a:t>）、</a:t>
            </a:r>
            <a:r>
              <a:rPr lang="en-US" altLang="zh-CN" sz="2400" dirty="0"/>
              <a:t>T</a:t>
            </a:r>
            <a:r>
              <a:rPr lang="zh-CN" altLang="en-US" sz="2400" dirty="0"/>
              <a:t>（</a:t>
            </a:r>
            <a:r>
              <a:rPr lang="en-US" altLang="zh-CN" sz="2400" dirty="0"/>
              <a:t>Throughput</a:t>
            </a:r>
            <a:r>
              <a:rPr lang="zh-CN" altLang="en-US" sz="2400" dirty="0"/>
              <a:t>）、</a:t>
            </a:r>
            <a:endParaRPr lang="zh-CN" altLang="en-US" sz="2400" dirty="0"/>
          </a:p>
          <a:p>
            <a:pPr lvl="1" eaLnBrk="1" hangingPunct="1">
              <a:buNone/>
            </a:pPr>
            <a:r>
              <a:rPr lang="zh-CN" altLang="en-US" sz="2400" dirty="0"/>
              <a:t>	</a:t>
            </a:r>
            <a:r>
              <a:rPr lang="en-US" altLang="zh-CN" sz="2400" dirty="0"/>
              <a:t>R</a:t>
            </a:r>
            <a:r>
              <a:rPr lang="zh-CN" altLang="en-US" sz="2400" dirty="0"/>
              <a:t>（</a:t>
            </a:r>
            <a:r>
              <a:rPr lang="en-US" altLang="zh-CN" sz="2400" dirty="0"/>
              <a:t>Reliability</a:t>
            </a:r>
            <a:r>
              <a:rPr lang="zh-CN" altLang="en-US" sz="2400" dirty="0"/>
              <a:t>）；</a:t>
            </a:r>
            <a:endParaRPr lang="zh-CN" altLang="en-US" sz="2400" dirty="0"/>
          </a:p>
          <a:p>
            <a:pPr lvl="1" eaLnBrk="1" hangingPunct="1"/>
            <a:r>
              <a:rPr lang="en-US" altLang="zh-CN" sz="2400" dirty="0"/>
              <a:t>2</a:t>
            </a:r>
            <a:r>
              <a:rPr lang="zh-CN" altLang="en-US" sz="2400" dirty="0"/>
              <a:t>个保留位；</a:t>
            </a:r>
            <a:endParaRPr lang="zh-CN" altLang="en-US" sz="2400" dirty="0"/>
          </a:p>
          <a:p>
            <a:pPr lvl="1" eaLnBrk="1" hangingPunct="1"/>
            <a:r>
              <a:rPr lang="zh-CN" altLang="en-US" sz="2400" dirty="0"/>
              <a:t>目前，很多路由器都忽略服务类型域。</a:t>
            </a:r>
            <a:endParaRPr lang="zh-CN" altLang="en-US" sz="2400" dirty="0"/>
          </a:p>
          <a:p>
            <a:pPr eaLnBrk="1" hangingPunct="1"/>
            <a:r>
              <a:rPr lang="zh-CN" altLang="en-US" sz="2800" dirty="0">
                <a:latin typeface="黑体" panose="02010609060101010101" pitchFamily="49" charset="-122"/>
                <a:ea typeface="黑体" panose="02010609060101010101" pitchFamily="49" charset="-122"/>
              </a:rPr>
              <a:t>总长度域（</a:t>
            </a:r>
            <a:r>
              <a:rPr lang="en-US" altLang="zh-CN" sz="2800" dirty="0">
                <a:latin typeface="黑体" panose="02010609060101010101" pitchFamily="49" charset="-122"/>
                <a:ea typeface="黑体" panose="02010609060101010101" pitchFamily="49" charset="-122"/>
              </a:rPr>
              <a:t>Total length</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eaLnBrk="1" hangingPunct="1"/>
            <a:r>
              <a:rPr lang="zh-CN" altLang="en-US" sz="2800" dirty="0">
                <a:latin typeface="黑体" panose="02010609060101010101" pitchFamily="49" charset="-122"/>
                <a:ea typeface="黑体" panose="02010609060101010101" pitchFamily="49" charset="-122"/>
              </a:rPr>
              <a:t>标识域（</a:t>
            </a:r>
            <a:r>
              <a:rPr lang="en-US" altLang="zh-CN" sz="2800" dirty="0">
                <a:latin typeface="黑体" panose="02010609060101010101" pitchFamily="49" charset="-122"/>
                <a:ea typeface="黑体" panose="02010609060101010101" pitchFamily="49" charset="-122"/>
              </a:rPr>
              <a:t>Identification</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eaLnBrk="1" hangingPunct="1"/>
            <a:r>
              <a:rPr lang="en-US" altLang="zh-CN" sz="2800" dirty="0">
                <a:latin typeface="黑体" panose="02010609060101010101" pitchFamily="49" charset="-122"/>
                <a:ea typeface="黑体" panose="02010609060101010101" pitchFamily="49" charset="-122"/>
              </a:rPr>
              <a:t>DF</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Don</a:t>
            </a:r>
            <a:r>
              <a:rPr lang="en-US" altLang="zh-CN" sz="2800" dirty="0">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t Fragment</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r>
              <a:rPr lang="zh-CN" altLang="en-US" sz="2400" dirty="0"/>
              <a:t>所有机器必须能够接收小于等于</a:t>
            </a:r>
            <a:r>
              <a:rPr lang="en-US" altLang="zh-CN" sz="2400" dirty="0"/>
              <a:t>576</a:t>
            </a:r>
            <a:r>
              <a:rPr lang="zh-CN" altLang="en-US" sz="2400" dirty="0"/>
              <a:t>字节的段。</a:t>
            </a:r>
            <a:endParaRPr lang="zh-CN" altLang="en-US" sz="2400" dirty="0"/>
          </a:p>
          <a:p>
            <a:pPr eaLnBrk="1" hangingPunct="1"/>
            <a:r>
              <a:rPr lang="en-US" altLang="zh-CN" sz="2800" dirty="0">
                <a:latin typeface="黑体" panose="02010609060101010101" pitchFamily="49" charset="-122"/>
                <a:ea typeface="黑体" panose="02010609060101010101" pitchFamily="49" charset="-122"/>
              </a:rPr>
              <a:t>MF</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More Fragments</a:t>
            </a:r>
            <a:endParaRPr lang="en-US" altLang="zh-CN" sz="2800" dirty="0">
              <a:latin typeface="黑体" panose="02010609060101010101" pitchFamily="49" charset="-122"/>
              <a:ea typeface="黑体" panose="02010609060101010101" pitchFamily="49" charset="-122"/>
            </a:endParaRPr>
          </a:p>
          <a:p>
            <a:pPr lvl="1" eaLnBrk="1" hangingPunct="1"/>
            <a:r>
              <a:rPr lang="zh-CN" altLang="en-US" sz="2400" dirty="0"/>
              <a:t>除最后一个段外的所有段都要置</a:t>
            </a:r>
            <a:r>
              <a:rPr lang="en-US" altLang="zh-CN" sz="2400" dirty="0"/>
              <a:t>MF</a:t>
            </a:r>
            <a:r>
              <a:rPr lang="zh-CN" altLang="en-US" sz="2400" dirty="0"/>
              <a:t>位。</a:t>
            </a:r>
            <a:endParaRPr lang="zh-CN"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IP</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分组头 （</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3</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22530" name="Rectangle 3"/>
          <p:cNvSpPr>
            <a:spLocks noGrp="1"/>
          </p:cNvSpPr>
          <p:nvPr>
            <p:ph idx="1"/>
          </p:nvPr>
        </p:nvSpPr>
        <p:spPr>
          <a:xfrm>
            <a:off x="395288" y="836613"/>
            <a:ext cx="7986712" cy="1130300"/>
          </a:xfrm>
        </p:spPr>
        <p:txBody>
          <a:bodyPr vert="horz" wrap="square" lIns="91440" tIns="45720" rIns="91440" bIns="45720" anchor="t"/>
          <a:p>
            <a:pPr eaLnBrk="1" hangingPunct="1"/>
            <a:r>
              <a:rPr lang="zh-CN" altLang="en-US" dirty="0">
                <a:latin typeface="黑体" panose="02010609060101010101" pitchFamily="49" charset="-122"/>
                <a:ea typeface="黑体" panose="02010609060101010101" pitchFamily="49" charset="-122"/>
              </a:rPr>
              <a:t>段偏移量（</a:t>
            </a:r>
            <a:r>
              <a:rPr lang="en-US" altLang="zh-CN" dirty="0">
                <a:latin typeface="黑体" panose="02010609060101010101" pitchFamily="49" charset="-122"/>
                <a:ea typeface="黑体" panose="02010609060101010101" pitchFamily="49" charset="-122"/>
              </a:rPr>
              <a:t>Fragment offset</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lvl="1" eaLnBrk="1" hangingPunct="1"/>
            <a:r>
              <a:rPr lang="zh-CN" altLang="en-US" dirty="0"/>
              <a:t>除最后一个段外的所有段的长度必须是</a:t>
            </a:r>
            <a:r>
              <a:rPr lang="en-US" altLang="zh-CN" dirty="0"/>
              <a:t>8</a:t>
            </a:r>
            <a:r>
              <a:rPr lang="zh-CN" altLang="en-US" dirty="0"/>
              <a:t>字节（基本段长）的倍数。</a:t>
            </a:r>
            <a:endParaRPr lang="zh-CN" altLang="en-US" dirty="0"/>
          </a:p>
        </p:txBody>
      </p:sp>
      <p:sp>
        <p:nvSpPr>
          <p:cNvPr id="22531" name="Rectangle 61"/>
          <p:cNvSpPr/>
          <p:nvPr/>
        </p:nvSpPr>
        <p:spPr>
          <a:xfrm>
            <a:off x="2257425" y="2324100"/>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22532" name="Object 60"/>
          <p:cNvGraphicFramePr/>
          <p:nvPr/>
        </p:nvGraphicFramePr>
        <p:xfrm>
          <a:off x="827088" y="2420938"/>
          <a:ext cx="7543800" cy="3600450"/>
        </p:xfrm>
        <a:graphic>
          <a:graphicData uri="http://schemas.openxmlformats.org/presentationml/2006/ole">
            <mc:AlternateContent xmlns:mc="http://schemas.openxmlformats.org/markup-compatibility/2006">
              <mc:Choice xmlns:v="urn:schemas-microsoft-com:vml" Requires="v">
                <p:oleObj spid="_x0000_s3106" name="" r:id="rId1" imgW="4625975" imgH="2209165" progId="Visio.Drawing.11">
                  <p:embed/>
                </p:oleObj>
              </mc:Choice>
              <mc:Fallback>
                <p:oleObj name="" r:id="rId1" imgW="4625975" imgH="2209165" progId="Visio.Drawing.11">
                  <p:embed/>
                  <p:pic>
                    <p:nvPicPr>
                      <p:cNvPr id="0" name="图片 3105"/>
                      <p:cNvPicPr/>
                      <p:nvPr/>
                    </p:nvPicPr>
                    <p:blipFill>
                      <a:blip r:embed="rId2"/>
                      <a:stretch>
                        <a:fillRect/>
                      </a:stretch>
                    </p:blipFill>
                    <p:spPr>
                      <a:xfrm>
                        <a:off x="827088" y="2420938"/>
                        <a:ext cx="7543800" cy="3600450"/>
                      </a:xfrm>
                      <a:prstGeom prst="rect">
                        <a:avLst/>
                      </a:prstGeom>
                      <a:solidFill>
                        <a:schemeClr val="bg1"/>
                      </a:solidFill>
                      <a:ln w="38100">
                        <a:noFill/>
                        <a:miter/>
                      </a:ln>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310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IP</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分组头 （</a:t>
            </a: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4</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303107" name="Rectangle 3"/>
          <p:cNvSpPr>
            <a:spLocks noGrp="1"/>
          </p:cNvSpPr>
          <p:nvPr>
            <p:ph idx="1"/>
          </p:nvPr>
        </p:nvSpPr>
        <p:spPr>
          <a:xfrm>
            <a:off x="611188" y="868363"/>
            <a:ext cx="7772400" cy="5989637"/>
          </a:xfrm>
        </p:spPr>
        <p:txBody>
          <a:bodyPr vert="horz" wrap="square" lIns="91440" tIns="45720" rIns="91440" bIns="45720" anchor="t"/>
          <a:p>
            <a:pPr eaLnBrk="1" hangingPunct="1"/>
            <a:r>
              <a:rPr lang="zh-CN" altLang="en-US" sz="2800" dirty="0">
                <a:latin typeface="黑体" panose="02010609060101010101" pitchFamily="49" charset="-122"/>
                <a:ea typeface="黑体" panose="02010609060101010101" pitchFamily="49" charset="-122"/>
              </a:rPr>
              <a:t>生存期（</a:t>
            </a:r>
            <a:r>
              <a:rPr lang="en-US" altLang="zh-CN" sz="2800" dirty="0">
                <a:latin typeface="黑体" panose="02010609060101010101" pitchFamily="49" charset="-122"/>
                <a:ea typeface="黑体" panose="02010609060101010101" pitchFamily="49" charset="-122"/>
              </a:rPr>
              <a:t>Time to live</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r>
              <a:rPr lang="zh-CN" altLang="zh-CN" sz="2400" dirty="0"/>
              <a:t>实际实现中，</a:t>
            </a:r>
            <a:r>
              <a:rPr lang="en-US" altLang="zh-CN" sz="2400" dirty="0"/>
              <a:t>IP</a:t>
            </a:r>
            <a:r>
              <a:rPr lang="zh-CN" altLang="zh-CN" sz="2400" dirty="0"/>
              <a:t>包每经过一个路由器</a:t>
            </a:r>
            <a:r>
              <a:rPr lang="en-US" altLang="zh-CN" sz="2400" dirty="0"/>
              <a:t>TTL</a:t>
            </a:r>
            <a:r>
              <a:rPr lang="zh-CN" altLang="zh-CN" sz="2400" dirty="0"/>
              <a:t>减1，为0则丢弃，并给源主机发送一个告警包。</a:t>
            </a:r>
            <a:endParaRPr lang="zh-CN" altLang="en-US" sz="2400" dirty="0"/>
          </a:p>
          <a:p>
            <a:pPr eaLnBrk="1" hangingPunct="1"/>
            <a:r>
              <a:rPr lang="zh-CN" altLang="en-US" sz="2800" dirty="0">
                <a:latin typeface="黑体" panose="02010609060101010101" pitchFamily="49" charset="-122"/>
                <a:ea typeface="黑体" panose="02010609060101010101" pitchFamily="49" charset="-122"/>
              </a:rPr>
              <a:t>协议域（</a:t>
            </a:r>
            <a:r>
              <a:rPr lang="en-US" altLang="zh-CN" sz="2800" dirty="0">
                <a:latin typeface="黑体" panose="02010609060101010101" pitchFamily="49" charset="-122"/>
                <a:ea typeface="黑体" panose="02010609060101010101" pitchFamily="49" charset="-122"/>
              </a:rPr>
              <a:t>Protocol</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buClr>
                <a:schemeClr val="tx1"/>
              </a:buClr>
            </a:pPr>
            <a:r>
              <a:rPr lang="zh-CN" altLang="en-US" sz="2400" dirty="0"/>
              <a:t> 上层为哪种传输协议，</a:t>
            </a:r>
            <a:r>
              <a:rPr lang="en-US" altLang="zh-CN" sz="2400" dirty="0"/>
              <a:t>TCP</a:t>
            </a:r>
            <a:r>
              <a:rPr lang="zh-CN" altLang="en-US" sz="2400" dirty="0"/>
              <a:t>、</a:t>
            </a:r>
            <a:r>
              <a:rPr lang="en-US" altLang="zh-CN" sz="2400" dirty="0"/>
              <a:t>UDP…</a:t>
            </a:r>
            <a:endParaRPr lang="en-US" altLang="zh-CN" sz="2400" dirty="0"/>
          </a:p>
          <a:p>
            <a:pPr eaLnBrk="1" hangingPunct="1"/>
            <a:r>
              <a:rPr lang="zh-CN" altLang="zh-CN" sz="2800" dirty="0">
                <a:latin typeface="黑体" panose="02010609060101010101" pitchFamily="49" charset="-122"/>
                <a:ea typeface="黑体" panose="02010609060101010101" pitchFamily="49" charset="-122"/>
              </a:rPr>
              <a:t>头校验和（</a:t>
            </a:r>
            <a:r>
              <a:rPr lang="en-US" altLang="zh-CN" sz="2800" dirty="0">
                <a:latin typeface="黑体" panose="02010609060101010101" pitchFamily="49" charset="-122"/>
                <a:ea typeface="黑体" panose="02010609060101010101" pitchFamily="49" charset="-122"/>
              </a:rPr>
              <a:t>Header checksum</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lvl="1" eaLnBrk="1" hangingPunct="1"/>
            <a:r>
              <a:rPr lang="zh-CN" altLang="en-US" sz="2400" dirty="0"/>
              <a:t>只对</a:t>
            </a:r>
            <a:r>
              <a:rPr lang="en-US" altLang="zh-CN" sz="2400" dirty="0"/>
              <a:t>IP</a:t>
            </a:r>
            <a:r>
              <a:rPr lang="zh-CN" altLang="en-US" sz="2400" dirty="0"/>
              <a:t>包头做校验；</a:t>
            </a:r>
            <a:endParaRPr lang="zh-CN" altLang="en-US" sz="2400" dirty="0"/>
          </a:p>
          <a:p>
            <a:pPr lvl="1" eaLnBrk="1" hangingPunct="1"/>
            <a:r>
              <a:rPr lang="zh-CN" altLang="en-US" sz="2400" dirty="0"/>
              <a:t>算法：每</a:t>
            </a:r>
            <a:r>
              <a:rPr lang="en-US" altLang="zh-CN" sz="2400" dirty="0"/>
              <a:t>16</a:t>
            </a:r>
            <a:r>
              <a:rPr lang="zh-CN" altLang="en-US" sz="2400" dirty="0"/>
              <a:t>位求反，循环相加（进位加在末尾），和再求反；</a:t>
            </a:r>
            <a:endParaRPr lang="zh-CN" altLang="en-US" sz="2400" dirty="0"/>
          </a:p>
          <a:p>
            <a:pPr lvl="1" eaLnBrk="1" hangingPunct="1"/>
            <a:r>
              <a:rPr lang="zh-CN" altLang="en-US" sz="2400" dirty="0"/>
              <a:t>有简单算法。</a:t>
            </a:r>
            <a:endParaRPr lang="zh-CN" altLang="en-US" sz="2400" dirty="0"/>
          </a:p>
          <a:p>
            <a:pPr eaLnBrk="1" hangingPunct="1"/>
            <a:r>
              <a:rPr lang="zh-CN" altLang="en-US" sz="2800" dirty="0">
                <a:latin typeface="黑体" panose="02010609060101010101" pitchFamily="49" charset="-122"/>
                <a:ea typeface="黑体" panose="02010609060101010101" pitchFamily="49" charset="-122"/>
              </a:rPr>
              <a:t>源地址（</a:t>
            </a:r>
            <a:r>
              <a:rPr lang="en-US" altLang="zh-CN" sz="2800" dirty="0">
                <a:latin typeface="黑体" panose="02010609060101010101" pitchFamily="49" charset="-122"/>
                <a:ea typeface="黑体" panose="02010609060101010101" pitchFamily="49" charset="-122"/>
              </a:rPr>
              <a:t>Source address</a:t>
            </a:r>
            <a:r>
              <a:rPr lang="zh-CN" altLang="en-US" sz="2800" dirty="0">
                <a:latin typeface="黑体" panose="02010609060101010101" pitchFamily="49" charset="-122"/>
                <a:ea typeface="黑体" panose="02010609060101010101" pitchFamily="49" charset="-122"/>
              </a:rPr>
              <a:t>）和目的地址（</a:t>
            </a:r>
            <a:r>
              <a:rPr lang="en-US" altLang="zh-CN" sz="2800" dirty="0">
                <a:latin typeface="黑体" panose="02010609060101010101" pitchFamily="49" charset="-122"/>
                <a:ea typeface="黑体" panose="02010609060101010101" pitchFamily="49" charset="-122"/>
              </a:rPr>
              <a:t>Destination address</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eaLnBrk="1" hangingPunct="1"/>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3107">
                                            <p:txEl>
                                              <p:charRg st="0" end="18"/>
                                            </p:txEl>
                                          </p:spTgt>
                                        </p:tgtEl>
                                        <p:attrNameLst>
                                          <p:attrName>style.visibility</p:attrName>
                                        </p:attrNameLst>
                                      </p:cBhvr>
                                      <p:to>
                                        <p:strVal val="visible"/>
                                      </p:to>
                                    </p:set>
                                    <p:anim calcmode="lin" valueType="num">
                                      <p:cBhvr additive="base">
                                        <p:cTn id="7" dur="500" fill="hold"/>
                                        <p:tgtEl>
                                          <p:spTgt spid="303107">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3107">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3107">
                                            <p:txEl>
                                              <p:charRg st="18" end="61"/>
                                            </p:txEl>
                                          </p:spTgt>
                                        </p:tgtEl>
                                        <p:attrNameLst>
                                          <p:attrName>style.visibility</p:attrName>
                                        </p:attrNameLst>
                                      </p:cBhvr>
                                      <p:to>
                                        <p:strVal val="visible"/>
                                      </p:to>
                                    </p:set>
                                    <p:anim calcmode="lin" valueType="num">
                                      <p:cBhvr additive="base">
                                        <p:cTn id="13" dur="500" fill="hold"/>
                                        <p:tgtEl>
                                          <p:spTgt spid="303107">
                                            <p:txEl>
                                              <p:charRg st="18" end="6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3107">
                                            <p:txEl>
                                              <p:charRg st="18" end="6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3107">
                                            <p:txEl>
                                              <p:charRg st="61" end="76"/>
                                            </p:txEl>
                                          </p:spTgt>
                                        </p:tgtEl>
                                        <p:attrNameLst>
                                          <p:attrName>style.visibility</p:attrName>
                                        </p:attrNameLst>
                                      </p:cBhvr>
                                      <p:to>
                                        <p:strVal val="visible"/>
                                      </p:to>
                                    </p:set>
                                    <p:anim calcmode="lin" valueType="num">
                                      <p:cBhvr additive="base">
                                        <p:cTn id="19" dur="500" fill="hold"/>
                                        <p:tgtEl>
                                          <p:spTgt spid="303107">
                                            <p:txEl>
                                              <p:charRg st="61" end="7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3107">
                                            <p:txEl>
                                              <p:charRg st="61" end="7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3107">
                                            <p:txEl>
                                              <p:charRg st="76" end="96"/>
                                            </p:txEl>
                                          </p:spTgt>
                                        </p:tgtEl>
                                        <p:attrNameLst>
                                          <p:attrName>style.visibility</p:attrName>
                                        </p:attrNameLst>
                                      </p:cBhvr>
                                      <p:to>
                                        <p:strVal val="visible"/>
                                      </p:to>
                                    </p:set>
                                    <p:anim calcmode="lin" valueType="num">
                                      <p:cBhvr additive="base">
                                        <p:cTn id="25" dur="500" fill="hold"/>
                                        <p:tgtEl>
                                          <p:spTgt spid="303107">
                                            <p:txEl>
                                              <p:charRg st="76" end="9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3107">
                                            <p:txEl>
                                              <p:charRg st="76" end="9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3107">
                                            <p:txEl>
                                              <p:charRg st="96" end="118"/>
                                            </p:txEl>
                                          </p:spTgt>
                                        </p:tgtEl>
                                        <p:attrNameLst>
                                          <p:attrName>style.visibility</p:attrName>
                                        </p:attrNameLst>
                                      </p:cBhvr>
                                      <p:to>
                                        <p:strVal val="visible"/>
                                      </p:to>
                                    </p:set>
                                    <p:anim calcmode="lin" valueType="num">
                                      <p:cBhvr additive="base">
                                        <p:cTn id="31" dur="500" fill="hold"/>
                                        <p:tgtEl>
                                          <p:spTgt spid="303107">
                                            <p:txEl>
                                              <p:charRg st="96" end="11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3107">
                                            <p:txEl>
                                              <p:charRg st="96" end="11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3107">
                                            <p:txEl>
                                              <p:charRg st="118" end="129"/>
                                            </p:txEl>
                                          </p:spTgt>
                                        </p:tgtEl>
                                        <p:attrNameLst>
                                          <p:attrName>style.visibility</p:attrName>
                                        </p:attrNameLst>
                                      </p:cBhvr>
                                      <p:to>
                                        <p:strVal val="visible"/>
                                      </p:to>
                                    </p:set>
                                    <p:anim calcmode="lin" valueType="num">
                                      <p:cBhvr additive="base">
                                        <p:cTn id="37" dur="500" fill="hold"/>
                                        <p:tgtEl>
                                          <p:spTgt spid="303107">
                                            <p:txEl>
                                              <p:charRg st="118" end="12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3107">
                                            <p:txEl>
                                              <p:charRg st="118" end="12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3107">
                                            <p:txEl>
                                              <p:charRg st="129" end="158"/>
                                            </p:txEl>
                                          </p:spTgt>
                                        </p:tgtEl>
                                        <p:attrNameLst>
                                          <p:attrName>style.visibility</p:attrName>
                                        </p:attrNameLst>
                                      </p:cBhvr>
                                      <p:to>
                                        <p:strVal val="visible"/>
                                      </p:to>
                                    </p:set>
                                    <p:anim calcmode="lin" valueType="num">
                                      <p:cBhvr additive="base">
                                        <p:cTn id="43" dur="500" fill="hold"/>
                                        <p:tgtEl>
                                          <p:spTgt spid="303107">
                                            <p:txEl>
                                              <p:charRg st="129" end="15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03107">
                                            <p:txEl>
                                              <p:charRg st="129" end="15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03107">
                                            <p:txEl>
                                              <p:charRg st="158" end="165"/>
                                            </p:txEl>
                                          </p:spTgt>
                                        </p:tgtEl>
                                        <p:attrNameLst>
                                          <p:attrName>style.visibility</p:attrName>
                                        </p:attrNameLst>
                                      </p:cBhvr>
                                      <p:to>
                                        <p:strVal val="visible"/>
                                      </p:to>
                                    </p:set>
                                    <p:anim calcmode="lin" valueType="num">
                                      <p:cBhvr additive="base">
                                        <p:cTn id="49" dur="500" fill="hold"/>
                                        <p:tgtEl>
                                          <p:spTgt spid="303107">
                                            <p:txEl>
                                              <p:charRg st="158" end="16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03107">
                                            <p:txEl>
                                              <p:charRg st="158" end="16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03107">
                                            <p:txEl>
                                              <p:charRg st="165" end="211"/>
                                            </p:txEl>
                                          </p:spTgt>
                                        </p:tgtEl>
                                        <p:attrNameLst>
                                          <p:attrName>style.visibility</p:attrName>
                                        </p:attrNameLst>
                                      </p:cBhvr>
                                      <p:to>
                                        <p:strVal val="visible"/>
                                      </p:to>
                                    </p:set>
                                    <p:anim calcmode="lin" valueType="num">
                                      <p:cBhvr additive="base">
                                        <p:cTn id="55" dur="500" fill="hold"/>
                                        <p:tgtEl>
                                          <p:spTgt spid="303107">
                                            <p:txEl>
                                              <p:charRg st="165" end="2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03107">
                                            <p:txEl>
                                              <p:charRg st="165" end="2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ldLvl="2"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413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IP</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分组头 （</a:t>
            </a:r>
            <a:r>
              <a:rPr kumimoji="1" lang="en-US" altLang="zh-CN" sz="3600" b="0" i="0" u="none" strike="noStrike" kern="0" cap="none" spc="0" normalizeH="0" baseline="0" noProof="0" smtClean="0">
                <a:ln>
                  <a:noFill/>
                </a:ln>
                <a:solidFill>
                  <a:srgbClr val="FF9900"/>
                </a:solidFill>
                <a:effectLst/>
                <a:uLnTx/>
                <a:uFillTx/>
                <a:latin typeface="+mj-lt"/>
                <a:ea typeface="+mj-ea"/>
                <a:cs typeface="+mj-cs"/>
              </a:rPr>
              <a:t>5</a:t>
            </a:r>
            <a:r>
              <a:rPr kumimoji="1" lang="zh-CN" altLang="en-US" sz="3600" b="0" i="0" u="none" strike="noStrike" kern="0" cap="none" spc="0" normalizeH="0" baseline="0" noProof="0" smtClean="0">
                <a:ln>
                  <a:noFill/>
                </a:ln>
                <a:solidFill>
                  <a:srgbClr val="FF9900"/>
                </a:solidFill>
                <a:effectLst/>
                <a:uLnTx/>
                <a:uFillTx/>
                <a:latin typeface="+mj-lt"/>
                <a:ea typeface="+mj-ea"/>
                <a:cs typeface="+mj-cs"/>
              </a:rPr>
              <a:t>）</a:t>
            </a:r>
            <a:endParaRPr kumimoji="1" lang="zh-CN" altLang="en-US" sz="3600" b="0" i="0" u="none" strike="noStrike" kern="0" cap="none" spc="0" normalizeH="0" baseline="0" noProof="0" smtClean="0">
              <a:ln>
                <a:noFill/>
              </a:ln>
              <a:solidFill>
                <a:srgbClr val="FF9900"/>
              </a:solidFill>
              <a:effectLst/>
              <a:uLnTx/>
              <a:uFillTx/>
              <a:latin typeface="+mj-lt"/>
              <a:ea typeface="+mj-ea"/>
              <a:cs typeface="+mj-cs"/>
            </a:endParaRPr>
          </a:p>
        </p:txBody>
      </p:sp>
      <p:sp>
        <p:nvSpPr>
          <p:cNvPr id="24578" name="Rectangle 3"/>
          <p:cNvSpPr>
            <a:spLocks noGrp="1"/>
          </p:cNvSpPr>
          <p:nvPr>
            <p:ph idx="1"/>
          </p:nvPr>
        </p:nvSpPr>
        <p:spPr>
          <a:xfrm>
            <a:off x="250825" y="836613"/>
            <a:ext cx="8569325" cy="4114800"/>
          </a:xfrm>
        </p:spPr>
        <p:txBody>
          <a:bodyPr vert="horz" wrap="square" lIns="91440" tIns="45720" rIns="91440" bIns="45720" anchor="t"/>
          <a:p>
            <a:pPr eaLnBrk="1" hangingPunct="1"/>
            <a:r>
              <a:rPr lang="zh-CN" altLang="en-US" dirty="0">
                <a:latin typeface="黑体" panose="02010609060101010101" pitchFamily="49" charset="-122"/>
                <a:ea typeface="黑体" panose="02010609060101010101" pitchFamily="49" charset="-122"/>
              </a:rPr>
              <a:t>选项（</a:t>
            </a:r>
            <a:r>
              <a:rPr lang="en-US" altLang="zh-CN" dirty="0">
                <a:latin typeface="黑体" panose="02010609060101010101" pitchFamily="49" charset="-122"/>
                <a:ea typeface="黑体" panose="02010609060101010101" pitchFamily="49" charset="-122"/>
              </a:rPr>
              <a:t>Options</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lvl="1" eaLnBrk="1" hangingPunct="1"/>
            <a:r>
              <a:rPr lang="zh-CN" altLang="en-US" dirty="0"/>
              <a:t>变长，长度为</a:t>
            </a:r>
            <a:r>
              <a:rPr lang="en-US" altLang="zh-CN" dirty="0"/>
              <a:t>4</a:t>
            </a:r>
            <a:r>
              <a:rPr lang="zh-CN" altLang="en-US" dirty="0"/>
              <a:t>字节的倍数，不够则填充，最长为</a:t>
            </a:r>
            <a:r>
              <a:rPr lang="en-US" altLang="zh-CN" dirty="0"/>
              <a:t>40</a:t>
            </a:r>
            <a:r>
              <a:rPr lang="zh-CN" altLang="en-US" dirty="0"/>
              <a:t>字节；</a:t>
            </a:r>
            <a:endParaRPr lang="zh-CN" altLang="en-US" dirty="0"/>
          </a:p>
          <a:p>
            <a:pPr eaLnBrk="1" hangingPunct="1"/>
            <a:endParaRPr lang="en-US" altLang="zh-CN" dirty="0"/>
          </a:p>
        </p:txBody>
      </p:sp>
      <p:grpSp>
        <p:nvGrpSpPr>
          <p:cNvPr id="24579" name="Group 44"/>
          <p:cNvGrpSpPr/>
          <p:nvPr/>
        </p:nvGrpSpPr>
        <p:grpSpPr>
          <a:xfrm>
            <a:off x="250825" y="2492375"/>
            <a:ext cx="8686800" cy="3200400"/>
            <a:chOff x="-3" y="-3"/>
            <a:chExt cx="2570" cy="2250"/>
          </a:xfrm>
        </p:grpSpPr>
        <p:grpSp>
          <p:nvGrpSpPr>
            <p:cNvPr id="24580" name="Group 42"/>
            <p:cNvGrpSpPr/>
            <p:nvPr/>
          </p:nvGrpSpPr>
          <p:grpSpPr>
            <a:xfrm>
              <a:off x="0" y="0"/>
              <a:ext cx="2564" cy="2244"/>
              <a:chOff x="0" y="0"/>
              <a:chExt cx="2564" cy="2244"/>
            </a:xfrm>
          </p:grpSpPr>
          <p:grpSp>
            <p:nvGrpSpPr>
              <p:cNvPr id="24581" name="Group 19"/>
              <p:cNvGrpSpPr/>
              <p:nvPr/>
            </p:nvGrpSpPr>
            <p:grpSpPr>
              <a:xfrm>
                <a:off x="0" y="0"/>
                <a:ext cx="706" cy="374"/>
                <a:chOff x="0" y="0"/>
                <a:chExt cx="706" cy="374"/>
              </a:xfrm>
            </p:grpSpPr>
            <p:sp>
              <p:nvSpPr>
                <p:cNvPr id="24582" name="Rectangle 6"/>
                <p:cNvSpPr/>
                <p:nvPr/>
              </p:nvSpPr>
              <p:spPr>
                <a:xfrm>
                  <a:off x="43" y="0"/>
                  <a:ext cx="620" cy="374"/>
                </a:xfrm>
                <a:prstGeom prst="rect">
                  <a:avLst/>
                </a:prstGeom>
                <a:noFill/>
                <a:ln w="9525">
                  <a:noFill/>
                </a:ln>
              </p:spPr>
              <p:txBody>
                <a:bodyPr anchor="t"/>
                <a:p>
                  <a:pPr algn="ctr"/>
                  <a:r>
                    <a:rPr lang="zh-CN" altLang="en-US" sz="2000" b="0" dirty="0">
                      <a:solidFill>
                        <a:schemeClr val="tx1"/>
                      </a:solidFill>
                      <a:latin typeface="宋体" panose="02010600030101010101" pitchFamily="2" charset="-122"/>
                      <a:ea typeface="宋体" panose="02010600030101010101" pitchFamily="2" charset="-122"/>
                    </a:rPr>
                    <a:t>选项类型</a:t>
                  </a:r>
                  <a:endParaRPr lang="zh-CN" altLang="en-US" sz="2000" b="0" dirty="0">
                    <a:solidFill>
                      <a:schemeClr val="tx1"/>
                    </a:solidFill>
                    <a:latin typeface="宋体" panose="02010600030101010101" pitchFamily="2" charset="-122"/>
                    <a:ea typeface="宋体" panose="02010600030101010101" pitchFamily="2" charset="-122"/>
                  </a:endParaRPr>
                </a:p>
                <a:p>
                  <a:pPr algn="ctr"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583" name="Rectangle 18"/>
                <p:cNvSpPr/>
                <p:nvPr/>
              </p:nvSpPr>
              <p:spPr>
                <a:xfrm>
                  <a:off x="0" y="0"/>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584" name="Group 21"/>
              <p:cNvGrpSpPr/>
              <p:nvPr/>
            </p:nvGrpSpPr>
            <p:grpSpPr>
              <a:xfrm>
                <a:off x="706" y="0"/>
                <a:ext cx="1858" cy="374"/>
                <a:chOff x="706" y="0"/>
                <a:chExt cx="1858" cy="374"/>
              </a:xfrm>
            </p:grpSpPr>
            <p:sp>
              <p:nvSpPr>
                <p:cNvPr id="24585" name="Rectangle 7"/>
                <p:cNvSpPr/>
                <p:nvPr/>
              </p:nvSpPr>
              <p:spPr>
                <a:xfrm>
                  <a:off x="749" y="0"/>
                  <a:ext cx="1772" cy="374"/>
                </a:xfrm>
                <a:prstGeom prst="rect">
                  <a:avLst/>
                </a:prstGeom>
                <a:noFill/>
                <a:ln w="9525">
                  <a:noFill/>
                </a:ln>
              </p:spPr>
              <p:txBody>
                <a:bodyPr anchor="t"/>
                <a:p>
                  <a:pPr algn="ctr"/>
                  <a:r>
                    <a:rPr lang="zh-CN" altLang="en-US" sz="2000" b="0" dirty="0">
                      <a:solidFill>
                        <a:schemeClr val="tx1"/>
                      </a:solidFill>
                      <a:latin typeface="宋体" panose="02010600030101010101" pitchFamily="2" charset="-122"/>
                      <a:ea typeface="宋体" panose="02010600030101010101" pitchFamily="2" charset="-122"/>
                    </a:rPr>
                    <a:t>描述</a:t>
                  </a:r>
                  <a:endParaRPr lang="zh-CN" altLang="en-US" sz="2000" b="0" dirty="0">
                    <a:solidFill>
                      <a:schemeClr val="tx1"/>
                    </a:solidFill>
                    <a:latin typeface="宋体" panose="02010600030101010101" pitchFamily="2" charset="-122"/>
                    <a:ea typeface="宋体" panose="02010600030101010101" pitchFamily="2" charset="-122"/>
                  </a:endParaRPr>
                </a:p>
                <a:p>
                  <a:pPr algn="ctr"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586" name="Rectangle 20"/>
                <p:cNvSpPr/>
                <p:nvPr/>
              </p:nvSpPr>
              <p:spPr>
                <a:xfrm>
                  <a:off x="706" y="0"/>
                  <a:ext cx="1858"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587" name="Group 23"/>
              <p:cNvGrpSpPr/>
              <p:nvPr/>
            </p:nvGrpSpPr>
            <p:grpSpPr>
              <a:xfrm>
                <a:off x="0" y="374"/>
                <a:ext cx="706" cy="374"/>
                <a:chOff x="0" y="374"/>
                <a:chExt cx="706" cy="374"/>
              </a:xfrm>
            </p:grpSpPr>
            <p:sp>
              <p:nvSpPr>
                <p:cNvPr id="24588" name="Rectangle 8"/>
                <p:cNvSpPr/>
                <p:nvPr/>
              </p:nvSpPr>
              <p:spPr>
                <a:xfrm>
                  <a:off x="43" y="374"/>
                  <a:ext cx="620"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安全选项</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589" name="Rectangle 22"/>
                <p:cNvSpPr/>
                <p:nvPr/>
              </p:nvSpPr>
              <p:spPr>
                <a:xfrm>
                  <a:off x="0" y="374"/>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590" name="Group 25"/>
              <p:cNvGrpSpPr/>
              <p:nvPr/>
            </p:nvGrpSpPr>
            <p:grpSpPr>
              <a:xfrm>
                <a:off x="706" y="374"/>
                <a:ext cx="1858" cy="374"/>
                <a:chOff x="706" y="374"/>
                <a:chExt cx="1858" cy="374"/>
              </a:xfrm>
            </p:grpSpPr>
            <p:sp>
              <p:nvSpPr>
                <p:cNvPr id="24591" name="Rectangle 9"/>
                <p:cNvSpPr/>
                <p:nvPr/>
              </p:nvSpPr>
              <p:spPr>
                <a:xfrm>
                  <a:off x="749" y="374"/>
                  <a:ext cx="1772"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表示该分组的保密级别</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592" name="Rectangle 24"/>
                <p:cNvSpPr/>
                <p:nvPr/>
              </p:nvSpPr>
              <p:spPr>
                <a:xfrm>
                  <a:off x="706" y="374"/>
                  <a:ext cx="1858"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593" name="Group 27"/>
              <p:cNvGrpSpPr/>
              <p:nvPr/>
            </p:nvGrpSpPr>
            <p:grpSpPr>
              <a:xfrm>
                <a:off x="0" y="748"/>
                <a:ext cx="706" cy="374"/>
                <a:chOff x="0" y="748"/>
                <a:chExt cx="706" cy="374"/>
              </a:xfrm>
            </p:grpSpPr>
            <p:sp>
              <p:nvSpPr>
                <p:cNvPr id="24594" name="Rectangle 10"/>
                <p:cNvSpPr/>
                <p:nvPr/>
              </p:nvSpPr>
              <p:spPr>
                <a:xfrm>
                  <a:off x="43" y="748"/>
                  <a:ext cx="620"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严格源路由选项</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595" name="Rectangle 26"/>
                <p:cNvSpPr/>
                <p:nvPr/>
              </p:nvSpPr>
              <p:spPr>
                <a:xfrm>
                  <a:off x="0" y="748"/>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596" name="Group 29"/>
              <p:cNvGrpSpPr/>
              <p:nvPr/>
            </p:nvGrpSpPr>
            <p:grpSpPr>
              <a:xfrm>
                <a:off x="706" y="748"/>
                <a:ext cx="1858" cy="374"/>
                <a:chOff x="706" y="748"/>
                <a:chExt cx="1858" cy="374"/>
              </a:xfrm>
            </p:grpSpPr>
            <p:sp>
              <p:nvSpPr>
                <p:cNvPr id="24597" name="Rectangle 11"/>
                <p:cNvSpPr/>
                <p:nvPr/>
              </p:nvSpPr>
              <p:spPr>
                <a:xfrm>
                  <a:off x="749" y="748"/>
                  <a:ext cx="1772"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由源给出完整的路由列表</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598" name="Rectangle 28"/>
                <p:cNvSpPr/>
                <p:nvPr/>
              </p:nvSpPr>
              <p:spPr>
                <a:xfrm>
                  <a:off x="706" y="748"/>
                  <a:ext cx="1858"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599" name="Group 31"/>
              <p:cNvGrpSpPr/>
              <p:nvPr/>
            </p:nvGrpSpPr>
            <p:grpSpPr>
              <a:xfrm>
                <a:off x="0" y="1122"/>
                <a:ext cx="706" cy="374"/>
                <a:chOff x="0" y="1122"/>
                <a:chExt cx="706" cy="374"/>
              </a:xfrm>
            </p:grpSpPr>
            <p:sp>
              <p:nvSpPr>
                <p:cNvPr id="24600" name="Rectangle 12"/>
                <p:cNvSpPr/>
                <p:nvPr/>
              </p:nvSpPr>
              <p:spPr>
                <a:xfrm>
                  <a:off x="43" y="1122"/>
                  <a:ext cx="620"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宽松源路由选项</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601" name="Rectangle 30"/>
                <p:cNvSpPr/>
                <p:nvPr/>
              </p:nvSpPr>
              <p:spPr>
                <a:xfrm>
                  <a:off x="0" y="1122"/>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602" name="Group 33"/>
              <p:cNvGrpSpPr/>
              <p:nvPr/>
            </p:nvGrpSpPr>
            <p:grpSpPr>
              <a:xfrm>
                <a:off x="706" y="1122"/>
                <a:ext cx="1858" cy="374"/>
                <a:chOff x="706" y="1122"/>
                <a:chExt cx="1858" cy="374"/>
              </a:xfrm>
            </p:grpSpPr>
            <p:sp>
              <p:nvSpPr>
                <p:cNvPr id="24603" name="Rectangle 13"/>
                <p:cNvSpPr/>
                <p:nvPr/>
              </p:nvSpPr>
              <p:spPr>
                <a:xfrm>
                  <a:off x="749" y="1122"/>
                  <a:ext cx="1772"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由源给出必须经历的路由列表</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604" name="Rectangle 32"/>
                <p:cNvSpPr/>
                <p:nvPr/>
              </p:nvSpPr>
              <p:spPr>
                <a:xfrm>
                  <a:off x="706" y="1122"/>
                  <a:ext cx="1858"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605" name="Group 35"/>
              <p:cNvGrpSpPr/>
              <p:nvPr/>
            </p:nvGrpSpPr>
            <p:grpSpPr>
              <a:xfrm>
                <a:off x="0" y="1496"/>
                <a:ext cx="706" cy="374"/>
                <a:chOff x="0" y="1496"/>
                <a:chExt cx="706" cy="374"/>
              </a:xfrm>
            </p:grpSpPr>
            <p:sp>
              <p:nvSpPr>
                <p:cNvPr id="24606" name="Rectangle 14"/>
                <p:cNvSpPr/>
                <p:nvPr/>
              </p:nvSpPr>
              <p:spPr>
                <a:xfrm>
                  <a:off x="43" y="1496"/>
                  <a:ext cx="620"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路由记录</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607" name="Rectangle 34"/>
                <p:cNvSpPr/>
                <p:nvPr/>
              </p:nvSpPr>
              <p:spPr>
                <a:xfrm>
                  <a:off x="0" y="1496"/>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608" name="Group 37"/>
              <p:cNvGrpSpPr/>
              <p:nvPr/>
            </p:nvGrpSpPr>
            <p:grpSpPr>
              <a:xfrm>
                <a:off x="706" y="1496"/>
                <a:ext cx="1858" cy="374"/>
                <a:chOff x="706" y="1496"/>
                <a:chExt cx="1858" cy="374"/>
              </a:xfrm>
            </p:grpSpPr>
            <p:sp>
              <p:nvSpPr>
                <p:cNvPr id="24609" name="Rectangle 15"/>
                <p:cNvSpPr/>
                <p:nvPr/>
              </p:nvSpPr>
              <p:spPr>
                <a:xfrm>
                  <a:off x="749" y="1496"/>
                  <a:ext cx="1772"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让每个路由器在</a:t>
                  </a:r>
                  <a:r>
                    <a:rPr lang="en-US" altLang="zh-CN" sz="2000" b="0" dirty="0">
                      <a:solidFill>
                        <a:schemeClr val="tx1"/>
                      </a:solidFill>
                      <a:latin typeface="宋体" panose="02010600030101010101" pitchFamily="2" charset="-122"/>
                      <a:ea typeface="宋体" panose="02010600030101010101" pitchFamily="2" charset="-122"/>
                    </a:rPr>
                    <a:t>IP</a:t>
                  </a:r>
                  <a:r>
                    <a:rPr lang="zh-CN" altLang="en-US" sz="2000" b="0" dirty="0">
                      <a:solidFill>
                        <a:schemeClr val="tx1"/>
                      </a:solidFill>
                      <a:latin typeface="宋体" panose="02010600030101010101" pitchFamily="2" charset="-122"/>
                      <a:ea typeface="宋体" panose="02010600030101010101" pitchFamily="2" charset="-122"/>
                    </a:rPr>
                    <a:t>分组中记录其</a:t>
                  </a:r>
                  <a:r>
                    <a:rPr lang="en-US" altLang="zh-CN" sz="2000" b="0" dirty="0">
                      <a:solidFill>
                        <a:schemeClr val="tx1"/>
                      </a:solidFill>
                      <a:latin typeface="宋体" panose="02010600030101010101" pitchFamily="2" charset="-122"/>
                      <a:ea typeface="宋体" panose="02010600030101010101" pitchFamily="2" charset="-122"/>
                    </a:rPr>
                    <a:t>IP</a:t>
                  </a:r>
                  <a:r>
                    <a:rPr lang="zh-CN" altLang="en-US" sz="2000" b="0" dirty="0">
                      <a:solidFill>
                        <a:schemeClr val="tx1"/>
                      </a:solidFill>
                      <a:latin typeface="宋体" panose="02010600030101010101" pitchFamily="2" charset="-122"/>
                      <a:ea typeface="宋体" panose="02010600030101010101" pitchFamily="2" charset="-122"/>
                    </a:rPr>
                    <a:t>地址</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610" name="Rectangle 36"/>
                <p:cNvSpPr/>
                <p:nvPr/>
              </p:nvSpPr>
              <p:spPr>
                <a:xfrm>
                  <a:off x="706" y="1496"/>
                  <a:ext cx="1858"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611" name="Group 39"/>
              <p:cNvGrpSpPr/>
              <p:nvPr/>
            </p:nvGrpSpPr>
            <p:grpSpPr>
              <a:xfrm>
                <a:off x="0" y="1870"/>
                <a:ext cx="706" cy="374"/>
                <a:chOff x="0" y="1870"/>
                <a:chExt cx="706" cy="374"/>
              </a:xfrm>
            </p:grpSpPr>
            <p:sp>
              <p:nvSpPr>
                <p:cNvPr id="24612" name="Rectangle 16"/>
                <p:cNvSpPr/>
                <p:nvPr/>
              </p:nvSpPr>
              <p:spPr>
                <a:xfrm>
                  <a:off x="43" y="1870"/>
                  <a:ext cx="620"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时间戳</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613" name="Rectangle 38"/>
                <p:cNvSpPr/>
                <p:nvPr/>
              </p:nvSpPr>
              <p:spPr>
                <a:xfrm>
                  <a:off x="0" y="1870"/>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24614" name="Group 41"/>
              <p:cNvGrpSpPr/>
              <p:nvPr/>
            </p:nvGrpSpPr>
            <p:grpSpPr>
              <a:xfrm>
                <a:off x="706" y="1870"/>
                <a:ext cx="1858" cy="374"/>
                <a:chOff x="706" y="1870"/>
                <a:chExt cx="1858" cy="374"/>
              </a:xfrm>
            </p:grpSpPr>
            <p:sp>
              <p:nvSpPr>
                <p:cNvPr id="24615" name="Rectangle 17"/>
                <p:cNvSpPr/>
                <p:nvPr/>
              </p:nvSpPr>
              <p:spPr>
                <a:xfrm>
                  <a:off x="749" y="1870"/>
                  <a:ext cx="1772" cy="374"/>
                </a:xfrm>
                <a:prstGeom prst="rect">
                  <a:avLst/>
                </a:prstGeom>
                <a:noFill/>
                <a:ln w="9525">
                  <a:noFill/>
                </a:ln>
              </p:spPr>
              <p:txBody>
                <a:bodyPr anchor="t"/>
                <a:p>
                  <a:pPr algn="just"/>
                  <a:r>
                    <a:rPr lang="zh-CN" altLang="en-US" sz="2000" b="0" dirty="0">
                      <a:solidFill>
                        <a:schemeClr val="tx1"/>
                      </a:solidFill>
                      <a:latin typeface="宋体" panose="02010600030101010101" pitchFamily="2" charset="-122"/>
                      <a:ea typeface="宋体" panose="02010600030101010101" pitchFamily="2" charset="-122"/>
                    </a:rPr>
                    <a:t>让每个路由器在</a:t>
                  </a:r>
                  <a:r>
                    <a:rPr lang="en-US" altLang="zh-CN" sz="2000" b="0" dirty="0">
                      <a:solidFill>
                        <a:schemeClr val="tx1"/>
                      </a:solidFill>
                      <a:latin typeface="宋体" panose="02010600030101010101" pitchFamily="2" charset="-122"/>
                      <a:ea typeface="宋体" panose="02010600030101010101" pitchFamily="2" charset="-122"/>
                    </a:rPr>
                    <a:t>IP</a:t>
                  </a:r>
                  <a:r>
                    <a:rPr lang="zh-CN" altLang="en-US" sz="2000" b="0" dirty="0">
                      <a:solidFill>
                        <a:schemeClr val="tx1"/>
                      </a:solidFill>
                      <a:latin typeface="宋体" panose="02010600030101010101" pitchFamily="2" charset="-122"/>
                      <a:ea typeface="宋体" panose="02010600030101010101" pitchFamily="2" charset="-122"/>
                    </a:rPr>
                    <a:t>分组中记录</a:t>
                  </a:r>
                  <a:r>
                    <a:rPr lang="en-US" altLang="zh-CN" sz="2000" b="0" dirty="0">
                      <a:solidFill>
                        <a:schemeClr val="tx1"/>
                      </a:solidFill>
                      <a:latin typeface="宋体" panose="02010600030101010101" pitchFamily="2" charset="-122"/>
                      <a:ea typeface="宋体" panose="02010600030101010101" pitchFamily="2" charset="-122"/>
                    </a:rPr>
                    <a:t>IP</a:t>
                  </a:r>
                  <a:r>
                    <a:rPr lang="zh-CN" altLang="en-US" sz="2000" b="0" dirty="0">
                      <a:solidFill>
                        <a:schemeClr val="tx1"/>
                      </a:solidFill>
                      <a:latin typeface="宋体" panose="02010600030101010101" pitchFamily="2" charset="-122"/>
                      <a:ea typeface="宋体" panose="02010600030101010101" pitchFamily="2" charset="-122"/>
                    </a:rPr>
                    <a:t>地址和经历的时间</a:t>
                  </a:r>
                  <a:endParaRPr lang="zh-CN" altLang="en-US" sz="2000" b="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24616" name="Rectangle 40"/>
                <p:cNvSpPr/>
                <p:nvPr/>
              </p:nvSpPr>
              <p:spPr>
                <a:xfrm>
                  <a:off x="706" y="1870"/>
                  <a:ext cx="1858"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sp>
          <p:nvSpPr>
            <p:cNvPr id="24617" name="Rectangle 43"/>
            <p:cNvSpPr/>
            <p:nvPr/>
          </p:nvSpPr>
          <p:spPr>
            <a:xfrm>
              <a:off x="-3" y="-3"/>
              <a:ext cx="2570" cy="2250"/>
            </a:xfrm>
            <a:prstGeom prst="rect">
              <a:avLst/>
            </a:prstGeom>
            <a:noFill/>
            <a:ln w="9525" cap="flat" cmpd="sng">
              <a:solidFill>
                <a:srgbClr val="A0A0A0"/>
              </a:solidFill>
              <a:prstDash val="solid"/>
              <a:miter/>
              <a:headEnd type="none" w="med" len="med"/>
              <a:tailEnd type="none" w="med" len="med"/>
            </a:ln>
          </p:spPr>
          <p:txBody>
            <a:bodyPr anchor="t"/>
            <a:p>
              <a:pPr marL="342900" indent="-342900">
                <a:spcBef>
                  <a:spcPct val="20000"/>
                </a:spcBef>
                <a:buClr>
                  <a:srgbClr val="3366FF"/>
                </a:buClr>
                <a:buFont typeface="Wingdings" panose="05000000000000000000" pitchFamily="2" charset="2"/>
                <a:buChar char="l"/>
              </a:pPr>
              <a:endParaRPr lang="zh-CN" altLang="zh-CN" sz="2800" b="0" dirty="0">
                <a:solidFill>
                  <a:schemeClr val="tx1"/>
                </a:solidFill>
                <a:latin typeface="Times New Roman" panose="02020603050405020304" pitchFamily="18" charset="0"/>
                <a:ea typeface="黑体" panose="02010609060101010101" pitchFamily="49" charset="-122"/>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2562" name="Rectangle 2"/>
          <p:cNvSpPr>
            <a:spLocks noGrp="1" noChangeArrowheads="1"/>
          </p:cNvSpPr>
          <p:nvPr>
            <p:ph type="title"/>
          </p:nvPr>
        </p:nvSpPr>
        <p:spPr>
          <a:xfrm>
            <a:off x="1028383" y="0"/>
            <a:ext cx="7793038"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0" cap="none" spc="0" normalizeH="0" baseline="0" noProof="0" dirty="0" smtClean="0">
                <a:ln>
                  <a:noFill/>
                </a:ln>
                <a:solidFill>
                  <a:srgbClr val="FF9900"/>
                </a:solidFill>
                <a:effectLst/>
                <a:uLnTx/>
                <a:uFillTx/>
                <a:latin typeface="+mj-lt"/>
                <a:ea typeface="+mj-ea"/>
                <a:cs typeface="+mj-cs"/>
              </a:rPr>
              <a:t>5.4.4 </a:t>
            </a:r>
            <a:r>
              <a:rPr kumimoji="1" lang="zh-CN" altLang="en-US" sz="2800" b="0" i="0" u="none" strike="noStrike" kern="0" cap="none" spc="0" normalizeH="0" baseline="0" noProof="0" dirty="0" smtClean="0">
                <a:ln>
                  <a:noFill/>
                </a:ln>
                <a:solidFill>
                  <a:srgbClr val="FF9900"/>
                </a:solidFill>
                <a:effectLst/>
                <a:uLnTx/>
                <a:uFillTx/>
                <a:latin typeface="+mj-lt"/>
                <a:ea typeface="+mj-ea"/>
                <a:cs typeface="+mj-cs"/>
              </a:rPr>
              <a:t>地址解析协议</a:t>
            </a:r>
            <a:r>
              <a:rPr kumimoji="1" lang="en-US" altLang="zh-CN" sz="2800" b="0" i="0" u="none" strike="noStrike" kern="0" cap="none" spc="0" normalizeH="0" baseline="0" noProof="0" dirty="0" smtClean="0">
                <a:ln>
                  <a:noFill/>
                </a:ln>
                <a:solidFill>
                  <a:srgbClr val="FF9900"/>
                </a:solidFill>
                <a:effectLst/>
                <a:uLnTx/>
                <a:uFillTx/>
                <a:latin typeface="+mj-lt"/>
                <a:ea typeface="+mj-ea"/>
                <a:cs typeface="+mj-cs"/>
              </a:rPr>
              <a:t>ARP</a:t>
            </a:r>
            <a:endParaRPr kumimoji="1" lang="zh-CN" altLang="en-US" sz="28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322563" name="Rectangle 3"/>
          <p:cNvSpPr>
            <a:spLocks noGrp="1"/>
          </p:cNvSpPr>
          <p:nvPr>
            <p:ph idx="1"/>
          </p:nvPr>
        </p:nvSpPr>
        <p:spPr>
          <a:xfrm>
            <a:off x="468313" y="765175"/>
            <a:ext cx="8353425" cy="2273300"/>
          </a:xfrm>
        </p:spPr>
        <p:txBody>
          <a:bodyPr vert="horz" wrap="square" lIns="91440" tIns="45720" rIns="91440" bIns="45720" anchor="t"/>
          <a:p>
            <a:pPr eaLnBrk="1" hangingPunct="1"/>
            <a:r>
              <a:rPr lang="zh-CN" altLang="en-US" sz="2800" b="0" dirty="0">
                <a:ea typeface="黑体" panose="02010609060101010101" pitchFamily="49" charset="-122"/>
              </a:rPr>
              <a:t>解决网络层地址（</a:t>
            </a:r>
            <a:r>
              <a:rPr lang="en-US" altLang="zh-CN" sz="2800" b="0" dirty="0">
                <a:ea typeface="黑体" panose="02010609060101010101" pitchFamily="49" charset="-122"/>
              </a:rPr>
              <a:t>IP</a:t>
            </a:r>
            <a:r>
              <a:rPr lang="zh-CN" altLang="en-US" sz="2800" b="0" dirty="0">
                <a:ea typeface="黑体" panose="02010609060101010101" pitchFamily="49" charset="-122"/>
              </a:rPr>
              <a:t>地址）与数据链路层地址（</a:t>
            </a:r>
            <a:r>
              <a:rPr lang="en-US" altLang="zh-CN" sz="2800" b="0" dirty="0">
                <a:ea typeface="黑体" panose="02010609060101010101" pitchFamily="49" charset="-122"/>
              </a:rPr>
              <a:t>MAC</a:t>
            </a:r>
            <a:r>
              <a:rPr lang="zh-CN" altLang="en-US" sz="2800" b="0" dirty="0">
                <a:ea typeface="黑体" panose="02010609060101010101" pitchFamily="49" charset="-122"/>
              </a:rPr>
              <a:t>地址）的映射问题；</a:t>
            </a:r>
            <a:endParaRPr lang="zh-CN" altLang="en-US" sz="2800" b="0" dirty="0">
              <a:ea typeface="黑体" panose="02010609060101010101" pitchFamily="49" charset="-122"/>
            </a:endParaRPr>
          </a:p>
          <a:p>
            <a:pPr eaLnBrk="1" hangingPunct="1"/>
            <a:endParaRPr lang="zh-CN" altLang="en-US" sz="2800" b="0" dirty="0">
              <a:ea typeface="黑体" panose="02010609060101010101" pitchFamily="49" charset="-122"/>
            </a:endParaRPr>
          </a:p>
          <a:p>
            <a:pPr eaLnBrk="1" hangingPunct="1"/>
            <a:r>
              <a:rPr lang="zh-CN" altLang="en-US" sz="2800" b="0" dirty="0">
                <a:ea typeface="黑体" panose="02010609060101010101" pitchFamily="49" charset="-122"/>
              </a:rPr>
              <a:t>工作过程</a:t>
            </a:r>
            <a:endParaRPr lang="zh-CN" altLang="en-US" sz="2800" b="0" dirty="0">
              <a:ea typeface="黑体" panose="02010609060101010101" pitchFamily="49" charset="-122"/>
            </a:endParaRPr>
          </a:p>
          <a:p>
            <a:pPr lvl="1" eaLnBrk="1" hangingPunct="1"/>
            <a:r>
              <a:rPr lang="zh-CN" altLang="en-US" sz="2400" dirty="0"/>
              <a:t>建立一个</a:t>
            </a:r>
            <a:r>
              <a:rPr lang="en-US" altLang="zh-CN" sz="2400" dirty="0"/>
              <a:t>ARP</a:t>
            </a:r>
            <a:r>
              <a:rPr lang="zh-CN" altLang="en-US" sz="2400" dirty="0"/>
              <a:t>表，表中存放（</a:t>
            </a:r>
            <a:r>
              <a:rPr lang="en-US" altLang="zh-CN" sz="2400" dirty="0"/>
              <a:t>IP</a:t>
            </a:r>
            <a:r>
              <a:rPr lang="zh-CN" altLang="en-US" sz="2400" dirty="0"/>
              <a:t>地址，</a:t>
            </a:r>
            <a:r>
              <a:rPr lang="en-US" altLang="zh-CN" sz="2400" dirty="0"/>
              <a:t>MAC</a:t>
            </a:r>
            <a:r>
              <a:rPr lang="zh-CN" altLang="en-US" sz="2400" dirty="0"/>
              <a:t>地址）对；</a:t>
            </a:r>
            <a:endParaRPr lang="zh-CN" altLang="en-US" sz="2400" dirty="0"/>
          </a:p>
        </p:txBody>
      </p:sp>
      <p:graphicFrame>
        <p:nvGraphicFramePr>
          <p:cNvPr id="2" name="表格 1"/>
          <p:cNvGraphicFramePr/>
          <p:nvPr>
            <p:custDataLst>
              <p:tags r:id="rId1"/>
            </p:custDataLst>
          </p:nvPr>
        </p:nvGraphicFramePr>
        <p:xfrm>
          <a:off x="1691640" y="3717290"/>
          <a:ext cx="4827905" cy="1219200"/>
        </p:xfrm>
        <a:graphic>
          <a:graphicData uri="http://schemas.openxmlformats.org/drawingml/2006/table">
            <a:tbl>
              <a:tblPr firstRow="1" bandRow="1">
                <a:tableStyleId>{5940675A-B579-460E-94D1-54222C63F5DA}</a:tableStyleId>
              </a:tblPr>
              <a:tblGrid>
                <a:gridCol w="2018030"/>
                <a:gridCol w="2809875"/>
              </a:tblGrid>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IP地址</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以太网MAC地址</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192.168.1.3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08-60-8c-42-29-93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192.168.1.4</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08-60-8c-2f-d2-2b</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192.168.1.5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08-60-2d-2-91-e3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2563">
                                            <p:txEl>
                                              <p:charRg st="0" end="35"/>
                                            </p:txEl>
                                          </p:spTgt>
                                        </p:tgtEl>
                                        <p:attrNameLst>
                                          <p:attrName>style.visibility</p:attrName>
                                        </p:attrNameLst>
                                      </p:cBhvr>
                                      <p:to>
                                        <p:strVal val="visible"/>
                                      </p:to>
                                    </p:set>
                                    <p:animEffect transition="in" filter="fade">
                                      <p:cBhvr>
                                        <p:cTn id="7" dur="1000"/>
                                        <p:tgtEl>
                                          <p:spTgt spid="322563">
                                            <p:txEl>
                                              <p:charRg st="0" end="35"/>
                                            </p:txEl>
                                          </p:spTgt>
                                        </p:tgtEl>
                                      </p:cBhvr>
                                    </p:animEffect>
                                    <p:anim calcmode="lin" valueType="num">
                                      <p:cBhvr>
                                        <p:cTn id="8" dur="1000" fill="hold"/>
                                        <p:tgtEl>
                                          <p:spTgt spid="322563">
                                            <p:txEl>
                                              <p:charRg st="0" end="35"/>
                                            </p:txEl>
                                          </p:spTgt>
                                        </p:tgtEl>
                                        <p:attrNameLst>
                                          <p:attrName>ppt_x</p:attrName>
                                        </p:attrNameLst>
                                      </p:cBhvr>
                                      <p:tavLst>
                                        <p:tav tm="0">
                                          <p:val>
                                            <p:strVal val="#ppt_x"/>
                                          </p:val>
                                        </p:tav>
                                        <p:tav tm="100000">
                                          <p:val>
                                            <p:strVal val="#ppt_x"/>
                                          </p:val>
                                        </p:tav>
                                      </p:tavLst>
                                    </p:anim>
                                    <p:anim calcmode="lin" valueType="num">
                                      <p:cBhvr>
                                        <p:cTn id="9" dur="1000" fill="hold"/>
                                        <p:tgtEl>
                                          <p:spTgt spid="322563">
                                            <p:txEl>
                                              <p:charRg st="0" end="35"/>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2563">
                                            <p:txEl>
                                              <p:charRg st="40" end="68"/>
                                            </p:txEl>
                                          </p:spTgt>
                                        </p:tgtEl>
                                        <p:attrNameLst>
                                          <p:attrName>style.visibility</p:attrName>
                                        </p:attrNameLst>
                                      </p:cBhvr>
                                      <p:to>
                                        <p:strVal val="visible"/>
                                      </p:to>
                                    </p:set>
                                    <p:animEffect transition="in" filter="fade">
                                      <p:cBhvr>
                                        <p:cTn id="12" dur="1000"/>
                                        <p:tgtEl>
                                          <p:spTgt spid="322563">
                                            <p:txEl>
                                              <p:charRg st="40" end="68"/>
                                            </p:txEl>
                                          </p:spTgt>
                                        </p:tgtEl>
                                      </p:cBhvr>
                                    </p:animEffect>
                                    <p:anim calcmode="lin" valueType="num">
                                      <p:cBhvr>
                                        <p:cTn id="13" dur="1000" fill="hold"/>
                                        <p:tgtEl>
                                          <p:spTgt spid="322563">
                                            <p:txEl>
                                              <p:charRg st="40" end="68"/>
                                            </p:txEl>
                                          </p:spTgt>
                                        </p:tgtEl>
                                        <p:attrNameLst>
                                          <p:attrName>ppt_x</p:attrName>
                                        </p:attrNameLst>
                                      </p:cBhvr>
                                      <p:tavLst>
                                        <p:tav tm="0">
                                          <p:val>
                                            <p:strVal val="#ppt_x"/>
                                          </p:val>
                                        </p:tav>
                                        <p:tav tm="100000">
                                          <p:val>
                                            <p:strVal val="#ppt_x"/>
                                          </p:val>
                                        </p:tav>
                                      </p:tavLst>
                                    </p:anim>
                                    <p:anim calcmode="lin" valueType="num">
                                      <p:cBhvr>
                                        <p:cTn id="14" dur="1000" fill="hold"/>
                                        <p:tgtEl>
                                          <p:spTgt spid="322563">
                                            <p:txEl>
                                              <p:charRg st="40" end="6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9731" name="Rectangle 3"/>
          <p:cNvSpPr>
            <a:spLocks noGrp="1"/>
          </p:cNvSpPr>
          <p:nvPr>
            <p:ph idx="1"/>
          </p:nvPr>
        </p:nvSpPr>
        <p:spPr>
          <a:xfrm>
            <a:off x="228600" y="228600"/>
            <a:ext cx="8353425" cy="2928938"/>
          </a:xfrm>
        </p:spPr>
        <p:txBody>
          <a:bodyPr vert="horz" wrap="square" lIns="91440" tIns="45720" rIns="91440" bIns="45720" anchor="t"/>
          <a:p>
            <a:pPr eaLnBrk="1" hangingPunct="1">
              <a:buNone/>
            </a:pPr>
            <a:endParaRPr lang="en-US" altLang="zh-CN" sz="2800" dirty="0"/>
          </a:p>
          <a:p>
            <a:pPr lvl="1" eaLnBrk="1" hangingPunct="1"/>
            <a:r>
              <a:rPr lang="zh-CN" altLang="en-US" sz="2400" dirty="0"/>
              <a:t>若目的主机在同一子网内，用</a:t>
            </a:r>
            <a:r>
              <a:rPr lang="zh-CN" altLang="en-US" sz="2400" dirty="0">
                <a:solidFill>
                  <a:srgbClr val="FF6600"/>
                </a:solidFill>
              </a:rPr>
              <a:t>目的</a:t>
            </a:r>
            <a:r>
              <a:rPr lang="en-US" altLang="zh-CN" sz="2400" dirty="0">
                <a:solidFill>
                  <a:srgbClr val="FF6600"/>
                </a:solidFill>
              </a:rPr>
              <a:t>IP</a:t>
            </a:r>
            <a:r>
              <a:rPr lang="zh-CN" altLang="en-US" sz="2400" dirty="0">
                <a:solidFill>
                  <a:srgbClr val="FF6600"/>
                </a:solidFill>
              </a:rPr>
              <a:t>地址</a:t>
            </a:r>
            <a:r>
              <a:rPr lang="zh-CN" altLang="en-US" sz="2400" dirty="0"/>
              <a:t>在</a:t>
            </a:r>
            <a:r>
              <a:rPr lang="en-US" altLang="zh-CN" sz="2400" dirty="0"/>
              <a:t>ARP</a:t>
            </a:r>
            <a:r>
              <a:rPr lang="zh-CN" altLang="en-US" sz="2400" dirty="0"/>
              <a:t>表中查找，否则用</a:t>
            </a:r>
            <a:r>
              <a:rPr lang="zh-CN" altLang="en-US" sz="2400" dirty="0">
                <a:solidFill>
                  <a:srgbClr val="FF6600"/>
                </a:solidFill>
              </a:rPr>
              <a:t>缺省网关的</a:t>
            </a:r>
            <a:r>
              <a:rPr lang="en-US" altLang="zh-CN" sz="2400" dirty="0">
                <a:solidFill>
                  <a:srgbClr val="FF6600"/>
                </a:solidFill>
              </a:rPr>
              <a:t>IP</a:t>
            </a:r>
            <a:r>
              <a:rPr lang="zh-CN" altLang="en-US" sz="2400" dirty="0">
                <a:solidFill>
                  <a:srgbClr val="FF6600"/>
                </a:solidFill>
              </a:rPr>
              <a:t>地址</a:t>
            </a:r>
            <a:r>
              <a:rPr lang="zh-CN" altLang="en-US" sz="2400" dirty="0"/>
              <a:t>在</a:t>
            </a:r>
            <a:r>
              <a:rPr lang="en-US" altLang="zh-CN" sz="2400" dirty="0"/>
              <a:t>ARP</a:t>
            </a:r>
            <a:r>
              <a:rPr lang="zh-CN" altLang="en-US" sz="2400" dirty="0"/>
              <a:t>表中查找。若未找到，则发送</a:t>
            </a:r>
            <a:r>
              <a:rPr lang="zh-CN" altLang="en-US" sz="2400" dirty="0">
                <a:solidFill>
                  <a:srgbClr val="FF6600"/>
                </a:solidFill>
              </a:rPr>
              <a:t>广播包</a:t>
            </a:r>
            <a:r>
              <a:rPr lang="zh-CN" altLang="en-US" sz="2400" dirty="0"/>
              <a:t>，目的主机收到后给出应答，</a:t>
            </a:r>
            <a:r>
              <a:rPr lang="en-US" altLang="zh-CN" sz="2400" dirty="0"/>
              <a:t>ARP</a:t>
            </a:r>
            <a:r>
              <a:rPr lang="zh-CN" altLang="en-US" sz="2400" dirty="0"/>
              <a:t>表增加一项；</a:t>
            </a:r>
            <a:endParaRPr lang="zh-CN" altLang="en-US" sz="2400" dirty="0"/>
          </a:p>
          <a:p>
            <a:pPr lvl="1" eaLnBrk="1" hangingPunct="1"/>
            <a:r>
              <a:rPr lang="zh-CN" altLang="en-US" sz="2400" dirty="0"/>
              <a:t>每个主机</a:t>
            </a:r>
            <a:r>
              <a:rPr lang="zh-CN" altLang="en-US" sz="2400" dirty="0">
                <a:solidFill>
                  <a:srgbClr val="FF6600"/>
                </a:solidFill>
              </a:rPr>
              <a:t>启动时</a:t>
            </a:r>
            <a:r>
              <a:rPr lang="zh-CN" altLang="en-US" sz="2400" dirty="0"/>
              <a:t>，广播它的（</a:t>
            </a:r>
            <a:r>
              <a:rPr lang="en-US" altLang="zh-CN" sz="2400" dirty="0"/>
              <a:t>IP</a:t>
            </a:r>
            <a:r>
              <a:rPr lang="zh-CN" altLang="en-US" sz="2400" dirty="0"/>
              <a:t>地址，</a:t>
            </a:r>
            <a:r>
              <a:rPr lang="en-US" altLang="zh-CN" sz="2400" dirty="0"/>
              <a:t>MAC</a:t>
            </a:r>
            <a:r>
              <a:rPr lang="zh-CN" altLang="en-US" sz="2400" dirty="0"/>
              <a:t>地址）映射；</a:t>
            </a:r>
            <a:endParaRPr lang="zh-CN" altLang="en-US" sz="2400" dirty="0"/>
          </a:p>
          <a:p>
            <a:pPr lvl="1" eaLnBrk="1" hangingPunct="1"/>
            <a:r>
              <a:rPr lang="en-US" altLang="zh-CN" sz="2400" dirty="0"/>
              <a:t>ARP</a:t>
            </a:r>
            <a:r>
              <a:rPr lang="zh-CN" altLang="en-US" sz="2400" dirty="0"/>
              <a:t>表中的表项有</a:t>
            </a:r>
            <a:r>
              <a:rPr lang="zh-CN" altLang="en-US" sz="2400" dirty="0">
                <a:solidFill>
                  <a:srgbClr val="FF6600"/>
                </a:solidFill>
              </a:rPr>
              <a:t>生存期</a:t>
            </a:r>
            <a:r>
              <a:rPr lang="zh-CN" altLang="en-US" sz="2400" dirty="0"/>
              <a:t>，超时则删除。</a:t>
            </a:r>
            <a:endParaRPr lang="zh-CN" altLang="en-US" sz="2400" dirty="0"/>
          </a:p>
        </p:txBody>
      </p:sp>
      <p:sp>
        <p:nvSpPr>
          <p:cNvPr id="28674" name="Rectangle 6"/>
          <p:cNvSpPr/>
          <p:nvPr/>
        </p:nvSpPr>
        <p:spPr>
          <a:xfrm>
            <a:off x="2409825" y="266223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28675" name="Object 5"/>
          <p:cNvGraphicFramePr/>
          <p:nvPr/>
        </p:nvGraphicFramePr>
        <p:xfrm>
          <a:off x="1331913" y="3644900"/>
          <a:ext cx="6477000" cy="2297113"/>
        </p:xfrm>
        <a:graphic>
          <a:graphicData uri="http://schemas.openxmlformats.org/presentationml/2006/ole">
            <mc:AlternateContent xmlns:mc="http://schemas.openxmlformats.org/markup-compatibility/2006">
              <mc:Choice xmlns:v="urn:schemas-microsoft-com:vml" Requires="v">
                <p:oleObj spid="_x0000_s3108" name="" r:id="rId1" imgW="7255510" imgH="2588895" progId="Visio.Drawing.11">
                  <p:embed/>
                </p:oleObj>
              </mc:Choice>
              <mc:Fallback>
                <p:oleObj name="" r:id="rId1" imgW="7255510" imgH="2588895" progId="Visio.Drawing.11">
                  <p:embed/>
                  <p:pic>
                    <p:nvPicPr>
                      <p:cNvPr id="0" name="图片 3107"/>
                      <p:cNvPicPr/>
                      <p:nvPr/>
                    </p:nvPicPr>
                    <p:blipFill>
                      <a:blip r:embed="rId2"/>
                      <a:stretch>
                        <a:fillRect/>
                      </a:stretch>
                    </p:blipFill>
                    <p:spPr>
                      <a:xfrm>
                        <a:off x="1331913" y="3644900"/>
                        <a:ext cx="6477000" cy="2297113"/>
                      </a:xfrm>
                      <a:prstGeom prst="rect">
                        <a:avLst/>
                      </a:prstGeom>
                      <a:noFill/>
                      <a:ln w="38100">
                        <a:noFill/>
                        <a:miter/>
                      </a:ln>
                    </p:spPr>
                  </p:pic>
                </p:oleObj>
              </mc:Fallback>
            </mc:AlternateContent>
          </a:graphicData>
        </a:graphic>
      </p:graphicFrame>
      <p:sp>
        <p:nvSpPr>
          <p:cNvPr id="28676" name="Text Box 7"/>
          <p:cNvSpPr txBox="1"/>
          <p:nvPr/>
        </p:nvSpPr>
        <p:spPr>
          <a:xfrm>
            <a:off x="3492500" y="6021388"/>
            <a:ext cx="1793875" cy="396875"/>
          </a:xfrm>
          <a:prstGeom prst="rect">
            <a:avLst/>
          </a:prstGeom>
          <a:noFill/>
          <a:ln w="9525">
            <a:noFill/>
          </a:ln>
        </p:spPr>
        <p:txBody>
          <a:bodyPr wrap="none" anchor="t">
            <a:spAutoFit/>
          </a:bodyPr>
          <a:p>
            <a:r>
              <a:rPr lang="en-US" altLang="zh-CN" sz="2000" dirty="0">
                <a:solidFill>
                  <a:schemeClr val="bg1"/>
                </a:solidFill>
                <a:latin typeface="Times New Roman" panose="02020603050405020304" pitchFamily="18" charset="0"/>
                <a:ea typeface="宋体" panose="02010600030101010101" pitchFamily="2" charset="-122"/>
              </a:rPr>
              <a:t>ARP </a:t>
            </a:r>
            <a:r>
              <a:rPr lang="zh-CN" altLang="en-US" sz="2000" dirty="0">
                <a:solidFill>
                  <a:schemeClr val="bg1"/>
                </a:solidFill>
                <a:latin typeface="Times New Roman" panose="02020603050405020304" pitchFamily="18" charset="0"/>
                <a:ea typeface="宋体" panose="02010600030101010101" pitchFamily="2" charset="-122"/>
              </a:rPr>
              <a:t>报文格式</a:t>
            </a:r>
            <a:endParaRPr lang="zh-CN" altLang="en-US" sz="2000" dirty="0">
              <a:solidFill>
                <a:schemeClr val="bg1"/>
              </a:solidFill>
              <a:latin typeface="Times New Roman" panose="02020603050405020304" pitchFamily="18" charset="0"/>
              <a:ea typeface="宋体" panose="02010600030101010101" pitchFamily="2" charset="-122"/>
            </a:endParaRPr>
          </a:p>
        </p:txBody>
      </p:sp>
      <p:sp>
        <p:nvSpPr>
          <p:cNvPr id="329736" name="Rectangle 8"/>
          <p:cNvSpPr>
            <a:spLocks noGrp="1" noChangeArrowheads="1"/>
          </p:cNvSpPr>
          <p:nvPr>
            <p:ph type="title"/>
          </p:nvPr>
        </p:nvSpPr>
        <p:spPr>
          <a:xfrm>
            <a:off x="539750" y="0"/>
            <a:ext cx="7793038"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ARP</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协议的工作过程</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9731">
                                            <p:txEl>
                                              <p:charRg st="1" end="84"/>
                                            </p:txEl>
                                          </p:spTgt>
                                        </p:tgtEl>
                                        <p:attrNameLst>
                                          <p:attrName>style.visibility</p:attrName>
                                        </p:attrNameLst>
                                      </p:cBhvr>
                                      <p:to>
                                        <p:strVal val="visible"/>
                                      </p:to>
                                    </p:set>
                                    <p:anim calcmode="lin" valueType="num">
                                      <p:cBhvr additive="base">
                                        <p:cTn id="7" dur="500" fill="hold"/>
                                        <p:tgtEl>
                                          <p:spTgt spid="329731">
                                            <p:txEl>
                                              <p:charRg st="1" end="8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9731">
                                            <p:txEl>
                                              <p:charRg st="1" end="8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9731">
                                            <p:txEl>
                                              <p:charRg st="84" end="112"/>
                                            </p:txEl>
                                          </p:spTgt>
                                        </p:tgtEl>
                                        <p:attrNameLst>
                                          <p:attrName>style.visibility</p:attrName>
                                        </p:attrNameLst>
                                      </p:cBhvr>
                                      <p:to>
                                        <p:strVal val="visible"/>
                                      </p:to>
                                    </p:set>
                                    <p:anim calcmode="lin" valueType="num">
                                      <p:cBhvr additive="base">
                                        <p:cTn id="13" dur="500" fill="hold"/>
                                        <p:tgtEl>
                                          <p:spTgt spid="329731">
                                            <p:txEl>
                                              <p:charRg st="84" end="11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9731">
                                            <p:txEl>
                                              <p:charRg st="84" end="1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9731">
                                            <p:txEl>
                                              <p:charRg st="112" end="132"/>
                                            </p:txEl>
                                          </p:spTgt>
                                        </p:tgtEl>
                                        <p:attrNameLst>
                                          <p:attrName>style.visibility</p:attrName>
                                        </p:attrNameLst>
                                      </p:cBhvr>
                                      <p:to>
                                        <p:strVal val="visible"/>
                                      </p:to>
                                    </p:set>
                                    <p:anim calcmode="lin" valueType="num">
                                      <p:cBhvr additive="base">
                                        <p:cTn id="19" dur="500" fill="hold"/>
                                        <p:tgtEl>
                                          <p:spTgt spid="329731">
                                            <p:txEl>
                                              <p:charRg st="112" end="13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9731">
                                            <p:txEl>
                                              <p:charRg st="112" end="13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ldLvl="3"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 Box 2"/>
          <p:cNvSpPr txBox="1"/>
          <p:nvPr/>
        </p:nvSpPr>
        <p:spPr>
          <a:xfrm>
            <a:off x="900113" y="115888"/>
            <a:ext cx="7543800" cy="583565"/>
          </a:xfrm>
          <a:prstGeom prst="rect">
            <a:avLst/>
          </a:prstGeom>
          <a:noFill/>
          <a:ln w="12700">
            <a:noFill/>
          </a:ln>
        </p:spPr>
        <p:txBody>
          <a:bodyPr anchor="t">
            <a:spAutoFit/>
          </a:bodyPr>
          <a:p>
            <a:pPr algn="ctr" defTabSz="762000" eaLnBrk="0" hangingPunct="0">
              <a:spcBef>
                <a:spcPct val="50000"/>
              </a:spcBef>
            </a:pPr>
            <a:r>
              <a:rPr lang="en-US" altLang="zh-CN" sz="3200" dirty="0">
                <a:solidFill>
                  <a:srgbClr val="FF6600"/>
                </a:solidFill>
                <a:latin typeface="Times New Roman" panose="02020603050405020304" pitchFamily="18" charset="0"/>
                <a:ea typeface="宋体" panose="02010600030101010101" pitchFamily="2" charset="-122"/>
              </a:rPr>
              <a:t>5.4.5 </a:t>
            </a:r>
            <a:r>
              <a:rPr lang="en-US" sz="3200" dirty="0">
                <a:solidFill>
                  <a:srgbClr val="FF6600"/>
                </a:solidFill>
                <a:latin typeface="Times New Roman" panose="02020603050405020304" pitchFamily="18" charset="0"/>
                <a:ea typeface="宋体" panose="02010600030101010101" pitchFamily="2" charset="-122"/>
              </a:rPr>
              <a:t>NAT</a:t>
            </a:r>
            <a:r>
              <a:rPr lang="zh-CN" altLang="en-US" sz="3200" dirty="0">
                <a:solidFill>
                  <a:srgbClr val="FF6600"/>
                </a:solidFill>
                <a:latin typeface="Times New Roman" panose="02020603050405020304" pitchFamily="18" charset="0"/>
                <a:ea typeface="宋体" panose="02010600030101010101" pitchFamily="2" charset="-122"/>
              </a:rPr>
              <a:t>协议</a:t>
            </a:r>
            <a:endParaRPr lang="zh-CN" altLang="en-US" sz="3200" dirty="0">
              <a:solidFill>
                <a:srgbClr val="FF6600"/>
              </a:solidFill>
              <a:latin typeface="Times New Roman" panose="02020603050405020304" pitchFamily="18" charset="0"/>
              <a:ea typeface="宋体" panose="02010600030101010101" pitchFamily="2" charset="-122"/>
            </a:endParaRPr>
          </a:p>
        </p:txBody>
      </p:sp>
      <p:sp>
        <p:nvSpPr>
          <p:cNvPr id="179203" name="Text Box 3"/>
          <p:cNvSpPr txBox="1">
            <a:spLocks noChangeArrowheads="1"/>
          </p:cNvSpPr>
          <p:nvPr/>
        </p:nvSpPr>
        <p:spPr bwMode="auto">
          <a:xfrm>
            <a:off x="539750" y="836930"/>
            <a:ext cx="7676515" cy="2030095"/>
          </a:xfrm>
          <a:prstGeom prst="rect">
            <a:avLst/>
          </a:prstGeom>
          <a:noFill/>
          <a:ln w="12700">
            <a:noFill/>
            <a:miter lim="800000"/>
            <a:headEnd type="none" w="sm" len="sm"/>
            <a:tailEnd type="none" w="sm" len="sm"/>
          </a:ln>
          <a:effectLst/>
        </p:spPr>
        <p:txBody>
          <a:bodyPr wrap="square">
            <a:spAutoFit/>
          </a:bodyPr>
          <a:lstStyle/>
          <a:p>
            <a:pPr marR="0" defTabSz="762000" eaLnBrk="0" hangingPunct="0">
              <a:spcBef>
                <a:spcPct val="50000"/>
              </a:spcBef>
              <a:buClrTx/>
              <a:buSzTx/>
              <a:buFont typeface="Wingdings" panose="05000000000000000000" pitchFamily="2" charset="2"/>
              <a:buChar char="l"/>
              <a:defRPr/>
            </a:pPr>
            <a:r>
              <a:rPr kumimoji="1" lang="en-US" altLang="zh-CN" sz="2400" kern="1200" cap="none" spc="0" normalizeH="0" baseline="0" noProof="0" dirty="0">
                <a:solidFill>
                  <a:srgbClr val="003399"/>
                </a:solidFill>
                <a:latin typeface="+mn-lt"/>
                <a:ea typeface="宋体" panose="02010600030101010101" pitchFamily="2" charset="-122"/>
                <a:cs typeface="+mn-cs"/>
              </a:rPr>
              <a:t> </a:t>
            </a:r>
            <a:r>
              <a:rPr kumimoji="1" sz="2400" kern="1200" cap="none" spc="0" normalizeH="0" baseline="0" noProof="0" dirty="0">
                <a:solidFill>
                  <a:schemeClr val="accent6"/>
                </a:solidFill>
                <a:latin typeface="+mn-lt"/>
                <a:ea typeface="宋体" panose="02010600030101010101" pitchFamily="2" charset="-122"/>
                <a:cs typeface="+mn-cs"/>
              </a:rPr>
              <a:t>NAT（Network Address Translation，网络地址转换协议</a:t>
            </a:r>
            <a:r>
              <a:rPr kumimoji="1" sz="2400" kern="1200" cap="none" spc="0" normalizeH="0" baseline="0" noProof="0" dirty="0">
                <a:solidFill>
                  <a:srgbClr val="C00000"/>
                </a:solidFill>
                <a:latin typeface="+mn-lt"/>
                <a:ea typeface="宋体" panose="02010600030101010101" pitchFamily="2" charset="-122"/>
                <a:cs typeface="+mn-cs"/>
              </a:rPr>
              <a:t>）</a:t>
            </a:r>
            <a:r>
              <a:rPr kumimoji="1" sz="2400" kern="1200" cap="none" spc="0" normalizeH="0" baseline="0" noProof="0" dirty="0">
                <a:latin typeface="+mn-lt"/>
                <a:ea typeface="宋体" panose="02010600030101010101" pitchFamily="2" charset="-122"/>
                <a:cs typeface="+mn-cs"/>
              </a:rPr>
              <a:t>通常部署在网络</a:t>
            </a:r>
            <a:r>
              <a:rPr kumimoji="1" lang="zh-CN" sz="2400" kern="1200" cap="none" spc="0" normalizeH="0" baseline="0" noProof="0" dirty="0">
                <a:latin typeface="+mn-lt"/>
                <a:ea typeface="宋体" panose="02010600030101010101" pitchFamily="2" charset="-122"/>
                <a:cs typeface="+mn-cs"/>
              </a:rPr>
              <a:t>的</a:t>
            </a:r>
            <a:r>
              <a:rPr kumimoji="1" sz="2400" kern="1200" cap="none" spc="0" normalizeH="0" baseline="0" noProof="0" dirty="0">
                <a:latin typeface="+mn-lt"/>
                <a:ea typeface="宋体" panose="02010600030101010101" pitchFamily="2" charset="-122"/>
                <a:cs typeface="+mn-cs"/>
              </a:rPr>
              <a:t>出口位置，通过将</a:t>
            </a:r>
            <a:r>
              <a:rPr kumimoji="1" sz="2400" kern="1200" cap="none" spc="0" normalizeH="0" baseline="0" noProof="0" dirty="0">
                <a:solidFill>
                  <a:srgbClr val="C00000"/>
                </a:solidFill>
                <a:latin typeface="+mn-lt"/>
                <a:ea typeface="宋体" panose="02010600030101010101" pitchFamily="2" charset="-122"/>
                <a:cs typeface="+mn-cs"/>
              </a:rPr>
              <a:t>内部网络IP地址替换为出口的IP地址</a:t>
            </a:r>
            <a:r>
              <a:rPr kumimoji="1" sz="2400" kern="1200" cap="none" spc="0" normalizeH="0" baseline="0" noProof="0" dirty="0">
                <a:latin typeface="+mn-lt"/>
                <a:ea typeface="宋体" panose="02010600030101010101" pitchFamily="2" charset="-122"/>
                <a:cs typeface="+mn-cs"/>
              </a:rPr>
              <a:t>提供公网可达性和上层协议的连接能力</a:t>
            </a:r>
            <a:r>
              <a:rPr kumimoji="1" lang="zh-CN" sz="2400" kern="1200" cap="none" spc="0" normalizeH="0" baseline="0" noProof="0" dirty="0">
                <a:latin typeface="+mn-lt"/>
                <a:ea typeface="宋体" panose="02010600030101010101" pitchFamily="2" charset="-122"/>
                <a:cs typeface="+mn-cs"/>
              </a:rPr>
              <a:t>。</a:t>
            </a:r>
            <a:endParaRPr kumimoji="1" sz="2400" kern="1200" cap="none" spc="0" normalizeH="0" baseline="0" noProof="0" dirty="0">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50000"/>
              </a:spcBef>
              <a:spcAft>
                <a:spcPct val="0"/>
              </a:spcAft>
              <a:buClrTx/>
              <a:buSzTx/>
              <a:buFont typeface="Wingdings" panose="05000000000000000000" pitchFamily="2" charset="2"/>
              <a:buChar char="ü"/>
              <a:defRPr/>
            </a:pPr>
            <a:endParaRPr kumimoji="1" lang="en-US" altLang="zh-CN" sz="20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p:txBody>
      </p:sp>
      <p:graphicFrame>
        <p:nvGraphicFramePr>
          <p:cNvPr id="2" name="对象 -2147482619"/>
          <p:cNvGraphicFramePr/>
          <p:nvPr/>
        </p:nvGraphicFramePr>
        <p:xfrm>
          <a:off x="900430" y="2729230"/>
          <a:ext cx="6615430" cy="2720975"/>
        </p:xfrm>
        <a:graphic>
          <a:graphicData uri="http://schemas.openxmlformats.org/presentationml/2006/ole">
            <mc:AlternateContent xmlns:mc="http://schemas.openxmlformats.org/markup-compatibility/2006">
              <mc:Choice xmlns:v="urn:schemas-microsoft-com:vml" Requires="v">
                <p:oleObj spid="_x0000_s3076" name="" r:id="rId1" imgW="3180715" imgH="1430020" progId="Visio.Drawing.11">
                  <p:embed/>
                </p:oleObj>
              </mc:Choice>
              <mc:Fallback>
                <p:oleObj name="" r:id="rId1" imgW="3180715" imgH="1430020" progId="Visio.Drawing.11">
                  <p:embed/>
                  <p:pic>
                    <p:nvPicPr>
                      <p:cNvPr id="0" name="图片 3075"/>
                      <p:cNvPicPr/>
                      <p:nvPr/>
                    </p:nvPicPr>
                    <p:blipFill>
                      <a:blip r:embed="rId2"/>
                      <a:stretch>
                        <a:fillRect/>
                      </a:stretch>
                    </p:blipFill>
                    <p:spPr>
                      <a:xfrm>
                        <a:off x="900430" y="2729230"/>
                        <a:ext cx="6615430" cy="272097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Rectangle 9"/>
          <p:cNvSpPr/>
          <p:nvPr/>
        </p:nvSpPr>
        <p:spPr>
          <a:xfrm>
            <a:off x="684213" y="0"/>
            <a:ext cx="7772400" cy="792163"/>
          </a:xfrm>
          <a:prstGeom prst="rect">
            <a:avLst/>
          </a:prstGeom>
          <a:noFill/>
          <a:ln w="9525">
            <a:noFill/>
          </a:ln>
        </p:spPr>
        <p:txBody>
          <a:bodyPr anchor="ctr"/>
          <a:p>
            <a:pPr algn="ctr">
              <a:spcBef>
                <a:spcPct val="0"/>
              </a:spcBef>
              <a:buClrTx/>
              <a:buNone/>
            </a:pPr>
            <a:r>
              <a:rPr lang="en-US" altLang="zh-CN" sz="3600" b="1" dirty="0">
                <a:solidFill>
                  <a:srgbClr val="FF3300"/>
                </a:solidFill>
                <a:latin typeface="Times New Roman" panose="02020603050405020304" pitchFamily="18" charset="0"/>
                <a:ea typeface="宋体" panose="02010600030101010101" pitchFamily="2" charset="-122"/>
              </a:rPr>
              <a:t> </a:t>
            </a:r>
            <a:r>
              <a:rPr lang="zh-CN" altLang="en-US" sz="3200" dirty="0">
                <a:solidFill>
                  <a:srgbClr val="FF9900"/>
                </a:solidFill>
                <a:latin typeface="Arial" panose="020B0604020202020204" pitchFamily="34" charset="0"/>
                <a:ea typeface="黑体" panose="02010609060101010101" pitchFamily="49" charset="-122"/>
              </a:rPr>
              <a:t>虚电路举例 （</a:t>
            </a:r>
            <a:r>
              <a:rPr lang="en-US" altLang="zh-CN" sz="3200" dirty="0">
                <a:solidFill>
                  <a:srgbClr val="FF9900"/>
                </a:solidFill>
                <a:latin typeface="Arial" panose="020B0604020202020204" pitchFamily="34" charset="0"/>
                <a:ea typeface="黑体" panose="02010609060101010101" pitchFamily="49" charset="-122"/>
              </a:rPr>
              <a:t>1</a:t>
            </a:r>
            <a:r>
              <a:rPr lang="zh-CN" altLang="en-US" sz="3200" dirty="0">
                <a:solidFill>
                  <a:srgbClr val="FF9900"/>
                </a:solidFill>
                <a:latin typeface="Arial" panose="020B0604020202020204" pitchFamily="34" charset="0"/>
                <a:ea typeface="黑体" panose="02010609060101010101" pitchFamily="49" charset="-122"/>
              </a:rPr>
              <a:t>）</a:t>
            </a:r>
            <a:endParaRPr lang="zh-CN" altLang="en-US" sz="3200" dirty="0">
              <a:solidFill>
                <a:srgbClr val="FF9900"/>
              </a:solidFill>
              <a:latin typeface="Arial" panose="020B0604020202020204" pitchFamily="34" charset="0"/>
              <a:ea typeface="黑体" panose="02010609060101010101" pitchFamily="49" charset="-122"/>
            </a:endParaRPr>
          </a:p>
        </p:txBody>
      </p:sp>
      <p:graphicFrame>
        <p:nvGraphicFramePr>
          <p:cNvPr id="2" name="对象 1"/>
          <p:cNvGraphicFramePr/>
          <p:nvPr/>
        </p:nvGraphicFramePr>
        <p:xfrm>
          <a:off x="618490" y="916305"/>
          <a:ext cx="7778115" cy="2997835"/>
        </p:xfrm>
        <a:graphic>
          <a:graphicData uri="http://schemas.openxmlformats.org/presentationml/2006/ole">
            <mc:AlternateContent xmlns:mc="http://schemas.openxmlformats.org/markup-compatibility/2006">
              <mc:Choice xmlns:v="urn:schemas-microsoft-com:vml" Requires="v">
                <p:oleObj spid="_x0000_s3" name="" r:id="rId1" imgW="6439535" imgH="2558415" progId="Visio.Drawing.11">
                  <p:embed/>
                </p:oleObj>
              </mc:Choice>
              <mc:Fallback>
                <p:oleObj name="" r:id="rId1" imgW="6439535" imgH="2558415" progId="Visio.Drawing.11">
                  <p:embed/>
                  <p:pic>
                    <p:nvPicPr>
                      <p:cNvPr id="0" name="图片 2"/>
                      <p:cNvPicPr/>
                      <p:nvPr/>
                    </p:nvPicPr>
                    <p:blipFill>
                      <a:blip r:embed="rId2"/>
                      <a:stretch>
                        <a:fillRect/>
                      </a:stretch>
                    </p:blipFill>
                    <p:spPr>
                      <a:xfrm>
                        <a:off x="618490" y="916305"/>
                        <a:ext cx="7778115" cy="2997835"/>
                      </a:xfrm>
                      <a:prstGeom prst="rect">
                        <a:avLst/>
                      </a:prstGeom>
                    </p:spPr>
                  </p:pic>
                </p:oleObj>
              </mc:Fallback>
            </mc:AlternateContent>
          </a:graphicData>
        </a:graphic>
      </p:graphicFrame>
      <p:graphicFrame>
        <p:nvGraphicFramePr>
          <p:cNvPr id="4" name="对象 3"/>
          <p:cNvGraphicFramePr/>
          <p:nvPr/>
        </p:nvGraphicFramePr>
        <p:xfrm>
          <a:off x="1542415" y="4450080"/>
          <a:ext cx="6221095" cy="1517650"/>
        </p:xfrm>
        <a:graphic>
          <a:graphicData uri="http://schemas.openxmlformats.org/presentationml/2006/ole">
            <mc:AlternateContent xmlns:mc="http://schemas.openxmlformats.org/markup-compatibility/2006">
              <mc:Choice xmlns:v="urn:schemas-microsoft-com:vml" Requires="v">
                <p:oleObj spid="_x0000_s5" name="" r:id="rId3" imgW="4727575" imgH="1245235" progId="Visio.Drawing.11">
                  <p:embed/>
                </p:oleObj>
              </mc:Choice>
              <mc:Fallback>
                <p:oleObj name="" r:id="rId3" imgW="4727575" imgH="1245235" progId="Visio.Drawing.11">
                  <p:embed/>
                  <p:pic>
                    <p:nvPicPr>
                      <p:cNvPr id="0" name="图片 4"/>
                      <p:cNvPicPr/>
                      <p:nvPr/>
                    </p:nvPicPr>
                    <p:blipFill>
                      <a:blip r:embed="rId4"/>
                      <a:stretch>
                        <a:fillRect/>
                      </a:stretch>
                    </p:blipFill>
                    <p:spPr>
                      <a:xfrm>
                        <a:off x="1542415" y="4450080"/>
                        <a:ext cx="6221095" cy="1517650"/>
                      </a:xfrm>
                      <a:prstGeom prst="rect">
                        <a:avLst/>
                      </a:prstGeom>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sz="3200" b="0" i="0" u="none" strike="noStrike" kern="0" cap="none" spc="0" normalizeH="0" baseline="0" noProof="0" dirty="0" smtClean="0">
                <a:ln>
                  <a:noFill/>
                </a:ln>
                <a:solidFill>
                  <a:srgbClr val="FF9900"/>
                </a:solidFill>
                <a:effectLst/>
                <a:uLnTx/>
                <a:uFillTx/>
                <a:latin typeface="+mj-lt"/>
                <a:ea typeface="+mj-ea"/>
                <a:cs typeface="+mj-cs"/>
              </a:rPr>
              <a:t>NAT</a:t>
            </a:r>
            <a:r>
              <a:rPr kumimoji="1" lang="zh-CN" altLang="en-US" sz="3200" b="0" i="0" u="none" strike="noStrike" kern="0" cap="none" spc="0" normalizeH="0" baseline="0" noProof="0" dirty="0" smtClean="0">
                <a:ln>
                  <a:noFill/>
                </a:ln>
                <a:solidFill>
                  <a:srgbClr val="FF9900"/>
                </a:solidFill>
                <a:effectLst/>
                <a:uLnTx/>
                <a:uFillTx/>
                <a:latin typeface="+mj-lt"/>
                <a:ea typeface="+mj-ea"/>
                <a:cs typeface="+mj-cs"/>
              </a:rPr>
              <a:t>地址转换表示例</a:t>
            </a:r>
            <a:endParaRPr kumimoji="1" lang="zh-CN" altLang="en-US" sz="32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35842" name="Rectangle 6"/>
          <p:cNvSpPr/>
          <p:nvPr/>
        </p:nvSpPr>
        <p:spPr>
          <a:xfrm>
            <a:off x="2781300" y="247173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2" name="表格 1"/>
          <p:cNvGraphicFramePr/>
          <p:nvPr/>
        </p:nvGraphicFramePr>
        <p:xfrm>
          <a:off x="428625" y="948055"/>
          <a:ext cx="8277225" cy="1754505"/>
        </p:xfrm>
        <a:graphic>
          <a:graphicData uri="http://schemas.openxmlformats.org/drawingml/2006/table">
            <a:tbl>
              <a:tblPr firstRow="1" bandRow="1">
                <a:tableStyleId>{5940675A-B579-460E-94D1-54222C63F5DA}</a:tableStyleId>
              </a:tblPr>
              <a:tblGrid>
                <a:gridCol w="760730"/>
                <a:gridCol w="1497965"/>
                <a:gridCol w="798830"/>
                <a:gridCol w="1871345"/>
                <a:gridCol w="890905"/>
                <a:gridCol w="1223645"/>
                <a:gridCol w="1233805"/>
              </a:tblGrid>
              <a:tr h="30480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协议</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外部地址</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外部端口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内部地址</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内部端口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目的地址</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目的端口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277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TCP</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202.16.1.1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12001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192.168.1.8</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2002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1.2.3.5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80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2135">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TCP</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202.16.1.1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12006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192.168.1.2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5012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2.3.4.5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21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23850" y="3053715"/>
            <a:ext cx="8521700" cy="2553335"/>
          </a:xfrm>
          <a:prstGeom prst="rect">
            <a:avLst/>
          </a:prstGeom>
          <a:noFill/>
          <a:ln w="9525">
            <a:noFill/>
          </a:ln>
        </p:spPr>
        <p:txBody>
          <a:bodyPr wrap="square">
            <a:spAutoFit/>
          </a:bodyPr>
          <a:p>
            <a:pPr indent="266700"/>
            <a:r>
              <a:rPr lang="en-US" sz="2000" b="0">
                <a:latin typeface="Times New Roman" panose="02020603050405020304" pitchFamily="18" charset="0"/>
                <a:ea typeface="宋体" panose="02010600030101010101" pitchFamily="2" charset="-122"/>
                <a:cs typeface="Times New Roman" panose="02020603050405020304" pitchFamily="18" charset="0"/>
              </a:rPr>
              <a:t>NAT</a:t>
            </a:r>
            <a:r>
              <a:rPr lang="zh-CN" sz="2000" b="0">
                <a:latin typeface="Times New Roman" panose="02020603050405020304" pitchFamily="18" charset="0"/>
                <a:ea typeface="宋体" panose="02010600030101010101" pitchFamily="2" charset="-122"/>
              </a:rPr>
              <a:t>协议进行地址转换的方式有三种：</a:t>
            </a:r>
            <a:endParaRPr lang="zh-CN" sz="2000" b="0">
              <a:latin typeface="Times New Roman" panose="02020603050405020304" pitchFamily="18" charset="0"/>
              <a:ea typeface="宋体" panose="02010600030101010101" pitchFamily="2" charset="-122"/>
            </a:endParaRPr>
          </a:p>
          <a:p>
            <a:pPr indent="266700"/>
            <a:r>
              <a:rPr lang="en-US" sz="2000" b="0">
                <a:solidFill>
                  <a:schemeClr val="accent2">
                    <a:lumMod val="50000"/>
                  </a:schemeClr>
                </a:solidFill>
                <a:latin typeface="Times New Roman" panose="02020603050405020304" pitchFamily="18" charset="0"/>
                <a:ea typeface="宋体" panose="02010600030101010101" pitchFamily="2" charset="-122"/>
                <a:cs typeface="Times New Roman" panose="02020603050405020304" pitchFamily="18" charset="0"/>
              </a:rPr>
              <a:t>1</a:t>
            </a:r>
            <a:r>
              <a:rPr lang="zh-CN" sz="2000" b="0">
                <a:solidFill>
                  <a:schemeClr val="accent2">
                    <a:lumMod val="50000"/>
                  </a:schemeClr>
                </a:solidFill>
                <a:latin typeface="Times New Roman" panose="02020603050405020304" pitchFamily="18" charset="0"/>
                <a:ea typeface="宋体" panose="02010600030101010101" pitchFamily="2" charset="-122"/>
              </a:rPr>
              <a:t>）静态转换</a:t>
            </a:r>
            <a:endParaRPr lang="zh-CN" sz="2000" b="0">
              <a:solidFill>
                <a:schemeClr val="accent2">
                  <a:lumMod val="50000"/>
                </a:schemeClr>
              </a:solidFill>
              <a:latin typeface="Times New Roman" panose="02020603050405020304" pitchFamily="18" charset="0"/>
              <a:ea typeface="宋体" panose="02010600030101010101" pitchFamily="2" charset="-122"/>
            </a:endParaRPr>
          </a:p>
          <a:p>
            <a:pPr indent="266700"/>
            <a:r>
              <a:rPr lang="en-US" sz="2000" b="0">
                <a:solidFill>
                  <a:schemeClr val="accent2">
                    <a:lumMod val="50000"/>
                  </a:schemeClr>
                </a:solidFill>
                <a:latin typeface="Times New Roman" panose="02020603050405020304" pitchFamily="18" charset="0"/>
                <a:ea typeface="宋体" panose="02010600030101010101" pitchFamily="2" charset="-122"/>
                <a:cs typeface="Times New Roman" panose="02020603050405020304" pitchFamily="18" charset="0"/>
              </a:rPr>
              <a:t>2</a:t>
            </a:r>
            <a:r>
              <a:rPr lang="zh-CN" sz="2000" b="0">
                <a:solidFill>
                  <a:schemeClr val="accent2">
                    <a:lumMod val="50000"/>
                  </a:schemeClr>
                </a:solidFill>
                <a:latin typeface="Times New Roman" panose="02020603050405020304" pitchFamily="18" charset="0"/>
                <a:ea typeface="宋体" panose="02010600030101010101" pitchFamily="2" charset="-122"/>
              </a:rPr>
              <a:t>）动态转换</a:t>
            </a:r>
            <a:endParaRPr lang="zh-CN" sz="2000" b="0">
              <a:solidFill>
                <a:schemeClr val="accent2">
                  <a:lumMod val="50000"/>
                </a:schemeClr>
              </a:solidFill>
              <a:latin typeface="Times New Roman" panose="02020603050405020304" pitchFamily="18" charset="0"/>
              <a:ea typeface="宋体" panose="02010600030101010101" pitchFamily="2" charset="-122"/>
            </a:endParaRPr>
          </a:p>
          <a:p>
            <a:pPr indent="266700"/>
            <a:r>
              <a:rPr lang="en-US" sz="2000" b="0">
                <a:solidFill>
                  <a:schemeClr val="accent2">
                    <a:lumMod val="50000"/>
                  </a:schemeClr>
                </a:solidFill>
                <a:latin typeface="Times New Roman" panose="02020603050405020304" pitchFamily="18" charset="0"/>
                <a:ea typeface="宋体" panose="02010600030101010101" pitchFamily="2" charset="-122"/>
                <a:cs typeface="Times New Roman" panose="02020603050405020304" pitchFamily="18" charset="0"/>
              </a:rPr>
              <a:t>3</a:t>
            </a:r>
            <a:r>
              <a:rPr lang="zh-CN" sz="2000" b="0">
                <a:solidFill>
                  <a:schemeClr val="accent2">
                    <a:lumMod val="50000"/>
                  </a:schemeClr>
                </a:solidFill>
                <a:latin typeface="Times New Roman" panose="02020603050405020304" pitchFamily="18" charset="0"/>
                <a:ea typeface="宋体" panose="02010600030101010101" pitchFamily="2" charset="-122"/>
              </a:rPr>
              <a:t>）端口多路复用：</a:t>
            </a:r>
            <a:r>
              <a:rPr lang="zh-CN" sz="2000" b="0">
                <a:latin typeface="Times New Roman" panose="02020603050405020304" pitchFamily="18" charset="0"/>
                <a:ea typeface="宋体" panose="02010600030101010101" pitchFamily="2" charset="-122"/>
              </a:rPr>
              <a:t>是指外出数据分组的</a:t>
            </a:r>
            <a:r>
              <a:rPr lang="zh-CN" sz="2000" b="0" u="sng">
                <a:solidFill>
                  <a:srgbClr val="0000FF"/>
                </a:solidFill>
                <a:latin typeface="Times New Roman" panose="02020603050405020304" pitchFamily="18" charset="0"/>
                <a:ea typeface="宋体" panose="02010600030101010101" pitchFamily="2" charset="-122"/>
              </a:rPr>
              <a:t>源端口</a:t>
            </a:r>
            <a:r>
              <a:rPr lang="zh-CN" sz="2000" b="0">
                <a:latin typeface="Times New Roman" panose="02020603050405020304" pitchFamily="18" charset="0"/>
                <a:ea typeface="宋体" panose="02010600030101010101" pitchFamily="2" charset="-122"/>
              </a:rPr>
              <a:t>也要进行端口转换。</a:t>
            </a:r>
            <a:endParaRPr lang="zh-CN" sz="2000" b="0">
              <a:latin typeface="Times New Roman" panose="02020603050405020304" pitchFamily="18" charset="0"/>
              <a:ea typeface="宋体" panose="02010600030101010101" pitchFamily="2" charset="-122"/>
            </a:endParaRPr>
          </a:p>
          <a:p>
            <a:pPr indent="266700"/>
            <a:endParaRPr lang="zh-CN" sz="2000" b="0">
              <a:latin typeface="Times New Roman" panose="02020603050405020304" pitchFamily="18" charset="0"/>
              <a:ea typeface="宋体" panose="02010600030101010101" pitchFamily="2" charset="-122"/>
            </a:endParaRPr>
          </a:p>
          <a:p>
            <a:pPr indent="266700"/>
            <a:r>
              <a:rPr lang="zh-CN" sz="2000" b="0">
                <a:latin typeface="Times New Roman" panose="02020603050405020304" pitchFamily="18" charset="0"/>
                <a:ea typeface="宋体" panose="02010600030101010101" pitchFamily="2" charset="-122"/>
              </a:rPr>
              <a:t>为了使得这些应用也能透明地完成</a:t>
            </a:r>
            <a:r>
              <a:rPr lang="en-US" sz="2000" b="0">
                <a:latin typeface="Times New Roman" panose="02020603050405020304" pitchFamily="18" charset="0"/>
                <a:ea typeface="宋体" panose="02010600030101010101" pitchFamily="2" charset="-122"/>
              </a:rPr>
              <a:t>NAT</a:t>
            </a:r>
            <a:r>
              <a:rPr lang="zh-CN" sz="2000" b="0">
                <a:latin typeface="Times New Roman" panose="02020603050405020304" pitchFamily="18" charset="0"/>
                <a:ea typeface="宋体" panose="02010600030101010101" pitchFamily="2" charset="-122"/>
              </a:rPr>
              <a:t>转换，</a:t>
            </a:r>
            <a:r>
              <a:rPr lang="en-US" sz="2000" b="0">
                <a:latin typeface="Times New Roman" panose="02020603050405020304" pitchFamily="18" charset="0"/>
                <a:ea typeface="宋体" panose="02010600030101010101" pitchFamily="2" charset="-122"/>
              </a:rPr>
              <a:t>NAT</a:t>
            </a:r>
            <a:r>
              <a:rPr lang="zh-CN" sz="2000" b="0">
                <a:latin typeface="Times New Roman" panose="02020603050405020304" pitchFamily="18" charset="0"/>
                <a:ea typeface="宋体" panose="02010600030101010101" pitchFamily="2" charset="-122"/>
              </a:rPr>
              <a:t>使用一种称作</a:t>
            </a:r>
            <a:r>
              <a:rPr lang="zh-CN" sz="2000" b="0">
                <a:solidFill>
                  <a:schemeClr val="accent2">
                    <a:lumMod val="50000"/>
                  </a:schemeClr>
                </a:solidFill>
                <a:latin typeface="Times New Roman" panose="02020603050405020304" pitchFamily="18" charset="0"/>
                <a:ea typeface="宋体" panose="02010600030101010101" pitchFamily="2" charset="-122"/>
              </a:rPr>
              <a:t>应用程序级网关技术（</a:t>
            </a:r>
            <a:r>
              <a:rPr lang="en-US" sz="2000" b="0">
                <a:solidFill>
                  <a:schemeClr val="accent2">
                    <a:lumMod val="50000"/>
                  </a:schemeClr>
                </a:solidFill>
                <a:latin typeface="Times New Roman" panose="02020603050405020304" pitchFamily="18" charset="0"/>
                <a:ea typeface="宋体" panose="02010600030101010101" pitchFamily="2" charset="-122"/>
              </a:rPr>
              <a:t>Application Level Gateway</a:t>
            </a:r>
            <a:r>
              <a:rPr lang="zh-CN" sz="2000" b="0">
                <a:solidFill>
                  <a:schemeClr val="accent2">
                    <a:lumMod val="50000"/>
                  </a:schemeClr>
                </a:solidFill>
                <a:latin typeface="Times New Roman" panose="02020603050405020304" pitchFamily="18" charset="0"/>
                <a:ea typeface="宋体" panose="02010600030101010101" pitchFamily="2" charset="-122"/>
              </a:rPr>
              <a:t>，</a:t>
            </a:r>
            <a:r>
              <a:rPr lang="en-US" sz="2000" b="0">
                <a:solidFill>
                  <a:schemeClr val="accent2">
                    <a:lumMod val="50000"/>
                  </a:schemeClr>
                </a:solidFill>
                <a:latin typeface="Times New Roman" panose="02020603050405020304" pitchFamily="18" charset="0"/>
                <a:ea typeface="宋体" panose="02010600030101010101" pitchFamily="2" charset="-122"/>
              </a:rPr>
              <a:t>ALG</a:t>
            </a:r>
            <a:r>
              <a:rPr lang="zh-CN" sz="2000" b="0">
                <a:solidFill>
                  <a:schemeClr val="accent2">
                    <a:lumMod val="50000"/>
                  </a:schemeClr>
                </a:solidFill>
                <a:latin typeface="Times New Roman" panose="02020603050405020304" pitchFamily="18" charset="0"/>
                <a:ea typeface="宋体" panose="02010600030101010101" pitchFamily="2" charset="-122"/>
              </a:rPr>
              <a:t>）的技术</a:t>
            </a:r>
            <a:r>
              <a:rPr lang="zh-CN" sz="2000" b="0">
                <a:latin typeface="Times New Roman" panose="02020603050405020304" pitchFamily="18" charset="0"/>
                <a:ea typeface="宋体" panose="02010600030101010101" pitchFamily="2" charset="-122"/>
              </a:rPr>
              <a:t>，它能对这些应用程序在通信时所包含的地址信息也进行相应的</a:t>
            </a:r>
            <a:r>
              <a:rPr lang="en-US" sz="2000" b="0">
                <a:latin typeface="Times New Roman" panose="02020603050405020304" pitchFamily="18" charset="0"/>
                <a:ea typeface="宋体" panose="02010600030101010101" pitchFamily="2" charset="-122"/>
              </a:rPr>
              <a:t>NAT</a:t>
            </a:r>
            <a:r>
              <a:rPr lang="zh-CN" sz="2000" b="0">
                <a:latin typeface="Times New Roman" panose="02020603050405020304" pitchFamily="18" charset="0"/>
                <a:ea typeface="宋体" panose="02010600030101010101" pitchFamily="2" charset="-122"/>
              </a:rPr>
              <a:t>转换。</a:t>
            </a:r>
            <a:endParaRPr lang="zh-CN" altLang="en-US" sz="2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 Box 2"/>
          <p:cNvSpPr txBox="1"/>
          <p:nvPr/>
        </p:nvSpPr>
        <p:spPr>
          <a:xfrm>
            <a:off x="900113" y="115888"/>
            <a:ext cx="7543800" cy="583565"/>
          </a:xfrm>
          <a:prstGeom prst="rect">
            <a:avLst/>
          </a:prstGeom>
          <a:noFill/>
          <a:ln w="12700">
            <a:noFill/>
          </a:ln>
        </p:spPr>
        <p:txBody>
          <a:bodyPr anchor="t">
            <a:spAutoFit/>
          </a:bodyPr>
          <a:p>
            <a:pPr algn="ctr" defTabSz="762000" eaLnBrk="0" hangingPunct="0">
              <a:spcBef>
                <a:spcPct val="50000"/>
              </a:spcBef>
            </a:pPr>
            <a:r>
              <a:rPr lang="en-US" altLang="zh-CN" sz="3200" dirty="0">
                <a:solidFill>
                  <a:srgbClr val="FF6600"/>
                </a:solidFill>
                <a:latin typeface="Times New Roman" panose="02020603050405020304" pitchFamily="18" charset="0"/>
                <a:ea typeface="宋体" panose="02010600030101010101" pitchFamily="2" charset="-122"/>
              </a:rPr>
              <a:t>5.4.6  DHCP</a:t>
            </a:r>
            <a:r>
              <a:rPr lang="zh-CN" altLang="en-US" sz="3200" dirty="0">
                <a:solidFill>
                  <a:srgbClr val="FF6600"/>
                </a:solidFill>
                <a:latin typeface="Times New Roman" panose="02020603050405020304" pitchFamily="18" charset="0"/>
                <a:ea typeface="宋体" panose="02010600030101010101" pitchFamily="2" charset="-122"/>
              </a:rPr>
              <a:t>协议</a:t>
            </a:r>
            <a:endParaRPr lang="zh-CN" altLang="en-US" sz="3200" dirty="0">
              <a:solidFill>
                <a:srgbClr val="FF6600"/>
              </a:solidFill>
              <a:latin typeface="Times New Roman" panose="02020603050405020304" pitchFamily="18" charset="0"/>
              <a:ea typeface="宋体" panose="02010600030101010101" pitchFamily="2" charset="-122"/>
            </a:endParaRPr>
          </a:p>
        </p:txBody>
      </p:sp>
      <p:sp>
        <p:nvSpPr>
          <p:cNvPr id="179203" name="Text Box 3"/>
          <p:cNvSpPr txBox="1">
            <a:spLocks noChangeArrowheads="1"/>
          </p:cNvSpPr>
          <p:nvPr/>
        </p:nvSpPr>
        <p:spPr bwMode="auto">
          <a:xfrm>
            <a:off x="539750" y="836930"/>
            <a:ext cx="7676515" cy="5507990"/>
          </a:xfrm>
          <a:prstGeom prst="rect">
            <a:avLst/>
          </a:prstGeom>
          <a:noFill/>
          <a:ln w="12700">
            <a:noFill/>
            <a:miter lim="800000"/>
            <a:headEnd type="none" w="sm" len="sm"/>
            <a:tailEnd type="none" w="sm" len="sm"/>
          </a:ln>
          <a:effectLst/>
        </p:spPr>
        <p:txBody>
          <a:bodyPr wrap="square">
            <a:spAutoFit/>
          </a:bodyPr>
          <a:lstStyle/>
          <a:p>
            <a:pPr marR="0" defTabSz="762000" eaLnBrk="0" hangingPunct="0">
              <a:spcBef>
                <a:spcPct val="50000"/>
              </a:spcBef>
              <a:buClrTx/>
              <a:buSzTx/>
              <a:buFont typeface="Wingdings" panose="05000000000000000000" pitchFamily="2" charset="2"/>
              <a:buChar char="l"/>
              <a:defRPr/>
            </a:pPr>
            <a:r>
              <a:rPr kumimoji="1" lang="en-US" altLang="zh-CN" sz="2400" b="0" kern="1200" cap="none" spc="0" normalizeH="0" baseline="0" noProof="0" dirty="0">
                <a:solidFill>
                  <a:srgbClr val="003399"/>
                </a:solidFill>
                <a:latin typeface="+mn-lt"/>
                <a:ea typeface="宋体" panose="02010600030101010101" pitchFamily="2" charset="-122"/>
                <a:cs typeface="+mn-cs"/>
              </a:rPr>
              <a:t> </a:t>
            </a:r>
            <a:r>
              <a:rPr kumimoji="1" sz="2400" b="0" kern="1200" cap="none" spc="0" normalizeH="0" baseline="0" noProof="0" dirty="0">
                <a:solidFill>
                  <a:schemeClr val="accent2">
                    <a:lumMod val="50000"/>
                  </a:schemeClr>
                </a:solidFill>
                <a:latin typeface="+mn-lt"/>
                <a:ea typeface="宋体" panose="02010600030101010101" pitchFamily="2" charset="-122"/>
                <a:cs typeface="+mn-cs"/>
              </a:rPr>
              <a:t>DHCP（Dynamic Host Configuration Protocol，动态地址配置协议）</a:t>
            </a:r>
            <a:r>
              <a:rPr kumimoji="1" sz="2400" b="0" kern="1200" cap="none" spc="0" normalizeH="0" baseline="0" noProof="0" dirty="0">
                <a:latin typeface="+mn-lt"/>
                <a:ea typeface="宋体" panose="02010600030101010101" pitchFamily="2" charset="-122"/>
                <a:cs typeface="+mn-cs"/>
              </a:rPr>
              <a:t>是BOOTP的扩展，基于客户/服务器模式提供了一种动态指定IP地址和参数配置的机制。</a:t>
            </a:r>
            <a:endParaRPr kumimoji="1" sz="2400" b="0" kern="1200" cap="none" spc="0" normalizeH="0" baseline="0" noProof="0" dirty="0">
              <a:latin typeface="+mn-lt"/>
              <a:ea typeface="宋体" panose="02010600030101010101" pitchFamily="2" charset="-122"/>
              <a:cs typeface="+mn-cs"/>
            </a:endParaRPr>
          </a:p>
          <a:p>
            <a:pPr marR="0" defTabSz="762000" eaLnBrk="0" hangingPunct="0">
              <a:spcBef>
                <a:spcPct val="50000"/>
              </a:spcBef>
              <a:buClrTx/>
              <a:buSzTx/>
              <a:buFont typeface="Wingdings" panose="05000000000000000000" pitchFamily="2" charset="2"/>
              <a:buChar char="l"/>
              <a:defRPr/>
            </a:pPr>
            <a:r>
              <a:rPr kumimoji="1" lang="en-US" sz="2400" b="0" kern="1200" cap="none" spc="0" normalizeH="0" baseline="0" noProof="0" dirty="0">
                <a:latin typeface="+mn-lt"/>
                <a:ea typeface="宋体" panose="02010600030101010101" pitchFamily="2" charset="-122"/>
                <a:cs typeface="+mn-cs"/>
              </a:rPr>
              <a:t> DHCP</a:t>
            </a:r>
            <a:r>
              <a:rPr kumimoji="1" lang="zh-CN" altLang="en-US" sz="2400" b="0" kern="1200" cap="none" spc="0" normalizeH="0" baseline="0" noProof="0" dirty="0">
                <a:latin typeface="+mn-lt"/>
                <a:ea typeface="宋体" panose="02010600030101010101" pitchFamily="2" charset="-122"/>
                <a:cs typeface="+mn-cs"/>
              </a:rPr>
              <a:t>协议是基于</a:t>
            </a:r>
            <a:r>
              <a:rPr kumimoji="1" lang="en-US" altLang="zh-CN" sz="2400" b="0" kern="1200" cap="none" spc="0" normalizeH="0" baseline="0" noProof="0" dirty="0">
                <a:latin typeface="+mn-lt"/>
                <a:ea typeface="宋体" panose="02010600030101010101" pitchFamily="2" charset="-122"/>
                <a:cs typeface="+mn-cs"/>
              </a:rPr>
              <a:t>UDP</a:t>
            </a:r>
            <a:r>
              <a:rPr kumimoji="1" lang="zh-CN" altLang="en-US" sz="2400" b="0" kern="1200" cap="none" spc="0" normalizeH="0" baseline="0" noProof="0" dirty="0">
                <a:latin typeface="+mn-lt"/>
                <a:ea typeface="宋体" panose="02010600030101010101" pitchFamily="2" charset="-122"/>
                <a:cs typeface="+mn-cs"/>
              </a:rPr>
              <a:t>的。</a:t>
            </a:r>
            <a:endParaRPr kumimoji="1" sz="2400" b="0" kern="1200" cap="none" spc="0" normalizeH="0" baseline="0" noProof="0" dirty="0">
              <a:latin typeface="+mn-lt"/>
              <a:ea typeface="宋体" panose="02010600030101010101" pitchFamily="2" charset="-122"/>
              <a:cs typeface="+mn-cs"/>
            </a:endParaRPr>
          </a:p>
          <a:p>
            <a:pPr marR="0" defTabSz="762000" eaLnBrk="0" hangingPunct="0">
              <a:spcBef>
                <a:spcPct val="50000"/>
              </a:spcBef>
              <a:buClrTx/>
              <a:buSzTx/>
              <a:buFont typeface="Wingdings" panose="05000000000000000000" pitchFamily="2" charset="2"/>
              <a:buChar char="l"/>
              <a:defRPr/>
            </a:pPr>
            <a:r>
              <a:rPr kumimoji="1" sz="2400" b="0" kern="1200" cap="none" spc="0" normalizeH="0" baseline="0" noProof="0" dirty="0">
                <a:latin typeface="+mn-lt"/>
                <a:ea typeface="宋体" panose="02010600030101010101" pitchFamily="2" charset="-122"/>
                <a:cs typeface="+mn-cs"/>
              </a:rPr>
              <a:t> 在网络中至少有一台</a:t>
            </a:r>
            <a:r>
              <a:rPr kumimoji="1" sz="2400" b="0" kern="1200" cap="none" spc="0" normalizeH="0" baseline="0" noProof="0" dirty="0">
                <a:solidFill>
                  <a:srgbClr val="C00000"/>
                </a:solidFill>
                <a:latin typeface="+mn-lt"/>
                <a:ea typeface="宋体" panose="02010600030101010101" pitchFamily="2" charset="-122"/>
                <a:cs typeface="+mn-cs"/>
              </a:rPr>
              <a:t>DHCP服务器</a:t>
            </a:r>
            <a:r>
              <a:rPr kumimoji="1" sz="2400" b="0" kern="1200" cap="none" spc="0" normalizeH="0" baseline="0" noProof="0" dirty="0">
                <a:latin typeface="+mn-lt"/>
                <a:ea typeface="宋体" panose="02010600030101010101" pitchFamily="2" charset="-122"/>
                <a:cs typeface="+mn-cs"/>
              </a:rPr>
              <a:t>﹐它监听网络中的DHCP请求﹐并与客户端协商TCP/IP的设定环境。它提供以下三种IP地址分配方式﹕</a:t>
            </a:r>
            <a:endParaRPr kumimoji="1" sz="2400" b="0" kern="1200" cap="none" spc="0" normalizeH="0" baseline="0" noProof="0" dirty="0">
              <a:latin typeface="+mn-lt"/>
              <a:ea typeface="宋体" panose="02010600030101010101" pitchFamily="2" charset="-122"/>
              <a:cs typeface="+mn-cs"/>
            </a:endParaRPr>
          </a:p>
          <a:p>
            <a:pPr marL="800100" marR="0" lvl="1" indent="-342900" defTabSz="762000" eaLnBrk="0" hangingPunct="0">
              <a:spcBef>
                <a:spcPct val="50000"/>
              </a:spcBef>
              <a:buClrTx/>
              <a:buSzTx/>
              <a:buFont typeface="Wingdings" panose="05000000000000000000" charset="0"/>
              <a:buChar char="ü"/>
              <a:defRPr/>
            </a:pPr>
            <a:r>
              <a:rPr kumimoji="1" sz="2000" b="0" kern="1200" cap="none" spc="0" normalizeH="0" baseline="0" noProof="0" dirty="0">
                <a:solidFill>
                  <a:srgbClr val="C00000"/>
                </a:solidFill>
                <a:latin typeface="+mn-lt"/>
                <a:ea typeface="宋体" panose="02010600030101010101" pitchFamily="2" charset="-122"/>
                <a:cs typeface="+mn-cs"/>
              </a:rPr>
              <a:t>手工分配</a:t>
            </a:r>
            <a:endParaRPr kumimoji="1" sz="2000" b="0" kern="1200" cap="none" spc="0" normalizeH="0" baseline="0" noProof="0" dirty="0">
              <a:latin typeface="+mn-lt"/>
              <a:ea typeface="宋体" panose="02010600030101010101" pitchFamily="2" charset="-122"/>
              <a:cs typeface="+mn-cs"/>
            </a:endParaRPr>
          </a:p>
          <a:p>
            <a:pPr marL="800100" marR="0" lvl="1" indent="-342900" defTabSz="762000" eaLnBrk="0" hangingPunct="0">
              <a:spcBef>
                <a:spcPct val="50000"/>
              </a:spcBef>
              <a:buClrTx/>
              <a:buSzTx/>
              <a:buFont typeface="Wingdings" panose="05000000000000000000" charset="0"/>
              <a:buChar char="ü"/>
              <a:defRPr/>
            </a:pPr>
            <a:r>
              <a:rPr kumimoji="1" sz="2000" b="0" kern="1200" cap="none" spc="0" normalizeH="0" baseline="0" noProof="0" dirty="0">
                <a:solidFill>
                  <a:srgbClr val="C00000"/>
                </a:solidFill>
                <a:latin typeface="+mn-lt"/>
                <a:ea typeface="宋体" panose="02010600030101010101" pitchFamily="2" charset="-122"/>
                <a:cs typeface="+mn-cs"/>
              </a:rPr>
              <a:t>自动分配</a:t>
            </a:r>
            <a:r>
              <a:rPr kumimoji="1" sz="2000" b="0" kern="1200" cap="none" spc="0" normalizeH="0" baseline="0" noProof="0" dirty="0">
                <a:latin typeface="+mn-lt"/>
                <a:ea typeface="宋体" panose="02010600030101010101" pitchFamily="2" charset="-122"/>
                <a:cs typeface="+mn-cs"/>
              </a:rPr>
              <a:t>：一旦DHCP客户端第一次成功的从DHCP服务器端租用到IP地址之后﹐将永远使用这个IP地址。</a:t>
            </a:r>
            <a:endParaRPr kumimoji="1" sz="2000" b="0" kern="1200" cap="none" spc="0" normalizeH="0" baseline="0" noProof="0" dirty="0">
              <a:latin typeface="+mn-lt"/>
              <a:ea typeface="宋体" panose="02010600030101010101" pitchFamily="2" charset="-122"/>
              <a:cs typeface="+mn-cs"/>
            </a:endParaRPr>
          </a:p>
          <a:p>
            <a:pPr marL="800100" marR="0" lvl="1" indent="-342900" defTabSz="762000" eaLnBrk="0" hangingPunct="0">
              <a:spcBef>
                <a:spcPct val="50000"/>
              </a:spcBef>
              <a:buClrTx/>
              <a:buSzTx/>
              <a:buFont typeface="Wingdings" panose="05000000000000000000" charset="0"/>
              <a:buChar char="ü"/>
              <a:defRPr/>
            </a:pPr>
            <a:r>
              <a:rPr kumimoji="1" sz="2000" b="0" kern="1200" cap="none" spc="0" normalizeH="0" baseline="0" noProof="0" dirty="0">
                <a:solidFill>
                  <a:srgbClr val="C00000"/>
                </a:solidFill>
                <a:latin typeface="+mn-lt"/>
                <a:ea typeface="宋体" panose="02010600030101010101" pitchFamily="2" charset="-122"/>
                <a:cs typeface="+mn-cs"/>
              </a:rPr>
              <a:t>动态分配</a:t>
            </a:r>
            <a:r>
              <a:rPr kumimoji="1" sz="2000" b="0" kern="1200" cap="none" spc="0" normalizeH="0" baseline="0" noProof="0" dirty="0">
                <a:latin typeface="+mn-lt"/>
                <a:ea typeface="宋体" panose="02010600030101010101" pitchFamily="2" charset="-122"/>
                <a:cs typeface="+mn-cs"/>
              </a:rPr>
              <a:t>：当DHCP客户端从DHCP服务器租用到IP地址后﹐只要租约到期﹐客户端就得释放这个IP地址。</a:t>
            </a:r>
            <a:endParaRPr kumimoji="1" sz="2400" b="0" kern="1200" cap="none" spc="0" normalizeH="0" baseline="0" noProof="0" dirty="0">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50000"/>
              </a:spcBef>
              <a:spcAft>
                <a:spcPct val="0"/>
              </a:spcAft>
              <a:buClrTx/>
              <a:buSzTx/>
              <a:buFont typeface="Wingdings" panose="05000000000000000000" pitchFamily="2" charset="2"/>
              <a:buChar char="ü"/>
              <a:defRPr/>
            </a:pPr>
            <a:endParaRPr kumimoji="1" lang="en-US" altLang="zh-CN" sz="2000" b="0"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 Box 2"/>
          <p:cNvSpPr txBox="1"/>
          <p:nvPr/>
        </p:nvSpPr>
        <p:spPr>
          <a:xfrm>
            <a:off x="900113" y="115888"/>
            <a:ext cx="7543800" cy="583565"/>
          </a:xfrm>
          <a:prstGeom prst="rect">
            <a:avLst/>
          </a:prstGeom>
          <a:noFill/>
          <a:ln w="12700">
            <a:noFill/>
          </a:ln>
        </p:spPr>
        <p:txBody>
          <a:bodyPr anchor="t">
            <a:spAutoFit/>
          </a:bodyPr>
          <a:p>
            <a:pPr algn="ctr" defTabSz="762000" eaLnBrk="0" hangingPunct="0">
              <a:spcBef>
                <a:spcPct val="50000"/>
              </a:spcBef>
            </a:pPr>
            <a:r>
              <a:rPr lang="en-US" altLang="zh-CN" sz="3200" dirty="0">
                <a:solidFill>
                  <a:srgbClr val="FF6600"/>
                </a:solidFill>
                <a:latin typeface="Times New Roman" panose="02020603050405020304" pitchFamily="18" charset="0"/>
                <a:ea typeface="宋体" panose="02010600030101010101" pitchFamily="2" charset="-122"/>
              </a:rPr>
              <a:t> DHCP</a:t>
            </a:r>
            <a:r>
              <a:rPr lang="zh-CN" altLang="en-US" sz="3200" dirty="0">
                <a:solidFill>
                  <a:srgbClr val="FF6600"/>
                </a:solidFill>
                <a:latin typeface="Times New Roman" panose="02020603050405020304" pitchFamily="18" charset="0"/>
                <a:ea typeface="宋体" panose="02010600030101010101" pitchFamily="2" charset="-122"/>
              </a:rPr>
              <a:t>协议工作方式</a:t>
            </a:r>
            <a:endParaRPr lang="en-US" altLang="zh-CN" sz="3200" dirty="0">
              <a:solidFill>
                <a:srgbClr val="FF6600"/>
              </a:solidFill>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549275" y="1262380"/>
            <a:ext cx="8045450" cy="480568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 Box 2"/>
          <p:cNvSpPr txBox="1"/>
          <p:nvPr/>
        </p:nvSpPr>
        <p:spPr>
          <a:xfrm>
            <a:off x="900113" y="115888"/>
            <a:ext cx="7543800" cy="583565"/>
          </a:xfrm>
          <a:prstGeom prst="rect">
            <a:avLst/>
          </a:prstGeom>
          <a:noFill/>
          <a:ln w="12700">
            <a:noFill/>
          </a:ln>
        </p:spPr>
        <p:txBody>
          <a:bodyPr anchor="t">
            <a:spAutoFit/>
          </a:bodyPr>
          <a:p>
            <a:pPr algn="ctr" defTabSz="762000" eaLnBrk="0" hangingPunct="0">
              <a:spcBef>
                <a:spcPct val="50000"/>
              </a:spcBef>
            </a:pPr>
            <a:r>
              <a:rPr lang="en-US" altLang="zh-CN" sz="3200" dirty="0">
                <a:solidFill>
                  <a:srgbClr val="FF6600"/>
                </a:solidFill>
                <a:latin typeface="Times New Roman" panose="02020603050405020304" pitchFamily="18" charset="0"/>
                <a:ea typeface="宋体" panose="02010600030101010101" pitchFamily="2" charset="-122"/>
              </a:rPr>
              <a:t>5.4.7 ICMP</a:t>
            </a:r>
            <a:r>
              <a:rPr lang="zh-CN" altLang="en-US" sz="3200" dirty="0">
                <a:solidFill>
                  <a:srgbClr val="FF6600"/>
                </a:solidFill>
                <a:latin typeface="Times New Roman" panose="02020603050405020304" pitchFamily="18" charset="0"/>
                <a:ea typeface="宋体" panose="02010600030101010101" pitchFamily="2" charset="-122"/>
              </a:rPr>
              <a:t>协议</a:t>
            </a:r>
            <a:r>
              <a:rPr lang="en-US" altLang="zh-CN" sz="3200" dirty="0">
                <a:solidFill>
                  <a:srgbClr val="FF6600"/>
                </a:solidFill>
                <a:latin typeface="Times New Roman" panose="02020603050405020304" pitchFamily="18" charset="0"/>
                <a:ea typeface="宋体" panose="02010600030101010101" pitchFamily="2" charset="-122"/>
              </a:rPr>
              <a:t>*</a:t>
            </a:r>
            <a:endParaRPr lang="en-US" altLang="zh-CN" sz="3200" dirty="0">
              <a:solidFill>
                <a:srgbClr val="FF6600"/>
              </a:solidFill>
              <a:latin typeface="Times New Roman" panose="02020603050405020304" pitchFamily="18" charset="0"/>
              <a:ea typeface="宋体" panose="02010600030101010101" pitchFamily="2" charset="-122"/>
            </a:endParaRPr>
          </a:p>
        </p:txBody>
      </p:sp>
      <p:sp>
        <p:nvSpPr>
          <p:cNvPr id="179203" name="Text Box 3"/>
          <p:cNvSpPr txBox="1">
            <a:spLocks noChangeArrowheads="1"/>
          </p:cNvSpPr>
          <p:nvPr/>
        </p:nvSpPr>
        <p:spPr bwMode="auto">
          <a:xfrm>
            <a:off x="539750" y="836613"/>
            <a:ext cx="8135938" cy="5569585"/>
          </a:xfrm>
          <a:prstGeom prst="rect">
            <a:avLst/>
          </a:prstGeom>
          <a:noFill/>
          <a:ln w="12700">
            <a:noFill/>
            <a:miter lim="800000"/>
            <a:headEnd type="none" w="sm" len="sm"/>
            <a:tailEnd type="none" w="sm" len="sm"/>
          </a:ln>
          <a:effectLst/>
        </p:spPr>
        <p:txBody>
          <a:bodyPr>
            <a:spAutoFit/>
          </a:bodyPr>
          <a:lstStyle/>
          <a:p>
            <a:pPr marR="0" defTabSz="762000" eaLnBrk="0" hangingPunct="0">
              <a:spcBef>
                <a:spcPct val="50000"/>
              </a:spcBef>
              <a:buClrTx/>
              <a:buSzTx/>
              <a:buFont typeface="Wingdings" panose="05000000000000000000" pitchFamily="2" charset="2"/>
              <a:buChar char="l"/>
              <a:defRPr/>
            </a:pPr>
            <a:r>
              <a:rPr kumimoji="1" lang="en-US" altLang="zh-CN" sz="2400" kern="1200" cap="none" spc="0" normalizeH="0" baseline="0" noProof="0" dirty="0">
                <a:solidFill>
                  <a:srgbClr val="003399"/>
                </a:solidFill>
                <a:latin typeface="+mn-lt"/>
                <a:ea typeface="宋体" panose="02010600030101010101" pitchFamily="2" charset="-122"/>
                <a:cs typeface="+mn-cs"/>
              </a:rPr>
              <a:t>ICMP</a:t>
            </a:r>
            <a:r>
              <a:rPr kumimoji="1" lang="zh-CN" altLang="en-US" sz="2400" kern="1200" cap="none" spc="0" normalizeH="0" baseline="0" noProof="0" dirty="0">
                <a:solidFill>
                  <a:srgbClr val="003399"/>
                </a:solidFill>
                <a:latin typeface="+mn-lt"/>
                <a:ea typeface="宋体" panose="02010600030101010101" pitchFamily="2" charset="-122"/>
                <a:cs typeface="+mn-cs"/>
              </a:rPr>
              <a:t>用来发送</a:t>
            </a:r>
            <a:r>
              <a:rPr kumimoji="1" lang="zh-CN" altLang="en-US" sz="2400" kern="1200" cap="none" spc="0" normalizeH="0" baseline="0" noProof="0" dirty="0">
                <a:solidFill>
                  <a:srgbClr val="FF6600"/>
                </a:solidFill>
                <a:latin typeface="+mn-lt"/>
                <a:ea typeface="宋体" panose="02010600030101010101" pitchFamily="2" charset="-122"/>
                <a:cs typeface="+mn-cs"/>
              </a:rPr>
              <a:t>差错报告和控制信息</a:t>
            </a:r>
            <a:r>
              <a:rPr kumimoji="1" lang="zh-CN" altLang="en-US" sz="2400" kern="1200" cap="none" spc="0" normalizeH="0" baseline="0" noProof="0" dirty="0">
                <a:solidFill>
                  <a:srgbClr val="003399"/>
                </a:solidFill>
                <a:latin typeface="+mn-lt"/>
                <a:ea typeface="宋体" panose="02010600030101010101" pitchFamily="2" charset="-122"/>
                <a:cs typeface="+mn-cs"/>
              </a:rPr>
              <a:t>。</a:t>
            </a:r>
            <a:endParaRPr kumimoji="1" lang="zh-CN" altLang="en-US" sz="2400" kern="1200" cap="none" spc="0" normalizeH="0" baseline="0" noProof="0" dirty="0">
              <a:solidFill>
                <a:srgbClr val="003399"/>
              </a:solidFill>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5000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在</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IP</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路由的过程中，若主机或路由器发生任何异常，便可利用</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ICMP</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来传送相关的信息，而至于如何解决则不是它的管辖范围。</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R="0" defTabSz="762000" eaLnBrk="0" hangingPunct="0">
              <a:spcBef>
                <a:spcPct val="50000"/>
              </a:spcBef>
              <a:buClrTx/>
              <a:buSzTx/>
              <a:buFont typeface="Wingdings" panose="05000000000000000000" pitchFamily="2" charset="2"/>
              <a:buChar char="l"/>
              <a:defRPr/>
            </a:pPr>
            <a:r>
              <a:rPr kumimoji="1" lang="en-US" altLang="zh-CN" sz="2400" kern="1200" cap="none" spc="0" normalizeH="0" baseline="0" noProof="0" dirty="0">
                <a:solidFill>
                  <a:srgbClr val="003399"/>
                </a:solidFill>
                <a:latin typeface="+mn-lt"/>
                <a:ea typeface="宋体" panose="02010600030101010101" pitchFamily="2" charset="-122"/>
                <a:cs typeface="+mn-cs"/>
              </a:rPr>
              <a:t>ICMP</a:t>
            </a:r>
            <a:r>
              <a:rPr kumimoji="1" lang="zh-CN" altLang="en-US" sz="2400" kern="1200" cap="none" spc="0" normalizeH="0" baseline="0" noProof="0" dirty="0">
                <a:solidFill>
                  <a:srgbClr val="003399"/>
                </a:solidFill>
                <a:latin typeface="+mn-lt"/>
                <a:ea typeface="宋体" panose="02010600030101010101" pitchFamily="2" charset="-122"/>
                <a:cs typeface="+mn-cs"/>
              </a:rPr>
              <a:t>定义了如下消息类型：</a:t>
            </a:r>
            <a:endParaRPr kumimoji="1" lang="zh-CN" altLang="en-US" sz="2400" kern="1200" cap="none" spc="0" normalizeH="0" baseline="0" noProof="0" dirty="0">
              <a:solidFill>
                <a:srgbClr val="003399"/>
              </a:solidFill>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目的端无法到达（</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Destination unreachable</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数据报超时（</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Time exceeded</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数据报参数错（</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Parameter problem</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重定向（</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Redirect</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回声请求（</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Echo</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回声应答（</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Echo reply</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信息请求</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应答（</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Information request/ reply </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 typeface="Wingdings" panose="05000000000000000000" pitchFamily="2" charset="2"/>
              <a:buChar char="ü"/>
              <a:defRPr/>
            </a:pP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地址请求</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应答（</a:t>
            </a:r>
            <a:r>
              <a:rPr kumimoji="1" lang="en-US" altLang="zh-CN"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Address request/ reply</a:t>
            </a:r>
            <a:r>
              <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zh-CN" altLang="en-US" sz="24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a:p>
            <a:pPr marL="571500" marR="0" lvl="1" indent="0" algn="l" defTabSz="7620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rPr>
              <a:t>……</a:t>
            </a:r>
            <a:endParaRPr kumimoji="1" lang="en-US" altLang="zh-CN" sz="2000" b="1" i="0" u="none" strike="noStrike" kern="1200" cap="none" spc="0" normalizeH="0" baseline="0" noProof="0" dirty="0">
              <a:ln>
                <a:noFill/>
              </a:ln>
              <a:solidFill>
                <a:srgbClr val="003399"/>
              </a:solidFill>
              <a:effectLst/>
              <a:uLnTx/>
              <a:uFillTx/>
              <a:latin typeface="+mn-lt"/>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34817" name="Group 59"/>
          <p:cNvGrpSpPr/>
          <p:nvPr/>
        </p:nvGrpSpPr>
        <p:grpSpPr>
          <a:xfrm>
            <a:off x="576263" y="765175"/>
            <a:ext cx="8567737" cy="4724400"/>
            <a:chOff x="-3" y="-3"/>
            <a:chExt cx="2066" cy="3372"/>
          </a:xfrm>
        </p:grpSpPr>
        <p:grpSp>
          <p:nvGrpSpPr>
            <p:cNvPr id="34818" name="Group 57"/>
            <p:cNvGrpSpPr/>
            <p:nvPr/>
          </p:nvGrpSpPr>
          <p:grpSpPr>
            <a:xfrm>
              <a:off x="0" y="0"/>
              <a:ext cx="2060" cy="3366"/>
              <a:chOff x="0" y="0"/>
              <a:chExt cx="2060" cy="3366"/>
            </a:xfrm>
          </p:grpSpPr>
          <p:grpSp>
            <p:nvGrpSpPr>
              <p:cNvPr id="34819" name="Group 22"/>
              <p:cNvGrpSpPr/>
              <p:nvPr/>
            </p:nvGrpSpPr>
            <p:grpSpPr>
              <a:xfrm>
                <a:off x="0" y="0"/>
                <a:ext cx="706" cy="374"/>
                <a:chOff x="0" y="0"/>
                <a:chExt cx="706" cy="374"/>
              </a:xfrm>
            </p:grpSpPr>
            <p:sp>
              <p:nvSpPr>
                <p:cNvPr id="34820" name="Rectangle 3"/>
                <p:cNvSpPr/>
                <p:nvPr/>
              </p:nvSpPr>
              <p:spPr>
                <a:xfrm>
                  <a:off x="43" y="0"/>
                  <a:ext cx="620" cy="374"/>
                </a:xfrm>
                <a:prstGeom prst="rect">
                  <a:avLst/>
                </a:prstGeom>
                <a:noFill/>
                <a:ln w="9525">
                  <a:noFill/>
                </a:ln>
              </p:spPr>
              <p:txBody>
                <a:bodyPr anchor="t"/>
                <a:p>
                  <a:pPr algn="ctr"/>
                  <a:r>
                    <a:rPr lang="zh-CN" altLang="en-US" sz="2400" dirty="0">
                      <a:solidFill>
                        <a:schemeClr val="tx1"/>
                      </a:solidFill>
                      <a:latin typeface="宋体" panose="02010600030101010101" pitchFamily="2" charset="-122"/>
                      <a:ea typeface="宋体" panose="02010600030101010101" pitchFamily="2" charset="-122"/>
                    </a:rPr>
                    <a:t>消息类型</a:t>
                  </a:r>
                  <a:endParaRPr lang="zh-CN" altLang="en-US" sz="2400" dirty="0">
                    <a:solidFill>
                      <a:schemeClr val="tx1"/>
                    </a:solidFill>
                    <a:latin typeface="宋体" panose="02010600030101010101" pitchFamily="2" charset="-122"/>
                    <a:ea typeface="宋体" panose="02010600030101010101" pitchFamily="2" charset="-122"/>
                  </a:endParaRPr>
                </a:p>
                <a:p>
                  <a:pPr algn="ctr"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21" name="Rectangle 21"/>
                <p:cNvSpPr/>
                <p:nvPr/>
              </p:nvSpPr>
              <p:spPr>
                <a:xfrm>
                  <a:off x="0" y="0"/>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22" name="Group 24"/>
              <p:cNvGrpSpPr/>
              <p:nvPr/>
            </p:nvGrpSpPr>
            <p:grpSpPr>
              <a:xfrm>
                <a:off x="706" y="0"/>
                <a:ext cx="1354" cy="374"/>
                <a:chOff x="706" y="0"/>
                <a:chExt cx="1354" cy="374"/>
              </a:xfrm>
            </p:grpSpPr>
            <p:sp>
              <p:nvSpPr>
                <p:cNvPr id="34823" name="Rectangle 4"/>
                <p:cNvSpPr/>
                <p:nvPr/>
              </p:nvSpPr>
              <p:spPr>
                <a:xfrm>
                  <a:off x="749" y="0"/>
                  <a:ext cx="1268" cy="374"/>
                </a:xfrm>
                <a:prstGeom prst="rect">
                  <a:avLst/>
                </a:prstGeom>
                <a:noFill/>
                <a:ln w="9525">
                  <a:noFill/>
                </a:ln>
              </p:spPr>
              <p:txBody>
                <a:bodyPr anchor="t"/>
                <a:p>
                  <a:pPr algn="ctr"/>
                  <a:r>
                    <a:rPr lang="zh-CN" altLang="en-US" sz="2400" dirty="0">
                      <a:solidFill>
                        <a:schemeClr val="tx1"/>
                      </a:solidFill>
                      <a:latin typeface="宋体" panose="02010600030101010101" pitchFamily="2" charset="-122"/>
                      <a:ea typeface="宋体" panose="02010600030101010101" pitchFamily="2" charset="-122"/>
                    </a:rPr>
                    <a:t>描述</a:t>
                  </a:r>
                  <a:endParaRPr lang="zh-CN" altLang="en-US" sz="2400" dirty="0">
                    <a:solidFill>
                      <a:schemeClr val="tx1"/>
                    </a:solidFill>
                    <a:latin typeface="宋体" panose="02010600030101010101" pitchFamily="2" charset="-122"/>
                    <a:ea typeface="宋体" panose="02010600030101010101" pitchFamily="2" charset="-122"/>
                  </a:endParaRPr>
                </a:p>
                <a:p>
                  <a:pPr algn="ctr"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24" name="Rectangle 23"/>
                <p:cNvSpPr/>
                <p:nvPr/>
              </p:nvSpPr>
              <p:spPr>
                <a:xfrm>
                  <a:off x="706" y="0"/>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25" name="Group 26"/>
              <p:cNvGrpSpPr/>
              <p:nvPr/>
            </p:nvGrpSpPr>
            <p:grpSpPr>
              <a:xfrm>
                <a:off x="0" y="374"/>
                <a:ext cx="706" cy="374"/>
                <a:chOff x="0" y="374"/>
                <a:chExt cx="706" cy="374"/>
              </a:xfrm>
            </p:grpSpPr>
            <p:sp>
              <p:nvSpPr>
                <p:cNvPr id="34826" name="Rectangle 5"/>
                <p:cNvSpPr/>
                <p:nvPr/>
              </p:nvSpPr>
              <p:spPr>
                <a:xfrm>
                  <a:off x="43" y="374"/>
                  <a:ext cx="620"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目的节点不可达</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27" name="Rectangle 25"/>
                <p:cNvSpPr/>
                <p:nvPr/>
              </p:nvSpPr>
              <p:spPr>
                <a:xfrm>
                  <a:off x="0" y="374"/>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28" name="Group 28"/>
              <p:cNvGrpSpPr/>
              <p:nvPr/>
            </p:nvGrpSpPr>
            <p:grpSpPr>
              <a:xfrm>
                <a:off x="706" y="374"/>
                <a:ext cx="1354" cy="374"/>
                <a:chOff x="706" y="374"/>
                <a:chExt cx="1354" cy="374"/>
              </a:xfrm>
            </p:grpSpPr>
            <p:sp>
              <p:nvSpPr>
                <p:cNvPr id="34829" name="Rectangle 6"/>
                <p:cNvSpPr/>
                <p:nvPr/>
              </p:nvSpPr>
              <p:spPr>
                <a:xfrm>
                  <a:off x="749" y="374"/>
                  <a:ext cx="1268"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分组不能递交</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30" name="Rectangle 27"/>
                <p:cNvSpPr/>
                <p:nvPr/>
              </p:nvSpPr>
              <p:spPr>
                <a:xfrm>
                  <a:off x="706" y="374"/>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31" name="Group 30"/>
              <p:cNvGrpSpPr/>
              <p:nvPr/>
            </p:nvGrpSpPr>
            <p:grpSpPr>
              <a:xfrm>
                <a:off x="0" y="748"/>
                <a:ext cx="706" cy="374"/>
                <a:chOff x="0" y="748"/>
                <a:chExt cx="706" cy="374"/>
              </a:xfrm>
            </p:grpSpPr>
            <p:sp>
              <p:nvSpPr>
                <p:cNvPr id="34832" name="Rectangle 7"/>
                <p:cNvSpPr/>
                <p:nvPr/>
              </p:nvSpPr>
              <p:spPr>
                <a:xfrm>
                  <a:off x="43" y="748"/>
                  <a:ext cx="620"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超时</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33" name="Rectangle 29"/>
                <p:cNvSpPr/>
                <p:nvPr/>
              </p:nvSpPr>
              <p:spPr>
                <a:xfrm>
                  <a:off x="0" y="748"/>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34" name="Group 32"/>
              <p:cNvGrpSpPr/>
              <p:nvPr/>
            </p:nvGrpSpPr>
            <p:grpSpPr>
              <a:xfrm>
                <a:off x="706" y="748"/>
                <a:ext cx="1354" cy="374"/>
                <a:chOff x="706" y="748"/>
                <a:chExt cx="1354" cy="374"/>
              </a:xfrm>
            </p:grpSpPr>
            <p:sp>
              <p:nvSpPr>
                <p:cNvPr id="34835" name="Rectangle 8"/>
                <p:cNvSpPr/>
                <p:nvPr/>
              </p:nvSpPr>
              <p:spPr>
                <a:xfrm>
                  <a:off x="749" y="748"/>
                  <a:ext cx="1268"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生存期字段为</a:t>
                  </a:r>
                  <a:r>
                    <a:rPr lang="en-US" altLang="zh-CN" sz="2400" dirty="0">
                      <a:solidFill>
                        <a:schemeClr val="tx1"/>
                      </a:solidFill>
                      <a:latin typeface="宋体" panose="02010600030101010101" pitchFamily="2" charset="-122"/>
                      <a:ea typeface="宋体" panose="02010600030101010101" pitchFamily="2" charset="-122"/>
                    </a:rPr>
                    <a:t>0</a:t>
                  </a:r>
                  <a:r>
                    <a:rPr lang="zh-CN" altLang="en-US" sz="2400" dirty="0">
                      <a:solidFill>
                        <a:schemeClr val="tx1"/>
                      </a:solidFill>
                      <a:latin typeface="宋体" panose="02010600030101010101" pitchFamily="2" charset="-122"/>
                      <a:ea typeface="宋体" panose="02010600030101010101" pitchFamily="2" charset="-122"/>
                    </a:rPr>
                    <a:t>，分组丢弃</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36" name="Rectangle 31"/>
                <p:cNvSpPr/>
                <p:nvPr/>
              </p:nvSpPr>
              <p:spPr>
                <a:xfrm>
                  <a:off x="706" y="748"/>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37" name="Group 34"/>
              <p:cNvGrpSpPr/>
              <p:nvPr/>
            </p:nvGrpSpPr>
            <p:grpSpPr>
              <a:xfrm>
                <a:off x="0" y="1122"/>
                <a:ext cx="706" cy="374"/>
                <a:chOff x="0" y="1122"/>
                <a:chExt cx="706" cy="374"/>
              </a:xfrm>
            </p:grpSpPr>
            <p:sp>
              <p:nvSpPr>
                <p:cNvPr id="34838" name="Rectangle 9"/>
                <p:cNvSpPr/>
                <p:nvPr/>
              </p:nvSpPr>
              <p:spPr>
                <a:xfrm>
                  <a:off x="43" y="1122"/>
                  <a:ext cx="620"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参数问题</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39" name="Rectangle 33"/>
                <p:cNvSpPr/>
                <p:nvPr/>
              </p:nvSpPr>
              <p:spPr>
                <a:xfrm>
                  <a:off x="0" y="1122"/>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40" name="Group 36"/>
              <p:cNvGrpSpPr/>
              <p:nvPr/>
            </p:nvGrpSpPr>
            <p:grpSpPr>
              <a:xfrm>
                <a:off x="706" y="1122"/>
                <a:ext cx="1354" cy="374"/>
                <a:chOff x="706" y="1122"/>
                <a:chExt cx="1354" cy="374"/>
              </a:xfrm>
            </p:grpSpPr>
            <p:sp>
              <p:nvSpPr>
                <p:cNvPr id="34841" name="Rectangle 10"/>
                <p:cNvSpPr/>
                <p:nvPr/>
              </p:nvSpPr>
              <p:spPr>
                <a:xfrm>
                  <a:off x="749" y="1122"/>
                  <a:ext cx="1268"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无效的分组头字段</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42" name="Rectangle 35"/>
                <p:cNvSpPr/>
                <p:nvPr/>
              </p:nvSpPr>
              <p:spPr>
                <a:xfrm>
                  <a:off x="706" y="1122"/>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43" name="Group 38"/>
              <p:cNvGrpSpPr/>
              <p:nvPr/>
            </p:nvGrpSpPr>
            <p:grpSpPr>
              <a:xfrm>
                <a:off x="0" y="1496"/>
                <a:ext cx="706" cy="374"/>
                <a:chOff x="0" y="1496"/>
                <a:chExt cx="706" cy="374"/>
              </a:xfrm>
            </p:grpSpPr>
            <p:sp>
              <p:nvSpPr>
                <p:cNvPr id="34844" name="Rectangle 11"/>
                <p:cNvSpPr/>
                <p:nvPr/>
              </p:nvSpPr>
              <p:spPr>
                <a:xfrm>
                  <a:off x="43" y="1496"/>
                  <a:ext cx="620"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重定向</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45" name="Rectangle 37"/>
                <p:cNvSpPr/>
                <p:nvPr/>
              </p:nvSpPr>
              <p:spPr>
                <a:xfrm>
                  <a:off x="0" y="1496"/>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46" name="Group 40"/>
              <p:cNvGrpSpPr/>
              <p:nvPr/>
            </p:nvGrpSpPr>
            <p:grpSpPr>
              <a:xfrm>
                <a:off x="706" y="1496"/>
                <a:ext cx="1354" cy="374"/>
                <a:chOff x="706" y="1496"/>
                <a:chExt cx="1354" cy="374"/>
              </a:xfrm>
            </p:grpSpPr>
            <p:sp>
              <p:nvSpPr>
                <p:cNvPr id="34847" name="Rectangle 12"/>
                <p:cNvSpPr/>
                <p:nvPr/>
              </p:nvSpPr>
              <p:spPr>
                <a:xfrm>
                  <a:off x="749" y="1496"/>
                  <a:ext cx="1268"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报告路由器有关的路由</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48" name="Rectangle 39"/>
                <p:cNvSpPr/>
                <p:nvPr/>
              </p:nvSpPr>
              <p:spPr>
                <a:xfrm>
                  <a:off x="706" y="1496"/>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49" name="Group 42"/>
              <p:cNvGrpSpPr/>
              <p:nvPr/>
            </p:nvGrpSpPr>
            <p:grpSpPr>
              <a:xfrm>
                <a:off x="0" y="1870"/>
                <a:ext cx="706" cy="374"/>
                <a:chOff x="0" y="1870"/>
                <a:chExt cx="706" cy="374"/>
              </a:xfrm>
            </p:grpSpPr>
            <p:sp>
              <p:nvSpPr>
                <p:cNvPr id="34850" name="Rectangle 13"/>
                <p:cNvSpPr/>
                <p:nvPr/>
              </p:nvSpPr>
              <p:spPr>
                <a:xfrm>
                  <a:off x="43" y="1870"/>
                  <a:ext cx="620"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回声请求</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51" name="Rectangle 41"/>
                <p:cNvSpPr/>
                <p:nvPr/>
              </p:nvSpPr>
              <p:spPr>
                <a:xfrm>
                  <a:off x="0" y="1870"/>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52" name="Group 44"/>
              <p:cNvGrpSpPr/>
              <p:nvPr/>
            </p:nvGrpSpPr>
            <p:grpSpPr>
              <a:xfrm>
                <a:off x="706" y="1870"/>
                <a:ext cx="1354" cy="374"/>
                <a:chOff x="706" y="1870"/>
                <a:chExt cx="1354" cy="374"/>
              </a:xfrm>
            </p:grpSpPr>
            <p:sp>
              <p:nvSpPr>
                <p:cNvPr id="34853" name="Rectangle 14"/>
                <p:cNvSpPr/>
                <p:nvPr/>
              </p:nvSpPr>
              <p:spPr>
                <a:xfrm>
                  <a:off x="749" y="1870"/>
                  <a:ext cx="1268"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向指定节点发送请求，探询是否活动</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54" name="Rectangle 43"/>
                <p:cNvSpPr/>
                <p:nvPr/>
              </p:nvSpPr>
              <p:spPr>
                <a:xfrm>
                  <a:off x="706" y="1870"/>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55" name="Group 46"/>
              <p:cNvGrpSpPr/>
              <p:nvPr/>
            </p:nvGrpSpPr>
            <p:grpSpPr>
              <a:xfrm>
                <a:off x="0" y="2244"/>
                <a:ext cx="706" cy="374"/>
                <a:chOff x="0" y="2244"/>
                <a:chExt cx="706" cy="374"/>
              </a:xfrm>
            </p:grpSpPr>
            <p:sp>
              <p:nvSpPr>
                <p:cNvPr id="34856" name="Rectangle 15"/>
                <p:cNvSpPr/>
                <p:nvPr/>
              </p:nvSpPr>
              <p:spPr>
                <a:xfrm>
                  <a:off x="43" y="2244"/>
                  <a:ext cx="620"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回声应答</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57" name="Rectangle 45"/>
                <p:cNvSpPr/>
                <p:nvPr/>
              </p:nvSpPr>
              <p:spPr>
                <a:xfrm>
                  <a:off x="0" y="2244"/>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58" name="Group 48"/>
              <p:cNvGrpSpPr/>
              <p:nvPr/>
            </p:nvGrpSpPr>
            <p:grpSpPr>
              <a:xfrm>
                <a:off x="706" y="2244"/>
                <a:ext cx="1354" cy="374"/>
                <a:chOff x="706" y="2244"/>
                <a:chExt cx="1354" cy="374"/>
              </a:xfrm>
            </p:grpSpPr>
            <p:sp>
              <p:nvSpPr>
                <p:cNvPr id="34859" name="Rectangle 16"/>
                <p:cNvSpPr/>
                <p:nvPr/>
              </p:nvSpPr>
              <p:spPr>
                <a:xfrm>
                  <a:off x="749" y="2244"/>
                  <a:ext cx="1268"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对回声请求的应答</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60" name="Rectangle 47"/>
                <p:cNvSpPr/>
                <p:nvPr/>
              </p:nvSpPr>
              <p:spPr>
                <a:xfrm>
                  <a:off x="706" y="2244"/>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61" name="Group 50"/>
              <p:cNvGrpSpPr/>
              <p:nvPr/>
            </p:nvGrpSpPr>
            <p:grpSpPr>
              <a:xfrm>
                <a:off x="0" y="2618"/>
                <a:ext cx="706" cy="374"/>
                <a:chOff x="0" y="2618"/>
                <a:chExt cx="706" cy="374"/>
              </a:xfrm>
            </p:grpSpPr>
            <p:sp>
              <p:nvSpPr>
                <p:cNvPr id="34862" name="Rectangle 17"/>
                <p:cNvSpPr/>
                <p:nvPr/>
              </p:nvSpPr>
              <p:spPr>
                <a:xfrm>
                  <a:off x="43" y="2618"/>
                  <a:ext cx="620"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时间戳请求</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63" name="Rectangle 49"/>
                <p:cNvSpPr/>
                <p:nvPr/>
              </p:nvSpPr>
              <p:spPr>
                <a:xfrm>
                  <a:off x="0" y="2618"/>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64" name="Group 52"/>
              <p:cNvGrpSpPr/>
              <p:nvPr/>
            </p:nvGrpSpPr>
            <p:grpSpPr>
              <a:xfrm>
                <a:off x="706" y="2618"/>
                <a:ext cx="1354" cy="374"/>
                <a:chOff x="706" y="2618"/>
                <a:chExt cx="1354" cy="374"/>
              </a:xfrm>
            </p:grpSpPr>
            <p:sp>
              <p:nvSpPr>
                <p:cNvPr id="34865" name="Rectangle 18"/>
                <p:cNvSpPr/>
                <p:nvPr/>
              </p:nvSpPr>
              <p:spPr>
                <a:xfrm>
                  <a:off x="749" y="2618"/>
                  <a:ext cx="1268"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类似于回声请求，但附加时间标记</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66" name="Rectangle 51"/>
                <p:cNvSpPr/>
                <p:nvPr/>
              </p:nvSpPr>
              <p:spPr>
                <a:xfrm>
                  <a:off x="706" y="2618"/>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67" name="Group 54"/>
              <p:cNvGrpSpPr/>
              <p:nvPr/>
            </p:nvGrpSpPr>
            <p:grpSpPr>
              <a:xfrm>
                <a:off x="0" y="2992"/>
                <a:ext cx="706" cy="374"/>
                <a:chOff x="0" y="2992"/>
                <a:chExt cx="706" cy="374"/>
              </a:xfrm>
            </p:grpSpPr>
            <p:sp>
              <p:nvSpPr>
                <p:cNvPr id="34868" name="Rectangle 19"/>
                <p:cNvSpPr/>
                <p:nvPr/>
              </p:nvSpPr>
              <p:spPr>
                <a:xfrm>
                  <a:off x="43" y="2992"/>
                  <a:ext cx="620"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时间戳应答</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69" name="Rectangle 53"/>
                <p:cNvSpPr/>
                <p:nvPr/>
              </p:nvSpPr>
              <p:spPr>
                <a:xfrm>
                  <a:off x="0" y="2992"/>
                  <a:ext cx="706"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nvGrpSpPr>
              <p:cNvPr id="34870" name="Group 56"/>
              <p:cNvGrpSpPr/>
              <p:nvPr/>
            </p:nvGrpSpPr>
            <p:grpSpPr>
              <a:xfrm>
                <a:off x="706" y="2992"/>
                <a:ext cx="1354" cy="374"/>
                <a:chOff x="706" y="2992"/>
                <a:chExt cx="1354" cy="374"/>
              </a:xfrm>
            </p:grpSpPr>
            <p:sp>
              <p:nvSpPr>
                <p:cNvPr id="34871" name="Rectangle 20"/>
                <p:cNvSpPr/>
                <p:nvPr/>
              </p:nvSpPr>
              <p:spPr>
                <a:xfrm>
                  <a:off x="749" y="2992"/>
                  <a:ext cx="1268" cy="374"/>
                </a:xfrm>
                <a:prstGeom prst="rect">
                  <a:avLst/>
                </a:prstGeom>
                <a:noFill/>
                <a:ln w="9525">
                  <a:noFill/>
                </a:ln>
              </p:spPr>
              <p:txBody>
                <a:bodyPr anchor="t"/>
                <a:p>
                  <a:pPr algn="just"/>
                  <a:r>
                    <a:rPr lang="zh-CN" altLang="en-US" sz="2400" dirty="0">
                      <a:solidFill>
                        <a:schemeClr val="tx1"/>
                      </a:solidFill>
                      <a:latin typeface="宋体" panose="02010600030101010101" pitchFamily="2" charset="-122"/>
                      <a:ea typeface="宋体" panose="02010600030101010101" pitchFamily="2" charset="-122"/>
                    </a:rPr>
                    <a:t>类似于回声应答，但附加时间标记</a:t>
                  </a:r>
                  <a:endParaRPr lang="zh-CN" altLang="en-US" sz="2400" dirty="0">
                    <a:solidFill>
                      <a:schemeClr val="tx1"/>
                    </a:solidFill>
                    <a:latin typeface="宋体" panose="02010600030101010101" pitchFamily="2" charset="-122"/>
                    <a:ea typeface="宋体" panose="02010600030101010101" pitchFamily="2" charset="-122"/>
                  </a:endParaRPr>
                </a:p>
                <a:p>
                  <a:pPr algn="just" eaLnBrk="0" hangingPunct="0"/>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4872" name="Rectangle 55"/>
                <p:cNvSpPr/>
                <p:nvPr/>
              </p:nvSpPr>
              <p:spPr>
                <a:xfrm>
                  <a:off x="706" y="2992"/>
                  <a:ext cx="1354" cy="374"/>
                </a:xfrm>
                <a:prstGeom prst="rect">
                  <a:avLst/>
                </a:prstGeom>
                <a:noFill/>
                <a:ln w="7"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grpSp>
        <p:sp>
          <p:nvSpPr>
            <p:cNvPr id="34873" name="Rectangle 58"/>
            <p:cNvSpPr/>
            <p:nvPr/>
          </p:nvSpPr>
          <p:spPr>
            <a:xfrm>
              <a:off x="-3" y="-3"/>
              <a:ext cx="2066" cy="3372"/>
            </a:xfrm>
            <a:prstGeom prst="rect">
              <a:avLst/>
            </a:prstGeom>
            <a:noFill/>
            <a:ln w="9525" cap="flat" cmpd="sng">
              <a:solidFill>
                <a:srgbClr val="A0A0A0"/>
              </a:solidFill>
              <a:prstDash val="solid"/>
              <a:miter/>
              <a:headEnd type="none" w="med" len="med"/>
              <a:tailEnd type="none" w="med" len="med"/>
            </a:ln>
          </p:spPr>
          <p:txBody>
            <a:bodyPr anchor="t"/>
            <a:p>
              <a:endParaRPr lang="zh-CN" altLang="en-US"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dirty="0" smtClean="0">
                <a:ln>
                  <a:noFill/>
                </a:ln>
                <a:solidFill>
                  <a:srgbClr val="FF9900"/>
                </a:solidFill>
                <a:effectLst/>
                <a:uLnTx/>
                <a:uFillTx/>
                <a:latin typeface="+mj-lt"/>
                <a:ea typeface="+mj-ea"/>
                <a:cs typeface="+mj-cs"/>
              </a:rPr>
              <a:t>ICMP </a:t>
            </a:r>
            <a:r>
              <a:rPr kumimoji="1" lang="zh-CN" altLang="en-US" sz="3200" b="0" i="0" u="none" strike="noStrike" kern="0" cap="none" spc="0" normalizeH="0" baseline="0" noProof="0" dirty="0" smtClean="0">
                <a:ln>
                  <a:noFill/>
                </a:ln>
                <a:solidFill>
                  <a:srgbClr val="FF9900"/>
                </a:solidFill>
                <a:effectLst/>
                <a:uLnTx/>
                <a:uFillTx/>
                <a:latin typeface="+mj-lt"/>
                <a:ea typeface="+mj-ea"/>
                <a:cs typeface="+mj-cs"/>
              </a:rPr>
              <a:t>报文格式</a:t>
            </a:r>
            <a:endParaRPr kumimoji="1" lang="zh-CN" altLang="en-US" sz="32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35842" name="Rectangle 6"/>
          <p:cNvSpPr/>
          <p:nvPr/>
        </p:nvSpPr>
        <p:spPr>
          <a:xfrm>
            <a:off x="2781300" y="247173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2" name="Object 65"/>
          <p:cNvGraphicFramePr/>
          <p:nvPr/>
        </p:nvGraphicFramePr>
        <p:xfrm>
          <a:off x="1188085" y="1701165"/>
          <a:ext cx="6391275" cy="3268345"/>
        </p:xfrm>
        <a:graphic>
          <a:graphicData uri="http://schemas.openxmlformats.org/presentationml/2006/ole">
            <mc:AlternateContent xmlns:mc="http://schemas.openxmlformats.org/markup-compatibility/2006">
              <mc:Choice xmlns:v="urn:schemas-microsoft-com:vml" Requires="v">
                <p:oleObj spid="_x0000_s3" name="" r:id="rId1" imgW="4046855" imgH="1896745" progId="Visio.Drawing.11">
                  <p:embed/>
                </p:oleObj>
              </mc:Choice>
              <mc:Fallback>
                <p:oleObj name="" r:id="rId1" imgW="4046855" imgH="1896745" progId="Visio.Drawing.11">
                  <p:embed/>
                  <p:pic>
                    <p:nvPicPr>
                      <p:cNvPr id="0" name="图片 1"/>
                      <p:cNvPicPr/>
                      <p:nvPr/>
                    </p:nvPicPr>
                    <p:blipFill>
                      <a:blip r:embed="rId2"/>
                      <a:stretch>
                        <a:fillRect/>
                      </a:stretch>
                    </p:blipFill>
                    <p:spPr>
                      <a:xfrm>
                        <a:off x="1188085" y="1701165"/>
                        <a:ext cx="6391275" cy="3268345"/>
                      </a:xfrm>
                      <a:prstGeom prst="rect">
                        <a:avLst/>
                      </a:prstGeom>
                      <a:noFill/>
                      <a:ln w="38100">
                        <a:noFill/>
                        <a:miter/>
                      </a:ln>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3"/>
          <p:cNvSpPr>
            <a:spLocks noGrp="1"/>
          </p:cNvSpPr>
          <p:nvPr>
            <p:ph idx="1"/>
          </p:nvPr>
        </p:nvSpPr>
        <p:spPr>
          <a:xfrm>
            <a:off x="684213" y="908050"/>
            <a:ext cx="8135937" cy="4013200"/>
          </a:xfrm>
        </p:spPr>
        <p:txBody>
          <a:bodyPr vert="horz" wrap="square" lIns="91440" tIns="45720" rIns="91440" bIns="45720" anchor="t"/>
          <a:p>
            <a:pPr eaLnBrk="1" hangingPunct="1"/>
            <a:r>
              <a:rPr lang="zh-CN" altLang="en-US" dirty="0"/>
              <a:t>内部网关协议</a:t>
            </a:r>
            <a:r>
              <a:rPr lang="en-US" altLang="zh-CN" dirty="0"/>
              <a:t>IGP</a:t>
            </a:r>
            <a:endParaRPr lang="en-US" altLang="zh-CN" dirty="0"/>
          </a:p>
          <a:p>
            <a:pPr eaLnBrk="1" hangingPunct="1">
              <a:buNone/>
            </a:pPr>
            <a:r>
              <a:rPr lang="zh-CN" altLang="en-US" i="1" dirty="0"/>
              <a:t>（</a:t>
            </a:r>
            <a:r>
              <a:rPr lang="en-US" altLang="zh-CN" i="1" dirty="0"/>
              <a:t>interior gateway protocol</a:t>
            </a:r>
            <a:r>
              <a:rPr lang="zh-CN" altLang="en-US" i="1" dirty="0"/>
              <a:t>）</a:t>
            </a:r>
            <a:endParaRPr lang="zh-CN" altLang="en-US" i="1" dirty="0"/>
          </a:p>
          <a:p>
            <a:pPr eaLnBrk="1" hangingPunct="1">
              <a:buNone/>
            </a:pPr>
            <a:r>
              <a:rPr lang="zh-CN" altLang="en-US" dirty="0"/>
              <a:t>	</a:t>
            </a:r>
            <a:r>
              <a:rPr lang="zh-CN" altLang="en-US" sz="2800" dirty="0"/>
              <a:t>自治系统</a:t>
            </a:r>
            <a:r>
              <a:rPr lang="en-US" altLang="zh-CN" sz="2800" dirty="0"/>
              <a:t>AS</a:t>
            </a:r>
            <a:r>
              <a:rPr lang="zh-CN" altLang="en-US" sz="2800" dirty="0"/>
              <a:t>内使用的路由算法，</a:t>
            </a:r>
            <a:r>
              <a:rPr lang="en-US" altLang="zh-CN" sz="2800" dirty="0"/>
              <a:t>RIP</a:t>
            </a:r>
            <a:r>
              <a:rPr lang="zh-CN" altLang="en-US" sz="2800" dirty="0"/>
              <a:t>、</a:t>
            </a:r>
            <a:r>
              <a:rPr lang="en-US" altLang="zh-CN" sz="2800" dirty="0"/>
              <a:t>OSPF</a:t>
            </a:r>
            <a:endParaRPr lang="en-US" altLang="zh-CN" sz="2800" dirty="0"/>
          </a:p>
          <a:p>
            <a:pPr eaLnBrk="1" hangingPunct="1"/>
            <a:r>
              <a:rPr lang="zh-CN" altLang="en-US" dirty="0"/>
              <a:t>外部网关协议</a:t>
            </a:r>
            <a:r>
              <a:rPr lang="en-US" altLang="zh-CN" dirty="0"/>
              <a:t>EGP</a:t>
            </a:r>
            <a:endParaRPr lang="en-US" altLang="zh-CN" dirty="0"/>
          </a:p>
          <a:p>
            <a:pPr eaLnBrk="1" hangingPunct="1">
              <a:buNone/>
            </a:pPr>
            <a:r>
              <a:rPr lang="en-US" altLang="zh-CN" dirty="0"/>
              <a:t> </a:t>
            </a:r>
            <a:r>
              <a:rPr lang="zh-CN" altLang="en-US" i="1" dirty="0"/>
              <a:t>（</a:t>
            </a:r>
            <a:r>
              <a:rPr lang="en-US" altLang="zh-CN" i="1" dirty="0"/>
              <a:t>exterior gateway protocol</a:t>
            </a:r>
            <a:r>
              <a:rPr lang="zh-CN" altLang="en-US" i="1" dirty="0"/>
              <a:t>）</a:t>
            </a:r>
            <a:endParaRPr lang="zh-CN" altLang="en-US" i="1" dirty="0"/>
          </a:p>
          <a:p>
            <a:pPr eaLnBrk="1" hangingPunct="1">
              <a:buNone/>
            </a:pPr>
            <a:r>
              <a:rPr lang="zh-CN" altLang="en-US" sz="2800" dirty="0"/>
              <a:t>   自治系统</a:t>
            </a:r>
            <a:r>
              <a:rPr lang="en-US" altLang="zh-CN" sz="2800" dirty="0"/>
              <a:t>AS</a:t>
            </a:r>
            <a:r>
              <a:rPr lang="zh-CN" altLang="en-US" sz="2800" dirty="0"/>
              <a:t>之间使用的路由算法，</a:t>
            </a:r>
            <a:r>
              <a:rPr lang="en-US" altLang="zh-CN" sz="2800" dirty="0"/>
              <a:t>BGP</a:t>
            </a:r>
            <a:endParaRPr lang="en-US" altLang="zh-CN" sz="2800" dirty="0"/>
          </a:p>
        </p:txBody>
      </p:sp>
      <p:sp>
        <p:nvSpPr>
          <p:cNvPr id="340999" name="Rectangle 7"/>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5.4.8 Internet</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中的路由协议</a:t>
            </a: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a:t>
            </a:r>
            <a:endParaRPr kumimoji="1" lang="en-US" altLang="zh-CN"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3042" name="Rectangle 2"/>
          <p:cNvSpPr>
            <a:spLocks noGrp="1" noChangeArrowheads="1"/>
          </p:cNvSpPr>
          <p:nvPr>
            <p:ph type="title"/>
          </p:nvPr>
        </p:nvSpPr>
        <p:spPr>
          <a:xfrm>
            <a:off x="825500" y="52388"/>
            <a:ext cx="7477125" cy="4699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dirty="0" smtClean="0">
                <a:ln>
                  <a:noFill/>
                </a:ln>
                <a:solidFill>
                  <a:srgbClr val="FF9900"/>
                </a:solidFill>
                <a:effectLst/>
                <a:uLnTx/>
                <a:uFillTx/>
                <a:latin typeface="+mj-lt"/>
                <a:ea typeface="+mj-ea"/>
                <a:cs typeface="+mj-cs"/>
              </a:rPr>
              <a:t> </a:t>
            </a:r>
            <a:r>
              <a:rPr kumimoji="1" lang="zh-CN" altLang="en-US" sz="3200" b="0" i="0" u="none" strike="noStrike" kern="0" cap="none" spc="0" normalizeH="0" baseline="0" noProof="0" dirty="0" smtClean="0">
                <a:ln>
                  <a:noFill/>
                </a:ln>
                <a:solidFill>
                  <a:srgbClr val="FF9900"/>
                </a:solidFill>
                <a:effectLst/>
                <a:uLnTx/>
                <a:uFillTx/>
                <a:latin typeface="+mj-lt"/>
                <a:ea typeface="+mj-ea"/>
                <a:cs typeface="+mj-cs"/>
              </a:rPr>
              <a:t>路由信息协议</a:t>
            </a:r>
            <a:r>
              <a:rPr kumimoji="1" lang="en-US" altLang="zh-CN" sz="3200" b="0" i="0" u="none" strike="noStrike" kern="0" cap="none" spc="0" normalizeH="0" baseline="0" noProof="0" dirty="0" smtClean="0">
                <a:ln>
                  <a:noFill/>
                </a:ln>
                <a:solidFill>
                  <a:srgbClr val="FF9900"/>
                </a:solidFill>
                <a:effectLst/>
                <a:uLnTx/>
                <a:uFillTx/>
                <a:latin typeface="+mj-lt"/>
                <a:ea typeface="+mj-ea"/>
                <a:cs typeface="+mj-cs"/>
              </a:rPr>
              <a:t>RIP</a:t>
            </a:r>
            <a:endParaRPr kumimoji="1" lang="en-US" altLang="zh-CN" sz="3200" b="0" i="0" u="none" strike="noStrike" kern="0" cap="none" spc="0" normalizeH="0" baseline="0" noProof="0" dirty="0" smtClean="0">
              <a:ln>
                <a:noFill/>
              </a:ln>
              <a:solidFill>
                <a:srgbClr val="FF9900"/>
              </a:solidFill>
              <a:effectLst/>
              <a:uLnTx/>
              <a:uFillTx/>
              <a:latin typeface="+mj-lt"/>
              <a:ea typeface="+mj-ea"/>
              <a:cs typeface="+mj-cs"/>
            </a:endParaRPr>
          </a:p>
        </p:txBody>
      </p:sp>
      <p:sp>
        <p:nvSpPr>
          <p:cNvPr id="40962" name="Rectangle 3"/>
          <p:cNvSpPr>
            <a:spLocks noGrp="1"/>
          </p:cNvSpPr>
          <p:nvPr>
            <p:ph idx="1"/>
          </p:nvPr>
        </p:nvSpPr>
        <p:spPr>
          <a:xfrm>
            <a:off x="469265" y="522288"/>
            <a:ext cx="8382000" cy="5514975"/>
          </a:xfrm>
        </p:spPr>
        <p:txBody>
          <a:bodyPr vert="horz" wrap="square" lIns="91440" tIns="45720" rIns="91440" bIns="45720" anchor="t"/>
          <a:p>
            <a:pPr eaLnBrk="1" hangingPunct="1">
              <a:lnSpc>
                <a:spcPct val="90000"/>
              </a:lnSpc>
              <a:buNone/>
            </a:pPr>
            <a:endParaRPr lang="en-US" altLang="zh-CN" sz="2800" dirty="0">
              <a:solidFill>
                <a:srgbClr val="FF6600"/>
              </a:solidFill>
            </a:endParaRPr>
          </a:p>
          <a:p>
            <a:pPr eaLnBrk="1" hangingPunct="1">
              <a:lnSpc>
                <a:spcPct val="90000"/>
              </a:lnSpc>
            </a:pPr>
            <a:r>
              <a:rPr lang="en-US" altLang="zh-CN" sz="2400" dirty="0"/>
              <a:t>RIP</a:t>
            </a:r>
            <a:r>
              <a:rPr lang="zh-CN" altLang="en-US" sz="2400" dirty="0">
                <a:latin typeface="宋体" panose="02010600030101010101" pitchFamily="2" charset="-122"/>
              </a:rPr>
              <a:t>协议是距离向量路由选择算法的直接而简单的实现。</a:t>
            </a:r>
            <a:endParaRPr lang="zh-CN" altLang="en-US" sz="2400" dirty="0">
              <a:latin typeface="宋体" panose="02010600030101010101" pitchFamily="2" charset="-122"/>
            </a:endParaRPr>
          </a:p>
          <a:p>
            <a:pPr eaLnBrk="1" hangingPunct="1">
              <a:lnSpc>
                <a:spcPct val="90000"/>
              </a:lnSpc>
            </a:pPr>
            <a:r>
              <a:rPr lang="en-US" altLang="zh-CN" sz="2400" dirty="0"/>
              <a:t>RIP</a:t>
            </a:r>
            <a:r>
              <a:rPr lang="zh-CN" altLang="en-US" sz="2400" dirty="0">
                <a:latin typeface="宋体" panose="02010600030101010101" pitchFamily="2" charset="-122"/>
              </a:rPr>
              <a:t>协议要求网络中的每个路由器都维护从自己到所有目的节点的距离。</a:t>
            </a:r>
            <a:r>
              <a:rPr lang="en-US" altLang="zh-CN" sz="2400" dirty="0"/>
              <a:t>RIP</a:t>
            </a:r>
            <a:r>
              <a:rPr lang="zh-CN" altLang="en-US" sz="2400" dirty="0">
                <a:latin typeface="宋体" panose="02010600030101010101" pitchFamily="2" charset="-122"/>
              </a:rPr>
              <a:t>使用</a:t>
            </a:r>
            <a:r>
              <a:rPr lang="zh-CN" altLang="en-US" sz="2400" dirty="0">
                <a:solidFill>
                  <a:srgbClr val="FF6600"/>
                </a:solidFill>
                <a:latin typeface="宋体" panose="02010600030101010101" pitchFamily="2" charset="-122"/>
              </a:rPr>
              <a:t>跳数度量（</a:t>
            </a:r>
            <a:r>
              <a:rPr lang="en-US" altLang="zh-CN" sz="2400" dirty="0">
                <a:solidFill>
                  <a:srgbClr val="FF6600"/>
                </a:solidFill>
              </a:rPr>
              <a:t>hop count metric</a:t>
            </a:r>
            <a:r>
              <a:rPr lang="zh-CN" altLang="en-US" sz="2400" dirty="0">
                <a:solidFill>
                  <a:srgbClr val="FF6600"/>
                </a:solidFill>
                <a:latin typeface="宋体" panose="02010600030101010101" pitchFamily="2" charset="-122"/>
              </a:rPr>
              <a:t>）</a:t>
            </a:r>
            <a:r>
              <a:rPr lang="zh-CN" altLang="en-US" sz="2400" dirty="0">
                <a:latin typeface="宋体" panose="02010600030101010101" pitchFamily="2" charset="-122"/>
              </a:rPr>
              <a:t>来衡量到达目的站的距离。</a:t>
            </a:r>
            <a:endParaRPr lang="zh-CN" altLang="en-US" sz="2400" dirty="0">
              <a:latin typeface="宋体" panose="02010600030101010101" pitchFamily="2" charset="-122"/>
            </a:endParaRPr>
          </a:p>
          <a:p>
            <a:pPr eaLnBrk="1" hangingPunct="1">
              <a:lnSpc>
                <a:spcPct val="90000"/>
              </a:lnSpc>
            </a:pPr>
            <a:r>
              <a:rPr lang="en-US" altLang="zh-CN" sz="2400" dirty="0"/>
              <a:t>RIP</a:t>
            </a:r>
            <a:r>
              <a:rPr lang="zh-CN" altLang="en-US" sz="2400" dirty="0">
                <a:latin typeface="宋体" panose="02010600030101010101" pitchFamily="2" charset="-122"/>
              </a:rPr>
              <a:t>设置</a:t>
            </a:r>
            <a:r>
              <a:rPr lang="zh-CN" altLang="en-US" sz="2400" dirty="0">
                <a:solidFill>
                  <a:srgbClr val="FF6600"/>
                </a:solidFill>
                <a:latin typeface="宋体" panose="02010600030101010101" pitchFamily="2" charset="-122"/>
              </a:rPr>
              <a:t>最大</a:t>
            </a:r>
            <a:r>
              <a:rPr lang="zh-CN" altLang="en-US" sz="2400" dirty="0">
                <a:solidFill>
                  <a:srgbClr val="FF6600"/>
                </a:solidFill>
              </a:rPr>
              <a:t>“</a:t>
            </a:r>
            <a:r>
              <a:rPr lang="zh-CN" altLang="en-US" sz="2400" dirty="0">
                <a:solidFill>
                  <a:srgbClr val="FF6600"/>
                </a:solidFill>
                <a:latin typeface="宋体" panose="02010600030101010101" pitchFamily="2" charset="-122"/>
              </a:rPr>
              <a:t>跳数</a:t>
            </a:r>
            <a:r>
              <a:rPr lang="zh-CN" altLang="en-US" sz="2400" dirty="0">
                <a:solidFill>
                  <a:srgbClr val="FF6600"/>
                </a:solidFill>
              </a:rPr>
              <a:t>”</a:t>
            </a:r>
            <a:r>
              <a:rPr lang="zh-CN" altLang="en-US" sz="2400" dirty="0">
                <a:solidFill>
                  <a:srgbClr val="FF6600"/>
                </a:solidFill>
                <a:latin typeface="宋体" panose="02010600030101010101" pitchFamily="2" charset="-122"/>
              </a:rPr>
              <a:t>为</a:t>
            </a:r>
            <a:r>
              <a:rPr lang="en-US" altLang="zh-CN" sz="2400" dirty="0">
                <a:solidFill>
                  <a:srgbClr val="FF6600"/>
                </a:solidFill>
              </a:rPr>
              <a:t>16</a:t>
            </a:r>
            <a:r>
              <a:rPr lang="zh-CN" altLang="en-US" sz="2400" dirty="0">
                <a:latin typeface="宋体" panose="02010600030101010101" pitchFamily="2" charset="-122"/>
              </a:rPr>
              <a:t>，</a:t>
            </a:r>
            <a:r>
              <a:rPr lang="en-US" altLang="zh-CN" sz="2400" dirty="0"/>
              <a:t>RIP</a:t>
            </a:r>
            <a:r>
              <a:rPr lang="zh-CN" altLang="en-US" sz="2400" dirty="0">
                <a:latin typeface="宋体" panose="02010600030101010101" pitchFamily="2" charset="-122"/>
              </a:rPr>
              <a:t>只适合于小型互联网。</a:t>
            </a:r>
            <a:endParaRPr lang="zh-CN" altLang="en-US" sz="2400" dirty="0">
              <a:latin typeface="宋体" panose="02010600030101010101" pitchFamily="2" charset="-122"/>
            </a:endParaRPr>
          </a:p>
          <a:p>
            <a:pPr eaLnBrk="1" hangingPunct="1">
              <a:lnSpc>
                <a:spcPct val="90000"/>
              </a:lnSpc>
            </a:pPr>
            <a:r>
              <a:rPr lang="zh-CN" altLang="en-US" sz="2400" dirty="0">
                <a:latin typeface="宋体" panose="02010600030101010101" pitchFamily="2" charset="-122"/>
              </a:rPr>
              <a:t>作为距离向量路由选择算法，</a:t>
            </a:r>
            <a:r>
              <a:rPr lang="en-US" altLang="zh-CN" sz="2400" dirty="0">
                <a:sym typeface="+mn-ea"/>
              </a:rPr>
              <a:t>RIP</a:t>
            </a:r>
            <a:r>
              <a:rPr lang="zh-CN" altLang="en-US" sz="2400" dirty="0">
                <a:latin typeface="宋体" panose="02010600030101010101" pitchFamily="2" charset="-122"/>
              </a:rPr>
              <a:t>协议中的每个节点</a:t>
            </a:r>
            <a:r>
              <a:rPr lang="zh-CN" altLang="en-US" sz="2400" dirty="0">
                <a:solidFill>
                  <a:srgbClr val="FF6600"/>
                </a:solidFill>
                <a:latin typeface="宋体" panose="02010600030101010101" pitchFamily="2" charset="-122"/>
              </a:rPr>
              <a:t>定期和相邻路由器交换完整的距离表</a:t>
            </a:r>
            <a:r>
              <a:rPr lang="zh-CN" altLang="en-US" sz="2400" dirty="0">
                <a:latin typeface="宋体" panose="02010600030101010101" pitchFamily="2" charset="-122"/>
              </a:rPr>
              <a:t>。</a:t>
            </a:r>
            <a:endParaRPr lang="zh-CN" altLang="en-US" sz="2400" dirty="0">
              <a:latin typeface="宋体" panose="02010600030101010101" pitchFamily="2" charset="-122"/>
            </a:endParaRPr>
          </a:p>
          <a:p>
            <a:pPr eaLnBrk="1" hangingPunct="1">
              <a:lnSpc>
                <a:spcPct val="90000"/>
              </a:lnSpc>
            </a:pPr>
            <a:r>
              <a:rPr lang="en-US" altLang="zh-CN" sz="2400" dirty="0">
                <a:sym typeface="+mn-ea"/>
              </a:rPr>
              <a:t>RIP</a:t>
            </a:r>
            <a:r>
              <a:rPr lang="zh-CN" altLang="en-US" sz="2400" dirty="0">
                <a:latin typeface="宋体" panose="02010600030101010101" pitchFamily="2" charset="-122"/>
              </a:rPr>
              <a:t>协议把参加通信的机器分为</a:t>
            </a:r>
            <a:r>
              <a:rPr lang="zh-CN" altLang="en-US" sz="2400" dirty="0">
                <a:solidFill>
                  <a:srgbClr val="FF6600"/>
                </a:solidFill>
                <a:latin typeface="宋体" panose="02010600030101010101" pitchFamily="2" charset="-122"/>
              </a:rPr>
              <a:t>主机的（</a:t>
            </a:r>
            <a:r>
              <a:rPr lang="en-US" altLang="zh-CN" sz="2400" dirty="0">
                <a:solidFill>
                  <a:srgbClr val="FF6600"/>
                </a:solidFill>
                <a:latin typeface="宋体" panose="02010600030101010101" pitchFamily="2" charset="-122"/>
              </a:rPr>
              <a:t>active</a:t>
            </a:r>
            <a:r>
              <a:rPr lang="zh-CN" altLang="en-US" sz="2400" dirty="0">
                <a:solidFill>
                  <a:srgbClr val="FF6600"/>
                </a:solidFill>
                <a:latin typeface="宋体" panose="02010600030101010101" pitchFamily="2" charset="-122"/>
              </a:rPr>
              <a:t>）</a:t>
            </a:r>
            <a:r>
              <a:rPr lang="zh-CN" altLang="en-US" sz="2400" dirty="0">
                <a:latin typeface="宋体" panose="02010600030101010101" pitchFamily="2" charset="-122"/>
              </a:rPr>
              <a:t>和</a:t>
            </a:r>
            <a:r>
              <a:rPr lang="zh-CN" altLang="en-US" sz="2400" dirty="0">
                <a:solidFill>
                  <a:srgbClr val="FF6600"/>
                </a:solidFill>
                <a:latin typeface="宋体" panose="02010600030101010101" pitchFamily="2" charset="-122"/>
              </a:rPr>
              <a:t>被动的（</a:t>
            </a:r>
            <a:r>
              <a:rPr lang="en-US" altLang="zh-CN" sz="2400" dirty="0">
                <a:solidFill>
                  <a:srgbClr val="FF6600"/>
                </a:solidFill>
                <a:latin typeface="宋体" panose="02010600030101010101" pitchFamily="2" charset="-122"/>
              </a:rPr>
              <a:t>passive</a:t>
            </a:r>
            <a:r>
              <a:rPr lang="zh-CN" altLang="en-US" sz="2400" dirty="0">
                <a:solidFill>
                  <a:srgbClr val="FF6600"/>
                </a:solidFill>
                <a:latin typeface="宋体" panose="02010600030101010101" pitchFamily="2" charset="-122"/>
              </a:rPr>
              <a:t>或</a:t>
            </a:r>
            <a:r>
              <a:rPr lang="en-US" altLang="zh-CN" sz="2400" dirty="0">
                <a:solidFill>
                  <a:srgbClr val="FF6600"/>
                </a:solidFill>
                <a:latin typeface="宋体" panose="02010600030101010101" pitchFamily="2" charset="-122"/>
              </a:rPr>
              <a:t>silent</a:t>
            </a:r>
            <a:r>
              <a:rPr lang="zh-CN" altLang="en-US" sz="2400" dirty="0">
                <a:solidFill>
                  <a:srgbClr val="FF6600"/>
                </a:solidFill>
                <a:latin typeface="宋体" panose="02010600030101010101" pitchFamily="2" charset="-122"/>
              </a:rPr>
              <a:t>）</a:t>
            </a:r>
            <a:r>
              <a:rPr lang="zh-CN" altLang="en-US" sz="2400" dirty="0">
                <a:latin typeface="宋体" panose="02010600030101010101" pitchFamily="2" charset="-122"/>
              </a:rPr>
              <a:t>。主动路由器向其他路由器通告其路由，而被动路由器接收通告并在此基础上更新其路由，它们自己并不通告路由。只有路由器能以主动方式使用</a:t>
            </a:r>
            <a:r>
              <a:rPr lang="en-US" altLang="zh-CN" sz="2400" dirty="0">
                <a:sym typeface="+mn-ea"/>
              </a:rPr>
              <a:t>RIP</a:t>
            </a:r>
            <a:r>
              <a:rPr lang="zh-CN" altLang="en-US" sz="2400" dirty="0">
                <a:latin typeface="宋体" panose="02010600030101010101" pitchFamily="2" charset="-122"/>
              </a:rPr>
              <a:t>，而主机只能使用被动方式。</a:t>
            </a:r>
            <a:endParaRPr lang="zh-CN" altLang="en-US" sz="2400" dirty="0">
              <a:latin typeface="宋体" panose="02010600030101010101" pitchFamily="2" charset="-122"/>
            </a:endParaRPr>
          </a:p>
          <a:p>
            <a:pPr eaLnBrk="1" hangingPunct="1">
              <a:lnSpc>
                <a:spcPct val="90000"/>
              </a:lnSpc>
            </a:pPr>
            <a:r>
              <a:rPr lang="zh-CN" altLang="en-US" sz="2400" dirty="0"/>
              <a:t> </a:t>
            </a:r>
            <a:endParaRPr lang="zh-CN" alt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101"/>
          <p:cNvSpPr/>
          <p:nvPr/>
        </p:nvSpPr>
        <p:spPr>
          <a:xfrm>
            <a:off x="3524250" y="28479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41986" name="Object 100"/>
          <p:cNvGraphicFramePr/>
          <p:nvPr/>
        </p:nvGraphicFramePr>
        <p:xfrm>
          <a:off x="1476375" y="981075"/>
          <a:ext cx="6248400" cy="3465513"/>
        </p:xfrm>
        <a:graphic>
          <a:graphicData uri="http://schemas.openxmlformats.org/presentationml/2006/ole">
            <mc:AlternateContent xmlns:mc="http://schemas.openxmlformats.org/markup-compatibility/2006">
              <mc:Choice xmlns:v="urn:schemas-microsoft-com:vml" Requires="v">
                <p:oleObj spid="_x0000_s3079" name="" r:id="rId1" imgW="2968625" imgH="1650365" progId="Visio.Drawing.11">
                  <p:embed/>
                </p:oleObj>
              </mc:Choice>
              <mc:Fallback>
                <p:oleObj name="" r:id="rId1" imgW="2968625" imgH="1650365" progId="Visio.Drawing.11">
                  <p:embed/>
                  <p:pic>
                    <p:nvPicPr>
                      <p:cNvPr id="0" name="图片 3078"/>
                      <p:cNvPicPr/>
                      <p:nvPr/>
                    </p:nvPicPr>
                    <p:blipFill>
                      <a:blip r:embed="rId2"/>
                      <a:stretch>
                        <a:fillRect/>
                      </a:stretch>
                    </p:blipFill>
                    <p:spPr>
                      <a:xfrm>
                        <a:off x="1476375" y="981075"/>
                        <a:ext cx="6248400" cy="3465513"/>
                      </a:xfrm>
                      <a:prstGeom prst="rect">
                        <a:avLst/>
                      </a:prstGeom>
                      <a:solidFill>
                        <a:schemeClr val="bg1"/>
                      </a:solidFill>
                      <a:ln w="38100">
                        <a:noFill/>
                        <a:miter/>
                      </a:ln>
                    </p:spPr>
                  </p:pic>
                </p:oleObj>
              </mc:Fallback>
            </mc:AlternateContent>
          </a:graphicData>
        </a:graphic>
      </p:graphicFrame>
      <p:sp>
        <p:nvSpPr>
          <p:cNvPr id="342118" name="Rectangle 102"/>
          <p:cNvSpPr>
            <a:spLocks noGrp="1" noChangeArrowheads="1"/>
          </p:cNvSpPr>
          <p:nvPr>
            <p:ph type="title"/>
          </p:nvPr>
        </p:nvSpPr>
        <p:spPr>
          <a:xfrm>
            <a:off x="611188" y="0"/>
            <a:ext cx="7772400" cy="79216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3200" b="0" i="0" u="none" strike="noStrike" kern="0" cap="none" spc="0" normalizeH="0" baseline="0" noProof="0" smtClean="0">
                <a:ln>
                  <a:noFill/>
                </a:ln>
                <a:solidFill>
                  <a:srgbClr val="FF9900"/>
                </a:solidFill>
                <a:effectLst/>
                <a:uLnTx/>
                <a:uFillTx/>
                <a:latin typeface="+mj-lt"/>
                <a:ea typeface="+mj-ea"/>
                <a:cs typeface="+mj-cs"/>
              </a:rPr>
              <a:t>RIP</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a:t>
            </a:r>
            <a:r>
              <a:rPr kumimoji="1" lang="zh-CN" altLang="zh-CN" sz="3200" b="0" i="0" u="none" strike="noStrike" kern="0" cap="none" spc="0" normalizeH="0" baseline="0" noProof="0" smtClean="0">
                <a:ln>
                  <a:noFill/>
                </a:ln>
                <a:solidFill>
                  <a:srgbClr val="FF9900"/>
                </a:solidFill>
                <a:effectLst/>
                <a:uLnTx/>
                <a:uFillTx/>
                <a:latin typeface="+mj-lt"/>
                <a:ea typeface="+mj-ea"/>
                <a:cs typeface="+mj-cs"/>
              </a:rPr>
              <a:t>协议报文格式</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328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3200" b="0" i="0" u="none" strike="noStrike" kern="0" cap="none" spc="0" normalizeH="0" baseline="0" noProof="0" smtClean="0">
                <a:ln>
                  <a:noFill/>
                </a:ln>
                <a:solidFill>
                  <a:srgbClr val="FF9900"/>
                </a:solidFill>
                <a:effectLst/>
                <a:uLnTx/>
                <a:uFillTx/>
                <a:latin typeface="+mj-lt"/>
                <a:ea typeface="+mj-ea"/>
                <a:cs typeface="+mj-cs"/>
              </a:rPr>
              <a:t>内部网关路由协议：</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OSPF  </a:t>
            </a:r>
            <a:endParaRPr kumimoji="1" lang="en-US" altLang="zh-CN"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43010" name="Rectangle 3"/>
          <p:cNvSpPr>
            <a:spLocks noGrp="1"/>
          </p:cNvSpPr>
          <p:nvPr>
            <p:ph idx="1"/>
          </p:nvPr>
        </p:nvSpPr>
        <p:spPr>
          <a:xfrm>
            <a:off x="468313" y="908050"/>
            <a:ext cx="8382000" cy="4451350"/>
          </a:xfrm>
        </p:spPr>
        <p:txBody>
          <a:bodyPr vert="horz" wrap="square" lIns="91440" tIns="45720" rIns="91440" bIns="45720" anchor="t"/>
          <a:p>
            <a:pPr eaLnBrk="1" hangingPunct="1"/>
            <a:r>
              <a:rPr lang="zh-CN" altLang="en-US" sz="2800" dirty="0"/>
              <a:t>开放最短路径优先</a:t>
            </a:r>
            <a:r>
              <a:rPr lang="en-US" altLang="zh-CN" sz="2800" dirty="0"/>
              <a:t>OSPF</a:t>
            </a:r>
            <a:r>
              <a:rPr lang="zh-CN" altLang="en-US" sz="2800" dirty="0"/>
              <a:t>（</a:t>
            </a:r>
            <a:r>
              <a:rPr lang="en-US" altLang="zh-CN" sz="2800" dirty="0"/>
              <a:t>Open Shortest Path First</a:t>
            </a:r>
            <a:r>
              <a:rPr lang="zh-CN" altLang="en-US" sz="2800" dirty="0"/>
              <a:t>）</a:t>
            </a:r>
            <a:endParaRPr lang="zh-CN" altLang="en-US" sz="2800" dirty="0"/>
          </a:p>
          <a:p>
            <a:pPr lvl="1" eaLnBrk="1" hangingPunct="1"/>
            <a:r>
              <a:rPr lang="zh-CN" altLang="en-US" sz="2400" dirty="0"/>
              <a:t>开放，公开发表；</a:t>
            </a:r>
            <a:endParaRPr lang="zh-CN" altLang="en-US" sz="2400" dirty="0"/>
          </a:p>
          <a:p>
            <a:pPr lvl="1" eaLnBrk="1" hangingPunct="1"/>
            <a:r>
              <a:rPr lang="zh-CN" altLang="en-US" sz="2400" dirty="0"/>
              <a:t>支持多种距离衡量尺度，例如，物理距离、延迟等；</a:t>
            </a:r>
            <a:endParaRPr lang="zh-CN" altLang="en-US" sz="2400" dirty="0"/>
          </a:p>
          <a:p>
            <a:pPr lvl="1" eaLnBrk="1" hangingPunct="1"/>
            <a:r>
              <a:rPr lang="zh-CN" altLang="en-US" sz="2400" dirty="0"/>
              <a:t>动态算法；</a:t>
            </a:r>
            <a:endParaRPr lang="zh-CN" altLang="en-US" sz="2400" dirty="0"/>
          </a:p>
          <a:p>
            <a:pPr lvl="1" eaLnBrk="1" hangingPunct="1"/>
            <a:r>
              <a:rPr lang="zh-CN" altLang="en-US" sz="2400" dirty="0"/>
              <a:t>支持基于服务类型的路由；</a:t>
            </a:r>
            <a:endParaRPr lang="zh-CN" altLang="en-US" sz="2400" dirty="0"/>
          </a:p>
          <a:p>
            <a:pPr lvl="1" eaLnBrk="1" hangingPunct="1"/>
            <a:r>
              <a:rPr lang="zh-CN" altLang="en-US" sz="2400" dirty="0"/>
              <a:t>负载平衡；</a:t>
            </a:r>
            <a:endParaRPr lang="zh-CN" altLang="en-US" sz="2400" dirty="0"/>
          </a:p>
          <a:p>
            <a:pPr lvl="1" eaLnBrk="1" hangingPunct="1"/>
            <a:r>
              <a:rPr lang="zh-CN" altLang="en-US" sz="2400" dirty="0"/>
              <a:t>支持分层系统；</a:t>
            </a:r>
            <a:endParaRPr lang="zh-CN" altLang="en-US" sz="2400" dirty="0"/>
          </a:p>
          <a:p>
            <a:pPr lvl="1" eaLnBrk="1" hangingPunct="1"/>
            <a:r>
              <a:rPr lang="zh-CN" altLang="en-US" sz="2400" dirty="0"/>
              <a:t>适量的安全措施；</a:t>
            </a:r>
            <a:endParaRPr lang="zh-CN" altLang="en-US" sz="2400" dirty="0"/>
          </a:p>
          <a:p>
            <a:pPr lvl="1" eaLnBrk="1" hangingPunct="1"/>
            <a:r>
              <a:rPr lang="zh-CN" altLang="en-US" sz="2400" dirty="0"/>
              <a:t>支持隧道技术。</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1034"/>
          <p:cNvSpPr/>
          <p:nvPr/>
        </p:nvSpPr>
        <p:spPr>
          <a:xfrm>
            <a:off x="684213" y="0"/>
            <a:ext cx="7772400" cy="792163"/>
          </a:xfrm>
          <a:prstGeom prst="rect">
            <a:avLst/>
          </a:prstGeom>
          <a:noFill/>
          <a:ln w="9525">
            <a:noFill/>
          </a:ln>
        </p:spPr>
        <p:txBody>
          <a:bodyPr anchor="ctr"/>
          <a:p>
            <a:pPr algn="ctr">
              <a:spcBef>
                <a:spcPct val="0"/>
              </a:spcBef>
              <a:buClrTx/>
              <a:buNone/>
            </a:pPr>
            <a:r>
              <a:rPr lang="zh-CN" altLang="en-US" sz="3600" dirty="0">
                <a:solidFill>
                  <a:srgbClr val="FF9900"/>
                </a:solidFill>
                <a:latin typeface="Arial" panose="020B0604020202020204" pitchFamily="34" charset="0"/>
                <a:ea typeface="黑体" panose="02010609060101010101" pitchFamily="49" charset="-122"/>
                <a:sym typeface="+mn-ea"/>
              </a:rPr>
              <a:t>虚电路举例 </a:t>
            </a:r>
            <a:r>
              <a:rPr lang="zh-CN" altLang="en-US" sz="3200" dirty="0">
                <a:solidFill>
                  <a:srgbClr val="FF9900"/>
                </a:solidFill>
                <a:latin typeface="Arial" panose="020B0604020202020204" pitchFamily="34" charset="0"/>
                <a:ea typeface="黑体" panose="02010609060101010101" pitchFamily="49" charset="-122"/>
              </a:rPr>
              <a:t> （</a:t>
            </a:r>
            <a:r>
              <a:rPr lang="en-US" altLang="zh-CN" sz="3200" dirty="0">
                <a:solidFill>
                  <a:srgbClr val="FF9900"/>
                </a:solidFill>
                <a:latin typeface="Arial" panose="020B0604020202020204" pitchFamily="34" charset="0"/>
                <a:ea typeface="黑体" panose="02010609060101010101" pitchFamily="49" charset="-122"/>
              </a:rPr>
              <a:t>2</a:t>
            </a:r>
            <a:r>
              <a:rPr lang="zh-CN" altLang="en-US" sz="3200" dirty="0">
                <a:solidFill>
                  <a:srgbClr val="FF9900"/>
                </a:solidFill>
                <a:latin typeface="Arial" panose="020B0604020202020204" pitchFamily="34" charset="0"/>
                <a:ea typeface="黑体" panose="02010609060101010101" pitchFamily="49" charset="-122"/>
              </a:rPr>
              <a:t>）</a:t>
            </a:r>
            <a:endParaRPr lang="zh-CN" altLang="en-US" sz="3200" dirty="0">
              <a:solidFill>
                <a:srgbClr val="FF9900"/>
              </a:solidFill>
              <a:latin typeface="Arial" panose="020B0604020202020204" pitchFamily="34" charset="0"/>
              <a:ea typeface="黑体" panose="02010609060101010101" pitchFamily="49" charset="-122"/>
            </a:endParaRPr>
          </a:p>
        </p:txBody>
      </p:sp>
      <p:graphicFrame>
        <p:nvGraphicFramePr>
          <p:cNvPr id="2" name="对象 1"/>
          <p:cNvGraphicFramePr/>
          <p:nvPr/>
        </p:nvGraphicFramePr>
        <p:xfrm>
          <a:off x="984885" y="1101090"/>
          <a:ext cx="8016240" cy="4935855"/>
        </p:xfrm>
        <a:graphic>
          <a:graphicData uri="http://schemas.openxmlformats.org/presentationml/2006/ole">
            <mc:AlternateContent xmlns:mc="http://schemas.openxmlformats.org/markup-compatibility/2006">
              <mc:Choice xmlns:v="urn:schemas-microsoft-com:vml" Requires="v">
                <p:oleObj spid="_x0000_s3" name="" r:id="rId1" imgW="6459220" imgH="4036695" progId="Visio.Drawing.11">
                  <p:embed/>
                </p:oleObj>
              </mc:Choice>
              <mc:Fallback>
                <p:oleObj name="" r:id="rId1" imgW="6459220" imgH="4036695" progId="Visio.Drawing.11">
                  <p:embed/>
                  <p:pic>
                    <p:nvPicPr>
                      <p:cNvPr id="0" name="图片 2"/>
                      <p:cNvPicPr/>
                      <p:nvPr/>
                    </p:nvPicPr>
                    <p:blipFill>
                      <a:blip r:embed="rId2"/>
                      <a:stretch>
                        <a:fillRect/>
                      </a:stretch>
                    </p:blipFill>
                    <p:spPr>
                      <a:xfrm>
                        <a:off x="984885" y="1101090"/>
                        <a:ext cx="8016240" cy="4935855"/>
                      </a:xfrm>
                      <a:prstGeom prst="rect">
                        <a:avLst/>
                      </a:prstGeom>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406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OSPF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路由协议的网络类型</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44034" name="Rectangle 6"/>
          <p:cNvSpPr/>
          <p:nvPr/>
        </p:nvSpPr>
        <p:spPr>
          <a:xfrm>
            <a:off x="2905125" y="23145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
        <p:nvSpPr>
          <p:cNvPr id="44035" name="Rectangle 8"/>
          <p:cNvSpPr/>
          <p:nvPr/>
        </p:nvSpPr>
        <p:spPr>
          <a:xfrm>
            <a:off x="0" y="0"/>
            <a:ext cx="9144000" cy="0"/>
          </a:xfrm>
          <a:prstGeom prst="rect">
            <a:avLst/>
          </a:prstGeom>
          <a:noFill/>
          <a:ln w="12700">
            <a:noFill/>
          </a:ln>
        </p:spPr>
        <p:txBody>
          <a:bodyPr wrap="none" anchor="ctr">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44036" name="Object 7"/>
          <p:cNvGraphicFramePr/>
          <p:nvPr/>
        </p:nvGraphicFramePr>
        <p:xfrm>
          <a:off x="1042988" y="908050"/>
          <a:ext cx="7021512" cy="4681538"/>
        </p:xfrm>
        <a:graphic>
          <a:graphicData uri="http://schemas.openxmlformats.org/presentationml/2006/ole">
            <mc:AlternateContent xmlns:mc="http://schemas.openxmlformats.org/markup-compatibility/2006">
              <mc:Choice xmlns:v="urn:schemas-microsoft-com:vml" Requires="v">
                <p:oleObj spid="_x0000_s3080" name="" r:id="rId1" imgW="3352800" imgH="2245995" progId="Visio.Drawing.11">
                  <p:embed/>
                </p:oleObj>
              </mc:Choice>
              <mc:Fallback>
                <p:oleObj name="" r:id="rId1" imgW="3352800" imgH="2245995" progId="Visio.Drawing.11">
                  <p:embed/>
                  <p:pic>
                    <p:nvPicPr>
                      <p:cNvPr id="0" name="图片 3079"/>
                      <p:cNvPicPr/>
                      <p:nvPr/>
                    </p:nvPicPr>
                    <p:blipFill>
                      <a:blip r:embed="rId2"/>
                      <a:stretch>
                        <a:fillRect/>
                      </a:stretch>
                    </p:blipFill>
                    <p:spPr>
                      <a:xfrm>
                        <a:off x="1042988" y="908050"/>
                        <a:ext cx="7021512" cy="4681538"/>
                      </a:xfrm>
                      <a:prstGeom prst="rect">
                        <a:avLst/>
                      </a:prstGeom>
                      <a:noFill/>
                      <a:ln w="38100">
                        <a:noFill/>
                        <a:miter/>
                      </a:ln>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4306" name="Rectangle 2"/>
          <p:cNvSpPr>
            <a:spLocks noGrp="1" noChangeArrowheads="1"/>
          </p:cNvSpPr>
          <p:nvPr>
            <p:ph type="title"/>
          </p:nvPr>
        </p:nvSpPr>
        <p:spPr>
          <a:xfrm>
            <a:off x="752475" y="188913"/>
            <a:ext cx="7477125" cy="4699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OSPF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路由协议的路由层次</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45058" name="Rectangle 3"/>
          <p:cNvSpPr/>
          <p:nvPr/>
        </p:nvSpPr>
        <p:spPr>
          <a:xfrm>
            <a:off x="2905125" y="23145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
        <p:nvSpPr>
          <p:cNvPr id="45059" name="Rectangle 6"/>
          <p:cNvSpPr/>
          <p:nvPr/>
        </p:nvSpPr>
        <p:spPr>
          <a:xfrm>
            <a:off x="2419350" y="2438400"/>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2" name="对象 -2147482613"/>
          <p:cNvGraphicFramePr>
            <a:graphicFrameLocks noChangeAspect="1"/>
          </p:cNvGraphicFramePr>
          <p:nvPr/>
        </p:nvGraphicFramePr>
        <p:xfrm>
          <a:off x="433705" y="948055"/>
          <a:ext cx="8275955" cy="3689350"/>
        </p:xfrm>
        <a:graphic>
          <a:graphicData uri="http://schemas.openxmlformats.org/presentationml/2006/ole">
            <mc:AlternateContent xmlns:mc="http://schemas.openxmlformats.org/markup-compatibility/2006">
              <mc:Choice xmlns:v="urn:schemas-microsoft-com:vml" Requires="v">
                <p:oleObj spid="_x0000_s3076" name="" r:id="rId1" imgW="8450580" imgH="3770630" progId="Visio.Drawing.11">
                  <p:embed/>
                </p:oleObj>
              </mc:Choice>
              <mc:Fallback>
                <p:oleObj name="" r:id="rId1" imgW="8450580" imgH="3770630" progId="Visio.Drawing.11">
                  <p:embed/>
                  <p:pic>
                    <p:nvPicPr>
                      <p:cNvPr id="0" name="图片 3075"/>
                      <p:cNvPicPr/>
                      <p:nvPr/>
                    </p:nvPicPr>
                    <p:blipFill>
                      <a:blip r:embed="rId2"/>
                      <a:stretch>
                        <a:fillRect/>
                      </a:stretch>
                    </p:blipFill>
                    <p:spPr>
                      <a:xfrm>
                        <a:off x="433705" y="948055"/>
                        <a:ext cx="8275955" cy="3689350"/>
                      </a:xfrm>
                      <a:prstGeom prst="rect">
                        <a:avLst/>
                      </a:prstGeom>
                      <a:noFill/>
                      <a:ln w="38100">
                        <a:noFill/>
                        <a:miter/>
                      </a:ln>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611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OSPF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数据包</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46115" name="Rectangle 3"/>
          <p:cNvSpPr>
            <a:spLocks noGrp="1"/>
          </p:cNvSpPr>
          <p:nvPr>
            <p:ph idx="1"/>
          </p:nvPr>
        </p:nvSpPr>
        <p:spPr>
          <a:xfrm>
            <a:off x="395288" y="836613"/>
            <a:ext cx="8497887" cy="5535612"/>
          </a:xfrm>
        </p:spPr>
        <p:txBody>
          <a:bodyPr vert="horz" wrap="square" lIns="91440" tIns="45720" rIns="91440" bIns="45720" anchor="t"/>
          <a:p>
            <a:pPr eaLnBrk="1" hangingPunct="1">
              <a:lnSpc>
                <a:spcPct val="90000"/>
              </a:lnSpc>
            </a:pPr>
            <a:r>
              <a:rPr lang="zh-CN" altLang="en-US" sz="2800" dirty="0">
                <a:latin typeface="宋体" panose="02010600030101010101" pitchFamily="2" charset="-122"/>
              </a:rPr>
              <a:t>作为一种链路状态的路由协议，</a:t>
            </a:r>
            <a:r>
              <a:rPr lang="en-US" altLang="zh-CN" sz="2800" dirty="0"/>
              <a:t>OSPF</a:t>
            </a:r>
            <a:r>
              <a:rPr lang="zh-CN" altLang="en-US" sz="2800" dirty="0">
                <a:latin typeface="宋体" panose="02010600030101010101" pitchFamily="2" charset="-122"/>
              </a:rPr>
              <a:t>将</a:t>
            </a:r>
            <a:r>
              <a:rPr lang="zh-CN" altLang="en-US" sz="2800" dirty="0">
                <a:solidFill>
                  <a:srgbClr val="FF6600"/>
                </a:solidFill>
                <a:latin typeface="宋体" panose="02010600030101010101" pitchFamily="2" charset="-122"/>
              </a:rPr>
              <a:t>链路状态广播数据包</a:t>
            </a:r>
            <a:r>
              <a:rPr lang="en-US" altLang="zh-CN" sz="2800" dirty="0">
                <a:solidFill>
                  <a:srgbClr val="FF6600"/>
                </a:solidFill>
              </a:rPr>
              <a:t>LSA</a:t>
            </a:r>
            <a:r>
              <a:rPr lang="zh-CN" altLang="en-US" sz="2800" dirty="0">
                <a:latin typeface="宋体" panose="02010600030101010101" pitchFamily="2" charset="-122"/>
              </a:rPr>
              <a:t>（</a:t>
            </a:r>
            <a:r>
              <a:rPr lang="en-US" altLang="zh-CN" sz="2800" dirty="0"/>
              <a:t>Link State Advertisement</a:t>
            </a:r>
            <a:r>
              <a:rPr lang="zh-CN" altLang="en-US" sz="2800" dirty="0">
                <a:latin typeface="宋体" panose="02010600030101010101" pitchFamily="2" charset="-122"/>
              </a:rPr>
              <a:t>）传送给在某一区域内的所有路由器。</a:t>
            </a:r>
            <a:r>
              <a:rPr lang="zh-CN" altLang="en-US" sz="2800" dirty="0"/>
              <a:t> </a:t>
            </a:r>
            <a:r>
              <a:rPr lang="en-US" altLang="zh-CN" sz="2800" dirty="0"/>
              <a:t>OSPF</a:t>
            </a:r>
            <a:r>
              <a:rPr lang="zh-CN" altLang="en-US" sz="2800" dirty="0">
                <a:latin typeface="宋体" panose="02010600030101010101" pitchFamily="2" charset="-122"/>
              </a:rPr>
              <a:t>将链路状态广播数据包</a:t>
            </a:r>
            <a:r>
              <a:rPr lang="en-US" altLang="zh-CN" sz="2800" dirty="0"/>
              <a:t>LSA</a:t>
            </a:r>
            <a:r>
              <a:rPr lang="zh-CN" altLang="en-US" sz="2800" dirty="0">
                <a:latin typeface="宋体" panose="02010600030101010101" pitchFamily="2" charset="-122"/>
              </a:rPr>
              <a:t>共分成</a:t>
            </a:r>
            <a:r>
              <a:rPr lang="en-US" altLang="zh-CN" sz="2800" dirty="0"/>
              <a:t>5</a:t>
            </a:r>
            <a:r>
              <a:rPr lang="zh-CN" altLang="en-US" sz="2800" dirty="0">
                <a:latin typeface="宋体" panose="02010600030101010101" pitchFamily="2" charset="-122"/>
              </a:rPr>
              <a:t>类，分别为：</a:t>
            </a:r>
            <a:r>
              <a:rPr lang="zh-CN" altLang="en-US" sz="2800" dirty="0">
                <a:solidFill>
                  <a:srgbClr val="000000"/>
                </a:solidFill>
              </a:rPr>
              <a:t> </a:t>
            </a:r>
            <a:endParaRPr lang="zh-CN" altLang="en-US" sz="2800" dirty="0"/>
          </a:p>
          <a:p>
            <a:pPr lvl="1" eaLnBrk="1" hangingPunct="1">
              <a:lnSpc>
                <a:spcPct val="90000"/>
              </a:lnSpc>
            </a:pPr>
            <a:r>
              <a:rPr lang="zh-CN" altLang="en-US" sz="2400" dirty="0">
                <a:latin typeface="宋体" panose="02010600030101010101" pitchFamily="2" charset="-122"/>
              </a:rPr>
              <a:t>类型1：</a:t>
            </a:r>
            <a:r>
              <a:rPr lang="zh-CN" altLang="en-US" sz="2400" dirty="0">
                <a:solidFill>
                  <a:srgbClr val="FF0000"/>
                </a:solidFill>
                <a:latin typeface="宋体" panose="02010600030101010101" pitchFamily="2" charset="-122"/>
              </a:rPr>
              <a:t>所有的OSPF路由器</a:t>
            </a:r>
            <a:r>
              <a:rPr lang="zh-CN" altLang="en-US" sz="2400" dirty="0">
                <a:latin typeface="宋体" panose="02010600030101010101" pitchFamily="2" charset="-122"/>
              </a:rPr>
              <a:t>都会产生这种数据包，用于描述路由器上联接到某一个区域的链路或是某一端口的状态信息。</a:t>
            </a:r>
            <a:endParaRPr lang="zh-CN" altLang="en-US" sz="2400" dirty="0">
              <a:latin typeface="宋体" panose="02010600030101010101" pitchFamily="2" charset="-122"/>
            </a:endParaRPr>
          </a:p>
          <a:p>
            <a:pPr lvl="1" eaLnBrk="1" hangingPunct="1">
              <a:lnSpc>
                <a:spcPct val="90000"/>
              </a:lnSpc>
            </a:pPr>
            <a:r>
              <a:rPr lang="zh-CN" altLang="en-US" sz="2400" dirty="0">
                <a:latin typeface="宋体" panose="02010600030101010101" pitchFamily="2" charset="-122"/>
              </a:rPr>
              <a:t>类型</a:t>
            </a:r>
            <a:r>
              <a:rPr lang="en-US" altLang="zh-CN" sz="2400" dirty="0"/>
              <a:t>2</a:t>
            </a:r>
            <a:r>
              <a:rPr lang="zh-CN" altLang="en-US" sz="2400" dirty="0">
                <a:latin typeface="宋体" panose="02010600030101010101" pitchFamily="2" charset="-122"/>
              </a:rPr>
              <a:t>：由</a:t>
            </a:r>
            <a:r>
              <a:rPr lang="zh-CN" altLang="en-US" sz="2400" dirty="0">
                <a:solidFill>
                  <a:srgbClr val="FF0000"/>
                </a:solidFill>
                <a:latin typeface="宋体" panose="02010600030101010101" pitchFamily="2" charset="-122"/>
              </a:rPr>
              <a:t>指派路由器产生</a:t>
            </a:r>
            <a:r>
              <a:rPr lang="zh-CN" altLang="en-US" sz="2400" dirty="0">
                <a:latin typeface="宋体" panose="02010600030101010101" pitchFamily="2" charset="-122"/>
              </a:rPr>
              <a:t>的，在一个广播多路访问型网络，这种链路状态数据包用来描述该网段上所连接的所有路由器的状态信息。</a:t>
            </a:r>
            <a:endParaRPr lang="zh-CN" altLang="en-US" sz="2400" dirty="0">
              <a:latin typeface="宋体" panose="02010600030101010101" pitchFamily="2" charset="-122"/>
            </a:endParaRPr>
          </a:p>
          <a:p>
            <a:pPr lvl="1" eaLnBrk="1" hangingPunct="1">
              <a:lnSpc>
                <a:spcPct val="90000"/>
              </a:lnSpc>
            </a:pPr>
            <a:r>
              <a:rPr lang="zh-CN" altLang="en-US" sz="2400" dirty="0">
                <a:latin typeface="宋体" panose="02010600030101010101" pitchFamily="2" charset="-122"/>
              </a:rPr>
              <a:t>类型</a:t>
            </a:r>
            <a:r>
              <a:rPr lang="en-US" altLang="zh-CN" sz="2400" dirty="0"/>
              <a:t>3</a:t>
            </a:r>
            <a:r>
              <a:rPr lang="zh-CN" altLang="en-US" sz="2400" dirty="0">
                <a:latin typeface="宋体" panose="02010600030101010101" pitchFamily="2" charset="-122"/>
              </a:rPr>
              <a:t>和类型</a:t>
            </a:r>
            <a:r>
              <a:rPr lang="en-US" altLang="zh-CN" sz="2400" dirty="0"/>
              <a:t>4</a:t>
            </a:r>
            <a:r>
              <a:rPr lang="zh-CN" altLang="en-US" sz="2400" dirty="0">
                <a:latin typeface="宋体" panose="02010600030101010101" pitchFamily="2" charset="-122"/>
              </a:rPr>
              <a:t>：类型</a:t>
            </a:r>
            <a:r>
              <a:rPr lang="en-US" altLang="zh-CN" sz="2400" dirty="0"/>
              <a:t>3</a:t>
            </a:r>
            <a:r>
              <a:rPr lang="zh-CN" altLang="en-US" sz="2400" dirty="0">
                <a:latin typeface="宋体" panose="02010600030101010101" pitchFamily="2" charset="-122"/>
              </a:rPr>
              <a:t>链路状态广播是由</a:t>
            </a:r>
            <a:r>
              <a:rPr lang="zh-CN" altLang="en-US" sz="2400" dirty="0">
                <a:solidFill>
                  <a:srgbClr val="FF0000"/>
                </a:solidFill>
                <a:latin typeface="宋体" panose="02010600030101010101" pitchFamily="2" charset="-122"/>
              </a:rPr>
              <a:t>区域边界路由器</a:t>
            </a:r>
            <a:r>
              <a:rPr lang="zh-CN" altLang="en-US" sz="2400" dirty="0">
                <a:latin typeface="宋体" panose="02010600030101010101" pitchFamily="2" charset="-122"/>
              </a:rPr>
              <a:t>产生，</a:t>
            </a:r>
            <a:r>
              <a:rPr lang="zh-CN" altLang="en-US" sz="2400" dirty="0">
                <a:latin typeface="宋体" panose="02010600030101010101" pitchFamily="2" charset="-122"/>
                <a:sym typeface="+mn-ea"/>
              </a:rPr>
              <a:t>类型</a:t>
            </a:r>
            <a:r>
              <a:rPr lang="en-US" altLang="zh-CN" sz="2400" dirty="0">
                <a:sym typeface="+mn-ea"/>
              </a:rPr>
              <a:t>4</a:t>
            </a:r>
            <a:r>
              <a:rPr lang="zh-CN" altLang="en-US" sz="2400" dirty="0">
                <a:latin typeface="宋体" panose="02010600030101010101" pitchFamily="2" charset="-122"/>
                <a:sym typeface="+mn-ea"/>
              </a:rPr>
              <a:t>链路状态广播</a:t>
            </a:r>
            <a:r>
              <a:rPr lang="zh-CN" altLang="en-US" sz="2400" dirty="0">
                <a:sym typeface="+mn-ea"/>
              </a:rPr>
              <a:t>由</a:t>
            </a:r>
            <a:r>
              <a:rPr lang="en-US" altLang="zh-CN" sz="2400" dirty="0">
                <a:solidFill>
                  <a:srgbClr val="FF0000"/>
                </a:solidFill>
              </a:rPr>
              <a:t>AS</a:t>
            </a:r>
            <a:r>
              <a:rPr lang="zh-CN" altLang="en-US" sz="2400" dirty="0">
                <a:solidFill>
                  <a:srgbClr val="FF0000"/>
                </a:solidFill>
                <a:latin typeface="宋体" panose="02010600030101010101" pitchFamily="2" charset="-122"/>
              </a:rPr>
              <a:t>边界路由器</a:t>
            </a:r>
            <a:r>
              <a:rPr lang="zh-CN" altLang="en-US" sz="2400" dirty="0">
                <a:latin typeface="宋体" panose="02010600030101010101" pitchFamily="2" charset="-122"/>
              </a:rPr>
              <a:t>产生的。这两种链路状态数据包描述的是到某一个区域外部的路由信息，只会在某一个特定的区域内广播。</a:t>
            </a:r>
            <a:r>
              <a:rPr lang="zh-CN" altLang="en-US" sz="2400" dirty="0"/>
              <a:t> </a:t>
            </a:r>
            <a:endParaRPr lang="zh-CN" altLang="en-US" sz="2400" dirty="0"/>
          </a:p>
          <a:p>
            <a:pPr lvl="1" eaLnBrk="1" hangingPunct="1">
              <a:lnSpc>
                <a:spcPct val="90000"/>
              </a:lnSpc>
            </a:pPr>
            <a:r>
              <a:rPr lang="zh-CN" altLang="en-US" sz="2400" dirty="0">
                <a:latin typeface="宋体" panose="02010600030101010101" pitchFamily="2" charset="-122"/>
              </a:rPr>
              <a:t>类型</a:t>
            </a:r>
            <a:r>
              <a:rPr lang="en-US" altLang="zh-CN" sz="2400" dirty="0"/>
              <a:t>5</a:t>
            </a:r>
            <a:r>
              <a:rPr lang="zh-CN" altLang="en-US" sz="2400" dirty="0">
                <a:latin typeface="宋体" panose="02010600030101010101" pitchFamily="2" charset="-122"/>
              </a:rPr>
              <a:t>：</a:t>
            </a:r>
            <a:r>
              <a:rPr sz="2400" dirty="0"/>
              <a:t>由</a:t>
            </a:r>
            <a:r>
              <a:rPr sz="2400" dirty="0">
                <a:solidFill>
                  <a:srgbClr val="FF0000"/>
                </a:solidFill>
              </a:rPr>
              <a:t>AS边界路由器</a:t>
            </a:r>
            <a:r>
              <a:rPr sz="2400" dirty="0"/>
              <a:t>产生的，用于描述到AS外的目的地的路由信息，该数据包会在AS中除残域以外的所有区域中广播。</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15">
                                            <p:txEl>
                                              <p:charRg st="0" end="103"/>
                                            </p:txEl>
                                          </p:spTgt>
                                        </p:tgtEl>
                                        <p:attrNameLst>
                                          <p:attrName>style.visibility</p:attrName>
                                        </p:attrNameLst>
                                      </p:cBhvr>
                                      <p:to>
                                        <p:strVal val="visible"/>
                                      </p:to>
                                    </p:set>
                                    <p:anim calcmode="lin" valueType="num">
                                      <p:cBhvr additive="base">
                                        <p:cTn id="7" dur="500" fill="hold"/>
                                        <p:tgtEl>
                                          <p:spTgt spid="346115">
                                            <p:txEl>
                                              <p:charRg st="0" end="10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6115">
                                            <p:txEl>
                                              <p:charRg st="0" end="10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6115">
                                            <p:txEl>
                                              <p:charRg st="103" end="173"/>
                                            </p:txEl>
                                          </p:spTgt>
                                        </p:tgtEl>
                                        <p:attrNameLst>
                                          <p:attrName>style.visibility</p:attrName>
                                        </p:attrNameLst>
                                      </p:cBhvr>
                                      <p:to>
                                        <p:strVal val="visible"/>
                                      </p:to>
                                    </p:set>
                                    <p:anim calcmode="lin" valueType="num">
                                      <p:cBhvr additive="base">
                                        <p:cTn id="13" dur="500" fill="hold"/>
                                        <p:tgtEl>
                                          <p:spTgt spid="346115">
                                            <p:txEl>
                                              <p:charRg st="103" end="17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6115">
                                            <p:txEl>
                                              <p:charRg st="103" end="17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ldLvl="2"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713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OSPF </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的协议操作</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47106" name="Rectangle 3"/>
          <p:cNvSpPr>
            <a:spLocks noGrp="1"/>
          </p:cNvSpPr>
          <p:nvPr>
            <p:ph idx="1"/>
          </p:nvPr>
        </p:nvSpPr>
        <p:spPr>
          <a:xfrm>
            <a:off x="539750" y="981075"/>
            <a:ext cx="8229600" cy="4660900"/>
          </a:xfrm>
        </p:spPr>
        <p:txBody>
          <a:bodyPr vert="horz" wrap="square" lIns="91440" tIns="45720" rIns="91440" bIns="45720" anchor="t"/>
          <a:p>
            <a:pPr eaLnBrk="1" hangingPunct="1">
              <a:buNone/>
            </a:pPr>
            <a:r>
              <a:rPr lang="en-US" altLang="zh-CN" sz="2800" dirty="0"/>
              <a:t>         OSPF</a:t>
            </a:r>
            <a:r>
              <a:rPr lang="zh-CN" altLang="en-US" sz="2800" dirty="0">
                <a:latin typeface="宋体" panose="02010600030101010101" pitchFamily="2" charset="-122"/>
              </a:rPr>
              <a:t>协议由</a:t>
            </a:r>
            <a:r>
              <a:rPr lang="en-US" altLang="zh-CN" sz="2800" dirty="0"/>
              <a:t>Hello</a:t>
            </a:r>
            <a:r>
              <a:rPr lang="zh-CN" altLang="en-US" sz="2800" dirty="0">
                <a:latin typeface="宋体" panose="02010600030101010101" pitchFamily="2" charset="-122"/>
              </a:rPr>
              <a:t>协议、交换协议、扩散协议组成。这里仅介绍</a:t>
            </a:r>
            <a:r>
              <a:rPr lang="en-US" altLang="zh-CN" sz="2800" dirty="0"/>
              <a:t>Hello</a:t>
            </a:r>
            <a:r>
              <a:rPr lang="zh-CN" altLang="en-US" sz="2800" dirty="0">
                <a:latin typeface="宋体" panose="02010600030101010101" pitchFamily="2" charset="-122"/>
              </a:rPr>
              <a:t>协议，其他两个协议可参考</a:t>
            </a:r>
            <a:r>
              <a:rPr lang="en-US" altLang="zh-CN" sz="2800" dirty="0"/>
              <a:t>RFC2328</a:t>
            </a:r>
            <a:r>
              <a:rPr lang="zh-CN" altLang="en-US" sz="2800" dirty="0">
                <a:latin typeface="宋体" panose="02010600030101010101" pitchFamily="2" charset="-122"/>
              </a:rPr>
              <a:t>中的具体描述。</a:t>
            </a:r>
            <a:r>
              <a:rPr lang="zh-CN" altLang="en-US" sz="2800" dirty="0"/>
              <a:t> </a:t>
            </a:r>
            <a:endParaRPr lang="zh-CN" altLang="en-US" sz="2800" dirty="0"/>
          </a:p>
          <a:p>
            <a:pPr eaLnBrk="1" hangingPunct="1">
              <a:buNone/>
            </a:pPr>
            <a:endParaRPr lang="zh-CN" altLang="en-US" sz="2800" dirty="0"/>
          </a:p>
          <a:p>
            <a:pPr lvl="1" eaLnBrk="1" hangingPunct="1"/>
            <a:r>
              <a:rPr lang="en-US" altLang="zh-CN" sz="2400" dirty="0"/>
              <a:t>OSPF</a:t>
            </a:r>
            <a:r>
              <a:rPr lang="zh-CN" altLang="en-US" sz="2400" dirty="0">
                <a:latin typeface="宋体" panose="02010600030101010101" pitchFamily="2" charset="-122"/>
              </a:rPr>
              <a:t>协议的具体工作过程如下：</a:t>
            </a:r>
            <a:endParaRPr lang="zh-CN" altLang="en-US" sz="2400" dirty="0">
              <a:latin typeface="宋体" panose="02010600030101010101" pitchFamily="2" charset="-122"/>
            </a:endParaRPr>
          </a:p>
          <a:p>
            <a:pPr lvl="2" eaLnBrk="1" hangingPunct="1"/>
            <a:r>
              <a:rPr lang="zh-CN" altLang="en-US" dirty="0">
                <a:solidFill>
                  <a:srgbClr val="003399"/>
                </a:solidFill>
                <a:latin typeface="宋体" panose="02010600030101010101" pitchFamily="2" charset="-122"/>
              </a:rPr>
              <a:t>建立路由器的邻接关系</a:t>
            </a:r>
            <a:r>
              <a:rPr lang="zh-CN" altLang="en-US" dirty="0">
                <a:solidFill>
                  <a:srgbClr val="003399"/>
                </a:solidFill>
              </a:rPr>
              <a:t> </a:t>
            </a:r>
            <a:endParaRPr lang="zh-CN" altLang="en-US" dirty="0">
              <a:solidFill>
                <a:srgbClr val="003399"/>
              </a:solidFill>
            </a:endParaRPr>
          </a:p>
          <a:p>
            <a:pPr lvl="2" eaLnBrk="1" hangingPunct="1"/>
            <a:r>
              <a:rPr lang="zh-CN" altLang="en-US" dirty="0">
                <a:solidFill>
                  <a:srgbClr val="003399"/>
                </a:solidFill>
                <a:latin typeface="宋体" panose="02010600030101010101" pitchFamily="2" charset="-122"/>
              </a:rPr>
              <a:t>发现路由器</a:t>
            </a:r>
            <a:r>
              <a:rPr lang="zh-CN" altLang="en-US" dirty="0">
                <a:solidFill>
                  <a:srgbClr val="003399"/>
                </a:solidFill>
              </a:rPr>
              <a:t> </a:t>
            </a:r>
            <a:endParaRPr lang="zh-CN" altLang="en-US" dirty="0">
              <a:solidFill>
                <a:srgbClr val="003399"/>
              </a:solidFill>
            </a:endParaRPr>
          </a:p>
          <a:p>
            <a:pPr lvl="2" eaLnBrk="1" hangingPunct="1"/>
            <a:r>
              <a:rPr lang="zh-CN" altLang="en-US" dirty="0">
                <a:solidFill>
                  <a:srgbClr val="003399"/>
                </a:solidFill>
                <a:latin typeface="宋体" panose="02010600030101010101" pitchFamily="2" charset="-122"/>
              </a:rPr>
              <a:t>选择适当的路由器</a:t>
            </a:r>
            <a:r>
              <a:rPr lang="zh-CN" altLang="en-US" dirty="0">
                <a:solidFill>
                  <a:srgbClr val="003399"/>
                </a:solidFill>
              </a:rPr>
              <a:t> </a:t>
            </a:r>
            <a:endParaRPr lang="zh-CN" altLang="en-US" dirty="0">
              <a:solidFill>
                <a:srgbClr val="003399"/>
              </a:solidFill>
            </a:endParaRPr>
          </a:p>
          <a:p>
            <a:pPr lvl="2" eaLnBrk="1" hangingPunct="1"/>
            <a:r>
              <a:rPr lang="zh-CN" altLang="en-US" dirty="0">
                <a:solidFill>
                  <a:srgbClr val="003399"/>
                </a:solidFill>
              </a:rPr>
              <a:t>维护路由信息</a:t>
            </a:r>
            <a:endParaRPr lang="zh-CN" altLang="en-US" dirty="0">
              <a:solidFill>
                <a:srgbClr val="003399"/>
              </a:solidFill>
            </a:endParaRPr>
          </a:p>
          <a:p>
            <a:pPr eaLnBrk="1" hangingPunct="1"/>
            <a:endParaRPr lang="en-US" altLang="zh-CN" dirty="0">
              <a:solidFill>
                <a:srgbClr val="003399"/>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 边界网关协议 </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BGP</a:t>
            </a:r>
            <a:endParaRPr kumimoji="1" lang="en-US" altLang="zh-CN"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49187" name="Rectangle 3"/>
          <p:cNvSpPr>
            <a:spLocks noGrp="1"/>
          </p:cNvSpPr>
          <p:nvPr>
            <p:ph idx="1"/>
          </p:nvPr>
        </p:nvSpPr>
        <p:spPr>
          <a:xfrm>
            <a:off x="124143" y="2669540"/>
            <a:ext cx="8458200" cy="1811338"/>
          </a:xfrm>
        </p:spPr>
        <p:txBody>
          <a:bodyPr vert="horz" wrap="square" lIns="91440" tIns="45720" rIns="91440" bIns="45720" anchor="t"/>
          <a:p>
            <a:pPr eaLnBrk="1" hangingPunct="1"/>
            <a:r>
              <a:rPr lang="zh-CN" altLang="en-US" sz="2400" dirty="0">
                <a:latin typeface="宋体" panose="02010600030101010101" pitchFamily="2" charset="-122"/>
              </a:rPr>
              <a:t>建立了</a:t>
            </a:r>
            <a:r>
              <a:rPr lang="en-US" altLang="zh-CN" sz="2400" dirty="0"/>
              <a:t>BGP</a:t>
            </a:r>
            <a:r>
              <a:rPr lang="zh-CN" altLang="en-US" sz="2400" dirty="0">
                <a:latin typeface="宋体" panose="02010600030101010101" pitchFamily="2" charset="-122"/>
              </a:rPr>
              <a:t>会话连接的路由器被称作对等体（</a:t>
            </a:r>
            <a:r>
              <a:rPr lang="en-US" altLang="zh-CN" sz="2400" dirty="0"/>
              <a:t>peers or neighbors</a:t>
            </a:r>
            <a:r>
              <a:rPr lang="zh-CN" altLang="en-US" sz="2400" dirty="0">
                <a:latin typeface="宋体" panose="02010600030101010101" pitchFamily="2" charset="-122"/>
              </a:rPr>
              <a:t>），对等体的连接有两种模式：</a:t>
            </a:r>
            <a:r>
              <a:rPr lang="en-US" altLang="zh-CN" sz="2400" dirty="0">
                <a:solidFill>
                  <a:srgbClr val="C00000"/>
                </a:solidFill>
              </a:rPr>
              <a:t>IBGP</a:t>
            </a:r>
            <a:r>
              <a:rPr lang="zh-CN" altLang="en-US" sz="2400" dirty="0">
                <a:latin typeface="宋体" panose="02010600030101010101" pitchFamily="2" charset="-122"/>
              </a:rPr>
              <a:t>（</a:t>
            </a:r>
            <a:r>
              <a:rPr lang="en-US" altLang="zh-CN" sz="2400" dirty="0"/>
              <a:t>Internal BGP</a:t>
            </a:r>
            <a:r>
              <a:rPr lang="zh-CN" altLang="en-US" sz="2400" dirty="0">
                <a:latin typeface="宋体" panose="02010600030101010101" pitchFamily="2" charset="-122"/>
              </a:rPr>
              <a:t>）和</a:t>
            </a:r>
            <a:r>
              <a:rPr lang="en-US" altLang="zh-CN" sz="2400" dirty="0">
                <a:solidFill>
                  <a:srgbClr val="C00000"/>
                </a:solidFill>
              </a:rPr>
              <a:t>EBGP</a:t>
            </a:r>
            <a:r>
              <a:rPr lang="zh-CN" altLang="en-US" sz="2400" dirty="0">
                <a:latin typeface="宋体" panose="02010600030101010101" pitchFamily="2" charset="-122"/>
              </a:rPr>
              <a:t>（</a:t>
            </a:r>
            <a:r>
              <a:rPr lang="en-US" altLang="zh-CN" sz="2400" dirty="0"/>
              <a:t>External BGP</a:t>
            </a:r>
            <a:r>
              <a:rPr lang="zh-CN" altLang="en-US" sz="2400" dirty="0">
                <a:latin typeface="宋体" panose="02010600030101010101" pitchFamily="2" charset="-122"/>
              </a:rPr>
              <a:t>）</a:t>
            </a:r>
            <a:r>
              <a:rPr lang="zh-CN" altLang="en-US" sz="2800" dirty="0"/>
              <a:t> </a:t>
            </a:r>
            <a:endParaRPr lang="zh-CN" altLang="en-US" sz="2800" dirty="0"/>
          </a:p>
          <a:p>
            <a:pPr eaLnBrk="1" hangingPunct="1"/>
            <a:endParaRPr lang="en-US" altLang="zh-CN" sz="2400" dirty="0"/>
          </a:p>
        </p:txBody>
      </p:sp>
      <p:sp>
        <p:nvSpPr>
          <p:cNvPr id="48131" name="Rectangle 5"/>
          <p:cNvSpPr/>
          <p:nvPr/>
        </p:nvSpPr>
        <p:spPr>
          <a:xfrm>
            <a:off x="3052763" y="279558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48132" name="Object 4"/>
          <p:cNvGraphicFramePr/>
          <p:nvPr/>
        </p:nvGraphicFramePr>
        <p:xfrm>
          <a:off x="359093" y="4021455"/>
          <a:ext cx="7010400" cy="2922588"/>
        </p:xfrm>
        <a:graphic>
          <a:graphicData uri="http://schemas.openxmlformats.org/presentationml/2006/ole">
            <mc:AlternateContent xmlns:mc="http://schemas.openxmlformats.org/markup-compatibility/2006">
              <mc:Choice xmlns:v="urn:schemas-microsoft-com:vml" Requires="v">
                <p:oleObj spid="_x0000_s3081" name="" r:id="rId1" imgW="4916170" imgH="2054225" progId="Visio.Drawing.11">
                  <p:embed/>
                </p:oleObj>
              </mc:Choice>
              <mc:Fallback>
                <p:oleObj name="" r:id="rId1" imgW="4916170" imgH="2054225" progId="Visio.Drawing.11">
                  <p:embed/>
                  <p:pic>
                    <p:nvPicPr>
                      <p:cNvPr id="0" name="图片 3080"/>
                      <p:cNvPicPr/>
                      <p:nvPr/>
                    </p:nvPicPr>
                    <p:blipFill>
                      <a:blip r:embed="rId2"/>
                      <a:stretch>
                        <a:fillRect/>
                      </a:stretch>
                    </p:blipFill>
                    <p:spPr>
                      <a:xfrm>
                        <a:off x="359093" y="4021455"/>
                        <a:ext cx="7010400" cy="2922588"/>
                      </a:xfrm>
                      <a:prstGeom prst="rect">
                        <a:avLst/>
                      </a:prstGeom>
                      <a:solidFill>
                        <a:schemeClr val="bg1"/>
                      </a:solidFill>
                      <a:ln w="38100">
                        <a:noFill/>
                        <a:miter/>
                      </a:ln>
                    </p:spPr>
                  </p:pic>
                </p:oleObj>
              </mc:Fallback>
            </mc:AlternateContent>
          </a:graphicData>
        </a:graphic>
      </p:graphicFrame>
      <p:sp>
        <p:nvSpPr>
          <p:cNvPr id="100" name="文本框 99"/>
          <p:cNvSpPr txBox="1"/>
          <p:nvPr/>
        </p:nvSpPr>
        <p:spPr>
          <a:xfrm>
            <a:off x="289560" y="929640"/>
            <a:ext cx="8347710" cy="1383665"/>
          </a:xfrm>
          <a:prstGeom prst="rect">
            <a:avLst/>
          </a:prstGeom>
          <a:noFill/>
          <a:ln w="9525">
            <a:noFill/>
          </a:ln>
        </p:spPr>
        <p:txBody>
          <a:bodyPr wrap="square">
            <a:spAutoFit/>
          </a:bodyPr>
          <a:p>
            <a:pPr indent="266700"/>
            <a:r>
              <a:rPr kumimoji="1" lang="en-US" altLang="zh-CN" sz="2800" kern="0" dirty="0">
                <a:latin typeface="宋体" panose="02010600030101010101" pitchFamily="2" charset="-122"/>
                <a:ea typeface="+mn-ea"/>
              </a:rPr>
              <a:t> </a:t>
            </a:r>
            <a:r>
              <a:rPr kumimoji="1" lang="zh-CN" altLang="en-US" sz="2800" kern="0" dirty="0">
                <a:latin typeface="宋体" panose="02010600030101010101" pitchFamily="2" charset="-122"/>
                <a:ea typeface="+mn-ea"/>
              </a:rPr>
              <a:t>边界网关协议（Border Gateway Protocol，BGP）是一种在</a:t>
            </a:r>
            <a:r>
              <a:rPr kumimoji="1" lang="zh-CN" altLang="en-US" sz="2800" kern="0" dirty="0">
                <a:solidFill>
                  <a:srgbClr val="FF0000"/>
                </a:solidFill>
                <a:latin typeface="宋体" panose="02010600030101010101" pitchFamily="2" charset="-122"/>
                <a:ea typeface="+mn-ea"/>
              </a:rPr>
              <a:t>不同AS之间的路由器</a:t>
            </a:r>
            <a:r>
              <a:rPr kumimoji="1" lang="zh-CN" altLang="en-US" sz="2800" kern="0" dirty="0">
                <a:latin typeface="宋体" panose="02010600030101010101" pitchFamily="2" charset="-122"/>
                <a:ea typeface="+mn-ea"/>
              </a:rPr>
              <a:t>进行路由信息交换的协议。</a:t>
            </a:r>
            <a:endParaRPr kumimoji="1" lang="zh-CN" altLang="en-US" sz="2800" kern="0" dirty="0">
              <a:latin typeface="宋体" panose="02010600030101010101" pitchFamily="2" charset="-122"/>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charRg st="0" end="92"/>
                                            </p:txEl>
                                          </p:spTgt>
                                        </p:tgtEl>
                                        <p:attrNameLst>
                                          <p:attrName>style.visibility</p:attrName>
                                        </p:attrNameLst>
                                      </p:cBhvr>
                                      <p:to>
                                        <p:strVal val="visible"/>
                                      </p:to>
                                    </p:set>
                                    <p:anim calcmode="lin" valueType="num">
                                      <p:cBhvr additive="base">
                                        <p:cTn id="7" dur="500" fill="hold"/>
                                        <p:tgtEl>
                                          <p:spTgt spid="349187">
                                            <p:txEl>
                                              <p:charRg st="0" end="9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charRg st="0" end="9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ldLvl="2"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4723" name="Rectangle 3"/>
          <p:cNvSpPr>
            <a:spLocks noGrp="1"/>
          </p:cNvSpPr>
          <p:nvPr>
            <p:ph idx="1"/>
          </p:nvPr>
        </p:nvSpPr>
        <p:spPr>
          <a:xfrm>
            <a:off x="609600" y="1066800"/>
            <a:ext cx="7772400" cy="4681538"/>
          </a:xfrm>
        </p:spPr>
        <p:txBody>
          <a:bodyPr vert="horz" wrap="square" lIns="91440" tIns="45720" rIns="91440" bIns="45720" anchor="t"/>
          <a:p>
            <a:pPr eaLnBrk="1" hangingPunct="1">
              <a:lnSpc>
                <a:spcPct val="90000"/>
              </a:lnSpc>
            </a:pPr>
            <a:r>
              <a:rPr lang="zh-CN" altLang="en-US" dirty="0"/>
              <a:t>通过</a:t>
            </a:r>
            <a:r>
              <a:rPr lang="en-US" altLang="zh-CN" dirty="0"/>
              <a:t>TCP</a:t>
            </a:r>
            <a:r>
              <a:rPr lang="zh-CN" altLang="en-US" dirty="0"/>
              <a:t>连接传送路由信息；</a:t>
            </a:r>
            <a:endParaRPr lang="zh-CN" altLang="en-US" dirty="0"/>
          </a:p>
          <a:p>
            <a:pPr eaLnBrk="1" hangingPunct="1">
              <a:lnSpc>
                <a:spcPct val="90000"/>
              </a:lnSpc>
            </a:pPr>
            <a:r>
              <a:rPr lang="zh-CN" altLang="en-US" dirty="0"/>
              <a:t>采用路径向量（</a:t>
            </a:r>
            <a:r>
              <a:rPr lang="en-US" altLang="zh-CN" dirty="0"/>
              <a:t>path vector</a:t>
            </a:r>
            <a:r>
              <a:rPr lang="zh-CN" altLang="en-US" dirty="0"/>
              <a:t>）算法，路由信息中记录路径的轨迹</a:t>
            </a:r>
            <a:endParaRPr lang="zh-CN" altLang="en-US" dirty="0"/>
          </a:p>
          <a:p>
            <a:pPr lvl="1" eaLnBrk="1" hangingPunct="1">
              <a:lnSpc>
                <a:spcPct val="90000"/>
              </a:lnSpc>
            </a:pPr>
            <a:r>
              <a:rPr lang="zh-CN" altLang="en-US" sz="3200" dirty="0"/>
              <a:t>与距离矢量法非常类似</a:t>
            </a:r>
            <a:endParaRPr lang="zh-CN" altLang="en-US" sz="3200" dirty="0"/>
          </a:p>
          <a:p>
            <a:pPr lvl="1" eaLnBrk="1" hangingPunct="1">
              <a:lnSpc>
                <a:spcPct val="90000"/>
              </a:lnSpc>
            </a:pPr>
            <a:r>
              <a:rPr lang="zh-CN" altLang="en-US" sz="3200" dirty="0"/>
              <a:t>每个边界网关向邻居路由器广播到目的节点完整路径</a:t>
            </a:r>
            <a:endParaRPr lang="zh-CN" altLang="en-US" sz="3200" dirty="0"/>
          </a:p>
          <a:p>
            <a:pPr lvl="1" eaLnBrk="1" hangingPunct="1">
              <a:lnSpc>
                <a:spcPct val="90000"/>
              </a:lnSpc>
            </a:pPr>
            <a:r>
              <a:rPr lang="zh-CN" altLang="en-US" sz="3200" dirty="0"/>
              <a:t>例如：</a:t>
            </a:r>
            <a:r>
              <a:rPr lang="en-US" altLang="zh-CN" sz="3200" dirty="0"/>
              <a:t>, </a:t>
            </a:r>
            <a:r>
              <a:rPr lang="zh-CN" altLang="en-US" sz="3200" dirty="0"/>
              <a:t>网关 </a:t>
            </a:r>
            <a:r>
              <a:rPr lang="en-US" altLang="zh-CN" sz="3200" dirty="0"/>
              <a:t>X </a:t>
            </a:r>
            <a:r>
              <a:rPr lang="zh-CN" altLang="en-US" sz="3200" dirty="0"/>
              <a:t>可能发送到目的节点</a:t>
            </a:r>
            <a:r>
              <a:rPr lang="en-US" altLang="zh-CN" sz="3200" dirty="0"/>
              <a:t>Z</a:t>
            </a:r>
            <a:r>
              <a:rPr lang="zh-CN" altLang="en-US" sz="3200" dirty="0"/>
              <a:t>的路径如下</a:t>
            </a:r>
            <a:r>
              <a:rPr lang="en-US" altLang="zh-CN" sz="3200" dirty="0"/>
              <a:t>:</a:t>
            </a:r>
            <a:endParaRPr lang="en-US" altLang="zh-CN" sz="3200" dirty="0"/>
          </a:p>
          <a:p>
            <a:pPr eaLnBrk="1" hangingPunct="1">
              <a:lnSpc>
                <a:spcPct val="90000"/>
              </a:lnSpc>
              <a:buNone/>
            </a:pPr>
            <a:r>
              <a:rPr lang="en-US" altLang="zh-CN" sz="2800" dirty="0"/>
              <a:t>                    Path (X,Z) = X,Y1,Y2,Y3,</a:t>
            </a:r>
            <a:r>
              <a:rPr lang="en-US" altLang="zh-CN" sz="2800" dirty="0">
                <a:latin typeface="Comic Sans MS" panose="030F0702030302020204" pitchFamily="66" charset="0"/>
              </a:rPr>
              <a:t>…</a:t>
            </a:r>
            <a:r>
              <a:rPr lang="en-US" altLang="zh-CN" sz="2800" dirty="0"/>
              <a:t>,Z</a:t>
            </a:r>
            <a:endParaRPr lang="en-US" altLang="zh-CN" sz="2800" dirty="0"/>
          </a:p>
          <a:p>
            <a:pPr eaLnBrk="1" hangingPunct="1">
              <a:lnSpc>
                <a:spcPct val="90000"/>
              </a:lnSpc>
            </a:pPr>
            <a:endParaRPr lang="en-US" altLang="zh-CN" sz="2800" dirty="0"/>
          </a:p>
        </p:txBody>
      </p:sp>
      <p:sp>
        <p:nvSpPr>
          <p:cNvPr id="414725" name="Rectangle 5"/>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边界网关协议 </a:t>
            </a: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BGP</a:t>
            </a:r>
            <a:endParaRPr kumimoji="1" lang="en-US" altLang="zh-CN"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4723">
                                            <p:txEl>
                                              <p:charRg st="0" end="15"/>
                                            </p:txEl>
                                          </p:spTgt>
                                        </p:tgtEl>
                                        <p:attrNameLst>
                                          <p:attrName>style.visibility</p:attrName>
                                        </p:attrNameLst>
                                      </p:cBhvr>
                                      <p:to>
                                        <p:strVal val="visible"/>
                                      </p:to>
                                    </p:set>
                                    <p:anim calcmode="lin" valueType="num">
                                      <p:cBhvr additive="base">
                                        <p:cTn id="7" dur="500" fill="hold"/>
                                        <p:tgtEl>
                                          <p:spTgt spid="414723">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472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4723">
                                            <p:txEl>
                                              <p:charRg st="15" end="50"/>
                                            </p:txEl>
                                          </p:spTgt>
                                        </p:tgtEl>
                                        <p:attrNameLst>
                                          <p:attrName>style.visibility</p:attrName>
                                        </p:attrNameLst>
                                      </p:cBhvr>
                                      <p:to>
                                        <p:strVal val="visible"/>
                                      </p:to>
                                    </p:set>
                                    <p:anim calcmode="lin" valueType="num">
                                      <p:cBhvr additive="base">
                                        <p:cTn id="13" dur="500" fill="hold"/>
                                        <p:tgtEl>
                                          <p:spTgt spid="414723">
                                            <p:txEl>
                                              <p:charRg st="15" end="5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4723">
                                            <p:txEl>
                                              <p:charRg st="15" end="5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4723">
                                            <p:txEl>
                                              <p:charRg st="50" end="61"/>
                                            </p:txEl>
                                          </p:spTgt>
                                        </p:tgtEl>
                                        <p:attrNameLst>
                                          <p:attrName>style.visibility</p:attrName>
                                        </p:attrNameLst>
                                      </p:cBhvr>
                                      <p:to>
                                        <p:strVal val="visible"/>
                                      </p:to>
                                    </p:set>
                                    <p:anim calcmode="lin" valueType="num">
                                      <p:cBhvr additive="base">
                                        <p:cTn id="19" dur="500" fill="hold"/>
                                        <p:tgtEl>
                                          <p:spTgt spid="414723">
                                            <p:txEl>
                                              <p:charRg st="50" end="6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4723">
                                            <p:txEl>
                                              <p:charRg st="50" end="6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4723">
                                            <p:txEl>
                                              <p:charRg st="61" end="85"/>
                                            </p:txEl>
                                          </p:spTgt>
                                        </p:tgtEl>
                                        <p:attrNameLst>
                                          <p:attrName>style.visibility</p:attrName>
                                        </p:attrNameLst>
                                      </p:cBhvr>
                                      <p:to>
                                        <p:strVal val="visible"/>
                                      </p:to>
                                    </p:set>
                                    <p:anim calcmode="lin" valueType="num">
                                      <p:cBhvr additive="base">
                                        <p:cTn id="25" dur="500" fill="hold"/>
                                        <p:tgtEl>
                                          <p:spTgt spid="414723">
                                            <p:txEl>
                                              <p:charRg st="61" end="8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4723">
                                            <p:txEl>
                                              <p:charRg st="61" end="8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14723">
                                            <p:txEl>
                                              <p:charRg st="85" end="112"/>
                                            </p:txEl>
                                          </p:spTgt>
                                        </p:tgtEl>
                                        <p:attrNameLst>
                                          <p:attrName>style.visibility</p:attrName>
                                        </p:attrNameLst>
                                      </p:cBhvr>
                                      <p:to>
                                        <p:strVal val="visible"/>
                                      </p:to>
                                    </p:set>
                                    <p:anim calcmode="lin" valueType="num">
                                      <p:cBhvr additive="base">
                                        <p:cTn id="31" dur="500" fill="hold"/>
                                        <p:tgtEl>
                                          <p:spTgt spid="414723">
                                            <p:txEl>
                                              <p:charRg st="85" end="11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14723">
                                            <p:txEl>
                                              <p:charRg st="85" end="11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14723">
                                            <p:txEl>
                                              <p:charRg st="112" end="160"/>
                                            </p:txEl>
                                          </p:spTgt>
                                        </p:tgtEl>
                                        <p:attrNameLst>
                                          <p:attrName>style.visibility</p:attrName>
                                        </p:attrNameLst>
                                      </p:cBhvr>
                                      <p:to>
                                        <p:strVal val="visible"/>
                                      </p:to>
                                    </p:set>
                                    <p:anim calcmode="lin" valueType="num">
                                      <p:cBhvr additive="base">
                                        <p:cTn id="37" dur="500" fill="hold"/>
                                        <p:tgtEl>
                                          <p:spTgt spid="414723">
                                            <p:txEl>
                                              <p:charRg st="112" end="16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14723">
                                            <p:txEl>
                                              <p:charRg st="112" end="16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ldLvl="2"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3"/>
          <p:cNvSpPr>
            <a:spLocks noGrp="1"/>
          </p:cNvSpPr>
          <p:nvPr>
            <p:ph idx="1"/>
          </p:nvPr>
        </p:nvSpPr>
        <p:spPr>
          <a:xfrm>
            <a:off x="762000" y="1219200"/>
            <a:ext cx="7740650" cy="2997200"/>
          </a:xfrm>
        </p:spPr>
        <p:txBody>
          <a:bodyPr vert="horz" wrap="square" lIns="91440" tIns="45720" rIns="91440" bIns="45720" anchor="t"/>
          <a:p>
            <a:pPr eaLnBrk="1" hangingPunct="1"/>
            <a:r>
              <a:rPr lang="zh-CN" altLang="en-US" sz="2800" i="1" dirty="0">
                <a:solidFill>
                  <a:srgbClr val="FF0000"/>
                </a:solidFill>
              </a:rPr>
              <a:t>假设</a:t>
            </a:r>
            <a:r>
              <a:rPr lang="en-US" altLang="zh-CN" sz="2800" i="1" dirty="0">
                <a:solidFill>
                  <a:srgbClr val="FF0000"/>
                </a:solidFill>
              </a:rPr>
              <a:t>:</a:t>
            </a:r>
            <a:r>
              <a:rPr lang="en-US" altLang="zh-CN" sz="2800" dirty="0"/>
              <a:t> </a:t>
            </a:r>
            <a:r>
              <a:rPr lang="zh-CN" altLang="en-US" sz="2800" dirty="0"/>
              <a:t>网关</a:t>
            </a:r>
            <a:r>
              <a:rPr lang="en-US" altLang="zh-CN" sz="2800" dirty="0"/>
              <a:t>X</a:t>
            </a:r>
            <a:r>
              <a:rPr lang="zh-CN" altLang="en-US" sz="2800" dirty="0"/>
              <a:t>将它的路径送到网关 </a:t>
            </a:r>
            <a:r>
              <a:rPr lang="en-US" altLang="zh-CN" sz="2800" dirty="0"/>
              <a:t>W</a:t>
            </a:r>
            <a:endParaRPr lang="en-US" altLang="zh-CN" sz="2800" dirty="0"/>
          </a:p>
          <a:p>
            <a:pPr lvl="1" eaLnBrk="1" hangingPunct="1"/>
            <a:r>
              <a:rPr lang="en-US" altLang="zh-CN" dirty="0"/>
              <a:t>W</a:t>
            </a:r>
            <a:r>
              <a:rPr lang="zh-CN" altLang="en-US" dirty="0"/>
              <a:t>可能接受或者不接受</a:t>
            </a:r>
            <a:r>
              <a:rPr lang="en-US" altLang="zh-CN" dirty="0"/>
              <a:t>X</a:t>
            </a:r>
            <a:r>
              <a:rPr lang="zh-CN" altLang="en-US" dirty="0"/>
              <a:t>所提供的路径</a:t>
            </a:r>
            <a:endParaRPr lang="zh-CN" altLang="en-US" dirty="0"/>
          </a:p>
          <a:p>
            <a:pPr lvl="1" eaLnBrk="1" hangingPunct="1"/>
            <a:r>
              <a:rPr lang="zh-CN" altLang="en-US" dirty="0"/>
              <a:t>如果</a:t>
            </a:r>
            <a:r>
              <a:rPr lang="en-US" altLang="zh-CN" dirty="0"/>
              <a:t>W</a:t>
            </a:r>
            <a:r>
              <a:rPr lang="zh-CN" altLang="en-US" dirty="0"/>
              <a:t>接受 </a:t>
            </a:r>
            <a:r>
              <a:rPr lang="en-US" altLang="zh-CN" dirty="0"/>
              <a:t>X</a:t>
            </a:r>
            <a:r>
              <a:rPr lang="zh-CN" altLang="en-US" dirty="0"/>
              <a:t>发来的路径</a:t>
            </a:r>
            <a:r>
              <a:rPr lang="en-US" altLang="zh-CN" dirty="0"/>
              <a:t>,</a:t>
            </a:r>
            <a:r>
              <a:rPr lang="zh-CN" altLang="en-US" dirty="0"/>
              <a:t>则</a:t>
            </a:r>
            <a:r>
              <a:rPr lang="en-US" altLang="zh-CN" dirty="0"/>
              <a:t>:</a:t>
            </a:r>
            <a:endParaRPr lang="en-US" altLang="zh-CN" dirty="0"/>
          </a:p>
          <a:p>
            <a:pPr algn="ctr" eaLnBrk="1" hangingPunct="1">
              <a:buNone/>
            </a:pPr>
            <a:r>
              <a:rPr lang="en-US" altLang="zh-CN" sz="2800" dirty="0"/>
              <a:t>Path (W,Z) = w, Path (X,Z)</a:t>
            </a:r>
            <a:endParaRPr lang="en-US" altLang="zh-CN" sz="2800" dirty="0"/>
          </a:p>
          <a:p>
            <a:pPr lvl="1" eaLnBrk="1" hangingPunct="1"/>
            <a:r>
              <a:rPr lang="zh-CN" altLang="en-US" dirty="0"/>
              <a:t>注意</a:t>
            </a:r>
            <a:r>
              <a:rPr lang="en-US" altLang="zh-CN" dirty="0"/>
              <a:t>: X </a:t>
            </a:r>
            <a:r>
              <a:rPr lang="zh-CN" altLang="en-US" dirty="0"/>
              <a:t>可以通过控制是否广播某条路径来控制该路径的流量</a:t>
            </a:r>
            <a:r>
              <a:rPr lang="en-US" altLang="zh-CN" dirty="0"/>
              <a:t>:</a:t>
            </a:r>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idx="1"/>
          </p:nvPr>
        </p:nvSpPr>
        <p:spPr>
          <a:xfrm>
            <a:off x="609600" y="914400"/>
            <a:ext cx="7740650" cy="946150"/>
          </a:xfrm>
        </p:spPr>
        <p:txBody>
          <a:bodyPr vert="horz" wrap="square" lIns="91440" tIns="45720" rIns="91440" bIns="45720" anchor="t"/>
          <a:p>
            <a:pPr marL="0" indent="0" eaLnBrk="1" hangingPunct="1">
              <a:buNone/>
            </a:pPr>
            <a:r>
              <a:rPr lang="en-US" altLang="zh-CN" sz="2800" dirty="0"/>
              <a:t>BGP</a:t>
            </a:r>
            <a:r>
              <a:rPr lang="zh-CN" altLang="en-US" sz="2800" dirty="0"/>
              <a:t>以下</a:t>
            </a:r>
            <a:r>
              <a:rPr lang="zh-CN" altLang="en-US" sz="2800" dirty="0">
                <a:latin typeface="宋体" panose="02010600030101010101" pitchFamily="2" charset="-122"/>
              </a:rPr>
              <a:t>四种消息类型</a:t>
            </a:r>
            <a:r>
              <a:rPr lang="zh-CN" altLang="en-US" sz="2800" dirty="0"/>
              <a:t> ：</a:t>
            </a:r>
            <a:endParaRPr lang="zh-CN" altLang="en-US" sz="2800" dirty="0"/>
          </a:p>
          <a:p>
            <a:pPr eaLnBrk="1" hangingPunct="1"/>
            <a:r>
              <a:rPr lang="zh-CN" altLang="en-US" sz="2800" b="0" dirty="0">
                <a:solidFill>
                  <a:srgbClr val="C00000"/>
                </a:solidFill>
              </a:rPr>
              <a:t>Open消息：</a:t>
            </a:r>
            <a:r>
              <a:rPr lang="zh-CN" altLang="en-US" sz="2800" b="0" dirty="0"/>
              <a:t>用于确定邻居关系，并和邻居路由器建立BGP连接。</a:t>
            </a:r>
            <a:endParaRPr lang="zh-CN" altLang="en-US" sz="2800" b="0" dirty="0"/>
          </a:p>
          <a:p>
            <a:pPr eaLnBrk="1" hangingPunct="1"/>
            <a:r>
              <a:rPr lang="zh-CN" altLang="en-US" sz="2800" b="0" dirty="0">
                <a:solidFill>
                  <a:srgbClr val="C00000"/>
                </a:solidFill>
              </a:rPr>
              <a:t>Update消息：</a:t>
            </a:r>
            <a:r>
              <a:rPr lang="zh-CN" altLang="en-US" sz="2800" b="0" dirty="0"/>
              <a:t>用于更新路由信息，包括传输单一路由信息、取消路由等。</a:t>
            </a:r>
            <a:endParaRPr lang="zh-CN" altLang="en-US" sz="2800" b="0" dirty="0"/>
          </a:p>
          <a:p>
            <a:pPr eaLnBrk="1" hangingPunct="1"/>
            <a:r>
              <a:rPr lang="zh-CN" altLang="en-US" sz="2800" b="0" dirty="0">
                <a:solidFill>
                  <a:srgbClr val="C00000"/>
                </a:solidFill>
              </a:rPr>
              <a:t>Notification消息：</a:t>
            </a:r>
            <a:r>
              <a:rPr lang="zh-CN" altLang="en-US" sz="2800" b="0" dirty="0"/>
              <a:t>用于报告协议操作过程中检测到的差错。</a:t>
            </a:r>
            <a:endParaRPr lang="zh-CN" altLang="en-US" sz="2800" b="0" dirty="0"/>
          </a:p>
          <a:p>
            <a:pPr eaLnBrk="1" hangingPunct="1"/>
            <a:r>
              <a:rPr lang="zh-CN" altLang="en-US" sz="2800" b="0" dirty="0">
                <a:solidFill>
                  <a:srgbClr val="C00000"/>
                </a:solidFill>
              </a:rPr>
              <a:t>Keepalive消息：</a:t>
            </a:r>
            <a:r>
              <a:rPr lang="zh-CN" altLang="en-US" sz="2800" b="0" dirty="0"/>
              <a:t>用于验证连接的可用性。</a:t>
            </a:r>
            <a:endParaRPr lang="zh-CN" altLang="en-US" sz="2800" b="0" dirty="0"/>
          </a:p>
        </p:txBody>
      </p:sp>
      <p:sp>
        <p:nvSpPr>
          <p:cNvPr id="415824" name="Rectangle 80"/>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BGP</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的消息类型 </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Internet</a:t>
            </a:r>
            <a:r>
              <a:rPr lang="zh-CN" altLang="en-US" dirty="0" smtClean="0"/>
              <a:t>的网际层</a:t>
            </a:r>
            <a:r>
              <a:rPr lang="en-US" altLang="zh-CN" dirty="0" smtClean="0"/>
              <a:t>-IPv6</a:t>
            </a:r>
            <a:endParaRPr lang="zh-CN" altLang="en-US" dirty="0"/>
          </a:p>
        </p:txBody>
      </p:sp>
      <p:sp>
        <p:nvSpPr>
          <p:cNvPr id="3" name="内容占位符 2"/>
          <p:cNvSpPr>
            <a:spLocks noGrp="1"/>
          </p:cNvSpPr>
          <p:nvPr>
            <p:ph idx="1"/>
          </p:nvPr>
        </p:nvSpPr>
        <p:spPr>
          <a:xfrm>
            <a:off x="719455" y="1700848"/>
            <a:ext cx="8174068" cy="4114800"/>
          </a:xfrm>
        </p:spPr>
        <p:txBody>
          <a:bodyPr/>
          <a:lstStyle/>
          <a:p>
            <a:pPr marL="0" indent="0">
              <a:buNone/>
            </a:pPr>
            <a:r>
              <a:rPr lang="en-US" altLang="zh-CN" sz="2400" dirty="0" smtClean="0"/>
              <a:t>IPv6 </a:t>
            </a:r>
            <a:r>
              <a:rPr lang="zh-CN" altLang="en-US" sz="2400" dirty="0" smtClean="0"/>
              <a:t>仍支持无连接的传送，主要变化如下：</a:t>
            </a:r>
            <a:endParaRPr lang="zh-CN" altLang="en-US" sz="2400" dirty="0" smtClean="0"/>
          </a:p>
          <a:p>
            <a:r>
              <a:rPr lang="zh-CN" altLang="en-US" sz="2400" dirty="0" smtClean="0"/>
              <a:t>更大的地址空间。</a:t>
            </a:r>
            <a:r>
              <a:rPr lang="en-US" altLang="zh-CN" sz="2400" dirty="0" smtClean="0"/>
              <a:t>IPv6 </a:t>
            </a:r>
            <a:r>
              <a:rPr lang="zh-CN" altLang="en-US" sz="2400" dirty="0" smtClean="0"/>
              <a:t>将地址从 </a:t>
            </a:r>
            <a:r>
              <a:rPr lang="en-US" altLang="zh-CN" sz="2400" dirty="0" smtClean="0"/>
              <a:t>IPv4 </a:t>
            </a:r>
            <a:r>
              <a:rPr lang="zh-CN" altLang="en-US" sz="2400" dirty="0" smtClean="0"/>
              <a:t>的 </a:t>
            </a:r>
            <a:r>
              <a:rPr lang="en-US" altLang="zh-CN" sz="2400" dirty="0" smtClean="0"/>
              <a:t>32 </a:t>
            </a:r>
            <a:r>
              <a:rPr lang="zh-CN" altLang="en-US" sz="2400" dirty="0" smtClean="0"/>
              <a:t>位 增大到了 </a:t>
            </a:r>
            <a:r>
              <a:rPr lang="en-US" altLang="zh-CN" sz="2400" dirty="0" smtClean="0"/>
              <a:t>128 </a:t>
            </a:r>
            <a:r>
              <a:rPr lang="zh-CN" altLang="en-US" sz="2400" dirty="0" smtClean="0"/>
              <a:t>位。 </a:t>
            </a:r>
            <a:endParaRPr lang="zh-CN" altLang="en-US" sz="2400" dirty="0" smtClean="0"/>
          </a:p>
          <a:p>
            <a:r>
              <a:rPr lang="zh-CN" altLang="en-US" sz="2400" dirty="0" smtClean="0"/>
              <a:t>层次化的网络结构，提高了路由效率 </a:t>
            </a:r>
            <a:endParaRPr lang="zh-CN" altLang="en-US" sz="2400" dirty="0" smtClean="0"/>
          </a:p>
          <a:p>
            <a:r>
              <a:rPr lang="zh-CN" altLang="en-US" sz="2400" dirty="0" smtClean="0"/>
              <a:t>IPv6分组头简洁、灵活，效率更高，易于扩展 </a:t>
            </a:r>
            <a:endParaRPr lang="zh-CN" altLang="en-US" sz="2400" dirty="0" smtClean="0"/>
          </a:p>
          <a:p>
            <a:r>
              <a:rPr lang="zh-CN" altLang="en-US" sz="2400" dirty="0" smtClean="0"/>
              <a:t>支持自动配置</a:t>
            </a:r>
            <a:endParaRPr lang="zh-CN" altLang="en-US" sz="2400" dirty="0" smtClean="0"/>
          </a:p>
          <a:p>
            <a:r>
              <a:rPr lang="zh-CN" altLang="en-US" sz="2400" dirty="0" smtClean="0"/>
              <a:t>支持端到端的安全 </a:t>
            </a:r>
            <a:endParaRPr lang="zh-CN" altLang="en-US" sz="2400" dirty="0" smtClean="0"/>
          </a:p>
          <a:p>
            <a:r>
              <a:rPr lang="zh-CN" altLang="en-US" sz="2400" dirty="0" smtClean="0"/>
              <a:t>支持移动特性 </a:t>
            </a:r>
            <a:endParaRPr lang="zh-CN" altLang="en-US" sz="2400" dirty="0" smtClean="0"/>
          </a:p>
          <a:p>
            <a:r>
              <a:rPr lang="zh-CN" altLang="en-US" sz="2400" dirty="0" smtClean="0"/>
              <a:t>新增流标签功能，更利于支持QoS</a:t>
            </a:r>
            <a:endParaRPr lang="zh-CN" altLang="en-US" sz="2400" dirty="0"/>
          </a:p>
        </p:txBody>
      </p:sp>
      <p:sp>
        <p:nvSpPr>
          <p:cNvPr id="100" name="文本框 99"/>
          <p:cNvSpPr txBox="1"/>
          <p:nvPr/>
        </p:nvSpPr>
        <p:spPr>
          <a:xfrm>
            <a:off x="828040" y="908685"/>
            <a:ext cx="5080000" cy="583565"/>
          </a:xfrm>
          <a:prstGeom prst="rect">
            <a:avLst/>
          </a:prstGeom>
          <a:noFill/>
          <a:ln w="9525">
            <a:noFill/>
          </a:ln>
        </p:spPr>
        <p:txBody>
          <a:bodyPr>
            <a:spAutoFit/>
          </a:bodyPr>
          <a:p>
            <a:pPr marL="450215" indent="-450215"/>
            <a:r>
              <a:rPr kumimoji="1" lang="zh-CN" altLang="en-US" sz="3200" b="0" kern="0" noProof="0" smtClean="0">
                <a:ln>
                  <a:noFill/>
                </a:ln>
                <a:solidFill>
                  <a:srgbClr val="FF9900"/>
                </a:solidFill>
                <a:effectLst/>
                <a:uLnTx/>
                <a:uFillTx/>
                <a:latin typeface="+mj-lt"/>
                <a:ea typeface="+mj-ea"/>
                <a:cs typeface="+mj-cs"/>
              </a:rPr>
              <a:t>5.</a:t>
            </a:r>
            <a:r>
              <a:rPr kumimoji="1" lang="en-US" altLang="zh-CN" sz="3200" b="0" kern="0" noProof="0" smtClean="0">
                <a:ln>
                  <a:noFill/>
                </a:ln>
                <a:solidFill>
                  <a:srgbClr val="FF9900"/>
                </a:solidFill>
                <a:effectLst/>
                <a:uLnTx/>
                <a:uFillTx/>
                <a:latin typeface="+mj-lt"/>
                <a:ea typeface="+mj-ea"/>
                <a:cs typeface="+mj-cs"/>
              </a:rPr>
              <a:t>5</a:t>
            </a:r>
            <a:r>
              <a:rPr kumimoji="1" lang="zh-CN" altLang="en-US" sz="3200" b="0" kern="0" noProof="0" smtClean="0">
                <a:ln>
                  <a:noFill/>
                </a:ln>
                <a:solidFill>
                  <a:srgbClr val="FF9900"/>
                </a:solidFill>
                <a:effectLst/>
                <a:uLnTx/>
                <a:uFillTx/>
                <a:latin typeface="+mj-lt"/>
                <a:ea typeface="+mj-ea"/>
                <a:cs typeface="+mj-cs"/>
              </a:rPr>
              <a:t>.1 </a:t>
            </a:r>
            <a:r>
              <a:rPr kumimoji="1" lang="en-US" altLang="zh-CN" sz="3200" b="0" kern="0" noProof="0" smtClean="0">
                <a:ln>
                  <a:noFill/>
                </a:ln>
                <a:solidFill>
                  <a:srgbClr val="FF9900"/>
                </a:solidFill>
                <a:effectLst/>
                <a:uLnTx/>
                <a:uFillTx/>
                <a:latin typeface="+mj-lt"/>
                <a:ea typeface="+mj-ea"/>
                <a:cs typeface="+mj-cs"/>
              </a:rPr>
              <a:t>IPv6</a:t>
            </a:r>
            <a:r>
              <a:rPr kumimoji="1" lang="zh-CN" altLang="en-US" sz="3200" b="0" kern="0" noProof="0" smtClean="0">
                <a:ln>
                  <a:noFill/>
                </a:ln>
                <a:solidFill>
                  <a:srgbClr val="FF9900"/>
                </a:solidFill>
                <a:effectLst/>
                <a:uLnTx/>
                <a:uFillTx/>
                <a:latin typeface="+mj-lt"/>
                <a:ea typeface="+mj-ea"/>
                <a:cs typeface="+mj-cs"/>
              </a:rPr>
              <a:t>概述</a:t>
            </a:r>
            <a:endParaRPr kumimoji="1" lang="zh-CN" altLang="en-US" sz="3200" b="0" kern="0" noProof="0" smtClean="0">
              <a:ln>
                <a:noFill/>
              </a:ln>
              <a:solidFill>
                <a:srgbClr val="FF9900"/>
              </a:solidFill>
              <a:effectLst/>
              <a:uLnTx/>
              <a:uFillTx/>
              <a:latin typeface="+mj-lt"/>
              <a:ea typeface="+mj-ea"/>
              <a:cs typeface="+mj-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293" y="23159"/>
            <a:ext cx="7696200" cy="720725"/>
          </a:xfrm>
        </p:spPr>
        <p:txBody>
          <a:bodyPr/>
          <a:lstStyle/>
          <a:p>
            <a:r>
              <a:rPr lang="en-US" altLang="zh-CN" dirty="0" smtClean="0"/>
              <a:t>5.5.2 IPv6 </a:t>
            </a:r>
            <a:r>
              <a:rPr lang="zh-CN" altLang="en-US" dirty="0" smtClean="0"/>
              <a:t>分组格式</a:t>
            </a:r>
            <a:r>
              <a:rPr lang="en-US" altLang="zh-CN" dirty="0" smtClean="0"/>
              <a:t>*</a:t>
            </a:r>
            <a:endParaRPr lang="en-US" altLang="zh-CN" dirty="0" smtClean="0"/>
          </a:p>
        </p:txBody>
      </p:sp>
      <p:graphicFrame>
        <p:nvGraphicFramePr>
          <p:cNvPr id="3" name="Object 32"/>
          <p:cNvGraphicFramePr>
            <a:graphicFrameLocks noChangeAspect="1"/>
          </p:cNvGraphicFramePr>
          <p:nvPr/>
        </p:nvGraphicFramePr>
        <p:xfrm>
          <a:off x="1331595" y="1268730"/>
          <a:ext cx="5876925" cy="4862830"/>
        </p:xfrm>
        <a:graphic>
          <a:graphicData uri="http://schemas.openxmlformats.org/presentationml/2006/ole">
            <mc:AlternateContent xmlns:mc="http://schemas.openxmlformats.org/markup-compatibility/2006">
              <mc:Choice xmlns:v="urn:schemas-microsoft-com:vml" Requires="v">
                <p:oleObj spid="_x0000_s3076" name="" r:id="rId1" imgW="4493260" imgH="3716655" progId="Visio.Drawing.11">
                  <p:embed/>
                </p:oleObj>
              </mc:Choice>
              <mc:Fallback>
                <p:oleObj name="" r:id="rId1" imgW="4493260" imgH="3716655" progId="Visio.Drawing.11">
                  <p:embed/>
                  <p:pic>
                    <p:nvPicPr>
                      <p:cNvPr id="0" name="图片 3075"/>
                      <p:cNvPicPr/>
                      <p:nvPr/>
                    </p:nvPicPr>
                    <p:blipFill>
                      <a:blip r:embed="rId2"/>
                      <a:stretch>
                        <a:fillRect/>
                      </a:stretch>
                    </p:blipFill>
                    <p:spPr>
                      <a:xfrm>
                        <a:off x="1331595" y="1268730"/>
                        <a:ext cx="5876925" cy="4862830"/>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noChangeArrowheads="1"/>
          </p:cNvSpPr>
          <p:nvPr>
            <p:ph type="title"/>
          </p:nvPr>
        </p:nvSpPr>
        <p:spPr>
          <a:xfrm>
            <a:off x="900113" y="0"/>
            <a:ext cx="7696200" cy="706438"/>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虚电路和数据报比较</a:t>
            </a:r>
            <a:r>
              <a:rPr kumimoji="1" lang="zh-CN" altLang="en-US" sz="28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rPr>
              <a:t>  </a:t>
            </a:r>
            <a:endParaRPr kumimoji="1" lang="zh-CN" altLang="en-US" sz="2800" b="0" i="0" u="none" strike="noStrike" kern="0" cap="none" spc="0" normalizeH="0" baseline="0" noProof="0" smtClean="0">
              <a:ln>
                <a:noFill/>
              </a:ln>
              <a:solidFill>
                <a:srgbClr val="FF9900"/>
              </a:solidFill>
              <a:effectLst/>
              <a:uLnTx/>
              <a:uFillTx/>
              <a:latin typeface="黑体" panose="02010609060101010101" pitchFamily="49" charset="-122"/>
              <a:ea typeface="+mj-ea"/>
              <a:cs typeface="+mj-cs"/>
            </a:endParaRPr>
          </a:p>
        </p:txBody>
      </p:sp>
      <p:sp>
        <p:nvSpPr>
          <p:cNvPr id="12290" name="Rectangle 3"/>
          <p:cNvSpPr>
            <a:spLocks noGrp="1"/>
          </p:cNvSpPr>
          <p:nvPr>
            <p:ph idx="1"/>
          </p:nvPr>
        </p:nvSpPr>
        <p:spPr>
          <a:xfrm>
            <a:off x="1371600" y="1066800"/>
            <a:ext cx="6705600" cy="457200"/>
          </a:xfrm>
        </p:spPr>
        <p:txBody>
          <a:bodyPr vert="horz" wrap="square" lIns="91440" tIns="45720" rIns="91440" bIns="45720" anchor="t"/>
          <a:p>
            <a:pPr eaLnBrk="1" hangingPunct="1">
              <a:buNone/>
            </a:pPr>
            <a:r>
              <a:rPr lang="en-US" altLang="zh-CN" sz="2400" dirty="0"/>
              <a:t> </a:t>
            </a:r>
            <a:endParaRPr lang="en-US" altLang="zh-CN" sz="2400" dirty="0"/>
          </a:p>
        </p:txBody>
      </p:sp>
      <p:graphicFrame>
        <p:nvGraphicFramePr>
          <p:cNvPr id="2" name="表格 1"/>
          <p:cNvGraphicFramePr/>
          <p:nvPr/>
        </p:nvGraphicFramePr>
        <p:xfrm>
          <a:off x="775335" y="1184275"/>
          <a:ext cx="7458710" cy="3800475"/>
        </p:xfrm>
        <a:graphic>
          <a:graphicData uri="http://schemas.openxmlformats.org/drawingml/2006/table">
            <a:tbl>
              <a:tblPr firstRow="1" bandRow="1">
                <a:tableStyleId>{5940675A-B579-460E-94D1-54222C63F5DA}</a:tableStyleId>
              </a:tblPr>
              <a:tblGrid>
                <a:gridCol w="2315210"/>
                <a:gridCol w="3216275"/>
                <a:gridCol w="1927225"/>
              </a:tblGrid>
              <a:tr h="542925">
                <a:tc>
                  <a:txBody>
                    <a:bodyPr/>
                    <a:p>
                      <a:pPr indent="0" algn="ctr">
                        <a:buNone/>
                      </a:pPr>
                      <a:r>
                        <a:rPr lang="en-US" sz="1800" b="0">
                          <a:latin typeface="Times New Roman" panose="02020603050405020304" pitchFamily="18" charset="0"/>
                          <a:cs typeface="Times New Roman" panose="02020603050405020304" pitchFamily="18" charset="0"/>
                        </a:rPr>
                        <a:t>项目</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虚电路</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数据报</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a:txBody>
                    <a:bodyPr/>
                    <a:p>
                      <a:pPr indent="0">
                        <a:buNone/>
                      </a:pPr>
                      <a:r>
                        <a:rPr lang="en-US" sz="1800" b="0">
                          <a:latin typeface="Times New Roman" panose="02020603050405020304" pitchFamily="18" charset="0"/>
                          <a:cs typeface="Times New Roman" panose="02020603050405020304" pitchFamily="18" charset="0"/>
                        </a:rPr>
                        <a:t>目的地址</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建立连接时需要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每个分组都需要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a:txBody>
                    <a:bodyPr/>
                    <a:p>
                      <a:pPr indent="0">
                        <a:buNone/>
                      </a:pPr>
                      <a:r>
                        <a:rPr lang="en-US" sz="1800" b="0">
                          <a:latin typeface="Times New Roman" panose="02020603050405020304" pitchFamily="18" charset="0"/>
                          <a:cs typeface="Times New Roman" panose="02020603050405020304" pitchFamily="18" charset="0"/>
                        </a:rPr>
                        <a:t>初始化设置</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需要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不需要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a:txBody>
                    <a:bodyPr/>
                    <a:p>
                      <a:pPr indent="0">
                        <a:buNone/>
                      </a:pPr>
                      <a:r>
                        <a:rPr lang="en-US" sz="1800" b="0">
                          <a:latin typeface="Times New Roman" panose="02020603050405020304" pitchFamily="18" charset="0"/>
                          <a:cs typeface="Times New Roman" panose="02020603050405020304" pitchFamily="18" charset="0"/>
                        </a:rPr>
                        <a:t>分组顺序</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由通信子网保证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通信子网不负责</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a:txBody>
                    <a:bodyPr/>
                    <a:p>
                      <a:pPr indent="0">
                        <a:buNone/>
                      </a:pPr>
                      <a:r>
                        <a:rPr lang="en-US" sz="1800" b="0">
                          <a:latin typeface="Times New Roman" panose="02020603050405020304" pitchFamily="18" charset="0"/>
                          <a:cs typeface="Times New Roman" panose="02020603050405020304" pitchFamily="18" charset="0"/>
                        </a:rPr>
                        <a:t>差错控制</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由通信子网负责，对主机透明</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由主机处理</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a:txBody>
                    <a:bodyPr/>
                    <a:p>
                      <a:pPr indent="0">
                        <a:buNone/>
                      </a:pPr>
                      <a:r>
                        <a:rPr lang="en-US" sz="1800" b="0">
                          <a:latin typeface="Times New Roman" panose="02020603050405020304" pitchFamily="18" charset="0"/>
                          <a:cs typeface="Times New Roman" panose="02020603050405020304" pitchFamily="18" charset="0"/>
                        </a:rPr>
                        <a:t>流量控制</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由通信子网</a:t>
                      </a:r>
                      <a:r>
                        <a:rPr lang="en-US" sz="1800" b="0">
                          <a:latin typeface="宋体" panose="02010600030101010101" pitchFamily="2" charset="-122"/>
                          <a:ea typeface="宋体" panose="02010600030101010101" pitchFamily="2" charset="-122"/>
                          <a:cs typeface="宋体" panose="02010600030101010101" pitchFamily="2" charset="-122"/>
                        </a:rPr>
                        <a:t>提供</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通信子网</a:t>
                      </a:r>
                      <a:r>
                        <a:rPr lang="en-US" sz="1800" b="0">
                          <a:latin typeface="Times New Roman" panose="02020603050405020304" pitchFamily="18" charset="0"/>
                          <a:cs typeface="Times New Roman" panose="02020603050405020304" pitchFamily="18" charset="0"/>
                        </a:rPr>
                        <a:t>不提供</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2925">
                <a:tc>
                  <a:txBody>
                    <a:bodyPr/>
                    <a:p>
                      <a:pPr indent="0">
                        <a:buNone/>
                      </a:pPr>
                      <a:r>
                        <a:rPr lang="en-US" sz="1800" b="0">
                          <a:latin typeface="Times New Roman" panose="02020603050405020304" pitchFamily="18" charset="0"/>
                          <a:cs typeface="Times New Roman" panose="02020603050405020304" pitchFamily="18" charset="0"/>
                        </a:rPr>
                        <a:t>连接的建立和释放</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需要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不需要</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IPv6 </a:t>
            </a:r>
            <a:r>
              <a:rPr lang="zh-CN" altLang="en-US" dirty="0" smtClean="0"/>
              <a:t>分组的首部</a:t>
            </a:r>
            <a:endParaRPr lang="zh-CN" altLang="en-US" dirty="0"/>
          </a:p>
        </p:txBody>
      </p:sp>
      <p:sp>
        <p:nvSpPr>
          <p:cNvPr id="3" name="内容占位符 2"/>
          <p:cNvSpPr>
            <a:spLocks noGrp="1"/>
          </p:cNvSpPr>
          <p:nvPr>
            <p:ph idx="1"/>
          </p:nvPr>
        </p:nvSpPr>
        <p:spPr>
          <a:xfrm>
            <a:off x="719455" y="1027113"/>
            <a:ext cx="7772400" cy="4114800"/>
          </a:xfrm>
        </p:spPr>
        <p:txBody>
          <a:bodyPr/>
          <a:lstStyle/>
          <a:p>
            <a:pPr>
              <a:lnSpc>
                <a:spcPct val="90000"/>
              </a:lnSpc>
            </a:pPr>
            <a:r>
              <a:rPr lang="en-US" altLang="zh-CN" sz="2800" dirty="0" smtClean="0"/>
              <a:t>IPv6 </a:t>
            </a:r>
            <a:r>
              <a:rPr lang="zh-CN" altLang="en-US" sz="2800" dirty="0" smtClean="0"/>
              <a:t>将首部长度变为固定的 </a:t>
            </a:r>
            <a:r>
              <a:rPr lang="en-US" altLang="zh-CN" sz="2800" dirty="0" smtClean="0"/>
              <a:t>40 </a:t>
            </a:r>
            <a:r>
              <a:rPr lang="zh-CN" altLang="en-US" sz="2800" dirty="0" smtClean="0"/>
              <a:t>字节，称为</a:t>
            </a:r>
            <a:r>
              <a:rPr lang="zh-CN" altLang="en-US" sz="2800" dirty="0" smtClean="0">
                <a:solidFill>
                  <a:srgbClr val="FF0000"/>
                </a:solidFill>
              </a:rPr>
              <a:t>基本首部</a:t>
            </a:r>
            <a:r>
              <a:rPr lang="en-US" altLang="zh-CN" sz="2800" dirty="0" smtClean="0"/>
              <a:t>(base header)</a:t>
            </a:r>
            <a:r>
              <a:rPr lang="zh-CN" altLang="en-US" sz="2800" dirty="0" smtClean="0"/>
              <a:t>。</a:t>
            </a:r>
            <a:endParaRPr lang="zh-CN" altLang="en-US" sz="2800" dirty="0" smtClean="0"/>
          </a:p>
          <a:p>
            <a:pPr>
              <a:lnSpc>
                <a:spcPct val="90000"/>
              </a:lnSpc>
            </a:pPr>
            <a:r>
              <a:rPr lang="zh-CN" altLang="en-US" sz="2800" dirty="0" smtClean="0"/>
              <a:t>首部的字段数减少到只有 </a:t>
            </a:r>
            <a:r>
              <a:rPr lang="en-US" altLang="zh-CN" sz="2800" dirty="0" smtClean="0"/>
              <a:t>8 </a:t>
            </a:r>
            <a:r>
              <a:rPr lang="zh-CN" altLang="en-US" sz="2800" dirty="0" smtClean="0"/>
              <a:t>个。</a:t>
            </a:r>
            <a:endParaRPr lang="zh-CN" altLang="en-US" sz="2800" dirty="0" smtClean="0"/>
          </a:p>
          <a:p>
            <a:pPr>
              <a:lnSpc>
                <a:spcPct val="90000"/>
              </a:lnSpc>
            </a:pPr>
            <a:r>
              <a:rPr lang="zh-CN" altLang="en-US" sz="2800" dirty="0" smtClean="0"/>
              <a:t>取消了首部的检验和字段，加快了路由器处理数据报的速度。</a:t>
            </a:r>
            <a:endParaRPr lang="zh-CN" altLang="en-US" sz="2800" dirty="0" smtClean="0"/>
          </a:p>
          <a:p>
            <a:pPr>
              <a:lnSpc>
                <a:spcPct val="90000"/>
              </a:lnSpc>
            </a:pPr>
            <a:r>
              <a:rPr lang="zh-CN" altLang="en-US" sz="2800" dirty="0" smtClean="0"/>
              <a:t>在基本首部的后面允许有多个扩展首部。</a:t>
            </a:r>
            <a:endParaRPr lang="zh-CN" altLang="en-US" sz="2800" dirty="0" smtClean="0"/>
          </a:p>
          <a:p>
            <a:pPr>
              <a:lnSpc>
                <a:spcPct val="90000"/>
              </a:lnSpc>
            </a:pPr>
            <a:r>
              <a:rPr lang="zh-CN" altLang="en-US" sz="2800" dirty="0" smtClean="0"/>
              <a:t>所有的扩展首部和数据合起来叫做</a:t>
            </a:r>
            <a:r>
              <a:rPr lang="zh-CN" altLang="en-US" sz="2800" dirty="0" smtClean="0">
                <a:solidFill>
                  <a:srgbClr val="FF0000"/>
                </a:solidFill>
              </a:rPr>
              <a:t>有效载荷</a:t>
            </a:r>
            <a:r>
              <a:rPr lang="en-US" altLang="zh-CN" sz="2800" dirty="0" smtClean="0"/>
              <a:t>(payload)</a:t>
            </a:r>
            <a:r>
              <a:rPr lang="zh-CN" altLang="en-US" sz="2800" dirty="0" smtClean="0"/>
              <a:t>或</a:t>
            </a:r>
            <a:r>
              <a:rPr lang="zh-CN" altLang="en-US" sz="2800" dirty="0" smtClean="0">
                <a:solidFill>
                  <a:srgbClr val="FF0000"/>
                </a:solidFill>
              </a:rPr>
              <a:t>净负荷</a:t>
            </a:r>
            <a:r>
              <a:rPr lang="zh-CN" altLang="en-US" sz="2800" dirty="0" smtClean="0"/>
              <a:t>。    </a:t>
            </a:r>
            <a:endParaRPr lang="zh-CN" altLang="en-US" sz="2800" dirty="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49413" y="631825"/>
            <a:ext cx="7289800" cy="5676900"/>
          </a:xfrm>
          <a:prstGeom prst="rect">
            <a:avLst/>
          </a:prstGeom>
          <a:solidFill>
            <a:srgbClr val="FFFF99"/>
          </a:solidFill>
          <a:ln w="28575">
            <a:solidFill>
              <a:srgbClr val="333399"/>
            </a:solidFill>
            <a:miter lim="800000"/>
          </a:ln>
          <a:effectLst>
            <a:outerShdw dist="35921" dir="2700000" algn="ctr" rotWithShape="0">
              <a:schemeClr val="bg2"/>
            </a:outerShdw>
          </a:effectLst>
        </p:spPr>
        <p:txBody>
          <a:bodyPr wrap="none" anchor="ctr"/>
          <a:lstStyle/>
          <a:p>
            <a:pPr>
              <a:buNone/>
            </a:pPr>
            <a:endParaRPr lang="zh-CN" altLang="en-US"/>
          </a:p>
        </p:txBody>
      </p:sp>
      <p:sp>
        <p:nvSpPr>
          <p:cNvPr id="5" name="Line 3"/>
          <p:cNvSpPr>
            <a:spLocks noChangeShapeType="1"/>
          </p:cNvSpPr>
          <p:nvPr/>
        </p:nvSpPr>
        <p:spPr bwMode="auto">
          <a:xfrm>
            <a:off x="1657350" y="1012825"/>
            <a:ext cx="7302500" cy="0"/>
          </a:xfrm>
          <a:prstGeom prst="line">
            <a:avLst/>
          </a:prstGeom>
          <a:noFill/>
          <a:ln w="12700">
            <a:solidFill>
              <a:schemeClr val="tx1"/>
            </a:solidFill>
            <a:round/>
          </a:ln>
          <a:effectLst/>
        </p:spPr>
        <p:txBody>
          <a:bodyPr wrap="none" anchor="ctr"/>
          <a:lstStyle/>
          <a:p>
            <a:pPr>
              <a:buNone/>
            </a:pPr>
            <a:endParaRPr lang="zh-CN" altLang="en-US"/>
          </a:p>
        </p:txBody>
      </p:sp>
      <p:sp>
        <p:nvSpPr>
          <p:cNvPr id="6" name="Line 4"/>
          <p:cNvSpPr>
            <a:spLocks noChangeShapeType="1"/>
          </p:cNvSpPr>
          <p:nvPr/>
        </p:nvSpPr>
        <p:spPr bwMode="auto">
          <a:xfrm>
            <a:off x="2557463" y="633413"/>
            <a:ext cx="0" cy="381000"/>
          </a:xfrm>
          <a:prstGeom prst="line">
            <a:avLst/>
          </a:prstGeom>
          <a:noFill/>
          <a:ln w="12700">
            <a:solidFill>
              <a:schemeClr val="tx1"/>
            </a:solidFill>
            <a:round/>
          </a:ln>
          <a:effectLst/>
        </p:spPr>
        <p:txBody>
          <a:bodyPr wrap="none" anchor="ctr"/>
          <a:lstStyle/>
          <a:p>
            <a:pPr>
              <a:buNone/>
            </a:pPr>
            <a:endParaRPr lang="zh-CN" altLang="en-US"/>
          </a:p>
        </p:txBody>
      </p:sp>
      <p:sp>
        <p:nvSpPr>
          <p:cNvPr id="7" name="Line 5"/>
          <p:cNvSpPr>
            <a:spLocks noChangeShapeType="1"/>
          </p:cNvSpPr>
          <p:nvPr/>
        </p:nvSpPr>
        <p:spPr bwMode="auto">
          <a:xfrm>
            <a:off x="5297488" y="1012825"/>
            <a:ext cx="0" cy="422275"/>
          </a:xfrm>
          <a:prstGeom prst="line">
            <a:avLst/>
          </a:prstGeom>
          <a:noFill/>
          <a:ln w="12700">
            <a:solidFill>
              <a:schemeClr val="tx1"/>
            </a:solidFill>
            <a:round/>
          </a:ln>
          <a:effectLst/>
        </p:spPr>
        <p:txBody>
          <a:bodyPr wrap="none" anchor="ctr"/>
          <a:lstStyle/>
          <a:p>
            <a:pPr>
              <a:buNone/>
            </a:pPr>
            <a:endParaRPr lang="zh-CN" altLang="en-US"/>
          </a:p>
        </p:txBody>
      </p:sp>
      <p:sp>
        <p:nvSpPr>
          <p:cNvPr id="8" name="Rectangle 6"/>
          <p:cNvSpPr>
            <a:spLocks noChangeArrowheads="1"/>
          </p:cNvSpPr>
          <p:nvPr/>
        </p:nvSpPr>
        <p:spPr bwMode="auto">
          <a:xfrm>
            <a:off x="1573213" y="242888"/>
            <a:ext cx="325411"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en-US" altLang="zh-CN" sz="2000" dirty="0">
                <a:solidFill>
                  <a:srgbClr val="C00000"/>
                </a:solidFill>
                <a:latin typeface="Arial" panose="020B0604020202020204" pitchFamily="34" charset="0"/>
              </a:rPr>
              <a:t>0</a:t>
            </a:r>
            <a:endParaRPr kumimoji="1" lang="en-US" altLang="zh-CN" sz="2000" dirty="0">
              <a:solidFill>
                <a:srgbClr val="C00000"/>
              </a:solidFill>
              <a:latin typeface="Arial" panose="020B0604020202020204" pitchFamily="34" charset="0"/>
            </a:endParaRPr>
          </a:p>
        </p:txBody>
      </p:sp>
      <p:sp>
        <p:nvSpPr>
          <p:cNvPr id="9" name="Rectangle 7"/>
          <p:cNvSpPr>
            <a:spLocks noChangeArrowheads="1"/>
          </p:cNvSpPr>
          <p:nvPr/>
        </p:nvSpPr>
        <p:spPr bwMode="auto">
          <a:xfrm>
            <a:off x="2476500" y="242888"/>
            <a:ext cx="325411"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en-US" altLang="zh-CN" sz="2000">
                <a:solidFill>
                  <a:srgbClr val="C00000"/>
                </a:solidFill>
                <a:latin typeface="Arial" panose="020B0604020202020204" pitchFamily="34" charset="0"/>
              </a:rPr>
              <a:t>4</a:t>
            </a:r>
            <a:endParaRPr kumimoji="1" lang="en-US" altLang="zh-CN" sz="2000">
              <a:solidFill>
                <a:srgbClr val="C00000"/>
              </a:solidFill>
              <a:latin typeface="Arial" panose="020B0604020202020204" pitchFamily="34" charset="0"/>
            </a:endParaRPr>
          </a:p>
        </p:txBody>
      </p:sp>
      <p:sp>
        <p:nvSpPr>
          <p:cNvPr id="10" name="Rectangle 8"/>
          <p:cNvSpPr>
            <a:spLocks noChangeArrowheads="1"/>
          </p:cNvSpPr>
          <p:nvPr/>
        </p:nvSpPr>
        <p:spPr bwMode="auto">
          <a:xfrm>
            <a:off x="5207000" y="242888"/>
            <a:ext cx="468078"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en-US" altLang="zh-CN" sz="2000">
                <a:solidFill>
                  <a:srgbClr val="C00000"/>
                </a:solidFill>
                <a:latin typeface="Arial" panose="020B0604020202020204" pitchFamily="34" charset="0"/>
              </a:rPr>
              <a:t>16</a:t>
            </a:r>
            <a:endParaRPr kumimoji="1" lang="en-US" altLang="zh-CN" sz="2000">
              <a:solidFill>
                <a:srgbClr val="C00000"/>
              </a:solidFill>
              <a:latin typeface="Arial" panose="020B0604020202020204" pitchFamily="34" charset="0"/>
            </a:endParaRPr>
          </a:p>
        </p:txBody>
      </p:sp>
      <p:sp>
        <p:nvSpPr>
          <p:cNvPr id="11" name="Rectangle 9"/>
          <p:cNvSpPr>
            <a:spLocks noChangeArrowheads="1"/>
          </p:cNvSpPr>
          <p:nvPr/>
        </p:nvSpPr>
        <p:spPr bwMode="auto">
          <a:xfrm>
            <a:off x="8604250" y="242888"/>
            <a:ext cx="468078"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en-US" altLang="zh-CN" sz="2000">
                <a:solidFill>
                  <a:srgbClr val="C00000"/>
                </a:solidFill>
                <a:latin typeface="Arial" panose="020B0604020202020204" pitchFamily="34" charset="0"/>
              </a:rPr>
              <a:t>31</a:t>
            </a:r>
            <a:endParaRPr kumimoji="1" lang="en-US" altLang="zh-CN" sz="2000">
              <a:solidFill>
                <a:srgbClr val="C00000"/>
              </a:solidFill>
              <a:latin typeface="Arial" panose="020B0604020202020204" pitchFamily="34" charset="0"/>
            </a:endParaRPr>
          </a:p>
        </p:txBody>
      </p:sp>
      <p:sp>
        <p:nvSpPr>
          <p:cNvPr id="12" name="Rectangle 10"/>
          <p:cNvSpPr>
            <a:spLocks noChangeArrowheads="1"/>
          </p:cNvSpPr>
          <p:nvPr/>
        </p:nvSpPr>
        <p:spPr bwMode="auto">
          <a:xfrm>
            <a:off x="1768475" y="647700"/>
            <a:ext cx="766236"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版 本</a:t>
            </a:r>
            <a:endParaRPr kumimoji="1" lang="zh-CN" altLang="en-US" sz="2000">
              <a:solidFill>
                <a:srgbClr val="333399"/>
              </a:solidFill>
              <a:latin typeface="Arial" panose="020B0604020202020204" pitchFamily="34" charset="0"/>
            </a:endParaRPr>
          </a:p>
        </p:txBody>
      </p:sp>
      <p:sp>
        <p:nvSpPr>
          <p:cNvPr id="13" name="Rectangle 11"/>
          <p:cNvSpPr>
            <a:spLocks noChangeArrowheads="1"/>
          </p:cNvSpPr>
          <p:nvPr/>
        </p:nvSpPr>
        <p:spPr bwMode="auto">
          <a:xfrm>
            <a:off x="955675" y="242888"/>
            <a:ext cx="439224"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C00000"/>
                </a:solidFill>
                <a:latin typeface="Arial" panose="020B0604020202020204" pitchFamily="34" charset="0"/>
              </a:rPr>
              <a:t>位</a:t>
            </a:r>
            <a:endParaRPr kumimoji="1" lang="zh-CN" altLang="en-US" sz="2000">
              <a:solidFill>
                <a:srgbClr val="C00000"/>
              </a:solidFill>
              <a:latin typeface="Arial" panose="020B0604020202020204" pitchFamily="34" charset="0"/>
            </a:endParaRPr>
          </a:p>
        </p:txBody>
      </p:sp>
      <p:sp>
        <p:nvSpPr>
          <p:cNvPr id="14" name="Line 12"/>
          <p:cNvSpPr>
            <a:spLocks noChangeShapeType="1"/>
          </p:cNvSpPr>
          <p:nvPr/>
        </p:nvSpPr>
        <p:spPr bwMode="auto">
          <a:xfrm>
            <a:off x="1649413" y="1435100"/>
            <a:ext cx="7302500" cy="0"/>
          </a:xfrm>
          <a:prstGeom prst="line">
            <a:avLst/>
          </a:prstGeom>
          <a:noFill/>
          <a:ln w="12700">
            <a:solidFill>
              <a:schemeClr val="tx1"/>
            </a:solidFill>
            <a:round/>
          </a:ln>
          <a:effectLst/>
        </p:spPr>
        <p:txBody>
          <a:bodyPr wrap="none" anchor="ctr"/>
          <a:lstStyle/>
          <a:p>
            <a:pPr>
              <a:buNone/>
            </a:pPr>
            <a:endParaRPr lang="zh-CN" altLang="en-US"/>
          </a:p>
        </p:txBody>
      </p:sp>
      <p:sp>
        <p:nvSpPr>
          <p:cNvPr id="15" name="Line 13"/>
          <p:cNvSpPr>
            <a:spLocks noChangeShapeType="1"/>
          </p:cNvSpPr>
          <p:nvPr/>
        </p:nvSpPr>
        <p:spPr bwMode="auto">
          <a:xfrm>
            <a:off x="1651000" y="1857375"/>
            <a:ext cx="7304088" cy="0"/>
          </a:xfrm>
          <a:prstGeom prst="line">
            <a:avLst/>
          </a:prstGeom>
          <a:noFill/>
          <a:ln w="12700">
            <a:solidFill>
              <a:schemeClr val="tx1"/>
            </a:solidFill>
            <a:round/>
          </a:ln>
          <a:effectLst/>
        </p:spPr>
        <p:txBody>
          <a:bodyPr wrap="none" anchor="ctr"/>
          <a:lstStyle/>
          <a:p>
            <a:pPr>
              <a:buNone/>
            </a:pPr>
            <a:endParaRPr lang="zh-CN" altLang="en-US"/>
          </a:p>
        </p:txBody>
      </p:sp>
      <p:sp>
        <p:nvSpPr>
          <p:cNvPr id="16" name="Line 14"/>
          <p:cNvSpPr>
            <a:spLocks noChangeShapeType="1"/>
          </p:cNvSpPr>
          <p:nvPr/>
        </p:nvSpPr>
        <p:spPr bwMode="auto">
          <a:xfrm>
            <a:off x="1651000" y="2281238"/>
            <a:ext cx="7304088" cy="0"/>
          </a:xfrm>
          <a:prstGeom prst="line">
            <a:avLst/>
          </a:prstGeom>
          <a:noFill/>
          <a:ln w="12700">
            <a:solidFill>
              <a:schemeClr val="tx1"/>
            </a:solidFill>
            <a:round/>
          </a:ln>
          <a:effectLst/>
        </p:spPr>
        <p:txBody>
          <a:bodyPr wrap="none" anchor="ctr"/>
          <a:lstStyle/>
          <a:p>
            <a:pPr>
              <a:buNone/>
            </a:pPr>
            <a:endParaRPr lang="zh-CN" altLang="en-US"/>
          </a:p>
        </p:txBody>
      </p:sp>
      <p:sp>
        <p:nvSpPr>
          <p:cNvPr id="17" name="Line 15"/>
          <p:cNvSpPr>
            <a:spLocks noChangeShapeType="1"/>
          </p:cNvSpPr>
          <p:nvPr/>
        </p:nvSpPr>
        <p:spPr bwMode="auto">
          <a:xfrm>
            <a:off x="1651000" y="2705100"/>
            <a:ext cx="7304088" cy="0"/>
          </a:xfrm>
          <a:prstGeom prst="line">
            <a:avLst/>
          </a:prstGeom>
          <a:noFill/>
          <a:ln w="12700">
            <a:solidFill>
              <a:schemeClr val="tx1"/>
            </a:solidFill>
            <a:round/>
          </a:ln>
          <a:effectLst/>
        </p:spPr>
        <p:txBody>
          <a:bodyPr wrap="none" anchor="ctr"/>
          <a:lstStyle/>
          <a:p>
            <a:pPr>
              <a:buNone/>
            </a:pPr>
            <a:endParaRPr lang="zh-CN" altLang="en-US"/>
          </a:p>
        </p:txBody>
      </p:sp>
      <p:sp>
        <p:nvSpPr>
          <p:cNvPr id="18" name="Line 16"/>
          <p:cNvSpPr>
            <a:spLocks noChangeShapeType="1"/>
          </p:cNvSpPr>
          <p:nvPr/>
        </p:nvSpPr>
        <p:spPr bwMode="auto">
          <a:xfrm>
            <a:off x="1651000" y="3128963"/>
            <a:ext cx="7304088" cy="0"/>
          </a:xfrm>
          <a:prstGeom prst="line">
            <a:avLst/>
          </a:prstGeom>
          <a:noFill/>
          <a:ln w="12700">
            <a:solidFill>
              <a:schemeClr val="tx1"/>
            </a:solidFill>
            <a:round/>
          </a:ln>
          <a:effectLst/>
        </p:spPr>
        <p:txBody>
          <a:bodyPr wrap="none" anchor="ctr"/>
          <a:lstStyle/>
          <a:p>
            <a:pPr>
              <a:buNone/>
            </a:pPr>
            <a:endParaRPr lang="zh-CN" altLang="en-US"/>
          </a:p>
        </p:txBody>
      </p:sp>
      <p:sp>
        <p:nvSpPr>
          <p:cNvPr id="19" name="Line 17"/>
          <p:cNvSpPr>
            <a:spLocks noChangeShapeType="1"/>
          </p:cNvSpPr>
          <p:nvPr/>
        </p:nvSpPr>
        <p:spPr bwMode="auto">
          <a:xfrm>
            <a:off x="1651000" y="3551238"/>
            <a:ext cx="7304088" cy="0"/>
          </a:xfrm>
          <a:prstGeom prst="line">
            <a:avLst/>
          </a:prstGeom>
          <a:noFill/>
          <a:ln w="12700">
            <a:solidFill>
              <a:schemeClr val="tx1"/>
            </a:solidFill>
            <a:round/>
          </a:ln>
          <a:effectLst/>
        </p:spPr>
        <p:txBody>
          <a:bodyPr wrap="none" anchor="ctr"/>
          <a:lstStyle/>
          <a:p>
            <a:pPr>
              <a:buNone/>
            </a:pPr>
            <a:endParaRPr lang="zh-CN" altLang="en-US"/>
          </a:p>
        </p:txBody>
      </p:sp>
      <p:sp>
        <p:nvSpPr>
          <p:cNvPr id="20" name="Line 18"/>
          <p:cNvSpPr>
            <a:spLocks noChangeShapeType="1"/>
          </p:cNvSpPr>
          <p:nvPr/>
        </p:nvSpPr>
        <p:spPr bwMode="auto">
          <a:xfrm>
            <a:off x="1651000" y="3975100"/>
            <a:ext cx="7304088" cy="0"/>
          </a:xfrm>
          <a:prstGeom prst="line">
            <a:avLst/>
          </a:prstGeom>
          <a:noFill/>
          <a:ln w="12700">
            <a:solidFill>
              <a:schemeClr val="tx1"/>
            </a:solidFill>
            <a:round/>
          </a:ln>
          <a:effectLst/>
        </p:spPr>
        <p:txBody>
          <a:bodyPr wrap="none" anchor="ctr"/>
          <a:lstStyle/>
          <a:p>
            <a:pPr>
              <a:buNone/>
            </a:pPr>
            <a:endParaRPr lang="zh-CN" altLang="en-US"/>
          </a:p>
        </p:txBody>
      </p:sp>
      <p:sp>
        <p:nvSpPr>
          <p:cNvPr id="21" name="Line 19"/>
          <p:cNvSpPr>
            <a:spLocks noChangeShapeType="1"/>
          </p:cNvSpPr>
          <p:nvPr/>
        </p:nvSpPr>
        <p:spPr bwMode="auto">
          <a:xfrm>
            <a:off x="1651000" y="4397375"/>
            <a:ext cx="7304088" cy="0"/>
          </a:xfrm>
          <a:prstGeom prst="line">
            <a:avLst/>
          </a:prstGeom>
          <a:noFill/>
          <a:ln w="12700">
            <a:solidFill>
              <a:schemeClr val="tx1"/>
            </a:solidFill>
            <a:round/>
          </a:ln>
          <a:effectLst/>
        </p:spPr>
        <p:txBody>
          <a:bodyPr wrap="none" anchor="ctr"/>
          <a:lstStyle/>
          <a:p>
            <a:pPr>
              <a:buNone/>
            </a:pPr>
            <a:endParaRPr lang="zh-CN" altLang="en-US"/>
          </a:p>
        </p:txBody>
      </p:sp>
      <p:sp>
        <p:nvSpPr>
          <p:cNvPr id="22" name="Rectangle 20"/>
          <p:cNvSpPr>
            <a:spLocks noChangeArrowheads="1"/>
          </p:cNvSpPr>
          <p:nvPr/>
        </p:nvSpPr>
        <p:spPr bwMode="auto">
          <a:xfrm>
            <a:off x="1858010" y="3410585"/>
            <a:ext cx="6850063" cy="1128713"/>
          </a:xfrm>
          <a:prstGeom prst="rect">
            <a:avLst/>
          </a:prstGeom>
          <a:solidFill>
            <a:srgbClr val="FFFF99"/>
          </a:solidFill>
          <a:ln w="12700">
            <a:noFill/>
            <a:miter lim="800000"/>
          </a:ln>
          <a:effectLst/>
        </p:spPr>
        <p:txBody>
          <a:bodyPr wrap="none" anchor="ctr"/>
          <a:lstStyle/>
          <a:p>
            <a:pPr>
              <a:buNone/>
            </a:pPr>
            <a:endParaRPr lang="zh-CN" altLang="en-US"/>
          </a:p>
        </p:txBody>
      </p:sp>
      <p:sp>
        <p:nvSpPr>
          <p:cNvPr id="23" name="Rectangle 21"/>
          <p:cNvSpPr>
            <a:spLocks noChangeArrowheads="1"/>
          </p:cNvSpPr>
          <p:nvPr/>
        </p:nvSpPr>
        <p:spPr bwMode="auto">
          <a:xfrm>
            <a:off x="1876425" y="1716088"/>
            <a:ext cx="6850063" cy="1130300"/>
          </a:xfrm>
          <a:prstGeom prst="rect">
            <a:avLst/>
          </a:prstGeom>
          <a:solidFill>
            <a:srgbClr val="FFFF99"/>
          </a:solidFill>
          <a:ln w="12700">
            <a:noFill/>
            <a:miter lim="800000"/>
          </a:ln>
          <a:effectLst/>
        </p:spPr>
        <p:txBody>
          <a:bodyPr wrap="none" anchor="ctr"/>
          <a:lstStyle/>
          <a:p>
            <a:pPr>
              <a:buNone/>
            </a:pPr>
            <a:endParaRPr lang="zh-CN" altLang="en-US"/>
          </a:p>
        </p:txBody>
      </p:sp>
      <p:sp>
        <p:nvSpPr>
          <p:cNvPr id="24" name="Rectangle 22"/>
          <p:cNvSpPr>
            <a:spLocks noChangeArrowheads="1"/>
          </p:cNvSpPr>
          <p:nvPr/>
        </p:nvSpPr>
        <p:spPr bwMode="auto">
          <a:xfrm>
            <a:off x="4498975" y="3622675"/>
            <a:ext cx="1843454"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目   的</a:t>
            </a:r>
            <a:r>
              <a:rPr kumimoji="1" lang="zh-CN" altLang="en-US" sz="2000" b="1">
                <a:solidFill>
                  <a:srgbClr val="333399"/>
                </a:solidFill>
                <a:latin typeface="Arial" panose="020B0604020202020204" pitchFamily="34" charset="0"/>
              </a:rPr>
              <a:t> </a:t>
            </a:r>
            <a:r>
              <a:rPr kumimoji="1" lang="zh-CN" altLang="en-US" sz="2000">
                <a:solidFill>
                  <a:srgbClr val="333399"/>
                </a:solidFill>
                <a:latin typeface="Arial" panose="020B0604020202020204" pitchFamily="34" charset="0"/>
              </a:rPr>
              <a:t>  地   址</a:t>
            </a:r>
            <a:endParaRPr kumimoji="1" lang="zh-CN" altLang="en-US" sz="2000">
              <a:solidFill>
                <a:srgbClr val="333399"/>
              </a:solidFill>
              <a:latin typeface="Arial" panose="020B0604020202020204" pitchFamily="34" charset="0"/>
            </a:endParaRPr>
          </a:p>
        </p:txBody>
      </p:sp>
      <p:sp>
        <p:nvSpPr>
          <p:cNvPr id="25" name="Rectangle 23"/>
          <p:cNvSpPr>
            <a:spLocks noChangeArrowheads="1"/>
          </p:cNvSpPr>
          <p:nvPr/>
        </p:nvSpPr>
        <p:spPr bwMode="auto">
          <a:xfrm>
            <a:off x="4692650" y="1928813"/>
            <a:ext cx="1375378"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源   地   址</a:t>
            </a:r>
            <a:endParaRPr kumimoji="1" lang="zh-CN" altLang="en-US" sz="2000">
              <a:solidFill>
                <a:srgbClr val="333399"/>
              </a:solidFill>
              <a:latin typeface="Arial" panose="020B0604020202020204" pitchFamily="34" charset="0"/>
            </a:endParaRPr>
          </a:p>
        </p:txBody>
      </p:sp>
      <p:sp>
        <p:nvSpPr>
          <p:cNvPr id="26" name="Line 24"/>
          <p:cNvSpPr>
            <a:spLocks noChangeShapeType="1"/>
          </p:cNvSpPr>
          <p:nvPr/>
        </p:nvSpPr>
        <p:spPr bwMode="auto">
          <a:xfrm>
            <a:off x="7127875" y="1012825"/>
            <a:ext cx="0" cy="422275"/>
          </a:xfrm>
          <a:prstGeom prst="line">
            <a:avLst/>
          </a:prstGeom>
          <a:noFill/>
          <a:ln w="12700">
            <a:solidFill>
              <a:schemeClr val="tx1"/>
            </a:solidFill>
            <a:round/>
          </a:ln>
          <a:effectLst/>
        </p:spPr>
        <p:txBody>
          <a:bodyPr wrap="none" anchor="ctr"/>
          <a:lstStyle/>
          <a:p>
            <a:pPr>
              <a:buNone/>
            </a:pPr>
            <a:endParaRPr lang="zh-CN" altLang="en-US"/>
          </a:p>
        </p:txBody>
      </p:sp>
      <p:sp>
        <p:nvSpPr>
          <p:cNvPr id="27" name="Rectangle 25"/>
          <p:cNvSpPr>
            <a:spLocks noChangeArrowheads="1"/>
          </p:cNvSpPr>
          <p:nvPr/>
        </p:nvSpPr>
        <p:spPr bwMode="auto">
          <a:xfrm>
            <a:off x="5438775" y="1046163"/>
            <a:ext cx="1731963" cy="393700"/>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下 一 个 首 部</a:t>
            </a:r>
            <a:endParaRPr kumimoji="1" lang="zh-CN" altLang="en-US" sz="2000">
              <a:solidFill>
                <a:srgbClr val="333399"/>
              </a:solidFill>
              <a:latin typeface="Arial" panose="020B0604020202020204" pitchFamily="34" charset="0"/>
            </a:endParaRPr>
          </a:p>
        </p:txBody>
      </p:sp>
      <p:sp>
        <p:nvSpPr>
          <p:cNvPr id="28" name="Rectangle 26"/>
          <p:cNvSpPr>
            <a:spLocks noChangeArrowheads="1"/>
          </p:cNvSpPr>
          <p:nvPr/>
        </p:nvSpPr>
        <p:spPr bwMode="auto">
          <a:xfrm>
            <a:off x="5637213" y="647700"/>
            <a:ext cx="1657506"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流     标     号</a:t>
            </a:r>
            <a:endParaRPr kumimoji="1" lang="zh-CN" altLang="en-US" sz="2000">
              <a:solidFill>
                <a:srgbClr val="333399"/>
              </a:solidFill>
              <a:latin typeface="Arial" panose="020B0604020202020204" pitchFamily="34" charset="0"/>
            </a:endParaRPr>
          </a:p>
        </p:txBody>
      </p:sp>
      <p:sp>
        <p:nvSpPr>
          <p:cNvPr id="29" name="Rectangle 27"/>
          <p:cNvSpPr>
            <a:spLocks noChangeArrowheads="1"/>
          </p:cNvSpPr>
          <p:nvPr/>
        </p:nvSpPr>
        <p:spPr bwMode="auto">
          <a:xfrm>
            <a:off x="4237038" y="242888"/>
            <a:ext cx="468078"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en-US" altLang="zh-CN" sz="2000">
                <a:solidFill>
                  <a:srgbClr val="C00000"/>
                </a:solidFill>
                <a:latin typeface="Arial" panose="020B0604020202020204" pitchFamily="34" charset="0"/>
              </a:rPr>
              <a:t>12</a:t>
            </a:r>
            <a:endParaRPr kumimoji="1" lang="en-US" altLang="zh-CN" sz="2000">
              <a:solidFill>
                <a:srgbClr val="C00000"/>
              </a:solidFill>
              <a:latin typeface="Arial" panose="020B0604020202020204" pitchFamily="34" charset="0"/>
            </a:endParaRPr>
          </a:p>
        </p:txBody>
      </p:sp>
      <p:sp>
        <p:nvSpPr>
          <p:cNvPr id="30" name="Rectangle 28"/>
          <p:cNvSpPr>
            <a:spLocks noChangeArrowheads="1"/>
          </p:cNvSpPr>
          <p:nvPr/>
        </p:nvSpPr>
        <p:spPr bwMode="auto">
          <a:xfrm>
            <a:off x="2825750" y="647700"/>
            <a:ext cx="1450340" cy="396240"/>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通信量类型</a:t>
            </a:r>
            <a:endParaRPr kumimoji="1" lang="zh-CN" altLang="en-US" sz="2000">
              <a:solidFill>
                <a:srgbClr val="333399"/>
              </a:solidFill>
              <a:latin typeface="Arial" panose="020B0604020202020204" pitchFamily="34" charset="0"/>
            </a:endParaRPr>
          </a:p>
        </p:txBody>
      </p:sp>
      <p:sp>
        <p:nvSpPr>
          <p:cNvPr id="31" name="Rectangle 29"/>
          <p:cNvSpPr>
            <a:spLocks noChangeArrowheads="1"/>
          </p:cNvSpPr>
          <p:nvPr/>
        </p:nvSpPr>
        <p:spPr bwMode="auto">
          <a:xfrm>
            <a:off x="4670425" y="2263775"/>
            <a:ext cx="1450719"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dirty="0">
                <a:solidFill>
                  <a:srgbClr val="333399"/>
                </a:solidFill>
                <a:latin typeface="Arial" panose="020B0604020202020204" pitchFamily="34" charset="0"/>
              </a:rPr>
              <a:t>（</a:t>
            </a:r>
            <a:r>
              <a:rPr kumimoji="1" lang="en-US" altLang="zh-CN" sz="2000" dirty="0">
                <a:solidFill>
                  <a:srgbClr val="333399"/>
                </a:solidFill>
                <a:latin typeface="Arial" panose="020B0604020202020204" pitchFamily="34" charset="0"/>
              </a:rPr>
              <a:t>128 </a:t>
            </a:r>
            <a:r>
              <a:rPr kumimoji="1" lang="zh-CN" altLang="en-US" sz="2000" dirty="0">
                <a:solidFill>
                  <a:srgbClr val="333399"/>
                </a:solidFill>
                <a:latin typeface="Arial" panose="020B0604020202020204" pitchFamily="34" charset="0"/>
              </a:rPr>
              <a:t>位）</a:t>
            </a:r>
            <a:endParaRPr kumimoji="1" lang="zh-CN" altLang="en-US" sz="2000" dirty="0">
              <a:solidFill>
                <a:srgbClr val="333399"/>
              </a:solidFill>
              <a:latin typeface="Arial" panose="020B0604020202020204" pitchFamily="34" charset="0"/>
            </a:endParaRPr>
          </a:p>
        </p:txBody>
      </p:sp>
      <p:sp>
        <p:nvSpPr>
          <p:cNvPr id="32" name="Rectangle 30"/>
          <p:cNvSpPr>
            <a:spLocks noChangeArrowheads="1"/>
          </p:cNvSpPr>
          <p:nvPr/>
        </p:nvSpPr>
        <p:spPr bwMode="auto">
          <a:xfrm>
            <a:off x="4687888" y="3894138"/>
            <a:ext cx="1450719"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a:t>
            </a:r>
            <a:r>
              <a:rPr kumimoji="1" lang="en-US" altLang="zh-CN" sz="2000">
                <a:solidFill>
                  <a:srgbClr val="333399"/>
                </a:solidFill>
                <a:latin typeface="Arial" panose="020B0604020202020204" pitchFamily="34" charset="0"/>
              </a:rPr>
              <a:t>128 </a:t>
            </a:r>
            <a:r>
              <a:rPr kumimoji="1" lang="zh-CN" altLang="en-US" sz="2000">
                <a:solidFill>
                  <a:srgbClr val="333399"/>
                </a:solidFill>
                <a:latin typeface="Arial" panose="020B0604020202020204" pitchFamily="34" charset="0"/>
              </a:rPr>
              <a:t>位）</a:t>
            </a:r>
            <a:endParaRPr kumimoji="1" lang="zh-CN" altLang="en-US" sz="2000">
              <a:solidFill>
                <a:srgbClr val="333399"/>
              </a:solidFill>
              <a:latin typeface="Arial" panose="020B0604020202020204" pitchFamily="34" charset="0"/>
            </a:endParaRPr>
          </a:p>
        </p:txBody>
      </p:sp>
      <p:sp>
        <p:nvSpPr>
          <p:cNvPr id="33" name="Rectangle 31"/>
          <p:cNvSpPr>
            <a:spLocks noChangeArrowheads="1"/>
          </p:cNvSpPr>
          <p:nvPr/>
        </p:nvSpPr>
        <p:spPr bwMode="auto">
          <a:xfrm>
            <a:off x="2365375" y="1038225"/>
            <a:ext cx="2405063" cy="393700"/>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有  效  载  荷  长  度</a:t>
            </a:r>
            <a:endParaRPr kumimoji="1" lang="zh-CN" altLang="en-US" sz="2000">
              <a:solidFill>
                <a:srgbClr val="333399"/>
              </a:solidFill>
              <a:latin typeface="Arial" panose="020B0604020202020204" pitchFamily="34" charset="0"/>
            </a:endParaRPr>
          </a:p>
        </p:txBody>
      </p:sp>
      <p:sp>
        <p:nvSpPr>
          <p:cNvPr id="34" name="Rectangle 32"/>
          <p:cNvSpPr>
            <a:spLocks noChangeArrowheads="1"/>
          </p:cNvSpPr>
          <p:nvPr/>
        </p:nvSpPr>
        <p:spPr bwMode="auto">
          <a:xfrm>
            <a:off x="7412038" y="1057275"/>
            <a:ext cx="1420262"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zh-CN" altLang="en-US" sz="2000">
                <a:solidFill>
                  <a:srgbClr val="333399"/>
                </a:solidFill>
                <a:latin typeface="Arial" panose="020B0604020202020204" pitchFamily="34" charset="0"/>
              </a:rPr>
              <a:t>跳 数 限 制</a:t>
            </a:r>
            <a:endParaRPr kumimoji="1" lang="zh-CN" altLang="en-US" sz="2000">
              <a:solidFill>
                <a:srgbClr val="333399"/>
              </a:solidFill>
              <a:latin typeface="Arial" panose="020B0604020202020204" pitchFamily="34" charset="0"/>
            </a:endParaRPr>
          </a:p>
        </p:txBody>
      </p:sp>
      <p:sp>
        <p:nvSpPr>
          <p:cNvPr id="35" name="Line 33"/>
          <p:cNvSpPr>
            <a:spLocks noChangeShapeType="1"/>
          </p:cNvSpPr>
          <p:nvPr/>
        </p:nvSpPr>
        <p:spPr bwMode="auto">
          <a:xfrm>
            <a:off x="4375150" y="631825"/>
            <a:ext cx="6350" cy="382588"/>
          </a:xfrm>
          <a:prstGeom prst="line">
            <a:avLst/>
          </a:prstGeom>
          <a:noFill/>
          <a:ln w="12700">
            <a:solidFill>
              <a:schemeClr val="tx1"/>
            </a:solidFill>
            <a:round/>
          </a:ln>
          <a:effectLst/>
        </p:spPr>
        <p:txBody>
          <a:bodyPr wrap="none" anchor="ctr"/>
          <a:lstStyle/>
          <a:p>
            <a:pPr>
              <a:buNone/>
            </a:pPr>
            <a:endParaRPr lang="zh-CN" altLang="en-US"/>
          </a:p>
        </p:txBody>
      </p:sp>
      <p:sp>
        <p:nvSpPr>
          <p:cNvPr id="36" name="Rectangle 34"/>
          <p:cNvSpPr>
            <a:spLocks noChangeArrowheads="1"/>
          </p:cNvSpPr>
          <p:nvPr/>
        </p:nvSpPr>
        <p:spPr bwMode="auto">
          <a:xfrm>
            <a:off x="7023100" y="242888"/>
            <a:ext cx="468078" cy="397545"/>
          </a:xfrm>
          <a:prstGeom prst="rect">
            <a:avLst/>
          </a:prstGeom>
          <a:noFill/>
          <a:ln w="12700">
            <a:noFill/>
            <a:miter lim="800000"/>
          </a:ln>
          <a:effectLst/>
        </p:spPr>
        <p:txBody>
          <a:bodyPr wrap="none" lIns="90488" tIns="44450" rIns="90488" bIns="44450">
            <a:spAutoFit/>
          </a:bodyPr>
          <a:lstStyle/>
          <a:p>
            <a:pPr defTabSz="762000" eaLnBrk="0" hangingPunct="0">
              <a:buNone/>
            </a:pPr>
            <a:r>
              <a:rPr kumimoji="1" lang="en-US" altLang="zh-CN" sz="2000">
                <a:solidFill>
                  <a:srgbClr val="C00000"/>
                </a:solidFill>
                <a:latin typeface="Arial" panose="020B0604020202020204" pitchFamily="34" charset="0"/>
              </a:rPr>
              <a:t>24</a:t>
            </a:r>
            <a:endParaRPr kumimoji="1" lang="en-US" altLang="zh-CN" sz="2000">
              <a:solidFill>
                <a:srgbClr val="C00000"/>
              </a:solidFill>
              <a:latin typeface="Arial" panose="020B0604020202020204" pitchFamily="34" charset="0"/>
            </a:endParaRPr>
          </a:p>
        </p:txBody>
      </p:sp>
      <p:sp>
        <p:nvSpPr>
          <p:cNvPr id="37" name="Line 35"/>
          <p:cNvSpPr>
            <a:spLocks noChangeShapeType="1"/>
          </p:cNvSpPr>
          <p:nvPr/>
        </p:nvSpPr>
        <p:spPr bwMode="auto">
          <a:xfrm>
            <a:off x="1649413" y="4827588"/>
            <a:ext cx="7305675" cy="0"/>
          </a:xfrm>
          <a:prstGeom prst="line">
            <a:avLst/>
          </a:prstGeom>
          <a:noFill/>
          <a:ln w="12700">
            <a:solidFill>
              <a:schemeClr val="tx1"/>
            </a:solidFill>
            <a:round/>
          </a:ln>
          <a:effectLst/>
        </p:spPr>
        <p:txBody>
          <a:bodyPr/>
          <a:lstStyle/>
          <a:p>
            <a:pPr>
              <a:buNone/>
            </a:pPr>
            <a:endParaRPr lang="zh-CN" altLang="en-US"/>
          </a:p>
        </p:txBody>
      </p:sp>
      <p:sp>
        <p:nvSpPr>
          <p:cNvPr id="38" name="Rectangle 36"/>
          <p:cNvSpPr>
            <a:spLocks noChangeArrowheads="1"/>
          </p:cNvSpPr>
          <p:nvPr/>
        </p:nvSpPr>
        <p:spPr bwMode="auto">
          <a:xfrm>
            <a:off x="1665288" y="4845050"/>
            <a:ext cx="7272337" cy="1463675"/>
          </a:xfrm>
          <a:prstGeom prst="rect">
            <a:avLst/>
          </a:prstGeom>
          <a:solidFill>
            <a:srgbClr val="CCECFF"/>
          </a:solidFill>
          <a:ln w="12700">
            <a:solidFill>
              <a:srgbClr val="0000CC"/>
            </a:solidFill>
            <a:miter lim="800000"/>
          </a:ln>
          <a:effectLst/>
        </p:spPr>
        <p:txBody>
          <a:bodyPr wrap="none" anchor="ctr"/>
          <a:lstStyle/>
          <a:p>
            <a:pPr>
              <a:buNone/>
            </a:pPr>
            <a:endParaRPr lang="zh-CN" altLang="en-US"/>
          </a:p>
        </p:txBody>
      </p:sp>
      <p:sp>
        <p:nvSpPr>
          <p:cNvPr id="39" name="Rectangle 37"/>
          <p:cNvSpPr>
            <a:spLocks noChangeArrowheads="1"/>
          </p:cNvSpPr>
          <p:nvPr/>
        </p:nvSpPr>
        <p:spPr bwMode="auto">
          <a:xfrm>
            <a:off x="3132138" y="4956175"/>
            <a:ext cx="4130940" cy="459100"/>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buNone/>
            </a:pPr>
            <a:r>
              <a:rPr kumimoji="1" lang="zh-CN" altLang="en-US" sz="2400">
                <a:solidFill>
                  <a:srgbClr val="333399"/>
                </a:solidFill>
                <a:latin typeface="Arial" panose="020B0604020202020204" pitchFamily="34" charset="0"/>
              </a:rPr>
              <a:t>有效载荷（扩展首部 </a:t>
            </a:r>
            <a:r>
              <a:rPr kumimoji="1" lang="en-US" altLang="zh-CN" sz="2400">
                <a:solidFill>
                  <a:srgbClr val="333399"/>
                </a:solidFill>
                <a:latin typeface="Arial" panose="020B0604020202020204" pitchFamily="34" charset="0"/>
              </a:rPr>
              <a:t>/ </a:t>
            </a:r>
            <a:r>
              <a:rPr kumimoji="1" lang="zh-CN" altLang="en-US" sz="2400">
                <a:solidFill>
                  <a:srgbClr val="333399"/>
                </a:solidFill>
                <a:latin typeface="Arial" panose="020B0604020202020204" pitchFamily="34" charset="0"/>
              </a:rPr>
              <a:t>数据）</a:t>
            </a:r>
            <a:endParaRPr kumimoji="1" lang="zh-CN" altLang="en-US" sz="2400">
              <a:solidFill>
                <a:srgbClr val="333399"/>
              </a:solidFill>
              <a:latin typeface="Arial" panose="020B0604020202020204" pitchFamily="34" charset="0"/>
            </a:endParaRPr>
          </a:p>
        </p:txBody>
      </p:sp>
      <p:sp>
        <p:nvSpPr>
          <p:cNvPr id="40" name="Freeform 38"/>
          <p:cNvSpPr/>
          <p:nvPr/>
        </p:nvSpPr>
        <p:spPr bwMode="auto">
          <a:xfrm>
            <a:off x="1566863" y="5492750"/>
            <a:ext cx="7577137" cy="312738"/>
          </a:xfrm>
          <a:custGeom>
            <a:avLst/>
            <a:gdLst/>
            <a:ahLst/>
            <a:cxnLst>
              <a:cxn ang="0">
                <a:pos x="0" y="203"/>
              </a:cxn>
              <a:cxn ang="0">
                <a:pos x="475" y="34"/>
              </a:cxn>
              <a:cxn ang="0">
                <a:pos x="926" y="214"/>
              </a:cxn>
              <a:cxn ang="0">
                <a:pos x="1265" y="113"/>
              </a:cxn>
              <a:cxn ang="0">
                <a:pos x="1717" y="214"/>
              </a:cxn>
              <a:cxn ang="0">
                <a:pos x="2056" y="68"/>
              </a:cxn>
              <a:cxn ang="0">
                <a:pos x="2361" y="169"/>
              </a:cxn>
              <a:cxn ang="0">
                <a:pos x="2677" y="68"/>
              </a:cxn>
              <a:cxn ang="0">
                <a:pos x="2869" y="180"/>
              </a:cxn>
              <a:cxn ang="0">
                <a:pos x="3332" y="11"/>
              </a:cxn>
              <a:cxn ang="0">
                <a:pos x="3818" y="192"/>
              </a:cxn>
              <a:cxn ang="0">
                <a:pos x="3908" y="11"/>
              </a:cxn>
              <a:cxn ang="0">
                <a:pos x="4089" y="180"/>
              </a:cxn>
              <a:cxn ang="0">
                <a:pos x="4303" y="11"/>
              </a:cxn>
              <a:cxn ang="0">
                <a:pos x="4507" y="135"/>
              </a:cxn>
              <a:cxn ang="0">
                <a:pos x="4778" y="0"/>
              </a:cxn>
            </a:cxnLst>
            <a:rect l="0" t="0" r="r" b="b"/>
            <a:pathLst>
              <a:path w="4778" h="214">
                <a:moveTo>
                  <a:pt x="0" y="203"/>
                </a:moveTo>
                <a:lnTo>
                  <a:pt x="475" y="34"/>
                </a:lnTo>
                <a:lnTo>
                  <a:pt x="926" y="214"/>
                </a:lnTo>
                <a:lnTo>
                  <a:pt x="1265" y="113"/>
                </a:lnTo>
                <a:lnTo>
                  <a:pt x="1717" y="214"/>
                </a:lnTo>
                <a:lnTo>
                  <a:pt x="2056" y="68"/>
                </a:lnTo>
                <a:lnTo>
                  <a:pt x="2361" y="169"/>
                </a:lnTo>
                <a:lnTo>
                  <a:pt x="2677" y="68"/>
                </a:lnTo>
                <a:lnTo>
                  <a:pt x="2869" y="180"/>
                </a:lnTo>
                <a:lnTo>
                  <a:pt x="3332" y="11"/>
                </a:lnTo>
                <a:lnTo>
                  <a:pt x="3818" y="192"/>
                </a:lnTo>
                <a:lnTo>
                  <a:pt x="3908" y="11"/>
                </a:lnTo>
                <a:lnTo>
                  <a:pt x="4089" y="180"/>
                </a:lnTo>
                <a:lnTo>
                  <a:pt x="4303" y="11"/>
                </a:lnTo>
                <a:lnTo>
                  <a:pt x="4507" y="135"/>
                </a:lnTo>
                <a:lnTo>
                  <a:pt x="4778" y="0"/>
                </a:lnTo>
              </a:path>
            </a:pathLst>
          </a:custGeom>
          <a:noFill/>
          <a:ln w="76200" cap="flat" cmpd="sng">
            <a:solidFill>
              <a:schemeClr val="bg1"/>
            </a:solidFill>
            <a:prstDash val="solid"/>
            <a:round/>
            <a:headEnd type="none" w="med" len="med"/>
            <a:tailEnd type="none" w="med" len="med"/>
          </a:ln>
          <a:effectLst/>
        </p:spPr>
        <p:txBody>
          <a:bodyPr/>
          <a:lstStyle/>
          <a:p>
            <a:pPr>
              <a:buNone/>
            </a:pPr>
            <a:endParaRPr lang="zh-CN" altLang="en-US"/>
          </a:p>
        </p:txBody>
      </p:sp>
      <p:sp>
        <p:nvSpPr>
          <p:cNvPr id="41" name="AutoShape 39"/>
          <p:cNvSpPr/>
          <p:nvPr/>
        </p:nvSpPr>
        <p:spPr bwMode="auto">
          <a:xfrm>
            <a:off x="1344613" y="665163"/>
            <a:ext cx="228600" cy="4162425"/>
          </a:xfrm>
          <a:prstGeom prst="leftBrace">
            <a:avLst>
              <a:gd name="adj1" fmla="val 151736"/>
              <a:gd name="adj2" fmla="val 50000"/>
            </a:avLst>
          </a:prstGeom>
          <a:noFill/>
          <a:ln w="12700">
            <a:solidFill>
              <a:srgbClr val="333399"/>
            </a:solidFill>
            <a:round/>
          </a:ln>
          <a:effectLst/>
        </p:spPr>
        <p:txBody>
          <a:bodyPr wrap="none" anchor="ctr"/>
          <a:lstStyle/>
          <a:p>
            <a:pPr>
              <a:buNone/>
            </a:pPr>
            <a:endParaRPr lang="zh-CN" altLang="en-US"/>
          </a:p>
        </p:txBody>
      </p:sp>
      <p:sp>
        <p:nvSpPr>
          <p:cNvPr id="42" name="Rectangle 40"/>
          <p:cNvSpPr>
            <a:spLocks noChangeArrowheads="1"/>
          </p:cNvSpPr>
          <p:nvPr/>
        </p:nvSpPr>
        <p:spPr bwMode="auto">
          <a:xfrm>
            <a:off x="34925" y="2276475"/>
            <a:ext cx="1431483" cy="1345497"/>
          </a:xfrm>
          <a:prstGeom prst="rect">
            <a:avLst/>
          </a:prstGeom>
          <a:noFill/>
          <a:ln w="12700">
            <a:noFill/>
            <a:miter lim="800000"/>
          </a:ln>
          <a:effectLst/>
        </p:spPr>
        <p:txBody>
          <a:bodyPr wrap="none" lIns="90488" tIns="44450" rIns="90488" bIns="44450">
            <a:spAutoFit/>
          </a:bodyPr>
          <a:lstStyle/>
          <a:p>
            <a:pPr algn="ctr" defTabSz="762000" eaLnBrk="0" hangingPunct="0">
              <a:buNone/>
            </a:pPr>
            <a:r>
              <a:rPr kumimoji="1" lang="en-US" altLang="zh-CN" sz="2400" dirty="0">
                <a:solidFill>
                  <a:srgbClr val="333399"/>
                </a:solidFill>
                <a:latin typeface="Arial" panose="020B0604020202020204" pitchFamily="34" charset="0"/>
              </a:rPr>
              <a:t>IPv6 </a:t>
            </a:r>
            <a:r>
              <a:rPr kumimoji="1" lang="zh-CN" altLang="en-US" sz="2400" dirty="0">
                <a:solidFill>
                  <a:srgbClr val="333399"/>
                </a:solidFill>
                <a:latin typeface="Arial" panose="020B0604020202020204" pitchFamily="34" charset="0"/>
              </a:rPr>
              <a:t>的</a:t>
            </a:r>
            <a:endParaRPr kumimoji="1" lang="zh-CN" altLang="en-US" sz="2400" dirty="0">
              <a:solidFill>
                <a:srgbClr val="333399"/>
              </a:solidFill>
              <a:latin typeface="Arial" panose="020B0604020202020204" pitchFamily="34" charset="0"/>
            </a:endParaRPr>
          </a:p>
          <a:p>
            <a:pPr algn="ctr" defTabSz="762000" eaLnBrk="0" hangingPunct="0">
              <a:buNone/>
            </a:pPr>
            <a:r>
              <a:rPr kumimoji="1" lang="zh-CN" altLang="en-US" sz="2400" dirty="0">
                <a:solidFill>
                  <a:srgbClr val="333399"/>
                </a:solidFill>
                <a:latin typeface="Arial" panose="020B0604020202020204" pitchFamily="34" charset="0"/>
              </a:rPr>
              <a:t>基本首部</a:t>
            </a:r>
            <a:endParaRPr kumimoji="1" lang="zh-CN" altLang="en-US" sz="2400" dirty="0">
              <a:solidFill>
                <a:srgbClr val="333399"/>
              </a:solidFill>
              <a:latin typeface="Arial" panose="020B0604020202020204" pitchFamily="34" charset="0"/>
            </a:endParaRPr>
          </a:p>
          <a:p>
            <a:pPr algn="ctr" defTabSz="762000" eaLnBrk="0" hangingPunct="0">
              <a:buNone/>
            </a:pPr>
            <a:r>
              <a:rPr kumimoji="1" lang="zh-CN" altLang="en-US" sz="2400" dirty="0">
                <a:solidFill>
                  <a:srgbClr val="333399"/>
                </a:solidFill>
                <a:latin typeface="Arial" panose="020B0604020202020204" pitchFamily="34" charset="0"/>
              </a:rPr>
              <a:t>（</a:t>
            </a:r>
            <a:r>
              <a:rPr kumimoji="1" lang="en-US" altLang="zh-CN" sz="2400" dirty="0">
                <a:solidFill>
                  <a:srgbClr val="333399"/>
                </a:solidFill>
                <a:latin typeface="Arial" panose="020B0604020202020204" pitchFamily="34" charset="0"/>
              </a:rPr>
              <a:t>40 B</a:t>
            </a:r>
            <a:r>
              <a:rPr kumimoji="1" lang="zh-CN" altLang="en-US" sz="2400" dirty="0">
                <a:solidFill>
                  <a:srgbClr val="333399"/>
                </a:solidFill>
                <a:latin typeface="Arial" panose="020B0604020202020204" pitchFamily="34" charset="0"/>
              </a:rPr>
              <a:t>）</a:t>
            </a:r>
            <a:endParaRPr kumimoji="1" lang="zh-CN" altLang="en-US" sz="2400" dirty="0">
              <a:solidFill>
                <a:srgbClr val="333399"/>
              </a:solidFill>
              <a:latin typeface="Arial" panose="020B0604020202020204" pitchFamily="34" charset="0"/>
            </a:endParaRPr>
          </a:p>
        </p:txBody>
      </p:sp>
      <p:sp>
        <p:nvSpPr>
          <p:cNvPr id="43" name="AutoShape 41"/>
          <p:cNvSpPr/>
          <p:nvPr/>
        </p:nvSpPr>
        <p:spPr bwMode="auto">
          <a:xfrm>
            <a:off x="1381125" y="4864100"/>
            <a:ext cx="228600" cy="1444625"/>
          </a:xfrm>
          <a:prstGeom prst="leftBrace">
            <a:avLst>
              <a:gd name="adj1" fmla="val 52662"/>
              <a:gd name="adj2" fmla="val 50000"/>
            </a:avLst>
          </a:prstGeom>
          <a:noFill/>
          <a:ln w="12700">
            <a:solidFill>
              <a:schemeClr val="tx1"/>
            </a:solidFill>
            <a:round/>
          </a:ln>
          <a:effectLst/>
        </p:spPr>
        <p:txBody>
          <a:bodyPr wrap="none" anchor="ctr"/>
          <a:lstStyle/>
          <a:p>
            <a:pPr>
              <a:buNone/>
            </a:pPr>
            <a:endParaRPr lang="zh-CN" altLang="en-US"/>
          </a:p>
        </p:txBody>
      </p:sp>
      <p:sp>
        <p:nvSpPr>
          <p:cNvPr id="44" name="Rectangle 42"/>
          <p:cNvSpPr>
            <a:spLocks noChangeArrowheads="1"/>
          </p:cNvSpPr>
          <p:nvPr/>
        </p:nvSpPr>
        <p:spPr bwMode="auto">
          <a:xfrm>
            <a:off x="-252413" y="5013325"/>
            <a:ext cx="2029403" cy="1345497"/>
          </a:xfrm>
          <a:prstGeom prst="rect">
            <a:avLst/>
          </a:prstGeom>
          <a:noFill/>
          <a:ln w="12700">
            <a:noFill/>
            <a:miter lim="800000"/>
          </a:ln>
          <a:effectLst/>
        </p:spPr>
        <p:txBody>
          <a:bodyPr wrap="none" lIns="90488" tIns="44450" rIns="90488" bIns="44450">
            <a:spAutoFit/>
          </a:bodyPr>
          <a:lstStyle/>
          <a:p>
            <a:pPr algn="ctr" defTabSz="762000" eaLnBrk="0" hangingPunct="0">
              <a:buNone/>
            </a:pPr>
            <a:r>
              <a:rPr kumimoji="1" lang="en-US" altLang="zh-CN" sz="2400">
                <a:solidFill>
                  <a:srgbClr val="333399"/>
                </a:solidFill>
                <a:latin typeface="Arial" panose="020B0604020202020204" pitchFamily="34" charset="0"/>
              </a:rPr>
              <a:t>IPv6 </a:t>
            </a:r>
            <a:r>
              <a:rPr kumimoji="1" lang="zh-CN" altLang="en-US" sz="2400">
                <a:solidFill>
                  <a:srgbClr val="333399"/>
                </a:solidFill>
                <a:latin typeface="Arial" panose="020B0604020202020204" pitchFamily="34" charset="0"/>
              </a:rPr>
              <a:t>的</a:t>
            </a:r>
            <a:endParaRPr kumimoji="1" lang="zh-CN" altLang="en-US" sz="2400">
              <a:solidFill>
                <a:srgbClr val="333399"/>
              </a:solidFill>
              <a:latin typeface="Arial" panose="020B0604020202020204" pitchFamily="34" charset="0"/>
            </a:endParaRPr>
          </a:p>
          <a:p>
            <a:pPr algn="ctr" defTabSz="762000" eaLnBrk="0" hangingPunct="0">
              <a:buNone/>
            </a:pPr>
            <a:r>
              <a:rPr kumimoji="1" lang="zh-CN" altLang="en-US" sz="2400">
                <a:solidFill>
                  <a:srgbClr val="333399"/>
                </a:solidFill>
                <a:latin typeface="Arial" panose="020B0604020202020204" pitchFamily="34" charset="0"/>
              </a:rPr>
              <a:t>有效载荷</a:t>
            </a:r>
            <a:endParaRPr kumimoji="1" lang="zh-CN" altLang="en-US" sz="2400">
              <a:solidFill>
                <a:srgbClr val="333399"/>
              </a:solidFill>
              <a:latin typeface="Arial" panose="020B0604020202020204" pitchFamily="34" charset="0"/>
            </a:endParaRPr>
          </a:p>
          <a:p>
            <a:pPr algn="ctr" defTabSz="762000" eaLnBrk="0" hangingPunct="0">
              <a:buNone/>
            </a:pPr>
            <a:r>
              <a:rPr kumimoji="1" lang="zh-CN" altLang="en-US" sz="2400">
                <a:solidFill>
                  <a:srgbClr val="333399"/>
                </a:solidFill>
                <a:latin typeface="Arial" panose="020B0604020202020204" pitchFamily="34" charset="0"/>
              </a:rPr>
              <a:t>（至 </a:t>
            </a:r>
            <a:r>
              <a:rPr kumimoji="1" lang="en-US" altLang="zh-CN" sz="2400">
                <a:solidFill>
                  <a:srgbClr val="333399"/>
                </a:solidFill>
                <a:latin typeface="Arial" panose="020B0604020202020204" pitchFamily="34" charset="0"/>
              </a:rPr>
              <a:t>64 KB</a:t>
            </a:r>
            <a:r>
              <a:rPr kumimoji="1" lang="zh-CN" altLang="en-US" sz="2400">
                <a:solidFill>
                  <a:srgbClr val="333399"/>
                </a:solidFill>
                <a:latin typeface="Arial" panose="020B0604020202020204" pitchFamily="34" charset="0"/>
              </a:rPr>
              <a:t>）</a:t>
            </a:r>
            <a:endParaRPr kumimoji="1" lang="zh-CN" altLang="en-US" sz="2400">
              <a:solidFill>
                <a:srgbClr val="333399"/>
              </a:solidFill>
              <a:latin typeface="Arial" panose="020B0604020202020204" pitchFamily="34" charset="0"/>
            </a:endParaRPr>
          </a:p>
        </p:txBody>
      </p:sp>
      <p:sp>
        <p:nvSpPr>
          <p:cNvPr id="45" name="Rectangle 43"/>
          <p:cNvSpPr>
            <a:spLocks noChangeArrowheads="1"/>
          </p:cNvSpPr>
          <p:nvPr/>
        </p:nvSpPr>
        <p:spPr bwMode="auto">
          <a:xfrm>
            <a:off x="1619250" y="620713"/>
            <a:ext cx="7327900" cy="4248150"/>
          </a:xfrm>
          <a:prstGeom prst="rect">
            <a:avLst/>
          </a:prstGeom>
          <a:noFill/>
          <a:ln w="76200">
            <a:solidFill>
              <a:srgbClr val="FF0000"/>
            </a:solidFill>
            <a:miter lim="800000"/>
          </a:ln>
          <a:effectLst/>
        </p:spPr>
        <p:txBody>
          <a:bodyPr wrap="none" anchor="ctr"/>
          <a:lstStyle/>
          <a:p>
            <a:pPr>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5"/>
                                        </p:tgtEl>
                                        <p:attrNameLst>
                                          <p:attrName>style.visibility</p:attrName>
                                        </p:attrNameLst>
                                      </p:cBhvr>
                                      <p:tavLst>
                                        <p:tav tm="0">
                                          <p:val>
                                            <p:strVal val="hidden"/>
                                          </p:val>
                                        </p:tav>
                                        <p:tav tm="50000">
                                          <p:val>
                                            <p:strVal val="visible"/>
                                          </p:val>
                                        </p:tav>
                                      </p:tavLst>
                                    </p:anim>
                                  </p:childTnLst>
                                </p:cTn>
                              </p:par>
                              <p:par>
                                <p:cTn id="10" presetID="35" presetClass="emph" presetSubtype="0" repeatCount="3000" fill="hold" grpId="0" nodeType="withEffect">
                                  <p:stCondLst>
                                    <p:cond delay="500"/>
                                  </p:stCondLst>
                                  <p:childTnLst>
                                    <p:anim calcmode="discrete" valueType="str">
                                      <p:cBhvr>
                                        <p:cTn id="11" dur="10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5" grpId="0" bldLvl="0" animBg="1"/>
      <p:bldP spid="45" grpId="1"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2815" y="68580"/>
            <a:ext cx="7696200" cy="720725"/>
          </a:xfrm>
        </p:spPr>
        <p:txBody>
          <a:bodyPr/>
          <a:lstStyle/>
          <a:p>
            <a:r>
              <a:rPr lang="zh-CN" altLang="en-US" dirty="0"/>
              <a:t>扩展首部及下一个首部字段</a:t>
            </a:r>
            <a:endParaRPr lang="zh-CN" altLang="en-US" dirty="0"/>
          </a:p>
        </p:txBody>
      </p:sp>
      <p:sp>
        <p:nvSpPr>
          <p:cNvPr id="3" name="内容占位符 2"/>
          <p:cNvSpPr>
            <a:spLocks noGrp="1"/>
          </p:cNvSpPr>
          <p:nvPr>
            <p:ph idx="1"/>
          </p:nvPr>
        </p:nvSpPr>
        <p:spPr>
          <a:xfrm>
            <a:off x="634365" y="908050"/>
            <a:ext cx="7281545" cy="4114800"/>
          </a:xfrm>
        </p:spPr>
        <p:txBody>
          <a:bodyPr/>
          <a:lstStyle/>
          <a:p>
            <a:r>
              <a:rPr lang="en-US" altLang="zh-CN" sz="2800" dirty="0" smtClean="0"/>
              <a:t>IPv6 </a:t>
            </a:r>
            <a:r>
              <a:rPr lang="zh-CN" altLang="en-US" sz="2800" dirty="0" smtClean="0"/>
              <a:t>把原来 </a:t>
            </a:r>
            <a:r>
              <a:rPr lang="en-US" altLang="zh-CN" sz="2800" dirty="0" smtClean="0"/>
              <a:t>IPv4 </a:t>
            </a:r>
            <a:r>
              <a:rPr lang="zh-CN" altLang="en-US" sz="2800" dirty="0" smtClean="0"/>
              <a:t>首部中选项的功能都放在</a:t>
            </a:r>
            <a:r>
              <a:rPr lang="zh-CN" altLang="en-US" sz="2800" dirty="0" smtClean="0">
                <a:solidFill>
                  <a:schemeClr val="hlink"/>
                </a:solidFill>
              </a:rPr>
              <a:t>扩展首部</a:t>
            </a:r>
            <a:r>
              <a:rPr lang="zh-CN" altLang="en-US" sz="2800" dirty="0" smtClean="0"/>
              <a:t>中，并将扩展首部留给路径两端的源站和目的站的主机来处理。</a:t>
            </a:r>
            <a:endParaRPr lang="zh-CN" altLang="en-US" sz="2800" dirty="0" smtClean="0"/>
          </a:p>
          <a:p>
            <a:r>
              <a:rPr lang="zh-CN" altLang="en-US" sz="2800" dirty="0" smtClean="0"/>
              <a:t>数据报途中经过的路由器都不处理这些扩展首部（只有一个首部例外，即逐跳选项扩展首部）。</a:t>
            </a:r>
            <a:endParaRPr lang="zh-CN" altLang="en-US" sz="2800" dirty="0" smtClean="0"/>
          </a:p>
          <a:p>
            <a:r>
              <a:rPr lang="zh-CN" altLang="en-US" sz="2800" dirty="0" smtClean="0"/>
              <a:t>这样就</a:t>
            </a:r>
            <a:r>
              <a:rPr lang="zh-CN" altLang="en-US" sz="2800" dirty="0" smtClean="0">
                <a:solidFill>
                  <a:schemeClr val="hlink"/>
                </a:solidFill>
              </a:rPr>
              <a:t>大大提高了路由器的处理效率</a:t>
            </a:r>
            <a:endParaRPr lang="zh-CN" altLang="en-US" sz="2800" dirty="0" smtClean="0">
              <a:solidFill>
                <a:schemeClr val="hlink"/>
              </a:solidFill>
            </a:endParaRPr>
          </a:p>
          <a:p>
            <a:r>
              <a:rPr lang="zh-CN" altLang="en-US" sz="2800" dirty="0" smtClean="0">
                <a:sym typeface="+mn-ea"/>
              </a:rPr>
              <a:t>在 </a:t>
            </a:r>
            <a:r>
              <a:rPr lang="en-US" altLang="zh-CN" sz="2800" dirty="0" smtClean="0">
                <a:sym typeface="+mn-ea"/>
              </a:rPr>
              <a:t>RFC 2460 </a:t>
            </a:r>
            <a:r>
              <a:rPr lang="zh-CN" altLang="en-US" sz="2800" dirty="0" smtClean="0">
                <a:sym typeface="+mn-ea"/>
              </a:rPr>
              <a:t>中定义了六种扩展首部： 逐跳选项、 路由选择、 分片、 鉴别、 封装安全有效载荷、目的站选项</a:t>
            </a:r>
            <a:r>
              <a:rPr lang="zh-CN" altLang="en-US" sz="2800" dirty="0" smtClean="0"/>
              <a:t> </a:t>
            </a:r>
            <a:endParaRPr lang="zh-CN" altLang="en-US" sz="2800"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4730" y="-973"/>
            <a:ext cx="7696200" cy="720725"/>
          </a:xfrm>
        </p:spPr>
        <p:txBody>
          <a:bodyPr/>
          <a:lstStyle/>
          <a:p>
            <a:r>
              <a:rPr lang="en-US" altLang="zh-CN" dirty="0" smtClean="0"/>
              <a:t>IPv6 </a:t>
            </a:r>
            <a:r>
              <a:rPr lang="zh-CN" altLang="en-US" dirty="0" smtClean="0"/>
              <a:t>的扩展首部顺序</a:t>
            </a:r>
            <a:endParaRPr lang="zh-CN" altLang="en-US" dirty="0"/>
          </a:p>
        </p:txBody>
      </p:sp>
      <p:sp>
        <p:nvSpPr>
          <p:cNvPr id="5" name="Line 23"/>
          <p:cNvSpPr>
            <a:spLocks noChangeShapeType="1"/>
          </p:cNvSpPr>
          <p:nvPr/>
        </p:nvSpPr>
        <p:spPr bwMode="auto">
          <a:xfrm>
            <a:off x="1900238" y="5416233"/>
            <a:ext cx="7123112" cy="0"/>
          </a:xfrm>
          <a:prstGeom prst="line">
            <a:avLst/>
          </a:prstGeom>
          <a:noFill/>
          <a:ln w="28575">
            <a:solidFill>
              <a:srgbClr val="333399"/>
            </a:solidFill>
            <a:round/>
            <a:headEnd type="triangle" w="sm" len="med"/>
            <a:tailEnd type="triangle" w="sm" len="med"/>
          </a:ln>
          <a:effectLst/>
        </p:spPr>
        <p:txBody>
          <a:bodyPr/>
          <a:lstStyle/>
          <a:p>
            <a:pPr>
              <a:buNone/>
            </a:pPr>
            <a:endParaRPr lang="zh-CN" altLang="en-US"/>
          </a:p>
        </p:txBody>
      </p:sp>
      <p:sp>
        <p:nvSpPr>
          <p:cNvPr id="6" name="Text Box 24"/>
          <p:cNvSpPr txBox="1">
            <a:spLocks noChangeArrowheads="1"/>
          </p:cNvSpPr>
          <p:nvPr/>
        </p:nvSpPr>
        <p:spPr bwMode="auto">
          <a:xfrm>
            <a:off x="4651375" y="5162233"/>
            <a:ext cx="1403350" cy="457200"/>
          </a:xfrm>
          <a:prstGeom prst="rect">
            <a:avLst/>
          </a:prstGeom>
          <a:solidFill>
            <a:schemeClr val="bg1"/>
          </a:solidFill>
          <a:ln w="9525">
            <a:noFill/>
            <a:miter lim="800000"/>
          </a:ln>
          <a:effectLst/>
        </p:spPr>
        <p:txBody>
          <a:bodyPr wrap="none">
            <a:spAutoFit/>
          </a:bodyPr>
          <a:lstStyle/>
          <a:p>
            <a:pPr algn="ctr">
              <a:buNone/>
            </a:pPr>
            <a:r>
              <a:rPr kumimoji="1" lang="zh-CN" altLang="en-US" sz="2400">
                <a:solidFill>
                  <a:srgbClr val="333399"/>
                </a:solidFill>
                <a:latin typeface="Arial" panose="020B0604020202020204" pitchFamily="34" charset="0"/>
              </a:rPr>
              <a:t>有效载荷</a:t>
            </a:r>
            <a:endParaRPr kumimoji="1" lang="zh-CN" altLang="en-US" sz="2400">
              <a:solidFill>
                <a:srgbClr val="333399"/>
              </a:solidFill>
              <a:latin typeface="Arial" panose="020B0604020202020204" pitchFamily="34" charset="0"/>
            </a:endParaRPr>
          </a:p>
        </p:txBody>
      </p:sp>
      <p:sp>
        <p:nvSpPr>
          <p:cNvPr id="7" name="Line 19"/>
          <p:cNvSpPr>
            <a:spLocks noChangeShapeType="1"/>
          </p:cNvSpPr>
          <p:nvPr/>
        </p:nvSpPr>
        <p:spPr bwMode="auto">
          <a:xfrm>
            <a:off x="1941513" y="3031808"/>
            <a:ext cx="3294062" cy="0"/>
          </a:xfrm>
          <a:prstGeom prst="line">
            <a:avLst/>
          </a:prstGeom>
          <a:noFill/>
          <a:ln w="28575">
            <a:solidFill>
              <a:srgbClr val="333399"/>
            </a:solidFill>
            <a:round/>
            <a:headEnd type="triangle" w="sm" len="med"/>
            <a:tailEnd type="triangle" w="sm" len="med"/>
          </a:ln>
          <a:effectLst/>
        </p:spPr>
        <p:txBody>
          <a:bodyPr/>
          <a:lstStyle/>
          <a:p>
            <a:pPr>
              <a:buNone/>
            </a:pPr>
            <a:endParaRPr lang="zh-CN" altLang="en-US"/>
          </a:p>
        </p:txBody>
      </p:sp>
      <p:sp>
        <p:nvSpPr>
          <p:cNvPr id="8" name="Text Box 20"/>
          <p:cNvSpPr txBox="1">
            <a:spLocks noChangeArrowheads="1"/>
          </p:cNvSpPr>
          <p:nvPr/>
        </p:nvSpPr>
        <p:spPr bwMode="auto">
          <a:xfrm>
            <a:off x="2873375" y="2771458"/>
            <a:ext cx="1403350" cy="457200"/>
          </a:xfrm>
          <a:prstGeom prst="rect">
            <a:avLst/>
          </a:prstGeom>
          <a:solidFill>
            <a:schemeClr val="bg1"/>
          </a:solidFill>
          <a:ln w="9525">
            <a:noFill/>
            <a:miter lim="800000"/>
          </a:ln>
          <a:effectLst/>
        </p:spPr>
        <p:txBody>
          <a:bodyPr wrap="none">
            <a:spAutoFit/>
          </a:bodyPr>
          <a:lstStyle/>
          <a:p>
            <a:pPr algn="ctr">
              <a:buNone/>
            </a:pPr>
            <a:r>
              <a:rPr kumimoji="1" lang="zh-CN" altLang="en-US" sz="2400">
                <a:solidFill>
                  <a:srgbClr val="333399"/>
                </a:solidFill>
                <a:latin typeface="Arial" panose="020B0604020202020204" pitchFamily="34" charset="0"/>
              </a:rPr>
              <a:t>有效载荷</a:t>
            </a:r>
            <a:endParaRPr kumimoji="1" lang="zh-CN" altLang="en-US" sz="2400">
              <a:solidFill>
                <a:srgbClr val="333399"/>
              </a:solidFill>
              <a:latin typeface="Arial" panose="020B0604020202020204" pitchFamily="34" charset="0"/>
            </a:endParaRPr>
          </a:p>
        </p:txBody>
      </p:sp>
      <p:sp>
        <p:nvSpPr>
          <p:cNvPr id="9" name="Rectangle 3"/>
          <p:cNvSpPr>
            <a:spLocks noChangeArrowheads="1"/>
          </p:cNvSpPr>
          <p:nvPr/>
        </p:nvSpPr>
        <p:spPr bwMode="auto">
          <a:xfrm>
            <a:off x="206375" y="1639570"/>
            <a:ext cx="5029200" cy="1141413"/>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buNone/>
            </a:pPr>
            <a:endParaRPr lang="zh-CN" altLang="en-US"/>
          </a:p>
        </p:txBody>
      </p:sp>
      <p:sp>
        <p:nvSpPr>
          <p:cNvPr id="10" name="Rectangle 4"/>
          <p:cNvSpPr>
            <a:spLocks noChangeArrowheads="1"/>
          </p:cNvSpPr>
          <p:nvPr/>
        </p:nvSpPr>
        <p:spPr bwMode="auto">
          <a:xfrm>
            <a:off x="325438" y="2041208"/>
            <a:ext cx="1460500" cy="665162"/>
          </a:xfrm>
          <a:prstGeom prst="rect">
            <a:avLst/>
          </a:prstGeom>
          <a:solidFill>
            <a:srgbClr val="FFCCFF"/>
          </a:solidFill>
          <a:ln w="9525">
            <a:solidFill>
              <a:srgbClr val="FF0000"/>
            </a:solidFill>
            <a:miter lim="800000"/>
          </a:ln>
          <a:effectLst/>
        </p:spPr>
        <p:txBody>
          <a:bodyPr wrap="none" anchor="ctr"/>
          <a:lstStyle/>
          <a:p>
            <a:pPr>
              <a:buNone/>
            </a:pPr>
            <a:endParaRPr lang="zh-CN" altLang="en-US"/>
          </a:p>
        </p:txBody>
      </p:sp>
      <p:sp>
        <p:nvSpPr>
          <p:cNvPr id="11" name="Rectangle 5"/>
          <p:cNvSpPr>
            <a:spLocks noChangeArrowheads="1"/>
          </p:cNvSpPr>
          <p:nvPr/>
        </p:nvSpPr>
        <p:spPr bwMode="auto">
          <a:xfrm>
            <a:off x="1941513" y="1668145"/>
            <a:ext cx="3294062" cy="1112838"/>
          </a:xfrm>
          <a:prstGeom prst="rect">
            <a:avLst/>
          </a:prstGeom>
          <a:solidFill>
            <a:srgbClr val="CCECFF"/>
          </a:solidFill>
          <a:ln w="9525">
            <a:solidFill>
              <a:srgbClr val="0000CC"/>
            </a:solidFill>
            <a:miter lim="800000"/>
          </a:ln>
          <a:effectLst/>
        </p:spPr>
        <p:txBody>
          <a:bodyPr wrap="none" anchor="ctr"/>
          <a:lstStyle/>
          <a:p>
            <a:pPr>
              <a:buNone/>
            </a:pPr>
            <a:endParaRPr lang="zh-CN" altLang="en-US"/>
          </a:p>
        </p:txBody>
      </p:sp>
      <p:sp>
        <p:nvSpPr>
          <p:cNvPr id="12" name="Text Box 6"/>
          <p:cNvSpPr txBox="1">
            <a:spLocks noChangeArrowheads="1"/>
          </p:cNvSpPr>
          <p:nvPr/>
        </p:nvSpPr>
        <p:spPr bwMode="auto">
          <a:xfrm>
            <a:off x="315913" y="1560195"/>
            <a:ext cx="1528175" cy="1200329"/>
          </a:xfrm>
          <a:prstGeom prst="rect">
            <a:avLst/>
          </a:prstGeom>
          <a:noFill/>
          <a:ln w="9525">
            <a:noFill/>
            <a:miter lim="800000"/>
          </a:ln>
          <a:effectLst/>
        </p:spPr>
        <p:txBody>
          <a:bodyPr wrap="none">
            <a:spAutoFit/>
          </a:bodyPr>
          <a:lstStyle/>
          <a:p>
            <a:pPr algn="ctr">
              <a:buNone/>
            </a:pPr>
            <a:r>
              <a:rPr kumimoji="1" lang="zh-CN" altLang="en-US" sz="2000" u="sng">
                <a:solidFill>
                  <a:srgbClr val="333399"/>
                </a:solidFill>
                <a:latin typeface="Arial" panose="020B0604020202020204" pitchFamily="34" charset="0"/>
              </a:rPr>
              <a:t>基本首部</a:t>
            </a:r>
            <a:endParaRPr kumimoji="1" lang="zh-CN" altLang="en-US" sz="2000" u="sng">
              <a:solidFill>
                <a:srgbClr val="333399"/>
              </a:solidFill>
              <a:latin typeface="Arial" panose="020B0604020202020204" pitchFamily="34" charset="0"/>
            </a:endParaRPr>
          </a:p>
          <a:p>
            <a:pPr algn="ctr">
              <a:spcBef>
                <a:spcPct val="40000"/>
              </a:spcBef>
              <a:buNone/>
            </a:pPr>
            <a:r>
              <a:rPr kumimoji="1" lang="zh-CN" altLang="en-US" sz="2000">
                <a:solidFill>
                  <a:srgbClr val="333399"/>
                </a:solidFill>
                <a:latin typeface="Arial" panose="020B0604020202020204" pitchFamily="34" charset="0"/>
              </a:rPr>
              <a:t>下一个首部</a:t>
            </a:r>
            <a:endParaRPr kumimoji="1" lang="zh-CN" altLang="en-US" sz="2000">
              <a:solidFill>
                <a:srgbClr val="333399"/>
              </a:solidFill>
              <a:latin typeface="Arial" panose="020B0604020202020204" pitchFamily="34" charset="0"/>
            </a:endParaRPr>
          </a:p>
          <a:p>
            <a:pPr algn="ctr">
              <a:buNone/>
            </a:pPr>
            <a:r>
              <a:rPr kumimoji="1" lang="en-US" altLang="zh-CN" sz="2000">
                <a:solidFill>
                  <a:srgbClr val="333399"/>
                </a:solidFill>
                <a:latin typeface="Arial" panose="020B0604020202020204" pitchFamily="34" charset="0"/>
              </a:rPr>
              <a:t>= TCP/UDP</a:t>
            </a:r>
            <a:endParaRPr kumimoji="1" lang="en-US" altLang="zh-CN" sz="2000">
              <a:solidFill>
                <a:srgbClr val="333399"/>
              </a:solidFill>
              <a:latin typeface="Arial" panose="020B0604020202020204" pitchFamily="34" charset="0"/>
            </a:endParaRPr>
          </a:p>
        </p:txBody>
      </p:sp>
      <p:sp>
        <p:nvSpPr>
          <p:cNvPr id="13" name="Line 7"/>
          <p:cNvSpPr>
            <a:spLocks noChangeShapeType="1"/>
          </p:cNvSpPr>
          <p:nvPr/>
        </p:nvSpPr>
        <p:spPr bwMode="auto">
          <a:xfrm>
            <a:off x="1920875" y="1639570"/>
            <a:ext cx="0" cy="1141413"/>
          </a:xfrm>
          <a:prstGeom prst="line">
            <a:avLst/>
          </a:prstGeom>
          <a:noFill/>
          <a:ln w="9525">
            <a:solidFill>
              <a:schemeClr val="tx1"/>
            </a:solidFill>
            <a:round/>
          </a:ln>
          <a:effectLst/>
        </p:spPr>
        <p:txBody>
          <a:bodyPr/>
          <a:lstStyle/>
          <a:p>
            <a:pPr>
              <a:buNone/>
            </a:pPr>
            <a:endParaRPr lang="zh-CN" altLang="en-US"/>
          </a:p>
        </p:txBody>
      </p:sp>
      <p:sp>
        <p:nvSpPr>
          <p:cNvPr id="14" name="Rectangle 8"/>
          <p:cNvSpPr>
            <a:spLocks noChangeArrowheads="1"/>
          </p:cNvSpPr>
          <p:nvPr/>
        </p:nvSpPr>
        <p:spPr bwMode="auto">
          <a:xfrm>
            <a:off x="206375" y="4020820"/>
            <a:ext cx="8829675" cy="1139825"/>
          </a:xfrm>
          <a:prstGeom prst="rect">
            <a:avLst/>
          </a:prstGeom>
          <a:solidFill>
            <a:srgbClr val="FFFF99"/>
          </a:solidFill>
          <a:ln w="9525">
            <a:solidFill>
              <a:srgbClr val="0000CC"/>
            </a:solidFill>
            <a:miter lim="800000"/>
          </a:ln>
          <a:effectLst>
            <a:outerShdw dist="35921" dir="2700000" algn="ctr" rotWithShape="0">
              <a:schemeClr val="bg2"/>
            </a:outerShdw>
          </a:effectLst>
        </p:spPr>
        <p:txBody>
          <a:bodyPr wrap="none" anchor="ctr"/>
          <a:lstStyle/>
          <a:p>
            <a:pPr>
              <a:buNone/>
            </a:pPr>
            <a:endParaRPr lang="zh-CN" altLang="en-US"/>
          </a:p>
        </p:txBody>
      </p:sp>
      <p:sp>
        <p:nvSpPr>
          <p:cNvPr id="15" name="Rectangle 9"/>
          <p:cNvSpPr>
            <a:spLocks noChangeArrowheads="1"/>
          </p:cNvSpPr>
          <p:nvPr/>
        </p:nvSpPr>
        <p:spPr bwMode="auto">
          <a:xfrm>
            <a:off x="323850" y="4422458"/>
            <a:ext cx="1425575" cy="703262"/>
          </a:xfrm>
          <a:prstGeom prst="rect">
            <a:avLst/>
          </a:prstGeom>
          <a:solidFill>
            <a:srgbClr val="FFCCFF"/>
          </a:solidFill>
          <a:ln w="19050">
            <a:solidFill>
              <a:srgbClr val="FF0000"/>
            </a:solidFill>
            <a:miter lim="800000"/>
          </a:ln>
          <a:effectLst/>
        </p:spPr>
        <p:txBody>
          <a:bodyPr wrap="none" anchor="ctr"/>
          <a:lstStyle/>
          <a:p>
            <a:pPr>
              <a:buNone/>
            </a:pPr>
            <a:endParaRPr lang="zh-CN" altLang="en-US"/>
          </a:p>
        </p:txBody>
      </p:sp>
      <p:sp>
        <p:nvSpPr>
          <p:cNvPr id="16" name="Text Box 10"/>
          <p:cNvSpPr txBox="1">
            <a:spLocks noChangeArrowheads="1"/>
          </p:cNvSpPr>
          <p:nvPr/>
        </p:nvSpPr>
        <p:spPr bwMode="auto">
          <a:xfrm>
            <a:off x="309563" y="3935095"/>
            <a:ext cx="1467068" cy="1200329"/>
          </a:xfrm>
          <a:prstGeom prst="rect">
            <a:avLst/>
          </a:prstGeom>
          <a:noFill/>
          <a:ln w="9525">
            <a:noFill/>
            <a:miter lim="800000"/>
          </a:ln>
          <a:effectLst/>
        </p:spPr>
        <p:txBody>
          <a:bodyPr wrap="none">
            <a:spAutoFit/>
          </a:bodyPr>
          <a:lstStyle/>
          <a:p>
            <a:pPr algn="ctr">
              <a:buNone/>
            </a:pPr>
            <a:r>
              <a:rPr kumimoji="1" lang="zh-CN" altLang="en-US" sz="2000" u="sng">
                <a:solidFill>
                  <a:srgbClr val="333399"/>
                </a:solidFill>
                <a:latin typeface="Arial" panose="020B0604020202020204" pitchFamily="34" charset="0"/>
              </a:rPr>
              <a:t>基本首部</a:t>
            </a:r>
            <a:endParaRPr kumimoji="1" lang="zh-CN" altLang="en-US" sz="2000" u="sng">
              <a:solidFill>
                <a:srgbClr val="333399"/>
              </a:solidFill>
              <a:latin typeface="Arial" panose="020B0604020202020204" pitchFamily="34" charset="0"/>
            </a:endParaRPr>
          </a:p>
          <a:p>
            <a:pPr algn="ctr">
              <a:spcBef>
                <a:spcPct val="40000"/>
              </a:spcBef>
              <a:buNone/>
            </a:pPr>
            <a:r>
              <a:rPr kumimoji="1" lang="zh-CN" altLang="en-US" sz="2000">
                <a:solidFill>
                  <a:srgbClr val="333399"/>
                </a:solidFill>
                <a:latin typeface="Arial" panose="020B0604020202020204" pitchFamily="34" charset="0"/>
              </a:rPr>
              <a:t>下一个首部</a:t>
            </a:r>
            <a:endParaRPr kumimoji="1" lang="zh-CN" altLang="en-US" sz="2000">
              <a:solidFill>
                <a:srgbClr val="333399"/>
              </a:solidFill>
              <a:latin typeface="Arial" panose="020B0604020202020204" pitchFamily="34" charset="0"/>
            </a:endParaRPr>
          </a:p>
          <a:p>
            <a:pPr algn="ctr">
              <a:buNone/>
            </a:pPr>
            <a:r>
              <a:rPr kumimoji="1" lang="en-US" altLang="zh-CN" sz="2000">
                <a:solidFill>
                  <a:srgbClr val="333399"/>
                </a:solidFill>
                <a:latin typeface="Arial" panose="020B0604020202020204" pitchFamily="34" charset="0"/>
              </a:rPr>
              <a:t>= </a:t>
            </a:r>
            <a:r>
              <a:rPr kumimoji="1" lang="zh-CN" altLang="en-US" sz="2000">
                <a:solidFill>
                  <a:srgbClr val="333399"/>
                </a:solidFill>
                <a:latin typeface="Arial" panose="020B0604020202020204" pitchFamily="34" charset="0"/>
              </a:rPr>
              <a:t>路由选择</a:t>
            </a:r>
            <a:endParaRPr kumimoji="1" lang="zh-CN" altLang="en-US" sz="2000">
              <a:solidFill>
                <a:srgbClr val="333399"/>
              </a:solidFill>
              <a:latin typeface="Arial" panose="020B0604020202020204" pitchFamily="34" charset="0"/>
            </a:endParaRPr>
          </a:p>
        </p:txBody>
      </p:sp>
      <p:sp>
        <p:nvSpPr>
          <p:cNvPr id="17" name="Rectangle 11"/>
          <p:cNvSpPr>
            <a:spLocks noChangeArrowheads="1"/>
          </p:cNvSpPr>
          <p:nvPr/>
        </p:nvSpPr>
        <p:spPr bwMode="auto">
          <a:xfrm>
            <a:off x="1920875" y="4068445"/>
            <a:ext cx="7115175" cy="1077913"/>
          </a:xfrm>
          <a:prstGeom prst="rect">
            <a:avLst/>
          </a:prstGeom>
          <a:solidFill>
            <a:srgbClr val="CCECFF"/>
          </a:solidFill>
          <a:ln w="9525">
            <a:noFill/>
            <a:miter lim="800000"/>
          </a:ln>
          <a:effectLst/>
        </p:spPr>
        <p:txBody>
          <a:bodyPr wrap="none" anchor="ctr"/>
          <a:lstStyle/>
          <a:p>
            <a:pPr>
              <a:buNone/>
            </a:pPr>
            <a:endParaRPr lang="zh-CN" altLang="en-US"/>
          </a:p>
        </p:txBody>
      </p:sp>
      <p:sp>
        <p:nvSpPr>
          <p:cNvPr id="18" name="Rectangle 12"/>
          <p:cNvSpPr>
            <a:spLocks noChangeArrowheads="1"/>
          </p:cNvSpPr>
          <p:nvPr/>
        </p:nvSpPr>
        <p:spPr bwMode="auto">
          <a:xfrm>
            <a:off x="2184400" y="4449445"/>
            <a:ext cx="1425575" cy="676275"/>
          </a:xfrm>
          <a:prstGeom prst="rect">
            <a:avLst/>
          </a:prstGeom>
          <a:solidFill>
            <a:srgbClr val="FFCCFF"/>
          </a:solidFill>
          <a:ln w="19050">
            <a:solidFill>
              <a:srgbClr val="FF0000"/>
            </a:solidFill>
            <a:miter lim="800000"/>
          </a:ln>
          <a:effectLst/>
        </p:spPr>
        <p:txBody>
          <a:bodyPr wrap="none" anchor="ctr"/>
          <a:lstStyle/>
          <a:p>
            <a:pPr>
              <a:buNone/>
            </a:pPr>
            <a:endParaRPr lang="zh-CN" altLang="en-US"/>
          </a:p>
        </p:txBody>
      </p:sp>
      <p:sp>
        <p:nvSpPr>
          <p:cNvPr id="19" name="Text Box 13"/>
          <p:cNvSpPr txBox="1">
            <a:spLocks noChangeArrowheads="1"/>
          </p:cNvSpPr>
          <p:nvPr/>
        </p:nvSpPr>
        <p:spPr bwMode="auto">
          <a:xfrm>
            <a:off x="2020888" y="3981133"/>
            <a:ext cx="1723549" cy="1200329"/>
          </a:xfrm>
          <a:prstGeom prst="rect">
            <a:avLst/>
          </a:prstGeom>
          <a:noFill/>
          <a:ln w="9525">
            <a:noFill/>
            <a:miter lim="800000"/>
          </a:ln>
          <a:effectLst/>
        </p:spPr>
        <p:txBody>
          <a:bodyPr wrap="none">
            <a:spAutoFit/>
          </a:bodyPr>
          <a:lstStyle/>
          <a:p>
            <a:pPr algn="ctr">
              <a:buNone/>
            </a:pPr>
            <a:r>
              <a:rPr kumimoji="1" lang="zh-CN" altLang="en-US" sz="2000" u="sng">
                <a:solidFill>
                  <a:srgbClr val="333399"/>
                </a:solidFill>
                <a:latin typeface="Arial" panose="020B0604020202020204" pitchFamily="34" charset="0"/>
              </a:rPr>
              <a:t>路由选择首部</a:t>
            </a:r>
            <a:endParaRPr kumimoji="1" lang="zh-CN" altLang="en-US" sz="2000" u="sng">
              <a:solidFill>
                <a:srgbClr val="333399"/>
              </a:solidFill>
              <a:latin typeface="Arial" panose="020B0604020202020204" pitchFamily="34" charset="0"/>
            </a:endParaRPr>
          </a:p>
          <a:p>
            <a:pPr algn="ctr">
              <a:spcBef>
                <a:spcPct val="40000"/>
              </a:spcBef>
              <a:buNone/>
            </a:pPr>
            <a:r>
              <a:rPr kumimoji="1" lang="zh-CN" altLang="en-US" sz="2000">
                <a:solidFill>
                  <a:srgbClr val="333399"/>
                </a:solidFill>
                <a:latin typeface="Arial" panose="020B0604020202020204" pitchFamily="34" charset="0"/>
              </a:rPr>
              <a:t>下一个首部</a:t>
            </a:r>
            <a:endParaRPr kumimoji="1" lang="zh-CN" altLang="en-US" sz="2000">
              <a:solidFill>
                <a:srgbClr val="333399"/>
              </a:solidFill>
              <a:latin typeface="Arial" panose="020B0604020202020204" pitchFamily="34" charset="0"/>
            </a:endParaRPr>
          </a:p>
          <a:p>
            <a:pPr algn="ctr">
              <a:buNone/>
            </a:pPr>
            <a:r>
              <a:rPr kumimoji="1" lang="en-US" altLang="zh-CN" sz="2000">
                <a:solidFill>
                  <a:srgbClr val="333399"/>
                </a:solidFill>
                <a:latin typeface="Arial" panose="020B0604020202020204" pitchFamily="34" charset="0"/>
              </a:rPr>
              <a:t>= </a:t>
            </a:r>
            <a:r>
              <a:rPr kumimoji="1" lang="zh-CN" altLang="en-US" sz="2000">
                <a:solidFill>
                  <a:srgbClr val="333399"/>
                </a:solidFill>
                <a:latin typeface="Arial" panose="020B0604020202020204" pitchFamily="34" charset="0"/>
              </a:rPr>
              <a:t>分片</a:t>
            </a:r>
            <a:endParaRPr kumimoji="1" lang="zh-CN" altLang="en-US" sz="2000">
              <a:solidFill>
                <a:srgbClr val="333399"/>
              </a:solidFill>
              <a:latin typeface="Arial" panose="020B0604020202020204" pitchFamily="34" charset="0"/>
            </a:endParaRPr>
          </a:p>
        </p:txBody>
      </p:sp>
      <p:sp>
        <p:nvSpPr>
          <p:cNvPr id="20" name="Rectangle 14"/>
          <p:cNvSpPr>
            <a:spLocks noChangeArrowheads="1"/>
          </p:cNvSpPr>
          <p:nvPr/>
        </p:nvSpPr>
        <p:spPr bwMode="auto">
          <a:xfrm>
            <a:off x="4017963" y="4451033"/>
            <a:ext cx="1460500" cy="674687"/>
          </a:xfrm>
          <a:prstGeom prst="rect">
            <a:avLst/>
          </a:prstGeom>
          <a:solidFill>
            <a:srgbClr val="FFCCFF"/>
          </a:solidFill>
          <a:ln w="19050">
            <a:solidFill>
              <a:schemeClr val="hlink"/>
            </a:solidFill>
            <a:miter lim="800000"/>
          </a:ln>
          <a:effectLst/>
        </p:spPr>
        <p:txBody>
          <a:bodyPr wrap="none" anchor="ctr"/>
          <a:lstStyle/>
          <a:p>
            <a:pPr>
              <a:buNone/>
            </a:pPr>
            <a:endParaRPr lang="zh-CN" altLang="en-US"/>
          </a:p>
        </p:txBody>
      </p:sp>
      <p:sp>
        <p:nvSpPr>
          <p:cNvPr id="21" name="Text Box 15"/>
          <p:cNvSpPr txBox="1">
            <a:spLocks noChangeArrowheads="1"/>
          </p:cNvSpPr>
          <p:nvPr/>
        </p:nvSpPr>
        <p:spPr bwMode="auto">
          <a:xfrm>
            <a:off x="4003675" y="3981133"/>
            <a:ext cx="1528175" cy="1200329"/>
          </a:xfrm>
          <a:prstGeom prst="rect">
            <a:avLst/>
          </a:prstGeom>
          <a:noFill/>
          <a:ln w="9525">
            <a:noFill/>
            <a:miter lim="800000"/>
          </a:ln>
          <a:effectLst/>
        </p:spPr>
        <p:txBody>
          <a:bodyPr wrap="none">
            <a:spAutoFit/>
          </a:bodyPr>
          <a:lstStyle/>
          <a:p>
            <a:pPr algn="ctr">
              <a:buNone/>
            </a:pPr>
            <a:r>
              <a:rPr kumimoji="1" lang="zh-CN" altLang="en-US" sz="2000" u="sng">
                <a:solidFill>
                  <a:srgbClr val="333399"/>
                </a:solidFill>
                <a:latin typeface="Arial" panose="020B0604020202020204" pitchFamily="34" charset="0"/>
              </a:rPr>
              <a:t>分片首部</a:t>
            </a:r>
            <a:endParaRPr kumimoji="1" lang="zh-CN" altLang="en-US" sz="2000" u="sng">
              <a:solidFill>
                <a:srgbClr val="333399"/>
              </a:solidFill>
              <a:latin typeface="Arial" panose="020B0604020202020204" pitchFamily="34" charset="0"/>
            </a:endParaRPr>
          </a:p>
          <a:p>
            <a:pPr algn="ctr">
              <a:spcBef>
                <a:spcPct val="40000"/>
              </a:spcBef>
              <a:buNone/>
            </a:pPr>
            <a:r>
              <a:rPr kumimoji="1" lang="zh-CN" altLang="en-US" sz="2000">
                <a:solidFill>
                  <a:srgbClr val="333399"/>
                </a:solidFill>
                <a:latin typeface="Arial" panose="020B0604020202020204" pitchFamily="34" charset="0"/>
              </a:rPr>
              <a:t>下一个首部</a:t>
            </a:r>
            <a:endParaRPr kumimoji="1" lang="zh-CN" altLang="en-US" sz="2000">
              <a:solidFill>
                <a:srgbClr val="333399"/>
              </a:solidFill>
              <a:latin typeface="Arial" panose="020B0604020202020204" pitchFamily="34" charset="0"/>
            </a:endParaRPr>
          </a:p>
          <a:p>
            <a:pPr algn="ctr">
              <a:buNone/>
            </a:pPr>
            <a:r>
              <a:rPr kumimoji="1" lang="en-US" altLang="zh-CN" sz="2000">
                <a:solidFill>
                  <a:srgbClr val="333399"/>
                </a:solidFill>
                <a:latin typeface="Arial" panose="020B0604020202020204" pitchFamily="34" charset="0"/>
              </a:rPr>
              <a:t>= TCP/UDP</a:t>
            </a:r>
            <a:endParaRPr kumimoji="1" lang="en-US" altLang="zh-CN" sz="2000">
              <a:solidFill>
                <a:srgbClr val="333399"/>
              </a:solidFill>
              <a:latin typeface="Arial" panose="020B0604020202020204" pitchFamily="34" charset="0"/>
            </a:endParaRPr>
          </a:p>
        </p:txBody>
      </p:sp>
      <p:sp>
        <p:nvSpPr>
          <p:cNvPr id="22" name="Line 16"/>
          <p:cNvSpPr>
            <a:spLocks noChangeShapeType="1"/>
          </p:cNvSpPr>
          <p:nvPr/>
        </p:nvSpPr>
        <p:spPr bwMode="auto">
          <a:xfrm>
            <a:off x="3860800" y="4020820"/>
            <a:ext cx="0" cy="1139825"/>
          </a:xfrm>
          <a:prstGeom prst="line">
            <a:avLst/>
          </a:prstGeom>
          <a:noFill/>
          <a:ln w="9525">
            <a:solidFill>
              <a:schemeClr val="tx1"/>
            </a:solidFill>
            <a:round/>
          </a:ln>
          <a:effectLst/>
        </p:spPr>
        <p:txBody>
          <a:bodyPr/>
          <a:lstStyle/>
          <a:p>
            <a:pPr>
              <a:buNone/>
            </a:pPr>
            <a:endParaRPr lang="zh-CN" altLang="en-US"/>
          </a:p>
        </p:txBody>
      </p:sp>
      <p:sp>
        <p:nvSpPr>
          <p:cNvPr id="23" name="Line 17"/>
          <p:cNvSpPr>
            <a:spLocks noChangeShapeType="1"/>
          </p:cNvSpPr>
          <p:nvPr/>
        </p:nvSpPr>
        <p:spPr bwMode="auto">
          <a:xfrm>
            <a:off x="5721350" y="4020820"/>
            <a:ext cx="0" cy="1139825"/>
          </a:xfrm>
          <a:prstGeom prst="line">
            <a:avLst/>
          </a:prstGeom>
          <a:noFill/>
          <a:ln w="9525">
            <a:solidFill>
              <a:schemeClr val="tx1"/>
            </a:solidFill>
            <a:round/>
          </a:ln>
          <a:effectLst/>
        </p:spPr>
        <p:txBody>
          <a:bodyPr/>
          <a:lstStyle/>
          <a:p>
            <a:pPr>
              <a:buNone/>
            </a:pPr>
            <a:endParaRPr lang="zh-CN" altLang="en-US"/>
          </a:p>
        </p:txBody>
      </p:sp>
      <p:sp>
        <p:nvSpPr>
          <p:cNvPr id="24" name="Text Box 18"/>
          <p:cNvSpPr txBox="1">
            <a:spLocks noChangeArrowheads="1"/>
          </p:cNvSpPr>
          <p:nvPr/>
        </p:nvSpPr>
        <p:spPr bwMode="auto">
          <a:xfrm>
            <a:off x="6080125" y="4041458"/>
            <a:ext cx="2631040" cy="1138773"/>
          </a:xfrm>
          <a:prstGeom prst="rect">
            <a:avLst/>
          </a:prstGeom>
          <a:noFill/>
          <a:ln w="9525">
            <a:noFill/>
            <a:miter lim="800000"/>
          </a:ln>
          <a:effectLst/>
        </p:spPr>
        <p:txBody>
          <a:bodyPr wrap="none">
            <a:spAutoFit/>
          </a:bodyPr>
          <a:lstStyle/>
          <a:p>
            <a:pPr algn="ctr">
              <a:buNone/>
            </a:pPr>
            <a:r>
              <a:rPr kumimoji="1" lang="en-US" altLang="zh-CN" sz="2000" u="sng">
                <a:solidFill>
                  <a:srgbClr val="333399"/>
                </a:solidFill>
                <a:latin typeface="Arial" panose="020B0604020202020204" pitchFamily="34" charset="0"/>
              </a:rPr>
              <a:t>TCP/UDP </a:t>
            </a:r>
            <a:r>
              <a:rPr kumimoji="1" lang="zh-CN" altLang="en-US" sz="2000" u="sng">
                <a:solidFill>
                  <a:srgbClr val="333399"/>
                </a:solidFill>
                <a:latin typeface="Arial" panose="020B0604020202020204" pitchFamily="34" charset="0"/>
              </a:rPr>
              <a:t>首部</a:t>
            </a:r>
            <a:endParaRPr kumimoji="1" lang="zh-CN" altLang="en-US" sz="2000" u="sng">
              <a:solidFill>
                <a:srgbClr val="333399"/>
              </a:solidFill>
              <a:latin typeface="Arial" panose="020B0604020202020204" pitchFamily="34" charset="0"/>
            </a:endParaRPr>
          </a:p>
          <a:p>
            <a:pPr algn="ctr">
              <a:buNone/>
            </a:pPr>
            <a:r>
              <a:rPr kumimoji="1" lang="zh-CN" altLang="en-US" sz="2000">
                <a:solidFill>
                  <a:srgbClr val="333399"/>
                </a:solidFill>
                <a:latin typeface="Arial" panose="020B0604020202020204" pitchFamily="34" charset="0"/>
              </a:rPr>
              <a:t>和数据</a:t>
            </a:r>
            <a:endParaRPr kumimoji="1" lang="zh-CN" altLang="en-US" sz="2000">
              <a:solidFill>
                <a:srgbClr val="333399"/>
              </a:solidFill>
              <a:latin typeface="Arial" panose="020B0604020202020204" pitchFamily="34" charset="0"/>
            </a:endParaRPr>
          </a:p>
          <a:p>
            <a:pPr algn="ctr">
              <a:buNone/>
            </a:pPr>
            <a:r>
              <a:rPr kumimoji="1" lang="zh-CN" altLang="en-US" sz="2000">
                <a:solidFill>
                  <a:srgbClr val="333399"/>
                </a:solidFill>
                <a:latin typeface="Arial" panose="020B0604020202020204" pitchFamily="34" charset="0"/>
              </a:rPr>
              <a:t>  </a:t>
            </a:r>
            <a:r>
              <a:rPr kumimoji="1" lang="en-US" altLang="zh-CN" sz="2000">
                <a:solidFill>
                  <a:srgbClr val="333399"/>
                </a:solidFill>
                <a:latin typeface="Arial" panose="020B0604020202020204" pitchFamily="34" charset="0"/>
              </a:rPr>
              <a:t>(TCP/UDP </a:t>
            </a:r>
            <a:r>
              <a:rPr kumimoji="1" lang="zh-CN" altLang="en-US" sz="2000">
                <a:solidFill>
                  <a:srgbClr val="333399"/>
                </a:solidFill>
                <a:latin typeface="Arial" panose="020B0604020202020204" pitchFamily="34" charset="0"/>
              </a:rPr>
              <a:t>报文段）</a:t>
            </a:r>
            <a:endParaRPr kumimoji="1" lang="zh-CN" altLang="en-US" sz="2000">
              <a:solidFill>
                <a:srgbClr val="333399"/>
              </a:solidFill>
              <a:latin typeface="Arial" panose="020B0604020202020204" pitchFamily="34" charset="0"/>
            </a:endParaRPr>
          </a:p>
        </p:txBody>
      </p:sp>
      <p:sp>
        <p:nvSpPr>
          <p:cNvPr id="25" name="Line 21"/>
          <p:cNvSpPr>
            <a:spLocks noChangeShapeType="1"/>
          </p:cNvSpPr>
          <p:nvPr/>
        </p:nvSpPr>
        <p:spPr bwMode="auto">
          <a:xfrm>
            <a:off x="1920875" y="2868295"/>
            <a:ext cx="0" cy="327025"/>
          </a:xfrm>
          <a:prstGeom prst="line">
            <a:avLst/>
          </a:prstGeom>
          <a:noFill/>
          <a:ln w="28575">
            <a:solidFill>
              <a:srgbClr val="333399"/>
            </a:solidFill>
            <a:round/>
          </a:ln>
          <a:effectLst/>
        </p:spPr>
        <p:txBody>
          <a:bodyPr/>
          <a:lstStyle/>
          <a:p>
            <a:pPr>
              <a:buNone/>
            </a:pPr>
            <a:endParaRPr lang="zh-CN" altLang="en-US"/>
          </a:p>
        </p:txBody>
      </p:sp>
      <p:sp>
        <p:nvSpPr>
          <p:cNvPr id="26" name="Line 22"/>
          <p:cNvSpPr>
            <a:spLocks noChangeShapeType="1"/>
          </p:cNvSpPr>
          <p:nvPr/>
        </p:nvSpPr>
        <p:spPr bwMode="auto">
          <a:xfrm>
            <a:off x="5235575" y="2868295"/>
            <a:ext cx="0" cy="327025"/>
          </a:xfrm>
          <a:prstGeom prst="line">
            <a:avLst/>
          </a:prstGeom>
          <a:noFill/>
          <a:ln w="28575">
            <a:solidFill>
              <a:srgbClr val="333399"/>
            </a:solidFill>
            <a:round/>
          </a:ln>
          <a:effectLst/>
        </p:spPr>
        <p:txBody>
          <a:bodyPr/>
          <a:lstStyle/>
          <a:p>
            <a:pPr>
              <a:buNone/>
            </a:pPr>
            <a:endParaRPr lang="zh-CN" altLang="en-US"/>
          </a:p>
        </p:txBody>
      </p:sp>
      <p:sp>
        <p:nvSpPr>
          <p:cNvPr id="27" name="Line 25"/>
          <p:cNvSpPr>
            <a:spLocks noChangeShapeType="1"/>
          </p:cNvSpPr>
          <p:nvPr/>
        </p:nvSpPr>
        <p:spPr bwMode="auto">
          <a:xfrm>
            <a:off x="1908175" y="5232083"/>
            <a:ext cx="0" cy="327025"/>
          </a:xfrm>
          <a:prstGeom prst="line">
            <a:avLst/>
          </a:prstGeom>
          <a:noFill/>
          <a:ln w="28575">
            <a:solidFill>
              <a:srgbClr val="333399"/>
            </a:solidFill>
            <a:round/>
          </a:ln>
          <a:effectLst/>
        </p:spPr>
        <p:txBody>
          <a:bodyPr/>
          <a:lstStyle/>
          <a:p>
            <a:pPr>
              <a:buNone/>
            </a:pPr>
            <a:endParaRPr lang="zh-CN" altLang="en-US"/>
          </a:p>
        </p:txBody>
      </p:sp>
      <p:sp>
        <p:nvSpPr>
          <p:cNvPr id="28" name="Line 26"/>
          <p:cNvSpPr>
            <a:spLocks noChangeShapeType="1"/>
          </p:cNvSpPr>
          <p:nvPr/>
        </p:nvSpPr>
        <p:spPr bwMode="auto">
          <a:xfrm>
            <a:off x="9036050" y="5240020"/>
            <a:ext cx="0" cy="327025"/>
          </a:xfrm>
          <a:prstGeom prst="line">
            <a:avLst/>
          </a:prstGeom>
          <a:noFill/>
          <a:ln w="28575">
            <a:solidFill>
              <a:srgbClr val="333399"/>
            </a:solidFill>
            <a:round/>
          </a:ln>
          <a:effectLst/>
        </p:spPr>
        <p:txBody>
          <a:bodyPr/>
          <a:lstStyle/>
          <a:p>
            <a:pPr>
              <a:buNone/>
            </a:pPr>
            <a:endParaRPr lang="zh-CN" altLang="en-US"/>
          </a:p>
        </p:txBody>
      </p:sp>
      <p:sp>
        <p:nvSpPr>
          <p:cNvPr id="29" name="Line 27"/>
          <p:cNvSpPr>
            <a:spLocks noChangeShapeType="1"/>
          </p:cNvSpPr>
          <p:nvPr/>
        </p:nvSpPr>
        <p:spPr bwMode="auto">
          <a:xfrm flipV="1">
            <a:off x="1708150" y="4349433"/>
            <a:ext cx="527050" cy="209550"/>
          </a:xfrm>
          <a:prstGeom prst="line">
            <a:avLst/>
          </a:prstGeom>
          <a:noFill/>
          <a:ln w="76200">
            <a:solidFill>
              <a:srgbClr val="FF0000"/>
            </a:solidFill>
            <a:round/>
            <a:tailEnd type="triangle" w="med" len="lg"/>
          </a:ln>
          <a:effectLst/>
        </p:spPr>
        <p:txBody>
          <a:bodyPr/>
          <a:lstStyle/>
          <a:p>
            <a:pPr>
              <a:buNone/>
            </a:pPr>
            <a:endParaRPr lang="zh-CN" altLang="en-US"/>
          </a:p>
        </p:txBody>
      </p:sp>
      <p:sp>
        <p:nvSpPr>
          <p:cNvPr id="30" name="Line 28"/>
          <p:cNvSpPr>
            <a:spLocks noChangeShapeType="1"/>
          </p:cNvSpPr>
          <p:nvPr/>
        </p:nvSpPr>
        <p:spPr bwMode="auto">
          <a:xfrm>
            <a:off x="1920875" y="4020820"/>
            <a:ext cx="0" cy="1139825"/>
          </a:xfrm>
          <a:prstGeom prst="line">
            <a:avLst/>
          </a:prstGeom>
          <a:noFill/>
          <a:ln w="9525">
            <a:solidFill>
              <a:schemeClr val="tx1"/>
            </a:solidFill>
            <a:round/>
          </a:ln>
          <a:effectLst/>
        </p:spPr>
        <p:txBody>
          <a:bodyPr/>
          <a:lstStyle/>
          <a:p>
            <a:pPr>
              <a:buNone/>
            </a:pPr>
            <a:endParaRPr lang="zh-CN" altLang="en-US"/>
          </a:p>
        </p:txBody>
      </p:sp>
      <p:sp>
        <p:nvSpPr>
          <p:cNvPr id="31" name="Line 29"/>
          <p:cNvSpPr>
            <a:spLocks noChangeShapeType="1"/>
          </p:cNvSpPr>
          <p:nvPr/>
        </p:nvSpPr>
        <p:spPr bwMode="auto">
          <a:xfrm flipV="1">
            <a:off x="3635375" y="4295458"/>
            <a:ext cx="649288" cy="288925"/>
          </a:xfrm>
          <a:prstGeom prst="line">
            <a:avLst/>
          </a:prstGeom>
          <a:noFill/>
          <a:ln w="76200">
            <a:solidFill>
              <a:srgbClr val="FF0000"/>
            </a:solidFill>
            <a:round/>
            <a:tailEnd type="triangle" w="med" len="lg"/>
          </a:ln>
          <a:effectLst/>
        </p:spPr>
        <p:txBody>
          <a:bodyPr/>
          <a:lstStyle/>
          <a:p>
            <a:pPr>
              <a:buNone/>
            </a:pPr>
            <a:endParaRPr lang="zh-CN" altLang="en-US"/>
          </a:p>
        </p:txBody>
      </p:sp>
      <p:sp>
        <p:nvSpPr>
          <p:cNvPr id="32" name="Text Box 30"/>
          <p:cNvSpPr txBox="1">
            <a:spLocks noChangeArrowheads="1"/>
          </p:cNvSpPr>
          <p:nvPr/>
        </p:nvSpPr>
        <p:spPr bwMode="auto">
          <a:xfrm>
            <a:off x="2333625" y="1644333"/>
            <a:ext cx="2631041" cy="1138773"/>
          </a:xfrm>
          <a:prstGeom prst="rect">
            <a:avLst/>
          </a:prstGeom>
          <a:noFill/>
          <a:ln w="9525">
            <a:noFill/>
            <a:miter lim="800000"/>
          </a:ln>
          <a:effectLst/>
        </p:spPr>
        <p:txBody>
          <a:bodyPr wrap="none">
            <a:spAutoFit/>
          </a:bodyPr>
          <a:lstStyle/>
          <a:p>
            <a:pPr algn="ctr">
              <a:buNone/>
            </a:pPr>
            <a:r>
              <a:rPr kumimoji="1" lang="en-US" altLang="zh-CN" sz="2000" u="sng">
                <a:solidFill>
                  <a:srgbClr val="333399"/>
                </a:solidFill>
                <a:latin typeface="Arial" panose="020B0604020202020204" pitchFamily="34" charset="0"/>
              </a:rPr>
              <a:t>TCP/UDP </a:t>
            </a:r>
            <a:r>
              <a:rPr kumimoji="1" lang="zh-CN" altLang="en-US" sz="2000" u="sng">
                <a:solidFill>
                  <a:srgbClr val="333399"/>
                </a:solidFill>
                <a:latin typeface="Arial" panose="020B0604020202020204" pitchFamily="34" charset="0"/>
              </a:rPr>
              <a:t>首部</a:t>
            </a:r>
            <a:endParaRPr kumimoji="1" lang="zh-CN" altLang="en-US" sz="2000" u="sng">
              <a:solidFill>
                <a:srgbClr val="333399"/>
              </a:solidFill>
              <a:latin typeface="Arial" panose="020B0604020202020204" pitchFamily="34" charset="0"/>
            </a:endParaRPr>
          </a:p>
          <a:p>
            <a:pPr algn="ctr">
              <a:buNone/>
            </a:pPr>
            <a:r>
              <a:rPr kumimoji="1" lang="zh-CN" altLang="en-US" sz="2000">
                <a:solidFill>
                  <a:srgbClr val="333399"/>
                </a:solidFill>
                <a:latin typeface="Arial" panose="020B0604020202020204" pitchFamily="34" charset="0"/>
              </a:rPr>
              <a:t>和数据</a:t>
            </a:r>
            <a:endParaRPr kumimoji="1" lang="zh-CN" altLang="en-US" sz="2000">
              <a:solidFill>
                <a:srgbClr val="333399"/>
              </a:solidFill>
              <a:latin typeface="Arial" panose="020B0604020202020204" pitchFamily="34" charset="0"/>
            </a:endParaRPr>
          </a:p>
          <a:p>
            <a:pPr algn="ctr">
              <a:buNone/>
            </a:pPr>
            <a:r>
              <a:rPr kumimoji="1" lang="zh-CN" altLang="en-US" sz="2000">
                <a:solidFill>
                  <a:srgbClr val="333399"/>
                </a:solidFill>
                <a:latin typeface="Arial" panose="020B0604020202020204" pitchFamily="34" charset="0"/>
              </a:rPr>
              <a:t>  </a:t>
            </a:r>
            <a:r>
              <a:rPr kumimoji="1" lang="en-US" altLang="zh-CN" sz="2000">
                <a:solidFill>
                  <a:srgbClr val="333399"/>
                </a:solidFill>
                <a:latin typeface="Arial" panose="020B0604020202020204" pitchFamily="34" charset="0"/>
              </a:rPr>
              <a:t>(TCP/UDP </a:t>
            </a:r>
            <a:r>
              <a:rPr kumimoji="1" lang="zh-CN" altLang="en-US" sz="2000">
                <a:solidFill>
                  <a:srgbClr val="333399"/>
                </a:solidFill>
                <a:latin typeface="Arial" panose="020B0604020202020204" pitchFamily="34" charset="0"/>
              </a:rPr>
              <a:t>报文段）</a:t>
            </a:r>
            <a:endParaRPr kumimoji="1" lang="zh-CN" altLang="en-US" sz="2000">
              <a:solidFill>
                <a:srgbClr val="333399"/>
              </a:solidFill>
              <a:latin typeface="Arial" panose="020B0604020202020204" pitchFamily="34" charset="0"/>
            </a:endParaRPr>
          </a:p>
        </p:txBody>
      </p:sp>
      <p:sp>
        <p:nvSpPr>
          <p:cNvPr id="33" name="Line 31"/>
          <p:cNvSpPr>
            <a:spLocks noChangeShapeType="1"/>
          </p:cNvSpPr>
          <p:nvPr/>
        </p:nvSpPr>
        <p:spPr bwMode="auto">
          <a:xfrm flipV="1">
            <a:off x="1763713" y="1926908"/>
            <a:ext cx="1127125" cy="365125"/>
          </a:xfrm>
          <a:prstGeom prst="line">
            <a:avLst/>
          </a:prstGeom>
          <a:noFill/>
          <a:ln w="76200">
            <a:solidFill>
              <a:srgbClr val="FF0000"/>
            </a:solidFill>
            <a:round/>
            <a:tailEnd type="triangle" w="med" len="lg"/>
          </a:ln>
          <a:effectLst/>
        </p:spPr>
        <p:txBody>
          <a:bodyPr/>
          <a:lstStyle/>
          <a:p>
            <a:pPr>
              <a:buNone/>
            </a:pPr>
            <a:endParaRPr lang="zh-CN" altLang="en-US"/>
          </a:p>
        </p:txBody>
      </p:sp>
      <p:sp>
        <p:nvSpPr>
          <p:cNvPr id="34" name="Text Box 32"/>
          <p:cNvSpPr txBox="1">
            <a:spLocks noChangeArrowheads="1"/>
          </p:cNvSpPr>
          <p:nvPr/>
        </p:nvSpPr>
        <p:spPr bwMode="auto">
          <a:xfrm>
            <a:off x="3689350" y="1112520"/>
            <a:ext cx="1723549" cy="461665"/>
          </a:xfrm>
          <a:prstGeom prst="rect">
            <a:avLst/>
          </a:prstGeom>
          <a:noFill/>
          <a:ln w="9525">
            <a:noFill/>
            <a:miter lim="800000"/>
          </a:ln>
          <a:effectLst/>
        </p:spPr>
        <p:txBody>
          <a:bodyPr wrap="none">
            <a:spAutoFit/>
          </a:bodyPr>
          <a:lstStyle/>
          <a:p>
            <a:pPr>
              <a:buNone/>
            </a:pPr>
            <a:r>
              <a:rPr lang="zh-CN" altLang="en-US">
                <a:solidFill>
                  <a:srgbClr val="333399"/>
                </a:solidFill>
              </a:rPr>
              <a:t>无扩展首部</a:t>
            </a:r>
            <a:endParaRPr lang="zh-CN" altLang="en-US">
              <a:solidFill>
                <a:srgbClr val="333399"/>
              </a:solidFill>
            </a:endParaRPr>
          </a:p>
        </p:txBody>
      </p:sp>
      <p:sp>
        <p:nvSpPr>
          <p:cNvPr id="35" name="Text Box 33"/>
          <p:cNvSpPr txBox="1">
            <a:spLocks noChangeArrowheads="1"/>
          </p:cNvSpPr>
          <p:nvPr/>
        </p:nvSpPr>
        <p:spPr bwMode="auto">
          <a:xfrm>
            <a:off x="3708400" y="3415983"/>
            <a:ext cx="1723549" cy="461665"/>
          </a:xfrm>
          <a:prstGeom prst="rect">
            <a:avLst/>
          </a:prstGeom>
          <a:noFill/>
          <a:ln w="9525">
            <a:noFill/>
            <a:miter lim="800000"/>
          </a:ln>
          <a:effectLst/>
        </p:spPr>
        <p:txBody>
          <a:bodyPr wrap="none">
            <a:spAutoFit/>
          </a:bodyPr>
          <a:lstStyle/>
          <a:p>
            <a:pPr>
              <a:buNone/>
            </a:pPr>
            <a:r>
              <a:rPr lang="zh-CN" altLang="en-US">
                <a:solidFill>
                  <a:srgbClr val="333399"/>
                </a:solidFill>
              </a:rPr>
              <a:t>有扩展首部</a:t>
            </a:r>
            <a:endParaRPr lang="zh-CN" altLang="en-US">
              <a:solidFill>
                <a:srgbClr val="333399"/>
              </a:solidFill>
            </a:endParaRPr>
          </a:p>
        </p:txBody>
      </p:sp>
      <p:sp>
        <p:nvSpPr>
          <p:cNvPr id="36" name="Line 34"/>
          <p:cNvSpPr>
            <a:spLocks noChangeShapeType="1"/>
          </p:cNvSpPr>
          <p:nvPr/>
        </p:nvSpPr>
        <p:spPr bwMode="auto">
          <a:xfrm flipV="1">
            <a:off x="5461000" y="4368483"/>
            <a:ext cx="1127125" cy="365125"/>
          </a:xfrm>
          <a:prstGeom prst="line">
            <a:avLst/>
          </a:prstGeom>
          <a:noFill/>
          <a:ln w="76200">
            <a:solidFill>
              <a:srgbClr val="FF0000"/>
            </a:solidFill>
            <a:round/>
            <a:tailEnd type="triangle" w="med" len="lg"/>
          </a:ln>
          <a:effectLst/>
        </p:spPr>
        <p:txBody>
          <a:bodyPr/>
          <a:lstStyle/>
          <a:p>
            <a:pPr>
              <a:buNone/>
            </a:pPr>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5.5.3 IPv6</a:t>
            </a:r>
            <a:r>
              <a:rPr lang="zh-CN" altLang="en-US" dirty="0" smtClean="0"/>
              <a:t>地址</a:t>
            </a:r>
            <a:r>
              <a:rPr lang="en-US" altLang="zh-CN" dirty="0" smtClean="0"/>
              <a:t>*</a:t>
            </a:r>
            <a:endParaRPr lang="en-US" altLang="zh-CN" dirty="0" smtClean="0"/>
          </a:p>
        </p:txBody>
      </p:sp>
      <p:sp>
        <p:nvSpPr>
          <p:cNvPr id="3" name="内容占位符 2"/>
          <p:cNvSpPr>
            <a:spLocks noGrp="1"/>
          </p:cNvSpPr>
          <p:nvPr>
            <p:ph idx="1"/>
          </p:nvPr>
        </p:nvSpPr>
        <p:spPr>
          <a:xfrm>
            <a:off x="719455" y="1163955"/>
            <a:ext cx="7934325" cy="4344035"/>
          </a:xfrm>
        </p:spPr>
        <p:txBody>
          <a:bodyPr/>
          <a:lstStyle/>
          <a:p>
            <a:pPr>
              <a:lnSpc>
                <a:spcPct val="105000"/>
              </a:lnSpc>
              <a:buNone/>
            </a:pPr>
            <a:r>
              <a:rPr lang="en-US" altLang="zh-CN" sz="2800" dirty="0" smtClean="0"/>
              <a:t>IPv6 </a:t>
            </a:r>
            <a:r>
              <a:rPr lang="zh-CN" altLang="en-US" sz="2800" dirty="0" smtClean="0"/>
              <a:t>分组的目的地址可以是以下三种基本类型地址之一：</a:t>
            </a:r>
            <a:endParaRPr lang="zh-CN" altLang="en-US" sz="2800" dirty="0" smtClean="0"/>
          </a:p>
          <a:p>
            <a:pPr>
              <a:lnSpc>
                <a:spcPct val="105000"/>
              </a:lnSpc>
              <a:buNone/>
            </a:pPr>
            <a:r>
              <a:rPr lang="en-US" altLang="zh-CN" sz="2800" dirty="0" smtClean="0"/>
              <a:t>(1) </a:t>
            </a:r>
            <a:r>
              <a:rPr lang="zh-CN" altLang="en-US" sz="2800" dirty="0" smtClean="0">
                <a:solidFill>
                  <a:schemeClr val="hlink"/>
                </a:solidFill>
              </a:rPr>
              <a:t>单播</a:t>
            </a:r>
            <a:r>
              <a:rPr lang="en-US" altLang="zh-CN" sz="2800" dirty="0" smtClean="0"/>
              <a:t>(</a:t>
            </a:r>
            <a:r>
              <a:rPr lang="en-US" altLang="zh-CN" sz="2800" dirty="0" err="1" smtClean="0"/>
              <a:t>unicast</a:t>
            </a:r>
            <a:r>
              <a:rPr lang="en-US" altLang="zh-CN" sz="2800" dirty="0" smtClean="0"/>
              <a:t>)     </a:t>
            </a:r>
            <a:r>
              <a:rPr lang="zh-CN" altLang="en-US" sz="2800" dirty="0" smtClean="0"/>
              <a:t>单播就是传统的点对点通信。</a:t>
            </a:r>
            <a:endParaRPr lang="zh-CN" altLang="en-US" sz="2800" dirty="0" smtClean="0"/>
          </a:p>
          <a:p>
            <a:pPr>
              <a:lnSpc>
                <a:spcPct val="105000"/>
              </a:lnSpc>
              <a:buNone/>
            </a:pPr>
            <a:r>
              <a:rPr lang="en-US" altLang="zh-CN" sz="2800" dirty="0" smtClean="0"/>
              <a:t>(2) </a:t>
            </a:r>
            <a:r>
              <a:rPr lang="zh-CN" altLang="en-US" sz="2800" dirty="0" smtClean="0">
                <a:solidFill>
                  <a:schemeClr val="hlink"/>
                </a:solidFill>
              </a:rPr>
              <a:t>多播</a:t>
            </a:r>
            <a:r>
              <a:rPr lang="en-US" altLang="zh-CN" sz="2800" dirty="0" smtClean="0"/>
              <a:t>(multicast)   </a:t>
            </a:r>
            <a:r>
              <a:rPr lang="zh-CN" altLang="en-US" sz="2800" dirty="0" smtClean="0"/>
              <a:t>多播是一点对多点的通信。</a:t>
            </a:r>
            <a:endParaRPr lang="zh-CN" altLang="en-US" sz="2800" dirty="0" smtClean="0"/>
          </a:p>
          <a:p>
            <a:pPr>
              <a:lnSpc>
                <a:spcPct val="105000"/>
              </a:lnSpc>
              <a:buNone/>
            </a:pPr>
            <a:r>
              <a:rPr lang="en-US" altLang="zh-CN" sz="2800" dirty="0" smtClean="0"/>
              <a:t>(3) </a:t>
            </a:r>
            <a:r>
              <a:rPr lang="zh-CN" altLang="en-US" sz="2800" dirty="0" smtClean="0">
                <a:solidFill>
                  <a:schemeClr val="hlink"/>
                </a:solidFill>
              </a:rPr>
              <a:t>任播</a:t>
            </a:r>
            <a:r>
              <a:rPr lang="en-US" altLang="zh-CN" sz="2800" dirty="0" smtClean="0"/>
              <a:t>(</a:t>
            </a:r>
            <a:r>
              <a:rPr lang="en-US" altLang="zh-CN" sz="2800" dirty="0" err="1" smtClean="0"/>
              <a:t>anycast</a:t>
            </a:r>
            <a:r>
              <a:rPr lang="en-US" altLang="zh-CN" sz="2800" dirty="0" smtClean="0"/>
              <a:t>)    </a:t>
            </a:r>
            <a:r>
              <a:rPr lang="zh-CN" altLang="en-US" sz="2800" dirty="0" smtClean="0"/>
              <a:t>这是 </a:t>
            </a:r>
            <a:r>
              <a:rPr lang="en-US" altLang="zh-CN" sz="2800" dirty="0" smtClean="0"/>
              <a:t>IPv6 </a:t>
            </a:r>
            <a:r>
              <a:rPr lang="zh-CN" altLang="en-US" sz="2800" dirty="0" smtClean="0"/>
              <a:t>增加的一种类型。</a:t>
            </a:r>
            <a:r>
              <a:rPr lang="zh-CN" altLang="en-US" sz="2400" dirty="0" smtClean="0"/>
              <a:t>任播的目的站是一组计算机，但数据报在交付时只交付其中的一个，通常是距离最近的一个。</a:t>
            </a:r>
            <a:r>
              <a:rPr lang="zh-CN" altLang="en-US" sz="2800" dirty="0" smtClean="0"/>
              <a:t> </a:t>
            </a:r>
            <a:endParaRPr lang="zh-CN" altLang="en-US" sz="2800" dirty="0" smtClean="0"/>
          </a:p>
          <a:p>
            <a:endParaRPr lang="zh-CN" altLang="en-US" sz="2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703" y="69215"/>
            <a:ext cx="8786842" cy="720725"/>
          </a:xfrm>
        </p:spPr>
        <p:txBody>
          <a:bodyPr/>
          <a:lstStyle/>
          <a:p>
            <a:r>
              <a:rPr lang="en-US" altLang="zh-CN" dirty="0" smtClean="0"/>
              <a:t>IPv6</a:t>
            </a:r>
            <a:r>
              <a:rPr lang="zh-CN" altLang="en-US" dirty="0" smtClean="0"/>
              <a:t>地址表示</a:t>
            </a:r>
            <a:r>
              <a:rPr lang="en-US" altLang="zh-CN" dirty="0" smtClean="0"/>
              <a:t>——</a:t>
            </a:r>
            <a:r>
              <a:rPr lang="zh-CN" altLang="en-US" dirty="0" smtClean="0"/>
              <a:t>冒号十六进制记法</a:t>
            </a:r>
            <a:endParaRPr lang="zh-CN" altLang="en-US" dirty="0"/>
          </a:p>
        </p:txBody>
      </p:sp>
      <p:sp>
        <p:nvSpPr>
          <p:cNvPr id="3" name="内容占位符 2"/>
          <p:cNvSpPr>
            <a:spLocks noGrp="1"/>
          </p:cNvSpPr>
          <p:nvPr>
            <p:ph idx="1"/>
          </p:nvPr>
        </p:nvSpPr>
        <p:spPr>
          <a:xfrm>
            <a:off x="685800" y="1095058"/>
            <a:ext cx="7772400" cy="4114800"/>
          </a:xfrm>
        </p:spPr>
        <p:txBody>
          <a:bodyPr/>
          <a:lstStyle/>
          <a:p>
            <a:r>
              <a:rPr lang="zh-CN" altLang="en-US" dirty="0" smtClean="0"/>
              <a:t>每个 </a:t>
            </a:r>
            <a:r>
              <a:rPr lang="en-US" altLang="zh-CN" dirty="0" smtClean="0"/>
              <a:t>16 </a:t>
            </a:r>
            <a:r>
              <a:rPr lang="zh-CN" altLang="en-US" dirty="0" smtClean="0"/>
              <a:t>位的值用十六进制值表示，各值之间用冒号分隔。</a:t>
            </a:r>
            <a:endParaRPr lang="zh-CN" altLang="en-US" dirty="0" smtClean="0"/>
          </a:p>
          <a:p>
            <a:pPr>
              <a:buNone/>
            </a:pPr>
            <a:r>
              <a:rPr lang="en-US" altLang="zh-CN" sz="2800" dirty="0" smtClean="0"/>
              <a:t>    68E6:8C64:FFFF:FFFF:0:1180:960A:FFFF</a:t>
            </a:r>
            <a:endParaRPr lang="en-US" altLang="zh-CN" dirty="0" smtClean="0"/>
          </a:p>
          <a:p>
            <a:r>
              <a:rPr lang="zh-CN" altLang="en-US" dirty="0" smtClean="0"/>
              <a:t>零压缩</a:t>
            </a:r>
            <a:r>
              <a:rPr lang="en-US" altLang="zh-CN" dirty="0" smtClean="0"/>
              <a:t>(zero compression)</a:t>
            </a:r>
            <a:r>
              <a:rPr lang="zh-CN" altLang="en-US" dirty="0" smtClean="0"/>
              <a:t>，即一连串连续的零可以为一对冒号所取代。 </a:t>
            </a:r>
            <a:endParaRPr lang="zh-CN" altLang="en-US" dirty="0" smtClean="0"/>
          </a:p>
          <a:p>
            <a:r>
              <a:rPr lang="en-US" altLang="zh-CN" dirty="0" smtClean="0"/>
              <a:t>FF05:0:0:0:0:0:0:B3     </a:t>
            </a:r>
            <a:r>
              <a:rPr lang="zh-CN" altLang="en-US" dirty="0" smtClean="0"/>
              <a:t>可以写成：</a:t>
            </a:r>
            <a:endParaRPr lang="zh-CN" altLang="en-US" dirty="0" smtClean="0"/>
          </a:p>
          <a:p>
            <a:pPr marL="0" indent="0">
              <a:buNone/>
            </a:pPr>
            <a:r>
              <a:rPr lang="en-US" altLang="zh-CN" dirty="0" smtClean="0"/>
              <a:t>     FF05::B3 </a:t>
            </a:r>
            <a:endParaRPr lang="en-US" altLang="zh-CN" dirty="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2385"/>
            <a:ext cx="9144000" cy="720725"/>
          </a:xfrm>
        </p:spPr>
        <p:txBody>
          <a:bodyPr/>
          <a:lstStyle/>
          <a:p>
            <a:r>
              <a:rPr lang="en-US" altLang="zh-CN" dirty="0" smtClean="0"/>
              <a:t>IPv6</a:t>
            </a:r>
            <a:r>
              <a:rPr lang="zh-CN" altLang="en-US" dirty="0" smtClean="0"/>
              <a:t>地址表示</a:t>
            </a:r>
            <a:r>
              <a:rPr lang="en-US" altLang="zh-CN" dirty="0" smtClean="0"/>
              <a:t>——</a:t>
            </a:r>
            <a:r>
              <a:rPr lang="zh-CN" altLang="en-US" dirty="0" smtClean="0"/>
              <a:t>点分十进制记法后缀 </a:t>
            </a:r>
            <a:endParaRPr lang="zh-CN" altLang="en-US" dirty="0"/>
          </a:p>
        </p:txBody>
      </p:sp>
      <p:sp>
        <p:nvSpPr>
          <p:cNvPr id="3" name="内容占位符 2"/>
          <p:cNvSpPr>
            <a:spLocks noGrp="1"/>
          </p:cNvSpPr>
          <p:nvPr>
            <p:ph idx="1"/>
          </p:nvPr>
        </p:nvSpPr>
        <p:spPr>
          <a:xfrm>
            <a:off x="770255" y="1027113"/>
            <a:ext cx="7772400" cy="4114800"/>
          </a:xfrm>
        </p:spPr>
        <p:txBody>
          <a:bodyPr/>
          <a:lstStyle/>
          <a:p>
            <a:r>
              <a:rPr lang="en-US" altLang="zh-CN" sz="2800" dirty="0" smtClean="0"/>
              <a:t>0:0:0:0:0:0:128.10.2.1</a:t>
            </a:r>
            <a:endParaRPr lang="en-US" altLang="zh-CN" sz="2800" dirty="0" smtClean="0"/>
          </a:p>
          <a:p>
            <a:pPr>
              <a:buNone/>
            </a:pPr>
            <a:r>
              <a:rPr lang="en-US" altLang="zh-CN" sz="2800" dirty="0" smtClean="0"/>
              <a:t>    </a:t>
            </a:r>
            <a:r>
              <a:rPr lang="zh-CN" altLang="en-US" sz="2800" dirty="0" smtClean="0"/>
              <a:t>再使用零压缩即可得出：  </a:t>
            </a:r>
            <a:r>
              <a:rPr lang="en-US" altLang="zh-CN" sz="2800" dirty="0" smtClean="0"/>
              <a:t>::128.10.2.1</a:t>
            </a:r>
            <a:endParaRPr lang="en-US" altLang="zh-CN" sz="2800" dirty="0" smtClean="0"/>
          </a:p>
          <a:p>
            <a:r>
              <a:rPr lang="en-US" altLang="zh-CN" sz="2800" dirty="0" smtClean="0"/>
              <a:t>CIDR </a:t>
            </a:r>
            <a:r>
              <a:rPr lang="zh-CN" altLang="en-US" sz="2800" dirty="0" smtClean="0"/>
              <a:t>的斜线表示法仍然可用。</a:t>
            </a:r>
            <a:endParaRPr lang="zh-CN" altLang="en-US" sz="2800" dirty="0" smtClean="0"/>
          </a:p>
          <a:p>
            <a:r>
              <a:rPr lang="en-US" altLang="zh-CN" sz="2800" dirty="0" smtClean="0"/>
              <a:t>60 </a:t>
            </a:r>
            <a:r>
              <a:rPr lang="zh-CN" altLang="en-US" sz="2800" dirty="0" smtClean="0"/>
              <a:t>位的前缀 </a:t>
            </a:r>
            <a:r>
              <a:rPr lang="en-US" altLang="zh-CN" sz="2800" dirty="0" smtClean="0"/>
              <a:t>12AB00000000CD3 </a:t>
            </a:r>
            <a:r>
              <a:rPr lang="zh-CN" altLang="en-US" sz="2800" dirty="0" smtClean="0"/>
              <a:t>可记为：</a:t>
            </a:r>
            <a:endParaRPr lang="zh-CN" altLang="en-US" sz="2800" dirty="0" smtClean="0"/>
          </a:p>
          <a:p>
            <a:pPr>
              <a:buNone/>
            </a:pPr>
            <a:r>
              <a:rPr lang="zh-CN" altLang="en-US" sz="2800" dirty="0" smtClean="0"/>
              <a:t>   </a:t>
            </a:r>
            <a:r>
              <a:rPr lang="en-US" altLang="zh-CN" sz="2800" dirty="0" smtClean="0"/>
              <a:t>12AB:0000:0000:CD30:0000:0000:0000:0000/60</a:t>
            </a:r>
            <a:endParaRPr lang="en-US" altLang="zh-CN" sz="2800" dirty="0" smtClean="0"/>
          </a:p>
          <a:p>
            <a:pPr>
              <a:buNone/>
            </a:pPr>
            <a:r>
              <a:rPr lang="zh-CN" altLang="en-US" sz="2800" dirty="0" smtClean="0"/>
              <a:t>或</a:t>
            </a:r>
            <a:r>
              <a:rPr lang="en-US" altLang="zh-CN" sz="2800" dirty="0" smtClean="0"/>
              <a:t>12AB::CD30:0:0:0:0/60</a:t>
            </a:r>
            <a:endParaRPr lang="en-US" altLang="zh-CN" sz="2800" dirty="0" smtClean="0"/>
          </a:p>
          <a:p>
            <a:pPr>
              <a:buNone/>
            </a:pPr>
            <a:r>
              <a:rPr lang="zh-CN" altLang="en-US" sz="2800" dirty="0" smtClean="0"/>
              <a:t>或</a:t>
            </a:r>
            <a:r>
              <a:rPr lang="en-US" altLang="zh-CN" sz="2800" dirty="0" smtClean="0"/>
              <a:t>12AB:0:0:CD30::/60   </a:t>
            </a:r>
            <a:endParaRPr lang="en-US" altLang="zh-CN" sz="2800" dirty="0"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pPr algn="ctr"/>
            <a:r>
              <a:rPr lang="en-US" altLang="zh-CN" dirty="0" smtClean="0"/>
              <a:t>IPv6</a:t>
            </a:r>
            <a:r>
              <a:rPr lang="zh-CN" altLang="en-US" dirty="0" smtClean="0"/>
              <a:t>地址空间</a:t>
            </a:r>
            <a:r>
              <a:rPr lang="zh-CN" altLang="en-US" dirty="0"/>
              <a:t>的分配</a:t>
            </a:r>
            <a:endParaRPr lang="zh-CN" altLang="en-US" dirty="0"/>
          </a:p>
        </p:txBody>
      </p:sp>
      <p:sp>
        <p:nvSpPr>
          <p:cNvPr id="657411" name="Rectangle 3"/>
          <p:cNvSpPr>
            <a:spLocks noGrp="1" noChangeArrowheads="1"/>
          </p:cNvSpPr>
          <p:nvPr>
            <p:ph type="body" idx="1"/>
          </p:nvPr>
        </p:nvSpPr>
        <p:spPr>
          <a:xfrm>
            <a:off x="1042988" y="1142984"/>
            <a:ext cx="7772400" cy="2735262"/>
          </a:xfrm>
        </p:spPr>
        <p:txBody>
          <a:bodyPr/>
          <a:lstStyle/>
          <a:p>
            <a:r>
              <a:rPr lang="en-US" altLang="zh-CN" dirty="0"/>
              <a:t>IPv6 </a:t>
            </a:r>
            <a:r>
              <a:rPr lang="zh-CN" altLang="en-US" dirty="0"/>
              <a:t>将 </a:t>
            </a:r>
            <a:r>
              <a:rPr lang="en-US" altLang="zh-CN" dirty="0"/>
              <a:t>128 </a:t>
            </a:r>
            <a:r>
              <a:rPr lang="zh-CN" altLang="en-US" dirty="0"/>
              <a:t>位地址空间分为两大部分。</a:t>
            </a:r>
            <a:endParaRPr lang="zh-CN" altLang="en-US" dirty="0"/>
          </a:p>
          <a:p>
            <a:pPr lvl="1"/>
            <a:r>
              <a:rPr lang="zh-CN" altLang="en-US" dirty="0">
                <a:solidFill>
                  <a:srgbClr val="333399"/>
                </a:solidFill>
                <a:ea typeface="黑体" panose="02010609060101010101" pitchFamily="49" charset="-122"/>
              </a:rPr>
              <a:t>第一部分是可变长度的类型前缀，它定义了地址的目的。</a:t>
            </a:r>
            <a:endParaRPr lang="zh-CN" altLang="en-US" dirty="0">
              <a:solidFill>
                <a:srgbClr val="333399"/>
              </a:solidFill>
              <a:ea typeface="黑体" panose="02010609060101010101" pitchFamily="49" charset="-122"/>
            </a:endParaRPr>
          </a:p>
          <a:p>
            <a:pPr lvl="1"/>
            <a:r>
              <a:rPr lang="zh-CN" altLang="en-US" dirty="0">
                <a:solidFill>
                  <a:srgbClr val="333399"/>
                </a:solidFill>
                <a:ea typeface="黑体" panose="02010609060101010101" pitchFamily="49" charset="-122"/>
              </a:rPr>
              <a:t>第二部分是地址的其余部分，其长度也是可变的。</a:t>
            </a:r>
            <a:r>
              <a:rPr lang="zh-CN" altLang="en-US" dirty="0"/>
              <a:t> </a:t>
            </a:r>
            <a:endParaRPr lang="zh-CN" altLang="en-US" dirty="0"/>
          </a:p>
        </p:txBody>
      </p:sp>
      <p:sp>
        <p:nvSpPr>
          <p:cNvPr id="657412" name="Rectangle 4"/>
          <p:cNvSpPr>
            <a:spLocks noChangeArrowheads="1"/>
          </p:cNvSpPr>
          <p:nvPr/>
        </p:nvSpPr>
        <p:spPr bwMode="auto">
          <a:xfrm>
            <a:off x="898525" y="4575159"/>
            <a:ext cx="1963738" cy="671512"/>
          </a:xfrm>
          <a:prstGeom prst="rect">
            <a:avLst/>
          </a:prstGeom>
          <a:solidFill>
            <a:srgbClr val="CCECFF"/>
          </a:solidFill>
          <a:ln w="9525">
            <a:solidFill>
              <a:schemeClr val="tx1"/>
            </a:solidFill>
            <a:miter lim="800000"/>
          </a:ln>
          <a:effectLst/>
        </p:spPr>
        <p:txBody>
          <a:bodyPr wrap="none" anchor="ctr"/>
          <a:lstStyle/>
          <a:p>
            <a:pPr indent="0" algn="ctr">
              <a:buNone/>
            </a:pPr>
            <a:r>
              <a:rPr kumimoji="1" lang="zh-CN" altLang="en-US" sz="2000">
                <a:solidFill>
                  <a:srgbClr val="333399"/>
                </a:solidFill>
                <a:latin typeface="Arial" panose="020B0604020202020204" pitchFamily="34" charset="0"/>
              </a:rPr>
              <a:t>类型前缀</a:t>
            </a:r>
            <a:endParaRPr kumimoji="1" lang="zh-CN" altLang="en-US" sz="2000">
              <a:solidFill>
                <a:srgbClr val="333399"/>
              </a:solidFill>
              <a:latin typeface="Arial" panose="020B0604020202020204" pitchFamily="34" charset="0"/>
            </a:endParaRPr>
          </a:p>
        </p:txBody>
      </p:sp>
      <p:sp>
        <p:nvSpPr>
          <p:cNvPr id="657413" name="Rectangle 5"/>
          <p:cNvSpPr>
            <a:spLocks noChangeArrowheads="1"/>
          </p:cNvSpPr>
          <p:nvPr/>
        </p:nvSpPr>
        <p:spPr bwMode="auto">
          <a:xfrm>
            <a:off x="2763838" y="4575159"/>
            <a:ext cx="5695950" cy="671512"/>
          </a:xfrm>
          <a:prstGeom prst="rect">
            <a:avLst/>
          </a:prstGeom>
          <a:solidFill>
            <a:srgbClr val="FFFF99"/>
          </a:solidFill>
          <a:ln w="9525">
            <a:solidFill>
              <a:schemeClr val="tx1"/>
            </a:solidFill>
            <a:miter lim="800000"/>
          </a:ln>
          <a:effectLst/>
        </p:spPr>
        <p:txBody>
          <a:bodyPr wrap="none" anchor="ctr"/>
          <a:lstStyle/>
          <a:p>
            <a:pPr indent="0" algn="ctr">
              <a:buNone/>
            </a:pPr>
            <a:r>
              <a:rPr kumimoji="1" lang="zh-CN" altLang="en-US" sz="2000">
                <a:solidFill>
                  <a:srgbClr val="333399"/>
                </a:solidFill>
                <a:latin typeface="Arial" panose="020B0604020202020204" pitchFamily="34" charset="0"/>
              </a:rPr>
              <a:t>地址的其他部分</a:t>
            </a:r>
            <a:endParaRPr kumimoji="1" lang="zh-CN" altLang="en-US" sz="2000">
              <a:solidFill>
                <a:srgbClr val="333399"/>
              </a:solidFill>
              <a:latin typeface="Arial" panose="020B0604020202020204" pitchFamily="34" charset="0"/>
            </a:endParaRPr>
          </a:p>
        </p:txBody>
      </p:sp>
      <p:sp>
        <p:nvSpPr>
          <p:cNvPr id="657414" name="Line 6"/>
          <p:cNvSpPr>
            <a:spLocks noChangeShapeType="1"/>
          </p:cNvSpPr>
          <p:nvPr/>
        </p:nvSpPr>
        <p:spPr bwMode="auto">
          <a:xfrm>
            <a:off x="898525" y="4310046"/>
            <a:ext cx="1865313" cy="0"/>
          </a:xfrm>
          <a:prstGeom prst="line">
            <a:avLst/>
          </a:prstGeom>
          <a:noFill/>
          <a:ln w="28575">
            <a:solidFill>
              <a:srgbClr val="333399"/>
            </a:solidFill>
            <a:round/>
            <a:headEnd type="triangle" w="sm" len="med"/>
            <a:tailEnd type="triangle" w="sm" len="med"/>
          </a:ln>
          <a:effectLst/>
        </p:spPr>
        <p:txBody>
          <a:bodyPr/>
          <a:lstStyle/>
          <a:p>
            <a:endParaRPr lang="zh-CN" altLang="en-US"/>
          </a:p>
        </p:txBody>
      </p:sp>
      <p:sp>
        <p:nvSpPr>
          <p:cNvPr id="657415" name="Line 7"/>
          <p:cNvSpPr>
            <a:spLocks noChangeShapeType="1"/>
          </p:cNvSpPr>
          <p:nvPr/>
        </p:nvSpPr>
        <p:spPr bwMode="auto">
          <a:xfrm>
            <a:off x="2763838" y="4310046"/>
            <a:ext cx="5695950" cy="0"/>
          </a:xfrm>
          <a:prstGeom prst="line">
            <a:avLst/>
          </a:prstGeom>
          <a:noFill/>
          <a:ln w="28575">
            <a:solidFill>
              <a:srgbClr val="333399"/>
            </a:solidFill>
            <a:round/>
            <a:headEnd type="triangle" w="sm" len="med"/>
            <a:tailEnd type="triangle" w="sm" len="med"/>
          </a:ln>
          <a:effectLst/>
        </p:spPr>
        <p:txBody>
          <a:bodyPr/>
          <a:lstStyle/>
          <a:p>
            <a:endParaRPr lang="zh-CN" altLang="en-US"/>
          </a:p>
        </p:txBody>
      </p:sp>
      <p:sp>
        <p:nvSpPr>
          <p:cNvPr id="657416" name="Text Box 8"/>
          <p:cNvSpPr txBox="1">
            <a:spLocks noChangeArrowheads="1"/>
          </p:cNvSpPr>
          <p:nvPr/>
        </p:nvSpPr>
        <p:spPr bwMode="auto">
          <a:xfrm>
            <a:off x="1236663" y="4110021"/>
            <a:ext cx="1198880" cy="398780"/>
          </a:xfrm>
          <a:prstGeom prst="rect">
            <a:avLst/>
          </a:prstGeom>
          <a:solidFill>
            <a:schemeClr val="bg1"/>
          </a:solidFill>
          <a:ln w="9525">
            <a:noFill/>
            <a:miter lim="800000"/>
          </a:ln>
          <a:effectLst/>
        </p:spPr>
        <p:txBody>
          <a:bodyPr wrap="none">
            <a:spAutoFit/>
          </a:bodyPr>
          <a:lstStyle/>
          <a:p>
            <a:pPr indent="0">
              <a:buNone/>
            </a:pPr>
            <a:r>
              <a:rPr kumimoji="1" lang="zh-CN" altLang="en-US" sz="2000">
                <a:solidFill>
                  <a:srgbClr val="333399"/>
                </a:solidFill>
                <a:latin typeface="Arial" panose="020B0604020202020204" pitchFamily="34" charset="0"/>
              </a:rPr>
              <a:t>长度可变</a:t>
            </a:r>
            <a:endParaRPr kumimoji="1" lang="zh-CN" altLang="en-US" sz="2000">
              <a:solidFill>
                <a:srgbClr val="333399"/>
              </a:solidFill>
              <a:latin typeface="Arial" panose="020B0604020202020204" pitchFamily="34" charset="0"/>
            </a:endParaRPr>
          </a:p>
        </p:txBody>
      </p:sp>
      <p:sp>
        <p:nvSpPr>
          <p:cNvPr id="657417" name="Text Box 9"/>
          <p:cNvSpPr txBox="1">
            <a:spLocks noChangeArrowheads="1"/>
          </p:cNvSpPr>
          <p:nvPr/>
        </p:nvSpPr>
        <p:spPr bwMode="auto">
          <a:xfrm>
            <a:off x="4924425" y="4094146"/>
            <a:ext cx="1198880" cy="398780"/>
          </a:xfrm>
          <a:prstGeom prst="rect">
            <a:avLst/>
          </a:prstGeom>
          <a:solidFill>
            <a:schemeClr val="bg1"/>
          </a:solidFill>
          <a:ln w="9525">
            <a:noFill/>
            <a:miter lim="800000"/>
          </a:ln>
          <a:effectLst/>
        </p:spPr>
        <p:txBody>
          <a:bodyPr wrap="none">
            <a:spAutoFit/>
          </a:bodyPr>
          <a:lstStyle/>
          <a:p>
            <a:pPr indent="0">
              <a:buNone/>
            </a:pPr>
            <a:r>
              <a:rPr kumimoji="1" lang="zh-CN" altLang="en-US" sz="2000">
                <a:solidFill>
                  <a:srgbClr val="333399"/>
                </a:solidFill>
                <a:latin typeface="Arial" panose="020B0604020202020204" pitchFamily="34" charset="0"/>
              </a:rPr>
              <a:t>长度可变</a:t>
            </a:r>
            <a:endParaRPr kumimoji="1" lang="zh-CN" altLang="en-US" sz="2000">
              <a:solidFill>
                <a:srgbClr val="333399"/>
              </a:solidFill>
              <a:latin typeface="Arial" panose="020B0604020202020204" pitchFamily="34" charset="0"/>
            </a:endParaRPr>
          </a:p>
        </p:txBody>
      </p:sp>
      <p:sp>
        <p:nvSpPr>
          <p:cNvPr id="657418" name="Line 10"/>
          <p:cNvSpPr>
            <a:spLocks noChangeShapeType="1"/>
          </p:cNvSpPr>
          <p:nvPr/>
        </p:nvSpPr>
        <p:spPr bwMode="auto">
          <a:xfrm>
            <a:off x="898525" y="3678221"/>
            <a:ext cx="0" cy="896938"/>
          </a:xfrm>
          <a:prstGeom prst="line">
            <a:avLst/>
          </a:prstGeom>
          <a:noFill/>
          <a:ln w="9525">
            <a:solidFill>
              <a:schemeClr val="tx1"/>
            </a:solidFill>
            <a:round/>
          </a:ln>
          <a:effectLst/>
        </p:spPr>
        <p:txBody>
          <a:bodyPr/>
          <a:lstStyle/>
          <a:p>
            <a:endParaRPr lang="zh-CN" altLang="en-US"/>
          </a:p>
        </p:txBody>
      </p:sp>
      <p:sp>
        <p:nvSpPr>
          <p:cNvPr id="657419" name="Line 11"/>
          <p:cNvSpPr>
            <a:spLocks noChangeShapeType="1"/>
          </p:cNvSpPr>
          <p:nvPr/>
        </p:nvSpPr>
        <p:spPr bwMode="auto">
          <a:xfrm>
            <a:off x="8459788" y="3678221"/>
            <a:ext cx="0" cy="896938"/>
          </a:xfrm>
          <a:prstGeom prst="line">
            <a:avLst/>
          </a:prstGeom>
          <a:noFill/>
          <a:ln w="9525">
            <a:solidFill>
              <a:schemeClr val="tx1"/>
            </a:solidFill>
            <a:round/>
          </a:ln>
          <a:effectLst/>
        </p:spPr>
        <p:txBody>
          <a:bodyPr/>
          <a:lstStyle/>
          <a:p>
            <a:endParaRPr lang="zh-CN" altLang="en-US"/>
          </a:p>
        </p:txBody>
      </p:sp>
      <p:sp>
        <p:nvSpPr>
          <p:cNvPr id="657420" name="Line 12"/>
          <p:cNvSpPr>
            <a:spLocks noChangeShapeType="1"/>
          </p:cNvSpPr>
          <p:nvPr/>
        </p:nvSpPr>
        <p:spPr bwMode="auto">
          <a:xfrm>
            <a:off x="2763838" y="4014771"/>
            <a:ext cx="0" cy="560388"/>
          </a:xfrm>
          <a:prstGeom prst="line">
            <a:avLst/>
          </a:prstGeom>
          <a:noFill/>
          <a:ln w="9525">
            <a:solidFill>
              <a:schemeClr val="tx1"/>
            </a:solidFill>
            <a:round/>
          </a:ln>
          <a:effectLst/>
        </p:spPr>
        <p:txBody>
          <a:bodyPr/>
          <a:lstStyle/>
          <a:p>
            <a:endParaRPr lang="zh-CN" altLang="en-US"/>
          </a:p>
        </p:txBody>
      </p:sp>
      <p:sp>
        <p:nvSpPr>
          <p:cNvPr id="657421" name="Line 13"/>
          <p:cNvSpPr>
            <a:spLocks noChangeShapeType="1"/>
          </p:cNvSpPr>
          <p:nvPr/>
        </p:nvSpPr>
        <p:spPr bwMode="auto">
          <a:xfrm>
            <a:off x="898525" y="3790934"/>
            <a:ext cx="7561263" cy="0"/>
          </a:xfrm>
          <a:prstGeom prst="line">
            <a:avLst/>
          </a:prstGeom>
          <a:noFill/>
          <a:ln w="28575">
            <a:solidFill>
              <a:srgbClr val="333399"/>
            </a:solidFill>
            <a:round/>
            <a:headEnd type="triangle" w="sm" len="med"/>
            <a:tailEnd type="triangle" w="sm" len="med"/>
          </a:ln>
          <a:effectLst/>
        </p:spPr>
        <p:txBody>
          <a:bodyPr/>
          <a:lstStyle/>
          <a:p>
            <a:endParaRPr lang="zh-CN" altLang="en-US"/>
          </a:p>
        </p:txBody>
      </p:sp>
      <p:sp>
        <p:nvSpPr>
          <p:cNvPr id="657422" name="Text Box 14"/>
          <p:cNvSpPr txBox="1">
            <a:spLocks noChangeArrowheads="1"/>
          </p:cNvSpPr>
          <p:nvPr/>
        </p:nvSpPr>
        <p:spPr bwMode="auto">
          <a:xfrm>
            <a:off x="3852863" y="3552809"/>
            <a:ext cx="930275" cy="398780"/>
          </a:xfrm>
          <a:prstGeom prst="rect">
            <a:avLst/>
          </a:prstGeom>
          <a:solidFill>
            <a:schemeClr val="bg1"/>
          </a:solidFill>
          <a:ln w="9525">
            <a:noFill/>
            <a:miter lim="800000"/>
          </a:ln>
          <a:effectLst/>
        </p:spPr>
        <p:txBody>
          <a:bodyPr wrap="none">
            <a:spAutoFit/>
          </a:bodyPr>
          <a:lstStyle/>
          <a:p>
            <a:pPr indent="0">
              <a:buNone/>
            </a:pPr>
            <a:r>
              <a:rPr kumimoji="1" lang="en-US" altLang="zh-CN" sz="2000">
                <a:solidFill>
                  <a:srgbClr val="333399"/>
                </a:solidFill>
                <a:latin typeface="Arial" panose="020B0604020202020204" pitchFamily="34" charset="0"/>
              </a:rPr>
              <a:t>128 </a:t>
            </a:r>
            <a:r>
              <a:rPr kumimoji="1" lang="zh-CN" altLang="en-US" sz="2000">
                <a:solidFill>
                  <a:srgbClr val="333399"/>
                </a:solidFill>
                <a:latin typeface="Arial" panose="020B0604020202020204" pitchFamily="34" charset="0"/>
              </a:rPr>
              <a:t>位</a:t>
            </a:r>
            <a:endParaRPr kumimoji="1" lang="zh-CN" altLang="en-US" sz="2000">
              <a:solidFill>
                <a:srgbClr val="33339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5.5.4</a:t>
            </a:r>
            <a:r>
              <a:rPr lang="zh-CN" altLang="en-US" dirty="0" smtClean="0"/>
              <a:t>从 </a:t>
            </a:r>
            <a:r>
              <a:rPr lang="en-US" altLang="zh-CN" dirty="0" smtClean="0"/>
              <a:t>IPv4 </a:t>
            </a:r>
            <a:r>
              <a:rPr lang="zh-CN" altLang="en-US" dirty="0" smtClean="0"/>
              <a:t>到</a:t>
            </a:r>
            <a:r>
              <a:rPr lang="en-US" altLang="zh-CN" dirty="0" smtClean="0"/>
              <a:t>IPv6 </a:t>
            </a:r>
            <a:r>
              <a:rPr lang="zh-CN" altLang="en-US" dirty="0" smtClean="0"/>
              <a:t>过渡方案</a:t>
            </a:r>
            <a:r>
              <a:rPr lang="en-US" altLang="zh-CN" dirty="0" smtClean="0"/>
              <a:t>*</a:t>
            </a:r>
            <a:endParaRPr lang="en-US" altLang="zh-CN" dirty="0" smtClean="0"/>
          </a:p>
        </p:txBody>
      </p:sp>
      <p:sp>
        <p:nvSpPr>
          <p:cNvPr id="3" name="内容占位符 2"/>
          <p:cNvSpPr>
            <a:spLocks noGrp="1"/>
          </p:cNvSpPr>
          <p:nvPr>
            <p:ph idx="1"/>
          </p:nvPr>
        </p:nvSpPr>
        <p:spPr>
          <a:xfrm>
            <a:off x="719455" y="908050"/>
            <a:ext cx="8181340" cy="4114800"/>
          </a:xfrm>
        </p:spPr>
        <p:txBody>
          <a:bodyPr/>
          <a:lstStyle/>
          <a:p>
            <a:pPr>
              <a:lnSpc>
                <a:spcPct val="90000"/>
              </a:lnSpc>
            </a:pPr>
            <a:r>
              <a:rPr lang="zh-CN" altLang="en-US" dirty="0" smtClean="0"/>
              <a:t>向 </a:t>
            </a:r>
            <a:r>
              <a:rPr lang="en-US" altLang="zh-CN" dirty="0" smtClean="0"/>
              <a:t>IPv6 </a:t>
            </a:r>
            <a:r>
              <a:rPr lang="zh-CN" altLang="en-US" dirty="0" smtClean="0"/>
              <a:t>过渡只能采用逐步演进的办法，同时，还必须使新安装的 </a:t>
            </a:r>
            <a:r>
              <a:rPr lang="en-US" altLang="zh-CN" dirty="0" smtClean="0"/>
              <a:t>IPv6 </a:t>
            </a:r>
            <a:r>
              <a:rPr lang="zh-CN" altLang="en-US" dirty="0" smtClean="0"/>
              <a:t>系统能够向后兼容。</a:t>
            </a:r>
            <a:endParaRPr lang="zh-CN" altLang="en-US" dirty="0" smtClean="0"/>
          </a:p>
          <a:p>
            <a:pPr>
              <a:lnSpc>
                <a:spcPct val="90000"/>
              </a:lnSpc>
            </a:pPr>
            <a:r>
              <a:rPr lang="en-US" altLang="zh-CN" dirty="0" smtClean="0"/>
              <a:t>IPv6 </a:t>
            </a:r>
            <a:r>
              <a:rPr lang="zh-CN" altLang="en-US" dirty="0" smtClean="0"/>
              <a:t>系统必须能够接收和转发 </a:t>
            </a:r>
            <a:r>
              <a:rPr lang="en-US" altLang="zh-CN" dirty="0" smtClean="0"/>
              <a:t>IPv4 </a:t>
            </a:r>
            <a:r>
              <a:rPr lang="zh-CN" altLang="en-US" dirty="0" smtClean="0"/>
              <a:t>分组，并且能够为 </a:t>
            </a:r>
            <a:r>
              <a:rPr lang="en-US" altLang="zh-CN" dirty="0" smtClean="0"/>
              <a:t>IPv4 </a:t>
            </a:r>
            <a:r>
              <a:rPr lang="zh-CN" altLang="en-US" dirty="0" smtClean="0"/>
              <a:t>分组选择路由。</a:t>
            </a:r>
            <a:endParaRPr lang="zh-CN" altLang="en-US" dirty="0" smtClean="0"/>
          </a:p>
          <a:p>
            <a:pPr>
              <a:lnSpc>
                <a:spcPct val="90000"/>
              </a:lnSpc>
            </a:pPr>
            <a:r>
              <a:rPr lang="zh-CN" altLang="en-US" dirty="0" smtClean="0">
                <a:solidFill>
                  <a:schemeClr val="hlink"/>
                </a:solidFill>
              </a:rPr>
              <a:t>双协议栈</a:t>
            </a:r>
            <a:r>
              <a:rPr lang="en-US" altLang="zh-CN" dirty="0" smtClean="0"/>
              <a:t>(dual stack)</a:t>
            </a:r>
            <a:r>
              <a:rPr lang="zh-CN" altLang="en-US" dirty="0" smtClean="0"/>
              <a:t>是指在完全过渡到 </a:t>
            </a:r>
            <a:r>
              <a:rPr lang="en-US" altLang="zh-CN" dirty="0" smtClean="0"/>
              <a:t>IPv6 </a:t>
            </a:r>
            <a:r>
              <a:rPr lang="zh-CN" altLang="en-US" dirty="0" smtClean="0"/>
              <a:t>之前，使一部分主机（或路由器）装有两个协议栈，一个 </a:t>
            </a:r>
            <a:r>
              <a:rPr lang="en-US" altLang="zh-CN" dirty="0" smtClean="0"/>
              <a:t>IPv4 </a:t>
            </a:r>
            <a:r>
              <a:rPr lang="zh-CN" altLang="en-US" dirty="0" smtClean="0"/>
              <a:t>和一个 </a:t>
            </a:r>
            <a:r>
              <a:rPr lang="en-US" altLang="zh-CN" dirty="0" smtClean="0"/>
              <a:t>IPv6</a:t>
            </a:r>
            <a:r>
              <a:rPr lang="zh-CN" altLang="en-US" dirty="0" smtClean="0"/>
              <a:t>。  </a:t>
            </a:r>
            <a:endParaRPr lang="zh-CN" altLang="en-US" dirty="0"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pPr algn="ctr"/>
            <a:r>
              <a:rPr lang="zh-CN" altLang="en-US" sz="4000" dirty="0"/>
              <a:t>双</a:t>
            </a:r>
            <a:r>
              <a:rPr lang="zh-CN" altLang="en-US" sz="4000" dirty="0" smtClean="0"/>
              <a:t>栈技术</a:t>
            </a:r>
            <a:endParaRPr lang="zh-CN" altLang="en-US" sz="4000" dirty="0"/>
          </a:p>
        </p:txBody>
      </p:sp>
      <p:pic>
        <p:nvPicPr>
          <p:cNvPr id="4" name="图片 3"/>
          <p:cNvPicPr>
            <a:picLocks noChangeAspect="1"/>
          </p:cNvPicPr>
          <p:nvPr/>
        </p:nvPicPr>
        <p:blipFill>
          <a:blip r:embed="rId2"/>
          <a:stretch>
            <a:fillRect/>
          </a:stretch>
        </p:blipFill>
        <p:spPr>
          <a:xfrm>
            <a:off x="755650" y="1772920"/>
            <a:ext cx="6453505" cy="2997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5.2	</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路由算法与路由器</a:t>
            </a:r>
            <a:endParaRPr kumimoji="1" lang="en-US" altLang="zh-CN" sz="4000" b="0" i="0" u="none" strike="noStrike" kern="0" cap="none" spc="0" normalizeH="0" baseline="0" noProof="0" smtClean="0">
              <a:ln>
                <a:noFill/>
              </a:ln>
              <a:solidFill>
                <a:srgbClr val="FF9900"/>
              </a:solidFill>
              <a:effectLst/>
              <a:uLnTx/>
              <a:uFillTx/>
              <a:latin typeface="+mj-lt"/>
              <a:ea typeface="+mj-ea"/>
              <a:cs typeface="+mj-cs"/>
            </a:endParaRPr>
          </a:p>
        </p:txBody>
      </p:sp>
      <p:sp>
        <p:nvSpPr>
          <p:cNvPr id="86019" name="Rectangle 3"/>
          <p:cNvSpPr>
            <a:spLocks noGrp="1"/>
          </p:cNvSpPr>
          <p:nvPr>
            <p:ph idx="1"/>
          </p:nvPr>
        </p:nvSpPr>
        <p:spPr>
          <a:xfrm>
            <a:off x="719455" y="1701165"/>
            <a:ext cx="7696200" cy="4438650"/>
          </a:xfrm>
        </p:spPr>
        <p:txBody>
          <a:bodyPr vert="horz" wrap="square" lIns="91440" tIns="45720" rIns="91440" bIns="45720" anchor="t"/>
          <a:p>
            <a:pPr eaLnBrk="1" hangingPunct="1">
              <a:lnSpc>
                <a:spcPct val="80000"/>
              </a:lnSpc>
            </a:pPr>
            <a:r>
              <a:rPr lang="zh-CN" altLang="en-US" sz="2800" b="0" dirty="0">
                <a:ea typeface="黑体" panose="02010609060101010101" pitchFamily="49" charset="-122"/>
              </a:rPr>
              <a:t>网络层路由算法要解决的关键问题是，如何在网络中源主机和目的主机之间找到一条最佳的或适合的路由。</a:t>
            </a:r>
            <a:endParaRPr lang="zh-CN" altLang="en-US" sz="2400" b="0" dirty="0"/>
          </a:p>
          <a:p>
            <a:pPr lvl="1" eaLnBrk="1" hangingPunct="1">
              <a:lnSpc>
                <a:spcPct val="80000"/>
              </a:lnSpc>
            </a:pPr>
            <a:r>
              <a:rPr lang="zh-CN" altLang="en-US" sz="2400" dirty="0"/>
              <a:t>简单路由表的结构</a:t>
            </a:r>
            <a:endParaRPr lang="zh-CN" altLang="en-US" sz="2400" dirty="0"/>
          </a:p>
          <a:p>
            <a:pPr lvl="1" eaLnBrk="1" hangingPunct="1">
              <a:lnSpc>
                <a:spcPct val="80000"/>
              </a:lnSpc>
            </a:pPr>
            <a:endParaRPr lang="zh-CN" altLang="en-US" sz="2400" dirty="0"/>
          </a:p>
          <a:p>
            <a:pPr eaLnBrk="1" hangingPunct="1">
              <a:lnSpc>
                <a:spcPct val="80000"/>
              </a:lnSpc>
            </a:pPr>
            <a:r>
              <a:rPr lang="zh-CN" altLang="en-US" sz="2800" dirty="0">
                <a:ea typeface="黑体" panose="02010609060101010101" pitchFamily="49" charset="-122"/>
              </a:rPr>
              <a:t>路由算法应具有的特性</a:t>
            </a:r>
            <a:endParaRPr lang="zh-CN" altLang="en-US" sz="2800" dirty="0">
              <a:ea typeface="黑体" panose="02010609060101010101" pitchFamily="49" charset="-122"/>
            </a:endParaRPr>
          </a:p>
          <a:p>
            <a:pPr lvl="1" eaLnBrk="1" hangingPunct="1">
              <a:lnSpc>
                <a:spcPct val="80000"/>
              </a:lnSpc>
            </a:pPr>
            <a:r>
              <a:rPr lang="zh-CN" altLang="en-US" sz="2400" dirty="0"/>
              <a:t>正确性（</a:t>
            </a:r>
            <a:r>
              <a:rPr lang="en-US" altLang="zh-CN" sz="2400" dirty="0"/>
              <a:t>correctness</a:t>
            </a:r>
            <a:r>
              <a:rPr lang="zh-CN" altLang="en-US" sz="2400" dirty="0"/>
              <a:t>）</a:t>
            </a:r>
            <a:endParaRPr lang="zh-CN" altLang="en-US" sz="2400" dirty="0"/>
          </a:p>
          <a:p>
            <a:pPr lvl="1" eaLnBrk="1" hangingPunct="1">
              <a:lnSpc>
                <a:spcPct val="80000"/>
              </a:lnSpc>
            </a:pPr>
            <a:r>
              <a:rPr lang="zh-CN" altLang="en-US" sz="2400" dirty="0"/>
              <a:t>简单性（</a:t>
            </a:r>
            <a:r>
              <a:rPr lang="en-US" altLang="zh-CN" sz="2400" dirty="0"/>
              <a:t>simplicity</a:t>
            </a:r>
            <a:r>
              <a:rPr lang="zh-CN" altLang="en-US" sz="2400" dirty="0"/>
              <a:t>）</a:t>
            </a:r>
            <a:endParaRPr lang="zh-CN" altLang="en-US" sz="2400" dirty="0"/>
          </a:p>
          <a:p>
            <a:pPr lvl="1" eaLnBrk="1" hangingPunct="1">
              <a:lnSpc>
                <a:spcPct val="80000"/>
              </a:lnSpc>
            </a:pPr>
            <a:r>
              <a:rPr lang="zh-CN" altLang="en-US" sz="2400" dirty="0"/>
              <a:t>健壮性（</a:t>
            </a:r>
            <a:r>
              <a:rPr lang="en-US" altLang="zh-CN" sz="2400" dirty="0"/>
              <a:t>robustness</a:t>
            </a:r>
            <a:r>
              <a:rPr lang="zh-CN" altLang="en-US" sz="2400" dirty="0"/>
              <a:t>：鲁棒性）</a:t>
            </a:r>
            <a:endParaRPr lang="zh-CN" altLang="en-US" sz="2400" dirty="0"/>
          </a:p>
          <a:p>
            <a:pPr lvl="1" eaLnBrk="1" hangingPunct="1">
              <a:lnSpc>
                <a:spcPct val="80000"/>
              </a:lnSpc>
            </a:pPr>
            <a:r>
              <a:rPr lang="zh-CN" altLang="en-US" sz="2400" dirty="0"/>
              <a:t>稳定性（</a:t>
            </a:r>
            <a:r>
              <a:rPr lang="en-US" altLang="zh-CN" sz="2400" dirty="0"/>
              <a:t>stability</a:t>
            </a:r>
            <a:r>
              <a:rPr lang="zh-CN" altLang="en-US" sz="2400" dirty="0"/>
              <a:t>）</a:t>
            </a:r>
            <a:endParaRPr lang="zh-CN" altLang="en-US" sz="2400" dirty="0"/>
          </a:p>
          <a:p>
            <a:pPr lvl="1" eaLnBrk="1" hangingPunct="1">
              <a:lnSpc>
                <a:spcPct val="80000"/>
              </a:lnSpc>
            </a:pPr>
            <a:r>
              <a:rPr lang="zh-CN" altLang="en-US" sz="2400" dirty="0"/>
              <a:t>公平性（</a:t>
            </a:r>
            <a:r>
              <a:rPr lang="en-US" altLang="zh-CN" sz="2400" dirty="0"/>
              <a:t>fairness</a:t>
            </a:r>
            <a:r>
              <a:rPr lang="zh-CN" altLang="en-US" sz="2400" dirty="0"/>
              <a:t>）</a:t>
            </a:r>
            <a:endParaRPr lang="zh-CN" altLang="en-US" sz="2400" dirty="0"/>
          </a:p>
          <a:p>
            <a:pPr lvl="1" eaLnBrk="1" hangingPunct="1">
              <a:lnSpc>
                <a:spcPct val="80000"/>
              </a:lnSpc>
            </a:pPr>
            <a:r>
              <a:rPr lang="zh-CN" altLang="en-US" sz="2400" dirty="0"/>
              <a:t>最优性（</a:t>
            </a:r>
            <a:r>
              <a:rPr lang="en-US" altLang="zh-CN" sz="2400" dirty="0"/>
              <a:t>optimality</a:t>
            </a:r>
            <a:r>
              <a:rPr lang="zh-CN" altLang="en-US" sz="2400" dirty="0"/>
              <a:t>）</a:t>
            </a:r>
            <a:endParaRPr lang="zh-CN" altLang="en-US" sz="2400" dirty="0"/>
          </a:p>
        </p:txBody>
      </p:sp>
      <p:pic>
        <p:nvPicPr>
          <p:cNvPr id="3" name="图片 2"/>
          <p:cNvPicPr>
            <a:picLocks noChangeAspect="1"/>
          </p:cNvPicPr>
          <p:nvPr/>
        </p:nvPicPr>
        <p:blipFill>
          <a:blip r:embed="rId1"/>
          <a:stretch>
            <a:fillRect/>
          </a:stretch>
        </p:blipFill>
        <p:spPr>
          <a:xfrm>
            <a:off x="5076190" y="2708910"/>
            <a:ext cx="3149600" cy="1397000"/>
          </a:xfrm>
          <a:prstGeom prst="rect">
            <a:avLst/>
          </a:prstGeom>
        </p:spPr>
      </p:pic>
      <p:sp>
        <p:nvSpPr>
          <p:cNvPr id="100" name="文本框 99"/>
          <p:cNvSpPr txBox="1"/>
          <p:nvPr/>
        </p:nvSpPr>
        <p:spPr>
          <a:xfrm>
            <a:off x="828040" y="908685"/>
            <a:ext cx="5080000" cy="583565"/>
          </a:xfrm>
          <a:prstGeom prst="rect">
            <a:avLst/>
          </a:prstGeom>
          <a:noFill/>
          <a:ln w="9525">
            <a:noFill/>
          </a:ln>
        </p:spPr>
        <p:txBody>
          <a:bodyPr>
            <a:spAutoFit/>
          </a:bodyPr>
          <a:p>
            <a:pPr marL="450215" indent="-450215"/>
            <a:r>
              <a:rPr kumimoji="1" lang="zh-CN" altLang="en-US" sz="3200" b="0" kern="0" noProof="0" smtClean="0">
                <a:ln>
                  <a:noFill/>
                </a:ln>
                <a:solidFill>
                  <a:srgbClr val="FF9900"/>
                </a:solidFill>
                <a:effectLst/>
                <a:uLnTx/>
                <a:uFillTx/>
                <a:latin typeface="+mj-lt"/>
                <a:ea typeface="+mj-ea"/>
                <a:cs typeface="+mj-cs"/>
              </a:rPr>
              <a:t>5.2.1 路由算法基础</a:t>
            </a:r>
            <a:endParaRPr kumimoji="1" lang="zh-CN" altLang="en-US" sz="3200" b="0" kern="0" noProof="0" smtClean="0">
              <a:ln>
                <a:noFill/>
              </a:ln>
              <a:solidFill>
                <a:srgbClr val="FF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6019">
                                            <p:txEl>
                                              <p:charRg st="15" end="37"/>
                                            </p:txEl>
                                          </p:spTgt>
                                        </p:tgtEl>
                                        <p:attrNameLst>
                                          <p:attrName>style.visibility</p:attrName>
                                        </p:attrNameLst>
                                      </p:cBhvr>
                                      <p:to>
                                        <p:strVal val="visible"/>
                                      </p:to>
                                    </p:set>
                                    <p:animEffect transition="in" filter="fade">
                                      <p:cBhvr>
                                        <p:cTn id="7" dur="1000"/>
                                        <p:tgtEl>
                                          <p:spTgt spid="86019">
                                            <p:txEl>
                                              <p:charRg st="15" end="37"/>
                                            </p:txEl>
                                          </p:spTgt>
                                        </p:tgtEl>
                                      </p:cBhvr>
                                    </p:animEffect>
                                    <p:anim calcmode="lin" valueType="num">
                                      <p:cBhvr>
                                        <p:cTn id="8" dur="1000" fill="hold"/>
                                        <p:tgtEl>
                                          <p:spTgt spid="86019">
                                            <p:txEl>
                                              <p:charRg st="15" end="37"/>
                                            </p:txEl>
                                          </p:spTgt>
                                        </p:tgtEl>
                                        <p:attrNameLst>
                                          <p:attrName>ppt_x</p:attrName>
                                        </p:attrNameLst>
                                      </p:cBhvr>
                                      <p:tavLst>
                                        <p:tav tm="0">
                                          <p:val>
                                            <p:strVal val="#ppt_x"/>
                                          </p:val>
                                        </p:tav>
                                        <p:tav tm="100000">
                                          <p:val>
                                            <p:strVal val="#ppt_x"/>
                                          </p:val>
                                        </p:tav>
                                      </p:tavLst>
                                    </p:anim>
                                    <p:anim calcmode="lin" valueType="num">
                                      <p:cBhvr>
                                        <p:cTn id="9" dur="1000" fill="hold"/>
                                        <p:tgtEl>
                                          <p:spTgt spid="86019">
                                            <p:txEl>
                                              <p:charRg st="15" end="37"/>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6019">
                                            <p:txEl>
                                              <p:charRg st="1" end="1"/>
                                            </p:txEl>
                                          </p:spTgt>
                                        </p:tgtEl>
                                        <p:attrNameLst>
                                          <p:attrName>style.visibility</p:attrName>
                                        </p:attrNameLst>
                                      </p:cBhvr>
                                      <p:to>
                                        <p:strVal val="visible"/>
                                      </p:to>
                                    </p:set>
                                    <p:animEffect transition="in" filter="fade">
                                      <p:cBhvr>
                                        <p:cTn id="12" dur="1000"/>
                                        <p:tgtEl>
                                          <p:spTgt spid="86019">
                                            <p:txEl>
                                              <p:charRg st="1" end="1"/>
                                            </p:txEl>
                                          </p:spTgt>
                                        </p:tgtEl>
                                      </p:cBhvr>
                                    </p:animEffect>
                                    <p:anim calcmode="lin" valueType="num">
                                      <p:cBhvr>
                                        <p:cTn id="13" dur="1000" fill="hold"/>
                                        <p:tgtEl>
                                          <p:spTgt spid="86019">
                                            <p:txEl>
                                              <p:char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6019">
                                            <p:txEl>
                                              <p:char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6019">
                                            <p:txEl>
                                              <p:charRg st="65" end="76"/>
                                            </p:txEl>
                                          </p:spTgt>
                                        </p:tgtEl>
                                        <p:attrNameLst>
                                          <p:attrName>style.visibility</p:attrName>
                                        </p:attrNameLst>
                                      </p:cBhvr>
                                      <p:to>
                                        <p:strVal val="visible"/>
                                      </p:to>
                                    </p:set>
                                    <p:animEffect transition="in" filter="fade">
                                      <p:cBhvr>
                                        <p:cTn id="19" dur="1000"/>
                                        <p:tgtEl>
                                          <p:spTgt spid="86019">
                                            <p:txEl>
                                              <p:charRg st="65" end="76"/>
                                            </p:txEl>
                                          </p:spTgt>
                                        </p:tgtEl>
                                      </p:cBhvr>
                                    </p:animEffect>
                                    <p:anim calcmode="lin" valueType="num">
                                      <p:cBhvr>
                                        <p:cTn id="20" dur="1000" fill="hold"/>
                                        <p:tgtEl>
                                          <p:spTgt spid="86019">
                                            <p:txEl>
                                              <p:charRg st="65" end="76"/>
                                            </p:txEl>
                                          </p:spTgt>
                                        </p:tgtEl>
                                        <p:attrNameLst>
                                          <p:attrName>ppt_x</p:attrName>
                                        </p:attrNameLst>
                                      </p:cBhvr>
                                      <p:tavLst>
                                        <p:tav tm="0">
                                          <p:val>
                                            <p:strVal val="#ppt_x"/>
                                          </p:val>
                                        </p:tav>
                                        <p:tav tm="100000">
                                          <p:val>
                                            <p:strVal val="#ppt_x"/>
                                          </p:val>
                                        </p:tav>
                                      </p:tavLst>
                                    </p:anim>
                                    <p:anim calcmode="lin" valueType="num">
                                      <p:cBhvr>
                                        <p:cTn id="21" dur="1000" fill="hold"/>
                                        <p:tgtEl>
                                          <p:spTgt spid="86019">
                                            <p:txEl>
                                              <p:charRg st="65" end="76"/>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6019">
                                            <p:txEl>
                                              <p:charRg st="76" end="93"/>
                                            </p:txEl>
                                          </p:spTgt>
                                        </p:tgtEl>
                                        <p:attrNameLst>
                                          <p:attrName>style.visibility</p:attrName>
                                        </p:attrNameLst>
                                      </p:cBhvr>
                                      <p:to>
                                        <p:strVal val="visible"/>
                                      </p:to>
                                    </p:set>
                                    <p:animEffect transition="in" filter="fade">
                                      <p:cBhvr>
                                        <p:cTn id="24" dur="1000"/>
                                        <p:tgtEl>
                                          <p:spTgt spid="86019">
                                            <p:txEl>
                                              <p:charRg st="76" end="93"/>
                                            </p:txEl>
                                          </p:spTgt>
                                        </p:tgtEl>
                                      </p:cBhvr>
                                    </p:animEffect>
                                    <p:anim calcmode="lin" valueType="num">
                                      <p:cBhvr>
                                        <p:cTn id="25" dur="1000" fill="hold"/>
                                        <p:tgtEl>
                                          <p:spTgt spid="86019">
                                            <p:txEl>
                                              <p:charRg st="76" end="93"/>
                                            </p:txEl>
                                          </p:spTgt>
                                        </p:tgtEl>
                                        <p:attrNameLst>
                                          <p:attrName>ppt_x</p:attrName>
                                        </p:attrNameLst>
                                      </p:cBhvr>
                                      <p:tavLst>
                                        <p:tav tm="0">
                                          <p:val>
                                            <p:strVal val="#ppt_x"/>
                                          </p:val>
                                        </p:tav>
                                        <p:tav tm="100000">
                                          <p:val>
                                            <p:strVal val="#ppt_x"/>
                                          </p:val>
                                        </p:tav>
                                      </p:tavLst>
                                    </p:anim>
                                    <p:anim calcmode="lin" valueType="num">
                                      <p:cBhvr>
                                        <p:cTn id="26" dur="1000" fill="hold"/>
                                        <p:tgtEl>
                                          <p:spTgt spid="86019">
                                            <p:txEl>
                                              <p:charRg st="76" end="9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6019">
                                            <p:txEl>
                                              <p:charRg st="93" end="109"/>
                                            </p:txEl>
                                          </p:spTgt>
                                        </p:tgtEl>
                                        <p:attrNameLst>
                                          <p:attrName>style.visibility</p:attrName>
                                        </p:attrNameLst>
                                      </p:cBhvr>
                                      <p:to>
                                        <p:strVal val="visible"/>
                                      </p:to>
                                    </p:set>
                                    <p:animEffect transition="in" filter="fade">
                                      <p:cBhvr>
                                        <p:cTn id="29" dur="1000"/>
                                        <p:tgtEl>
                                          <p:spTgt spid="86019">
                                            <p:txEl>
                                              <p:charRg st="93" end="109"/>
                                            </p:txEl>
                                          </p:spTgt>
                                        </p:tgtEl>
                                      </p:cBhvr>
                                    </p:animEffect>
                                    <p:anim calcmode="lin" valueType="num">
                                      <p:cBhvr>
                                        <p:cTn id="30" dur="1000" fill="hold"/>
                                        <p:tgtEl>
                                          <p:spTgt spid="86019">
                                            <p:txEl>
                                              <p:charRg st="93" end="109"/>
                                            </p:txEl>
                                          </p:spTgt>
                                        </p:tgtEl>
                                        <p:attrNameLst>
                                          <p:attrName>ppt_x</p:attrName>
                                        </p:attrNameLst>
                                      </p:cBhvr>
                                      <p:tavLst>
                                        <p:tav tm="0">
                                          <p:val>
                                            <p:strVal val="#ppt_x"/>
                                          </p:val>
                                        </p:tav>
                                        <p:tav tm="100000">
                                          <p:val>
                                            <p:strVal val="#ppt_x"/>
                                          </p:val>
                                        </p:tav>
                                      </p:tavLst>
                                    </p:anim>
                                    <p:anim calcmode="lin" valueType="num">
                                      <p:cBhvr>
                                        <p:cTn id="31" dur="1000" fill="hold"/>
                                        <p:tgtEl>
                                          <p:spTgt spid="86019">
                                            <p:txEl>
                                              <p:charRg st="93" end="109"/>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6019">
                                            <p:txEl>
                                              <p:charRg st="109" end="129"/>
                                            </p:txEl>
                                          </p:spTgt>
                                        </p:tgtEl>
                                        <p:attrNameLst>
                                          <p:attrName>style.visibility</p:attrName>
                                        </p:attrNameLst>
                                      </p:cBhvr>
                                      <p:to>
                                        <p:strVal val="visible"/>
                                      </p:to>
                                    </p:set>
                                    <p:animEffect transition="in" filter="fade">
                                      <p:cBhvr>
                                        <p:cTn id="34" dur="1000"/>
                                        <p:tgtEl>
                                          <p:spTgt spid="86019">
                                            <p:txEl>
                                              <p:charRg st="109" end="129"/>
                                            </p:txEl>
                                          </p:spTgt>
                                        </p:tgtEl>
                                      </p:cBhvr>
                                    </p:animEffect>
                                    <p:anim calcmode="lin" valueType="num">
                                      <p:cBhvr>
                                        <p:cTn id="35" dur="1000" fill="hold"/>
                                        <p:tgtEl>
                                          <p:spTgt spid="86019">
                                            <p:txEl>
                                              <p:charRg st="109" end="129"/>
                                            </p:txEl>
                                          </p:spTgt>
                                        </p:tgtEl>
                                        <p:attrNameLst>
                                          <p:attrName>ppt_x</p:attrName>
                                        </p:attrNameLst>
                                      </p:cBhvr>
                                      <p:tavLst>
                                        <p:tav tm="0">
                                          <p:val>
                                            <p:strVal val="#ppt_x"/>
                                          </p:val>
                                        </p:tav>
                                        <p:tav tm="100000">
                                          <p:val>
                                            <p:strVal val="#ppt_x"/>
                                          </p:val>
                                        </p:tav>
                                      </p:tavLst>
                                    </p:anim>
                                    <p:anim calcmode="lin" valueType="num">
                                      <p:cBhvr>
                                        <p:cTn id="36" dur="1000" fill="hold"/>
                                        <p:tgtEl>
                                          <p:spTgt spid="86019">
                                            <p:txEl>
                                              <p:charRg st="109" end="129"/>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86019">
                                            <p:txEl>
                                              <p:charRg st="129" end="144"/>
                                            </p:txEl>
                                          </p:spTgt>
                                        </p:tgtEl>
                                        <p:attrNameLst>
                                          <p:attrName>style.visibility</p:attrName>
                                        </p:attrNameLst>
                                      </p:cBhvr>
                                      <p:to>
                                        <p:strVal val="visible"/>
                                      </p:to>
                                    </p:set>
                                    <p:animEffect transition="in" filter="fade">
                                      <p:cBhvr>
                                        <p:cTn id="39" dur="1000"/>
                                        <p:tgtEl>
                                          <p:spTgt spid="86019">
                                            <p:txEl>
                                              <p:charRg st="129" end="144"/>
                                            </p:txEl>
                                          </p:spTgt>
                                        </p:tgtEl>
                                      </p:cBhvr>
                                    </p:animEffect>
                                    <p:anim calcmode="lin" valueType="num">
                                      <p:cBhvr>
                                        <p:cTn id="40" dur="1000" fill="hold"/>
                                        <p:tgtEl>
                                          <p:spTgt spid="86019">
                                            <p:txEl>
                                              <p:charRg st="129" end="144"/>
                                            </p:txEl>
                                          </p:spTgt>
                                        </p:tgtEl>
                                        <p:attrNameLst>
                                          <p:attrName>ppt_x</p:attrName>
                                        </p:attrNameLst>
                                      </p:cBhvr>
                                      <p:tavLst>
                                        <p:tav tm="0">
                                          <p:val>
                                            <p:strVal val="#ppt_x"/>
                                          </p:val>
                                        </p:tav>
                                        <p:tav tm="100000">
                                          <p:val>
                                            <p:strVal val="#ppt_x"/>
                                          </p:val>
                                        </p:tav>
                                      </p:tavLst>
                                    </p:anim>
                                    <p:anim calcmode="lin" valueType="num">
                                      <p:cBhvr>
                                        <p:cTn id="41" dur="1000" fill="hold"/>
                                        <p:tgtEl>
                                          <p:spTgt spid="86019">
                                            <p:txEl>
                                              <p:charRg st="129" end="144"/>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86019">
                                            <p:txEl>
                                              <p:charRg st="144" end="158"/>
                                            </p:txEl>
                                          </p:spTgt>
                                        </p:tgtEl>
                                        <p:attrNameLst>
                                          <p:attrName>style.visibility</p:attrName>
                                        </p:attrNameLst>
                                      </p:cBhvr>
                                      <p:to>
                                        <p:strVal val="visible"/>
                                      </p:to>
                                    </p:set>
                                    <p:animEffect transition="in" filter="fade">
                                      <p:cBhvr>
                                        <p:cTn id="44" dur="1000"/>
                                        <p:tgtEl>
                                          <p:spTgt spid="86019">
                                            <p:txEl>
                                              <p:charRg st="144" end="158"/>
                                            </p:txEl>
                                          </p:spTgt>
                                        </p:tgtEl>
                                      </p:cBhvr>
                                    </p:animEffect>
                                    <p:anim calcmode="lin" valueType="num">
                                      <p:cBhvr>
                                        <p:cTn id="45" dur="1000" fill="hold"/>
                                        <p:tgtEl>
                                          <p:spTgt spid="86019">
                                            <p:txEl>
                                              <p:charRg st="144" end="158"/>
                                            </p:txEl>
                                          </p:spTgt>
                                        </p:tgtEl>
                                        <p:attrNameLst>
                                          <p:attrName>ppt_x</p:attrName>
                                        </p:attrNameLst>
                                      </p:cBhvr>
                                      <p:tavLst>
                                        <p:tav tm="0">
                                          <p:val>
                                            <p:strVal val="#ppt_x"/>
                                          </p:val>
                                        </p:tav>
                                        <p:tav tm="100000">
                                          <p:val>
                                            <p:strVal val="#ppt_x"/>
                                          </p:val>
                                        </p:tav>
                                      </p:tavLst>
                                    </p:anim>
                                    <p:anim calcmode="lin" valueType="num">
                                      <p:cBhvr>
                                        <p:cTn id="46" dur="1000" fill="hold"/>
                                        <p:tgtEl>
                                          <p:spTgt spid="86019">
                                            <p:txEl>
                                              <p:charRg st="144" end="158"/>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86019">
                                            <p:txEl>
                                              <p:charRg st="158" end="174"/>
                                            </p:txEl>
                                          </p:spTgt>
                                        </p:tgtEl>
                                        <p:attrNameLst>
                                          <p:attrName>style.visibility</p:attrName>
                                        </p:attrNameLst>
                                      </p:cBhvr>
                                      <p:to>
                                        <p:strVal val="visible"/>
                                      </p:to>
                                    </p:set>
                                    <p:animEffect transition="in" filter="fade">
                                      <p:cBhvr>
                                        <p:cTn id="49" dur="1000"/>
                                        <p:tgtEl>
                                          <p:spTgt spid="86019">
                                            <p:txEl>
                                              <p:charRg st="158" end="174"/>
                                            </p:txEl>
                                          </p:spTgt>
                                        </p:tgtEl>
                                      </p:cBhvr>
                                    </p:animEffect>
                                    <p:anim calcmode="lin" valueType="num">
                                      <p:cBhvr>
                                        <p:cTn id="50" dur="1000" fill="hold"/>
                                        <p:tgtEl>
                                          <p:spTgt spid="86019">
                                            <p:txEl>
                                              <p:charRg st="158" end="174"/>
                                            </p:txEl>
                                          </p:spTgt>
                                        </p:tgtEl>
                                        <p:attrNameLst>
                                          <p:attrName>ppt_x</p:attrName>
                                        </p:attrNameLst>
                                      </p:cBhvr>
                                      <p:tavLst>
                                        <p:tav tm="0">
                                          <p:val>
                                            <p:strVal val="#ppt_x"/>
                                          </p:val>
                                        </p:tav>
                                        <p:tav tm="100000">
                                          <p:val>
                                            <p:strVal val="#ppt_x"/>
                                          </p:val>
                                        </p:tav>
                                      </p:tavLst>
                                    </p:anim>
                                    <p:anim calcmode="lin" valueType="num">
                                      <p:cBhvr>
                                        <p:cTn id="51" dur="1000" fill="hold"/>
                                        <p:tgtEl>
                                          <p:spTgt spid="86019">
                                            <p:txEl>
                                              <p:charRg st="158" end="17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bwMode="auto">
          <a:xfrm>
            <a:off x="2608263" y="1341438"/>
            <a:ext cx="3889375" cy="1150937"/>
            <a:chOff x="912" y="768"/>
            <a:chExt cx="2400" cy="1584"/>
          </a:xfrm>
        </p:grpSpPr>
        <p:sp>
          <p:nvSpPr>
            <p:cNvPr id="668675" name="Oval 3"/>
            <p:cNvSpPr>
              <a:spLocks noChangeArrowheads="1"/>
            </p:cNvSpPr>
            <p:nvPr/>
          </p:nvSpPr>
          <p:spPr bwMode="auto">
            <a:xfrm>
              <a:off x="1751" y="799"/>
              <a:ext cx="1026" cy="628"/>
            </a:xfrm>
            <a:prstGeom prst="ellipse">
              <a:avLst/>
            </a:prstGeom>
            <a:solidFill>
              <a:srgbClr val="CCFFCC"/>
            </a:solidFill>
            <a:ln w="9525">
              <a:noFill/>
              <a:round/>
            </a:ln>
          </p:spPr>
          <p:txBody>
            <a:bodyPr/>
            <a:lstStyle/>
            <a:p>
              <a:pPr>
                <a:buNone/>
              </a:pPr>
              <a:endParaRPr lang="zh-CN" altLang="en-US"/>
            </a:p>
          </p:txBody>
        </p:sp>
        <p:sp>
          <p:nvSpPr>
            <p:cNvPr id="668676" name="Oval 4"/>
            <p:cNvSpPr>
              <a:spLocks noChangeArrowheads="1"/>
            </p:cNvSpPr>
            <p:nvPr/>
          </p:nvSpPr>
          <p:spPr bwMode="auto">
            <a:xfrm>
              <a:off x="1172" y="972"/>
              <a:ext cx="781" cy="627"/>
            </a:xfrm>
            <a:prstGeom prst="ellipse">
              <a:avLst/>
            </a:prstGeom>
            <a:solidFill>
              <a:srgbClr val="CCFFCC"/>
            </a:solidFill>
            <a:ln w="9525">
              <a:noFill/>
              <a:round/>
            </a:ln>
          </p:spPr>
          <p:txBody>
            <a:bodyPr/>
            <a:lstStyle/>
            <a:p>
              <a:pPr>
                <a:buNone/>
              </a:pPr>
              <a:endParaRPr lang="zh-CN" altLang="en-US"/>
            </a:p>
          </p:txBody>
        </p:sp>
        <p:sp>
          <p:nvSpPr>
            <p:cNvPr id="668677" name="Oval 5"/>
            <p:cNvSpPr>
              <a:spLocks noChangeArrowheads="1"/>
            </p:cNvSpPr>
            <p:nvPr/>
          </p:nvSpPr>
          <p:spPr bwMode="auto">
            <a:xfrm>
              <a:off x="926" y="1364"/>
              <a:ext cx="521" cy="502"/>
            </a:xfrm>
            <a:prstGeom prst="ellipse">
              <a:avLst/>
            </a:prstGeom>
            <a:solidFill>
              <a:srgbClr val="CCFFCC"/>
            </a:solidFill>
            <a:ln w="9525">
              <a:noFill/>
              <a:round/>
            </a:ln>
          </p:spPr>
          <p:txBody>
            <a:bodyPr/>
            <a:lstStyle/>
            <a:p>
              <a:pPr>
                <a:buNone/>
              </a:pPr>
              <a:endParaRPr lang="zh-CN" altLang="en-US"/>
            </a:p>
          </p:txBody>
        </p:sp>
        <p:sp>
          <p:nvSpPr>
            <p:cNvPr id="668678" name="Oval 6"/>
            <p:cNvSpPr>
              <a:spLocks noChangeArrowheads="1"/>
            </p:cNvSpPr>
            <p:nvPr/>
          </p:nvSpPr>
          <p:spPr bwMode="auto">
            <a:xfrm>
              <a:off x="1085" y="1599"/>
              <a:ext cx="796" cy="549"/>
            </a:xfrm>
            <a:prstGeom prst="ellipse">
              <a:avLst/>
            </a:prstGeom>
            <a:solidFill>
              <a:srgbClr val="CCFFCC"/>
            </a:solidFill>
            <a:ln w="9525">
              <a:noFill/>
              <a:round/>
            </a:ln>
          </p:spPr>
          <p:txBody>
            <a:bodyPr/>
            <a:lstStyle/>
            <a:p>
              <a:pPr>
                <a:buNone/>
              </a:pPr>
              <a:endParaRPr lang="zh-CN" altLang="en-US"/>
            </a:p>
          </p:txBody>
        </p:sp>
        <p:sp>
          <p:nvSpPr>
            <p:cNvPr id="668679" name="Oval 7"/>
            <p:cNvSpPr>
              <a:spLocks noChangeArrowheads="1"/>
            </p:cNvSpPr>
            <p:nvPr/>
          </p:nvSpPr>
          <p:spPr bwMode="auto">
            <a:xfrm>
              <a:off x="1664" y="1693"/>
              <a:ext cx="1200" cy="659"/>
            </a:xfrm>
            <a:prstGeom prst="ellipse">
              <a:avLst/>
            </a:prstGeom>
            <a:solidFill>
              <a:srgbClr val="CCFFCC"/>
            </a:solidFill>
            <a:ln w="9525">
              <a:noFill/>
              <a:round/>
            </a:ln>
          </p:spPr>
          <p:txBody>
            <a:bodyPr/>
            <a:lstStyle/>
            <a:p>
              <a:pPr>
                <a:buNone/>
              </a:pPr>
              <a:endParaRPr lang="zh-CN" altLang="en-US"/>
            </a:p>
          </p:txBody>
        </p:sp>
        <p:sp>
          <p:nvSpPr>
            <p:cNvPr id="668680" name="Oval 8"/>
            <p:cNvSpPr>
              <a:spLocks noChangeArrowheads="1"/>
            </p:cNvSpPr>
            <p:nvPr/>
          </p:nvSpPr>
          <p:spPr bwMode="auto">
            <a:xfrm>
              <a:off x="2445" y="988"/>
              <a:ext cx="751" cy="486"/>
            </a:xfrm>
            <a:prstGeom prst="ellipse">
              <a:avLst/>
            </a:prstGeom>
            <a:solidFill>
              <a:srgbClr val="CCFFCC"/>
            </a:solidFill>
            <a:ln w="9525">
              <a:noFill/>
              <a:round/>
            </a:ln>
          </p:spPr>
          <p:txBody>
            <a:bodyPr/>
            <a:lstStyle/>
            <a:p>
              <a:pPr>
                <a:buNone/>
              </a:pPr>
              <a:endParaRPr lang="zh-CN" altLang="en-US"/>
            </a:p>
          </p:txBody>
        </p:sp>
        <p:sp>
          <p:nvSpPr>
            <p:cNvPr id="668681" name="Oval 9"/>
            <p:cNvSpPr>
              <a:spLocks noChangeArrowheads="1"/>
            </p:cNvSpPr>
            <p:nvPr/>
          </p:nvSpPr>
          <p:spPr bwMode="auto">
            <a:xfrm>
              <a:off x="2560" y="1317"/>
              <a:ext cx="752" cy="486"/>
            </a:xfrm>
            <a:prstGeom prst="ellipse">
              <a:avLst/>
            </a:prstGeom>
            <a:solidFill>
              <a:srgbClr val="CCFFCC"/>
            </a:solidFill>
            <a:ln w="9525">
              <a:noFill/>
              <a:round/>
            </a:ln>
          </p:spPr>
          <p:txBody>
            <a:bodyPr/>
            <a:lstStyle/>
            <a:p>
              <a:pPr>
                <a:buNone/>
              </a:pPr>
              <a:endParaRPr lang="zh-CN" altLang="en-US"/>
            </a:p>
          </p:txBody>
        </p:sp>
        <p:sp>
          <p:nvSpPr>
            <p:cNvPr id="668682" name="Oval 10"/>
            <p:cNvSpPr>
              <a:spLocks noChangeArrowheads="1"/>
            </p:cNvSpPr>
            <p:nvPr/>
          </p:nvSpPr>
          <p:spPr bwMode="auto">
            <a:xfrm>
              <a:off x="2488" y="1427"/>
              <a:ext cx="752" cy="815"/>
            </a:xfrm>
            <a:prstGeom prst="ellipse">
              <a:avLst/>
            </a:prstGeom>
            <a:solidFill>
              <a:srgbClr val="CCFFCC"/>
            </a:solidFill>
            <a:ln w="9525">
              <a:noFill/>
              <a:round/>
            </a:ln>
          </p:spPr>
          <p:txBody>
            <a:bodyPr/>
            <a:lstStyle/>
            <a:p>
              <a:pPr>
                <a:buNone/>
              </a:pPr>
              <a:endParaRPr lang="zh-CN" altLang="en-US"/>
            </a:p>
          </p:txBody>
        </p:sp>
        <p:sp>
          <p:nvSpPr>
            <p:cNvPr id="668683" name="Oval 11"/>
            <p:cNvSpPr>
              <a:spLocks noChangeArrowheads="1"/>
            </p:cNvSpPr>
            <p:nvPr/>
          </p:nvSpPr>
          <p:spPr bwMode="auto">
            <a:xfrm>
              <a:off x="1360" y="1176"/>
              <a:ext cx="1547" cy="815"/>
            </a:xfrm>
            <a:prstGeom prst="ellipse">
              <a:avLst/>
            </a:prstGeom>
            <a:solidFill>
              <a:srgbClr val="CCFFCC"/>
            </a:solidFill>
            <a:ln w="9525">
              <a:noFill/>
              <a:round/>
            </a:ln>
          </p:spPr>
          <p:txBody>
            <a:bodyPr/>
            <a:lstStyle/>
            <a:p>
              <a:pPr>
                <a:buNone/>
              </a:pPr>
              <a:endParaRPr lang="zh-CN" altLang="en-US"/>
            </a:p>
          </p:txBody>
        </p:sp>
        <p:grpSp>
          <p:nvGrpSpPr>
            <p:cNvPr id="3" name="Group 12"/>
            <p:cNvGrpSpPr/>
            <p:nvPr/>
          </p:nvGrpSpPr>
          <p:grpSpPr bwMode="auto">
            <a:xfrm>
              <a:off x="912" y="768"/>
              <a:ext cx="2386" cy="1553"/>
              <a:chOff x="912" y="768"/>
              <a:chExt cx="2386" cy="1553"/>
            </a:xfrm>
          </p:grpSpPr>
          <p:sp>
            <p:nvSpPr>
              <p:cNvPr id="668685" name="Oval 13"/>
              <p:cNvSpPr>
                <a:spLocks noChangeArrowheads="1"/>
              </p:cNvSpPr>
              <p:nvPr/>
            </p:nvSpPr>
            <p:spPr bwMode="auto">
              <a:xfrm>
                <a:off x="1736" y="768"/>
                <a:ext cx="1027" cy="627"/>
              </a:xfrm>
              <a:prstGeom prst="ellipse">
                <a:avLst/>
              </a:prstGeom>
              <a:solidFill>
                <a:srgbClr val="CCFFCC"/>
              </a:solidFill>
              <a:ln w="9525">
                <a:noFill/>
                <a:round/>
              </a:ln>
            </p:spPr>
            <p:txBody>
              <a:bodyPr/>
              <a:lstStyle/>
              <a:p>
                <a:pPr>
                  <a:buNone/>
                </a:pPr>
                <a:endParaRPr lang="zh-CN" altLang="en-US"/>
              </a:p>
            </p:txBody>
          </p:sp>
          <p:sp>
            <p:nvSpPr>
              <p:cNvPr id="668686" name="Oval 14"/>
              <p:cNvSpPr>
                <a:spLocks noChangeArrowheads="1"/>
              </p:cNvSpPr>
              <p:nvPr/>
            </p:nvSpPr>
            <p:spPr bwMode="auto">
              <a:xfrm>
                <a:off x="1158" y="941"/>
                <a:ext cx="781" cy="627"/>
              </a:xfrm>
              <a:prstGeom prst="ellipse">
                <a:avLst/>
              </a:prstGeom>
              <a:solidFill>
                <a:srgbClr val="CCFFCC"/>
              </a:solidFill>
              <a:ln w="9525">
                <a:noFill/>
                <a:round/>
              </a:ln>
            </p:spPr>
            <p:txBody>
              <a:bodyPr/>
              <a:lstStyle/>
              <a:p>
                <a:pPr>
                  <a:buNone/>
                </a:pPr>
                <a:endParaRPr lang="zh-CN" altLang="en-US"/>
              </a:p>
            </p:txBody>
          </p:sp>
          <p:sp>
            <p:nvSpPr>
              <p:cNvPr id="668687" name="Oval 15"/>
              <p:cNvSpPr>
                <a:spLocks noChangeArrowheads="1"/>
              </p:cNvSpPr>
              <p:nvPr/>
            </p:nvSpPr>
            <p:spPr bwMode="auto">
              <a:xfrm>
                <a:off x="912" y="1333"/>
                <a:ext cx="520" cy="501"/>
              </a:xfrm>
              <a:prstGeom prst="ellipse">
                <a:avLst/>
              </a:prstGeom>
              <a:solidFill>
                <a:srgbClr val="CCFFCC"/>
              </a:solidFill>
              <a:ln w="9525">
                <a:noFill/>
                <a:round/>
              </a:ln>
            </p:spPr>
            <p:txBody>
              <a:bodyPr/>
              <a:lstStyle/>
              <a:p>
                <a:pPr>
                  <a:buNone/>
                </a:pPr>
                <a:endParaRPr lang="zh-CN" altLang="en-US"/>
              </a:p>
            </p:txBody>
          </p:sp>
          <p:sp>
            <p:nvSpPr>
              <p:cNvPr id="668688" name="Oval 16"/>
              <p:cNvSpPr>
                <a:spLocks noChangeArrowheads="1"/>
              </p:cNvSpPr>
              <p:nvPr/>
            </p:nvSpPr>
            <p:spPr bwMode="auto">
              <a:xfrm>
                <a:off x="1071" y="1568"/>
                <a:ext cx="795" cy="549"/>
              </a:xfrm>
              <a:prstGeom prst="ellipse">
                <a:avLst/>
              </a:prstGeom>
              <a:solidFill>
                <a:srgbClr val="CCFFCC"/>
              </a:solidFill>
              <a:ln w="9525">
                <a:noFill/>
                <a:round/>
              </a:ln>
            </p:spPr>
            <p:txBody>
              <a:bodyPr/>
              <a:lstStyle/>
              <a:p>
                <a:pPr>
                  <a:buNone/>
                </a:pPr>
                <a:endParaRPr lang="zh-CN" altLang="en-US"/>
              </a:p>
            </p:txBody>
          </p:sp>
          <p:sp>
            <p:nvSpPr>
              <p:cNvPr id="668689" name="Oval 17"/>
              <p:cNvSpPr>
                <a:spLocks noChangeArrowheads="1"/>
              </p:cNvSpPr>
              <p:nvPr/>
            </p:nvSpPr>
            <p:spPr bwMode="auto">
              <a:xfrm>
                <a:off x="1649" y="1662"/>
                <a:ext cx="1200" cy="659"/>
              </a:xfrm>
              <a:prstGeom prst="ellipse">
                <a:avLst/>
              </a:prstGeom>
              <a:solidFill>
                <a:srgbClr val="CCFFCC"/>
              </a:solidFill>
              <a:ln w="9525">
                <a:noFill/>
                <a:round/>
              </a:ln>
            </p:spPr>
            <p:txBody>
              <a:bodyPr/>
              <a:lstStyle/>
              <a:p>
                <a:pPr>
                  <a:buNone/>
                </a:pPr>
                <a:endParaRPr lang="zh-CN" altLang="en-US"/>
              </a:p>
            </p:txBody>
          </p:sp>
          <p:sp>
            <p:nvSpPr>
              <p:cNvPr id="668690" name="Oval 18"/>
              <p:cNvSpPr>
                <a:spLocks noChangeArrowheads="1"/>
              </p:cNvSpPr>
              <p:nvPr/>
            </p:nvSpPr>
            <p:spPr bwMode="auto">
              <a:xfrm>
                <a:off x="2430" y="956"/>
                <a:ext cx="752" cy="486"/>
              </a:xfrm>
              <a:prstGeom prst="ellipse">
                <a:avLst/>
              </a:prstGeom>
              <a:solidFill>
                <a:srgbClr val="CCFFCC"/>
              </a:solidFill>
              <a:ln w="9525">
                <a:noFill/>
                <a:round/>
              </a:ln>
            </p:spPr>
            <p:txBody>
              <a:bodyPr/>
              <a:lstStyle/>
              <a:p>
                <a:pPr>
                  <a:buNone/>
                </a:pPr>
                <a:endParaRPr lang="zh-CN" altLang="en-US"/>
              </a:p>
            </p:txBody>
          </p:sp>
          <p:sp>
            <p:nvSpPr>
              <p:cNvPr id="668691" name="Oval 19"/>
              <p:cNvSpPr>
                <a:spLocks noChangeArrowheads="1"/>
              </p:cNvSpPr>
              <p:nvPr/>
            </p:nvSpPr>
            <p:spPr bwMode="auto">
              <a:xfrm>
                <a:off x="2546" y="1286"/>
                <a:ext cx="752" cy="486"/>
              </a:xfrm>
              <a:prstGeom prst="ellipse">
                <a:avLst/>
              </a:prstGeom>
              <a:solidFill>
                <a:srgbClr val="CCFFCC"/>
              </a:solidFill>
              <a:ln w="9525">
                <a:noFill/>
                <a:round/>
              </a:ln>
            </p:spPr>
            <p:txBody>
              <a:bodyPr/>
              <a:lstStyle/>
              <a:p>
                <a:pPr>
                  <a:buNone/>
                </a:pPr>
                <a:endParaRPr lang="zh-CN" altLang="en-US"/>
              </a:p>
            </p:txBody>
          </p:sp>
          <p:sp>
            <p:nvSpPr>
              <p:cNvPr id="668692" name="Oval 20"/>
              <p:cNvSpPr>
                <a:spLocks noChangeArrowheads="1"/>
              </p:cNvSpPr>
              <p:nvPr/>
            </p:nvSpPr>
            <p:spPr bwMode="auto">
              <a:xfrm>
                <a:off x="2473" y="1395"/>
                <a:ext cx="752" cy="816"/>
              </a:xfrm>
              <a:prstGeom prst="ellipse">
                <a:avLst/>
              </a:prstGeom>
              <a:solidFill>
                <a:srgbClr val="CCFFCC"/>
              </a:solidFill>
              <a:ln w="9525">
                <a:noFill/>
                <a:round/>
              </a:ln>
            </p:spPr>
            <p:txBody>
              <a:bodyPr/>
              <a:lstStyle/>
              <a:p>
                <a:pPr>
                  <a:buNone/>
                </a:pPr>
                <a:endParaRPr lang="zh-CN" altLang="en-US"/>
              </a:p>
            </p:txBody>
          </p:sp>
          <p:sp>
            <p:nvSpPr>
              <p:cNvPr id="668693" name="Oval 21"/>
              <p:cNvSpPr>
                <a:spLocks noChangeArrowheads="1"/>
              </p:cNvSpPr>
              <p:nvPr/>
            </p:nvSpPr>
            <p:spPr bwMode="auto">
              <a:xfrm>
                <a:off x="1346" y="1144"/>
                <a:ext cx="1547" cy="816"/>
              </a:xfrm>
              <a:prstGeom prst="ellipse">
                <a:avLst/>
              </a:prstGeom>
              <a:solidFill>
                <a:srgbClr val="CCFFCC"/>
              </a:solidFill>
              <a:ln w="9525">
                <a:noFill/>
                <a:round/>
              </a:ln>
            </p:spPr>
            <p:txBody>
              <a:bodyPr/>
              <a:lstStyle/>
              <a:p>
                <a:pPr>
                  <a:buNone/>
                </a:pPr>
                <a:endParaRPr lang="zh-CN" altLang="en-US"/>
              </a:p>
            </p:txBody>
          </p:sp>
        </p:grpSp>
      </p:grpSp>
      <p:sp>
        <p:nvSpPr>
          <p:cNvPr id="668694" name="AutoShape 22"/>
          <p:cNvSpPr>
            <a:spLocks noChangeArrowheads="1"/>
          </p:cNvSpPr>
          <p:nvPr/>
        </p:nvSpPr>
        <p:spPr bwMode="auto">
          <a:xfrm>
            <a:off x="2266950" y="3689350"/>
            <a:ext cx="4724400" cy="3124200"/>
          </a:xfrm>
          <a:prstGeom prst="roundRect">
            <a:avLst>
              <a:gd name="adj" fmla="val 16667"/>
            </a:avLst>
          </a:prstGeom>
          <a:solidFill>
            <a:srgbClr val="CCECFF"/>
          </a:solidFill>
          <a:ln w="9525">
            <a:solidFill>
              <a:schemeClr val="tx1"/>
            </a:solidFill>
            <a:prstDash val="dash"/>
            <a:round/>
          </a:ln>
          <a:effectLst/>
        </p:spPr>
        <p:txBody>
          <a:bodyPr wrap="none" anchor="ctr"/>
          <a:lstStyle/>
          <a:p>
            <a:pPr>
              <a:buNone/>
            </a:pPr>
            <a:endParaRPr lang="zh-CN" altLang="en-US"/>
          </a:p>
        </p:txBody>
      </p:sp>
      <p:grpSp>
        <p:nvGrpSpPr>
          <p:cNvPr id="4" name="Group 23"/>
          <p:cNvGrpSpPr/>
          <p:nvPr/>
        </p:nvGrpSpPr>
        <p:grpSpPr bwMode="auto">
          <a:xfrm>
            <a:off x="2608263" y="2711450"/>
            <a:ext cx="3889375" cy="1006475"/>
            <a:chOff x="912" y="768"/>
            <a:chExt cx="2400" cy="1584"/>
          </a:xfrm>
        </p:grpSpPr>
        <p:sp>
          <p:nvSpPr>
            <p:cNvPr id="668696" name="Oval 24"/>
            <p:cNvSpPr>
              <a:spLocks noChangeArrowheads="1"/>
            </p:cNvSpPr>
            <p:nvPr/>
          </p:nvSpPr>
          <p:spPr bwMode="auto">
            <a:xfrm>
              <a:off x="1751" y="799"/>
              <a:ext cx="1026" cy="628"/>
            </a:xfrm>
            <a:prstGeom prst="ellipse">
              <a:avLst/>
            </a:prstGeom>
            <a:solidFill>
              <a:srgbClr val="CCFFCC"/>
            </a:solidFill>
            <a:ln w="9525">
              <a:noFill/>
              <a:round/>
            </a:ln>
          </p:spPr>
          <p:txBody>
            <a:bodyPr/>
            <a:lstStyle/>
            <a:p>
              <a:pPr>
                <a:buNone/>
              </a:pPr>
              <a:endParaRPr lang="zh-CN" altLang="en-US"/>
            </a:p>
          </p:txBody>
        </p:sp>
        <p:sp>
          <p:nvSpPr>
            <p:cNvPr id="668697" name="Oval 25"/>
            <p:cNvSpPr>
              <a:spLocks noChangeArrowheads="1"/>
            </p:cNvSpPr>
            <p:nvPr/>
          </p:nvSpPr>
          <p:spPr bwMode="auto">
            <a:xfrm>
              <a:off x="1172" y="972"/>
              <a:ext cx="781" cy="627"/>
            </a:xfrm>
            <a:prstGeom prst="ellipse">
              <a:avLst/>
            </a:prstGeom>
            <a:solidFill>
              <a:srgbClr val="CCFFCC"/>
            </a:solidFill>
            <a:ln w="9525">
              <a:noFill/>
              <a:round/>
            </a:ln>
          </p:spPr>
          <p:txBody>
            <a:bodyPr/>
            <a:lstStyle/>
            <a:p>
              <a:pPr>
                <a:buNone/>
              </a:pPr>
              <a:endParaRPr lang="zh-CN" altLang="en-US"/>
            </a:p>
          </p:txBody>
        </p:sp>
        <p:sp>
          <p:nvSpPr>
            <p:cNvPr id="668698" name="Oval 26"/>
            <p:cNvSpPr>
              <a:spLocks noChangeArrowheads="1"/>
            </p:cNvSpPr>
            <p:nvPr/>
          </p:nvSpPr>
          <p:spPr bwMode="auto">
            <a:xfrm>
              <a:off x="926" y="1364"/>
              <a:ext cx="521" cy="502"/>
            </a:xfrm>
            <a:prstGeom prst="ellipse">
              <a:avLst/>
            </a:prstGeom>
            <a:solidFill>
              <a:srgbClr val="CCFFCC"/>
            </a:solidFill>
            <a:ln w="9525">
              <a:noFill/>
              <a:round/>
            </a:ln>
          </p:spPr>
          <p:txBody>
            <a:bodyPr/>
            <a:lstStyle/>
            <a:p>
              <a:pPr>
                <a:buNone/>
              </a:pPr>
              <a:endParaRPr lang="zh-CN" altLang="en-US"/>
            </a:p>
          </p:txBody>
        </p:sp>
        <p:sp>
          <p:nvSpPr>
            <p:cNvPr id="668699" name="Oval 27"/>
            <p:cNvSpPr>
              <a:spLocks noChangeArrowheads="1"/>
            </p:cNvSpPr>
            <p:nvPr/>
          </p:nvSpPr>
          <p:spPr bwMode="auto">
            <a:xfrm>
              <a:off x="1085" y="1599"/>
              <a:ext cx="796" cy="549"/>
            </a:xfrm>
            <a:prstGeom prst="ellipse">
              <a:avLst/>
            </a:prstGeom>
            <a:solidFill>
              <a:srgbClr val="CCFFCC"/>
            </a:solidFill>
            <a:ln w="9525">
              <a:noFill/>
              <a:round/>
            </a:ln>
          </p:spPr>
          <p:txBody>
            <a:bodyPr/>
            <a:lstStyle/>
            <a:p>
              <a:pPr>
                <a:buNone/>
              </a:pPr>
              <a:endParaRPr lang="zh-CN" altLang="en-US"/>
            </a:p>
          </p:txBody>
        </p:sp>
        <p:sp>
          <p:nvSpPr>
            <p:cNvPr id="668700" name="Oval 28"/>
            <p:cNvSpPr>
              <a:spLocks noChangeArrowheads="1"/>
            </p:cNvSpPr>
            <p:nvPr/>
          </p:nvSpPr>
          <p:spPr bwMode="auto">
            <a:xfrm>
              <a:off x="1664" y="1693"/>
              <a:ext cx="1200" cy="659"/>
            </a:xfrm>
            <a:prstGeom prst="ellipse">
              <a:avLst/>
            </a:prstGeom>
            <a:solidFill>
              <a:srgbClr val="CCFFCC"/>
            </a:solidFill>
            <a:ln w="9525">
              <a:noFill/>
              <a:round/>
            </a:ln>
          </p:spPr>
          <p:txBody>
            <a:bodyPr/>
            <a:lstStyle/>
            <a:p>
              <a:pPr>
                <a:buNone/>
              </a:pPr>
              <a:endParaRPr lang="zh-CN" altLang="en-US"/>
            </a:p>
          </p:txBody>
        </p:sp>
        <p:sp>
          <p:nvSpPr>
            <p:cNvPr id="668701" name="Oval 29"/>
            <p:cNvSpPr>
              <a:spLocks noChangeArrowheads="1"/>
            </p:cNvSpPr>
            <p:nvPr/>
          </p:nvSpPr>
          <p:spPr bwMode="auto">
            <a:xfrm>
              <a:off x="2445" y="988"/>
              <a:ext cx="751" cy="486"/>
            </a:xfrm>
            <a:prstGeom prst="ellipse">
              <a:avLst/>
            </a:prstGeom>
            <a:solidFill>
              <a:srgbClr val="CCFFCC"/>
            </a:solidFill>
            <a:ln w="9525">
              <a:noFill/>
              <a:round/>
            </a:ln>
          </p:spPr>
          <p:txBody>
            <a:bodyPr/>
            <a:lstStyle/>
            <a:p>
              <a:pPr>
                <a:buNone/>
              </a:pPr>
              <a:endParaRPr lang="zh-CN" altLang="en-US"/>
            </a:p>
          </p:txBody>
        </p:sp>
        <p:sp>
          <p:nvSpPr>
            <p:cNvPr id="668702" name="Oval 30"/>
            <p:cNvSpPr>
              <a:spLocks noChangeArrowheads="1"/>
            </p:cNvSpPr>
            <p:nvPr/>
          </p:nvSpPr>
          <p:spPr bwMode="auto">
            <a:xfrm>
              <a:off x="2560" y="1317"/>
              <a:ext cx="752" cy="486"/>
            </a:xfrm>
            <a:prstGeom prst="ellipse">
              <a:avLst/>
            </a:prstGeom>
            <a:solidFill>
              <a:srgbClr val="CCFFCC"/>
            </a:solidFill>
            <a:ln w="9525">
              <a:noFill/>
              <a:round/>
            </a:ln>
          </p:spPr>
          <p:txBody>
            <a:bodyPr/>
            <a:lstStyle/>
            <a:p>
              <a:pPr>
                <a:buNone/>
              </a:pPr>
              <a:endParaRPr lang="zh-CN" altLang="en-US"/>
            </a:p>
          </p:txBody>
        </p:sp>
        <p:sp>
          <p:nvSpPr>
            <p:cNvPr id="668703" name="Oval 31"/>
            <p:cNvSpPr>
              <a:spLocks noChangeArrowheads="1"/>
            </p:cNvSpPr>
            <p:nvPr/>
          </p:nvSpPr>
          <p:spPr bwMode="auto">
            <a:xfrm>
              <a:off x="2488" y="1427"/>
              <a:ext cx="752" cy="815"/>
            </a:xfrm>
            <a:prstGeom prst="ellipse">
              <a:avLst/>
            </a:prstGeom>
            <a:solidFill>
              <a:srgbClr val="CCFFCC"/>
            </a:solidFill>
            <a:ln w="9525">
              <a:noFill/>
              <a:round/>
            </a:ln>
          </p:spPr>
          <p:txBody>
            <a:bodyPr/>
            <a:lstStyle/>
            <a:p>
              <a:pPr>
                <a:buNone/>
              </a:pPr>
              <a:endParaRPr lang="zh-CN" altLang="en-US"/>
            </a:p>
          </p:txBody>
        </p:sp>
        <p:sp>
          <p:nvSpPr>
            <p:cNvPr id="668704" name="Oval 32"/>
            <p:cNvSpPr>
              <a:spLocks noChangeArrowheads="1"/>
            </p:cNvSpPr>
            <p:nvPr/>
          </p:nvSpPr>
          <p:spPr bwMode="auto">
            <a:xfrm>
              <a:off x="1360" y="1176"/>
              <a:ext cx="1547" cy="815"/>
            </a:xfrm>
            <a:prstGeom prst="ellipse">
              <a:avLst/>
            </a:prstGeom>
            <a:solidFill>
              <a:srgbClr val="CCFFCC"/>
            </a:solidFill>
            <a:ln w="9525">
              <a:noFill/>
              <a:round/>
            </a:ln>
          </p:spPr>
          <p:txBody>
            <a:bodyPr/>
            <a:lstStyle/>
            <a:p>
              <a:pPr>
                <a:buNone/>
              </a:pPr>
              <a:endParaRPr lang="zh-CN" altLang="en-US"/>
            </a:p>
          </p:txBody>
        </p:sp>
        <p:grpSp>
          <p:nvGrpSpPr>
            <p:cNvPr id="5" name="Group 33"/>
            <p:cNvGrpSpPr/>
            <p:nvPr/>
          </p:nvGrpSpPr>
          <p:grpSpPr bwMode="auto">
            <a:xfrm>
              <a:off x="912" y="768"/>
              <a:ext cx="2386" cy="1553"/>
              <a:chOff x="912" y="768"/>
              <a:chExt cx="2386" cy="1553"/>
            </a:xfrm>
          </p:grpSpPr>
          <p:sp>
            <p:nvSpPr>
              <p:cNvPr id="668706" name="Oval 34"/>
              <p:cNvSpPr>
                <a:spLocks noChangeArrowheads="1"/>
              </p:cNvSpPr>
              <p:nvPr/>
            </p:nvSpPr>
            <p:spPr bwMode="auto">
              <a:xfrm>
                <a:off x="1736" y="768"/>
                <a:ext cx="1027" cy="627"/>
              </a:xfrm>
              <a:prstGeom prst="ellipse">
                <a:avLst/>
              </a:prstGeom>
              <a:solidFill>
                <a:srgbClr val="CCFFCC"/>
              </a:solidFill>
              <a:ln w="9525">
                <a:noFill/>
                <a:round/>
              </a:ln>
            </p:spPr>
            <p:txBody>
              <a:bodyPr/>
              <a:lstStyle/>
              <a:p>
                <a:pPr>
                  <a:buNone/>
                </a:pPr>
                <a:endParaRPr lang="zh-CN" altLang="en-US"/>
              </a:p>
            </p:txBody>
          </p:sp>
          <p:sp>
            <p:nvSpPr>
              <p:cNvPr id="668707" name="Oval 35"/>
              <p:cNvSpPr>
                <a:spLocks noChangeArrowheads="1"/>
              </p:cNvSpPr>
              <p:nvPr/>
            </p:nvSpPr>
            <p:spPr bwMode="auto">
              <a:xfrm>
                <a:off x="1158" y="941"/>
                <a:ext cx="781" cy="627"/>
              </a:xfrm>
              <a:prstGeom prst="ellipse">
                <a:avLst/>
              </a:prstGeom>
              <a:solidFill>
                <a:srgbClr val="CCFFCC"/>
              </a:solidFill>
              <a:ln w="9525">
                <a:noFill/>
                <a:round/>
              </a:ln>
            </p:spPr>
            <p:txBody>
              <a:bodyPr/>
              <a:lstStyle/>
              <a:p>
                <a:pPr>
                  <a:buNone/>
                </a:pPr>
                <a:endParaRPr lang="zh-CN" altLang="en-US"/>
              </a:p>
            </p:txBody>
          </p:sp>
          <p:sp>
            <p:nvSpPr>
              <p:cNvPr id="668708" name="Oval 36"/>
              <p:cNvSpPr>
                <a:spLocks noChangeArrowheads="1"/>
              </p:cNvSpPr>
              <p:nvPr/>
            </p:nvSpPr>
            <p:spPr bwMode="auto">
              <a:xfrm>
                <a:off x="912" y="1333"/>
                <a:ext cx="520" cy="501"/>
              </a:xfrm>
              <a:prstGeom prst="ellipse">
                <a:avLst/>
              </a:prstGeom>
              <a:solidFill>
                <a:srgbClr val="CCFFCC"/>
              </a:solidFill>
              <a:ln w="9525">
                <a:noFill/>
                <a:round/>
              </a:ln>
            </p:spPr>
            <p:txBody>
              <a:bodyPr/>
              <a:lstStyle/>
              <a:p>
                <a:pPr>
                  <a:buNone/>
                </a:pPr>
                <a:endParaRPr lang="zh-CN" altLang="en-US"/>
              </a:p>
            </p:txBody>
          </p:sp>
          <p:sp>
            <p:nvSpPr>
              <p:cNvPr id="668709" name="Oval 37"/>
              <p:cNvSpPr>
                <a:spLocks noChangeArrowheads="1"/>
              </p:cNvSpPr>
              <p:nvPr/>
            </p:nvSpPr>
            <p:spPr bwMode="auto">
              <a:xfrm>
                <a:off x="1071" y="1568"/>
                <a:ext cx="795" cy="549"/>
              </a:xfrm>
              <a:prstGeom prst="ellipse">
                <a:avLst/>
              </a:prstGeom>
              <a:solidFill>
                <a:srgbClr val="CCFFCC"/>
              </a:solidFill>
              <a:ln w="9525">
                <a:noFill/>
                <a:round/>
              </a:ln>
            </p:spPr>
            <p:txBody>
              <a:bodyPr/>
              <a:lstStyle/>
              <a:p>
                <a:pPr>
                  <a:buNone/>
                </a:pPr>
                <a:endParaRPr lang="zh-CN" altLang="en-US"/>
              </a:p>
            </p:txBody>
          </p:sp>
          <p:sp>
            <p:nvSpPr>
              <p:cNvPr id="668710" name="Oval 38"/>
              <p:cNvSpPr>
                <a:spLocks noChangeArrowheads="1"/>
              </p:cNvSpPr>
              <p:nvPr/>
            </p:nvSpPr>
            <p:spPr bwMode="auto">
              <a:xfrm>
                <a:off x="1649" y="1662"/>
                <a:ext cx="1200" cy="659"/>
              </a:xfrm>
              <a:prstGeom prst="ellipse">
                <a:avLst/>
              </a:prstGeom>
              <a:solidFill>
                <a:srgbClr val="CCFFCC"/>
              </a:solidFill>
              <a:ln w="9525">
                <a:noFill/>
                <a:round/>
              </a:ln>
            </p:spPr>
            <p:txBody>
              <a:bodyPr/>
              <a:lstStyle/>
              <a:p>
                <a:pPr>
                  <a:buNone/>
                </a:pPr>
                <a:endParaRPr lang="zh-CN" altLang="en-US"/>
              </a:p>
            </p:txBody>
          </p:sp>
          <p:sp>
            <p:nvSpPr>
              <p:cNvPr id="668711" name="Oval 39"/>
              <p:cNvSpPr>
                <a:spLocks noChangeArrowheads="1"/>
              </p:cNvSpPr>
              <p:nvPr/>
            </p:nvSpPr>
            <p:spPr bwMode="auto">
              <a:xfrm>
                <a:off x="2430" y="956"/>
                <a:ext cx="752" cy="486"/>
              </a:xfrm>
              <a:prstGeom prst="ellipse">
                <a:avLst/>
              </a:prstGeom>
              <a:solidFill>
                <a:srgbClr val="CCFFCC"/>
              </a:solidFill>
              <a:ln w="9525">
                <a:noFill/>
                <a:round/>
              </a:ln>
            </p:spPr>
            <p:txBody>
              <a:bodyPr/>
              <a:lstStyle/>
              <a:p>
                <a:pPr>
                  <a:buNone/>
                </a:pPr>
                <a:endParaRPr lang="zh-CN" altLang="en-US"/>
              </a:p>
            </p:txBody>
          </p:sp>
          <p:sp>
            <p:nvSpPr>
              <p:cNvPr id="668712" name="Oval 40"/>
              <p:cNvSpPr>
                <a:spLocks noChangeArrowheads="1"/>
              </p:cNvSpPr>
              <p:nvPr/>
            </p:nvSpPr>
            <p:spPr bwMode="auto">
              <a:xfrm>
                <a:off x="2546" y="1286"/>
                <a:ext cx="752" cy="486"/>
              </a:xfrm>
              <a:prstGeom prst="ellipse">
                <a:avLst/>
              </a:prstGeom>
              <a:solidFill>
                <a:srgbClr val="CCFFCC"/>
              </a:solidFill>
              <a:ln w="9525">
                <a:noFill/>
                <a:round/>
              </a:ln>
            </p:spPr>
            <p:txBody>
              <a:bodyPr/>
              <a:lstStyle/>
              <a:p>
                <a:pPr>
                  <a:buNone/>
                </a:pPr>
                <a:endParaRPr lang="zh-CN" altLang="en-US"/>
              </a:p>
            </p:txBody>
          </p:sp>
          <p:sp>
            <p:nvSpPr>
              <p:cNvPr id="668713" name="Oval 41"/>
              <p:cNvSpPr>
                <a:spLocks noChangeArrowheads="1"/>
              </p:cNvSpPr>
              <p:nvPr/>
            </p:nvSpPr>
            <p:spPr bwMode="auto">
              <a:xfrm>
                <a:off x="2473" y="1395"/>
                <a:ext cx="752" cy="816"/>
              </a:xfrm>
              <a:prstGeom prst="ellipse">
                <a:avLst/>
              </a:prstGeom>
              <a:solidFill>
                <a:srgbClr val="CCFFCC"/>
              </a:solidFill>
              <a:ln w="9525">
                <a:noFill/>
                <a:round/>
              </a:ln>
            </p:spPr>
            <p:txBody>
              <a:bodyPr/>
              <a:lstStyle/>
              <a:p>
                <a:pPr>
                  <a:buNone/>
                </a:pPr>
                <a:endParaRPr lang="zh-CN" altLang="en-US"/>
              </a:p>
            </p:txBody>
          </p:sp>
          <p:sp>
            <p:nvSpPr>
              <p:cNvPr id="668714" name="Oval 42"/>
              <p:cNvSpPr>
                <a:spLocks noChangeArrowheads="1"/>
              </p:cNvSpPr>
              <p:nvPr/>
            </p:nvSpPr>
            <p:spPr bwMode="auto">
              <a:xfrm>
                <a:off x="1346" y="1144"/>
                <a:ext cx="1547" cy="816"/>
              </a:xfrm>
              <a:prstGeom prst="ellipse">
                <a:avLst/>
              </a:prstGeom>
              <a:solidFill>
                <a:srgbClr val="CCFFCC"/>
              </a:solidFill>
              <a:ln w="9525">
                <a:noFill/>
                <a:round/>
              </a:ln>
            </p:spPr>
            <p:txBody>
              <a:bodyPr/>
              <a:lstStyle/>
              <a:p>
                <a:pPr>
                  <a:buNone/>
                </a:pPr>
                <a:endParaRPr lang="zh-CN" altLang="en-US"/>
              </a:p>
            </p:txBody>
          </p:sp>
        </p:grpSp>
      </p:grpSp>
      <p:sp>
        <p:nvSpPr>
          <p:cNvPr id="668715" name="Text Box 43"/>
          <p:cNvSpPr txBox="1">
            <a:spLocks noChangeArrowheads="1"/>
          </p:cNvSpPr>
          <p:nvPr/>
        </p:nvSpPr>
        <p:spPr bwMode="auto">
          <a:xfrm>
            <a:off x="4213225" y="2689225"/>
            <a:ext cx="1162050" cy="366713"/>
          </a:xfrm>
          <a:prstGeom prst="rect">
            <a:avLst/>
          </a:prstGeom>
          <a:noFill/>
          <a:ln w="9525">
            <a:noFill/>
            <a:miter lim="800000"/>
          </a:ln>
          <a:effectLst/>
        </p:spPr>
        <p:txBody>
          <a:bodyPr wrap="none">
            <a:spAutoFit/>
          </a:bodyPr>
          <a:lstStyle/>
          <a:p>
            <a:pPr>
              <a:buNone/>
            </a:pPr>
            <a:r>
              <a:rPr kumimoji="1" lang="en-US" altLang="zh-CN" sz="1800">
                <a:solidFill>
                  <a:srgbClr val="333399"/>
                </a:solidFill>
                <a:latin typeface="Arial" panose="020B0604020202020204" pitchFamily="34" charset="0"/>
              </a:rPr>
              <a:t>IPv4 </a:t>
            </a:r>
            <a:r>
              <a:rPr kumimoji="1" lang="zh-CN" altLang="en-US" sz="1800">
                <a:solidFill>
                  <a:srgbClr val="333399"/>
                </a:solidFill>
                <a:latin typeface="Arial" panose="020B0604020202020204" pitchFamily="34" charset="0"/>
              </a:rPr>
              <a:t>网络</a:t>
            </a:r>
            <a:endParaRPr kumimoji="1" lang="zh-CN" altLang="en-US" sz="1800">
              <a:solidFill>
                <a:srgbClr val="333399"/>
              </a:solidFill>
              <a:latin typeface="Arial" panose="020B0604020202020204" pitchFamily="34" charset="0"/>
            </a:endParaRPr>
          </a:p>
        </p:txBody>
      </p:sp>
      <p:sp>
        <p:nvSpPr>
          <p:cNvPr id="668716" name="Line 44"/>
          <p:cNvSpPr>
            <a:spLocks noChangeShapeType="1"/>
          </p:cNvSpPr>
          <p:nvPr/>
        </p:nvSpPr>
        <p:spPr bwMode="auto">
          <a:xfrm>
            <a:off x="666750" y="3367088"/>
            <a:ext cx="8077200" cy="0"/>
          </a:xfrm>
          <a:prstGeom prst="line">
            <a:avLst/>
          </a:prstGeom>
          <a:noFill/>
          <a:ln w="28575">
            <a:solidFill>
              <a:srgbClr val="333399"/>
            </a:solidFill>
            <a:round/>
          </a:ln>
          <a:effectLst/>
        </p:spPr>
        <p:txBody>
          <a:bodyPr/>
          <a:lstStyle/>
          <a:p>
            <a:pPr>
              <a:buNone/>
            </a:pPr>
            <a:endParaRPr lang="zh-CN" altLang="en-US"/>
          </a:p>
        </p:txBody>
      </p:sp>
      <p:pic>
        <p:nvPicPr>
          <p:cNvPr id="668717" name="Picture 45"/>
          <p:cNvPicPr>
            <a:picLocks noChangeArrowheads="1"/>
          </p:cNvPicPr>
          <p:nvPr/>
        </p:nvPicPr>
        <p:blipFill>
          <a:blip r:embed="rId2"/>
          <a:srcRect/>
          <a:stretch>
            <a:fillRect/>
          </a:stretch>
        </p:blipFill>
        <p:spPr bwMode="auto">
          <a:xfrm>
            <a:off x="361950" y="3063875"/>
            <a:ext cx="527050" cy="531813"/>
          </a:xfrm>
          <a:prstGeom prst="rect">
            <a:avLst/>
          </a:prstGeom>
          <a:noFill/>
          <a:ln w="9525">
            <a:noFill/>
            <a:miter lim="800000"/>
            <a:headEnd/>
            <a:tailEnd/>
          </a:ln>
          <a:effectLst/>
        </p:spPr>
      </p:pic>
      <p:pic>
        <p:nvPicPr>
          <p:cNvPr id="668718" name="Picture 46"/>
          <p:cNvPicPr>
            <a:picLocks noChangeArrowheads="1"/>
          </p:cNvPicPr>
          <p:nvPr/>
        </p:nvPicPr>
        <p:blipFill>
          <a:blip r:embed="rId3"/>
          <a:srcRect/>
          <a:stretch>
            <a:fillRect/>
          </a:stretch>
        </p:blipFill>
        <p:spPr bwMode="auto">
          <a:xfrm>
            <a:off x="2400300" y="3138488"/>
            <a:ext cx="520700" cy="349250"/>
          </a:xfrm>
          <a:prstGeom prst="rect">
            <a:avLst/>
          </a:prstGeom>
          <a:noFill/>
          <a:ln w="12699">
            <a:noFill/>
            <a:miter lim="800000"/>
            <a:headEnd/>
            <a:tailEnd/>
          </a:ln>
          <a:effectLst/>
        </p:spPr>
      </p:pic>
      <p:pic>
        <p:nvPicPr>
          <p:cNvPr id="668719" name="Picture 47"/>
          <p:cNvPicPr>
            <a:picLocks noChangeArrowheads="1"/>
          </p:cNvPicPr>
          <p:nvPr/>
        </p:nvPicPr>
        <p:blipFill>
          <a:blip r:embed="rId3"/>
          <a:srcRect/>
          <a:stretch>
            <a:fillRect/>
          </a:stretch>
        </p:blipFill>
        <p:spPr bwMode="auto">
          <a:xfrm>
            <a:off x="3727450" y="3138488"/>
            <a:ext cx="520700" cy="349250"/>
          </a:xfrm>
          <a:prstGeom prst="rect">
            <a:avLst/>
          </a:prstGeom>
          <a:noFill/>
          <a:ln w="12699">
            <a:noFill/>
            <a:miter lim="800000"/>
            <a:headEnd/>
            <a:tailEnd/>
          </a:ln>
          <a:effectLst/>
        </p:spPr>
      </p:pic>
      <p:pic>
        <p:nvPicPr>
          <p:cNvPr id="668720" name="Picture 48"/>
          <p:cNvPicPr>
            <a:picLocks noChangeArrowheads="1"/>
          </p:cNvPicPr>
          <p:nvPr/>
        </p:nvPicPr>
        <p:blipFill>
          <a:blip r:embed="rId3"/>
          <a:srcRect/>
          <a:stretch>
            <a:fillRect/>
          </a:stretch>
        </p:blipFill>
        <p:spPr bwMode="auto">
          <a:xfrm>
            <a:off x="5099050" y="3138488"/>
            <a:ext cx="520700" cy="349250"/>
          </a:xfrm>
          <a:prstGeom prst="rect">
            <a:avLst/>
          </a:prstGeom>
          <a:noFill/>
          <a:ln w="12699">
            <a:noFill/>
            <a:miter lim="800000"/>
            <a:headEnd/>
            <a:tailEnd/>
          </a:ln>
          <a:effectLst/>
        </p:spPr>
      </p:pic>
      <p:pic>
        <p:nvPicPr>
          <p:cNvPr id="668721" name="Picture 49"/>
          <p:cNvPicPr>
            <a:picLocks noChangeArrowheads="1"/>
          </p:cNvPicPr>
          <p:nvPr/>
        </p:nvPicPr>
        <p:blipFill>
          <a:blip r:embed="rId3"/>
          <a:srcRect/>
          <a:stretch>
            <a:fillRect/>
          </a:stretch>
        </p:blipFill>
        <p:spPr bwMode="auto">
          <a:xfrm>
            <a:off x="6419850" y="3138488"/>
            <a:ext cx="520700" cy="349250"/>
          </a:xfrm>
          <a:prstGeom prst="rect">
            <a:avLst/>
          </a:prstGeom>
          <a:noFill/>
          <a:ln w="12699">
            <a:noFill/>
            <a:miter lim="800000"/>
            <a:headEnd/>
            <a:tailEnd/>
          </a:ln>
          <a:effectLst/>
        </p:spPr>
      </p:pic>
      <p:pic>
        <p:nvPicPr>
          <p:cNvPr id="668722" name="Picture 50"/>
          <p:cNvPicPr>
            <a:picLocks noChangeArrowheads="1"/>
          </p:cNvPicPr>
          <p:nvPr/>
        </p:nvPicPr>
        <p:blipFill>
          <a:blip r:embed="rId2"/>
          <a:srcRect/>
          <a:stretch>
            <a:fillRect/>
          </a:stretch>
        </p:blipFill>
        <p:spPr bwMode="auto">
          <a:xfrm>
            <a:off x="8521700" y="3063875"/>
            <a:ext cx="527050" cy="531813"/>
          </a:xfrm>
          <a:prstGeom prst="rect">
            <a:avLst/>
          </a:prstGeom>
          <a:noFill/>
          <a:ln w="9525">
            <a:noFill/>
            <a:miter lim="800000"/>
            <a:headEnd/>
            <a:tailEnd/>
          </a:ln>
          <a:effectLst/>
        </p:spPr>
      </p:pic>
      <p:sp>
        <p:nvSpPr>
          <p:cNvPr id="668723" name="Text Box 51"/>
          <p:cNvSpPr txBox="1">
            <a:spLocks noChangeArrowheads="1"/>
          </p:cNvSpPr>
          <p:nvPr/>
        </p:nvSpPr>
        <p:spPr bwMode="auto">
          <a:xfrm>
            <a:off x="361950" y="2689225"/>
            <a:ext cx="641350" cy="366713"/>
          </a:xfrm>
          <a:prstGeom prst="rect">
            <a:avLst/>
          </a:prstGeom>
          <a:noFill/>
          <a:ln w="9525">
            <a:noFill/>
            <a:miter lim="800000"/>
          </a:ln>
          <a:effectLst/>
        </p:spPr>
        <p:txBody>
          <a:bodyPr wrap="none">
            <a:spAutoFit/>
          </a:bodyPr>
          <a:lstStyle/>
          <a:p>
            <a:pPr>
              <a:buNone/>
            </a:pPr>
            <a:r>
              <a:rPr kumimoji="1" lang="en-US" altLang="zh-CN" sz="1800">
                <a:solidFill>
                  <a:srgbClr val="333399"/>
                </a:solidFill>
                <a:latin typeface="Arial" panose="020B0604020202020204" pitchFamily="34" charset="0"/>
              </a:rPr>
              <a:t>IPv6</a:t>
            </a:r>
            <a:endParaRPr kumimoji="1" lang="en-US" altLang="zh-CN" sz="1800">
              <a:solidFill>
                <a:srgbClr val="333399"/>
              </a:solidFill>
              <a:latin typeface="Arial" panose="020B0604020202020204" pitchFamily="34" charset="0"/>
            </a:endParaRPr>
          </a:p>
        </p:txBody>
      </p:sp>
      <p:sp>
        <p:nvSpPr>
          <p:cNvPr id="668724" name="Text Box 52"/>
          <p:cNvSpPr txBox="1">
            <a:spLocks noChangeArrowheads="1"/>
          </p:cNvSpPr>
          <p:nvPr/>
        </p:nvSpPr>
        <p:spPr bwMode="auto">
          <a:xfrm>
            <a:off x="8439150" y="2689225"/>
            <a:ext cx="641350" cy="366713"/>
          </a:xfrm>
          <a:prstGeom prst="rect">
            <a:avLst/>
          </a:prstGeom>
          <a:noFill/>
          <a:ln w="9525">
            <a:noFill/>
            <a:miter lim="800000"/>
          </a:ln>
          <a:effectLst/>
        </p:spPr>
        <p:txBody>
          <a:bodyPr wrap="none">
            <a:spAutoFit/>
          </a:bodyPr>
          <a:lstStyle/>
          <a:p>
            <a:pPr>
              <a:buNone/>
            </a:pPr>
            <a:r>
              <a:rPr kumimoji="1" lang="en-US" altLang="zh-CN" sz="1800">
                <a:solidFill>
                  <a:srgbClr val="333399"/>
                </a:solidFill>
                <a:latin typeface="Arial" panose="020B0604020202020204" pitchFamily="34" charset="0"/>
              </a:rPr>
              <a:t>IPv6</a:t>
            </a:r>
            <a:endParaRPr kumimoji="1" lang="en-US" altLang="zh-CN" sz="1800">
              <a:solidFill>
                <a:srgbClr val="333399"/>
              </a:solidFill>
              <a:latin typeface="Arial" panose="020B0604020202020204" pitchFamily="34" charset="0"/>
            </a:endParaRPr>
          </a:p>
        </p:txBody>
      </p:sp>
      <p:sp>
        <p:nvSpPr>
          <p:cNvPr id="668725" name="Text Box 53"/>
          <p:cNvSpPr txBox="1">
            <a:spLocks noChangeArrowheads="1"/>
          </p:cNvSpPr>
          <p:nvPr/>
        </p:nvSpPr>
        <p:spPr bwMode="auto">
          <a:xfrm>
            <a:off x="107950" y="3071813"/>
            <a:ext cx="319088"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A</a:t>
            </a:r>
            <a:endParaRPr kumimoji="1" lang="en-US" altLang="zh-CN" sz="1600">
              <a:solidFill>
                <a:srgbClr val="333399"/>
              </a:solidFill>
              <a:latin typeface="Arial" panose="020B0604020202020204" pitchFamily="34" charset="0"/>
            </a:endParaRPr>
          </a:p>
        </p:txBody>
      </p:sp>
      <p:sp>
        <p:nvSpPr>
          <p:cNvPr id="668726" name="Text Box 54"/>
          <p:cNvSpPr txBox="1">
            <a:spLocks noChangeArrowheads="1"/>
          </p:cNvSpPr>
          <p:nvPr/>
        </p:nvSpPr>
        <p:spPr bwMode="auto">
          <a:xfrm>
            <a:off x="2095500" y="3060700"/>
            <a:ext cx="319088"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B</a:t>
            </a:r>
            <a:endParaRPr kumimoji="1" lang="en-US" altLang="zh-CN" sz="1600">
              <a:solidFill>
                <a:srgbClr val="333399"/>
              </a:solidFill>
              <a:latin typeface="Arial" panose="020B0604020202020204" pitchFamily="34" charset="0"/>
            </a:endParaRPr>
          </a:p>
        </p:txBody>
      </p:sp>
      <p:sp>
        <p:nvSpPr>
          <p:cNvPr id="668727" name="Text Box 55"/>
          <p:cNvSpPr txBox="1">
            <a:spLocks noChangeArrowheads="1"/>
          </p:cNvSpPr>
          <p:nvPr/>
        </p:nvSpPr>
        <p:spPr bwMode="auto">
          <a:xfrm>
            <a:off x="3395663" y="3049588"/>
            <a:ext cx="330200"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C</a:t>
            </a:r>
            <a:endParaRPr kumimoji="1" lang="en-US" altLang="zh-CN" sz="1600">
              <a:solidFill>
                <a:srgbClr val="333399"/>
              </a:solidFill>
              <a:latin typeface="Arial" panose="020B0604020202020204" pitchFamily="34" charset="0"/>
            </a:endParaRPr>
          </a:p>
        </p:txBody>
      </p:sp>
      <p:sp>
        <p:nvSpPr>
          <p:cNvPr id="668728" name="Text Box 56"/>
          <p:cNvSpPr txBox="1">
            <a:spLocks noChangeArrowheads="1"/>
          </p:cNvSpPr>
          <p:nvPr/>
        </p:nvSpPr>
        <p:spPr bwMode="auto">
          <a:xfrm>
            <a:off x="4819650" y="3038475"/>
            <a:ext cx="330200"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D</a:t>
            </a:r>
            <a:endParaRPr kumimoji="1" lang="en-US" altLang="zh-CN" sz="1600">
              <a:solidFill>
                <a:srgbClr val="333399"/>
              </a:solidFill>
              <a:latin typeface="Arial" panose="020B0604020202020204" pitchFamily="34" charset="0"/>
            </a:endParaRPr>
          </a:p>
        </p:txBody>
      </p:sp>
      <p:sp>
        <p:nvSpPr>
          <p:cNvPr id="668729" name="Text Box 57"/>
          <p:cNvSpPr txBox="1">
            <a:spLocks noChangeArrowheads="1"/>
          </p:cNvSpPr>
          <p:nvPr/>
        </p:nvSpPr>
        <p:spPr bwMode="auto">
          <a:xfrm>
            <a:off x="6127750" y="3027363"/>
            <a:ext cx="319088"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E</a:t>
            </a:r>
            <a:endParaRPr kumimoji="1" lang="en-US" altLang="zh-CN" sz="1600">
              <a:solidFill>
                <a:srgbClr val="333399"/>
              </a:solidFill>
              <a:latin typeface="Arial" panose="020B0604020202020204" pitchFamily="34" charset="0"/>
            </a:endParaRPr>
          </a:p>
        </p:txBody>
      </p:sp>
      <p:sp>
        <p:nvSpPr>
          <p:cNvPr id="668730" name="Text Box 58"/>
          <p:cNvSpPr txBox="1">
            <a:spLocks noChangeArrowheads="1"/>
          </p:cNvSpPr>
          <p:nvPr/>
        </p:nvSpPr>
        <p:spPr bwMode="auto">
          <a:xfrm>
            <a:off x="8286750" y="3016250"/>
            <a:ext cx="307975"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F</a:t>
            </a:r>
            <a:endParaRPr kumimoji="1" lang="en-US" altLang="zh-CN" sz="1600">
              <a:solidFill>
                <a:srgbClr val="333399"/>
              </a:solidFill>
              <a:latin typeface="Arial" panose="020B0604020202020204" pitchFamily="34" charset="0"/>
            </a:endParaRPr>
          </a:p>
        </p:txBody>
      </p:sp>
      <p:sp>
        <p:nvSpPr>
          <p:cNvPr id="668731" name="Line 59"/>
          <p:cNvSpPr>
            <a:spLocks noChangeShapeType="1"/>
          </p:cNvSpPr>
          <p:nvPr/>
        </p:nvSpPr>
        <p:spPr bwMode="auto">
          <a:xfrm>
            <a:off x="590550" y="3824288"/>
            <a:ext cx="914400" cy="0"/>
          </a:xfrm>
          <a:prstGeom prst="line">
            <a:avLst/>
          </a:prstGeom>
          <a:noFill/>
          <a:ln w="57150">
            <a:solidFill>
              <a:schemeClr val="hlink"/>
            </a:solidFill>
            <a:round/>
            <a:tailEnd type="triangle" w="med" len="lg"/>
          </a:ln>
          <a:effectLst/>
        </p:spPr>
        <p:txBody>
          <a:bodyPr/>
          <a:lstStyle/>
          <a:p>
            <a:pPr>
              <a:buNone/>
            </a:pPr>
            <a:endParaRPr lang="zh-CN" altLang="en-US"/>
          </a:p>
        </p:txBody>
      </p:sp>
      <p:sp>
        <p:nvSpPr>
          <p:cNvPr id="668732" name="Line 60"/>
          <p:cNvSpPr>
            <a:spLocks noChangeShapeType="1"/>
          </p:cNvSpPr>
          <p:nvPr/>
        </p:nvSpPr>
        <p:spPr bwMode="auto">
          <a:xfrm>
            <a:off x="2724150" y="3824288"/>
            <a:ext cx="914400" cy="0"/>
          </a:xfrm>
          <a:prstGeom prst="line">
            <a:avLst/>
          </a:prstGeom>
          <a:noFill/>
          <a:ln w="57150">
            <a:solidFill>
              <a:schemeClr val="hlink"/>
            </a:solidFill>
            <a:round/>
            <a:tailEnd type="triangle" w="med" len="lg"/>
          </a:ln>
          <a:effectLst/>
        </p:spPr>
        <p:txBody>
          <a:bodyPr/>
          <a:lstStyle/>
          <a:p>
            <a:pPr>
              <a:buNone/>
            </a:pPr>
            <a:endParaRPr lang="zh-CN" altLang="en-US"/>
          </a:p>
        </p:txBody>
      </p:sp>
      <p:sp>
        <p:nvSpPr>
          <p:cNvPr id="668733" name="Line 61"/>
          <p:cNvSpPr>
            <a:spLocks noChangeShapeType="1"/>
          </p:cNvSpPr>
          <p:nvPr/>
        </p:nvSpPr>
        <p:spPr bwMode="auto">
          <a:xfrm>
            <a:off x="5543550" y="3824288"/>
            <a:ext cx="914400" cy="0"/>
          </a:xfrm>
          <a:prstGeom prst="line">
            <a:avLst/>
          </a:prstGeom>
          <a:noFill/>
          <a:ln w="57150">
            <a:solidFill>
              <a:schemeClr val="hlink"/>
            </a:solidFill>
            <a:round/>
            <a:tailEnd type="triangle" w="med" len="lg"/>
          </a:ln>
          <a:effectLst/>
        </p:spPr>
        <p:txBody>
          <a:bodyPr/>
          <a:lstStyle/>
          <a:p>
            <a:pPr>
              <a:buNone/>
            </a:pPr>
            <a:endParaRPr lang="zh-CN" altLang="en-US"/>
          </a:p>
        </p:txBody>
      </p:sp>
      <p:sp>
        <p:nvSpPr>
          <p:cNvPr id="668734" name="Line 62"/>
          <p:cNvSpPr>
            <a:spLocks noChangeShapeType="1"/>
          </p:cNvSpPr>
          <p:nvPr/>
        </p:nvSpPr>
        <p:spPr bwMode="auto">
          <a:xfrm>
            <a:off x="7600950" y="3824288"/>
            <a:ext cx="914400" cy="0"/>
          </a:xfrm>
          <a:prstGeom prst="line">
            <a:avLst/>
          </a:prstGeom>
          <a:noFill/>
          <a:ln w="57150">
            <a:solidFill>
              <a:schemeClr val="hlink"/>
            </a:solidFill>
            <a:round/>
            <a:tailEnd type="triangle" w="med" len="lg"/>
          </a:ln>
          <a:effectLst/>
        </p:spPr>
        <p:txBody>
          <a:bodyPr/>
          <a:lstStyle/>
          <a:p>
            <a:pPr>
              <a:buNone/>
            </a:pPr>
            <a:endParaRPr lang="zh-CN" altLang="en-US"/>
          </a:p>
        </p:txBody>
      </p:sp>
      <p:sp>
        <p:nvSpPr>
          <p:cNvPr id="668735" name="Text Box 63"/>
          <p:cNvSpPr txBox="1">
            <a:spLocks noChangeArrowheads="1"/>
          </p:cNvSpPr>
          <p:nvPr/>
        </p:nvSpPr>
        <p:spPr bwMode="auto">
          <a:xfrm>
            <a:off x="4470400" y="4433888"/>
            <a:ext cx="387350" cy="336550"/>
          </a:xfrm>
          <a:prstGeom prst="rect">
            <a:avLst/>
          </a:prstGeom>
          <a:noFill/>
          <a:ln w="9525">
            <a:noFill/>
            <a:miter lim="800000"/>
          </a:ln>
          <a:effectLst/>
        </p:spPr>
        <p:txBody>
          <a:bodyPr wrap="none">
            <a:spAutoFit/>
          </a:bodyPr>
          <a:lstStyle/>
          <a:p>
            <a:pPr>
              <a:buNone/>
            </a:pPr>
            <a:r>
              <a:rPr kumimoji="1" lang="en-US" altLang="zh-CN" sz="1600" b="1">
                <a:solidFill>
                  <a:srgbClr val="333399"/>
                </a:solidFill>
                <a:latin typeface="Arial" panose="020B0604020202020204" pitchFamily="34" charset="0"/>
              </a:rPr>
              <a:t>…</a:t>
            </a:r>
            <a:endParaRPr kumimoji="1" lang="en-US" altLang="zh-CN" sz="1600" b="1">
              <a:solidFill>
                <a:srgbClr val="333399"/>
              </a:solidFill>
              <a:latin typeface="Arial" panose="020B0604020202020204" pitchFamily="34" charset="0"/>
            </a:endParaRPr>
          </a:p>
        </p:txBody>
      </p:sp>
      <p:sp>
        <p:nvSpPr>
          <p:cNvPr id="668736" name="Text Box 64"/>
          <p:cNvSpPr txBox="1">
            <a:spLocks noChangeArrowheads="1"/>
          </p:cNvSpPr>
          <p:nvPr/>
        </p:nvSpPr>
        <p:spPr bwMode="auto">
          <a:xfrm>
            <a:off x="2498725" y="6350000"/>
            <a:ext cx="1524000" cy="396875"/>
          </a:xfrm>
          <a:prstGeom prst="rect">
            <a:avLst/>
          </a:prstGeom>
          <a:noFill/>
          <a:ln w="9525">
            <a:noFill/>
            <a:miter lim="800000"/>
          </a:ln>
          <a:effectLst/>
        </p:spPr>
        <p:txBody>
          <a:bodyPr wrap="none">
            <a:spAutoFit/>
          </a:bodyPr>
          <a:lstStyle/>
          <a:p>
            <a:pPr>
              <a:buNone/>
            </a:pPr>
            <a:r>
              <a:rPr kumimoji="1" lang="en-US" altLang="zh-CN" sz="2000">
                <a:solidFill>
                  <a:srgbClr val="333399"/>
                </a:solidFill>
                <a:latin typeface="Arial" panose="020B0604020202020204" pitchFamily="34" charset="0"/>
              </a:rPr>
              <a:t>IPv4 </a:t>
            </a:r>
            <a:r>
              <a:rPr kumimoji="1" lang="zh-CN" altLang="en-US" sz="2000">
                <a:solidFill>
                  <a:srgbClr val="333399"/>
                </a:solidFill>
                <a:latin typeface="Arial" panose="020B0604020202020204" pitchFamily="34" charset="0"/>
              </a:rPr>
              <a:t>数据报</a:t>
            </a:r>
            <a:endParaRPr kumimoji="1" lang="zh-CN" altLang="en-US" sz="2000">
              <a:solidFill>
                <a:srgbClr val="333399"/>
              </a:solidFill>
              <a:latin typeface="Arial" panose="020B0604020202020204" pitchFamily="34" charset="0"/>
            </a:endParaRPr>
          </a:p>
        </p:txBody>
      </p:sp>
      <p:sp>
        <p:nvSpPr>
          <p:cNvPr id="668737" name="Text Box 65"/>
          <p:cNvSpPr txBox="1">
            <a:spLocks noChangeArrowheads="1"/>
          </p:cNvSpPr>
          <p:nvPr/>
        </p:nvSpPr>
        <p:spPr bwMode="auto">
          <a:xfrm>
            <a:off x="5232400" y="6350000"/>
            <a:ext cx="1524000" cy="396875"/>
          </a:xfrm>
          <a:prstGeom prst="rect">
            <a:avLst/>
          </a:prstGeom>
          <a:noFill/>
          <a:ln w="9525">
            <a:noFill/>
            <a:miter lim="800000"/>
          </a:ln>
          <a:effectLst/>
        </p:spPr>
        <p:txBody>
          <a:bodyPr wrap="none">
            <a:spAutoFit/>
          </a:bodyPr>
          <a:lstStyle/>
          <a:p>
            <a:pPr>
              <a:buNone/>
            </a:pPr>
            <a:r>
              <a:rPr kumimoji="1" lang="en-US" altLang="zh-CN" sz="2000">
                <a:solidFill>
                  <a:srgbClr val="333399"/>
                </a:solidFill>
                <a:latin typeface="Arial" panose="020B0604020202020204" pitchFamily="34" charset="0"/>
              </a:rPr>
              <a:t>IPv4 </a:t>
            </a:r>
            <a:r>
              <a:rPr kumimoji="1" lang="zh-CN" altLang="en-US" sz="2000">
                <a:solidFill>
                  <a:srgbClr val="333399"/>
                </a:solidFill>
                <a:latin typeface="Arial" panose="020B0604020202020204" pitchFamily="34" charset="0"/>
              </a:rPr>
              <a:t>数据报</a:t>
            </a:r>
            <a:endParaRPr kumimoji="1" lang="zh-CN" altLang="en-US" sz="2000">
              <a:solidFill>
                <a:srgbClr val="333399"/>
              </a:solidFill>
              <a:latin typeface="Arial" panose="020B0604020202020204" pitchFamily="34" charset="0"/>
            </a:endParaRPr>
          </a:p>
        </p:txBody>
      </p:sp>
      <p:sp>
        <p:nvSpPr>
          <p:cNvPr id="668738" name="Text Box 66"/>
          <p:cNvSpPr txBox="1">
            <a:spLocks noChangeArrowheads="1"/>
          </p:cNvSpPr>
          <p:nvPr/>
        </p:nvSpPr>
        <p:spPr bwMode="auto">
          <a:xfrm>
            <a:off x="4368800" y="3763963"/>
            <a:ext cx="652743" cy="63402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IPv4</a:t>
            </a:r>
            <a:endParaRPr kumimoji="1" lang="en-US" altLang="zh-CN" sz="1600">
              <a:solidFill>
                <a:srgbClr val="333399"/>
              </a:solidFill>
              <a:latin typeface="Arial" panose="020B0604020202020204" pitchFamily="34" charset="0"/>
            </a:endParaRPr>
          </a:p>
          <a:p>
            <a:pPr>
              <a:buNone/>
            </a:pPr>
            <a:r>
              <a:rPr kumimoji="1" lang="zh-CN" altLang="en-US" sz="1600">
                <a:solidFill>
                  <a:srgbClr val="333399"/>
                </a:solidFill>
                <a:latin typeface="Arial" panose="020B0604020202020204" pitchFamily="34" charset="0"/>
              </a:rPr>
              <a:t>网络 </a:t>
            </a:r>
            <a:endParaRPr kumimoji="1" lang="zh-CN" altLang="en-US" sz="1600">
              <a:solidFill>
                <a:srgbClr val="333399"/>
              </a:solidFill>
              <a:latin typeface="Arial" panose="020B0604020202020204" pitchFamily="34" charset="0"/>
            </a:endParaRPr>
          </a:p>
        </p:txBody>
      </p:sp>
      <p:sp>
        <p:nvSpPr>
          <p:cNvPr id="668739" name="Line 67"/>
          <p:cNvSpPr>
            <a:spLocks noChangeShapeType="1"/>
          </p:cNvSpPr>
          <p:nvPr/>
        </p:nvSpPr>
        <p:spPr bwMode="auto">
          <a:xfrm>
            <a:off x="666750" y="2038350"/>
            <a:ext cx="8077200" cy="0"/>
          </a:xfrm>
          <a:prstGeom prst="line">
            <a:avLst/>
          </a:prstGeom>
          <a:noFill/>
          <a:ln w="28575">
            <a:solidFill>
              <a:srgbClr val="333399"/>
            </a:solidFill>
            <a:round/>
          </a:ln>
          <a:effectLst/>
        </p:spPr>
        <p:txBody>
          <a:bodyPr/>
          <a:lstStyle/>
          <a:p>
            <a:pPr>
              <a:buNone/>
            </a:pPr>
            <a:endParaRPr lang="zh-CN" altLang="en-US"/>
          </a:p>
        </p:txBody>
      </p:sp>
      <p:pic>
        <p:nvPicPr>
          <p:cNvPr id="668740" name="Picture 68"/>
          <p:cNvPicPr>
            <a:picLocks noChangeArrowheads="1"/>
          </p:cNvPicPr>
          <p:nvPr/>
        </p:nvPicPr>
        <p:blipFill>
          <a:blip r:embed="rId2"/>
          <a:srcRect/>
          <a:stretch>
            <a:fillRect/>
          </a:stretch>
        </p:blipFill>
        <p:spPr bwMode="auto">
          <a:xfrm>
            <a:off x="361950" y="1735138"/>
            <a:ext cx="527050" cy="531812"/>
          </a:xfrm>
          <a:prstGeom prst="rect">
            <a:avLst/>
          </a:prstGeom>
          <a:noFill/>
          <a:ln w="9525">
            <a:noFill/>
            <a:miter lim="800000"/>
            <a:headEnd/>
            <a:tailEnd/>
          </a:ln>
          <a:effectLst/>
        </p:spPr>
      </p:pic>
      <p:pic>
        <p:nvPicPr>
          <p:cNvPr id="668741" name="Picture 69"/>
          <p:cNvPicPr>
            <a:picLocks noChangeArrowheads="1"/>
          </p:cNvPicPr>
          <p:nvPr/>
        </p:nvPicPr>
        <p:blipFill>
          <a:blip r:embed="rId2"/>
          <a:srcRect/>
          <a:stretch>
            <a:fillRect/>
          </a:stretch>
        </p:blipFill>
        <p:spPr bwMode="auto">
          <a:xfrm>
            <a:off x="8521700" y="1735138"/>
            <a:ext cx="527050" cy="531812"/>
          </a:xfrm>
          <a:prstGeom prst="rect">
            <a:avLst/>
          </a:prstGeom>
          <a:noFill/>
          <a:ln w="9525">
            <a:noFill/>
            <a:miter lim="800000"/>
            <a:headEnd/>
            <a:tailEnd/>
          </a:ln>
          <a:effectLst/>
        </p:spPr>
      </p:pic>
      <p:sp>
        <p:nvSpPr>
          <p:cNvPr id="668742" name="Text Box 70"/>
          <p:cNvSpPr txBox="1">
            <a:spLocks noChangeArrowheads="1"/>
          </p:cNvSpPr>
          <p:nvPr/>
        </p:nvSpPr>
        <p:spPr bwMode="auto">
          <a:xfrm>
            <a:off x="361950" y="1371600"/>
            <a:ext cx="641350" cy="366713"/>
          </a:xfrm>
          <a:prstGeom prst="rect">
            <a:avLst/>
          </a:prstGeom>
          <a:noFill/>
          <a:ln w="9525">
            <a:noFill/>
            <a:miter lim="800000"/>
          </a:ln>
          <a:effectLst/>
        </p:spPr>
        <p:txBody>
          <a:bodyPr wrap="none">
            <a:spAutoFit/>
          </a:bodyPr>
          <a:lstStyle/>
          <a:p>
            <a:pPr>
              <a:buNone/>
            </a:pPr>
            <a:r>
              <a:rPr kumimoji="1" lang="en-US" altLang="zh-CN" sz="1800">
                <a:solidFill>
                  <a:srgbClr val="333399"/>
                </a:solidFill>
                <a:latin typeface="Arial" panose="020B0604020202020204" pitchFamily="34" charset="0"/>
              </a:rPr>
              <a:t>IPv6</a:t>
            </a:r>
            <a:endParaRPr kumimoji="1" lang="en-US" altLang="zh-CN" sz="1800">
              <a:solidFill>
                <a:srgbClr val="333399"/>
              </a:solidFill>
              <a:latin typeface="Arial" panose="020B0604020202020204" pitchFamily="34" charset="0"/>
            </a:endParaRPr>
          </a:p>
        </p:txBody>
      </p:sp>
      <p:sp>
        <p:nvSpPr>
          <p:cNvPr id="668743" name="Text Box 71"/>
          <p:cNvSpPr txBox="1">
            <a:spLocks noChangeArrowheads="1"/>
          </p:cNvSpPr>
          <p:nvPr/>
        </p:nvSpPr>
        <p:spPr bwMode="auto">
          <a:xfrm>
            <a:off x="8439150" y="1371600"/>
            <a:ext cx="641350" cy="366713"/>
          </a:xfrm>
          <a:prstGeom prst="rect">
            <a:avLst/>
          </a:prstGeom>
          <a:noFill/>
          <a:ln w="9525">
            <a:noFill/>
            <a:miter lim="800000"/>
          </a:ln>
          <a:effectLst/>
        </p:spPr>
        <p:txBody>
          <a:bodyPr wrap="none">
            <a:spAutoFit/>
          </a:bodyPr>
          <a:lstStyle/>
          <a:p>
            <a:pPr>
              <a:buNone/>
            </a:pPr>
            <a:r>
              <a:rPr kumimoji="1" lang="en-US" altLang="zh-CN" sz="1800">
                <a:solidFill>
                  <a:srgbClr val="333399"/>
                </a:solidFill>
                <a:latin typeface="Arial" panose="020B0604020202020204" pitchFamily="34" charset="0"/>
              </a:rPr>
              <a:t>IPv6</a:t>
            </a:r>
            <a:endParaRPr kumimoji="1" lang="en-US" altLang="zh-CN" sz="1800">
              <a:solidFill>
                <a:srgbClr val="333399"/>
              </a:solidFill>
              <a:latin typeface="Arial" panose="020B0604020202020204" pitchFamily="34" charset="0"/>
            </a:endParaRPr>
          </a:p>
        </p:txBody>
      </p:sp>
      <p:sp>
        <p:nvSpPr>
          <p:cNvPr id="668744" name="Text Box 72"/>
          <p:cNvSpPr txBox="1">
            <a:spLocks noChangeArrowheads="1"/>
          </p:cNvSpPr>
          <p:nvPr/>
        </p:nvSpPr>
        <p:spPr bwMode="auto">
          <a:xfrm>
            <a:off x="107950" y="1743075"/>
            <a:ext cx="319088"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A</a:t>
            </a:r>
            <a:endParaRPr kumimoji="1" lang="en-US" altLang="zh-CN" sz="1600">
              <a:solidFill>
                <a:srgbClr val="333399"/>
              </a:solidFill>
              <a:latin typeface="Arial" panose="020B0604020202020204" pitchFamily="34" charset="0"/>
            </a:endParaRPr>
          </a:p>
        </p:txBody>
      </p:sp>
      <p:sp>
        <p:nvSpPr>
          <p:cNvPr id="668745" name="Text Box 73"/>
          <p:cNvSpPr txBox="1">
            <a:spLocks noChangeArrowheads="1"/>
          </p:cNvSpPr>
          <p:nvPr/>
        </p:nvSpPr>
        <p:spPr bwMode="auto">
          <a:xfrm>
            <a:off x="2095500" y="1731963"/>
            <a:ext cx="319088"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B</a:t>
            </a:r>
            <a:endParaRPr kumimoji="1" lang="en-US" altLang="zh-CN" sz="1600">
              <a:solidFill>
                <a:srgbClr val="333399"/>
              </a:solidFill>
              <a:latin typeface="Arial" panose="020B0604020202020204" pitchFamily="34" charset="0"/>
            </a:endParaRPr>
          </a:p>
        </p:txBody>
      </p:sp>
      <p:sp>
        <p:nvSpPr>
          <p:cNvPr id="668746" name="Text Box 74"/>
          <p:cNvSpPr txBox="1">
            <a:spLocks noChangeArrowheads="1"/>
          </p:cNvSpPr>
          <p:nvPr/>
        </p:nvSpPr>
        <p:spPr bwMode="auto">
          <a:xfrm>
            <a:off x="6127750" y="1698625"/>
            <a:ext cx="319088"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E</a:t>
            </a:r>
            <a:endParaRPr kumimoji="1" lang="en-US" altLang="zh-CN" sz="1600">
              <a:solidFill>
                <a:srgbClr val="333399"/>
              </a:solidFill>
              <a:latin typeface="Arial" panose="020B0604020202020204" pitchFamily="34" charset="0"/>
            </a:endParaRPr>
          </a:p>
        </p:txBody>
      </p:sp>
      <p:sp>
        <p:nvSpPr>
          <p:cNvPr id="668747" name="Text Box 75"/>
          <p:cNvSpPr txBox="1">
            <a:spLocks noChangeArrowheads="1"/>
          </p:cNvSpPr>
          <p:nvPr/>
        </p:nvSpPr>
        <p:spPr bwMode="auto">
          <a:xfrm>
            <a:off x="8286750" y="1687513"/>
            <a:ext cx="307975" cy="336550"/>
          </a:xfrm>
          <a:prstGeom prst="rect">
            <a:avLst/>
          </a:prstGeom>
          <a:noFill/>
          <a:ln w="9525">
            <a:noFill/>
            <a:miter lim="800000"/>
          </a:ln>
          <a:effectLst/>
        </p:spPr>
        <p:txBody>
          <a:bodyPr wrap="none">
            <a:spAutoFit/>
          </a:bodyPr>
          <a:lstStyle/>
          <a:p>
            <a:pPr>
              <a:buNone/>
            </a:pPr>
            <a:r>
              <a:rPr kumimoji="1" lang="en-US" altLang="zh-CN" sz="1600">
                <a:solidFill>
                  <a:srgbClr val="333399"/>
                </a:solidFill>
                <a:latin typeface="Arial" panose="020B0604020202020204" pitchFamily="34" charset="0"/>
              </a:rPr>
              <a:t>F</a:t>
            </a:r>
            <a:endParaRPr kumimoji="1" lang="en-US" altLang="zh-CN" sz="1600">
              <a:solidFill>
                <a:srgbClr val="333399"/>
              </a:solidFill>
              <a:latin typeface="Arial" panose="020B0604020202020204" pitchFamily="34" charset="0"/>
            </a:endParaRPr>
          </a:p>
        </p:txBody>
      </p:sp>
      <p:sp>
        <p:nvSpPr>
          <p:cNvPr id="668748" name="Line 76"/>
          <p:cNvSpPr>
            <a:spLocks noChangeShapeType="1"/>
          </p:cNvSpPr>
          <p:nvPr/>
        </p:nvSpPr>
        <p:spPr bwMode="auto">
          <a:xfrm flipV="1">
            <a:off x="2741613" y="2009775"/>
            <a:ext cx="3984625" cy="7938"/>
          </a:xfrm>
          <a:prstGeom prst="line">
            <a:avLst/>
          </a:prstGeom>
          <a:noFill/>
          <a:ln w="76200">
            <a:solidFill>
              <a:srgbClr val="FF0000"/>
            </a:solidFill>
            <a:round/>
          </a:ln>
          <a:effectLst/>
        </p:spPr>
        <p:txBody>
          <a:bodyPr/>
          <a:lstStyle/>
          <a:p>
            <a:pPr>
              <a:buNone/>
            </a:pPr>
            <a:endParaRPr lang="zh-CN" altLang="en-US"/>
          </a:p>
        </p:txBody>
      </p:sp>
      <p:pic>
        <p:nvPicPr>
          <p:cNvPr id="668749" name="Picture 77"/>
          <p:cNvPicPr>
            <a:picLocks noChangeArrowheads="1"/>
          </p:cNvPicPr>
          <p:nvPr/>
        </p:nvPicPr>
        <p:blipFill>
          <a:blip r:embed="rId3"/>
          <a:srcRect/>
          <a:stretch>
            <a:fillRect/>
          </a:stretch>
        </p:blipFill>
        <p:spPr bwMode="auto">
          <a:xfrm>
            <a:off x="2400300" y="1809750"/>
            <a:ext cx="520700" cy="349250"/>
          </a:xfrm>
          <a:prstGeom prst="rect">
            <a:avLst/>
          </a:prstGeom>
          <a:noFill/>
          <a:ln w="12699">
            <a:noFill/>
            <a:miter lim="800000"/>
            <a:headEnd/>
            <a:tailEnd/>
          </a:ln>
          <a:effectLst/>
        </p:spPr>
      </p:pic>
      <p:pic>
        <p:nvPicPr>
          <p:cNvPr id="668750" name="Picture 78"/>
          <p:cNvPicPr>
            <a:picLocks noChangeArrowheads="1"/>
          </p:cNvPicPr>
          <p:nvPr/>
        </p:nvPicPr>
        <p:blipFill>
          <a:blip r:embed="rId3"/>
          <a:srcRect/>
          <a:stretch>
            <a:fillRect/>
          </a:stretch>
        </p:blipFill>
        <p:spPr bwMode="auto">
          <a:xfrm>
            <a:off x="6419850" y="1809750"/>
            <a:ext cx="520700" cy="349250"/>
          </a:xfrm>
          <a:prstGeom prst="rect">
            <a:avLst/>
          </a:prstGeom>
          <a:noFill/>
          <a:ln w="12699">
            <a:noFill/>
            <a:miter lim="800000"/>
            <a:headEnd/>
            <a:tailEnd/>
          </a:ln>
          <a:effectLst/>
        </p:spPr>
      </p:pic>
      <p:sp>
        <p:nvSpPr>
          <p:cNvPr id="668751" name="Text Box 79"/>
          <p:cNvSpPr txBox="1">
            <a:spLocks noChangeArrowheads="1"/>
          </p:cNvSpPr>
          <p:nvPr/>
        </p:nvSpPr>
        <p:spPr bwMode="auto">
          <a:xfrm>
            <a:off x="4286250" y="1652588"/>
            <a:ext cx="590550" cy="336550"/>
          </a:xfrm>
          <a:prstGeom prst="rect">
            <a:avLst/>
          </a:prstGeom>
          <a:noFill/>
          <a:ln w="9525">
            <a:noFill/>
            <a:miter lim="800000"/>
          </a:ln>
          <a:effectLst/>
        </p:spPr>
        <p:txBody>
          <a:bodyPr wrap="none">
            <a:spAutoFit/>
          </a:bodyPr>
          <a:lstStyle/>
          <a:p>
            <a:pPr algn="ctr">
              <a:buNone/>
            </a:pPr>
            <a:r>
              <a:rPr kumimoji="1" lang="zh-CN" altLang="en-US" sz="1600">
                <a:solidFill>
                  <a:srgbClr val="333399"/>
                </a:solidFill>
                <a:latin typeface="Arial" panose="020B0604020202020204" pitchFamily="34" charset="0"/>
              </a:rPr>
              <a:t>隧道</a:t>
            </a:r>
            <a:endParaRPr kumimoji="1" lang="zh-CN" altLang="en-US" sz="1600">
              <a:solidFill>
                <a:srgbClr val="333399"/>
              </a:solidFill>
              <a:latin typeface="Arial" panose="020B0604020202020204" pitchFamily="34" charset="0"/>
            </a:endParaRPr>
          </a:p>
        </p:txBody>
      </p:sp>
      <p:sp>
        <p:nvSpPr>
          <p:cNvPr id="668752" name="Rectangle 80"/>
          <p:cNvSpPr>
            <a:spLocks noChangeArrowheads="1"/>
          </p:cNvSpPr>
          <p:nvPr/>
        </p:nvSpPr>
        <p:spPr bwMode="auto">
          <a:xfrm>
            <a:off x="2630488" y="3976688"/>
            <a:ext cx="1295400" cy="2379662"/>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buNone/>
            </a:pPr>
            <a:endParaRPr lang="zh-CN" altLang="en-US"/>
          </a:p>
        </p:txBody>
      </p:sp>
      <p:sp>
        <p:nvSpPr>
          <p:cNvPr id="668753" name="Text Box 81"/>
          <p:cNvSpPr txBox="1">
            <a:spLocks noChangeArrowheads="1"/>
          </p:cNvSpPr>
          <p:nvPr/>
        </p:nvSpPr>
        <p:spPr bwMode="auto">
          <a:xfrm>
            <a:off x="2630488" y="3976688"/>
            <a:ext cx="1389062" cy="1224951"/>
          </a:xfrm>
          <a:prstGeom prst="rect">
            <a:avLst/>
          </a:prstGeom>
          <a:noFill/>
          <a:ln w="9525">
            <a:noFill/>
            <a:miter lim="800000"/>
          </a:ln>
          <a:effectLst/>
        </p:spPr>
        <p:txBody>
          <a:bodyPr>
            <a:spAutoFit/>
          </a:bodyPr>
          <a:lstStyle/>
          <a:p>
            <a:pPr>
              <a:buNone/>
            </a:pPr>
            <a:r>
              <a:rPr kumimoji="1" lang="zh-CN" altLang="en-US" sz="1600">
                <a:solidFill>
                  <a:srgbClr val="333399"/>
                </a:solidFill>
                <a:latin typeface="Arial" panose="020B0604020202020204" pitchFamily="34" charset="0"/>
              </a:rPr>
              <a:t>源地址：</a:t>
            </a:r>
            <a:r>
              <a:rPr kumimoji="1" lang="en-US" altLang="zh-CN" sz="1600">
                <a:solidFill>
                  <a:srgbClr val="333399"/>
                </a:solidFill>
                <a:latin typeface="Arial" panose="020B0604020202020204" pitchFamily="34" charset="0"/>
              </a:rPr>
              <a:t>B</a:t>
            </a:r>
            <a:endParaRPr kumimoji="1" lang="en-US" altLang="zh-CN" sz="1600">
              <a:solidFill>
                <a:srgbClr val="333399"/>
              </a:solidFill>
              <a:latin typeface="Arial" panose="020B0604020202020204" pitchFamily="34" charset="0"/>
            </a:endParaRPr>
          </a:p>
          <a:p>
            <a:pPr>
              <a:buNone/>
            </a:pPr>
            <a:r>
              <a:rPr kumimoji="1" lang="zh-CN" altLang="en-US" sz="1600">
                <a:solidFill>
                  <a:srgbClr val="333399"/>
                </a:solidFill>
                <a:latin typeface="Arial" panose="020B0604020202020204" pitchFamily="34" charset="0"/>
              </a:rPr>
              <a:t>目的地址：</a:t>
            </a:r>
            <a:r>
              <a:rPr kumimoji="1" lang="en-US" altLang="zh-CN" sz="1600">
                <a:solidFill>
                  <a:srgbClr val="333399"/>
                </a:solidFill>
                <a:latin typeface="Arial" panose="020B0604020202020204" pitchFamily="34" charset="0"/>
              </a:rPr>
              <a:t>E</a:t>
            </a:r>
            <a:endParaRPr kumimoji="1" lang="en-US" altLang="zh-CN" sz="1600">
              <a:solidFill>
                <a:srgbClr val="333399"/>
              </a:solidFill>
              <a:latin typeface="Arial" panose="020B0604020202020204" pitchFamily="34" charset="0"/>
            </a:endParaRPr>
          </a:p>
          <a:p>
            <a:pPr>
              <a:buNone/>
            </a:pPr>
            <a:endParaRPr kumimoji="1" lang="en-US" altLang="zh-CN" sz="1600">
              <a:solidFill>
                <a:srgbClr val="333399"/>
              </a:solidFill>
              <a:latin typeface="Arial" panose="020B0604020202020204" pitchFamily="34" charset="0"/>
            </a:endParaRPr>
          </a:p>
          <a:p>
            <a:pPr>
              <a:buNone/>
            </a:pPr>
            <a:endParaRPr kumimoji="1" lang="en-US" altLang="zh-CN" sz="1600">
              <a:solidFill>
                <a:srgbClr val="333399"/>
              </a:solidFill>
              <a:latin typeface="Arial" panose="020B0604020202020204" pitchFamily="34" charset="0"/>
            </a:endParaRPr>
          </a:p>
        </p:txBody>
      </p:sp>
      <p:sp>
        <p:nvSpPr>
          <p:cNvPr id="668754" name="Rectangle 82"/>
          <p:cNvSpPr>
            <a:spLocks noChangeArrowheads="1"/>
          </p:cNvSpPr>
          <p:nvPr/>
        </p:nvSpPr>
        <p:spPr bwMode="auto">
          <a:xfrm>
            <a:off x="2740025" y="4575175"/>
            <a:ext cx="1066800" cy="1628775"/>
          </a:xfrm>
          <a:prstGeom prst="rect">
            <a:avLst/>
          </a:prstGeom>
          <a:solidFill>
            <a:srgbClr val="DDDDDD"/>
          </a:solidFill>
          <a:ln w="9525">
            <a:solidFill>
              <a:schemeClr val="tx1"/>
            </a:solidFill>
            <a:miter lim="800000"/>
          </a:ln>
          <a:effectLst/>
        </p:spPr>
        <p:txBody>
          <a:bodyPr wrap="none" anchor="ctr"/>
          <a:lstStyle/>
          <a:p>
            <a:pPr>
              <a:buNone/>
            </a:pPr>
            <a:endParaRPr lang="zh-CN" altLang="en-US"/>
          </a:p>
        </p:txBody>
      </p:sp>
      <p:sp>
        <p:nvSpPr>
          <p:cNvPr id="668755" name="Text Box 83"/>
          <p:cNvSpPr txBox="1">
            <a:spLocks noChangeArrowheads="1"/>
          </p:cNvSpPr>
          <p:nvPr/>
        </p:nvSpPr>
        <p:spPr bwMode="auto">
          <a:xfrm>
            <a:off x="2862263" y="5087938"/>
            <a:ext cx="800219" cy="634020"/>
          </a:xfrm>
          <a:prstGeom prst="rect">
            <a:avLst/>
          </a:prstGeom>
          <a:noFill/>
          <a:ln w="9525">
            <a:noFill/>
            <a:miter lim="800000"/>
          </a:ln>
          <a:effectLst/>
        </p:spPr>
        <p:txBody>
          <a:bodyPr wrap="none">
            <a:spAutoFit/>
          </a:bodyPr>
          <a:lstStyle/>
          <a:p>
            <a:pPr algn="ctr">
              <a:buNone/>
            </a:pPr>
            <a:r>
              <a:rPr kumimoji="1" lang="en-US" altLang="zh-CN" sz="1600">
                <a:solidFill>
                  <a:srgbClr val="333399"/>
                </a:solidFill>
                <a:latin typeface="Arial" panose="020B0604020202020204" pitchFamily="34" charset="0"/>
              </a:rPr>
              <a:t>IPv6</a:t>
            </a:r>
            <a:endParaRPr kumimoji="1" lang="en-US" altLang="zh-CN" sz="1600">
              <a:solidFill>
                <a:srgbClr val="333399"/>
              </a:solidFill>
              <a:latin typeface="Arial" panose="020B0604020202020204" pitchFamily="34" charset="0"/>
            </a:endParaRPr>
          </a:p>
          <a:p>
            <a:pPr algn="ctr">
              <a:buNone/>
            </a:pPr>
            <a:r>
              <a:rPr kumimoji="1" lang="zh-CN" altLang="en-US" sz="1600">
                <a:solidFill>
                  <a:srgbClr val="333399"/>
                </a:solidFill>
                <a:latin typeface="Arial" panose="020B0604020202020204" pitchFamily="34" charset="0"/>
              </a:rPr>
              <a:t>数据报</a:t>
            </a:r>
            <a:endParaRPr kumimoji="1" lang="zh-CN" altLang="en-US" sz="1600">
              <a:solidFill>
                <a:srgbClr val="333399"/>
              </a:solidFill>
              <a:latin typeface="Arial" panose="020B0604020202020204" pitchFamily="34" charset="0"/>
            </a:endParaRPr>
          </a:p>
        </p:txBody>
      </p:sp>
      <p:sp>
        <p:nvSpPr>
          <p:cNvPr id="668756" name="AutoShape 84"/>
          <p:cNvSpPr>
            <a:spLocks noChangeArrowheads="1"/>
          </p:cNvSpPr>
          <p:nvPr/>
        </p:nvSpPr>
        <p:spPr bwMode="auto">
          <a:xfrm rot="1535474">
            <a:off x="1809750" y="5060950"/>
            <a:ext cx="1143000" cy="228600"/>
          </a:xfrm>
          <a:prstGeom prst="rightArrow">
            <a:avLst>
              <a:gd name="adj1" fmla="val 50000"/>
              <a:gd name="adj2" fmla="val 125000"/>
            </a:avLst>
          </a:prstGeom>
          <a:solidFill>
            <a:schemeClr val="accent1"/>
          </a:solidFill>
          <a:ln w="9525">
            <a:solidFill>
              <a:schemeClr val="tx1"/>
            </a:solidFill>
            <a:miter lim="800000"/>
          </a:ln>
          <a:effectLst/>
        </p:spPr>
        <p:txBody>
          <a:bodyPr wrap="none" anchor="ctr"/>
          <a:lstStyle/>
          <a:p>
            <a:pPr>
              <a:buNone/>
            </a:pPr>
            <a:endParaRPr lang="zh-CN" altLang="en-US"/>
          </a:p>
        </p:txBody>
      </p:sp>
      <p:sp>
        <p:nvSpPr>
          <p:cNvPr id="668757" name="Text Box 85"/>
          <p:cNvSpPr txBox="1">
            <a:spLocks noChangeArrowheads="1"/>
          </p:cNvSpPr>
          <p:nvPr/>
        </p:nvSpPr>
        <p:spPr bwMode="auto">
          <a:xfrm>
            <a:off x="2095500" y="1125538"/>
            <a:ext cx="1172116" cy="701731"/>
          </a:xfrm>
          <a:prstGeom prst="rect">
            <a:avLst/>
          </a:prstGeom>
          <a:noFill/>
          <a:ln w="9525">
            <a:noFill/>
            <a:miter lim="800000"/>
          </a:ln>
          <a:effectLst/>
        </p:spPr>
        <p:txBody>
          <a:bodyPr wrap="none">
            <a:spAutoFit/>
          </a:bodyPr>
          <a:lstStyle/>
          <a:p>
            <a:pPr algn="ctr">
              <a:buNone/>
            </a:pPr>
            <a:r>
              <a:rPr kumimoji="1" lang="zh-CN" altLang="en-US" sz="1800">
                <a:solidFill>
                  <a:srgbClr val="333399"/>
                </a:solidFill>
                <a:latin typeface="Arial" panose="020B0604020202020204" pitchFamily="34" charset="0"/>
              </a:rPr>
              <a:t>双协议栈</a:t>
            </a:r>
            <a:endParaRPr kumimoji="1" lang="zh-CN" altLang="en-US" sz="1800">
              <a:solidFill>
                <a:srgbClr val="333399"/>
              </a:solidFill>
              <a:latin typeface="Arial" panose="020B0604020202020204" pitchFamily="34" charset="0"/>
            </a:endParaRPr>
          </a:p>
          <a:p>
            <a:pPr algn="ctr">
              <a:buNone/>
            </a:pPr>
            <a:r>
              <a:rPr kumimoji="1" lang="en-US" altLang="zh-CN" sz="1800">
                <a:solidFill>
                  <a:srgbClr val="333399"/>
                </a:solidFill>
                <a:latin typeface="Arial" panose="020B0604020202020204" pitchFamily="34" charset="0"/>
              </a:rPr>
              <a:t>IPv6/IPv4</a:t>
            </a:r>
            <a:endParaRPr kumimoji="1" lang="en-US" altLang="zh-CN" sz="1800">
              <a:solidFill>
                <a:srgbClr val="333399"/>
              </a:solidFill>
              <a:latin typeface="Arial" panose="020B0604020202020204" pitchFamily="34" charset="0"/>
            </a:endParaRPr>
          </a:p>
        </p:txBody>
      </p:sp>
      <p:sp>
        <p:nvSpPr>
          <p:cNvPr id="668758" name="Text Box 86"/>
          <p:cNvSpPr txBox="1">
            <a:spLocks noChangeArrowheads="1"/>
          </p:cNvSpPr>
          <p:nvPr/>
        </p:nvSpPr>
        <p:spPr bwMode="auto">
          <a:xfrm>
            <a:off x="6057900" y="1125538"/>
            <a:ext cx="1172116" cy="701731"/>
          </a:xfrm>
          <a:prstGeom prst="rect">
            <a:avLst/>
          </a:prstGeom>
          <a:noFill/>
          <a:ln w="9525">
            <a:noFill/>
            <a:miter lim="800000"/>
          </a:ln>
          <a:effectLst/>
        </p:spPr>
        <p:txBody>
          <a:bodyPr wrap="none">
            <a:spAutoFit/>
          </a:bodyPr>
          <a:lstStyle/>
          <a:p>
            <a:pPr algn="ctr">
              <a:buNone/>
            </a:pPr>
            <a:r>
              <a:rPr kumimoji="1" lang="zh-CN" altLang="en-US" sz="1800">
                <a:solidFill>
                  <a:srgbClr val="333399"/>
                </a:solidFill>
                <a:latin typeface="Arial" panose="020B0604020202020204" pitchFamily="34" charset="0"/>
              </a:rPr>
              <a:t>双协议栈</a:t>
            </a:r>
            <a:endParaRPr kumimoji="1" lang="zh-CN" altLang="en-US" sz="1800">
              <a:solidFill>
                <a:srgbClr val="333399"/>
              </a:solidFill>
              <a:latin typeface="Arial" panose="020B0604020202020204" pitchFamily="34" charset="0"/>
            </a:endParaRPr>
          </a:p>
          <a:p>
            <a:pPr algn="ctr">
              <a:buNone/>
            </a:pPr>
            <a:r>
              <a:rPr kumimoji="1" lang="en-US" altLang="zh-CN" sz="1800">
                <a:solidFill>
                  <a:srgbClr val="333399"/>
                </a:solidFill>
                <a:latin typeface="Arial" panose="020B0604020202020204" pitchFamily="34" charset="0"/>
              </a:rPr>
              <a:t>IPv6/IPv4</a:t>
            </a:r>
            <a:endParaRPr kumimoji="1" lang="en-US" altLang="zh-CN" sz="1800">
              <a:solidFill>
                <a:srgbClr val="333399"/>
              </a:solidFill>
              <a:latin typeface="Arial" panose="020B0604020202020204" pitchFamily="34" charset="0"/>
            </a:endParaRPr>
          </a:p>
        </p:txBody>
      </p:sp>
      <p:sp>
        <p:nvSpPr>
          <p:cNvPr id="668759" name="Text Box 87"/>
          <p:cNvSpPr txBox="1">
            <a:spLocks noChangeArrowheads="1"/>
          </p:cNvSpPr>
          <p:nvPr/>
        </p:nvSpPr>
        <p:spPr bwMode="auto">
          <a:xfrm>
            <a:off x="2095500" y="2443163"/>
            <a:ext cx="1172116" cy="701731"/>
          </a:xfrm>
          <a:prstGeom prst="rect">
            <a:avLst/>
          </a:prstGeom>
          <a:noFill/>
          <a:ln w="9525">
            <a:noFill/>
            <a:miter lim="800000"/>
          </a:ln>
          <a:effectLst/>
        </p:spPr>
        <p:txBody>
          <a:bodyPr wrap="none">
            <a:spAutoFit/>
          </a:bodyPr>
          <a:lstStyle/>
          <a:p>
            <a:pPr algn="ctr">
              <a:buNone/>
            </a:pPr>
            <a:r>
              <a:rPr kumimoji="1" lang="zh-CN" altLang="en-US" sz="1800">
                <a:solidFill>
                  <a:srgbClr val="333399"/>
                </a:solidFill>
                <a:latin typeface="Arial" panose="020B0604020202020204" pitchFamily="34" charset="0"/>
              </a:rPr>
              <a:t>双协议栈</a:t>
            </a:r>
            <a:endParaRPr kumimoji="1" lang="zh-CN" altLang="en-US" sz="1800">
              <a:solidFill>
                <a:srgbClr val="333399"/>
              </a:solidFill>
              <a:latin typeface="Arial" panose="020B0604020202020204" pitchFamily="34" charset="0"/>
            </a:endParaRPr>
          </a:p>
          <a:p>
            <a:pPr algn="ctr">
              <a:buNone/>
            </a:pPr>
            <a:r>
              <a:rPr kumimoji="1" lang="en-US" altLang="zh-CN" sz="1800">
                <a:solidFill>
                  <a:srgbClr val="333399"/>
                </a:solidFill>
                <a:latin typeface="Arial" panose="020B0604020202020204" pitchFamily="34" charset="0"/>
              </a:rPr>
              <a:t>IPv6/IPv4</a:t>
            </a:r>
            <a:endParaRPr kumimoji="1" lang="en-US" altLang="zh-CN" sz="1800">
              <a:solidFill>
                <a:srgbClr val="333399"/>
              </a:solidFill>
              <a:latin typeface="Arial" panose="020B0604020202020204" pitchFamily="34" charset="0"/>
            </a:endParaRPr>
          </a:p>
        </p:txBody>
      </p:sp>
      <p:sp>
        <p:nvSpPr>
          <p:cNvPr id="668760" name="Text Box 88"/>
          <p:cNvSpPr txBox="1">
            <a:spLocks noChangeArrowheads="1"/>
          </p:cNvSpPr>
          <p:nvPr/>
        </p:nvSpPr>
        <p:spPr bwMode="auto">
          <a:xfrm>
            <a:off x="6057900" y="2443163"/>
            <a:ext cx="1172116" cy="701731"/>
          </a:xfrm>
          <a:prstGeom prst="rect">
            <a:avLst/>
          </a:prstGeom>
          <a:noFill/>
          <a:ln w="9525">
            <a:noFill/>
            <a:miter lim="800000"/>
          </a:ln>
          <a:effectLst/>
        </p:spPr>
        <p:txBody>
          <a:bodyPr wrap="none">
            <a:spAutoFit/>
          </a:bodyPr>
          <a:lstStyle/>
          <a:p>
            <a:pPr algn="ctr">
              <a:buNone/>
            </a:pPr>
            <a:r>
              <a:rPr kumimoji="1" lang="zh-CN" altLang="en-US" sz="1800">
                <a:solidFill>
                  <a:srgbClr val="333399"/>
                </a:solidFill>
                <a:latin typeface="Arial" panose="020B0604020202020204" pitchFamily="34" charset="0"/>
              </a:rPr>
              <a:t>双协议栈</a:t>
            </a:r>
            <a:endParaRPr kumimoji="1" lang="zh-CN" altLang="en-US" sz="1800">
              <a:solidFill>
                <a:srgbClr val="333399"/>
              </a:solidFill>
              <a:latin typeface="Arial" panose="020B0604020202020204" pitchFamily="34" charset="0"/>
            </a:endParaRPr>
          </a:p>
          <a:p>
            <a:pPr algn="ctr">
              <a:buNone/>
            </a:pPr>
            <a:r>
              <a:rPr kumimoji="1" lang="en-US" altLang="zh-CN" sz="1800">
                <a:solidFill>
                  <a:srgbClr val="333399"/>
                </a:solidFill>
                <a:latin typeface="Arial" panose="020B0604020202020204" pitchFamily="34" charset="0"/>
              </a:rPr>
              <a:t>IPv6/IPv4</a:t>
            </a:r>
            <a:endParaRPr kumimoji="1" lang="en-US" altLang="zh-CN" sz="1800">
              <a:solidFill>
                <a:srgbClr val="333399"/>
              </a:solidFill>
              <a:latin typeface="Arial" panose="020B0604020202020204" pitchFamily="34" charset="0"/>
            </a:endParaRPr>
          </a:p>
        </p:txBody>
      </p:sp>
      <p:sp>
        <p:nvSpPr>
          <p:cNvPr id="668761" name="Text Box 89"/>
          <p:cNvSpPr txBox="1">
            <a:spLocks noChangeArrowheads="1"/>
          </p:cNvSpPr>
          <p:nvPr/>
        </p:nvSpPr>
        <p:spPr bwMode="auto">
          <a:xfrm>
            <a:off x="4213225" y="1279525"/>
            <a:ext cx="1162050" cy="366713"/>
          </a:xfrm>
          <a:prstGeom prst="rect">
            <a:avLst/>
          </a:prstGeom>
          <a:noFill/>
          <a:ln w="9525">
            <a:noFill/>
            <a:miter lim="800000"/>
          </a:ln>
          <a:effectLst/>
        </p:spPr>
        <p:txBody>
          <a:bodyPr wrap="none">
            <a:spAutoFit/>
          </a:bodyPr>
          <a:lstStyle/>
          <a:p>
            <a:pPr>
              <a:buNone/>
            </a:pPr>
            <a:r>
              <a:rPr kumimoji="1" lang="en-US" altLang="zh-CN" sz="1800">
                <a:solidFill>
                  <a:srgbClr val="333399"/>
                </a:solidFill>
                <a:latin typeface="Arial" panose="020B0604020202020204" pitchFamily="34" charset="0"/>
              </a:rPr>
              <a:t>IPv4 </a:t>
            </a:r>
            <a:r>
              <a:rPr kumimoji="1" lang="zh-CN" altLang="en-US" sz="1800">
                <a:solidFill>
                  <a:srgbClr val="333399"/>
                </a:solidFill>
                <a:latin typeface="Arial" panose="020B0604020202020204" pitchFamily="34" charset="0"/>
              </a:rPr>
              <a:t>网络</a:t>
            </a:r>
            <a:endParaRPr kumimoji="1" lang="zh-CN" altLang="en-US" sz="1800">
              <a:solidFill>
                <a:srgbClr val="333399"/>
              </a:solidFill>
              <a:latin typeface="Arial" panose="020B0604020202020204" pitchFamily="34" charset="0"/>
            </a:endParaRPr>
          </a:p>
        </p:txBody>
      </p:sp>
      <p:sp>
        <p:nvSpPr>
          <p:cNvPr id="668762" name="Rectangle 90"/>
          <p:cNvSpPr>
            <a:spLocks noChangeArrowheads="1"/>
          </p:cNvSpPr>
          <p:nvPr/>
        </p:nvSpPr>
        <p:spPr bwMode="auto">
          <a:xfrm>
            <a:off x="420688" y="3976688"/>
            <a:ext cx="1295400" cy="1617662"/>
          </a:xfrm>
          <a:prstGeom prst="rect">
            <a:avLst/>
          </a:prstGeom>
          <a:solidFill>
            <a:srgbClr val="DDDDDD"/>
          </a:solidFill>
          <a:ln w="9525">
            <a:solidFill>
              <a:schemeClr val="tx1"/>
            </a:solidFill>
            <a:miter lim="800000"/>
          </a:ln>
          <a:effectLst>
            <a:outerShdw dist="35921" dir="2700000" algn="ctr" rotWithShape="0">
              <a:schemeClr val="bg2"/>
            </a:outerShdw>
          </a:effectLst>
        </p:spPr>
        <p:txBody>
          <a:bodyPr wrap="none" anchor="ctr"/>
          <a:lstStyle/>
          <a:p>
            <a:pPr>
              <a:buNone/>
            </a:pPr>
            <a:endParaRPr lang="zh-CN" altLang="en-US"/>
          </a:p>
        </p:txBody>
      </p:sp>
      <p:sp>
        <p:nvSpPr>
          <p:cNvPr id="668763" name="Text Box 91"/>
          <p:cNvSpPr txBox="1">
            <a:spLocks noChangeArrowheads="1"/>
          </p:cNvSpPr>
          <p:nvPr/>
        </p:nvSpPr>
        <p:spPr bwMode="auto">
          <a:xfrm>
            <a:off x="420688" y="3976688"/>
            <a:ext cx="1401762" cy="1520416"/>
          </a:xfrm>
          <a:prstGeom prst="rect">
            <a:avLst/>
          </a:prstGeom>
          <a:noFill/>
          <a:ln w="9525">
            <a:noFill/>
            <a:miter lim="800000"/>
          </a:ln>
          <a:effectLst/>
        </p:spPr>
        <p:txBody>
          <a:bodyPr>
            <a:spAutoFit/>
          </a:bodyPr>
          <a:lstStyle/>
          <a:p>
            <a:pPr>
              <a:buNone/>
            </a:pPr>
            <a:r>
              <a:rPr kumimoji="1" lang="zh-CN" altLang="en-US" sz="1600" dirty="0">
                <a:solidFill>
                  <a:srgbClr val="333399"/>
                </a:solidFill>
                <a:latin typeface="Arial" panose="020B0604020202020204" pitchFamily="34" charset="0"/>
              </a:rPr>
              <a:t>流标号：</a:t>
            </a:r>
            <a:r>
              <a:rPr kumimoji="1" lang="en-US" altLang="zh-CN" sz="1600" dirty="0">
                <a:solidFill>
                  <a:srgbClr val="333399"/>
                </a:solidFill>
                <a:latin typeface="Arial" panose="020B0604020202020204" pitchFamily="34" charset="0"/>
              </a:rPr>
              <a:t>X</a:t>
            </a:r>
            <a:endParaRPr kumimoji="1" lang="en-US" altLang="zh-CN" sz="1600" dirty="0">
              <a:solidFill>
                <a:srgbClr val="333399"/>
              </a:solidFill>
              <a:latin typeface="Arial" panose="020B0604020202020204" pitchFamily="34" charset="0"/>
            </a:endParaRPr>
          </a:p>
          <a:p>
            <a:pPr>
              <a:buNone/>
            </a:pPr>
            <a:r>
              <a:rPr kumimoji="1" lang="zh-CN" altLang="en-US" sz="1600" dirty="0">
                <a:solidFill>
                  <a:srgbClr val="333399"/>
                </a:solidFill>
                <a:latin typeface="Arial" panose="020B0604020202020204" pitchFamily="34" charset="0"/>
              </a:rPr>
              <a:t>源地址：</a:t>
            </a:r>
            <a:r>
              <a:rPr kumimoji="1" lang="en-US" altLang="zh-CN" sz="1600" dirty="0">
                <a:solidFill>
                  <a:srgbClr val="333399"/>
                </a:solidFill>
                <a:latin typeface="Arial" panose="020B0604020202020204" pitchFamily="34" charset="0"/>
              </a:rPr>
              <a:t>A</a:t>
            </a:r>
            <a:endParaRPr kumimoji="1" lang="en-US" altLang="zh-CN" sz="1600" dirty="0">
              <a:solidFill>
                <a:srgbClr val="333399"/>
              </a:solidFill>
              <a:latin typeface="Arial" panose="020B0604020202020204" pitchFamily="34" charset="0"/>
            </a:endParaRPr>
          </a:p>
          <a:p>
            <a:pPr>
              <a:buNone/>
            </a:pPr>
            <a:r>
              <a:rPr kumimoji="1" lang="zh-CN" altLang="en-US" sz="1600" dirty="0">
                <a:solidFill>
                  <a:srgbClr val="333399"/>
                </a:solidFill>
                <a:latin typeface="Arial" panose="020B0604020202020204" pitchFamily="34" charset="0"/>
              </a:rPr>
              <a:t>目的地址：</a:t>
            </a:r>
            <a:r>
              <a:rPr kumimoji="1" lang="en-US" altLang="zh-CN" sz="1600" dirty="0">
                <a:solidFill>
                  <a:srgbClr val="333399"/>
                </a:solidFill>
                <a:latin typeface="Arial" panose="020B0604020202020204" pitchFamily="34" charset="0"/>
              </a:rPr>
              <a:t>F</a:t>
            </a:r>
            <a:endParaRPr kumimoji="1" lang="en-US" altLang="zh-CN" sz="1600" dirty="0">
              <a:solidFill>
                <a:srgbClr val="333399"/>
              </a:solidFill>
              <a:latin typeface="Arial" panose="020B0604020202020204" pitchFamily="34" charset="0"/>
            </a:endParaRPr>
          </a:p>
          <a:p>
            <a:pPr>
              <a:buNone/>
            </a:pPr>
            <a:r>
              <a:rPr kumimoji="1" lang="en-US" altLang="zh-CN" sz="1600" dirty="0">
                <a:solidFill>
                  <a:srgbClr val="333399"/>
                </a:solidFill>
                <a:latin typeface="Arial" panose="020B0604020202020204" pitchFamily="34" charset="0"/>
              </a:rPr>
              <a:t>……</a:t>
            </a:r>
            <a:endParaRPr kumimoji="1" lang="en-US" altLang="zh-CN" sz="1600" dirty="0">
              <a:solidFill>
                <a:srgbClr val="333399"/>
              </a:solidFill>
              <a:latin typeface="Arial" panose="020B0604020202020204" pitchFamily="34" charset="0"/>
            </a:endParaRPr>
          </a:p>
          <a:p>
            <a:pPr>
              <a:buNone/>
            </a:pPr>
            <a:r>
              <a:rPr kumimoji="1" lang="en-US" altLang="zh-CN" sz="1600" dirty="0" smtClean="0">
                <a:solidFill>
                  <a:srgbClr val="333399"/>
                </a:solidFill>
                <a:latin typeface="Arial" panose="020B0604020202020204" pitchFamily="34" charset="0"/>
              </a:rPr>
              <a:t>   </a:t>
            </a:r>
            <a:r>
              <a:rPr kumimoji="1" lang="zh-CN" altLang="en-US" sz="1600" dirty="0">
                <a:solidFill>
                  <a:srgbClr val="333399"/>
                </a:solidFill>
                <a:latin typeface="Arial" panose="020B0604020202020204" pitchFamily="34" charset="0"/>
              </a:rPr>
              <a:t>数据部分</a:t>
            </a:r>
            <a:endParaRPr kumimoji="1" lang="zh-CN" altLang="en-US" sz="1600" dirty="0">
              <a:solidFill>
                <a:srgbClr val="333399"/>
              </a:solidFill>
              <a:latin typeface="Arial" panose="020B0604020202020204" pitchFamily="34" charset="0"/>
            </a:endParaRPr>
          </a:p>
        </p:txBody>
      </p:sp>
      <p:sp>
        <p:nvSpPr>
          <p:cNvPr id="668764" name="Text Box 92"/>
          <p:cNvSpPr txBox="1">
            <a:spLocks noChangeArrowheads="1"/>
          </p:cNvSpPr>
          <p:nvPr/>
        </p:nvSpPr>
        <p:spPr bwMode="auto">
          <a:xfrm>
            <a:off x="323850" y="5613400"/>
            <a:ext cx="1524000" cy="396875"/>
          </a:xfrm>
          <a:prstGeom prst="rect">
            <a:avLst/>
          </a:prstGeom>
          <a:noFill/>
          <a:ln w="9525">
            <a:noFill/>
            <a:miter lim="800000"/>
          </a:ln>
          <a:effectLst/>
        </p:spPr>
        <p:txBody>
          <a:bodyPr wrap="none">
            <a:spAutoFit/>
          </a:bodyPr>
          <a:lstStyle/>
          <a:p>
            <a:pPr>
              <a:buNone/>
            </a:pPr>
            <a:r>
              <a:rPr kumimoji="1" lang="en-US" altLang="zh-CN" sz="2000">
                <a:solidFill>
                  <a:srgbClr val="333399"/>
                </a:solidFill>
                <a:latin typeface="Arial" panose="020B0604020202020204" pitchFamily="34" charset="0"/>
              </a:rPr>
              <a:t>IPv6 </a:t>
            </a:r>
            <a:r>
              <a:rPr kumimoji="1" lang="zh-CN" altLang="en-US" sz="2000">
                <a:solidFill>
                  <a:srgbClr val="333399"/>
                </a:solidFill>
                <a:latin typeface="Arial" panose="020B0604020202020204" pitchFamily="34" charset="0"/>
              </a:rPr>
              <a:t>数据报</a:t>
            </a:r>
            <a:endParaRPr kumimoji="1" lang="zh-CN" altLang="en-US" sz="2000">
              <a:solidFill>
                <a:srgbClr val="333399"/>
              </a:solidFill>
              <a:latin typeface="Arial" panose="020B0604020202020204" pitchFamily="34" charset="0"/>
            </a:endParaRPr>
          </a:p>
        </p:txBody>
      </p:sp>
      <p:sp>
        <p:nvSpPr>
          <p:cNvPr id="668765" name="Line 93"/>
          <p:cNvSpPr>
            <a:spLocks noChangeShapeType="1"/>
          </p:cNvSpPr>
          <p:nvPr/>
        </p:nvSpPr>
        <p:spPr bwMode="auto">
          <a:xfrm>
            <a:off x="438150" y="5060950"/>
            <a:ext cx="1252538" cy="0"/>
          </a:xfrm>
          <a:prstGeom prst="line">
            <a:avLst/>
          </a:prstGeom>
          <a:noFill/>
          <a:ln w="9525">
            <a:solidFill>
              <a:schemeClr val="tx1"/>
            </a:solidFill>
            <a:round/>
          </a:ln>
          <a:effectLst/>
        </p:spPr>
        <p:txBody>
          <a:bodyPr/>
          <a:lstStyle/>
          <a:p>
            <a:pPr>
              <a:buNone/>
            </a:pPr>
            <a:endParaRPr lang="zh-CN" altLang="en-US"/>
          </a:p>
        </p:txBody>
      </p:sp>
      <p:sp>
        <p:nvSpPr>
          <p:cNvPr id="668766" name="Line 94"/>
          <p:cNvSpPr>
            <a:spLocks noChangeShapeType="1"/>
          </p:cNvSpPr>
          <p:nvPr/>
        </p:nvSpPr>
        <p:spPr bwMode="auto">
          <a:xfrm>
            <a:off x="1733550" y="4016375"/>
            <a:ext cx="1006475" cy="574675"/>
          </a:xfrm>
          <a:prstGeom prst="line">
            <a:avLst/>
          </a:prstGeom>
          <a:noFill/>
          <a:ln w="9525">
            <a:solidFill>
              <a:schemeClr val="tx1"/>
            </a:solidFill>
            <a:prstDash val="dash"/>
            <a:round/>
          </a:ln>
          <a:effectLst/>
        </p:spPr>
        <p:txBody>
          <a:bodyPr/>
          <a:lstStyle/>
          <a:p>
            <a:pPr>
              <a:buNone/>
            </a:pPr>
            <a:endParaRPr lang="zh-CN" altLang="en-US"/>
          </a:p>
        </p:txBody>
      </p:sp>
      <p:sp>
        <p:nvSpPr>
          <p:cNvPr id="668767" name="Line 95"/>
          <p:cNvSpPr>
            <a:spLocks noChangeShapeType="1"/>
          </p:cNvSpPr>
          <p:nvPr/>
        </p:nvSpPr>
        <p:spPr bwMode="auto">
          <a:xfrm>
            <a:off x="1733550" y="5629275"/>
            <a:ext cx="1006475" cy="574675"/>
          </a:xfrm>
          <a:prstGeom prst="line">
            <a:avLst/>
          </a:prstGeom>
          <a:noFill/>
          <a:ln w="9525">
            <a:solidFill>
              <a:schemeClr val="tx1"/>
            </a:solidFill>
            <a:prstDash val="dash"/>
            <a:round/>
          </a:ln>
          <a:effectLst/>
        </p:spPr>
        <p:txBody>
          <a:bodyPr/>
          <a:lstStyle/>
          <a:p>
            <a:pPr>
              <a:buNone/>
            </a:pPr>
            <a:endParaRPr lang="zh-CN" altLang="en-US"/>
          </a:p>
        </p:txBody>
      </p:sp>
      <p:sp>
        <p:nvSpPr>
          <p:cNvPr id="668768" name="Rectangle 96"/>
          <p:cNvSpPr>
            <a:spLocks noChangeArrowheads="1"/>
          </p:cNvSpPr>
          <p:nvPr/>
        </p:nvSpPr>
        <p:spPr bwMode="auto">
          <a:xfrm>
            <a:off x="7372350" y="3976688"/>
            <a:ext cx="1295400" cy="1617662"/>
          </a:xfrm>
          <a:prstGeom prst="rect">
            <a:avLst/>
          </a:prstGeom>
          <a:solidFill>
            <a:srgbClr val="DDDDDD"/>
          </a:solidFill>
          <a:ln w="9525">
            <a:solidFill>
              <a:schemeClr val="tx1"/>
            </a:solidFill>
            <a:miter lim="800000"/>
          </a:ln>
          <a:effectLst>
            <a:outerShdw dist="35921" dir="2700000" algn="ctr" rotWithShape="0">
              <a:schemeClr val="bg2"/>
            </a:outerShdw>
          </a:effectLst>
        </p:spPr>
        <p:txBody>
          <a:bodyPr wrap="none" anchor="ctr"/>
          <a:lstStyle/>
          <a:p>
            <a:pPr>
              <a:buNone/>
            </a:pPr>
            <a:endParaRPr lang="zh-CN" altLang="en-US"/>
          </a:p>
        </p:txBody>
      </p:sp>
      <p:sp>
        <p:nvSpPr>
          <p:cNvPr id="668769" name="Text Box 97"/>
          <p:cNvSpPr txBox="1">
            <a:spLocks noChangeArrowheads="1"/>
          </p:cNvSpPr>
          <p:nvPr/>
        </p:nvSpPr>
        <p:spPr bwMode="auto">
          <a:xfrm>
            <a:off x="7372350" y="3976688"/>
            <a:ext cx="1422400" cy="1815882"/>
          </a:xfrm>
          <a:prstGeom prst="rect">
            <a:avLst/>
          </a:prstGeom>
          <a:noFill/>
          <a:ln w="9525">
            <a:noFill/>
            <a:miter lim="800000"/>
          </a:ln>
          <a:effectLst/>
        </p:spPr>
        <p:txBody>
          <a:bodyPr>
            <a:spAutoFit/>
          </a:bodyPr>
          <a:lstStyle/>
          <a:p>
            <a:pPr>
              <a:buNone/>
            </a:pPr>
            <a:r>
              <a:rPr kumimoji="1" lang="zh-CN" altLang="en-US" sz="1600">
                <a:solidFill>
                  <a:srgbClr val="333399"/>
                </a:solidFill>
                <a:latin typeface="Arial" panose="020B0604020202020204" pitchFamily="34" charset="0"/>
              </a:rPr>
              <a:t>流标号：</a:t>
            </a:r>
            <a:r>
              <a:rPr kumimoji="1" lang="en-US" altLang="zh-CN" sz="1600">
                <a:solidFill>
                  <a:srgbClr val="333399"/>
                </a:solidFill>
                <a:latin typeface="Arial" panose="020B0604020202020204" pitchFamily="34" charset="0"/>
              </a:rPr>
              <a:t>X</a:t>
            </a:r>
            <a:endParaRPr kumimoji="1" lang="en-US" altLang="zh-CN" sz="1600">
              <a:solidFill>
                <a:srgbClr val="333399"/>
              </a:solidFill>
              <a:latin typeface="Arial" panose="020B0604020202020204" pitchFamily="34" charset="0"/>
            </a:endParaRPr>
          </a:p>
          <a:p>
            <a:pPr>
              <a:buNone/>
            </a:pPr>
            <a:r>
              <a:rPr kumimoji="1" lang="zh-CN" altLang="en-US" sz="1600">
                <a:solidFill>
                  <a:srgbClr val="333399"/>
                </a:solidFill>
                <a:latin typeface="Arial" panose="020B0604020202020204" pitchFamily="34" charset="0"/>
              </a:rPr>
              <a:t>源地址：</a:t>
            </a:r>
            <a:r>
              <a:rPr kumimoji="1" lang="en-US" altLang="zh-CN" sz="1600">
                <a:solidFill>
                  <a:srgbClr val="333399"/>
                </a:solidFill>
                <a:latin typeface="Arial" panose="020B0604020202020204" pitchFamily="34" charset="0"/>
              </a:rPr>
              <a:t>A</a:t>
            </a:r>
            <a:endParaRPr kumimoji="1" lang="en-US" altLang="zh-CN" sz="1600">
              <a:solidFill>
                <a:srgbClr val="333399"/>
              </a:solidFill>
              <a:latin typeface="Arial" panose="020B0604020202020204" pitchFamily="34" charset="0"/>
            </a:endParaRPr>
          </a:p>
          <a:p>
            <a:pPr>
              <a:buNone/>
            </a:pPr>
            <a:r>
              <a:rPr kumimoji="1" lang="zh-CN" altLang="en-US" sz="1600">
                <a:solidFill>
                  <a:srgbClr val="333399"/>
                </a:solidFill>
                <a:latin typeface="Arial" panose="020B0604020202020204" pitchFamily="34" charset="0"/>
              </a:rPr>
              <a:t>目的地址：</a:t>
            </a:r>
            <a:r>
              <a:rPr kumimoji="1" lang="en-US" altLang="zh-CN" sz="1600">
                <a:solidFill>
                  <a:srgbClr val="333399"/>
                </a:solidFill>
                <a:latin typeface="Arial" panose="020B0604020202020204" pitchFamily="34" charset="0"/>
              </a:rPr>
              <a:t>F</a:t>
            </a:r>
            <a:endParaRPr kumimoji="1" lang="en-US" altLang="zh-CN" sz="1600">
              <a:solidFill>
                <a:srgbClr val="333399"/>
              </a:solidFill>
              <a:latin typeface="Arial" panose="020B0604020202020204" pitchFamily="34" charset="0"/>
            </a:endParaRPr>
          </a:p>
          <a:p>
            <a:pPr>
              <a:buNone/>
            </a:pPr>
            <a:r>
              <a:rPr kumimoji="1" lang="en-US" altLang="zh-CN" sz="1600">
                <a:solidFill>
                  <a:srgbClr val="333399"/>
                </a:solidFill>
                <a:latin typeface="Arial" panose="020B0604020202020204" pitchFamily="34" charset="0"/>
              </a:rPr>
              <a:t>……</a:t>
            </a:r>
            <a:endParaRPr kumimoji="1" lang="en-US" altLang="zh-CN" sz="1600">
              <a:solidFill>
                <a:srgbClr val="333399"/>
              </a:solidFill>
              <a:latin typeface="Arial" panose="020B0604020202020204" pitchFamily="34" charset="0"/>
            </a:endParaRPr>
          </a:p>
          <a:p>
            <a:pPr>
              <a:buNone/>
            </a:pPr>
            <a:endParaRPr kumimoji="1" lang="en-US" altLang="zh-CN" sz="1600">
              <a:solidFill>
                <a:srgbClr val="333399"/>
              </a:solidFill>
              <a:latin typeface="Arial" panose="020B0604020202020204" pitchFamily="34" charset="0"/>
            </a:endParaRPr>
          </a:p>
          <a:p>
            <a:pPr>
              <a:buNone/>
            </a:pPr>
            <a:r>
              <a:rPr kumimoji="1" lang="en-US" altLang="zh-CN" sz="1600">
                <a:solidFill>
                  <a:srgbClr val="333399"/>
                </a:solidFill>
                <a:latin typeface="Arial" panose="020B0604020202020204" pitchFamily="34" charset="0"/>
              </a:rPr>
              <a:t>   </a:t>
            </a:r>
            <a:r>
              <a:rPr kumimoji="1" lang="zh-CN" altLang="en-US" sz="1600">
                <a:solidFill>
                  <a:srgbClr val="333399"/>
                </a:solidFill>
                <a:latin typeface="Arial" panose="020B0604020202020204" pitchFamily="34" charset="0"/>
              </a:rPr>
              <a:t>数据部分</a:t>
            </a:r>
            <a:endParaRPr kumimoji="1" lang="zh-CN" altLang="en-US" sz="1600">
              <a:solidFill>
                <a:srgbClr val="333399"/>
              </a:solidFill>
              <a:latin typeface="Arial" panose="020B0604020202020204" pitchFamily="34" charset="0"/>
            </a:endParaRPr>
          </a:p>
        </p:txBody>
      </p:sp>
      <p:sp>
        <p:nvSpPr>
          <p:cNvPr id="668770" name="Text Box 98"/>
          <p:cNvSpPr txBox="1">
            <a:spLocks noChangeArrowheads="1"/>
          </p:cNvSpPr>
          <p:nvPr/>
        </p:nvSpPr>
        <p:spPr bwMode="auto">
          <a:xfrm>
            <a:off x="7275513" y="5613400"/>
            <a:ext cx="1524000" cy="396875"/>
          </a:xfrm>
          <a:prstGeom prst="rect">
            <a:avLst/>
          </a:prstGeom>
          <a:noFill/>
          <a:ln w="9525">
            <a:noFill/>
            <a:miter lim="800000"/>
          </a:ln>
          <a:effectLst/>
        </p:spPr>
        <p:txBody>
          <a:bodyPr wrap="none">
            <a:spAutoFit/>
          </a:bodyPr>
          <a:lstStyle/>
          <a:p>
            <a:pPr>
              <a:buNone/>
            </a:pPr>
            <a:r>
              <a:rPr kumimoji="1" lang="en-US" altLang="zh-CN" sz="2000">
                <a:solidFill>
                  <a:srgbClr val="333399"/>
                </a:solidFill>
                <a:latin typeface="Arial" panose="020B0604020202020204" pitchFamily="34" charset="0"/>
              </a:rPr>
              <a:t>IPv6 </a:t>
            </a:r>
            <a:r>
              <a:rPr kumimoji="1" lang="zh-CN" altLang="en-US" sz="2000">
                <a:solidFill>
                  <a:srgbClr val="333399"/>
                </a:solidFill>
                <a:latin typeface="Arial" panose="020B0604020202020204" pitchFamily="34" charset="0"/>
              </a:rPr>
              <a:t>数据报</a:t>
            </a:r>
            <a:endParaRPr kumimoji="1" lang="zh-CN" altLang="en-US" sz="2000">
              <a:solidFill>
                <a:srgbClr val="333399"/>
              </a:solidFill>
              <a:latin typeface="Arial" panose="020B0604020202020204" pitchFamily="34" charset="0"/>
            </a:endParaRPr>
          </a:p>
        </p:txBody>
      </p:sp>
      <p:sp>
        <p:nvSpPr>
          <p:cNvPr id="668771" name="Line 99"/>
          <p:cNvSpPr>
            <a:spLocks noChangeShapeType="1"/>
          </p:cNvSpPr>
          <p:nvPr/>
        </p:nvSpPr>
        <p:spPr bwMode="auto">
          <a:xfrm>
            <a:off x="7389813" y="5060950"/>
            <a:ext cx="1252537" cy="0"/>
          </a:xfrm>
          <a:prstGeom prst="line">
            <a:avLst/>
          </a:prstGeom>
          <a:noFill/>
          <a:ln w="9525">
            <a:solidFill>
              <a:schemeClr val="tx1"/>
            </a:solidFill>
            <a:round/>
          </a:ln>
          <a:effectLst/>
        </p:spPr>
        <p:txBody>
          <a:bodyPr/>
          <a:lstStyle/>
          <a:p>
            <a:pPr>
              <a:buNone/>
            </a:pPr>
            <a:endParaRPr lang="zh-CN" altLang="en-US"/>
          </a:p>
        </p:txBody>
      </p:sp>
      <p:sp>
        <p:nvSpPr>
          <p:cNvPr id="668772" name="Rectangle 100"/>
          <p:cNvSpPr>
            <a:spLocks noChangeArrowheads="1"/>
          </p:cNvSpPr>
          <p:nvPr/>
        </p:nvSpPr>
        <p:spPr bwMode="auto">
          <a:xfrm>
            <a:off x="5297488" y="3976688"/>
            <a:ext cx="1295400" cy="2379662"/>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buNone/>
            </a:pPr>
            <a:endParaRPr lang="zh-CN" altLang="en-US"/>
          </a:p>
        </p:txBody>
      </p:sp>
      <p:sp>
        <p:nvSpPr>
          <p:cNvPr id="668773" name="Text Box 101"/>
          <p:cNvSpPr txBox="1">
            <a:spLocks noChangeArrowheads="1"/>
          </p:cNvSpPr>
          <p:nvPr/>
        </p:nvSpPr>
        <p:spPr bwMode="auto">
          <a:xfrm>
            <a:off x="5297488" y="3976688"/>
            <a:ext cx="1389062" cy="1224951"/>
          </a:xfrm>
          <a:prstGeom prst="rect">
            <a:avLst/>
          </a:prstGeom>
          <a:noFill/>
          <a:ln w="9525">
            <a:noFill/>
            <a:miter lim="800000"/>
          </a:ln>
          <a:effectLst/>
        </p:spPr>
        <p:txBody>
          <a:bodyPr>
            <a:spAutoFit/>
          </a:bodyPr>
          <a:lstStyle/>
          <a:p>
            <a:pPr>
              <a:buNone/>
            </a:pPr>
            <a:r>
              <a:rPr kumimoji="1" lang="zh-CN" altLang="en-US" sz="1600">
                <a:solidFill>
                  <a:srgbClr val="333399"/>
                </a:solidFill>
                <a:latin typeface="Arial" panose="020B0604020202020204" pitchFamily="34" charset="0"/>
              </a:rPr>
              <a:t>源地址：</a:t>
            </a:r>
            <a:r>
              <a:rPr kumimoji="1" lang="en-US" altLang="zh-CN" sz="1600">
                <a:solidFill>
                  <a:srgbClr val="333399"/>
                </a:solidFill>
                <a:latin typeface="Arial" panose="020B0604020202020204" pitchFamily="34" charset="0"/>
              </a:rPr>
              <a:t>B</a:t>
            </a:r>
            <a:endParaRPr kumimoji="1" lang="en-US" altLang="zh-CN" sz="1600">
              <a:solidFill>
                <a:srgbClr val="333399"/>
              </a:solidFill>
              <a:latin typeface="Arial" panose="020B0604020202020204" pitchFamily="34" charset="0"/>
            </a:endParaRPr>
          </a:p>
          <a:p>
            <a:pPr>
              <a:buNone/>
            </a:pPr>
            <a:r>
              <a:rPr kumimoji="1" lang="zh-CN" altLang="en-US" sz="1600">
                <a:solidFill>
                  <a:srgbClr val="333399"/>
                </a:solidFill>
                <a:latin typeface="Arial" panose="020B0604020202020204" pitchFamily="34" charset="0"/>
              </a:rPr>
              <a:t>目的地址：</a:t>
            </a:r>
            <a:r>
              <a:rPr kumimoji="1" lang="en-US" altLang="zh-CN" sz="1600">
                <a:solidFill>
                  <a:srgbClr val="333399"/>
                </a:solidFill>
                <a:latin typeface="Arial" panose="020B0604020202020204" pitchFamily="34" charset="0"/>
              </a:rPr>
              <a:t>E</a:t>
            </a:r>
            <a:endParaRPr kumimoji="1" lang="en-US" altLang="zh-CN" sz="1600">
              <a:solidFill>
                <a:srgbClr val="333399"/>
              </a:solidFill>
              <a:latin typeface="Arial" panose="020B0604020202020204" pitchFamily="34" charset="0"/>
            </a:endParaRPr>
          </a:p>
          <a:p>
            <a:pPr>
              <a:buNone/>
            </a:pPr>
            <a:endParaRPr kumimoji="1" lang="en-US" altLang="zh-CN" sz="1600">
              <a:solidFill>
                <a:srgbClr val="333399"/>
              </a:solidFill>
              <a:latin typeface="Arial" panose="020B0604020202020204" pitchFamily="34" charset="0"/>
            </a:endParaRPr>
          </a:p>
          <a:p>
            <a:pPr>
              <a:buNone/>
            </a:pPr>
            <a:endParaRPr kumimoji="1" lang="en-US" altLang="zh-CN" sz="1600">
              <a:solidFill>
                <a:srgbClr val="333399"/>
              </a:solidFill>
              <a:latin typeface="Arial" panose="020B0604020202020204" pitchFamily="34" charset="0"/>
            </a:endParaRPr>
          </a:p>
        </p:txBody>
      </p:sp>
      <p:sp>
        <p:nvSpPr>
          <p:cNvPr id="668774" name="Rectangle 102"/>
          <p:cNvSpPr>
            <a:spLocks noChangeArrowheads="1"/>
          </p:cNvSpPr>
          <p:nvPr/>
        </p:nvSpPr>
        <p:spPr bwMode="auto">
          <a:xfrm>
            <a:off x="5407025" y="4575175"/>
            <a:ext cx="1066800" cy="1628775"/>
          </a:xfrm>
          <a:prstGeom prst="rect">
            <a:avLst/>
          </a:prstGeom>
          <a:solidFill>
            <a:srgbClr val="DDDDDD"/>
          </a:solidFill>
          <a:ln w="9525">
            <a:solidFill>
              <a:schemeClr val="tx1"/>
            </a:solidFill>
            <a:miter lim="800000"/>
          </a:ln>
          <a:effectLst/>
        </p:spPr>
        <p:txBody>
          <a:bodyPr wrap="none" anchor="ctr"/>
          <a:lstStyle/>
          <a:p>
            <a:pPr>
              <a:buNone/>
            </a:pPr>
            <a:endParaRPr lang="zh-CN" altLang="en-US"/>
          </a:p>
        </p:txBody>
      </p:sp>
      <p:sp>
        <p:nvSpPr>
          <p:cNvPr id="668775" name="Text Box 103"/>
          <p:cNvSpPr txBox="1">
            <a:spLocks noChangeArrowheads="1"/>
          </p:cNvSpPr>
          <p:nvPr/>
        </p:nvSpPr>
        <p:spPr bwMode="auto">
          <a:xfrm>
            <a:off x="5529263" y="5087938"/>
            <a:ext cx="800219" cy="634020"/>
          </a:xfrm>
          <a:prstGeom prst="rect">
            <a:avLst/>
          </a:prstGeom>
          <a:noFill/>
          <a:ln w="9525">
            <a:noFill/>
            <a:miter lim="800000"/>
          </a:ln>
          <a:effectLst/>
        </p:spPr>
        <p:txBody>
          <a:bodyPr wrap="none">
            <a:spAutoFit/>
          </a:bodyPr>
          <a:lstStyle/>
          <a:p>
            <a:pPr algn="ctr">
              <a:buNone/>
            </a:pPr>
            <a:r>
              <a:rPr kumimoji="1" lang="en-US" altLang="zh-CN" sz="1600">
                <a:solidFill>
                  <a:srgbClr val="333399"/>
                </a:solidFill>
                <a:latin typeface="Arial" panose="020B0604020202020204" pitchFamily="34" charset="0"/>
              </a:rPr>
              <a:t>IPv6</a:t>
            </a:r>
            <a:endParaRPr kumimoji="1" lang="en-US" altLang="zh-CN" sz="1600">
              <a:solidFill>
                <a:srgbClr val="333399"/>
              </a:solidFill>
              <a:latin typeface="Arial" panose="020B0604020202020204" pitchFamily="34" charset="0"/>
            </a:endParaRPr>
          </a:p>
          <a:p>
            <a:pPr algn="ctr">
              <a:buNone/>
            </a:pPr>
            <a:r>
              <a:rPr kumimoji="1" lang="zh-CN" altLang="en-US" sz="1600">
                <a:solidFill>
                  <a:srgbClr val="333399"/>
                </a:solidFill>
                <a:latin typeface="Arial" panose="020B0604020202020204" pitchFamily="34" charset="0"/>
              </a:rPr>
              <a:t>数据报</a:t>
            </a:r>
            <a:endParaRPr kumimoji="1" lang="zh-CN" altLang="en-US" sz="1600">
              <a:solidFill>
                <a:srgbClr val="333399"/>
              </a:solidFill>
              <a:latin typeface="Arial" panose="020B0604020202020204" pitchFamily="34" charset="0"/>
            </a:endParaRPr>
          </a:p>
        </p:txBody>
      </p:sp>
      <p:sp>
        <p:nvSpPr>
          <p:cNvPr id="668776" name="Line 104"/>
          <p:cNvSpPr>
            <a:spLocks noChangeShapeType="1"/>
          </p:cNvSpPr>
          <p:nvPr/>
        </p:nvSpPr>
        <p:spPr bwMode="auto">
          <a:xfrm flipV="1">
            <a:off x="6497638" y="3990975"/>
            <a:ext cx="896937" cy="582613"/>
          </a:xfrm>
          <a:prstGeom prst="line">
            <a:avLst/>
          </a:prstGeom>
          <a:noFill/>
          <a:ln w="9525">
            <a:solidFill>
              <a:schemeClr val="tx1"/>
            </a:solidFill>
            <a:prstDash val="dash"/>
            <a:round/>
          </a:ln>
          <a:effectLst/>
        </p:spPr>
        <p:txBody>
          <a:bodyPr/>
          <a:lstStyle/>
          <a:p>
            <a:pPr>
              <a:buNone/>
            </a:pPr>
            <a:endParaRPr lang="zh-CN" altLang="en-US"/>
          </a:p>
        </p:txBody>
      </p:sp>
      <p:sp>
        <p:nvSpPr>
          <p:cNvPr id="668777" name="Line 105"/>
          <p:cNvSpPr>
            <a:spLocks noChangeShapeType="1"/>
          </p:cNvSpPr>
          <p:nvPr/>
        </p:nvSpPr>
        <p:spPr bwMode="auto">
          <a:xfrm flipV="1">
            <a:off x="6457950" y="5621338"/>
            <a:ext cx="896938" cy="582612"/>
          </a:xfrm>
          <a:prstGeom prst="line">
            <a:avLst/>
          </a:prstGeom>
          <a:noFill/>
          <a:ln w="9525">
            <a:solidFill>
              <a:schemeClr val="tx1"/>
            </a:solidFill>
            <a:prstDash val="dash"/>
            <a:round/>
          </a:ln>
          <a:effectLst/>
        </p:spPr>
        <p:txBody>
          <a:bodyPr/>
          <a:lstStyle/>
          <a:p>
            <a:pPr>
              <a:buNone/>
            </a:pPr>
            <a:endParaRPr lang="zh-CN" altLang="en-US"/>
          </a:p>
        </p:txBody>
      </p:sp>
      <p:sp>
        <p:nvSpPr>
          <p:cNvPr id="668778" name="AutoShape 106"/>
          <p:cNvSpPr>
            <a:spLocks noChangeArrowheads="1"/>
          </p:cNvSpPr>
          <p:nvPr/>
        </p:nvSpPr>
        <p:spPr bwMode="auto">
          <a:xfrm rot="-1824532">
            <a:off x="6634163" y="4892675"/>
            <a:ext cx="906462" cy="228600"/>
          </a:xfrm>
          <a:prstGeom prst="rightArrow">
            <a:avLst>
              <a:gd name="adj1" fmla="val 50000"/>
              <a:gd name="adj2" fmla="val 99132"/>
            </a:avLst>
          </a:prstGeom>
          <a:solidFill>
            <a:schemeClr val="accent1"/>
          </a:solidFill>
          <a:ln w="9525">
            <a:solidFill>
              <a:schemeClr val="tx1"/>
            </a:solidFill>
            <a:miter lim="800000"/>
          </a:ln>
          <a:effectLst/>
        </p:spPr>
        <p:txBody>
          <a:bodyPr wrap="none" anchor="ctr"/>
          <a:lstStyle/>
          <a:p>
            <a:pPr>
              <a:buNone/>
            </a:pPr>
            <a:endParaRPr lang="zh-CN" altLang="en-US"/>
          </a:p>
        </p:txBody>
      </p:sp>
      <p:sp>
        <p:nvSpPr>
          <p:cNvPr id="108" name="标题 107"/>
          <p:cNvSpPr>
            <a:spLocks noGrp="1"/>
          </p:cNvSpPr>
          <p:nvPr>
            <p:ph type="title" idx="4294967295"/>
          </p:nvPr>
        </p:nvSpPr>
        <p:spPr/>
        <p:txBody>
          <a:bodyPr/>
          <a:lstStyle/>
          <a:p>
            <a:pPr rtl="0" fontAlgn="base"/>
            <a:r>
              <a:rPr kumimoji="1" lang="zh-CN" sz="3600" kern="1200" dirty="0" smtClean="0">
                <a:solidFill>
                  <a:srgbClr val="FF9933"/>
                </a:solidFill>
                <a:latin typeface="Arial" panose="020B0604020202020204"/>
                <a:ea typeface="黑体" panose="02010609060101010101" pitchFamily="49" charset="-122"/>
                <a:cs typeface="+mn-cs"/>
              </a:rPr>
              <a:t>隧道技术</a:t>
            </a:r>
            <a:endParaRPr lang="zh-CN" altLang="en-US" dirty="0">
              <a:solidFill>
                <a:srgbClr val="FF9933"/>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8" name="标题 107"/>
          <p:cNvSpPr>
            <a:spLocks noGrp="1"/>
          </p:cNvSpPr>
          <p:nvPr>
            <p:ph type="title" idx="4294967295"/>
          </p:nvPr>
        </p:nvSpPr>
        <p:spPr/>
        <p:txBody>
          <a:bodyPr/>
          <a:lstStyle/>
          <a:p>
            <a:pPr rtl="0" fontAlgn="base"/>
            <a:r>
              <a:rPr kumimoji="1" lang="zh-CN" sz="3600" kern="1200" dirty="0" smtClean="0">
                <a:solidFill>
                  <a:srgbClr val="FF9933"/>
                </a:solidFill>
                <a:latin typeface="Arial" panose="020B0604020202020204"/>
                <a:ea typeface="黑体" panose="02010609060101010101" pitchFamily="49" charset="-122"/>
                <a:cs typeface="+mn-cs"/>
              </a:rPr>
              <a:t>IPv4/IPv6协议转换技术</a:t>
            </a:r>
            <a:endParaRPr kumimoji="1" lang="zh-CN" sz="3600" kern="1200" dirty="0" smtClean="0">
              <a:solidFill>
                <a:srgbClr val="FF9933"/>
              </a:solidFill>
              <a:latin typeface="Arial" panose="020B0604020202020204"/>
              <a:ea typeface="黑体" panose="02010609060101010101" pitchFamily="49" charset="-122"/>
              <a:cs typeface="+mn-cs"/>
            </a:endParaRPr>
          </a:p>
        </p:txBody>
      </p:sp>
      <p:pic>
        <p:nvPicPr>
          <p:cNvPr id="2" name="图片 34"/>
          <p:cNvPicPr>
            <a:picLocks noChangeAspect="1"/>
          </p:cNvPicPr>
          <p:nvPr/>
        </p:nvPicPr>
        <p:blipFill>
          <a:blip r:embed="rId2"/>
          <a:stretch>
            <a:fillRect/>
          </a:stretch>
        </p:blipFill>
        <p:spPr>
          <a:xfrm>
            <a:off x="539750" y="1772920"/>
            <a:ext cx="7969885" cy="2871470"/>
          </a:xfrm>
          <a:prstGeom prst="rect">
            <a:avLst/>
          </a:prstGeom>
          <a:noFill/>
          <a:ln w="9525">
            <a:noFill/>
          </a:ln>
        </p:spPr>
      </p:pic>
      <p:sp>
        <p:nvSpPr>
          <p:cNvPr id="100" name="文本框 99"/>
          <p:cNvSpPr txBox="1"/>
          <p:nvPr/>
        </p:nvSpPr>
        <p:spPr>
          <a:xfrm>
            <a:off x="3204210" y="4797425"/>
            <a:ext cx="5080000" cy="368300"/>
          </a:xfrm>
          <a:prstGeom prst="rect">
            <a:avLst/>
          </a:prstGeom>
          <a:noFill/>
          <a:ln w="9525">
            <a:noFill/>
          </a:ln>
        </p:spPr>
        <p:txBody>
          <a:bodyPr>
            <a:spAutoFit/>
          </a:bodyPr>
          <a:p>
            <a:r>
              <a:rPr lang="en-US" sz="1800" b="0">
                <a:latin typeface="Times New Roman" panose="02020603050405020304" pitchFamily="18" charset="0"/>
              </a:rPr>
              <a:t>SIIT</a:t>
            </a:r>
            <a:r>
              <a:rPr lang="zh-CN" sz="1800" b="0">
                <a:ea typeface="宋体" panose="02010600030101010101" pitchFamily="2" charset="-122"/>
              </a:rPr>
              <a:t>工作原理</a:t>
            </a:r>
            <a:endParaRPr lang="zh-CN" altLang="en-US" sz="1800" b="0">
              <a:ea typeface="宋体" panose="02010600030101010101"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225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5.5</a:t>
            </a:r>
            <a:r>
              <a:rPr lang="en-US" altLang="zh-CN" sz="3200" noProof="0" smtClean="0">
                <a:ln>
                  <a:noFill/>
                </a:ln>
                <a:effectLst/>
                <a:uLnTx/>
                <a:uFillTx/>
                <a:sym typeface="+mn-ea"/>
              </a:rPr>
              <a:t>.5 ICMPv6**</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8914" name="Rectangle 3"/>
          <p:cNvSpPr>
            <a:spLocks noGrp="1"/>
          </p:cNvSpPr>
          <p:nvPr>
            <p:ph idx="1"/>
          </p:nvPr>
        </p:nvSpPr>
        <p:spPr>
          <a:xfrm>
            <a:off x="395288" y="908050"/>
            <a:ext cx="8569325" cy="1835150"/>
          </a:xfrm>
        </p:spPr>
        <p:txBody>
          <a:bodyPr vert="horz" wrap="square" lIns="91440" tIns="45720" rIns="91440" bIns="45720" anchor="t"/>
          <a:p>
            <a:pPr eaLnBrk="1" hangingPunct="1"/>
            <a:r>
              <a:rPr lang="zh-CN" altLang="en-US" sz="2800" dirty="0"/>
              <a:t>IPv6和IPv4一样，并不保证分组的可靠递交，因此也需要ICMP协议来反馈通信子网的状态或者差错。新版本的ICMP协议被命名为ICMPv6。 </a:t>
            </a:r>
            <a:endParaRPr lang="zh-CN" altLang="en-US" sz="2800" dirty="0"/>
          </a:p>
          <a:p>
            <a:pPr eaLnBrk="1" hangingPunct="1"/>
            <a:endParaRPr lang="zh-CN" altLang="en-US" sz="2800" dirty="0"/>
          </a:p>
          <a:p>
            <a:pPr eaLnBrk="1" hangingPunct="1"/>
            <a:r>
              <a:rPr lang="zh-CN" altLang="en-US" sz="2800" dirty="0"/>
              <a:t>ICMPv6的报文类型继承了ICMPv4的主要报文类型，ICMPv6为了完成IGMP协议和ARP协议的功能，还增加了以下消息类型：</a:t>
            </a:r>
            <a:endParaRPr lang="zh-CN" altLang="en-US" dirty="0"/>
          </a:p>
          <a:p>
            <a:pPr lvl="1" eaLnBrk="1" hangingPunct="1"/>
            <a:r>
              <a:rPr lang="zh-CN" altLang="en-US" dirty="0"/>
              <a:t>组播收听发现协议消息类型</a:t>
            </a:r>
            <a:endParaRPr lang="zh-CN" altLang="en-US" dirty="0"/>
          </a:p>
          <a:p>
            <a:pPr lvl="1" eaLnBrk="1" hangingPunct="1"/>
            <a:r>
              <a:rPr lang="zh-CN" altLang="en-US" dirty="0"/>
              <a:t>邻居发现协议消息类型</a:t>
            </a:r>
            <a:endParaRPr lang="zh-CN" altLang="en-US" dirty="0"/>
          </a:p>
        </p:txBody>
      </p:sp>
      <p:sp>
        <p:nvSpPr>
          <p:cNvPr id="38915" name="Rectangle 4"/>
          <p:cNvSpPr/>
          <p:nvPr/>
        </p:nvSpPr>
        <p:spPr>
          <a:xfrm>
            <a:off x="1938338" y="2414588"/>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3"/>
          <p:cNvSpPr>
            <a:spLocks noGrp="1"/>
          </p:cNvSpPr>
          <p:nvPr>
            <p:ph idx="1"/>
          </p:nvPr>
        </p:nvSpPr>
        <p:spPr>
          <a:xfrm>
            <a:off x="684213" y="908050"/>
            <a:ext cx="8135937" cy="4013200"/>
          </a:xfrm>
        </p:spPr>
        <p:txBody>
          <a:bodyPr vert="horz" wrap="square" lIns="91440" tIns="45720" rIns="91440" bIns="45720" anchor="t"/>
          <a:p>
            <a:pPr eaLnBrk="1" hangingPunct="1"/>
            <a:r>
              <a:rPr lang="zh-CN" sz="2800" dirty="0"/>
              <a:t>传统网络中的数据转发</a:t>
            </a:r>
            <a:endParaRPr lang="en-US" altLang="zh-CN" sz="2800"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en-US" sz="2800" dirty="0"/>
              <a:t>SDN</a:t>
            </a:r>
            <a:r>
              <a:rPr lang="zh-CN" altLang="en-US" sz="2800" dirty="0"/>
              <a:t>网络中的数据转发</a:t>
            </a:r>
            <a:endParaRPr lang="zh-CN" altLang="en-US" sz="2800" dirty="0"/>
          </a:p>
          <a:p>
            <a:pPr eaLnBrk="1" hangingPunct="1"/>
            <a:endParaRPr lang="en-US" altLang="zh-CN" dirty="0"/>
          </a:p>
          <a:p>
            <a:pPr eaLnBrk="1" hangingPunct="1">
              <a:buNone/>
            </a:pPr>
            <a:r>
              <a:rPr lang="en-US" altLang="zh-CN" dirty="0"/>
              <a:t> </a:t>
            </a:r>
            <a:endParaRPr lang="en-US" altLang="zh-CN" sz="2800" dirty="0"/>
          </a:p>
        </p:txBody>
      </p:sp>
      <p:sp>
        <p:nvSpPr>
          <p:cNvPr id="340999" name="Rectangle 7"/>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5.6 </a:t>
            </a:r>
            <a:r>
              <a:rPr kumimoji="1" lang="zh-CN" altLang="en-US" sz="4000" b="0" i="0" u="none" strike="noStrike" kern="0" cap="none" spc="0" normalizeH="0" baseline="0" noProof="0" smtClean="0">
                <a:ln>
                  <a:noFill/>
                </a:ln>
                <a:solidFill>
                  <a:srgbClr val="FF9900"/>
                </a:solidFill>
                <a:effectLst/>
                <a:uLnTx/>
                <a:uFillTx/>
                <a:latin typeface="+mj-lt"/>
                <a:ea typeface="+mj-ea"/>
                <a:cs typeface="+mj-cs"/>
              </a:rPr>
              <a:t>软件定义网络</a:t>
            </a:r>
            <a:r>
              <a:rPr kumimoji="1" lang="en-US" altLang="zh-CN" sz="4000" b="0" i="0" u="none" strike="noStrike" kern="0" cap="none" spc="0" normalizeH="0" baseline="0" noProof="0" smtClean="0">
                <a:ln>
                  <a:noFill/>
                </a:ln>
                <a:solidFill>
                  <a:srgbClr val="FF9900"/>
                </a:solidFill>
                <a:effectLst/>
                <a:uLnTx/>
                <a:uFillTx/>
                <a:latin typeface="+mj-lt"/>
                <a:ea typeface="+mj-ea"/>
                <a:cs typeface="+mj-cs"/>
              </a:rPr>
              <a:t>SDN**</a:t>
            </a:r>
            <a:endParaRPr kumimoji="1" lang="zh-CN" altLang="en-US" sz="4000" b="0" i="0" u="none" strike="noStrike" kern="0" cap="none" spc="0" normalizeH="0" baseline="0" noProof="0" smtClean="0">
              <a:ln>
                <a:noFill/>
              </a:ln>
              <a:solidFill>
                <a:srgbClr val="FF9900"/>
              </a:solidFill>
              <a:effectLst/>
              <a:uLnTx/>
              <a:uFillTx/>
              <a:latin typeface="+mj-lt"/>
              <a:ea typeface="+mj-ea"/>
              <a:cs typeface="+mj-cs"/>
            </a:endParaRPr>
          </a:p>
        </p:txBody>
      </p:sp>
      <p:graphicFrame>
        <p:nvGraphicFramePr>
          <p:cNvPr id="2" name="对象 -2147482593"/>
          <p:cNvGraphicFramePr/>
          <p:nvPr/>
        </p:nvGraphicFramePr>
        <p:xfrm>
          <a:off x="1188085" y="1701165"/>
          <a:ext cx="5318760" cy="2086610"/>
        </p:xfrm>
        <a:graphic>
          <a:graphicData uri="http://schemas.openxmlformats.org/presentationml/2006/ole">
            <mc:AlternateContent xmlns:mc="http://schemas.openxmlformats.org/markup-compatibility/2006">
              <mc:Choice xmlns:v="urn:schemas-microsoft-com:vml" Requires="v">
                <p:oleObj spid="_x0000_s3076" name="" r:id="rId1" imgW="4552315" imgH="2005965" progId="Visio.Drawing.11">
                  <p:embed/>
                </p:oleObj>
              </mc:Choice>
              <mc:Fallback>
                <p:oleObj name="" r:id="rId1" imgW="4552315" imgH="2005965" progId="Visio.Drawing.11">
                  <p:embed/>
                  <p:pic>
                    <p:nvPicPr>
                      <p:cNvPr id="0" name="图片 3075"/>
                      <p:cNvPicPr/>
                      <p:nvPr/>
                    </p:nvPicPr>
                    <p:blipFill>
                      <a:blip r:embed="rId2"/>
                      <a:stretch>
                        <a:fillRect/>
                      </a:stretch>
                    </p:blipFill>
                    <p:spPr>
                      <a:xfrm>
                        <a:off x="1188085" y="1701165"/>
                        <a:ext cx="5318760" cy="2086610"/>
                      </a:xfrm>
                      <a:prstGeom prst="rect">
                        <a:avLst/>
                      </a:prstGeom>
                      <a:noFill/>
                      <a:ln w="38100">
                        <a:noFill/>
                        <a:miter/>
                      </a:ln>
                    </p:spPr>
                  </p:pic>
                </p:oleObj>
              </mc:Fallback>
            </mc:AlternateContent>
          </a:graphicData>
        </a:graphic>
      </p:graphicFrame>
      <p:graphicFrame>
        <p:nvGraphicFramePr>
          <p:cNvPr id="3" name="Object 43"/>
          <p:cNvGraphicFramePr/>
          <p:nvPr/>
        </p:nvGraphicFramePr>
        <p:xfrm>
          <a:off x="1331595" y="4509135"/>
          <a:ext cx="4992370" cy="2268855"/>
        </p:xfrm>
        <a:graphic>
          <a:graphicData uri="http://schemas.openxmlformats.org/presentationml/2006/ole">
            <mc:AlternateContent xmlns:mc="http://schemas.openxmlformats.org/markup-compatibility/2006">
              <mc:Choice xmlns:v="urn:schemas-microsoft-com:vml" Requires="v">
                <p:oleObj spid="_x0000_s4" name="" r:id="rId3" imgW="4552315" imgH="2576195" progId="Visio.Drawing.11">
                  <p:embed/>
                </p:oleObj>
              </mc:Choice>
              <mc:Fallback>
                <p:oleObj name="" r:id="rId3" imgW="4552315" imgH="2576195" progId="Visio.Drawing.11">
                  <p:embed/>
                  <p:pic>
                    <p:nvPicPr>
                      <p:cNvPr id="0" name="图片 1"/>
                      <p:cNvPicPr/>
                      <p:nvPr/>
                    </p:nvPicPr>
                    <p:blipFill>
                      <a:blip r:embed="rId4"/>
                      <a:stretch>
                        <a:fillRect/>
                      </a:stretch>
                    </p:blipFill>
                    <p:spPr>
                      <a:xfrm>
                        <a:off x="1331595" y="4509135"/>
                        <a:ext cx="4992370" cy="2268855"/>
                      </a:xfrm>
                      <a:prstGeom prst="rect">
                        <a:avLst/>
                      </a:prstGeom>
                      <a:noFill/>
                      <a:ln w="38100">
                        <a:noFill/>
                        <a:miter/>
                      </a:ln>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3042" name="Rectangle 2"/>
          <p:cNvSpPr>
            <a:spLocks noGrp="1" noChangeArrowheads="1"/>
          </p:cNvSpPr>
          <p:nvPr>
            <p:ph type="title"/>
          </p:nvPr>
        </p:nvSpPr>
        <p:spPr>
          <a:xfrm>
            <a:off x="825500" y="52388"/>
            <a:ext cx="7477125" cy="4699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dirty="0" smtClean="0">
                <a:ln>
                  <a:noFill/>
                </a:ln>
                <a:solidFill>
                  <a:srgbClr val="FF9900"/>
                </a:solidFill>
                <a:effectLst/>
                <a:uLnTx/>
                <a:uFillTx/>
                <a:latin typeface="+mj-lt"/>
                <a:ea typeface="+mj-ea"/>
                <a:cs typeface="+mj-cs"/>
              </a:rPr>
              <a:t>5.6.1 </a:t>
            </a:r>
            <a:r>
              <a:rPr kumimoji="1" lang="en-US" sz="3200" b="0" i="0" u="none" strike="noStrike" kern="0" cap="none" spc="0" normalizeH="0" baseline="0" noProof="0" dirty="0" smtClean="0">
                <a:ln>
                  <a:noFill/>
                </a:ln>
                <a:solidFill>
                  <a:srgbClr val="FF9900"/>
                </a:solidFill>
                <a:effectLst/>
                <a:uLnTx/>
                <a:uFillTx/>
                <a:latin typeface="+mj-lt"/>
                <a:ea typeface="+mj-ea"/>
                <a:cs typeface="+mj-cs"/>
              </a:rPr>
              <a:t>SDN</a:t>
            </a:r>
            <a:r>
              <a:rPr kumimoji="1" lang="zh-CN" altLang="en-US" sz="3200" b="0" i="0" u="none" strike="noStrike" kern="0" cap="none" spc="0" normalizeH="0" baseline="0" noProof="0" dirty="0" smtClean="0">
                <a:ln>
                  <a:noFill/>
                </a:ln>
                <a:solidFill>
                  <a:srgbClr val="FF9900"/>
                </a:solidFill>
                <a:effectLst/>
                <a:uLnTx/>
                <a:uFillTx/>
                <a:latin typeface="+mj-lt"/>
                <a:ea typeface="+mj-ea"/>
                <a:cs typeface="+mj-cs"/>
              </a:rPr>
              <a:t>实现方案</a:t>
            </a:r>
            <a:endParaRPr kumimoji="1" lang="zh-CN" altLang="en-US" sz="3200" b="0" i="0" u="none" strike="noStrike" kern="0" cap="none" spc="0" normalizeH="0" baseline="0" noProof="0" dirty="0" smtClean="0">
              <a:ln>
                <a:noFill/>
              </a:ln>
              <a:solidFill>
                <a:srgbClr val="FF9900"/>
              </a:solidFill>
              <a:effectLst/>
              <a:uLnTx/>
              <a:uFillTx/>
              <a:latin typeface="+mj-lt"/>
              <a:ea typeface="+mj-ea"/>
              <a:cs typeface="+mj-cs"/>
            </a:endParaRPr>
          </a:p>
        </p:txBody>
      </p:sp>
      <p:pic>
        <p:nvPicPr>
          <p:cNvPr id="2" name="图片 6"/>
          <p:cNvPicPr>
            <a:picLocks noChangeAspect="1"/>
          </p:cNvPicPr>
          <p:nvPr/>
        </p:nvPicPr>
        <p:blipFill>
          <a:blip r:embed="rId1"/>
          <a:stretch>
            <a:fillRect/>
          </a:stretch>
        </p:blipFill>
        <p:spPr>
          <a:xfrm>
            <a:off x="683895" y="1484630"/>
            <a:ext cx="7843520" cy="3745865"/>
          </a:xfrm>
          <a:prstGeom prst="rect">
            <a:avLst/>
          </a:prstGeom>
          <a:noFill/>
          <a:ln w="9525">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101"/>
          <p:cNvSpPr/>
          <p:nvPr/>
        </p:nvSpPr>
        <p:spPr>
          <a:xfrm>
            <a:off x="3524250" y="28479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
        <p:nvSpPr>
          <p:cNvPr id="342118" name="Rectangle 102"/>
          <p:cNvSpPr>
            <a:spLocks noGrp="1" noChangeArrowheads="1"/>
          </p:cNvSpPr>
          <p:nvPr>
            <p:ph type="title"/>
          </p:nvPr>
        </p:nvSpPr>
        <p:spPr>
          <a:xfrm>
            <a:off x="611188" y="0"/>
            <a:ext cx="7772400" cy="792163"/>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sz="3200" b="0" i="0" u="none" strike="noStrike" kern="0" cap="none" spc="0" normalizeH="0" baseline="0" noProof="0" smtClean="0">
                <a:ln>
                  <a:noFill/>
                </a:ln>
                <a:solidFill>
                  <a:srgbClr val="FF9900"/>
                </a:solidFill>
                <a:effectLst/>
                <a:uLnTx/>
                <a:uFillTx/>
                <a:latin typeface="+mj-lt"/>
                <a:ea typeface="+mj-ea"/>
                <a:cs typeface="+mj-cs"/>
              </a:rPr>
              <a:t>5.6.2 SDN</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的核心技术</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pic>
        <p:nvPicPr>
          <p:cNvPr id="2" name="图片 3"/>
          <p:cNvPicPr>
            <a:picLocks noChangeAspect="1"/>
          </p:cNvPicPr>
          <p:nvPr/>
        </p:nvPicPr>
        <p:blipFill>
          <a:blip r:embed="rId1"/>
          <a:stretch>
            <a:fillRect/>
          </a:stretch>
        </p:blipFill>
        <p:spPr>
          <a:xfrm>
            <a:off x="755650" y="981075"/>
            <a:ext cx="6988810" cy="3384550"/>
          </a:xfrm>
          <a:prstGeom prst="rect">
            <a:avLst/>
          </a:prstGeom>
          <a:noFill/>
          <a:ln w="9525">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328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sz="3200" noProof="0" smtClean="0">
                <a:ln>
                  <a:noFill/>
                </a:ln>
                <a:effectLst/>
                <a:uLnTx/>
                <a:uFillTx/>
                <a:sym typeface="+mn-ea"/>
              </a:rPr>
              <a:t>SDN</a:t>
            </a:r>
            <a:r>
              <a:rPr lang="zh-CN" altLang="en-US" sz="3200" noProof="0" smtClean="0">
                <a:ln>
                  <a:noFill/>
                </a:ln>
                <a:effectLst/>
                <a:uLnTx/>
                <a:uFillTx/>
                <a:sym typeface="+mn-ea"/>
              </a:rPr>
              <a:t>的核心技术（</a:t>
            </a:r>
            <a:r>
              <a:rPr lang="en-US" altLang="zh-CN" sz="3200" noProof="0" smtClean="0">
                <a:ln>
                  <a:noFill/>
                </a:ln>
                <a:effectLst/>
                <a:uLnTx/>
                <a:uFillTx/>
                <a:sym typeface="+mn-ea"/>
              </a:rPr>
              <a:t>2</a:t>
            </a:r>
            <a:r>
              <a:rPr lang="zh-CN" altLang="en-US" sz="3200" noProof="0" smtClean="0">
                <a:ln>
                  <a:noFill/>
                </a:ln>
                <a:effectLst/>
                <a:uLnTx/>
                <a:uFillTx/>
                <a:sym typeface="+mn-ea"/>
              </a:rPr>
              <a:t>）</a:t>
            </a: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  </a:t>
            </a:r>
            <a:endParaRPr kumimoji="1" lang="en-US" altLang="zh-CN"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43010" name="Rectangle 3"/>
          <p:cNvSpPr>
            <a:spLocks noGrp="1"/>
          </p:cNvSpPr>
          <p:nvPr>
            <p:ph idx="1"/>
          </p:nvPr>
        </p:nvSpPr>
        <p:spPr>
          <a:xfrm>
            <a:off x="468313" y="908050"/>
            <a:ext cx="8382000" cy="4451350"/>
          </a:xfrm>
        </p:spPr>
        <p:txBody>
          <a:bodyPr vert="horz" wrap="square" lIns="91440" tIns="45720" rIns="91440" bIns="45720" anchor="t"/>
          <a:p>
            <a:pPr eaLnBrk="1" hangingPunct="1"/>
            <a:r>
              <a:rPr lang="zh-CN" altLang="en-US" sz="2800" dirty="0">
                <a:sym typeface="+mn-ea"/>
              </a:rPr>
              <a:t>交换机</a:t>
            </a:r>
            <a:endParaRPr lang="zh-CN" altLang="en-US" sz="2800" dirty="0"/>
          </a:p>
          <a:p>
            <a:pPr lvl="1" eaLnBrk="1" hangingPunct="1"/>
            <a:r>
              <a:rPr lang="zh-CN" altLang="en-US" sz="2400" dirty="0">
                <a:sym typeface="+mn-ea"/>
              </a:rPr>
              <a:t>SDN交换机是SDN网络中负责具体数据转发处理的设备。</a:t>
            </a:r>
            <a:endParaRPr lang="zh-CN" altLang="en-US" sz="2400" dirty="0"/>
          </a:p>
          <a:p>
            <a:pPr algn="l" eaLnBrk="1" hangingPunct="1">
              <a:buSzTx/>
            </a:pPr>
            <a:r>
              <a:rPr lang="zh-CN" altLang="en-US" sz="2800" dirty="0">
                <a:sym typeface="+mn-ea"/>
              </a:rPr>
              <a:t>南向接口</a:t>
            </a:r>
            <a:endParaRPr lang="zh-CN" altLang="en-US" sz="2800" dirty="0"/>
          </a:p>
          <a:p>
            <a:pPr lvl="1" algn="l" eaLnBrk="1" hangingPunct="1">
              <a:buSzTx/>
            </a:pPr>
            <a:r>
              <a:rPr lang="zh-CN" altLang="en-US" sz="2400" dirty="0">
                <a:cs typeface="+mn-ea"/>
                <a:sym typeface="+mn-ea"/>
              </a:rPr>
              <a:t>SDN交换机需要在远程控制器的管控下工作，与之相关的设备状态和控制指令都需要经由SDN的南向接口传达。</a:t>
            </a:r>
            <a:endParaRPr lang="zh-CN" altLang="en-US" sz="2400" dirty="0">
              <a:cs typeface="+mn-ea"/>
              <a:sym typeface="+mn-ea"/>
            </a:endParaRPr>
          </a:p>
          <a:p>
            <a:pPr lvl="1" algn="l" eaLnBrk="1" hangingPunct="1">
              <a:buSzTx/>
            </a:pPr>
            <a:r>
              <a:rPr lang="zh-CN" altLang="en-US" sz="2400" dirty="0">
                <a:cs typeface="+mn-ea"/>
                <a:sym typeface="+mn-ea"/>
              </a:rPr>
              <a:t>最知名的南向接口就是ONF倡导的OpenFlow协议。</a:t>
            </a:r>
            <a:endParaRPr lang="zh-CN" altLang="en-US" sz="2400" dirty="0">
              <a:cs typeface="+mn-ea"/>
              <a:sym typeface="+mn-ea"/>
            </a:endParaRPr>
          </a:p>
          <a:p>
            <a:pPr eaLnBrk="1" hangingPunct="1"/>
            <a:r>
              <a:rPr lang="zh-CN" altLang="en-US" sz="2800" dirty="0"/>
              <a:t>控制器</a:t>
            </a:r>
            <a:endParaRPr lang="zh-CN" altLang="en-US" sz="2800" dirty="0"/>
          </a:p>
          <a:p>
            <a:pPr lvl="1" algn="l" eaLnBrk="1" hangingPunct="1">
              <a:buSzTx/>
            </a:pPr>
            <a:r>
              <a:rPr lang="zh-CN" altLang="en-US" sz="2400" dirty="0">
                <a:cs typeface="+mn-ea"/>
                <a:sym typeface="+mn-ea"/>
              </a:rPr>
              <a:t>SDN控制器负责整个网络的运行</a:t>
            </a:r>
            <a:endParaRPr lang="zh-CN" altLang="en-US" sz="2400" dirty="0">
              <a:cs typeface="+mn-ea"/>
              <a:sym typeface="+mn-ea"/>
            </a:endParaRPr>
          </a:p>
          <a:p>
            <a:pPr lvl="1" algn="l" eaLnBrk="1" hangingPunct="1">
              <a:buSzTx/>
            </a:pPr>
            <a:r>
              <a:rPr lang="zh-CN" altLang="en-US" sz="2400" dirty="0">
                <a:cs typeface="+mn-ea"/>
                <a:sym typeface="+mn-ea"/>
              </a:rPr>
              <a:t>业界有很多基于OpenFlow控制协议的开源控制器实现，例如NOX、Onix、Floodlight等</a:t>
            </a:r>
            <a:endParaRPr lang="zh-CN" altLang="en-US" sz="2400" dirty="0">
              <a:cs typeface="+mn-ea"/>
              <a:sym typeface="+mn-ea"/>
            </a:endParaRPr>
          </a:p>
          <a:p>
            <a:pPr algn="l" eaLnBrk="1" hangingPunct="1">
              <a:buSzTx/>
            </a:pPr>
            <a:r>
              <a:rPr lang="zh-CN" altLang="en-US" sz="2800" dirty="0"/>
              <a:t>北向接口</a:t>
            </a:r>
            <a:endParaRPr lang="zh-CN" altLang="en-US" sz="2800" dirty="0"/>
          </a:p>
          <a:p>
            <a:pPr lvl="1" algn="l" eaLnBrk="1" hangingPunct="1">
              <a:buSzTx/>
            </a:pPr>
            <a:r>
              <a:rPr lang="zh-CN" altLang="en-US" sz="2400" dirty="0">
                <a:cs typeface="+mn-ea"/>
                <a:sym typeface="+mn-ea"/>
              </a:rPr>
              <a:t>SDN北向接口直接为应用服务的，其设计需要密切联系业务应用需求，具有多样化的特征。</a:t>
            </a:r>
            <a:endParaRPr lang="zh-CN" altLang="en-US" sz="24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406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sz="3200" b="0" i="0" u="none" strike="noStrike" kern="0" cap="none" spc="0" normalizeH="0" baseline="0" noProof="0" smtClean="0">
                <a:ln>
                  <a:noFill/>
                </a:ln>
                <a:solidFill>
                  <a:srgbClr val="FF9900"/>
                </a:solidFill>
                <a:effectLst/>
                <a:uLnTx/>
                <a:uFillTx/>
                <a:latin typeface="+mj-lt"/>
                <a:ea typeface="+mj-ea"/>
                <a:cs typeface="+mj-cs"/>
              </a:rPr>
              <a:t>5.6.3 OpenFlow</a:t>
            </a:r>
            <a:endParaRPr kumimoji="1" 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44034" name="Rectangle 6"/>
          <p:cNvSpPr/>
          <p:nvPr/>
        </p:nvSpPr>
        <p:spPr>
          <a:xfrm>
            <a:off x="2905125" y="2314575"/>
            <a:ext cx="9144000" cy="0"/>
          </a:xfrm>
          <a:prstGeom prst="rect">
            <a:avLst/>
          </a:prstGeom>
          <a:noFill/>
          <a:ln w="9525">
            <a:noFill/>
          </a:ln>
        </p:spPr>
        <p:txBody>
          <a:bodyPr anchor="t">
            <a:spAutoFit/>
          </a:bodyPr>
          <a:p>
            <a:endParaRPr lang="zh-CN" altLang="en-US" dirty="0">
              <a:latin typeface="Times New Roman" panose="02020603050405020304" pitchFamily="18" charset="0"/>
              <a:ea typeface="宋体" panose="02010600030101010101" pitchFamily="2" charset="-122"/>
            </a:endParaRPr>
          </a:p>
        </p:txBody>
      </p:sp>
      <p:sp>
        <p:nvSpPr>
          <p:cNvPr id="44035" name="Rectangle 8"/>
          <p:cNvSpPr/>
          <p:nvPr/>
        </p:nvSpPr>
        <p:spPr>
          <a:xfrm>
            <a:off x="0" y="0"/>
            <a:ext cx="9144000" cy="0"/>
          </a:xfrm>
          <a:prstGeom prst="rect">
            <a:avLst/>
          </a:prstGeom>
          <a:noFill/>
          <a:ln w="12700">
            <a:noFill/>
          </a:ln>
        </p:spPr>
        <p:txBody>
          <a:bodyPr wrap="none" anchor="ctr">
            <a:spAutoFit/>
          </a:bodyPr>
          <a:p>
            <a:endParaRPr lang="zh-CN" altLang="en-US" dirty="0">
              <a:latin typeface="Times New Roman" panose="02020603050405020304" pitchFamily="18" charset="0"/>
              <a:ea typeface="宋体" panose="02010600030101010101" pitchFamily="2" charset="-122"/>
            </a:endParaRPr>
          </a:p>
        </p:txBody>
      </p:sp>
      <p:pic>
        <p:nvPicPr>
          <p:cNvPr id="2" name="图片 -2147482592" descr="1622101765(1)"/>
          <p:cNvPicPr>
            <a:picLocks noChangeAspect="1"/>
          </p:cNvPicPr>
          <p:nvPr/>
        </p:nvPicPr>
        <p:blipFill>
          <a:blip r:embed="rId1"/>
          <a:stretch>
            <a:fillRect/>
          </a:stretch>
        </p:blipFill>
        <p:spPr>
          <a:xfrm>
            <a:off x="4356100" y="1124585"/>
            <a:ext cx="3683635" cy="4679950"/>
          </a:xfrm>
          <a:prstGeom prst="rect">
            <a:avLst/>
          </a:prstGeom>
          <a:noFill/>
          <a:ln w="9525">
            <a:noFill/>
          </a:ln>
        </p:spPr>
      </p:pic>
      <p:sp>
        <p:nvSpPr>
          <p:cNvPr id="100" name="文本框 99"/>
          <p:cNvSpPr txBox="1"/>
          <p:nvPr/>
        </p:nvSpPr>
        <p:spPr>
          <a:xfrm>
            <a:off x="611505" y="1196975"/>
            <a:ext cx="3279775" cy="5194300"/>
          </a:xfrm>
          <a:prstGeom prst="rect">
            <a:avLst/>
          </a:prstGeom>
          <a:noFill/>
          <a:ln w="9525">
            <a:noFill/>
          </a:ln>
        </p:spPr>
        <p:txBody>
          <a:bodyPr wrap="square">
            <a:noAutofit/>
          </a:bodyPr>
          <a:p>
            <a:r>
              <a:rPr lang="en-US" sz="2400" b="0">
                <a:latin typeface="Times New Roman" panose="02020603050405020304" pitchFamily="18" charset="0"/>
              </a:rPr>
              <a:t>OpenFlow</a:t>
            </a:r>
            <a:r>
              <a:rPr lang="zh-CN" sz="2400" b="0">
                <a:ea typeface="宋体" panose="02010600030101010101" pitchFamily="2" charset="-122"/>
              </a:rPr>
              <a:t>规范的名称是</a:t>
            </a:r>
            <a:r>
              <a:rPr lang="en-US" sz="2400" b="0">
                <a:latin typeface="Times New Roman" panose="02020603050405020304" pitchFamily="18" charset="0"/>
              </a:rPr>
              <a:t>OpenFlow Switch Specification</a:t>
            </a:r>
            <a:r>
              <a:rPr lang="zh-CN" sz="2400" b="0">
                <a:ea typeface="宋体" panose="02010600030101010101" pitchFamily="2" charset="-122"/>
              </a:rPr>
              <a:t>，最早由斯坦福大学的</a:t>
            </a:r>
            <a:r>
              <a:rPr lang="en-US" sz="2400" b="0">
                <a:latin typeface="Times New Roman" panose="02020603050405020304" pitchFamily="18" charset="0"/>
              </a:rPr>
              <a:t>Nick McKeown</a:t>
            </a:r>
            <a:r>
              <a:rPr lang="zh-CN" sz="2400" b="0">
                <a:ea typeface="宋体" panose="02010600030101010101" pitchFamily="2" charset="-122"/>
              </a:rPr>
              <a:t>教授等研究人员在</a:t>
            </a:r>
            <a:r>
              <a:rPr lang="en-US" sz="2400" b="0">
                <a:latin typeface="Times New Roman" panose="02020603050405020304" pitchFamily="18" charset="0"/>
              </a:rPr>
              <a:t>2008</a:t>
            </a:r>
            <a:r>
              <a:rPr lang="zh-CN" sz="2400" b="0">
                <a:ea typeface="宋体" panose="02010600030101010101" pitchFamily="2" charset="-122"/>
              </a:rPr>
              <a:t>年</a:t>
            </a:r>
            <a:r>
              <a:rPr lang="en-US" sz="2400" b="0">
                <a:latin typeface="Times New Roman" panose="02020603050405020304" pitchFamily="18" charset="0"/>
              </a:rPr>
              <a:t>4</a:t>
            </a:r>
            <a:r>
              <a:rPr lang="zh-CN" sz="2400" b="0">
                <a:ea typeface="宋体" panose="02010600030101010101" pitchFamily="2" charset="-122"/>
              </a:rPr>
              <a:t>月提出，规定了作为</a:t>
            </a:r>
            <a:r>
              <a:rPr lang="en-US" sz="2400" b="0">
                <a:latin typeface="Times New Roman" panose="02020603050405020304" pitchFamily="18" charset="0"/>
              </a:rPr>
              <a:t>SDN</a:t>
            </a:r>
            <a:r>
              <a:rPr lang="zh-CN" sz="2400" b="0">
                <a:ea typeface="宋体" panose="02010600030101010101" pitchFamily="2" charset="-122"/>
              </a:rPr>
              <a:t>基础设施层转发设备的</a:t>
            </a:r>
            <a:r>
              <a:rPr lang="en-US" sz="2400" b="0">
                <a:latin typeface="Times New Roman" panose="02020603050405020304" pitchFamily="18" charset="0"/>
              </a:rPr>
              <a:t>OpenFlow</a:t>
            </a:r>
            <a:r>
              <a:rPr lang="zh-CN" sz="2400" b="0">
                <a:ea typeface="宋体" panose="02010600030101010101" pitchFamily="2" charset="-122"/>
              </a:rPr>
              <a:t>交换机的基本组件和功能要求，以及用于由远程控制器对交换机进行控制的</a:t>
            </a:r>
            <a:r>
              <a:rPr lang="en-US" sz="2400" b="0">
                <a:latin typeface="Times New Roman" panose="02020603050405020304" pitchFamily="18" charset="0"/>
              </a:rPr>
              <a:t>OpenFlow</a:t>
            </a:r>
            <a:r>
              <a:rPr lang="zh-CN" sz="2400" b="0">
                <a:ea typeface="宋体" panose="02010600030101010101" pitchFamily="2" charset="-122"/>
              </a:rPr>
              <a:t>协议。</a:t>
            </a:r>
            <a:endParaRPr lang="zh-CN" altLang="en-US" sz="2400" b="0">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611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0" cap="none" spc="0" normalizeH="0" baseline="0" noProof="0" smtClean="0">
                <a:ln>
                  <a:noFill/>
                </a:ln>
                <a:solidFill>
                  <a:srgbClr val="FF9900"/>
                </a:solidFill>
                <a:effectLst/>
                <a:uLnTx/>
                <a:uFillTx/>
                <a:latin typeface="+mj-lt"/>
                <a:ea typeface="+mj-ea"/>
                <a:cs typeface="+mj-cs"/>
              </a:rPr>
              <a:t>OpenFlow</a:t>
            </a:r>
            <a:r>
              <a:rPr kumimoji="1" lang="zh-CN" altLang="en-US" sz="3200" b="0" i="0" u="none" strike="noStrike" kern="0" cap="none" spc="0" normalizeH="0" baseline="0" noProof="0" smtClean="0">
                <a:ln>
                  <a:noFill/>
                </a:ln>
                <a:solidFill>
                  <a:srgbClr val="FF9900"/>
                </a:solidFill>
                <a:effectLst/>
                <a:uLnTx/>
                <a:uFillTx/>
                <a:latin typeface="+mj-lt"/>
                <a:ea typeface="+mj-ea"/>
                <a:cs typeface="+mj-cs"/>
              </a:rPr>
              <a:t>架构</a:t>
            </a:r>
            <a:endParaRPr kumimoji="1" lang="zh-CN" altLang="en-US" sz="3200" b="0" i="0" u="none" strike="noStrike" kern="0" cap="none" spc="0" normalizeH="0" baseline="0" noProof="0" smtClean="0">
              <a:ln>
                <a:noFill/>
              </a:ln>
              <a:solidFill>
                <a:srgbClr val="FF9900"/>
              </a:solidFill>
              <a:effectLst/>
              <a:uLnTx/>
              <a:uFillTx/>
              <a:latin typeface="+mj-lt"/>
              <a:ea typeface="+mj-ea"/>
              <a:cs typeface="+mj-cs"/>
            </a:endParaRPr>
          </a:p>
        </p:txBody>
      </p:sp>
      <p:sp>
        <p:nvSpPr>
          <p:cNvPr id="346115" name="Rectangle 3"/>
          <p:cNvSpPr>
            <a:spLocks noGrp="1"/>
          </p:cNvSpPr>
          <p:nvPr>
            <p:ph idx="1"/>
          </p:nvPr>
        </p:nvSpPr>
        <p:spPr>
          <a:xfrm>
            <a:off x="395288" y="836613"/>
            <a:ext cx="8497887" cy="5535612"/>
          </a:xfrm>
        </p:spPr>
        <p:txBody>
          <a:bodyPr vert="horz" wrap="square" lIns="91440" tIns="45720" rIns="91440" bIns="45720" anchor="t"/>
          <a:p>
            <a:pPr eaLnBrk="1" hangingPunct="1">
              <a:lnSpc>
                <a:spcPct val="90000"/>
              </a:lnSpc>
            </a:pPr>
            <a:r>
              <a:rPr lang="zh-CN" sz="2800" dirty="0">
                <a:latin typeface="宋体" panose="02010600030101010101" pitchFamily="2" charset="-122"/>
              </a:rPr>
              <a:t>流表</a:t>
            </a:r>
            <a:r>
              <a:rPr lang="zh-CN" altLang="en-US" sz="2800" dirty="0">
                <a:solidFill>
                  <a:srgbClr val="000000"/>
                </a:solidFill>
              </a:rPr>
              <a:t> </a:t>
            </a:r>
            <a:endParaRPr lang="zh-CN" altLang="en-US" sz="2800" dirty="0"/>
          </a:p>
          <a:p>
            <a:pPr lvl="1" eaLnBrk="1" hangingPunct="1">
              <a:lnSpc>
                <a:spcPct val="90000"/>
              </a:lnSpc>
            </a:pPr>
            <a:r>
              <a:rPr lang="zh-CN" altLang="en-US" sz="2400" dirty="0">
                <a:latin typeface="宋体" panose="02010600030101010101" pitchFamily="2" charset="-122"/>
              </a:rPr>
              <a:t>流表是OpenFlow对网络设备的数据转发功能的一种抽象。</a:t>
            </a:r>
            <a:endParaRPr lang="zh-CN" altLang="en-US" sz="2400" dirty="0">
              <a:latin typeface="宋体" panose="02010600030101010101" pitchFamily="2" charset="-122"/>
            </a:endParaRPr>
          </a:p>
          <a:p>
            <a:pPr lvl="1" eaLnBrk="1" hangingPunct="1">
              <a:lnSpc>
                <a:spcPct val="90000"/>
              </a:lnSpc>
            </a:pPr>
            <a:r>
              <a:rPr lang="zh-CN" altLang="en-US" sz="2400" dirty="0">
                <a:latin typeface="宋体" panose="02010600030101010101" pitchFamily="2" charset="-122"/>
              </a:rPr>
              <a:t>流表由多个流表项组成，每个流表项（Flow Entry）由匹配域（Match Fields）、优先级（Priority）、处理指令（Instructions）和统计数据（如Counters）等字段组成。</a:t>
            </a:r>
            <a:endParaRPr lang="zh-CN" altLang="en-US" sz="2400" dirty="0">
              <a:latin typeface="宋体" panose="02010600030101010101" pitchFamily="2" charset="-122"/>
            </a:endParaRPr>
          </a:p>
          <a:p>
            <a:pPr lvl="1" eaLnBrk="1" hangingPunct="1">
              <a:lnSpc>
                <a:spcPct val="90000"/>
              </a:lnSpc>
            </a:pPr>
            <a:r>
              <a:rPr lang="zh-CN" altLang="en-US" sz="2400" dirty="0">
                <a:latin typeface="宋体" panose="02010600030101010101" pitchFamily="2" charset="-122"/>
              </a:rPr>
              <a:t>OpenFlow交换机的每个流表项可以对应有零至多个动作。</a:t>
            </a:r>
            <a:endParaRPr lang="zh-CN" altLang="en-US" sz="2400" dirty="0">
              <a:latin typeface="宋体" panose="02010600030101010101" pitchFamily="2" charset="-122"/>
            </a:endParaRPr>
          </a:p>
          <a:p>
            <a:pPr eaLnBrk="1" hangingPunct="1">
              <a:lnSpc>
                <a:spcPct val="90000"/>
              </a:lnSpc>
            </a:pPr>
            <a:r>
              <a:rPr lang="zh-CN" altLang="en-US" sz="2800" dirty="0">
                <a:solidFill>
                  <a:srgbClr val="000000"/>
                </a:solidFill>
                <a:sym typeface="+mn-ea"/>
              </a:rPr>
              <a:t>安全通道 </a:t>
            </a:r>
            <a:endParaRPr lang="zh-CN" altLang="en-US" sz="2800" dirty="0"/>
          </a:p>
          <a:p>
            <a:pPr lvl="1" eaLnBrk="1" hangingPunct="1">
              <a:lnSpc>
                <a:spcPct val="90000"/>
              </a:lnSpc>
            </a:pPr>
            <a:r>
              <a:rPr lang="zh-CN" altLang="en-US" sz="2400" dirty="0">
                <a:latin typeface="宋体" panose="02010600030101010101" pitchFamily="2" charset="-122"/>
                <a:sym typeface="+mn-ea"/>
              </a:rPr>
              <a:t>通道是连接OpenFlow交换机到控制器的接口，控制器通过这个接口管理和控制OpenFlow交换机，同时也通过这个接口接收来自OpenFlow交换机的消息。</a:t>
            </a:r>
            <a:endParaRPr lang="zh-CN" altLang="en-US" sz="2400" dirty="0">
              <a:latin typeface="宋体" panose="02010600030101010101" pitchFamily="2" charset="-122"/>
              <a:sym typeface="+mn-ea"/>
            </a:endParaRPr>
          </a:p>
          <a:p>
            <a:pPr eaLnBrk="1" hangingPunct="1">
              <a:lnSpc>
                <a:spcPct val="90000"/>
              </a:lnSpc>
            </a:pPr>
            <a:r>
              <a:rPr lang="en-US" altLang="zh-CN" sz="2800" dirty="0">
                <a:solidFill>
                  <a:srgbClr val="000000"/>
                </a:solidFill>
                <a:sym typeface="+mn-ea"/>
              </a:rPr>
              <a:t>OpenFlow</a:t>
            </a:r>
            <a:r>
              <a:rPr lang="zh-CN" altLang="en-US" sz="2800" dirty="0">
                <a:solidFill>
                  <a:srgbClr val="000000"/>
                </a:solidFill>
                <a:sym typeface="+mn-ea"/>
              </a:rPr>
              <a:t>协议 </a:t>
            </a:r>
            <a:endParaRPr lang="zh-CN" altLang="en-US" sz="2800" dirty="0"/>
          </a:p>
          <a:p>
            <a:pPr lvl="1" eaLnBrk="1" hangingPunct="1">
              <a:lnSpc>
                <a:spcPct val="90000"/>
              </a:lnSpc>
            </a:pPr>
            <a:r>
              <a:rPr lang="zh-CN" altLang="en-US" sz="2400" dirty="0">
                <a:latin typeface="宋体" panose="02010600030101010101" pitchFamily="2" charset="-122"/>
                <a:sym typeface="+mn-ea"/>
              </a:rPr>
              <a:t>OpenFlow协议是用来描述控制器和OpenFlow交换机之间交互所用的信息的接口标准，其核心是OpenFlow协议信息的集合。</a:t>
            </a:r>
            <a:endParaRPr lang="zh-CN" altLang="en-US" sz="2400" dirty="0">
              <a:latin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15">
                                            <p:txEl>
                                              <p:charRg st="0" end="103"/>
                                            </p:txEl>
                                          </p:spTgt>
                                        </p:tgtEl>
                                        <p:attrNameLst>
                                          <p:attrName>style.visibility</p:attrName>
                                        </p:attrNameLst>
                                      </p:cBhvr>
                                      <p:to>
                                        <p:strVal val="visible"/>
                                      </p:to>
                                    </p:set>
                                    <p:anim calcmode="lin" valueType="num">
                                      <p:cBhvr additive="base">
                                        <p:cTn id="7" dur="500" fill="hold"/>
                                        <p:tgtEl>
                                          <p:spTgt spid="346115">
                                            <p:txEl>
                                              <p:charRg st="0" end="10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6115">
                                            <p:txEl>
                                              <p:charRg st="0" end="10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6115">
                                            <p:txEl>
                                              <p:charRg st="103" end="173"/>
                                            </p:txEl>
                                          </p:spTgt>
                                        </p:tgtEl>
                                        <p:attrNameLst>
                                          <p:attrName>style.visibility</p:attrName>
                                        </p:attrNameLst>
                                      </p:cBhvr>
                                      <p:to>
                                        <p:strVal val="visible"/>
                                      </p:to>
                                    </p:set>
                                    <p:anim calcmode="lin" valueType="num">
                                      <p:cBhvr additive="base">
                                        <p:cTn id="13" dur="500" fill="hold"/>
                                        <p:tgtEl>
                                          <p:spTgt spid="346115">
                                            <p:txEl>
                                              <p:charRg st="103" end="17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6115">
                                            <p:txEl>
                                              <p:charRg st="103" end="17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6115">
                                            <p:txEl>
                                              <p:charRg st="2" end="2"/>
                                            </p:txEl>
                                          </p:spTgt>
                                        </p:tgtEl>
                                        <p:attrNameLst>
                                          <p:attrName>style.visibility</p:attrName>
                                        </p:attrNameLst>
                                      </p:cBhvr>
                                      <p:to>
                                        <p:strVal val="visible"/>
                                      </p:to>
                                    </p:set>
                                    <p:anim calcmode="lin" valueType="num">
                                      <p:cBhvr additive="base">
                                        <p:cTn id="19" dur="500" fill="hold"/>
                                        <p:tgtEl>
                                          <p:spTgt spid="346115">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611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6115">
                                            <p:txEl>
                                              <p:charRg st="3" end="3"/>
                                            </p:txEl>
                                          </p:spTgt>
                                        </p:tgtEl>
                                        <p:attrNameLst>
                                          <p:attrName>style.visibility</p:attrName>
                                        </p:attrNameLst>
                                      </p:cBhvr>
                                      <p:to>
                                        <p:strVal val="visible"/>
                                      </p:to>
                                    </p:set>
                                    <p:anim calcmode="lin" valueType="num">
                                      <p:cBhvr additive="base">
                                        <p:cTn id="25" dur="500" fill="hold"/>
                                        <p:tgtEl>
                                          <p:spTgt spid="346115">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611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6115">
                                            <p:txEl>
                                              <p:charRg st="4" end="4"/>
                                            </p:txEl>
                                          </p:spTgt>
                                        </p:tgtEl>
                                        <p:attrNameLst>
                                          <p:attrName>style.visibility</p:attrName>
                                        </p:attrNameLst>
                                      </p:cBhvr>
                                      <p:to>
                                        <p:strVal val="visible"/>
                                      </p:to>
                                    </p:set>
                                    <p:anim calcmode="lin" valueType="num">
                                      <p:cBhvr additive="base">
                                        <p:cTn id="31" dur="500" fill="hold"/>
                                        <p:tgtEl>
                                          <p:spTgt spid="346115">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6115">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6115">
                                            <p:txEl>
                                              <p:charRg st="5" end="5"/>
                                            </p:txEl>
                                          </p:spTgt>
                                        </p:tgtEl>
                                        <p:attrNameLst>
                                          <p:attrName>style.visibility</p:attrName>
                                        </p:attrNameLst>
                                      </p:cBhvr>
                                      <p:to>
                                        <p:strVal val="visible"/>
                                      </p:to>
                                    </p:set>
                                    <p:anim calcmode="lin" valueType="num">
                                      <p:cBhvr additive="base">
                                        <p:cTn id="37" dur="500" fill="hold"/>
                                        <p:tgtEl>
                                          <p:spTgt spid="346115">
                                            <p:txEl>
                                              <p:char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611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6115">
                                            <p:txEl>
                                              <p:charRg st="6" end="6"/>
                                            </p:txEl>
                                          </p:spTgt>
                                        </p:tgtEl>
                                        <p:attrNameLst>
                                          <p:attrName>style.visibility</p:attrName>
                                        </p:attrNameLst>
                                      </p:cBhvr>
                                      <p:to>
                                        <p:strVal val="visible"/>
                                      </p:to>
                                    </p:set>
                                    <p:anim calcmode="lin" valueType="num">
                                      <p:cBhvr additive="base">
                                        <p:cTn id="43" dur="500" fill="hold"/>
                                        <p:tgtEl>
                                          <p:spTgt spid="346115">
                                            <p:txEl>
                                              <p:char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6115">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6115">
                                            <p:txEl>
                                              <p:charRg st="7" end="7"/>
                                            </p:txEl>
                                          </p:spTgt>
                                        </p:tgtEl>
                                        <p:attrNameLst>
                                          <p:attrName>style.visibility</p:attrName>
                                        </p:attrNameLst>
                                      </p:cBhvr>
                                      <p:to>
                                        <p:strVal val="visible"/>
                                      </p:to>
                                    </p:set>
                                    <p:anim calcmode="lin" valueType="num">
                                      <p:cBhvr additive="base">
                                        <p:cTn id="49" dur="500" fill="hold"/>
                                        <p:tgtEl>
                                          <p:spTgt spid="346115">
                                            <p:txEl>
                                              <p:char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6115">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6115">
                                            <p:txEl>
                                              <p:charRg st="2" end="2"/>
                                            </p:txEl>
                                          </p:spTgt>
                                        </p:tgtEl>
                                        <p:attrNameLst>
                                          <p:attrName>style.visibility</p:attrName>
                                        </p:attrNameLst>
                                      </p:cBhvr>
                                      <p:to>
                                        <p:strVal val="visible"/>
                                      </p:to>
                                    </p:set>
                                    <p:anim calcmode="lin" valueType="num">
                                      <p:cBhvr additive="base">
                                        <p:cTn id="55" dur="500" fill="hold"/>
                                        <p:tgtEl>
                                          <p:spTgt spid="346115">
                                            <p:txEl>
                                              <p:char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611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6115">
                                            <p:txEl>
                                              <p:charRg st="206" end="295"/>
                                            </p:txEl>
                                          </p:spTgt>
                                        </p:tgtEl>
                                        <p:attrNameLst>
                                          <p:attrName>style.visibility</p:attrName>
                                        </p:attrNameLst>
                                      </p:cBhvr>
                                      <p:to>
                                        <p:strVal val="visible"/>
                                      </p:to>
                                    </p:set>
                                    <p:anim calcmode="lin" valueType="num">
                                      <p:cBhvr additive="base">
                                        <p:cTn id="61" dur="500" fill="hold"/>
                                        <p:tgtEl>
                                          <p:spTgt spid="346115">
                                            <p:txEl>
                                              <p:charRg st="206" end="295"/>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6115">
                                            <p:txEl>
                                              <p:charRg st="206" end="295"/>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6115">
                                            <p:txEl>
                                              <p:charRg st="295" end="327"/>
                                            </p:txEl>
                                          </p:spTgt>
                                        </p:tgtEl>
                                        <p:attrNameLst>
                                          <p:attrName>style.visibility</p:attrName>
                                        </p:attrNameLst>
                                      </p:cBhvr>
                                      <p:to>
                                        <p:strVal val="visible"/>
                                      </p:to>
                                    </p:set>
                                    <p:anim calcmode="lin" valueType="num">
                                      <p:cBhvr additive="base">
                                        <p:cTn id="67" dur="500" fill="hold"/>
                                        <p:tgtEl>
                                          <p:spTgt spid="346115">
                                            <p:txEl>
                                              <p:charRg st="295" end="327"/>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6115">
                                            <p:txEl>
                                              <p:charRg st="295" end="32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ldLvl="2" build="p"/>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UNIT_TABLE_BEAUTIFY" val="smartTable{ded54f4b-f4d7-4148-82a4-797a846895f2}"/>
</p:tagLst>
</file>

<file path=ppt/tags/tag4.xml><?xml version="1.0" encoding="utf-8"?>
<p:tagLst xmlns:p="http://schemas.openxmlformats.org/presentationml/2006/main">
  <p:tag name="KSO_WPP_MARK_KEY" val="a8c43afc-7dd2-4058-ad27-aa0bc20b75ae"/>
  <p:tag name="COMMONDATA" val="eyJoZGlkIjoiMTMzYjE4ODYyOGRkZGYyZWFlNTBhZWZiYTIxNDJlYmMifQ=="/>
  <p:tag name="commondata" val="eyJoZGlkIjoiMTdhMDc1MjZiYjJlMmY1ZWYxYWMyODU5ZmY2ZWY4NDEifQ=="/>
</p:tagLst>
</file>

<file path=ppt/theme/theme1.xml><?xml version="1.0" encoding="utf-8"?>
<a:theme xmlns:a="http://schemas.openxmlformats.org/drawingml/2006/main" name="REREC模板（2004年2月）">
  <a:themeElements>
    <a:clrScheme name="">
      <a:dk1>
        <a:srgbClr val="000000"/>
      </a:dk1>
      <a:lt1>
        <a:srgbClr val="FFFFFF"/>
      </a:lt1>
      <a:dk2>
        <a:srgbClr val="FFCC66"/>
      </a:dk2>
      <a:lt2>
        <a:srgbClr val="000000"/>
      </a:lt2>
      <a:accent1>
        <a:srgbClr val="00FFFF"/>
      </a:accent1>
      <a:accent2>
        <a:srgbClr val="3366FF"/>
      </a:accent2>
      <a:accent3>
        <a:srgbClr val="FFFFFF"/>
      </a:accent3>
      <a:accent4>
        <a:srgbClr val="000000"/>
      </a:accent4>
      <a:accent5>
        <a:srgbClr val="AAFFFF"/>
      </a:accent5>
      <a:accent6>
        <a:srgbClr val="2D5CE7"/>
      </a:accent6>
      <a:hlink>
        <a:srgbClr val="FF0033"/>
      </a:hlink>
      <a:folHlink>
        <a:srgbClr val="FFFF00"/>
      </a:folHlink>
    </a:clrScheme>
    <a:fontScheme name="REREC模板（2004年2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REREC模板（2004年2月）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REREC模板（2004年2月）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EREC模板（2004年2月）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REREC模板（2004年2月）">
  <a:themeElements>
    <a:clrScheme name="">
      <a:dk1>
        <a:srgbClr val="000000"/>
      </a:dk1>
      <a:lt1>
        <a:srgbClr val="FFFFFF"/>
      </a:lt1>
      <a:dk2>
        <a:srgbClr val="FFCC66"/>
      </a:dk2>
      <a:lt2>
        <a:srgbClr val="000000"/>
      </a:lt2>
      <a:accent1>
        <a:srgbClr val="00FFFF"/>
      </a:accent1>
      <a:accent2>
        <a:srgbClr val="3366FF"/>
      </a:accent2>
      <a:accent3>
        <a:srgbClr val="FFFFFF"/>
      </a:accent3>
      <a:accent4>
        <a:srgbClr val="000000"/>
      </a:accent4>
      <a:accent5>
        <a:srgbClr val="AAFFFF"/>
      </a:accent5>
      <a:accent6>
        <a:srgbClr val="2D5CE7"/>
      </a:accent6>
      <a:hlink>
        <a:srgbClr val="FF0033"/>
      </a:hlink>
      <a:folHlink>
        <a:srgbClr val="FFFF00"/>
      </a:folHlink>
    </a:clrScheme>
    <a:fontScheme name="REREC模板（2004年2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REREC模板（2004年2月）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REREC模板（2004年2月）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EREC模板（2004年2月）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REREC模板（2004年2月）">
  <a:themeElements>
    <a:clrScheme name="">
      <a:dk1>
        <a:srgbClr val="000000"/>
      </a:dk1>
      <a:lt1>
        <a:srgbClr val="FFFFFF"/>
      </a:lt1>
      <a:dk2>
        <a:srgbClr val="FFCC66"/>
      </a:dk2>
      <a:lt2>
        <a:srgbClr val="000000"/>
      </a:lt2>
      <a:accent1>
        <a:srgbClr val="00FFFF"/>
      </a:accent1>
      <a:accent2>
        <a:srgbClr val="3366FF"/>
      </a:accent2>
      <a:accent3>
        <a:srgbClr val="FFFFFF"/>
      </a:accent3>
      <a:accent4>
        <a:srgbClr val="000000"/>
      </a:accent4>
      <a:accent5>
        <a:srgbClr val="AAFFFF"/>
      </a:accent5>
      <a:accent6>
        <a:srgbClr val="2D5CE7"/>
      </a:accent6>
      <a:hlink>
        <a:srgbClr val="FF0033"/>
      </a:hlink>
      <a:folHlink>
        <a:srgbClr val="FFFF00"/>
      </a:folHlink>
    </a:clrScheme>
    <a:fontScheme name="REREC模板（2004年2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REREC模板（2004年2月）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REREC模板（2004年2月）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EREC模板（2004年2月）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第1章 概述</Template>
  <TotalTime>0</TotalTime>
  <Words>14863</Words>
  <Application>WPS 演示</Application>
  <PresentationFormat>全屏显示(4:3)</PresentationFormat>
  <Paragraphs>1191</Paragraphs>
  <Slides>98</Slides>
  <Notes>7</Notes>
  <HiddenSlides>2</HiddenSlides>
  <MMClips>0</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23</vt:i4>
      </vt:variant>
      <vt:variant>
        <vt:lpstr>幻灯片标题</vt:lpstr>
      </vt:variant>
      <vt:variant>
        <vt:i4>98</vt:i4>
      </vt:variant>
    </vt:vector>
  </HeadingPairs>
  <TitlesOfParts>
    <vt:vector size="139" baseType="lpstr">
      <vt:lpstr>Arial</vt:lpstr>
      <vt:lpstr>宋体</vt:lpstr>
      <vt:lpstr>Wingdings</vt:lpstr>
      <vt:lpstr>Times New Roman</vt:lpstr>
      <vt:lpstr>黑体</vt:lpstr>
      <vt:lpstr>微软雅黑</vt:lpstr>
      <vt:lpstr>Arial Unicode MS</vt:lpstr>
      <vt:lpstr>Arial Rounded MT Bold</vt:lpstr>
      <vt:lpstr>CordiaUPC</vt:lpstr>
      <vt:lpstr>Microsoft Sans Serif</vt:lpstr>
      <vt:lpstr>Wingdings</vt:lpstr>
      <vt:lpstr>Comic Sans MS</vt:lpstr>
      <vt:lpstr>Arial</vt:lpstr>
      <vt:lpstr>楷体_GB2312</vt:lpstr>
      <vt:lpstr>新宋体</vt:lpstr>
      <vt:lpstr>REREC模板（2004年2月）</vt:lpstr>
      <vt:lpstr>1_REREC模板（2004年2月）</vt:lpstr>
      <vt:lpstr>2_REREC模板（2004年2月）</vt:lpstr>
      <vt:lpstr>Visio.Drawing.15</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第5章  网络层</vt:lpstr>
      <vt:lpstr>5.1 网络层概述</vt:lpstr>
      <vt:lpstr> 5.1.2网络层提供的服务方式</vt:lpstr>
      <vt:lpstr>虚电路和数据报</vt:lpstr>
      <vt:lpstr>虚电路和数据报</vt:lpstr>
      <vt:lpstr>PowerPoint 演示文稿</vt:lpstr>
      <vt:lpstr>PowerPoint 演示文稿</vt:lpstr>
      <vt:lpstr>虚电路和数据报比较  </vt:lpstr>
      <vt:lpstr>5.2	路由算法与路由器</vt:lpstr>
      <vt:lpstr>PowerPoint 演示文稿</vt:lpstr>
      <vt:lpstr>PowerPoint 演示文稿</vt:lpstr>
      <vt:lpstr>自适应路由算法工作过程</vt:lpstr>
      <vt:lpstr>  分层路由（Hierarchical Routing）</vt:lpstr>
      <vt:lpstr>PowerPoint 演示文稿</vt:lpstr>
      <vt:lpstr>5.2.2 距离向量路由算法</vt:lpstr>
      <vt:lpstr>距离向量路由算法基本思想</vt:lpstr>
      <vt:lpstr>距离向量路由算法基本思想</vt:lpstr>
      <vt:lpstr>无限计算问题</vt:lpstr>
      <vt:lpstr>5.2.3 链路状态路由算法</vt:lpstr>
      <vt:lpstr>链路状态路由算法（2）</vt:lpstr>
      <vt:lpstr>PowerPoint 演示文稿</vt:lpstr>
      <vt:lpstr>  链路状态路由算法 （3）</vt:lpstr>
      <vt:lpstr>5.2.4 路由器</vt:lpstr>
      <vt:lpstr>路由器常用的交换方法</vt:lpstr>
      <vt:lpstr>5.3	网络互联 </vt:lpstr>
      <vt:lpstr>网络互联需解决的问题</vt:lpstr>
      <vt:lpstr>网络互联的分类</vt:lpstr>
      <vt:lpstr>网络互联举例</vt:lpstr>
      <vt:lpstr> 5.3.2  网络互联设备</vt:lpstr>
      <vt:lpstr>网   桥</vt:lpstr>
      <vt:lpstr>路 由 器</vt:lpstr>
      <vt:lpstr> 多协议路由器</vt:lpstr>
      <vt:lpstr> 路由器与网桥</vt:lpstr>
      <vt:lpstr>高层互联</vt:lpstr>
      <vt:lpstr>  5.3.3 互联网络的路由</vt:lpstr>
      <vt:lpstr>Internet路由协议分类</vt:lpstr>
      <vt:lpstr>5.4	Internet的网际层-IPv4协议栈</vt:lpstr>
      <vt:lpstr>一、IP地址（IP Address）</vt:lpstr>
      <vt:lpstr>特殊地址</vt:lpstr>
      <vt:lpstr>子网划分 </vt:lpstr>
      <vt:lpstr>PowerPoint 演示文稿</vt:lpstr>
      <vt:lpstr>PowerPoint 演示文稿</vt:lpstr>
      <vt:lpstr>PowerPoint 演示文稿</vt:lpstr>
      <vt:lpstr>PowerPoint 演示文稿</vt:lpstr>
      <vt:lpstr>PowerPoint 演示文稿</vt:lpstr>
      <vt:lpstr>IP分组的转发</vt:lpstr>
      <vt:lpstr>PowerPoint 演示文稿</vt:lpstr>
      <vt:lpstr>5.4.2 CIDR协议</vt:lpstr>
      <vt:lpstr>CIDR概况</vt:lpstr>
      <vt:lpstr>无类域间路由CIDR  （例）</vt:lpstr>
      <vt:lpstr>CIDR 地址分配原则</vt:lpstr>
      <vt:lpstr>5.4.3 IP分组格式</vt:lpstr>
      <vt:lpstr> IP分组头 （2）</vt:lpstr>
      <vt:lpstr> IP分组头 （3）</vt:lpstr>
      <vt:lpstr>IP分组头 （4）</vt:lpstr>
      <vt:lpstr>IP分组头 （5）</vt:lpstr>
      <vt:lpstr>5.4.4 地址解析协议ARP</vt:lpstr>
      <vt:lpstr>ARP协议的工作过程</vt:lpstr>
      <vt:lpstr>PowerPoint 演示文稿</vt:lpstr>
      <vt:lpstr>NAT地址转换表示例</vt:lpstr>
      <vt:lpstr>PowerPoint 演示文稿</vt:lpstr>
      <vt:lpstr>PowerPoint 演示文稿</vt:lpstr>
      <vt:lpstr>PowerPoint 演示文稿</vt:lpstr>
      <vt:lpstr>PowerPoint 演示文稿</vt:lpstr>
      <vt:lpstr>ICMP 报文格式</vt:lpstr>
      <vt:lpstr>5.4.8 Internet中的路由协议*</vt:lpstr>
      <vt:lpstr> 路由信息协议RIP</vt:lpstr>
      <vt:lpstr>RIP 协议报文格式</vt:lpstr>
      <vt:lpstr>内部网关路由协议：OSPF  </vt:lpstr>
      <vt:lpstr>OSPF  路由协议的网络类型</vt:lpstr>
      <vt:lpstr>OSPF  路由协议的路由层次</vt:lpstr>
      <vt:lpstr>OSPF 数据包</vt:lpstr>
      <vt:lpstr>OSPF 的协议操作</vt:lpstr>
      <vt:lpstr> 边界网关协议 BGP</vt:lpstr>
      <vt:lpstr>边界网关协议 BGP</vt:lpstr>
      <vt:lpstr>PowerPoint 演示文稿</vt:lpstr>
      <vt:lpstr>BGP的消息类型 </vt:lpstr>
      <vt:lpstr>5.5 Internet的网际层-IPv6</vt:lpstr>
      <vt:lpstr>5.5.2 IPv6 分组格式*</vt:lpstr>
      <vt:lpstr>IPv6 分组的首部</vt:lpstr>
      <vt:lpstr>PowerPoint 演示文稿</vt:lpstr>
      <vt:lpstr>扩展首部及下一个首部字段</vt:lpstr>
      <vt:lpstr>IPv6 的扩展首部顺序</vt:lpstr>
      <vt:lpstr>5.5.3 IPv6地址*</vt:lpstr>
      <vt:lpstr>IPv6地址表示——冒号十六进制记法</vt:lpstr>
      <vt:lpstr>IPv6地址表示——点分十进制记法后缀 </vt:lpstr>
      <vt:lpstr>IPv6地址空间的分配</vt:lpstr>
      <vt:lpstr>5.5.4从 IPv4 到IPv6 过渡方案*</vt:lpstr>
      <vt:lpstr>双栈技术</vt:lpstr>
      <vt:lpstr>隧道技术</vt:lpstr>
      <vt:lpstr>IPv4/IPv6协议转换技术</vt:lpstr>
      <vt:lpstr>5.5.5 ICMPv6**</vt:lpstr>
      <vt:lpstr>5.6 软件定义网络SDN**</vt:lpstr>
      <vt:lpstr>5.6.1 SDN实现方案</vt:lpstr>
      <vt:lpstr>5.6.2 SDN的核心技术</vt:lpstr>
      <vt:lpstr>SDN的核心技术（2）  </vt:lpstr>
      <vt:lpstr>5.6.3 OpenFlow</vt:lpstr>
      <vt:lpstr>OpenFlow架构</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计算机网络原理</dc:title>
  <dc:creator>王志文</dc:creator>
  <cp:lastModifiedBy>yan</cp:lastModifiedBy>
  <cp:revision>115</cp:revision>
  <dcterms:created xsi:type="dcterms:W3CDTF">2005-12-30T02:37:00Z</dcterms:created>
  <dcterms:modified xsi:type="dcterms:W3CDTF">2023-10-26T07:16:32Z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57F9D21CB95B44068F7C54771ECDB8DA</vt:lpwstr>
  </property>
</Properties>
</file>