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95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pull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26698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7438725" y="2509291"/>
            <a:ext cx="7477601" cy="9932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400" b="1" dirty="0">
                <a:solidFill>
                  <a:schemeClr val="accent1"/>
                </a:solidFill>
              </a:rPr>
              <a:t>Sip-n-Can</a:t>
            </a:r>
          </a:p>
          <a:p>
            <a:pPr marL="0" indent="0">
              <a:lnSpc>
                <a:spcPts val="6561"/>
              </a:lnSpc>
              <a:buNone/>
            </a:pPr>
            <a:r>
              <a:rPr lang="en-US" sz="4000" dirty="0">
                <a:solidFill>
                  <a:schemeClr val="accent1"/>
                </a:solidFill>
              </a:rPr>
              <a:t>CRAFTED CANNED DRINKS</a:t>
            </a:r>
          </a:p>
        </p:txBody>
      </p:sp>
      <p:sp>
        <p:nvSpPr>
          <p:cNvPr id="6" name="Text 3"/>
          <p:cNvSpPr/>
          <p:nvPr/>
        </p:nvSpPr>
        <p:spPr>
          <a:xfrm>
            <a:off x="7546233" y="4240515"/>
            <a:ext cx="7477601" cy="25374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b="1" dirty="0"/>
              <a:t>Our cocktails combine high-quality ingredients with innovative flavors, making them stand out in the market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Just GRAB , POP &amp; ENJOY !!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Its that simple !!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4071F-79A6-5233-165B-75E89D06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5005767" y="501633"/>
            <a:ext cx="5405461" cy="683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chemeClr val="accent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Journey So Far</a:t>
            </a:r>
            <a:endParaRPr lang="en-US" sz="4374" dirty="0">
              <a:solidFill>
                <a:schemeClr val="accent1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74" y="1531881"/>
            <a:ext cx="3482228" cy="2152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3"/>
          <p:cNvSpPr/>
          <p:nvPr/>
        </p:nvSpPr>
        <p:spPr>
          <a:xfrm>
            <a:off x="4426849" y="1473469"/>
            <a:ext cx="3301742" cy="498014"/>
          </a:xfrm>
          <a:prstGeom prst="rect">
            <a:avLst/>
          </a:prstGeom>
          <a:solidFill>
            <a:srgbClr val="E0D7F4"/>
          </a:solidFill>
          <a:ln/>
        </p:spPr>
        <p:txBody>
          <a:bodyPr wrap="none" lIns="91440" tIns="45720" rIns="91440" bIns="45720" rtlCol="0" anchor="t"/>
          <a:lstStyle/>
          <a:p>
            <a:pPr lvl="1">
              <a:lnSpc>
                <a:spcPts val="2734"/>
              </a:lnSpc>
            </a:pPr>
            <a:r>
              <a:rPr lang="en-US" sz="2150" b="1" kern="0" spc="-66" dirty="0">
                <a:latin typeface="p22-mackinac-pro"/>
                <a:ea typeface="p22-mackinac-pro" pitchFamily="34" charset="-122"/>
                <a:cs typeface="p22-mackinac-pro" pitchFamily="34" charset="-120"/>
              </a:rPr>
              <a:t>Founding Journey</a:t>
            </a:r>
            <a:endParaRPr lang="en-US" sz="2150" dirty="0">
              <a:latin typeface="p22-mackinac-pro"/>
              <a:cs typeface="Calibri" panose="020F0502020204030204"/>
            </a:endParaRPr>
          </a:p>
        </p:txBody>
      </p:sp>
      <p:sp>
        <p:nvSpPr>
          <p:cNvPr id="7" name="Text 4"/>
          <p:cNvSpPr/>
          <p:nvPr/>
        </p:nvSpPr>
        <p:spPr>
          <a:xfrm>
            <a:off x="4426849" y="1874552"/>
            <a:ext cx="3302562" cy="2572922"/>
          </a:xfrm>
          <a:prstGeom prst="rect">
            <a:avLst/>
          </a:prstGeom>
          <a:solidFill>
            <a:srgbClr val="E0D7F4"/>
          </a:solidFill>
          <a:ln/>
        </p:spPr>
        <p:txBody>
          <a:bodyPr wrap="square" lIns="91440" tIns="45720" rIns="91440" bIns="45720" rtlCol="0" anchor="t"/>
          <a:lstStyle/>
          <a:p>
            <a:pPr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/>
                <a:ea typeface="Eudoxus Sans" pitchFamily="34" charset="-122"/>
                <a:cs typeface="Eudoxus Sans" pitchFamily="34" charset="-120"/>
              </a:rPr>
              <a:t>Our company was born out of a passion for mixology and a desire to create exceptional cocktails that capture the essence of India's rich and diverse flavors.</a:t>
            </a:r>
            <a:endParaRPr lang="en-US" sz="1750">
              <a:latin typeface="Eudoxus Sans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 5"/>
          <p:cNvSpPr/>
          <p:nvPr/>
        </p:nvSpPr>
        <p:spPr>
          <a:xfrm>
            <a:off x="4426849" y="4791056"/>
            <a:ext cx="3418924" cy="450880"/>
          </a:xfrm>
          <a:prstGeom prst="rect">
            <a:avLst/>
          </a:prstGeom>
          <a:solidFill>
            <a:srgbClr val="E0D7F4"/>
          </a:solidFill>
          <a:ln/>
        </p:spPr>
        <p:txBody>
          <a:bodyPr wrap="none" lIns="91440" tIns="45720" rIns="91440" bIns="45720" rtlCol="0" anchor="t"/>
          <a:lstStyle/>
          <a:p>
            <a:pPr lvl="1" indent="0" algn="l">
              <a:lnSpc>
                <a:spcPts val="2734"/>
              </a:lnSpc>
              <a:buNone/>
            </a:pPr>
            <a:r>
              <a:rPr lang="en-US" sz="2150" b="1" kern="0" spc="-66" dirty="0">
                <a:latin typeface="p22-mackinac-pro"/>
                <a:ea typeface="p22-mackinac-pro" pitchFamily="34" charset="-122"/>
                <a:cs typeface="p22-mackinac-pro" pitchFamily="34" charset="-120"/>
              </a:rPr>
              <a:t>Milestones Achieved</a:t>
            </a:r>
            <a:endParaRPr lang="en-US" sz="2150" dirty="0">
              <a:latin typeface="p22-mackinac-pro"/>
              <a:ea typeface="p22-mackinac-pro"/>
              <a:cs typeface="Calibri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429971" y="5171702"/>
            <a:ext cx="3415802" cy="2539551"/>
          </a:xfrm>
          <a:prstGeom prst="rect">
            <a:avLst/>
          </a:prstGeom>
          <a:solidFill>
            <a:srgbClr val="E0D7F4"/>
          </a:solidFill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From humble beginnings to establishing a strong presence, we have overcome challenges and celebrated significant milestones in our pursuit of excellence.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CA6B3-E750-EF12-A6AC-45D6B40B1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314" y="2757118"/>
            <a:ext cx="6133572" cy="3815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Free stock photo of cocktail, cocktail glass, cocktails">
            <a:extLst>
              <a:ext uri="{FF2B5EF4-FFF2-40B4-BE49-F238E27FC236}">
                <a16:creationId xmlns:a16="http://schemas.microsoft.com/office/drawing/2014/main" id="{8DAB6CB1-5F66-9E4D-9FDA-69257F0CB0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56" t="23188" r="8682" b="2358"/>
          <a:stretch/>
        </p:blipFill>
        <p:spPr>
          <a:xfrm>
            <a:off x="646504" y="3928916"/>
            <a:ext cx="3478694" cy="3771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FCA71-5E23-1450-6ACE-9A00A08FF699}"/>
              </a:ext>
            </a:extLst>
          </p:cNvPr>
          <p:cNvSpPr txBox="1"/>
          <p:nvPr/>
        </p:nvSpPr>
        <p:spPr>
          <a:xfrm>
            <a:off x="-81620" y="3187"/>
            <a:ext cx="157003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   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1ED21-D429-BE1D-6CAA-41DA7AE90601}"/>
              </a:ext>
            </a:extLst>
          </p:cNvPr>
          <p:cNvSpPr txBox="1"/>
          <p:nvPr/>
        </p:nvSpPr>
        <p:spPr>
          <a:xfrm>
            <a:off x="-83965" y="7857648"/>
            <a:ext cx="157003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    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8135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7816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chemeClr val="accent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Market Analysis: The Demand for Canned Cocktails in India</a:t>
            </a:r>
            <a:endParaRPr lang="en-US" sz="4374" dirty="0">
              <a:solidFill>
                <a:schemeClr val="accent1"/>
              </a:soli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3311247"/>
            <a:ext cx="3370064" cy="3679183"/>
          </a:xfrm>
          <a:prstGeom prst="roundRect">
            <a:avLst>
              <a:gd name="adj" fmla="val 296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4722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Rising Trend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27646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With the evolving lifestyle and the growing preference for convenient yet high-quality beverages, the demand for canned cocktails in India is on a significant rise.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311247"/>
            <a:ext cx="3370064" cy="3689573"/>
          </a:xfrm>
          <a:prstGeom prst="roundRect">
            <a:avLst>
              <a:gd name="adj" fmla="val 296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47229"/>
            <a:ext cx="24339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Consumer Insights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27646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Market research indicates a strong inclination towards premium canned cocktails, presenting a lucrative opportunity in India's evolving beverage landscape.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32852" y="3311247"/>
            <a:ext cx="3359674" cy="3689573"/>
          </a:xfrm>
          <a:prstGeom prst="roundRect">
            <a:avLst>
              <a:gd name="adj" fmla="val 2967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233361" y="3547229"/>
            <a:ext cx="3123183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Competitive Landscape</a:t>
            </a:r>
            <a:endParaRPr lang="en-US" sz="2187" dirty="0">
              <a:cs typeface="Calibri" panose="020F0502020204030204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458325" y="4305707"/>
            <a:ext cx="2898100" cy="24340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Despite the existing options, there is an unmet need for uniquely crafted cocktails, positioning us to fill a gap in the market with our distinctive offerings.</a:t>
            </a:r>
            <a:endParaRPr lang="en-US" sz="1750" dirty="0"/>
          </a:p>
        </p:txBody>
      </p:sp>
      <p:pic>
        <p:nvPicPr>
          <p:cNvPr id="16" name="Picture 15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C8069D33-996B-9138-5945-6D954A530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2040000">
            <a:off x="-13300" y="2747357"/>
            <a:ext cx="2167129" cy="2527070"/>
          </a:xfrm>
          <a:prstGeom prst="rect">
            <a:avLst/>
          </a:prstGeom>
        </p:spPr>
      </p:pic>
      <p:pic>
        <p:nvPicPr>
          <p:cNvPr id="19" name="Picture 18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006DC6E1-F96E-BB76-6436-6002935C1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40000">
            <a:off x="402337" y="5636029"/>
            <a:ext cx="2167129" cy="25270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076334-0575-8CB5-5055-DBE6A7A8F84E}"/>
              </a:ext>
            </a:extLst>
          </p:cNvPr>
          <p:cNvSpPr txBox="1"/>
          <p:nvPr/>
        </p:nvSpPr>
        <p:spPr>
          <a:xfrm>
            <a:off x="-81620" y="31322"/>
            <a:ext cx="158621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highlight>
                  <a:srgbClr val="E0D7F4"/>
                </a:highlight>
              </a:rPr>
              <a:t>MRIN-N-TONIC JISKEY WHISKEY NO GUM RUM ES MARTINI RIN-N-TONIC JISKEY WHISKEY NO GUM RUM ESPRESSO MARTINI RIN-N-TONIC JISKEY NO GUM RU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27DD2-CB0F-3250-4BAC-33D6530CC34F}"/>
              </a:ext>
            </a:extLst>
          </p:cNvPr>
          <p:cNvSpPr txBox="1"/>
          <p:nvPr/>
        </p:nvSpPr>
        <p:spPr>
          <a:xfrm>
            <a:off x="84848" y="7885784"/>
            <a:ext cx="157003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    </a:t>
            </a:r>
          </a:p>
        </p:txBody>
      </p:sp>
      <p:pic>
        <p:nvPicPr>
          <p:cNvPr id="25" name="Picture 24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42567DFE-4B90-4C72-18BF-B3849FD8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">
            <a:off x="50004" y="-73216"/>
            <a:ext cx="2167129" cy="25270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990719"/>
            <a:ext cx="9306401" cy="13887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50" b="1" kern="0" spc="-131" dirty="0">
                <a:solidFill>
                  <a:schemeClr val="accent1"/>
                </a:solidFill>
                <a:latin typeface="p22-mackinac-pro" pitchFamily="34" charset="0"/>
                <a:ea typeface="p22-mackinac-pro"/>
              </a:rPr>
              <a:t>Our Product Range </a:t>
            </a:r>
            <a:endParaRPr lang="en-US" sz="4350" dirty="0">
              <a:solidFill>
                <a:schemeClr val="accent1"/>
              </a:solidFill>
              <a:ea typeface="p22-mackinac-pro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490799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7132" y="2927985"/>
            <a:ext cx="1272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/>
          </a:p>
        </p:txBody>
      </p:sp>
      <p:sp>
        <p:nvSpPr>
          <p:cNvPr id="8" name="Text 5"/>
          <p:cNvSpPr/>
          <p:nvPr/>
        </p:nvSpPr>
        <p:spPr>
          <a:xfrm>
            <a:off x="5212913" y="2962632"/>
            <a:ext cx="2296835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latin typeface="p22-mackinac-pro"/>
                <a:ea typeface="p22-mackinac-pro" pitchFamily="34" charset="-122"/>
                <a:cs typeface="p22-mackinac-pro" pitchFamily="34" charset="-120"/>
              </a:rPr>
              <a:t>Authentic Flavors</a:t>
            </a:r>
            <a:endParaRPr lang="en-US" sz="2150" dirty="0">
              <a:latin typeface="p22-mackinac-pro"/>
              <a:cs typeface="Calibri"/>
            </a:endParaRPr>
          </a:p>
        </p:txBody>
      </p:sp>
      <p:sp>
        <p:nvSpPr>
          <p:cNvPr id="9" name="Text 6"/>
          <p:cNvSpPr/>
          <p:nvPr/>
        </p:nvSpPr>
        <p:spPr>
          <a:xfrm>
            <a:off x="5212913" y="3443049"/>
            <a:ext cx="3820001" cy="1777008"/>
          </a:xfrm>
          <a:prstGeom prst="rect">
            <a:avLst/>
          </a:prstGeom>
          <a:noFill/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From classic concoctions to innovative blends, our range of canned cocktails showcases the diverse and authentic flavors of India.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863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14748" y="2927985"/>
            <a:ext cx="1806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/>
          </a:p>
        </p:txBody>
      </p:sp>
      <p:sp>
        <p:nvSpPr>
          <p:cNvPr id="12" name="Text 9"/>
          <p:cNvSpPr/>
          <p:nvPr/>
        </p:nvSpPr>
        <p:spPr>
          <a:xfrm>
            <a:off x="9977199" y="2962632"/>
            <a:ext cx="2229683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latin typeface="p22-mackinac-pro"/>
                <a:ea typeface="p22-mackinac-pro" pitchFamily="34" charset="-122"/>
                <a:cs typeface="p22-mackinac-pro" pitchFamily="34" charset="-120"/>
              </a:rPr>
              <a:t>Premium Quality</a:t>
            </a:r>
            <a:endParaRPr lang="en-US" sz="2150" dirty="0">
              <a:latin typeface="p22-mackinac-pro"/>
              <a:cs typeface="Calibri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977199" y="3443049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meticulously source the finest ingredients to ensure each sip of our cocktails embodies quality, freshness, and the essence of Indian craftsmanship.</a:t>
            </a:r>
            <a:endParaRPr lang="en-US" sz="1750"/>
          </a:p>
        </p:txBody>
      </p:sp>
      <p:sp>
        <p:nvSpPr>
          <p:cNvPr id="14" name="Shape 11"/>
          <p:cNvSpPr/>
          <p:nvPr/>
        </p:nvSpPr>
        <p:spPr>
          <a:xfrm>
            <a:off x="44907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6652" y="5657493"/>
            <a:ext cx="1882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/>
          </a:p>
        </p:txBody>
      </p:sp>
      <p:sp>
        <p:nvSpPr>
          <p:cNvPr id="16" name="Text 13"/>
          <p:cNvSpPr/>
          <p:nvPr/>
        </p:nvSpPr>
        <p:spPr>
          <a:xfrm>
            <a:off x="5212913" y="5692140"/>
            <a:ext cx="3025497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50" b="1" kern="0" spc="-66" dirty="0">
                <a:latin typeface="p22-mackinac-pro"/>
                <a:ea typeface="p22-mackinac-pro"/>
                <a:cs typeface="p22-mackinac-pro" pitchFamily="34" charset="-120"/>
              </a:rPr>
              <a:t>Convenience Redefined</a:t>
            </a:r>
            <a:endParaRPr lang="en-US" sz="2150" dirty="0">
              <a:latin typeface="p22-mackinac-pro"/>
              <a:ea typeface="p22-mackinac-pro"/>
              <a:cs typeface="Calibri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5212913" y="6172557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ready-to-drink cocktails offer the perfect balance of convenience and sophistication, allowing our consumers to savor delightful moments anytime, anywhere.</a:t>
            </a:r>
            <a:endParaRPr lang="en-US" sz="17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964DE9-D503-FBAF-D9B0-3CA3F03D9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08" t="-342" r="9899" b="-1"/>
          <a:stretch/>
        </p:blipFill>
        <p:spPr>
          <a:xfrm>
            <a:off x="108881" y="1092820"/>
            <a:ext cx="4228505" cy="56128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7FE1EE-3213-6DB9-7B16-754288B2E819}"/>
              </a:ext>
            </a:extLst>
          </p:cNvPr>
          <p:cNvSpPr txBox="1"/>
          <p:nvPr/>
        </p:nvSpPr>
        <p:spPr>
          <a:xfrm>
            <a:off x="-74903" y="7801149"/>
            <a:ext cx="14930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highlight>
                  <a:srgbClr val="E0D7F4"/>
                </a:highlight>
              </a:rPr>
              <a:t>RIN-N-TONIC JISKEY WHISKEY NO GUM RUM ESPRESSO MARTINI RIN-N-TONIC JISKEY WHISKEY NO GUM RUM ESPRESSO MARTINI RIN-N-TONIC JISKEY</a:t>
            </a:r>
            <a:r>
              <a:rPr lang="en-IN">
                <a:highlight>
                  <a:srgbClr val="E0D7F4"/>
                </a:highlight>
              </a:rPr>
              <a:t> NO GU</a:t>
            </a:r>
            <a:r>
              <a:rPr lang="en-IN" dirty="0">
                <a:highlight>
                  <a:srgbClr val="E0D7F4"/>
                </a:highlight>
              </a:rPr>
              <a:t>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D7D8B-385A-5B77-74D1-E948033062F5}"/>
              </a:ext>
            </a:extLst>
          </p:cNvPr>
          <p:cNvSpPr txBox="1"/>
          <p:nvPr/>
        </p:nvSpPr>
        <p:spPr>
          <a:xfrm>
            <a:off x="-81620" y="45390"/>
            <a:ext cx="1570039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    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269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1408" y="580311"/>
            <a:ext cx="7639883" cy="659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5" b="1" kern="0" spc="-125">
                <a:solidFill>
                  <a:schemeClr val="accent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Our Vision: Catalyst for Change</a:t>
            </a:r>
            <a:endParaRPr lang="en-US" sz="4155">
              <a:solidFill>
                <a:schemeClr val="accent1"/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1086922" y="1556504"/>
            <a:ext cx="42148" cy="6095881"/>
          </a:xfrm>
          <a:prstGeom prst="roundRect">
            <a:avLst>
              <a:gd name="adj" fmla="val 225341"/>
            </a:avLst>
          </a:prstGeom>
          <a:solidFill>
            <a:srgbClr val="C1AFE9"/>
          </a:solidFill>
          <a:ln/>
        </p:spPr>
      </p:sp>
      <p:sp>
        <p:nvSpPr>
          <p:cNvPr id="7" name="Shape 4"/>
          <p:cNvSpPr/>
          <p:nvPr/>
        </p:nvSpPr>
        <p:spPr>
          <a:xfrm>
            <a:off x="1345406" y="1937623"/>
            <a:ext cx="738664" cy="42148"/>
          </a:xfrm>
          <a:prstGeom prst="roundRect">
            <a:avLst>
              <a:gd name="adj" fmla="val 225341"/>
            </a:avLst>
          </a:prstGeom>
          <a:solidFill>
            <a:srgbClr val="C1AFE9"/>
          </a:solidFill>
          <a:ln/>
        </p:spPr>
      </p:sp>
      <p:sp>
        <p:nvSpPr>
          <p:cNvPr id="8" name="Shape 5"/>
          <p:cNvSpPr/>
          <p:nvPr/>
        </p:nvSpPr>
        <p:spPr>
          <a:xfrm>
            <a:off x="870585" y="1721406"/>
            <a:ext cx="474821" cy="474821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3097">
            <a:solidFill>
              <a:srgbClr val="C1AFE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7869" y="1760934"/>
            <a:ext cx="12013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493"/>
          </a:p>
        </p:txBody>
      </p:sp>
      <p:sp>
        <p:nvSpPr>
          <p:cNvPr id="10" name="Text 7"/>
          <p:cNvSpPr/>
          <p:nvPr/>
        </p:nvSpPr>
        <p:spPr>
          <a:xfrm>
            <a:off x="2268736" y="1767483"/>
            <a:ext cx="3992047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kern="0" spc="-62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Motivation Behind the Company</a:t>
            </a:r>
            <a:endParaRPr lang="en-US" sz="2077"/>
          </a:p>
        </p:txBody>
      </p:sp>
      <p:sp>
        <p:nvSpPr>
          <p:cNvPr id="11" name="Text 8"/>
          <p:cNvSpPr/>
          <p:nvPr/>
        </p:nvSpPr>
        <p:spPr>
          <a:xfrm>
            <a:off x="2268736" y="2223849"/>
            <a:ext cx="7912656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9"/>
              </a:lnSpc>
              <a:buNone/>
            </a:pPr>
            <a:r>
              <a:rPr lang="en-US" sz="1662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embarked on this journey with a vision to redefine the cocktail experience, infusing tradition with innovation to create unparalleled beverages for the Indian market.</a:t>
            </a:r>
            <a:endParaRPr lang="en-US" sz="1662"/>
          </a:p>
        </p:txBody>
      </p:sp>
      <p:sp>
        <p:nvSpPr>
          <p:cNvPr id="12" name="Shape 9"/>
          <p:cNvSpPr/>
          <p:nvPr/>
        </p:nvSpPr>
        <p:spPr>
          <a:xfrm>
            <a:off x="1345406" y="4039910"/>
            <a:ext cx="738664" cy="42148"/>
          </a:xfrm>
          <a:prstGeom prst="roundRect">
            <a:avLst>
              <a:gd name="adj" fmla="val 225341"/>
            </a:avLst>
          </a:prstGeom>
          <a:solidFill>
            <a:srgbClr val="C1AFE9"/>
          </a:solidFill>
          <a:ln/>
        </p:spPr>
      </p:sp>
      <p:sp>
        <p:nvSpPr>
          <p:cNvPr id="13" name="Shape 10"/>
          <p:cNvSpPr/>
          <p:nvPr/>
        </p:nvSpPr>
        <p:spPr>
          <a:xfrm>
            <a:off x="870585" y="3823692"/>
            <a:ext cx="474821" cy="474821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3097">
            <a:solidFill>
              <a:srgbClr val="C1AFE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1199" y="3863221"/>
            <a:ext cx="17347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493"/>
          </a:p>
        </p:txBody>
      </p:sp>
      <p:sp>
        <p:nvSpPr>
          <p:cNvPr id="15" name="Text 12"/>
          <p:cNvSpPr/>
          <p:nvPr/>
        </p:nvSpPr>
        <p:spPr>
          <a:xfrm>
            <a:off x="2268736" y="3869769"/>
            <a:ext cx="2349341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kern="0" spc="-62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Sustainable Impact</a:t>
            </a:r>
            <a:endParaRPr lang="en-US" sz="2077"/>
          </a:p>
        </p:txBody>
      </p:sp>
      <p:sp>
        <p:nvSpPr>
          <p:cNvPr id="16" name="Text 13"/>
          <p:cNvSpPr/>
          <p:nvPr/>
        </p:nvSpPr>
        <p:spPr>
          <a:xfrm>
            <a:off x="2268736" y="4326136"/>
            <a:ext cx="7912656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9"/>
              </a:lnSpc>
              <a:buNone/>
            </a:pPr>
            <a:r>
              <a:rPr lang="en-US" sz="1662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Driven by our commitment to sustainability, we aim to minimize our environmental footprint while maximizing the enjoyment of our responsibly crafted cocktails.</a:t>
            </a:r>
            <a:endParaRPr lang="en-US" sz="1662"/>
          </a:p>
        </p:txBody>
      </p:sp>
      <p:sp>
        <p:nvSpPr>
          <p:cNvPr id="17" name="Shape 14"/>
          <p:cNvSpPr/>
          <p:nvPr/>
        </p:nvSpPr>
        <p:spPr>
          <a:xfrm>
            <a:off x="1345406" y="6142196"/>
            <a:ext cx="738664" cy="42148"/>
          </a:xfrm>
          <a:prstGeom prst="roundRect">
            <a:avLst>
              <a:gd name="adj" fmla="val 225341"/>
            </a:avLst>
          </a:prstGeom>
          <a:solidFill>
            <a:srgbClr val="C1AFE9"/>
          </a:solidFill>
          <a:ln/>
        </p:spPr>
      </p:sp>
      <p:sp>
        <p:nvSpPr>
          <p:cNvPr id="18" name="Shape 15"/>
          <p:cNvSpPr/>
          <p:nvPr/>
        </p:nvSpPr>
        <p:spPr>
          <a:xfrm>
            <a:off x="870585" y="5925979"/>
            <a:ext cx="474821" cy="474821"/>
          </a:xfrm>
          <a:prstGeom prst="roundRect">
            <a:avLst>
              <a:gd name="adj" fmla="val 20003"/>
            </a:avLst>
          </a:prstGeom>
          <a:solidFill>
            <a:srgbClr val="E0D7F4"/>
          </a:solidFill>
          <a:ln w="13097">
            <a:solidFill>
              <a:srgbClr val="C1AFE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17389" y="5965508"/>
            <a:ext cx="181094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16"/>
              </a:lnSpc>
              <a:buNone/>
            </a:pPr>
            <a:r>
              <a:rPr lang="en-US" sz="2493" b="1" kern="0" spc="-75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493"/>
          </a:p>
        </p:txBody>
      </p:sp>
      <p:sp>
        <p:nvSpPr>
          <p:cNvPr id="20" name="Text 17"/>
          <p:cNvSpPr/>
          <p:nvPr/>
        </p:nvSpPr>
        <p:spPr>
          <a:xfrm>
            <a:off x="2268736" y="5972056"/>
            <a:ext cx="3125986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7"/>
              </a:lnSpc>
              <a:buNone/>
            </a:pPr>
            <a:r>
              <a:rPr lang="en-US" sz="2077" b="1" kern="0" spc="-62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Empowering Community</a:t>
            </a:r>
            <a:endParaRPr lang="en-US" sz="2077"/>
          </a:p>
        </p:txBody>
      </p:sp>
      <p:sp>
        <p:nvSpPr>
          <p:cNvPr id="21" name="Text 18"/>
          <p:cNvSpPr/>
          <p:nvPr/>
        </p:nvSpPr>
        <p:spPr>
          <a:xfrm>
            <a:off x="2268736" y="6428423"/>
            <a:ext cx="7912656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59"/>
              </a:lnSpc>
              <a:buNone/>
            </a:pPr>
            <a:r>
              <a:rPr lang="en-US" sz="1662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vision extends beyond offering great drinks. We aspire to contribute to the local community by creating opportunities and fostering a culture of inclusivity and creativity.</a:t>
            </a:r>
            <a:endParaRPr lang="en-US" sz="166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F60224-A2A4-EA68-321F-01C99EFA135D}"/>
              </a:ext>
            </a:extLst>
          </p:cNvPr>
          <p:cNvSpPr txBox="1"/>
          <p:nvPr/>
        </p:nvSpPr>
        <p:spPr>
          <a:xfrm>
            <a:off x="0" y="55484"/>
            <a:ext cx="14930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GU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7E930-A44E-7724-DCB7-C3E3984C55BD}"/>
              </a:ext>
            </a:extLst>
          </p:cNvPr>
          <p:cNvSpPr txBox="1"/>
          <p:nvPr/>
        </p:nvSpPr>
        <p:spPr>
          <a:xfrm>
            <a:off x="-74903" y="7801149"/>
            <a:ext cx="14930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GU 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26744" y="661749"/>
            <a:ext cx="9434512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b="1" kern="0" spc="-121">
                <a:solidFill>
                  <a:schemeClr val="accent1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Competitive Advantage: Setting Ourselves Apart</a:t>
            </a:r>
            <a:endParaRPr lang="en-US" sz="4038">
              <a:solidFill>
                <a:schemeClr val="accent1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744" y="2251234"/>
            <a:ext cx="1025485" cy="16408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59887" y="2456259"/>
            <a:ext cx="2050971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kern="0" spc="-6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Cultural Fusion</a:t>
            </a:r>
            <a:endParaRPr lang="en-US" sz="2019"/>
          </a:p>
        </p:txBody>
      </p:sp>
      <p:sp>
        <p:nvSpPr>
          <p:cNvPr id="8" name="Text 4"/>
          <p:cNvSpPr/>
          <p:nvPr/>
        </p:nvSpPr>
        <p:spPr>
          <a:xfrm>
            <a:off x="5759887" y="2899648"/>
            <a:ext cx="8101370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bring an authentic Indian twist to traditional and contemporary cocktail recipes, offering a delightful fusion of flavors that is unparalleled in the market.</a:t>
            </a:r>
            <a:endParaRPr lang="en-US" sz="1615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744" y="3892034"/>
            <a:ext cx="1025485" cy="183784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59887" y="4097060"/>
            <a:ext cx="2528411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kern="0" spc="-6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Sustainable Practices</a:t>
            </a:r>
            <a:endParaRPr lang="en-US" sz="2019"/>
          </a:p>
        </p:txBody>
      </p:sp>
      <p:sp>
        <p:nvSpPr>
          <p:cNvPr id="11" name="Text 6"/>
          <p:cNvSpPr/>
          <p:nvPr/>
        </p:nvSpPr>
        <p:spPr>
          <a:xfrm>
            <a:off x="5759887" y="4540448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commitment to sustainability and environmentally ethical practices sets us apart, resonating with conscious consumers and emphasizing our responsible ethos.</a:t>
            </a:r>
            <a:endParaRPr lang="en-US" sz="1615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744" y="5729883"/>
            <a:ext cx="1025485" cy="183784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59887" y="5934908"/>
            <a:ext cx="2543651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kern="0" spc="-61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Innovative Packaging</a:t>
            </a:r>
            <a:endParaRPr lang="en-US" sz="2019"/>
          </a:p>
        </p:txBody>
      </p:sp>
      <p:sp>
        <p:nvSpPr>
          <p:cNvPr id="14" name="Text 8"/>
          <p:cNvSpPr/>
          <p:nvPr/>
        </p:nvSpPr>
        <p:spPr>
          <a:xfrm>
            <a:off x="5759887" y="6378297"/>
            <a:ext cx="8101370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eco-friendly, visually appealing cans not only preserve the taste and quality of our cocktails but also reflect our dedication to aesthetic and environmental consciousness.</a:t>
            </a:r>
            <a:endParaRPr lang="en-US" sz="1615"/>
          </a:p>
        </p:txBody>
      </p:sp>
      <p:pic>
        <p:nvPicPr>
          <p:cNvPr id="16" name="Picture 15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095350D3-08DE-922C-B86B-E0D47117C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320000">
            <a:off x="13264740" y="6631122"/>
            <a:ext cx="1595629" cy="1612670"/>
          </a:xfrm>
          <a:prstGeom prst="rect">
            <a:avLst/>
          </a:prstGeom>
        </p:spPr>
      </p:pic>
      <p:pic>
        <p:nvPicPr>
          <p:cNvPr id="18" name="Picture 17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4B5BC0AD-6BC4-9F4D-1EEE-A59DEC77B6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00000">
            <a:off x="13243587" y="3788352"/>
            <a:ext cx="1502111" cy="1758143"/>
          </a:xfrm>
          <a:prstGeom prst="rect">
            <a:avLst/>
          </a:prstGeom>
        </p:spPr>
      </p:pic>
      <p:pic>
        <p:nvPicPr>
          <p:cNvPr id="20" name="Picture 19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158E4556-1B98-F482-185A-3DEAB8BA8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80000">
            <a:off x="12841974" y="346353"/>
            <a:ext cx="1439766" cy="1685407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sp>
        <p:nvSpPr>
          <p:cNvPr id="5" name="Text 2"/>
          <p:cNvSpPr/>
          <p:nvPr/>
        </p:nvSpPr>
        <p:spPr>
          <a:xfrm>
            <a:off x="4490799" y="1115854"/>
            <a:ext cx="8770858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50" b="1" kern="0" spc="-131" dirty="0">
                <a:solidFill>
                  <a:schemeClr val="accent1"/>
                </a:solidFill>
                <a:latin typeface="p22-mackinac-pro"/>
                <a:ea typeface="p22-mackinac-pro" pitchFamily="34" charset="-122"/>
                <a:cs typeface="p22-mackinac-pro" pitchFamily="34" charset="-120"/>
              </a:rPr>
              <a:t>Embracing the Future</a:t>
            </a:r>
            <a:endParaRPr lang="en-US" sz="4350" dirty="0">
              <a:solidFill>
                <a:schemeClr val="accent1"/>
              </a:solidFill>
              <a:latin typeface="p22-mackinac-pro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550869" y="2196877"/>
            <a:ext cx="4421975" cy="2615924"/>
          </a:xfrm>
          <a:prstGeom prst="roundRect">
            <a:avLst>
              <a:gd name="adj" fmla="val 3663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726781" y="2379464"/>
            <a:ext cx="31702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Growth Beyond Measure</a:t>
            </a:r>
            <a:endParaRPr lang="en-US" sz="2187"/>
          </a:p>
        </p:txBody>
      </p:sp>
      <p:sp>
        <p:nvSpPr>
          <p:cNvPr id="8" name="Text 5"/>
          <p:cNvSpPr/>
          <p:nvPr/>
        </p:nvSpPr>
        <p:spPr>
          <a:xfrm>
            <a:off x="4726781" y="2859881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envision a future where our brand becomes synonymous with the finest beverages, spreading joy and becoming an emblem of quality and excellence.</a:t>
            </a:r>
            <a:endParaRPr lang="en-US" sz="1750"/>
          </a:p>
        </p:txBody>
      </p:sp>
      <p:sp>
        <p:nvSpPr>
          <p:cNvPr id="9" name="Shape 6"/>
          <p:cNvSpPr/>
          <p:nvPr/>
        </p:nvSpPr>
        <p:spPr>
          <a:xfrm>
            <a:off x="9268433" y="2236924"/>
            <a:ext cx="4388604" cy="2575877"/>
          </a:xfrm>
          <a:prstGeom prst="roundRect">
            <a:avLst>
              <a:gd name="adj" fmla="val 3663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1067" y="2379464"/>
            <a:ext cx="32769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Community Involvement</a:t>
            </a:r>
            <a:endParaRPr lang="en-US" sz="2187"/>
          </a:p>
        </p:txBody>
      </p:sp>
      <p:sp>
        <p:nvSpPr>
          <p:cNvPr id="11" name="Text 8"/>
          <p:cNvSpPr/>
          <p:nvPr/>
        </p:nvSpPr>
        <p:spPr>
          <a:xfrm>
            <a:off x="9491067" y="2859881"/>
            <a:ext cx="407015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As we forge ahead, community engagement and social responsibility will remain at the core of our initiatives, empowering and uplifting our surroundings.</a:t>
            </a:r>
            <a:endParaRPr lang="en-US" sz="175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2018586"/>
          </a:xfrm>
          <a:prstGeom prst="roundRect">
            <a:avLst>
              <a:gd name="adj" fmla="val 4953"/>
            </a:avLst>
          </a:prstGeom>
          <a:solidFill>
            <a:srgbClr val="E0D7F4"/>
          </a:solidFill>
          <a:ln w="13811">
            <a:solidFill>
              <a:srgbClr val="C1AFE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726781" y="53310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Join the Journey</a:t>
            </a:r>
            <a:endParaRPr lang="en-US" sz="2187"/>
          </a:p>
        </p:txBody>
      </p:sp>
      <p:sp>
        <p:nvSpPr>
          <p:cNvPr id="14" name="Text 11"/>
          <p:cNvSpPr/>
          <p:nvPr/>
        </p:nvSpPr>
        <p:spPr>
          <a:xfrm>
            <a:off x="4726781" y="5811441"/>
            <a:ext cx="88344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Be a part of our story and indulge in the delightful world of our canned cocktails. Join us in creating memorable moments, sparking conversations, and redefining the Indian drinkscape.</a:t>
            </a:r>
            <a:endParaRPr lang="en-US" sz="17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698B60-0ADD-A583-01FE-D09E46BD0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27"/>
          <a:stretch/>
        </p:blipFill>
        <p:spPr>
          <a:xfrm>
            <a:off x="-1" y="0"/>
            <a:ext cx="4343005" cy="8229600"/>
          </a:xfrm>
          <a:prstGeom prst="rect">
            <a:avLst/>
          </a:prstGeom>
        </p:spPr>
      </p:pic>
      <p:pic>
        <p:nvPicPr>
          <p:cNvPr id="17" name="Picture 16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F1A1DAA4-A94E-73DD-15D5-3CE107EB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860000">
            <a:off x="12777909" y="-297180"/>
            <a:ext cx="2167129" cy="2527070"/>
          </a:xfrm>
          <a:prstGeom prst="rect">
            <a:avLst/>
          </a:prstGeom>
        </p:spPr>
      </p:pic>
      <p:pic>
        <p:nvPicPr>
          <p:cNvPr id="19" name="Picture 18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4CDCF0C4-647A-C650-E63C-6518E2EC1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40000">
            <a:off x="11686864" y="-255616"/>
            <a:ext cx="2167129" cy="25270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34DF10-7358-5291-D099-7E86B6BE98FD}"/>
              </a:ext>
            </a:extLst>
          </p:cNvPr>
          <p:cNvSpPr txBox="1"/>
          <p:nvPr/>
        </p:nvSpPr>
        <p:spPr>
          <a:xfrm>
            <a:off x="590843" y="1165928"/>
            <a:ext cx="6893169" cy="761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350" b="1">
                <a:solidFill>
                  <a:schemeClr val="accent1"/>
                </a:solidFill>
                <a:latin typeface="p22-mackinac-pro"/>
                <a:ea typeface="p22-mackinac-pro"/>
                <a:cs typeface="Calibri"/>
              </a:rPr>
              <a:t>Valuation </a:t>
            </a:r>
            <a:r>
              <a:rPr lang="en-US" sz="4350" b="1" dirty="0">
                <a:solidFill>
                  <a:schemeClr val="accent1"/>
                </a:solidFill>
                <a:latin typeface="p22-mackinac-pro"/>
                <a:ea typeface="p22-mackinac-pro"/>
                <a:cs typeface="Calibri"/>
              </a:rPr>
              <a:t>&amp; </a:t>
            </a:r>
            <a:r>
              <a:rPr lang="en-US" sz="4350" b="1">
                <a:solidFill>
                  <a:schemeClr val="accent1"/>
                </a:solidFill>
                <a:latin typeface="p22-mackinac-pro"/>
                <a:ea typeface="p22-mackinac-pro"/>
                <a:cs typeface="Calibri"/>
              </a:rPr>
              <a:t>Stats</a:t>
            </a:r>
            <a:endParaRPr lang="en-US" sz="4350" b="1" dirty="0">
              <a:solidFill>
                <a:schemeClr val="accent1"/>
              </a:solidFill>
              <a:latin typeface="p22-mackinac-pro"/>
              <a:ea typeface="p22-mackinac-pro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BE366-1DC5-FC2A-5321-08BCA512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53" y="3122340"/>
            <a:ext cx="4650059" cy="4650059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A5D516A8-EE7D-34DF-9817-A84F8505825C}"/>
              </a:ext>
            </a:extLst>
          </p:cNvPr>
          <p:cNvSpPr/>
          <p:nvPr/>
        </p:nvSpPr>
        <p:spPr>
          <a:xfrm flipH="1">
            <a:off x="8411660" y="811156"/>
            <a:ext cx="3726441" cy="264985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Sip-n-Can was valued at 10cr in 2020</a:t>
            </a:r>
          </a:p>
        </p:txBody>
      </p:sp>
      <p:pic>
        <p:nvPicPr>
          <p:cNvPr id="5" name="Picture 4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96DC14B8-0B60-9533-B5FC-B9A126044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60000">
            <a:off x="-172062" y="4794918"/>
            <a:ext cx="3700507" cy="3779094"/>
          </a:xfrm>
          <a:prstGeom prst="rect">
            <a:avLst/>
          </a:prstGeom>
        </p:spPr>
      </p:pic>
      <p:pic>
        <p:nvPicPr>
          <p:cNvPr id="10" name="Picture 9" descr="A can of soda with a logo on it&#10;&#10;Description automatically generated">
            <a:extLst>
              <a:ext uri="{FF2B5EF4-FFF2-40B4-BE49-F238E27FC236}">
                <a16:creationId xmlns:a16="http://schemas.microsoft.com/office/drawing/2014/main" id="{E0ED9DB1-0A00-8E55-868E-9432EC95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20000">
            <a:off x="1477954" y="4690446"/>
            <a:ext cx="3454322" cy="399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E530FA-403E-9A1E-EE1E-CAE304D93F90}"/>
              </a:ext>
            </a:extLst>
          </p:cNvPr>
          <p:cNvSpPr txBox="1"/>
          <p:nvPr/>
        </p:nvSpPr>
        <p:spPr>
          <a:xfrm>
            <a:off x="720861" y="2337628"/>
            <a:ext cx="608856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 dirty="0"/>
              <a:t>Annual sales – 20k crates</a:t>
            </a:r>
          </a:p>
          <a:p>
            <a:r>
              <a:rPr lang="en-IN" sz="2000" b="1" dirty="0"/>
              <a:t>AOV – 600 INR</a:t>
            </a:r>
          </a:p>
          <a:p>
            <a:r>
              <a:rPr lang="en-IN" sz="2000" b="1" dirty="0">
                <a:cs typeface="Calibri"/>
              </a:rPr>
              <a:t>MRP – 150 INR per can</a:t>
            </a:r>
          </a:p>
          <a:p>
            <a:r>
              <a:rPr lang="en-IN" sz="2000" b="1" dirty="0">
                <a:cs typeface="Calibri"/>
              </a:rPr>
              <a:t>Manufacturing – 55 INR</a:t>
            </a:r>
          </a:p>
          <a:p>
            <a:endParaRPr lang="en-IN" sz="2000" b="1" dirty="0">
              <a:cs typeface="Calibri"/>
            </a:endParaRPr>
          </a:p>
          <a:p>
            <a:endParaRPr lang="en-IN" sz="2000" b="1" dirty="0">
              <a:cs typeface="Calibri"/>
            </a:endParaRPr>
          </a:p>
          <a:p>
            <a:endParaRPr lang="en-IN" sz="2000" b="1" dirty="0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3DBE8D-E4F4-A00D-B329-416A91E0F8DF}"/>
              </a:ext>
            </a:extLst>
          </p:cNvPr>
          <p:cNvCxnSpPr/>
          <p:nvPr/>
        </p:nvCxnSpPr>
        <p:spPr>
          <a:xfrm>
            <a:off x="1371601" y="4635305"/>
            <a:ext cx="576775" cy="46423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7C1073-446C-2AFE-7341-E363E8AA5E26}"/>
              </a:ext>
            </a:extLst>
          </p:cNvPr>
          <p:cNvCxnSpPr>
            <a:cxnSpLocks/>
          </p:cNvCxnSpPr>
          <p:nvPr/>
        </p:nvCxnSpPr>
        <p:spPr>
          <a:xfrm flipH="1">
            <a:off x="2391508" y="4403188"/>
            <a:ext cx="182878" cy="62601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3DA3E-3BDD-8E69-96A2-804BC303277B}"/>
              </a:ext>
            </a:extLst>
          </p:cNvPr>
          <p:cNvCxnSpPr>
            <a:cxnSpLocks/>
          </p:cNvCxnSpPr>
          <p:nvPr/>
        </p:nvCxnSpPr>
        <p:spPr>
          <a:xfrm flipV="1">
            <a:off x="3144127" y="4832254"/>
            <a:ext cx="499402" cy="26728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54F243-D745-4DE2-5D6F-2D6EB33D454F}"/>
              </a:ext>
            </a:extLst>
          </p:cNvPr>
          <p:cNvSpPr txBox="1"/>
          <p:nvPr/>
        </p:nvSpPr>
        <p:spPr>
          <a:xfrm>
            <a:off x="-150034" y="113979"/>
            <a:ext cx="14930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GU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5D0DE-29B7-25B2-3EE9-736ED18F18F8}"/>
              </a:ext>
            </a:extLst>
          </p:cNvPr>
          <p:cNvSpPr txBox="1"/>
          <p:nvPr/>
        </p:nvSpPr>
        <p:spPr>
          <a:xfrm>
            <a:off x="-74903" y="7801149"/>
            <a:ext cx="149304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highlight>
                  <a:srgbClr val="E0D7F4"/>
                </a:highlight>
              </a:rPr>
              <a:t>RIN-N-TONIC JISKEY WHISKEY NO GUM RUM ESPRESSO MARTINI RIN-N-TONIC JISKEY WHISKEY NO GUM RUM ESPRESSO MARTINI RIN-N-TONIC JISKEY NO GU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D3638E-7143-BFF6-48F0-070A11035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699" y="3228514"/>
            <a:ext cx="4302988" cy="37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15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2CEE0-CE0D-EE37-2310-5CCAA3CC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16" y="1388932"/>
            <a:ext cx="5337368" cy="50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0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778</Words>
  <Application>Microsoft Office PowerPoint</Application>
  <PresentationFormat>Custom</PresentationFormat>
  <Paragraphs>77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Sanshita Goyal</cp:lastModifiedBy>
  <cp:revision>333</cp:revision>
  <dcterms:created xsi:type="dcterms:W3CDTF">2024-01-06T16:49:18Z</dcterms:created>
  <dcterms:modified xsi:type="dcterms:W3CDTF">2024-01-23T07:20:08Z</dcterms:modified>
</cp:coreProperties>
</file>