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81" r:id="rId3"/>
    <p:sldId id="279" r:id="rId4"/>
    <p:sldId id="282" r:id="rId5"/>
    <p:sldId id="295" r:id="rId6"/>
    <p:sldId id="296" r:id="rId7"/>
    <p:sldId id="309" r:id="rId8"/>
    <p:sldId id="284" r:id="rId9"/>
    <p:sldId id="285" r:id="rId10"/>
    <p:sldId id="310" r:id="rId11"/>
    <p:sldId id="311" r:id="rId12"/>
    <p:sldId id="312" r:id="rId13"/>
    <p:sldId id="313" r:id="rId14"/>
    <p:sldId id="314" r:id="rId15"/>
    <p:sldId id="298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6" r:id="rId25"/>
    <p:sldId id="328" r:id="rId26"/>
    <p:sldId id="329" r:id="rId27"/>
    <p:sldId id="332" r:id="rId28"/>
    <p:sldId id="330" r:id="rId29"/>
    <p:sldId id="331" r:id="rId30"/>
    <p:sldId id="333" r:id="rId31"/>
    <p:sldId id="334" r:id="rId32"/>
    <p:sldId id="266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7"/>
    <a:srgbClr val="ED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/>
    <p:restoredTop sz="94743" autoAdjust="0"/>
  </p:normalViewPr>
  <p:slideViewPr>
    <p:cSldViewPr>
      <p:cViewPr varScale="1">
        <p:scale>
          <a:sx n="106" d="100"/>
          <a:sy n="106" d="100"/>
        </p:scale>
        <p:origin x="948" y="132"/>
      </p:cViewPr>
      <p:guideLst>
        <p:guide orient="horz" pos="2256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89790-4EA7-DD47-9CE4-162991C15A5C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A0776-206F-0B4B-8275-1ECB929B6D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9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93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65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87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7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01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8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35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 rotWithShape="1">
          <a:blip r:embed="rId4" cstate="print"/>
          <a:srcRect l="1876" t="35556" r="-1876" b="34444"/>
          <a:stretch/>
        </p:blipFill>
        <p:spPr>
          <a:xfrm>
            <a:off x="0" y="4648200"/>
            <a:ext cx="12420600" cy="15925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E8088-557A-6D43-AEC0-373CA0705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CFD6AD-8C54-EB45-85E2-0618D1558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029AB-1E44-1F4F-B1DE-2A5589E2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D39-24CE-CC43-A6AF-0B85112A305C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6C5D3-299A-394F-81DB-56689E3A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497AA-8F28-7440-9CCE-D71B5884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65FB-7E28-EF4C-84CC-B62D06BCF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49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1935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602" y="2713177"/>
            <a:ext cx="484479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4082" y="2130678"/>
            <a:ext cx="8323834" cy="169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" Target="slide1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7236"/>
            <a:chOff x="0" y="760"/>
            <a:chExt cx="12192000" cy="685723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7781" y="145249"/>
              <a:ext cx="1106284" cy="5061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0"/>
              <a:ext cx="12192000" cy="6857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63957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试用期述职报告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4400" y="3643837"/>
            <a:ext cx="295471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姓名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组别：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职位：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62E323-1A34-3142-974A-D2D77EF1C195}"/>
              </a:ext>
            </a:extLst>
          </p:cNvPr>
          <p:cNvSpPr txBox="1"/>
          <p:nvPr/>
        </p:nvSpPr>
        <p:spPr>
          <a:xfrm>
            <a:off x="4847099" y="3234331"/>
            <a:ext cx="2497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LB</a:t>
            </a:r>
            <a:r>
              <a:rPr kumimoji="1" lang="zh-CN" altLang="en-US" sz="6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拓展</a:t>
            </a:r>
            <a:endParaRPr kumimoji="1" lang="zh-CN" altLang="en-US" sz="6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9" b="-513"/>
          <a:stretch/>
        </p:blipFill>
        <p:spPr>
          <a:xfrm>
            <a:off x="9785681" y="-1377578"/>
            <a:ext cx="6271986" cy="51642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>
          <a:xfrm>
            <a:off x="-7257" y="4630439"/>
            <a:ext cx="4026312" cy="42556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/>
          <a:stretch/>
        </p:blipFill>
        <p:spPr>
          <a:xfrm>
            <a:off x="3999017" y="-2305954"/>
            <a:ext cx="4882362" cy="3234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14" y="1786361"/>
            <a:ext cx="1447970" cy="1447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0" b="39934"/>
          <a:stretch/>
        </p:blipFill>
        <p:spPr>
          <a:xfrm>
            <a:off x="9160934" y="4811805"/>
            <a:ext cx="5638800" cy="40923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6381"/>
          <a:stretch/>
        </p:blipFill>
        <p:spPr>
          <a:xfrm>
            <a:off x="-3283857" y="-485399"/>
            <a:ext cx="6553200" cy="3608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-1"/>
          <a:stretch/>
        </p:blipFill>
        <p:spPr>
          <a:xfrm>
            <a:off x="5249956" y="5456690"/>
            <a:ext cx="2371429" cy="46103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4" y="4811805"/>
            <a:ext cx="1063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" b="-513"/>
          <a:stretch/>
        </p:blipFill>
        <p:spPr>
          <a:xfrm>
            <a:off x="152400" y="1295400"/>
            <a:ext cx="6189219" cy="4038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C4FD83-E808-8B49-B653-8C5DACE3E6E9}"/>
              </a:ext>
            </a:extLst>
          </p:cNvPr>
          <p:cNvSpPr/>
          <p:nvPr/>
        </p:nvSpPr>
        <p:spPr>
          <a:xfrm>
            <a:off x="7014087" y="674400"/>
            <a:ext cx="38444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计划大厅</a:t>
            </a:r>
            <a:endParaRPr lang="zh-CN" altLang="en-US" sz="3200" b="1" dirty="0">
              <a:solidFill>
                <a:srgbClr val="1D1D1F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solidFill>
                <a:srgbClr val="1D1D1F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动态页签。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页签可以动态拓展而不是固定不变，同时为了满足个性化的需求还添加了丰富的交互操作。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高可交互数据表格。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依照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状态机的规则行数据根据自身状态变为合适颜色，拥有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没有的交互行为如下拉框，选人，按钮。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加载速度优化。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页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架构下的设计导致每次刷新数据都会重新渲染，将数据改为分步加载提高速度。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33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62E323-1A34-3142-974A-D2D77EF1C195}"/>
              </a:ext>
            </a:extLst>
          </p:cNvPr>
          <p:cNvSpPr txBox="1"/>
          <p:nvPr/>
        </p:nvSpPr>
        <p:spPr>
          <a:xfrm>
            <a:off x="4847099" y="3234331"/>
            <a:ext cx="2497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LB</a:t>
            </a:r>
            <a:r>
              <a:rPr kumimoji="1" lang="zh-CN" altLang="en-US" sz="6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拓展</a:t>
            </a:r>
            <a:endParaRPr kumimoji="1" lang="zh-CN" altLang="en-US" sz="6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9" b="-513"/>
          <a:stretch/>
        </p:blipFill>
        <p:spPr>
          <a:xfrm>
            <a:off x="9785681" y="-1377578"/>
            <a:ext cx="6271986" cy="5164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/>
          <a:stretch/>
        </p:blipFill>
        <p:spPr>
          <a:xfrm>
            <a:off x="3999017" y="-2305954"/>
            <a:ext cx="4882362" cy="3234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14" y="1786361"/>
            <a:ext cx="1447970" cy="1447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0" b="39934"/>
          <a:stretch/>
        </p:blipFill>
        <p:spPr>
          <a:xfrm>
            <a:off x="9160934" y="4811805"/>
            <a:ext cx="5638800" cy="40923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6381"/>
          <a:stretch/>
        </p:blipFill>
        <p:spPr>
          <a:xfrm>
            <a:off x="-3283857" y="-485399"/>
            <a:ext cx="6553200" cy="3608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-1"/>
          <a:stretch/>
        </p:blipFill>
        <p:spPr>
          <a:xfrm>
            <a:off x="5249956" y="5456690"/>
            <a:ext cx="2371429" cy="46103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4" y="4811805"/>
            <a:ext cx="10639371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52" y="4630438"/>
            <a:ext cx="4702552" cy="26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4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C4FD83-E808-8B49-B653-8C5DACE3E6E9}"/>
              </a:ext>
            </a:extLst>
          </p:cNvPr>
          <p:cNvSpPr/>
          <p:nvPr/>
        </p:nvSpPr>
        <p:spPr>
          <a:xfrm>
            <a:off x="7239000" y="1981200"/>
            <a:ext cx="384441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任务大厅</a:t>
            </a:r>
            <a:endParaRPr lang="zh-CN" altLang="en-US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载入过慢的问题。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原有数据结构频繁对数组进行删除移动操作，导致时间复杂度过高。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节省时间成本。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有原本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20s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优化到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2s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，效率提升了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90%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" y="1781425"/>
            <a:ext cx="6766313" cy="3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1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381000"/>
            <a:ext cx="6458004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C4FD83-E808-8B49-B653-8C5DACE3E6E9}"/>
              </a:ext>
            </a:extLst>
          </p:cNvPr>
          <p:cNvSpPr/>
          <p:nvPr/>
        </p:nvSpPr>
        <p:spPr>
          <a:xfrm>
            <a:off x="6640795" y="1981200"/>
            <a:ext cx="38444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内存暴涨问题排查</a:t>
            </a:r>
            <a:endParaRPr lang="zh-CN" altLang="en-US" sz="32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程序卡死。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内存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占用无故增高用户运行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一段时间后 内存就不够用了。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请求指数增加。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请求的数量符合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n^2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代表打开的页面次数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3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62" b="94305" l="9631" r="89754">
                        <a14:foregroundMark x1="18648" y1="7062" x2="20287" y2="7062"/>
                        <a14:foregroundMark x1="30943" y1="85877" x2="30943" y2="85877"/>
                        <a14:foregroundMark x1="70697" y1="85877" x2="70697" y2="85877"/>
                        <a14:foregroundMark x1="37500" y1="84966" x2="49385" y2="84966"/>
                        <a14:foregroundMark x1="55123" y1="84055" x2="65779" y2="94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0" y="1338524"/>
            <a:ext cx="4647619" cy="41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2800" y="167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PingFang SC" panose="020B0400000000000000"/>
              </a:rPr>
              <a:t>UI</a:t>
            </a:r>
            <a:r>
              <a:rPr lang="zh-CN" altLang="en-US" b="1" dirty="0" smtClean="0">
                <a:solidFill>
                  <a:schemeClr val="bg1"/>
                </a:solidFill>
                <a:ea typeface="PingFang SC" panose="020B0400000000000000"/>
              </a:rPr>
              <a:t>层</a:t>
            </a:r>
            <a:endParaRPr lang="zh-CN" altLang="en-US" b="1" dirty="0">
              <a:solidFill>
                <a:schemeClr val="bg1"/>
              </a:solidFill>
              <a:ea typeface="PingFang SC" panose="020B040000000000000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0" y="3244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PingFang SC" panose="020B0400000000000000"/>
              </a:rPr>
              <a:t>逻辑层</a:t>
            </a:r>
            <a:endParaRPr lang="zh-CN" altLang="en-US" b="1" dirty="0">
              <a:solidFill>
                <a:schemeClr val="bg1"/>
              </a:solidFill>
              <a:ea typeface="PingFang SC" panose="020B040000000000000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52800" y="48665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PingFang SC" panose="020B0400000000000000"/>
              </a:rPr>
              <a:t>实体层</a:t>
            </a:r>
            <a:endParaRPr lang="zh-CN" altLang="en-US" b="1" dirty="0">
              <a:solidFill>
                <a:schemeClr val="bg1"/>
              </a:solidFill>
              <a:ea typeface="PingFang SC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583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06" y="2237839"/>
            <a:ext cx="9394926" cy="389697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230106" y="685800"/>
            <a:ext cx="73354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频繁</a:t>
            </a:r>
            <a:r>
              <a:rPr lang="en-US" altLang="zh-CN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内存依旧暴涨。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重复打开计划大厅，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60s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内内存从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587MB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增加到了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1.6GB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，内存占用增加了三倍多，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耗时也越来越多，程序也出现卡顿情况。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230106" y="685800"/>
            <a:ext cx="7335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分析单个窗口打开页面情况。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简单拆分问题，分析单个窗口内存使用情况。单个页面中一次值刷新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210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条数据。依照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MVVM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模型内存增加量可以看作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UI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层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+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逻辑层所占用的内存，每次刷新数据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平均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增加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18MB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的内存占用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4" b="40882"/>
          <a:stretch/>
        </p:blipFill>
        <p:spPr>
          <a:xfrm>
            <a:off x="1752600" y="2250539"/>
            <a:ext cx="7848600" cy="36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230106" y="685800"/>
            <a:ext cx="7335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定位</a:t>
            </a:r>
            <a:r>
              <a:rPr lang="en-US" altLang="zh-CN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Entity</a:t>
            </a:r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层内存占用情况。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目前猜测是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Entity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占内存过多，这里定位一下发现与初次的内存快照对比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entity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占用的内存正好是每次新增的内存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大小，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154552+8400+6152+1680 =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170,784byte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=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0.1MB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，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这里计数差异正好是一个页签所含的计划数量，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Entity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层内存占比并不是太多，主要消耗在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UI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和逻辑层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5757" b="69999"/>
          <a:stretch/>
        </p:blipFill>
        <p:spPr>
          <a:xfrm>
            <a:off x="1133475" y="2695039"/>
            <a:ext cx="99250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816723" y="990600"/>
            <a:ext cx="913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未触发</a:t>
            </a:r>
            <a:r>
              <a:rPr lang="en-US" altLang="zh-CN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。</a:t>
            </a:r>
            <a:endParaRPr lang="en-US" altLang="zh-CN" sz="2000" b="1" dirty="0" smtClean="0">
              <a:solidFill>
                <a:schemeClr val="bg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clear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()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，清除了存储的数据，之前申请的内存空间依旧不变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；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new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List(),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重新申请新的内存；当数据量很大时，重新申请会比较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快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考虑到计划数据量不是很大，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的时候又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会申请开启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新的内存，旧有的数据虽然没有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引用，但是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还没达到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的阈值就一直占用内存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800"/>
            <a:ext cx="9718541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79BB14-A48D-DE4C-9D65-80A3FA177DBC}"/>
              </a:ext>
            </a:extLst>
          </p:cNvPr>
          <p:cNvGrpSpPr/>
          <p:nvPr/>
        </p:nvGrpSpPr>
        <p:grpSpPr>
          <a:xfrm>
            <a:off x="-4110872" y="0"/>
            <a:ext cx="16302872" cy="6862916"/>
            <a:chOff x="-4110872" y="0"/>
            <a:chExt cx="16302872" cy="686291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84B185-83AB-C54D-AB41-D166E94FE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10872" y="0"/>
              <a:ext cx="12192000" cy="685800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4AAEC8-2FA4-CF49-A76E-C4964B53430C}"/>
                </a:ext>
              </a:extLst>
            </p:cNvPr>
            <p:cNvSpPr/>
            <p:nvPr/>
          </p:nvSpPr>
          <p:spPr>
            <a:xfrm>
              <a:off x="8077200" y="0"/>
              <a:ext cx="4114800" cy="68629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D240B55-7D19-D84C-9D31-DD93D39D514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28" name="MH_Number_1">
            <a:hlinkClick r:id="rId22" action="ppaction://hlinksldjump"/>
            <a:extLst>
              <a:ext uri="{FF2B5EF4-FFF2-40B4-BE49-F238E27FC236}">
                <a16:creationId xmlns:a16="http://schemas.microsoft.com/office/drawing/2014/main" id="{7E939369-8EE7-C242-8DC5-CF2F5A166C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62161" y="1317645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MH_Number_2">
            <a:hlinkClick r:id="rId23" action="ppaction://hlinksldjump"/>
            <a:extLst>
              <a:ext uri="{FF2B5EF4-FFF2-40B4-BE49-F238E27FC236}">
                <a16:creationId xmlns:a16="http://schemas.microsoft.com/office/drawing/2014/main" id="{42A93E6D-9505-D24E-B0DD-31F1B36E23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862161" y="2189924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02</a:t>
            </a:r>
          </a:p>
        </p:txBody>
      </p:sp>
      <p:sp>
        <p:nvSpPr>
          <p:cNvPr id="30" name="MH_Number_3">
            <a:hlinkClick r:id="" action="ppaction://noaction"/>
            <a:extLst>
              <a:ext uri="{FF2B5EF4-FFF2-40B4-BE49-F238E27FC236}">
                <a16:creationId xmlns:a16="http://schemas.microsoft.com/office/drawing/2014/main" id="{6814CA77-C62C-AE42-BD62-D80BC5C52A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62161" y="3062203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03</a:t>
            </a:r>
            <a:endParaRPr lang="zh-CN" altLang="en-US" sz="28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6AD142DE-A8BB-0545-A071-8BF9A58795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62161" y="3934482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04</a:t>
            </a:r>
            <a:endParaRPr lang="zh-CN" altLang="en-US" sz="28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MH_Number_5">
            <a:hlinkClick r:id="" action="ppaction://noaction"/>
            <a:extLst>
              <a:ext uri="{FF2B5EF4-FFF2-40B4-BE49-F238E27FC236}">
                <a16:creationId xmlns:a16="http://schemas.microsoft.com/office/drawing/2014/main" id="{9A0EEDEB-47AE-A64D-BD5F-24878CD157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862161" y="4806761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05</a:t>
            </a:r>
            <a:endParaRPr lang="zh-CN" altLang="en-US" sz="28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MH_Entry_1">
            <a:hlinkClick r:id="rId22" action="ppaction://hlinksldjump"/>
            <a:extLst>
              <a:ext uri="{FF2B5EF4-FFF2-40B4-BE49-F238E27FC236}">
                <a16:creationId xmlns:a16="http://schemas.microsoft.com/office/drawing/2014/main" id="{6EAC110C-294E-7F4B-A71F-3F3C7ABBA89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84481" y="1381463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自我介绍</a:t>
            </a:r>
          </a:p>
        </p:txBody>
      </p:sp>
      <p:sp>
        <p:nvSpPr>
          <p:cNvPr id="34" name="MH_Entry_2">
            <a:hlinkClick r:id="rId23" action="ppaction://hlinksldjump"/>
            <a:extLst>
              <a:ext uri="{FF2B5EF4-FFF2-40B4-BE49-F238E27FC236}">
                <a16:creationId xmlns:a16="http://schemas.microsoft.com/office/drawing/2014/main" id="{930DC81D-5BB0-0147-B5A6-2836B768539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84481" y="2252928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职位职责</a:t>
            </a:r>
            <a:r>
              <a:rPr lang="en-US" altLang="zh-CN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&amp;</a:t>
            </a:r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工作报告</a:t>
            </a:r>
          </a:p>
        </p:txBody>
      </p:sp>
      <p:sp>
        <p:nvSpPr>
          <p:cNvPr id="35" name="MH_Entry_4">
            <a:hlinkClick r:id="" action="ppaction://noaction"/>
            <a:extLst>
              <a:ext uri="{FF2B5EF4-FFF2-40B4-BE49-F238E27FC236}">
                <a16:creationId xmlns:a16="http://schemas.microsoft.com/office/drawing/2014/main" id="{8B92B396-C6B4-EC40-9E96-D49CC7F0D27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84481" y="3063313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融入团队和合作</a:t>
            </a:r>
          </a:p>
        </p:txBody>
      </p:sp>
      <p:sp>
        <p:nvSpPr>
          <p:cNvPr id="36" name="MH_Entry_5">
            <a:hlinkClick r:id="" action="ppaction://noaction"/>
            <a:extLst>
              <a:ext uri="{FF2B5EF4-FFF2-40B4-BE49-F238E27FC236}">
                <a16:creationId xmlns:a16="http://schemas.microsoft.com/office/drawing/2014/main" id="{DF1AE318-F0C3-B642-B73F-F95C719462E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19942" y="3989873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未来规划</a:t>
            </a:r>
          </a:p>
        </p:txBody>
      </p:sp>
      <p:sp>
        <p:nvSpPr>
          <p:cNvPr id="37" name="MH_Entry_6">
            <a:hlinkClick r:id="rId23" action="ppaction://hlinksldjump"/>
            <a:extLst>
              <a:ext uri="{FF2B5EF4-FFF2-40B4-BE49-F238E27FC236}">
                <a16:creationId xmlns:a16="http://schemas.microsoft.com/office/drawing/2014/main" id="{E61760F5-1AA9-764F-81F6-789FCDB0969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19942" y="4872296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建议和意见</a:t>
            </a:r>
          </a:p>
        </p:txBody>
      </p:sp>
      <p:sp>
        <p:nvSpPr>
          <p:cNvPr id="38" name="MH_Others_1">
            <a:extLst>
              <a:ext uri="{FF2B5EF4-FFF2-40B4-BE49-F238E27FC236}">
                <a16:creationId xmlns:a16="http://schemas.microsoft.com/office/drawing/2014/main" id="{BDFCEF96-5850-8C41-8252-F0D571C865C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26154" y="1381462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MH_Others_2">
            <a:extLst>
              <a:ext uri="{FF2B5EF4-FFF2-40B4-BE49-F238E27FC236}">
                <a16:creationId xmlns:a16="http://schemas.microsoft.com/office/drawing/2014/main" id="{D81D33B9-5CE3-954B-8FFE-390CFB69556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26154" y="2253741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0" name="MH_Others_3">
            <a:extLst>
              <a:ext uri="{FF2B5EF4-FFF2-40B4-BE49-F238E27FC236}">
                <a16:creationId xmlns:a16="http://schemas.microsoft.com/office/drawing/2014/main" id="{FEB99897-208A-7B41-A775-1CF2DCB0E20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26154" y="3126020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MH_Others_4">
            <a:extLst>
              <a:ext uri="{FF2B5EF4-FFF2-40B4-BE49-F238E27FC236}">
                <a16:creationId xmlns:a16="http://schemas.microsoft.com/office/drawing/2014/main" id="{03268706-7781-EE47-871D-88A46F30799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26154" y="3998299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MH_Others_5">
            <a:extLst>
              <a:ext uri="{FF2B5EF4-FFF2-40B4-BE49-F238E27FC236}">
                <a16:creationId xmlns:a16="http://schemas.microsoft.com/office/drawing/2014/main" id="{F47C3C22-6EF9-1940-8BC0-B46836D4759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26154" y="4870578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3" name="MH_Others_7">
            <a:extLst>
              <a:ext uri="{FF2B5EF4-FFF2-40B4-BE49-F238E27FC236}">
                <a16:creationId xmlns:a16="http://schemas.microsoft.com/office/drawing/2014/main" id="{5A28DB6A-DBD0-994A-A331-226248457D6D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16200000">
            <a:off x="3694280" y="2401018"/>
            <a:ext cx="5808000" cy="186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9600" dirty="0">
                <a:solidFill>
                  <a:srgbClr val="ED1E24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itchFamily="34" charset="0"/>
              </a:rPr>
              <a:t>Contents</a:t>
            </a:r>
            <a:endParaRPr lang="zh-CN" altLang="en-US" sz="9600" dirty="0">
              <a:solidFill>
                <a:srgbClr val="ED1E24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itchFamily="34" charset="0"/>
            </a:endParaRPr>
          </a:p>
        </p:txBody>
      </p:sp>
      <p:sp>
        <p:nvSpPr>
          <p:cNvPr id="44" name="MH_Others_8">
            <a:extLst>
              <a:ext uri="{FF2B5EF4-FFF2-40B4-BE49-F238E27FC236}">
                <a16:creationId xmlns:a16="http://schemas.microsoft.com/office/drawing/2014/main" id="{F81DE7AF-18D8-B04E-ABC7-B1E538E5766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101472" y="462722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cxnSp>
        <p:nvCxnSpPr>
          <p:cNvPr id="45" name="MH_Others_9">
            <a:extLst>
              <a:ext uri="{FF2B5EF4-FFF2-40B4-BE49-F238E27FC236}">
                <a16:creationId xmlns:a16="http://schemas.microsoft.com/office/drawing/2014/main" id="{609FE26A-E62F-7E43-AEE3-F47770724C1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7167639" y="462721"/>
            <a:ext cx="0" cy="5976664"/>
          </a:xfrm>
          <a:prstGeom prst="line">
            <a:avLst/>
          </a:prstGeom>
          <a:ln w="28575">
            <a:solidFill>
              <a:srgbClr val="ED1E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816723" y="990600"/>
            <a:ext cx="9133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分析</a:t>
            </a:r>
            <a:r>
              <a:rPr lang="en-US" altLang="zh-CN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UI</a:t>
            </a:r>
            <a:r>
              <a:rPr lang="zh-CN" altLang="en-US" sz="2000" b="1" dirty="0" smtClean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和逻辑层</a:t>
            </a:r>
            <a:endParaRPr lang="en-US" altLang="zh-CN" sz="2000" b="1" dirty="0" smtClean="0">
              <a:solidFill>
                <a:schemeClr val="bg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重复打开计划大厅发现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每次打开一次都新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一个页面，而原来的页面并未关闭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，并且这里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走了标准的关闭流程，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并且调用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了强制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，但是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并不起作用，这时候猜测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UI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界面其实存在引用导致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无法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回收。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在主窗口创建一个子窗口，主窗口拥有子窗口的引用，与通过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sh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执行一个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脚本类似，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只是从主线程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了一个子线程，主线程依然持有这样页面的引用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6" b="78847"/>
          <a:stretch/>
        </p:blipFill>
        <p:spPr>
          <a:xfrm>
            <a:off x="1816723" y="3276600"/>
            <a:ext cx="9680586" cy="18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816723" y="990600"/>
            <a:ext cx="913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请求指数</a:t>
            </a:r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增加</a:t>
            </a:r>
            <a:endParaRPr lang="en-US" altLang="zh-CN" sz="2000" b="1" dirty="0" smtClean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同时通过对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Http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抓包分析，</a:t>
            </a:r>
            <a:r>
              <a:rPr lang="en-US" altLang="zh-CN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请求的数量符合</a:t>
            </a:r>
            <a:r>
              <a:rPr lang="en-US" altLang="zh-CN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n^2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代表打开的页面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次数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第四次打开页面会有四个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UI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实例，由于逻辑层订阅了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UI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事件，单实例是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对一的，多实例就会变成广播，这样导致了单个逻辑层会收到四个事件，所以第四次打开页面会触发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4^2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622962"/>
            <a:ext cx="3352800" cy="37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816723" y="990600"/>
            <a:ext cx="913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解决方法</a:t>
            </a:r>
            <a:endParaRPr lang="en-US" altLang="zh-CN" sz="2000" b="1" dirty="0" smtClean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现有方法以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new Page()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的方式加载 后切换其他的新页面时 原来的内存并不会释放， 加载新页面内存就会一直往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上涨。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切换</a:t>
            </a:r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页面不要每次都重新实例化一个新</a:t>
            </a:r>
            <a:r>
              <a:rPr lang="en-US" altLang="zh-CN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page</a:t>
            </a:r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，而是做成一个单</a:t>
            </a:r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</a:t>
            </a:r>
            <a:endParaRPr lang="en-US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3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723" y="293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1816723" y="609600"/>
            <a:ext cx="9133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优化结果</a:t>
            </a:r>
            <a:endParaRPr lang="en-US" altLang="zh-CN" sz="2000" b="1" dirty="0" smtClean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20000KB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-&gt;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6000KB 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=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13MB</a:t>
            </a: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减少了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70%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的内存占用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47800" y="2299724"/>
            <a:ext cx="8148637" cy="1398174"/>
            <a:chOff x="914400" y="3514084"/>
            <a:chExt cx="8148637" cy="13981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21"/>
            <a:stretch/>
          </p:blipFill>
          <p:spPr>
            <a:xfrm>
              <a:off x="914400" y="3514084"/>
              <a:ext cx="6924675" cy="139231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8" t="34822" r="41218" b="43839"/>
            <a:stretch/>
          </p:blipFill>
          <p:spPr>
            <a:xfrm>
              <a:off x="7158037" y="4023947"/>
              <a:ext cx="1905000" cy="8883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3" t="42357" r="331" b="4140"/>
          <a:stretch/>
        </p:blipFill>
        <p:spPr>
          <a:xfrm>
            <a:off x="5591175" y="4287350"/>
            <a:ext cx="5562600" cy="16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34713"/>
          <a:stretch/>
        </p:blipFill>
        <p:spPr>
          <a:xfrm>
            <a:off x="-1981200" y="4097290"/>
            <a:ext cx="7019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2695575" y="-4916"/>
            <a:ext cx="14887575" cy="6862916"/>
            <a:chOff x="-2695575" y="-4916"/>
            <a:chExt cx="14887575" cy="686291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95575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5791200" y="228600"/>
            <a:ext cx="384441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回顾和工作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思考</a:t>
            </a:r>
            <a:r>
              <a:rPr lang="zh-CN" altLang="en-US" sz="32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创造价值。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做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的事情是有意义的，可以为团队节省时间，提高效率，能够切实的投入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到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生产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之中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，比从前自己在学校做的小玩具有意义多了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多沟通多交流。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不怕麻烦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实现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功能前多和</a:t>
            </a:r>
            <a:r>
              <a:rPr lang="en-US" altLang="zh-CN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PM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沟通确定好想要的东西是什么样子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多</a:t>
            </a:r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学习多思考。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实现新需求前先大致确定下实现流程，看是否能依据现有技术实现，能否复用，需要了解哪方面的知识。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多请教多问问题。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遇到实在解决不了的问题多问问前辈，不要原地打转白白浪费时间。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50" y="-76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396062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93637-99F9-404B-9DC3-5F1F419B8C51}"/>
              </a:ext>
            </a:extLst>
          </p:cNvPr>
          <p:cNvSpPr txBox="1"/>
          <p:nvPr/>
        </p:nvSpPr>
        <p:spPr>
          <a:xfrm>
            <a:off x="7239000" y="3505200"/>
            <a:ext cx="615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团队融入和合作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83844EF-DFC9-5F44-9AC6-7A35DC782DBE}"/>
              </a:ext>
            </a:extLst>
          </p:cNvPr>
          <p:cNvSpPr txBox="1"/>
          <p:nvPr/>
        </p:nvSpPr>
        <p:spPr>
          <a:xfrm>
            <a:off x="7848600" y="2790794"/>
            <a:ext cx="206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PART </a:t>
            </a:r>
            <a:r>
              <a:rPr lang="en-US" altLang="zh-CN" sz="4000" dirty="0" smtClean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Bauhaus 93" panose="04030905020B02020C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85840-0921-5246-B6B4-3A51BF5348AE}"/>
              </a:ext>
            </a:extLst>
          </p:cNvPr>
          <p:cNvSpPr txBox="1"/>
          <p:nvPr/>
        </p:nvSpPr>
        <p:spPr>
          <a:xfrm>
            <a:off x="9420574" y="4210666"/>
            <a:ext cx="211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合作过程和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心得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B7314-3893-F448-BADD-51B7ABDAD701}"/>
              </a:ext>
            </a:extLst>
          </p:cNvPr>
          <p:cNvSpPr txBox="1"/>
          <p:nvPr/>
        </p:nvSpPr>
        <p:spPr>
          <a:xfrm>
            <a:off x="7058459" y="4201014"/>
            <a:ext cx="254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对部门和工作室感受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9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1600200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6096000" y="889844"/>
            <a:ext cx="365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对部门和工作室的感受</a:t>
            </a:r>
            <a:r>
              <a:rPr lang="zh-CN" altLang="en-US" sz="32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zh-CN" altLang="en-US" sz="3200" b="1" dirty="0" smtClean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28600" y="-17473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ea typeface="PingFang SC" panose="020B0400000000000000"/>
              </a:rPr>
              <a:t>（一</a:t>
            </a:r>
            <a:r>
              <a:rPr lang="zh-CN" altLang="en-US" sz="1200" b="1" dirty="0">
                <a:ea typeface="PingFang SC" panose="020B0400000000000000"/>
              </a:rPr>
              <a:t>）对部门和工作室的感受</a:t>
            </a:r>
            <a:endParaRPr lang="zh-CN" altLang="en-US" sz="1200" b="1" dirty="0">
              <a:ea typeface="PingFang SC" panose="020B04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6096000" y="2895600"/>
            <a:ext cx="4637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分工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明细，职责清晰，各部门之间协助与监管有序，工作流程比较简洁快速没有大大小小开不完的会，小的需求功能直接搬个小凳子就能聊完，共同爱好比较多游戏 二次元 番剧 段子 抛一个梗都能接住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62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1600200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6096000" y="2209800"/>
            <a:ext cx="449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合作过程和心得。</a:t>
            </a:r>
            <a:endParaRPr lang="zh-CN" altLang="en-US" sz="3200" b="1" dirty="0" smtClean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-17473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ea typeface="PingFang SC" panose="020B0400000000000000"/>
              </a:rPr>
              <a:t>（二</a:t>
            </a:r>
            <a:r>
              <a:rPr lang="zh-CN" altLang="en-US" sz="1200" b="1" dirty="0" smtClean="0">
                <a:ea typeface="PingFang SC" panose="020B0400000000000000"/>
              </a:rPr>
              <a:t>）</a:t>
            </a:r>
            <a:r>
              <a:rPr lang="zh-CN" altLang="en-US" sz="1200" b="1" dirty="0">
                <a:ea typeface="PingFang SC" panose="020B0400000000000000"/>
              </a:rPr>
              <a:t>合作过程和心得</a:t>
            </a:r>
            <a:endParaRPr lang="zh-CN" altLang="en-US" sz="1200" b="1" dirty="0">
              <a:ea typeface="PingFang SC" panose="020B040000000000000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6096000" y="3320174"/>
            <a:ext cx="4637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团队合作最重要的就是沟通，沟通可以简化为一个输出输出系统，考验的就是自己的理解与表达能力，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18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28600" y="-4916"/>
            <a:ext cx="14706600" cy="6862916"/>
            <a:chOff x="-2514600" y="-4916"/>
            <a:chExt cx="14706600" cy="68629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14600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93637-99F9-404B-9DC3-5F1F419B8C51}"/>
              </a:ext>
            </a:extLst>
          </p:cNvPr>
          <p:cNvSpPr txBox="1"/>
          <p:nvPr/>
        </p:nvSpPr>
        <p:spPr>
          <a:xfrm>
            <a:off x="7696200" y="3505200"/>
            <a:ext cx="615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未来规划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83844EF-DFC9-5F44-9AC6-7A35DC782DBE}"/>
              </a:ext>
            </a:extLst>
          </p:cNvPr>
          <p:cNvSpPr txBox="1"/>
          <p:nvPr/>
        </p:nvSpPr>
        <p:spPr>
          <a:xfrm>
            <a:off x="7948853" y="2790794"/>
            <a:ext cx="206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PART </a:t>
            </a:r>
            <a:r>
              <a:rPr lang="en-US" altLang="zh-CN" sz="4000" dirty="0" smtClean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Bauhaus 93" panose="04030905020B02020C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85840-0921-5246-B6B4-3A51BF5348AE}"/>
              </a:ext>
            </a:extLst>
          </p:cNvPr>
          <p:cNvSpPr txBox="1"/>
          <p:nvPr/>
        </p:nvSpPr>
        <p:spPr>
          <a:xfrm>
            <a:off x="8980215" y="4210666"/>
            <a:ext cx="295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个人能力提升和发展</a:t>
            </a:r>
            <a:endParaRPr lang="zh-CN" altLang="en-US" sz="1600" dirty="0" smtClean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B7314-3893-F448-BADD-51B7ABDAD701}"/>
              </a:ext>
            </a:extLst>
          </p:cNvPr>
          <p:cNvSpPr txBox="1"/>
          <p:nvPr/>
        </p:nvSpPr>
        <p:spPr>
          <a:xfrm>
            <a:off x="6620309" y="4201014"/>
            <a:ext cx="254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未来工作目标和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规划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86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514600" y="-4916"/>
            <a:ext cx="14706600" cy="6862916"/>
            <a:chOff x="-2514600" y="-4916"/>
            <a:chExt cx="14706600" cy="68629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14600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6096000" y="19812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未来工作目标和规划：</a:t>
            </a:r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6096000" y="2565975"/>
            <a:ext cx="533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刚毕业个方便能力还十分欠缺，在工作中仍处于一学习阶段，要多多学习多成长，争取早日能有独当一面的能力，实现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价值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在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掌握工作所需的技能时拓宽自己的技术视野，看看那些技术能够引入到项目开发中，提升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效率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在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工作中要多思考，每天把要待办的事务列一下，提前规划事务处理顺序，处理过程中思考能否高效快速的完成，并且从中成长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92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396062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93637-99F9-404B-9DC3-5F1F419B8C51}"/>
              </a:ext>
            </a:extLst>
          </p:cNvPr>
          <p:cNvSpPr txBox="1"/>
          <p:nvPr/>
        </p:nvSpPr>
        <p:spPr>
          <a:xfrm>
            <a:off x="7239000" y="3505200"/>
            <a:ext cx="615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自我介绍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83844EF-DFC9-5F44-9AC6-7A35DC782DBE}"/>
              </a:ext>
            </a:extLst>
          </p:cNvPr>
          <p:cNvSpPr txBox="1"/>
          <p:nvPr/>
        </p:nvSpPr>
        <p:spPr>
          <a:xfrm>
            <a:off x="7848600" y="2790794"/>
            <a:ext cx="206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PART 01</a:t>
            </a:r>
            <a:endParaRPr lang="zh-CN" altLang="en-US" sz="4000" dirty="0">
              <a:solidFill>
                <a:schemeClr val="bg1"/>
              </a:solidFill>
              <a:latin typeface="Bauhaus 93" panose="04030905020B02020C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85840-0921-5246-B6B4-3A51BF5348AE}"/>
              </a:ext>
            </a:extLst>
          </p:cNvPr>
          <p:cNvSpPr txBox="1"/>
          <p:nvPr/>
        </p:nvSpPr>
        <p:spPr>
          <a:xfrm>
            <a:off x="9084424" y="4210666"/>
            <a:ext cx="1653797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任职经历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爱好能力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B7314-3893-F448-BADD-51B7ABDAD701}"/>
              </a:ext>
            </a:extLst>
          </p:cNvPr>
          <p:cNvSpPr txBox="1"/>
          <p:nvPr/>
        </p:nvSpPr>
        <p:spPr>
          <a:xfrm>
            <a:off x="7058459" y="4201014"/>
            <a:ext cx="2025965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教育背景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职位信息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48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514600" y="-4916"/>
            <a:ext cx="14706600" cy="6862916"/>
            <a:chOff x="-2514600" y="-4916"/>
            <a:chExt cx="14706600" cy="68629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14600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6096000" y="19812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个人能力提升和发展：</a:t>
            </a:r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A00E71-E9CC-408E-AD2A-1B48D381EDCB}"/>
              </a:ext>
            </a:extLst>
          </p:cNvPr>
          <p:cNvSpPr/>
          <p:nvPr/>
        </p:nvSpPr>
        <p:spPr>
          <a:xfrm>
            <a:off x="6096000" y="2918710"/>
            <a:ext cx="5410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在对服务器开发这方面掌握的差不多的情况下，了解些客户端方面的东西，独立游戏人了属于是（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#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狗头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endParaRPr lang="en-US" altLang="zh-CN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技术的深度和广度上还是十分欠缺</a:t>
            </a:r>
            <a:endParaRPr lang="zh-CN" altLang="en-US" sz="2000" i="0" u="none" strike="noStrike" dirty="0">
              <a:solidFill>
                <a:schemeClr val="bg1">
                  <a:lumMod val="65000"/>
                </a:schemeClr>
              </a:solidFill>
              <a:effectLst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01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396062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93637-99F9-404B-9DC3-5F1F419B8C51}"/>
              </a:ext>
            </a:extLst>
          </p:cNvPr>
          <p:cNvSpPr txBox="1"/>
          <p:nvPr/>
        </p:nvSpPr>
        <p:spPr>
          <a:xfrm>
            <a:off x="7400493" y="3505200"/>
            <a:ext cx="615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建议和意见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83844EF-DFC9-5F44-9AC6-7A35DC782DBE}"/>
              </a:ext>
            </a:extLst>
          </p:cNvPr>
          <p:cNvSpPr txBox="1"/>
          <p:nvPr/>
        </p:nvSpPr>
        <p:spPr>
          <a:xfrm>
            <a:off x="7848600" y="2790794"/>
            <a:ext cx="206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PART </a:t>
            </a:r>
            <a:r>
              <a:rPr lang="en-US" altLang="zh-CN" sz="4000" dirty="0" smtClean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4000" dirty="0">
              <a:solidFill>
                <a:schemeClr val="bg1"/>
              </a:solidFill>
              <a:latin typeface="Bauhaus 93" panose="04030905020B02020C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716" y="2970352"/>
            <a:ext cx="29851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Segoe UI Semibold" panose="020B0702040204020203"/>
                <a:cs typeface="Segoe UI Semibold" panose="020B0702040204020203"/>
              </a:rPr>
              <a:t>THANKS</a:t>
            </a:r>
            <a:endParaRPr sz="6000">
              <a:latin typeface="Segoe UI Semibold" panose="020B0702040204020203"/>
              <a:cs typeface="Segoe UI Semibold" panose="020B0702040204020203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5787" y="1066800"/>
            <a:ext cx="3950413" cy="3362739"/>
            <a:chOff x="4604318" y="1926017"/>
            <a:chExt cx="3937000" cy="3319399"/>
          </a:xfrm>
        </p:grpSpPr>
        <p:sp>
          <p:nvSpPr>
            <p:cNvPr id="4" name="object 4"/>
            <p:cNvSpPr/>
            <p:nvPr/>
          </p:nvSpPr>
          <p:spPr>
            <a:xfrm>
              <a:off x="5927978" y="358571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318" y="1926017"/>
              <a:ext cx="3937000" cy="331939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1600200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6096000" y="889844"/>
            <a:ext cx="384441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自我介绍。</a:t>
            </a:r>
            <a:endParaRPr lang="zh-CN" altLang="en-US" sz="32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教育背景。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本科学历毕业于青岛大学。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职级信息。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初级服务器开发工程师。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任职经历</a:t>
            </a:r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大三时在新东方实习做</a:t>
            </a:r>
            <a:r>
              <a:rPr lang="en-US" altLang="zh-CN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后端开发相关工作。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爱好</a:t>
            </a:r>
            <a:r>
              <a:rPr lang="zh-CN" altLang="en-US" sz="20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学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英语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背单词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看外刊，看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电影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写影评比较喜欢王家卫导演的电影，轻度手机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摄影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爱好者（只会拍风景不会拍人），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喜欢重剧情向</a:t>
            </a:r>
            <a:r>
              <a:rPr lang="zh-CN" altLang="en-US" sz="2000" b="1" i="0" dirty="0" smtClean="0">
                <a:solidFill>
                  <a:schemeClr val="bg1">
                    <a:lumMod val="85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游戏</a:t>
            </a:r>
            <a:r>
              <a:rPr lang="zh-CN" altLang="en-US" sz="2000" b="1" i="0" dirty="0" smtClean="0">
                <a:solidFill>
                  <a:srgbClr val="8C8C8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-US" altLang="zh-CN" sz="2000" b="1" i="0" dirty="0" err="1" smtClean="0">
                <a:solidFill>
                  <a:srgbClr val="8C8C8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Moba</a:t>
            </a:r>
            <a:r>
              <a:rPr lang="en-US" altLang="zh-CN" sz="2000" b="1" dirty="0" err="1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,MMO</a:t>
            </a:r>
            <a:r>
              <a:rPr lang="zh-CN" altLang="en-US" sz="2000" b="1" dirty="0" smtClean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endParaRPr lang="en-US" altLang="zh-CN" sz="2000" b="1" dirty="0" smtClean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76200" y="2589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a typeface="PingFang SC" panose="020B0400000000000000"/>
              </a:rPr>
              <a:t>（一）自我介绍</a:t>
            </a:r>
            <a:endParaRPr lang="zh-CN" altLang="en-US" b="1" dirty="0">
              <a:ea typeface="PingFang SC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9785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28600" y="-4916"/>
            <a:ext cx="14706600" cy="6862916"/>
            <a:chOff x="-2514600" y="-4916"/>
            <a:chExt cx="14706600" cy="68629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14600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93637-99F9-404B-9DC3-5F1F419B8C51}"/>
              </a:ext>
            </a:extLst>
          </p:cNvPr>
          <p:cNvSpPr txBox="1"/>
          <p:nvPr/>
        </p:nvSpPr>
        <p:spPr>
          <a:xfrm>
            <a:off x="5939612" y="3505200"/>
            <a:ext cx="615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岗位职责</a:t>
            </a:r>
            <a:r>
              <a:rPr kumimoji="1" lang="en-US" altLang="zh-CN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&amp;</a:t>
            </a:r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工作业绩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83844EF-DFC9-5F44-9AC6-7A35DC782DBE}"/>
              </a:ext>
            </a:extLst>
          </p:cNvPr>
          <p:cNvSpPr txBox="1"/>
          <p:nvPr/>
        </p:nvSpPr>
        <p:spPr>
          <a:xfrm>
            <a:off x="6549212" y="2790794"/>
            <a:ext cx="206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PART </a:t>
            </a:r>
            <a:r>
              <a:rPr lang="en-US" altLang="zh-CN" sz="4000" dirty="0" smtClean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Bauhaus 93" panose="04030905020B02020C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85840-0921-5246-B6B4-3A51BF5348AE}"/>
              </a:ext>
            </a:extLst>
          </p:cNvPr>
          <p:cNvSpPr txBox="1"/>
          <p:nvPr/>
        </p:nvSpPr>
        <p:spPr>
          <a:xfrm>
            <a:off x="7785036" y="4210666"/>
            <a:ext cx="204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回顾和工作思考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B7314-3893-F448-BADD-51B7ABDAD701}"/>
              </a:ext>
            </a:extLst>
          </p:cNvPr>
          <p:cNvSpPr txBox="1"/>
          <p:nvPr/>
        </p:nvSpPr>
        <p:spPr>
          <a:xfrm>
            <a:off x="5759071" y="4201014"/>
            <a:ext cx="2025965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LB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功能拓展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LB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ea typeface="PingFang SC" panose="020B0400000000000000"/>
              </a:rPr>
              <a:t>功能优化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ea typeface="PingFang SC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3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514600" y="-4916"/>
            <a:ext cx="14706600" cy="6862916"/>
            <a:chOff x="-2514600" y="-4916"/>
            <a:chExt cx="14706600" cy="68629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14600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A9C6BAA-CBCB-FF4B-8D7D-5FC0FC9F2FEA}"/>
              </a:ext>
            </a:extLst>
          </p:cNvPr>
          <p:cNvSpPr txBox="1"/>
          <p:nvPr/>
        </p:nvSpPr>
        <p:spPr>
          <a:xfrm>
            <a:off x="5791200" y="2286000"/>
            <a:ext cx="6157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LB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新功能拓展</a:t>
            </a:r>
            <a:endParaRPr kumimoji="1" lang="en-US" altLang="zh-CN" sz="48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在原有架构的基础上拓展四个新模块。</a:t>
            </a:r>
            <a:r>
              <a:rPr kumimoji="1" lang="en-US" altLang="zh-CN" dirty="0" err="1" smtClean="0">
                <a:solidFill>
                  <a:schemeClr val="bg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xxxxx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32" y="4427956"/>
            <a:ext cx="1037934" cy="10567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52" y="4431576"/>
            <a:ext cx="1037934" cy="106318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78" y="4438032"/>
            <a:ext cx="1045182" cy="105672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43" y="4438031"/>
            <a:ext cx="1037935" cy="1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62E323-1A34-3142-974A-D2D77EF1C195}"/>
              </a:ext>
            </a:extLst>
          </p:cNvPr>
          <p:cNvSpPr txBox="1"/>
          <p:nvPr/>
        </p:nvSpPr>
        <p:spPr>
          <a:xfrm>
            <a:off x="4847099" y="3234331"/>
            <a:ext cx="2497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LB</a:t>
            </a:r>
            <a:r>
              <a:rPr kumimoji="1" lang="zh-CN" altLang="en-US" sz="6000" b="1" dirty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t>拓展</a:t>
            </a:r>
            <a:endParaRPr kumimoji="1" lang="zh-CN" altLang="en-US" sz="6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9" b="-513"/>
          <a:stretch/>
        </p:blipFill>
        <p:spPr>
          <a:xfrm>
            <a:off x="9785681" y="-1377578"/>
            <a:ext cx="6271986" cy="51642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>
          <a:xfrm>
            <a:off x="-7257" y="4630439"/>
            <a:ext cx="4026312" cy="42556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/>
          <a:stretch/>
        </p:blipFill>
        <p:spPr>
          <a:xfrm>
            <a:off x="3999017" y="-2305954"/>
            <a:ext cx="4882362" cy="3234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14" y="1786361"/>
            <a:ext cx="1447970" cy="1447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0" b="39934"/>
          <a:stretch/>
        </p:blipFill>
        <p:spPr>
          <a:xfrm>
            <a:off x="9160934" y="4811805"/>
            <a:ext cx="5638800" cy="40923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6381"/>
          <a:stretch/>
        </p:blipFill>
        <p:spPr>
          <a:xfrm>
            <a:off x="-3283857" y="-485399"/>
            <a:ext cx="6553200" cy="3608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-1"/>
          <a:stretch/>
        </p:blipFill>
        <p:spPr>
          <a:xfrm>
            <a:off x="5249956" y="5456690"/>
            <a:ext cx="2371429" cy="46103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4" y="4811805"/>
            <a:ext cx="1063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5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0" y="0"/>
            <a:ext cx="168706800" cy="101744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3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51F570-8954-490B-B370-73C12A469B6A}"/>
              </a:ext>
            </a:extLst>
          </p:cNvPr>
          <p:cNvSpPr txBox="1"/>
          <p:nvPr/>
        </p:nvSpPr>
        <p:spPr>
          <a:xfrm>
            <a:off x="4844696" y="1308657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iPhone</a:t>
            </a:r>
            <a:r>
              <a:rPr kumimoji="1" lang="zh-CN" altLang="en-US" sz="3600" b="1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3600" b="1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11</a:t>
            </a:r>
            <a:endParaRPr kumimoji="1" lang="zh-CN" altLang="en-US" sz="3600" b="1" dirty="0">
              <a:solidFill>
                <a:schemeClr val="bg1"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1277</Words>
  <Application>Microsoft Office PowerPoint</Application>
  <PresentationFormat>宽屏</PresentationFormat>
  <Paragraphs>133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PingFang SC</vt:lpstr>
      <vt:lpstr>等线</vt:lpstr>
      <vt:lpstr>苹方 粗体</vt:lpstr>
      <vt:lpstr>宋体</vt:lpstr>
      <vt:lpstr>微软雅黑</vt:lpstr>
      <vt:lpstr>Arial</vt:lpstr>
      <vt:lpstr>Bauhaus 93</vt:lpstr>
      <vt:lpstr>Calibri</vt:lpstr>
      <vt:lpstr>Segoe UI Semibold</vt:lpstr>
      <vt:lpstr>Wingdings</vt:lpstr>
      <vt:lpstr>Office Theme</vt:lpstr>
      <vt:lpstr>试用期述职报告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试用期述职报告</dc:title>
  <dc:creator>Administrator</dc:creator>
  <cp:lastModifiedBy>1</cp:lastModifiedBy>
  <cp:revision>113</cp:revision>
  <dcterms:created xsi:type="dcterms:W3CDTF">2021-08-20T10:52:00Z</dcterms:created>
  <dcterms:modified xsi:type="dcterms:W3CDTF">2022-11-03T11:33:13Z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2020-06-28T16:00:00Z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2021-08-20T16:00:00Z</vt:filetime>
  </property>
  <property fmtid="{D5CDD505-2E9C-101B-9397-08002B2CF9AE}" pid="5" name="ICV">
    <vt:lpwstr>22D60F8686E94038938A7C1C3674FD43</vt:lpwstr>
  </property>
  <property fmtid="{D5CDD505-2E9C-101B-9397-08002B2CF9AE}" pid="6" name="KSOProductBuildVer">
    <vt:lpwstr>2052-11.1.0.10700</vt:lpwstr>
  </property>
</Properties>
</file>