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59"/>
  </p:notesMasterIdLst>
  <p:sldIdLst>
    <p:sldId id="257" r:id="rId5"/>
    <p:sldId id="298" r:id="rId6"/>
    <p:sldId id="266" r:id="rId7"/>
    <p:sldId id="267" r:id="rId8"/>
    <p:sldId id="268" r:id="rId9"/>
    <p:sldId id="269" r:id="rId10"/>
    <p:sldId id="270" r:id="rId11"/>
    <p:sldId id="271" r:id="rId12"/>
    <p:sldId id="272" r:id="rId13"/>
    <p:sldId id="273" r:id="rId14"/>
    <p:sldId id="274" r:id="rId15"/>
    <p:sldId id="275" r:id="rId16"/>
    <p:sldId id="276" r:id="rId17"/>
    <p:sldId id="277" r:id="rId18"/>
    <p:sldId id="278" r:id="rId19"/>
    <p:sldId id="279" r:id="rId20"/>
    <p:sldId id="280" r:id="rId21"/>
    <p:sldId id="281" r:id="rId22"/>
    <p:sldId id="282" r:id="rId23"/>
    <p:sldId id="283" r:id="rId24"/>
    <p:sldId id="284" r:id="rId25"/>
    <p:sldId id="285" r:id="rId26"/>
    <p:sldId id="286" r:id="rId27"/>
    <p:sldId id="287" r:id="rId28"/>
    <p:sldId id="288" r:id="rId29"/>
    <p:sldId id="289" r:id="rId30"/>
    <p:sldId id="290" r:id="rId31"/>
    <p:sldId id="291" r:id="rId32"/>
    <p:sldId id="292" r:id="rId33"/>
    <p:sldId id="293" r:id="rId34"/>
    <p:sldId id="294" r:id="rId35"/>
    <p:sldId id="295" r:id="rId36"/>
    <p:sldId id="296" r:id="rId37"/>
    <p:sldId id="297" r:id="rId38"/>
    <p:sldId id="299" r:id="rId39"/>
    <p:sldId id="300" r:id="rId40"/>
    <p:sldId id="301" r:id="rId41"/>
    <p:sldId id="302" r:id="rId42"/>
    <p:sldId id="303" r:id="rId43"/>
    <p:sldId id="304" r:id="rId44"/>
    <p:sldId id="305" r:id="rId45"/>
    <p:sldId id="306" r:id="rId46"/>
    <p:sldId id="307" r:id="rId47"/>
    <p:sldId id="308" r:id="rId48"/>
    <p:sldId id="309" r:id="rId49"/>
    <p:sldId id="310" r:id="rId50"/>
    <p:sldId id="311" r:id="rId51"/>
    <p:sldId id="312" r:id="rId52"/>
    <p:sldId id="313" r:id="rId53"/>
    <p:sldId id="314" r:id="rId54"/>
    <p:sldId id="315" r:id="rId55"/>
    <p:sldId id="316" r:id="rId56"/>
    <p:sldId id="317" r:id="rId57"/>
    <p:sldId id="318" r:id="rId5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7" autoAdjust="0"/>
    <p:restoredTop sz="96357" autoAdjust="0"/>
  </p:normalViewPr>
  <p:slideViewPr>
    <p:cSldViewPr snapToGrid="0">
      <p:cViewPr varScale="1">
        <p:scale>
          <a:sx n="114" d="100"/>
          <a:sy n="114" d="100"/>
        </p:scale>
        <p:origin x="300"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5" Type="http://schemas.openxmlformats.org/officeDocument/2006/relationships/slide" Target="slides/slide1.xml"/><Relationship Id="rId61" Type="http://schemas.openxmlformats.org/officeDocument/2006/relationships/viewProps" Target="viewProps.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notesMaster" Target="notesMasters/notesMaster1.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935FA4-E1A2-4535-94CE-D42A248BB67A}" type="datetimeFigureOut">
              <a:rPr lang="en-US" smtClean="0"/>
              <a:t>3/29/2021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20F7358-B166-4795-8D79-AFCB1A1288ED}" type="slidenum">
              <a:rPr lang="en-US" smtClean="0"/>
              <a:t>‹#›</a:t>
            </a:fld>
            <a:endParaRPr lang="en-US"/>
          </a:p>
        </p:txBody>
      </p:sp>
    </p:spTree>
    <p:extLst>
      <p:ext uri="{BB962C8B-B14F-4D97-AF65-F5344CB8AC3E}">
        <p14:creationId xmlns:p14="http://schemas.microsoft.com/office/powerpoint/2010/main" val="3775517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a:t>
            </a:r>
          </a:p>
          <a:p>
            <a:r>
              <a:rPr lang="en-US" sz="1200" b="0" kern="1200" dirty="0">
                <a:solidFill>
                  <a:schemeClr val="tx1"/>
                </a:solidFill>
                <a:effectLst/>
                <a:latin typeface="+mn-lt"/>
                <a:ea typeface="+mn-ea"/>
                <a:cs typeface="+mn-cs"/>
              </a:rPr>
              <a:t>    "</a:t>
            </a:r>
            <a:r>
              <a:rPr lang="en-US" sz="1200" b="0" kern="1200" dirty="0" err="1">
                <a:solidFill>
                  <a:schemeClr val="tx1"/>
                </a:solidFill>
                <a:effectLst/>
                <a:latin typeface="+mn-lt"/>
                <a:ea typeface="+mn-ea"/>
                <a:cs typeface="+mn-cs"/>
              </a:rPr>
              <a:t>familyName</a:t>
            </a:r>
            <a:r>
              <a:rPr lang="en-US" sz="1200" b="0" kern="1200" dirty="0">
                <a:solidFill>
                  <a:schemeClr val="tx1"/>
                </a:solidFill>
                <a:effectLst/>
                <a:latin typeface="+mn-lt"/>
                <a:ea typeface="+mn-ea"/>
                <a:cs typeface="+mn-cs"/>
              </a:rPr>
              <a:t>": "Kandula",</a:t>
            </a:r>
          </a:p>
          <a:p>
            <a:r>
              <a:rPr lang="en-US" sz="1200" b="0" kern="1200" dirty="0">
                <a:solidFill>
                  <a:schemeClr val="tx1"/>
                </a:solidFill>
                <a:effectLst/>
                <a:latin typeface="+mn-lt"/>
                <a:ea typeface="+mn-ea"/>
                <a:cs typeface="+mn-cs"/>
              </a:rPr>
              <a:t>    "address": {</a:t>
            </a:r>
          </a:p>
          <a:p>
            <a:r>
              <a:rPr lang="en-US" sz="1200" b="0" kern="1200" dirty="0">
                <a:solidFill>
                  <a:schemeClr val="tx1"/>
                </a:solidFill>
                <a:effectLst/>
                <a:latin typeface="+mn-lt"/>
                <a:ea typeface="+mn-ea"/>
                <a:cs typeface="+mn-cs"/>
              </a:rPr>
              <a:t>        "</a:t>
            </a:r>
            <a:r>
              <a:rPr lang="en-US" sz="1200" b="0" kern="1200" dirty="0" err="1">
                <a:solidFill>
                  <a:schemeClr val="tx1"/>
                </a:solidFill>
                <a:effectLst/>
                <a:latin typeface="+mn-lt"/>
                <a:ea typeface="+mn-ea"/>
                <a:cs typeface="+mn-cs"/>
              </a:rPr>
              <a:t>addressLine</a:t>
            </a:r>
            <a:r>
              <a:rPr lang="en-US" sz="1200" b="0" kern="1200" dirty="0">
                <a:solidFill>
                  <a:schemeClr val="tx1"/>
                </a:solidFill>
                <a:effectLst/>
                <a:latin typeface="+mn-lt"/>
                <a:ea typeface="+mn-ea"/>
                <a:cs typeface="+mn-cs"/>
              </a:rPr>
              <a:t>": "</a:t>
            </a:r>
            <a:r>
              <a:rPr lang="en-US" sz="1200" b="0" kern="1200" dirty="0" err="1">
                <a:solidFill>
                  <a:schemeClr val="tx1"/>
                </a:solidFill>
                <a:effectLst/>
                <a:latin typeface="+mn-lt"/>
                <a:ea typeface="+mn-ea"/>
                <a:cs typeface="+mn-cs"/>
              </a:rPr>
              <a:t>Panthur</a:t>
            </a:r>
            <a:r>
              <a:rPr lang="en-US" sz="1200" b="0" kern="1200" dirty="0">
                <a:solidFill>
                  <a:schemeClr val="tx1"/>
                </a:solidFill>
                <a:effectLst/>
                <a:latin typeface="+mn-lt"/>
                <a:ea typeface="+mn-ea"/>
                <a:cs typeface="+mn-cs"/>
              </a:rPr>
              <a:t> Varthur Road",</a:t>
            </a:r>
          </a:p>
          <a:p>
            <a:r>
              <a:rPr lang="en-US" sz="1200" b="0" kern="1200" dirty="0">
                <a:solidFill>
                  <a:schemeClr val="tx1"/>
                </a:solidFill>
                <a:effectLst/>
                <a:latin typeface="+mn-lt"/>
                <a:ea typeface="+mn-ea"/>
                <a:cs typeface="+mn-cs"/>
              </a:rPr>
              <a:t>        "city": "Bengaluru",</a:t>
            </a:r>
          </a:p>
          <a:p>
            <a:r>
              <a:rPr lang="en-US" sz="1200" b="0" kern="1200" dirty="0">
                <a:solidFill>
                  <a:schemeClr val="tx1"/>
                </a:solidFill>
                <a:effectLst/>
                <a:latin typeface="+mn-lt"/>
                <a:ea typeface="+mn-ea"/>
                <a:cs typeface="+mn-cs"/>
              </a:rPr>
              <a:t>        "state": "</a:t>
            </a:r>
            <a:r>
              <a:rPr lang="en-US" sz="1200" b="0" kern="1200" dirty="0" err="1">
                <a:solidFill>
                  <a:schemeClr val="tx1"/>
                </a:solidFill>
                <a:effectLst/>
                <a:latin typeface="+mn-lt"/>
                <a:ea typeface="+mn-ea"/>
                <a:cs typeface="+mn-cs"/>
              </a:rPr>
              <a:t>Karanataka</a:t>
            </a:r>
            <a:r>
              <a:rPr lang="en-US" sz="1200" b="0" kern="1200" dirty="0">
                <a:solidFill>
                  <a:schemeClr val="tx1"/>
                </a:solidFill>
                <a:effectLst/>
                <a:latin typeface="+mn-lt"/>
                <a:ea typeface="+mn-ea"/>
                <a:cs typeface="+mn-cs"/>
              </a:rPr>
              <a:t>",</a:t>
            </a:r>
          </a:p>
          <a:p>
            <a:r>
              <a:rPr lang="en-US" sz="1200" b="0" kern="1200" dirty="0">
                <a:solidFill>
                  <a:schemeClr val="tx1"/>
                </a:solidFill>
                <a:effectLst/>
                <a:latin typeface="+mn-lt"/>
                <a:ea typeface="+mn-ea"/>
                <a:cs typeface="+mn-cs"/>
              </a:rPr>
              <a:t>        "</a:t>
            </a:r>
            <a:r>
              <a:rPr lang="en-US" sz="1200" b="0" kern="1200" dirty="0" err="1">
                <a:solidFill>
                  <a:schemeClr val="tx1"/>
                </a:solidFill>
                <a:effectLst/>
                <a:latin typeface="+mn-lt"/>
                <a:ea typeface="+mn-ea"/>
                <a:cs typeface="+mn-cs"/>
              </a:rPr>
              <a:t>zipCode</a:t>
            </a:r>
            <a:r>
              <a:rPr lang="en-US" sz="1200" b="0" kern="1200" dirty="0">
                <a:solidFill>
                  <a:schemeClr val="tx1"/>
                </a:solidFill>
                <a:effectLst/>
                <a:latin typeface="+mn-lt"/>
                <a:ea typeface="+mn-ea"/>
                <a:cs typeface="+mn-cs"/>
              </a:rPr>
              <a:t>": "560087"</a:t>
            </a:r>
          </a:p>
          <a:p>
            <a:r>
              <a:rPr lang="en-US" sz="1200" b="0" kern="1200" dirty="0">
                <a:solidFill>
                  <a:schemeClr val="tx1"/>
                </a:solidFill>
                <a:effectLst/>
                <a:latin typeface="+mn-lt"/>
                <a:ea typeface="+mn-ea"/>
                <a:cs typeface="+mn-cs"/>
              </a:rPr>
              <a:t>    },</a:t>
            </a:r>
          </a:p>
          <a:p>
            <a:r>
              <a:rPr lang="en-US" sz="1200" b="0" kern="1200" dirty="0">
                <a:solidFill>
                  <a:schemeClr val="tx1"/>
                </a:solidFill>
                <a:effectLst/>
                <a:latin typeface="+mn-lt"/>
                <a:ea typeface="+mn-ea"/>
                <a:cs typeface="+mn-cs"/>
              </a:rPr>
              <a:t>    "parents": [</a:t>
            </a:r>
          </a:p>
          <a:p>
            <a:r>
              <a:rPr lang="en-US" sz="1200" b="0" kern="1200" dirty="0">
                <a:solidFill>
                  <a:schemeClr val="tx1"/>
                </a:solidFill>
                <a:effectLst/>
                <a:latin typeface="+mn-lt"/>
                <a:ea typeface="+mn-ea"/>
                <a:cs typeface="+mn-cs"/>
              </a:rPr>
              <a:t>        "</a:t>
            </a:r>
            <a:r>
              <a:rPr lang="en-US" sz="1200" b="0" kern="1200" dirty="0" err="1">
                <a:solidFill>
                  <a:schemeClr val="tx1"/>
                </a:solidFill>
                <a:effectLst/>
                <a:latin typeface="+mn-lt"/>
                <a:ea typeface="+mn-ea"/>
                <a:cs typeface="+mn-cs"/>
              </a:rPr>
              <a:t>Somaraju</a:t>
            </a:r>
            <a:r>
              <a:rPr lang="en-US" sz="1200" b="0" kern="1200" dirty="0">
                <a:solidFill>
                  <a:schemeClr val="tx1"/>
                </a:solidFill>
                <a:effectLst/>
                <a:latin typeface="+mn-lt"/>
                <a:ea typeface="+mn-ea"/>
                <a:cs typeface="+mn-cs"/>
              </a:rPr>
              <a:t>",</a:t>
            </a:r>
          </a:p>
          <a:p>
            <a:r>
              <a:rPr lang="en-US" sz="1200" b="0" kern="1200" dirty="0">
                <a:solidFill>
                  <a:schemeClr val="tx1"/>
                </a:solidFill>
                <a:effectLst/>
                <a:latin typeface="+mn-lt"/>
                <a:ea typeface="+mn-ea"/>
                <a:cs typeface="+mn-cs"/>
              </a:rPr>
              <a:t>        "Rajeswari"</a:t>
            </a:r>
          </a:p>
          <a:p>
            <a:r>
              <a:rPr lang="en-US" sz="1200" b="0" kern="1200" dirty="0">
                <a:solidFill>
                  <a:schemeClr val="tx1"/>
                </a:solidFill>
                <a:effectLst/>
                <a:latin typeface="+mn-lt"/>
                <a:ea typeface="+mn-ea"/>
                <a:cs typeface="+mn-cs"/>
              </a:rPr>
              <a:t>    ],</a:t>
            </a:r>
          </a:p>
          <a:p>
            <a:r>
              <a:rPr lang="en-US" sz="1200" b="0" kern="1200" dirty="0">
                <a:solidFill>
                  <a:schemeClr val="tx1"/>
                </a:solidFill>
                <a:effectLst/>
                <a:latin typeface="+mn-lt"/>
                <a:ea typeface="+mn-ea"/>
                <a:cs typeface="+mn-cs"/>
              </a:rPr>
              <a:t>    "kids" :[</a:t>
            </a:r>
          </a:p>
          <a:p>
            <a:r>
              <a:rPr lang="en-US" sz="1200" b="0" kern="1200" dirty="0">
                <a:solidFill>
                  <a:schemeClr val="tx1"/>
                </a:solidFill>
                <a:effectLst/>
                <a:latin typeface="+mn-lt"/>
                <a:ea typeface="+mn-ea"/>
                <a:cs typeface="+mn-cs"/>
              </a:rPr>
              <a:t>        "</a:t>
            </a:r>
            <a:r>
              <a:rPr lang="en-US" sz="1200" b="0" kern="1200" dirty="0" err="1">
                <a:solidFill>
                  <a:schemeClr val="tx1"/>
                </a:solidFill>
                <a:effectLst/>
                <a:latin typeface="+mn-lt"/>
                <a:ea typeface="+mn-ea"/>
                <a:cs typeface="+mn-cs"/>
              </a:rPr>
              <a:t>Isha</a:t>
            </a:r>
            <a:r>
              <a:rPr lang="en-US" sz="1200" b="0" kern="1200" dirty="0">
                <a:solidFill>
                  <a:schemeClr val="tx1"/>
                </a:solidFill>
                <a:effectLst/>
                <a:latin typeface="+mn-lt"/>
                <a:ea typeface="+mn-ea"/>
                <a:cs typeface="+mn-cs"/>
              </a:rPr>
              <a:t>",</a:t>
            </a:r>
          </a:p>
          <a:p>
            <a:r>
              <a:rPr lang="en-US" sz="1200" b="0" kern="1200" dirty="0">
                <a:solidFill>
                  <a:schemeClr val="tx1"/>
                </a:solidFill>
                <a:effectLst/>
                <a:latin typeface="+mn-lt"/>
                <a:ea typeface="+mn-ea"/>
                <a:cs typeface="+mn-cs"/>
              </a:rPr>
              <a:t>        "</a:t>
            </a:r>
            <a:r>
              <a:rPr lang="en-US" sz="1200" b="0" kern="1200" dirty="0" err="1">
                <a:solidFill>
                  <a:schemeClr val="tx1"/>
                </a:solidFill>
                <a:effectLst/>
                <a:latin typeface="+mn-lt"/>
                <a:ea typeface="+mn-ea"/>
                <a:cs typeface="+mn-cs"/>
              </a:rPr>
              <a:t>Sriya</a:t>
            </a:r>
            <a:r>
              <a:rPr lang="en-US" sz="1200" b="0" kern="1200" dirty="0">
                <a:solidFill>
                  <a:schemeClr val="tx1"/>
                </a:solidFill>
                <a:effectLst/>
                <a:latin typeface="+mn-lt"/>
                <a:ea typeface="+mn-ea"/>
                <a:cs typeface="+mn-cs"/>
              </a:rPr>
              <a:t>"</a:t>
            </a:r>
          </a:p>
          <a:p>
            <a:r>
              <a:rPr lang="en-US" sz="1200" b="0" kern="1200" dirty="0">
                <a:solidFill>
                  <a:schemeClr val="tx1"/>
                </a:solidFill>
                <a:effectLst/>
                <a:latin typeface="+mn-lt"/>
                <a:ea typeface="+mn-ea"/>
                <a:cs typeface="+mn-cs"/>
              </a:rPr>
              <a:t>    ]</a:t>
            </a:r>
          </a:p>
          <a:p>
            <a:r>
              <a:rPr lang="en-US" sz="1200" b="0" kern="1200" dirty="0">
                <a:solidFill>
                  <a:schemeClr val="tx1"/>
                </a:solidFill>
                <a:effectLst/>
                <a:latin typeface="+mn-lt"/>
                <a:ea typeface="+mn-ea"/>
                <a:cs typeface="+mn-cs"/>
              </a:rPr>
              <a:t>}</a:t>
            </a:r>
          </a:p>
          <a:p>
            <a:endParaRPr lang="en-US" dirty="0"/>
          </a:p>
        </p:txBody>
      </p:sp>
      <p:sp>
        <p:nvSpPr>
          <p:cNvPr id="4" name="Slide Number Placeholder 3"/>
          <p:cNvSpPr>
            <a:spLocks noGrp="1"/>
          </p:cNvSpPr>
          <p:nvPr>
            <p:ph type="sldNum" sz="quarter" idx="5"/>
          </p:nvPr>
        </p:nvSpPr>
        <p:spPr/>
        <p:txBody>
          <a:bodyPr/>
          <a:lstStyle/>
          <a:p>
            <a:fld id="{C20F7358-B166-4795-8D79-AFCB1A1288ED}" type="slidenum">
              <a:rPr lang="en-US" smtClean="0"/>
              <a:t>17</a:t>
            </a:fld>
            <a:endParaRPr lang="en-US"/>
          </a:p>
        </p:txBody>
      </p:sp>
    </p:spTree>
    <p:extLst>
      <p:ext uri="{BB962C8B-B14F-4D97-AF65-F5344CB8AC3E}">
        <p14:creationId xmlns:p14="http://schemas.microsoft.com/office/powerpoint/2010/main" val="21099601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dirty="0">
                <a:solidFill>
                  <a:schemeClr val="tx1"/>
                </a:solidFill>
                <a:effectLst/>
                <a:latin typeface="+mn-lt"/>
                <a:ea typeface="+mn-ea"/>
                <a:cs typeface="+mn-cs"/>
              </a:rPr>
              <a:t>Use the </a:t>
            </a:r>
            <a:r>
              <a:rPr lang="en-US" sz="1200" b="1" kern="1200" dirty="0">
                <a:solidFill>
                  <a:schemeClr val="tx1"/>
                </a:solidFill>
                <a:effectLst/>
                <a:latin typeface="+mn-lt"/>
                <a:ea typeface="+mn-ea"/>
                <a:cs typeface="+mn-cs"/>
              </a:rPr>
              <a:t>**%%upload**</a:t>
            </a:r>
            <a:r>
              <a:rPr lang="en-US" sz="1200" b="0" kern="1200" dirty="0">
                <a:solidFill>
                  <a:schemeClr val="tx1"/>
                </a:solidFill>
                <a:effectLst/>
                <a:latin typeface="+mn-lt"/>
                <a:ea typeface="+mn-ea"/>
                <a:cs typeface="+mn-cs"/>
              </a:rPr>
              <a:t> magic to populate the container from blob storage</a:t>
            </a:r>
          </a:p>
          <a:p>
            <a:endParaRPr lang="en-US" dirty="0"/>
          </a:p>
        </p:txBody>
      </p:sp>
      <p:sp>
        <p:nvSpPr>
          <p:cNvPr id="4" name="Slide Number Placeholder 3"/>
          <p:cNvSpPr>
            <a:spLocks noGrp="1"/>
          </p:cNvSpPr>
          <p:nvPr>
            <p:ph type="sldNum" sz="quarter" idx="5"/>
          </p:nvPr>
        </p:nvSpPr>
        <p:spPr/>
        <p:txBody>
          <a:bodyPr/>
          <a:lstStyle/>
          <a:p>
            <a:fld id="{C20F7358-B166-4795-8D79-AFCB1A1288ED}" type="slidenum">
              <a:rPr lang="en-US" smtClean="0"/>
              <a:t>27</a:t>
            </a:fld>
            <a:endParaRPr lang="en-US"/>
          </a:p>
        </p:txBody>
      </p:sp>
    </p:spTree>
    <p:extLst>
      <p:ext uri="{BB962C8B-B14F-4D97-AF65-F5344CB8AC3E}">
        <p14:creationId xmlns:p14="http://schemas.microsoft.com/office/powerpoint/2010/main" val="12249490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https://cosmosnotebooksdata.blob.core.windows.net/notebookdata/websiteData-small.json</a:t>
            </a:r>
          </a:p>
          <a:p>
            <a:r>
              <a:rPr lang="en-US" dirty="0"/>
              <a:t>[{"CartID":4441,"Action":"Viewed","Item":"Black Tee","Price":9,"UserName":"Xavier.Conn20","Country":"Tunisia","EventDate":"2014-02-14T00:00:00","Year":2014,"Latitude":-54.9221,"Longitude":51.0792,"Address":"964 Isabel Station, </a:t>
            </a:r>
            <a:r>
              <a:rPr lang="en-US" dirty="0" err="1"/>
              <a:t>Trantowland</a:t>
            </a:r>
            <a:r>
              <a:rPr lang="en-US" dirty="0"/>
              <a:t>, Tunisia","id":"cc103dc7-a624-49bf-8b47-6b6077bd839e"}, {"CartID":8744,"Action":"Viewed","Item":"Flannel Shirt","Price":19.99,"UserName":"Jadyn_Lubowitz62","Country":"Antigua and Barbuda","EventDate":"2015-07-10T00:00:00","Year":2015,"Latitude":-59.2386,"Longitude":-67.9249,"Address":"9102 Andrew Village, New </a:t>
            </a:r>
            <a:r>
              <a:rPr lang="en-US" dirty="0" err="1"/>
              <a:t>Odiebury</a:t>
            </a:r>
            <a:r>
              <a:rPr lang="en-US" dirty="0"/>
              <a:t>, Antigua and Barbuda","id":"12fca313-4c8c-4807-bf34-ca3cfe8afc93"}, {"CartID":6405,"Action":"Added","Item":"Socks","Price":3.75,"UserName":"Wyman9","Country":"Guinea-Bissau","EventDate":"2014-01-14T00:00:00","Year":2014,"Latitude":59.6081,"Longitude":148.6698,"Address":"36603 Schmitt Camp, West Brenda, Guinea-Bissau","id":"c46bc30d-304c-4747-b55a-46811beff59c"}, {"CartID":6405,"Action":"Viewed","Item":"Socks","Price":3.75,"UserName":"Wyman9","Country":"Guinea-Bissau","EventDate":"0001-01-01T00:00:00","Year":0,"Latitude":59.6081,"Longitude":148.6698,"Address":"36603 Schmitt Camp, West Brenda, Guinea-Bissau","id":"babb4147-8e6f-49ec-a6f1-8fe7d14e74c3"}, {"CartID":2924,"Action":"Viewed","Item":"Rainjacket","Price":55,"UserName":"Gerhard47","Country":"Czech Republic","EventDate":"2019-04-08T00:00:00","Year":2019,"Latitude":19.105,"Longitude":-60.2559,"Address":"09601 Kacey Mount, </a:t>
            </a:r>
            <a:r>
              <a:rPr lang="en-US" dirty="0" err="1"/>
              <a:t>Bahringerhaven</a:t>
            </a:r>
            <a:r>
              <a:rPr lang="en-US" dirty="0"/>
              <a:t>, Czech Republic","id":"526d2d25-a087-4c81-917f-504958567616"}, {"CartID":5399,"Action":"Viewed","Item":"Cosmos T-shirt","Price":350,"UserName":"Chadrick.Larkin87","Country":"Iceland","EventDate":"2015-06-25T00:00:00","Year":2015,"Latitude":-66.8673,"Longitude":-29.8214,"Address":"852 Modesto Loop, Port Ola, Iceland","id":"00ffd39c-7e98-4451-9b91-b2bcf2f9a32d"}, {"CartID":1769,"Action":"Added","Item":"Button-Up Shirt","Price":19.99,"UserName":"Leonard.Effertz","Country":"Syrian Arab Republic","EventDate":"2014-03-18T00:00:00","Year":2014,"Latitude":-45.5742,"Longitude":90.603,"Address":"361 Conroy Plain, </a:t>
            </a:r>
            <a:r>
              <a:rPr lang="en-US" dirty="0" err="1"/>
              <a:t>Ullrichmouth</a:t>
            </a:r>
            <a:r>
              <a:rPr lang="en-US" dirty="0"/>
              <a:t>, Syrian Arab Republic","id":"5ee27756-c380-40c6-adf0-93f48139da1e"}]</a:t>
            </a:r>
          </a:p>
        </p:txBody>
      </p:sp>
      <p:sp>
        <p:nvSpPr>
          <p:cNvPr id="4" name="Slide Number Placeholder 3"/>
          <p:cNvSpPr>
            <a:spLocks noGrp="1"/>
          </p:cNvSpPr>
          <p:nvPr>
            <p:ph type="sldNum" sz="quarter" idx="5"/>
          </p:nvPr>
        </p:nvSpPr>
        <p:spPr/>
        <p:txBody>
          <a:bodyPr/>
          <a:lstStyle/>
          <a:p>
            <a:fld id="{C20F7358-B166-4795-8D79-AFCB1A1288ED}" type="slidenum">
              <a:rPr lang="en-US" smtClean="0"/>
              <a:t>28</a:t>
            </a:fld>
            <a:endParaRPr lang="en-US"/>
          </a:p>
        </p:txBody>
      </p:sp>
    </p:spTree>
    <p:extLst>
      <p:ext uri="{BB962C8B-B14F-4D97-AF65-F5344CB8AC3E}">
        <p14:creationId xmlns:p14="http://schemas.microsoft.com/office/powerpoint/2010/main" val="1297621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a:t>
            </a:r>
            <a:r>
              <a:rPr lang="en-US" sz="1200" b="0" kern="1200" dirty="0" err="1">
                <a:solidFill>
                  <a:schemeClr val="tx1"/>
                </a:solidFill>
                <a:effectLst/>
                <a:latin typeface="+mn-lt"/>
                <a:ea typeface="+mn-ea"/>
                <a:cs typeface="+mn-cs"/>
              </a:rPr>
              <a:t>sql</a:t>
            </a:r>
            <a:r>
              <a:rPr lang="en-US" sz="1200" b="0" kern="1200" dirty="0">
                <a:solidFill>
                  <a:schemeClr val="tx1"/>
                </a:solidFill>
                <a:effectLst/>
                <a:latin typeface="+mn-lt"/>
                <a:ea typeface="+mn-ea"/>
                <a:cs typeface="+mn-cs"/>
              </a:rPr>
              <a:t> --database </a:t>
            </a:r>
            <a:r>
              <a:rPr lang="en-US" sz="1200" b="0" kern="1200" dirty="0" err="1">
                <a:solidFill>
                  <a:schemeClr val="tx1"/>
                </a:solidFill>
                <a:effectLst/>
                <a:latin typeface="+mn-lt"/>
                <a:ea typeface="+mn-ea"/>
                <a:cs typeface="+mn-cs"/>
              </a:rPr>
              <a:t>RetailDemo</a:t>
            </a:r>
            <a:r>
              <a:rPr lang="en-US" sz="1200" b="0" kern="1200" dirty="0">
                <a:solidFill>
                  <a:schemeClr val="tx1"/>
                </a:solidFill>
                <a:effectLst/>
                <a:latin typeface="+mn-lt"/>
                <a:ea typeface="+mn-ea"/>
                <a:cs typeface="+mn-cs"/>
              </a:rPr>
              <a:t> --container </a:t>
            </a:r>
            <a:r>
              <a:rPr lang="en-US" sz="1200" b="0" kern="1200" dirty="0" err="1">
                <a:solidFill>
                  <a:schemeClr val="tx1"/>
                </a:solidFill>
                <a:effectLst/>
                <a:latin typeface="+mn-lt"/>
                <a:ea typeface="+mn-ea"/>
                <a:cs typeface="+mn-cs"/>
              </a:rPr>
              <a:t>WebSiteData</a:t>
            </a:r>
            <a:endParaRPr lang="en-US" sz="1200" b="0" kern="1200" dirty="0">
              <a:solidFill>
                <a:schemeClr val="tx1"/>
              </a:solidFill>
              <a:effectLst/>
              <a:latin typeface="+mn-lt"/>
              <a:ea typeface="+mn-ea"/>
              <a:cs typeface="+mn-cs"/>
            </a:endParaRPr>
          </a:p>
          <a:p>
            <a:r>
              <a:rPr lang="en-US" sz="1200" b="0" kern="1200" dirty="0">
                <a:solidFill>
                  <a:schemeClr val="tx1"/>
                </a:solidFill>
                <a:effectLst/>
                <a:latin typeface="+mn-lt"/>
                <a:ea typeface="+mn-ea"/>
                <a:cs typeface="+mn-cs"/>
              </a:rPr>
              <a:t>SELECT </a:t>
            </a:r>
            <a:r>
              <a:rPr lang="en-US" sz="1200" b="0" kern="1200" dirty="0" err="1">
                <a:solidFill>
                  <a:schemeClr val="tx1"/>
                </a:solidFill>
                <a:effectLst/>
                <a:latin typeface="+mn-lt"/>
                <a:ea typeface="+mn-ea"/>
                <a:cs typeface="+mn-cs"/>
              </a:rPr>
              <a:t>c.Action</a:t>
            </a:r>
            <a:r>
              <a:rPr lang="en-US" sz="1200" b="0" kern="1200" dirty="0">
                <a:solidFill>
                  <a:schemeClr val="tx1"/>
                </a:solidFill>
                <a:effectLst/>
                <a:latin typeface="+mn-lt"/>
                <a:ea typeface="+mn-ea"/>
                <a:cs typeface="+mn-cs"/>
              </a:rPr>
              <a:t>, </a:t>
            </a:r>
            <a:r>
              <a:rPr lang="en-US" sz="1200" b="0" kern="1200" dirty="0" err="1">
                <a:solidFill>
                  <a:schemeClr val="tx1"/>
                </a:solidFill>
                <a:effectLst/>
                <a:latin typeface="+mn-lt"/>
                <a:ea typeface="+mn-ea"/>
                <a:cs typeface="+mn-cs"/>
              </a:rPr>
              <a:t>c.Price</a:t>
            </a:r>
            <a:r>
              <a:rPr lang="en-US" sz="1200" b="0" kern="1200" dirty="0">
                <a:solidFill>
                  <a:schemeClr val="tx1"/>
                </a:solidFill>
                <a:effectLst/>
                <a:latin typeface="+mn-lt"/>
                <a:ea typeface="+mn-ea"/>
                <a:cs typeface="+mn-cs"/>
              </a:rPr>
              <a:t> AS Revenue, </a:t>
            </a:r>
            <a:r>
              <a:rPr lang="en-US" sz="1200" b="0" kern="1200" dirty="0" err="1">
                <a:solidFill>
                  <a:schemeClr val="tx1"/>
                </a:solidFill>
                <a:effectLst/>
                <a:latin typeface="+mn-lt"/>
                <a:ea typeface="+mn-ea"/>
                <a:cs typeface="+mn-cs"/>
              </a:rPr>
              <a:t>c.Country</a:t>
            </a:r>
            <a:r>
              <a:rPr lang="en-US" sz="1200" b="0" kern="1200" dirty="0">
                <a:solidFill>
                  <a:schemeClr val="tx1"/>
                </a:solidFill>
                <a:effectLst/>
                <a:latin typeface="+mn-lt"/>
                <a:ea typeface="+mn-ea"/>
                <a:cs typeface="+mn-cs"/>
              </a:rPr>
              <a:t>, </a:t>
            </a:r>
            <a:r>
              <a:rPr lang="en-US" sz="1200" b="0" kern="1200" dirty="0" err="1">
                <a:solidFill>
                  <a:schemeClr val="tx1"/>
                </a:solidFill>
                <a:effectLst/>
                <a:latin typeface="+mn-lt"/>
                <a:ea typeface="+mn-ea"/>
                <a:cs typeface="+mn-cs"/>
              </a:rPr>
              <a:t>c.Item</a:t>
            </a:r>
            <a:r>
              <a:rPr lang="en-US" sz="1200" b="0" kern="1200" dirty="0">
                <a:solidFill>
                  <a:schemeClr val="tx1"/>
                </a:solidFill>
                <a:effectLst/>
                <a:latin typeface="+mn-lt"/>
                <a:ea typeface="+mn-ea"/>
                <a:cs typeface="+mn-cs"/>
              </a:rPr>
              <a:t> FROM c WHERE </a:t>
            </a:r>
            <a:r>
              <a:rPr lang="en-US" sz="1200" b="0" kern="1200" dirty="0" err="1">
                <a:solidFill>
                  <a:schemeClr val="tx1"/>
                </a:solidFill>
                <a:effectLst/>
                <a:latin typeface="+mn-lt"/>
                <a:ea typeface="+mn-ea"/>
                <a:cs typeface="+mn-cs"/>
              </a:rPr>
              <a:t>c.CartID</a:t>
            </a:r>
            <a:r>
              <a:rPr lang="en-US" sz="1200" b="0" kern="1200" dirty="0">
                <a:solidFill>
                  <a:schemeClr val="tx1"/>
                </a:solidFill>
                <a:effectLst/>
                <a:latin typeface="+mn-lt"/>
                <a:ea typeface="+mn-ea"/>
                <a:cs typeface="+mn-cs"/>
              </a:rPr>
              <a:t> = 6405</a:t>
            </a:r>
          </a:p>
          <a:p>
            <a:endParaRPr lang="en-US" dirty="0"/>
          </a:p>
        </p:txBody>
      </p:sp>
      <p:sp>
        <p:nvSpPr>
          <p:cNvPr id="4" name="Slide Number Placeholder 3"/>
          <p:cNvSpPr>
            <a:spLocks noGrp="1"/>
          </p:cNvSpPr>
          <p:nvPr>
            <p:ph type="sldNum" sz="quarter" idx="5"/>
          </p:nvPr>
        </p:nvSpPr>
        <p:spPr/>
        <p:txBody>
          <a:bodyPr/>
          <a:lstStyle/>
          <a:p>
            <a:fld id="{C20F7358-B166-4795-8D79-AFCB1A1288ED}" type="slidenum">
              <a:rPr lang="en-US" smtClean="0"/>
              <a:t>29</a:t>
            </a:fld>
            <a:endParaRPr lang="en-US"/>
          </a:p>
        </p:txBody>
      </p:sp>
    </p:spTree>
    <p:extLst>
      <p:ext uri="{BB962C8B-B14F-4D97-AF65-F5344CB8AC3E}">
        <p14:creationId xmlns:p14="http://schemas.microsoft.com/office/powerpoint/2010/main" val="15177627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a:t>
            </a:r>
          </a:p>
          <a:p>
            <a:r>
              <a:rPr lang="en-US" sz="1200" b="0" kern="1200" dirty="0">
                <a:solidFill>
                  <a:schemeClr val="tx1"/>
                </a:solidFill>
                <a:effectLst/>
                <a:latin typeface="+mn-lt"/>
                <a:ea typeface="+mn-ea"/>
                <a:cs typeface="+mn-cs"/>
              </a:rPr>
              <a:t>    "</a:t>
            </a:r>
            <a:r>
              <a:rPr lang="en-US" sz="1200" b="0" kern="1200" dirty="0" err="1">
                <a:solidFill>
                  <a:schemeClr val="tx1"/>
                </a:solidFill>
                <a:effectLst/>
                <a:latin typeface="+mn-lt"/>
                <a:ea typeface="+mn-ea"/>
                <a:cs typeface="+mn-cs"/>
              </a:rPr>
              <a:t>familyName</a:t>
            </a:r>
            <a:r>
              <a:rPr lang="en-US" sz="1200" b="0" kern="1200" dirty="0">
                <a:solidFill>
                  <a:schemeClr val="tx1"/>
                </a:solidFill>
                <a:effectLst/>
                <a:latin typeface="+mn-lt"/>
                <a:ea typeface="+mn-ea"/>
                <a:cs typeface="+mn-cs"/>
              </a:rPr>
              <a:t>": "Grandhi",</a:t>
            </a:r>
          </a:p>
          <a:p>
            <a:r>
              <a:rPr lang="en-US" sz="1200" b="0" kern="1200" dirty="0">
                <a:solidFill>
                  <a:schemeClr val="tx1"/>
                </a:solidFill>
                <a:effectLst/>
                <a:latin typeface="+mn-lt"/>
                <a:ea typeface="+mn-ea"/>
                <a:cs typeface="+mn-cs"/>
              </a:rPr>
              <a:t>    "address": {</a:t>
            </a:r>
          </a:p>
          <a:p>
            <a:r>
              <a:rPr lang="en-US" sz="1200" b="0" kern="1200" dirty="0">
                <a:solidFill>
                  <a:schemeClr val="tx1"/>
                </a:solidFill>
                <a:effectLst/>
                <a:latin typeface="+mn-lt"/>
                <a:ea typeface="+mn-ea"/>
                <a:cs typeface="+mn-cs"/>
              </a:rPr>
              <a:t>        "</a:t>
            </a:r>
            <a:r>
              <a:rPr lang="en-US" sz="1200" b="0" kern="1200" dirty="0" err="1">
                <a:solidFill>
                  <a:schemeClr val="tx1"/>
                </a:solidFill>
                <a:effectLst/>
                <a:latin typeface="+mn-lt"/>
                <a:ea typeface="+mn-ea"/>
                <a:cs typeface="+mn-cs"/>
              </a:rPr>
              <a:t>addressLine</a:t>
            </a:r>
            <a:r>
              <a:rPr lang="en-US" sz="1200" b="0" kern="1200" dirty="0">
                <a:solidFill>
                  <a:schemeClr val="tx1"/>
                </a:solidFill>
                <a:effectLst/>
                <a:latin typeface="+mn-lt"/>
                <a:ea typeface="+mn-ea"/>
                <a:cs typeface="+mn-cs"/>
              </a:rPr>
              <a:t>": "Grandhi",</a:t>
            </a:r>
          </a:p>
          <a:p>
            <a:r>
              <a:rPr lang="en-US" sz="1200" b="0" kern="1200" dirty="0">
                <a:solidFill>
                  <a:schemeClr val="tx1"/>
                </a:solidFill>
                <a:effectLst/>
                <a:latin typeface="+mn-lt"/>
                <a:ea typeface="+mn-ea"/>
                <a:cs typeface="+mn-cs"/>
              </a:rPr>
              <a:t>        "city": "</a:t>
            </a:r>
            <a:r>
              <a:rPr lang="en-US" sz="1200" b="0" kern="1200" dirty="0" err="1">
                <a:solidFill>
                  <a:schemeClr val="tx1"/>
                </a:solidFill>
                <a:effectLst/>
                <a:latin typeface="+mn-lt"/>
                <a:ea typeface="+mn-ea"/>
                <a:cs typeface="+mn-cs"/>
              </a:rPr>
              <a:t>Newyork</a:t>
            </a:r>
            <a:r>
              <a:rPr lang="en-US" sz="1200" b="0" kern="1200" dirty="0">
                <a:solidFill>
                  <a:schemeClr val="tx1"/>
                </a:solidFill>
                <a:effectLst/>
                <a:latin typeface="+mn-lt"/>
                <a:ea typeface="+mn-ea"/>
                <a:cs typeface="+mn-cs"/>
              </a:rPr>
              <a:t>",</a:t>
            </a:r>
          </a:p>
          <a:p>
            <a:r>
              <a:rPr lang="en-US" sz="1200" b="0" kern="1200" dirty="0">
                <a:solidFill>
                  <a:schemeClr val="tx1"/>
                </a:solidFill>
                <a:effectLst/>
                <a:latin typeface="+mn-lt"/>
                <a:ea typeface="+mn-ea"/>
                <a:cs typeface="+mn-cs"/>
              </a:rPr>
              <a:t>        "state": "NYK",</a:t>
            </a:r>
          </a:p>
          <a:p>
            <a:r>
              <a:rPr lang="en-US" sz="1200" b="0" kern="1200" dirty="0">
                <a:solidFill>
                  <a:schemeClr val="tx1"/>
                </a:solidFill>
                <a:effectLst/>
                <a:latin typeface="+mn-lt"/>
                <a:ea typeface="+mn-ea"/>
                <a:cs typeface="+mn-cs"/>
              </a:rPr>
              <a:t>        "</a:t>
            </a:r>
            <a:r>
              <a:rPr lang="en-US" sz="1200" b="0" kern="1200" dirty="0" err="1">
                <a:solidFill>
                  <a:schemeClr val="tx1"/>
                </a:solidFill>
                <a:effectLst/>
                <a:latin typeface="+mn-lt"/>
                <a:ea typeface="+mn-ea"/>
                <a:cs typeface="+mn-cs"/>
              </a:rPr>
              <a:t>zipCode</a:t>
            </a:r>
            <a:r>
              <a:rPr lang="en-US" sz="1200" b="0" kern="1200" dirty="0">
                <a:solidFill>
                  <a:schemeClr val="tx1"/>
                </a:solidFill>
                <a:effectLst/>
                <a:latin typeface="+mn-lt"/>
                <a:ea typeface="+mn-ea"/>
                <a:cs typeface="+mn-cs"/>
              </a:rPr>
              <a:t>": "60603"</a:t>
            </a:r>
          </a:p>
          <a:p>
            <a:r>
              <a:rPr lang="en-US" sz="1200" b="0" kern="1200" dirty="0">
                <a:solidFill>
                  <a:schemeClr val="tx1"/>
                </a:solidFill>
                <a:effectLst/>
                <a:latin typeface="+mn-lt"/>
                <a:ea typeface="+mn-ea"/>
                <a:cs typeface="+mn-cs"/>
              </a:rPr>
              <a:t>    },</a:t>
            </a:r>
          </a:p>
          <a:p>
            <a:r>
              <a:rPr lang="en-US" sz="1200" b="0" kern="1200" dirty="0">
                <a:solidFill>
                  <a:schemeClr val="tx1"/>
                </a:solidFill>
                <a:effectLst/>
                <a:latin typeface="+mn-lt"/>
                <a:ea typeface="+mn-ea"/>
                <a:cs typeface="+mn-cs"/>
              </a:rPr>
              <a:t>    "parents": [</a:t>
            </a:r>
          </a:p>
          <a:p>
            <a:r>
              <a:rPr lang="en-US" sz="1200" b="0" kern="1200" dirty="0">
                <a:solidFill>
                  <a:schemeClr val="tx1"/>
                </a:solidFill>
                <a:effectLst/>
                <a:latin typeface="+mn-lt"/>
                <a:ea typeface="+mn-ea"/>
                <a:cs typeface="+mn-cs"/>
              </a:rPr>
              <a:t>        "</a:t>
            </a:r>
            <a:r>
              <a:rPr lang="en-US" sz="1200" b="0" kern="1200" dirty="0" err="1">
                <a:solidFill>
                  <a:schemeClr val="tx1"/>
                </a:solidFill>
                <a:effectLst/>
                <a:latin typeface="+mn-lt"/>
                <a:ea typeface="+mn-ea"/>
                <a:cs typeface="+mn-cs"/>
              </a:rPr>
              <a:t>Veerana</a:t>
            </a:r>
            <a:r>
              <a:rPr lang="en-US" sz="1200" b="0" kern="1200" dirty="0">
                <a:solidFill>
                  <a:schemeClr val="tx1"/>
                </a:solidFill>
                <a:effectLst/>
                <a:latin typeface="+mn-lt"/>
                <a:ea typeface="+mn-ea"/>
                <a:cs typeface="+mn-cs"/>
              </a:rPr>
              <a:t>",</a:t>
            </a:r>
          </a:p>
          <a:p>
            <a:r>
              <a:rPr lang="en-US" sz="1200" b="0" kern="1200" dirty="0">
                <a:solidFill>
                  <a:schemeClr val="tx1"/>
                </a:solidFill>
                <a:effectLst/>
                <a:latin typeface="+mn-lt"/>
                <a:ea typeface="+mn-ea"/>
                <a:cs typeface="+mn-cs"/>
              </a:rPr>
              <a:t>        "</a:t>
            </a:r>
            <a:r>
              <a:rPr lang="en-US" sz="1200" b="0" kern="1200" dirty="0" err="1">
                <a:solidFill>
                  <a:schemeClr val="tx1"/>
                </a:solidFill>
                <a:effectLst/>
                <a:latin typeface="+mn-lt"/>
                <a:ea typeface="+mn-ea"/>
                <a:cs typeface="+mn-cs"/>
              </a:rPr>
              <a:t>Leelavathi</a:t>
            </a:r>
            <a:r>
              <a:rPr lang="en-US" sz="1200" b="0" kern="1200" dirty="0">
                <a:solidFill>
                  <a:schemeClr val="tx1"/>
                </a:solidFill>
                <a:effectLst/>
                <a:latin typeface="+mn-lt"/>
                <a:ea typeface="+mn-ea"/>
                <a:cs typeface="+mn-cs"/>
              </a:rPr>
              <a:t>"</a:t>
            </a:r>
          </a:p>
          <a:p>
            <a:r>
              <a:rPr lang="en-US" sz="1200" b="0" kern="1200" dirty="0">
                <a:solidFill>
                  <a:schemeClr val="tx1"/>
                </a:solidFill>
                <a:effectLst/>
                <a:latin typeface="+mn-lt"/>
                <a:ea typeface="+mn-ea"/>
                <a:cs typeface="+mn-cs"/>
              </a:rPr>
              <a:t>    ],</a:t>
            </a:r>
          </a:p>
          <a:p>
            <a:r>
              <a:rPr lang="en-US" sz="1200" b="0" kern="1200" dirty="0">
                <a:solidFill>
                  <a:schemeClr val="tx1"/>
                </a:solidFill>
                <a:effectLst/>
                <a:latin typeface="+mn-lt"/>
                <a:ea typeface="+mn-ea"/>
                <a:cs typeface="+mn-cs"/>
              </a:rPr>
              <a:t>    "kids": [</a:t>
            </a:r>
          </a:p>
          <a:p>
            <a:r>
              <a:rPr lang="en-US" sz="1200" b="0" kern="1200" dirty="0">
                <a:solidFill>
                  <a:schemeClr val="tx1"/>
                </a:solidFill>
                <a:effectLst/>
                <a:latin typeface="+mn-lt"/>
                <a:ea typeface="+mn-ea"/>
                <a:cs typeface="+mn-cs"/>
              </a:rPr>
              <a:t>        "Lekha"</a:t>
            </a:r>
          </a:p>
          <a:p>
            <a:r>
              <a:rPr lang="en-US" sz="1200" b="0" kern="1200" dirty="0">
                <a:solidFill>
                  <a:schemeClr val="tx1"/>
                </a:solidFill>
                <a:effectLst/>
                <a:latin typeface="+mn-lt"/>
                <a:ea typeface="+mn-ea"/>
                <a:cs typeface="+mn-cs"/>
              </a:rPr>
              <a:t>    ],</a:t>
            </a:r>
          </a:p>
          <a:p>
            <a:r>
              <a:rPr lang="en-US" sz="1200" b="0" kern="1200" dirty="0">
                <a:solidFill>
                  <a:schemeClr val="tx1"/>
                </a:solidFill>
                <a:effectLst/>
                <a:latin typeface="+mn-lt"/>
                <a:ea typeface="+mn-ea"/>
                <a:cs typeface="+mn-cs"/>
              </a:rPr>
              <a:t>    "pets": [</a:t>
            </a:r>
          </a:p>
          <a:p>
            <a:r>
              <a:rPr lang="en-US" sz="1200" b="0" kern="1200" dirty="0">
                <a:solidFill>
                  <a:schemeClr val="tx1"/>
                </a:solidFill>
                <a:effectLst/>
                <a:latin typeface="+mn-lt"/>
                <a:ea typeface="+mn-ea"/>
                <a:cs typeface="+mn-cs"/>
              </a:rPr>
              <a:t>        "Leo"</a:t>
            </a:r>
          </a:p>
          <a:p>
            <a:r>
              <a:rPr lang="en-US" sz="1200" b="0" kern="1200" dirty="0">
                <a:solidFill>
                  <a:schemeClr val="tx1"/>
                </a:solidFill>
                <a:effectLst/>
                <a:latin typeface="+mn-lt"/>
                <a:ea typeface="+mn-ea"/>
                <a:cs typeface="+mn-cs"/>
              </a:rPr>
              <a:t>    ]</a:t>
            </a:r>
          </a:p>
          <a:p>
            <a:r>
              <a:rPr lang="en-US" sz="1200" b="0" kern="1200" dirty="0">
                <a:solidFill>
                  <a:schemeClr val="tx1"/>
                </a:solidFill>
                <a:effectLst/>
                <a:latin typeface="+mn-lt"/>
                <a:ea typeface="+mn-ea"/>
                <a:cs typeface="+mn-cs"/>
              </a:rPr>
              <a:t>}</a:t>
            </a:r>
          </a:p>
          <a:p>
            <a:endParaRPr lang="en-US" dirty="0"/>
          </a:p>
        </p:txBody>
      </p:sp>
      <p:sp>
        <p:nvSpPr>
          <p:cNvPr id="4" name="Slide Number Placeholder 3"/>
          <p:cNvSpPr>
            <a:spLocks noGrp="1"/>
          </p:cNvSpPr>
          <p:nvPr>
            <p:ph type="sldNum" sz="quarter" idx="5"/>
          </p:nvPr>
        </p:nvSpPr>
        <p:spPr/>
        <p:txBody>
          <a:bodyPr/>
          <a:lstStyle/>
          <a:p>
            <a:fld id="{C20F7358-B166-4795-8D79-AFCB1A1288ED}" type="slidenum">
              <a:rPr lang="en-US" smtClean="0"/>
              <a:t>18</a:t>
            </a:fld>
            <a:endParaRPr lang="en-US"/>
          </a:p>
        </p:txBody>
      </p:sp>
    </p:spTree>
    <p:extLst>
      <p:ext uri="{BB962C8B-B14F-4D97-AF65-F5344CB8AC3E}">
        <p14:creationId xmlns:p14="http://schemas.microsoft.com/office/powerpoint/2010/main" val="34722871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a:t>
            </a:r>
          </a:p>
          <a:p>
            <a:r>
              <a:rPr lang="en-US" sz="1200" b="0" kern="1200" dirty="0">
                <a:solidFill>
                  <a:schemeClr val="tx1"/>
                </a:solidFill>
                <a:effectLst/>
                <a:latin typeface="+mn-lt"/>
                <a:ea typeface="+mn-ea"/>
                <a:cs typeface="+mn-cs"/>
              </a:rPr>
              <a:t>    "</a:t>
            </a:r>
            <a:r>
              <a:rPr lang="en-US" sz="1200" b="0" kern="1200" dirty="0" err="1">
                <a:solidFill>
                  <a:schemeClr val="tx1"/>
                </a:solidFill>
                <a:effectLst/>
                <a:latin typeface="+mn-lt"/>
                <a:ea typeface="+mn-ea"/>
                <a:cs typeface="+mn-cs"/>
              </a:rPr>
              <a:t>familyName</a:t>
            </a:r>
            <a:r>
              <a:rPr lang="en-US" sz="1200" b="0" kern="1200" dirty="0">
                <a:solidFill>
                  <a:schemeClr val="tx1"/>
                </a:solidFill>
                <a:effectLst/>
                <a:latin typeface="+mn-lt"/>
                <a:ea typeface="+mn-ea"/>
                <a:cs typeface="+mn-cs"/>
              </a:rPr>
              <a:t>": "Grandhi",</a:t>
            </a:r>
          </a:p>
          <a:p>
            <a:r>
              <a:rPr lang="en-US" sz="1200" b="0" kern="1200" dirty="0">
                <a:solidFill>
                  <a:schemeClr val="tx1"/>
                </a:solidFill>
                <a:effectLst/>
                <a:latin typeface="+mn-lt"/>
                <a:ea typeface="+mn-ea"/>
                <a:cs typeface="+mn-cs"/>
              </a:rPr>
              <a:t>    "address": {</a:t>
            </a:r>
          </a:p>
          <a:p>
            <a:r>
              <a:rPr lang="en-US" sz="1200" b="0" kern="1200" dirty="0">
                <a:solidFill>
                  <a:schemeClr val="tx1"/>
                </a:solidFill>
                <a:effectLst/>
                <a:latin typeface="+mn-lt"/>
                <a:ea typeface="+mn-ea"/>
                <a:cs typeface="+mn-cs"/>
              </a:rPr>
              <a:t>        "</a:t>
            </a:r>
            <a:r>
              <a:rPr lang="en-US" sz="1200" b="0" kern="1200" dirty="0" err="1">
                <a:solidFill>
                  <a:schemeClr val="tx1"/>
                </a:solidFill>
                <a:effectLst/>
                <a:latin typeface="+mn-lt"/>
                <a:ea typeface="+mn-ea"/>
                <a:cs typeface="+mn-cs"/>
              </a:rPr>
              <a:t>addressLine</a:t>
            </a:r>
            <a:r>
              <a:rPr lang="en-US" sz="1200" b="0" kern="1200" dirty="0">
                <a:solidFill>
                  <a:schemeClr val="tx1"/>
                </a:solidFill>
                <a:effectLst/>
                <a:latin typeface="+mn-lt"/>
                <a:ea typeface="+mn-ea"/>
                <a:cs typeface="+mn-cs"/>
              </a:rPr>
              <a:t>": "789 </a:t>
            </a:r>
            <a:r>
              <a:rPr lang="en-US" sz="1200" b="0" kern="1200" dirty="0" err="1">
                <a:solidFill>
                  <a:schemeClr val="tx1"/>
                </a:solidFill>
                <a:effectLst/>
                <a:latin typeface="+mn-lt"/>
                <a:ea typeface="+mn-ea"/>
                <a:cs typeface="+mn-cs"/>
              </a:rPr>
              <a:t>SubUrban</a:t>
            </a:r>
            <a:r>
              <a:rPr lang="en-US" sz="1200" b="0" kern="1200" dirty="0">
                <a:solidFill>
                  <a:schemeClr val="tx1"/>
                </a:solidFill>
                <a:effectLst/>
                <a:latin typeface="+mn-lt"/>
                <a:ea typeface="+mn-ea"/>
                <a:cs typeface="+mn-cs"/>
              </a:rPr>
              <a:t>",</a:t>
            </a:r>
          </a:p>
          <a:p>
            <a:r>
              <a:rPr lang="en-US" sz="1200" b="0" kern="1200" dirty="0">
                <a:solidFill>
                  <a:schemeClr val="tx1"/>
                </a:solidFill>
                <a:effectLst/>
                <a:latin typeface="+mn-lt"/>
                <a:ea typeface="+mn-ea"/>
                <a:cs typeface="+mn-cs"/>
              </a:rPr>
              <a:t>        "city": "</a:t>
            </a:r>
            <a:r>
              <a:rPr lang="en-US" sz="1200" b="0" kern="1200" dirty="0" err="1">
                <a:solidFill>
                  <a:schemeClr val="tx1"/>
                </a:solidFill>
                <a:effectLst/>
                <a:latin typeface="+mn-lt"/>
                <a:ea typeface="+mn-ea"/>
                <a:cs typeface="+mn-cs"/>
              </a:rPr>
              <a:t>Newyork</a:t>
            </a:r>
            <a:r>
              <a:rPr lang="en-US" sz="1200" b="0" kern="1200" dirty="0">
                <a:solidFill>
                  <a:schemeClr val="tx1"/>
                </a:solidFill>
                <a:effectLst/>
                <a:latin typeface="+mn-lt"/>
                <a:ea typeface="+mn-ea"/>
                <a:cs typeface="+mn-cs"/>
              </a:rPr>
              <a:t>",</a:t>
            </a:r>
          </a:p>
          <a:p>
            <a:r>
              <a:rPr lang="en-US" sz="1200" b="0" kern="1200" dirty="0">
                <a:solidFill>
                  <a:schemeClr val="tx1"/>
                </a:solidFill>
                <a:effectLst/>
                <a:latin typeface="+mn-lt"/>
                <a:ea typeface="+mn-ea"/>
                <a:cs typeface="+mn-cs"/>
              </a:rPr>
              <a:t>        "state": "NYK",</a:t>
            </a:r>
          </a:p>
          <a:p>
            <a:r>
              <a:rPr lang="en-US" sz="1200" b="0" kern="1200" dirty="0">
                <a:solidFill>
                  <a:schemeClr val="tx1"/>
                </a:solidFill>
                <a:effectLst/>
                <a:latin typeface="+mn-lt"/>
                <a:ea typeface="+mn-ea"/>
                <a:cs typeface="+mn-cs"/>
              </a:rPr>
              <a:t>        "</a:t>
            </a:r>
            <a:r>
              <a:rPr lang="en-US" sz="1200" b="0" kern="1200" dirty="0" err="1">
                <a:solidFill>
                  <a:schemeClr val="tx1"/>
                </a:solidFill>
                <a:effectLst/>
                <a:latin typeface="+mn-lt"/>
                <a:ea typeface="+mn-ea"/>
                <a:cs typeface="+mn-cs"/>
              </a:rPr>
              <a:t>zipCode</a:t>
            </a:r>
            <a:r>
              <a:rPr lang="en-US" sz="1200" b="0" kern="1200" dirty="0">
                <a:solidFill>
                  <a:schemeClr val="tx1"/>
                </a:solidFill>
                <a:effectLst/>
                <a:latin typeface="+mn-lt"/>
                <a:ea typeface="+mn-ea"/>
                <a:cs typeface="+mn-cs"/>
              </a:rPr>
              <a:t>": "60603"</a:t>
            </a:r>
          </a:p>
          <a:p>
            <a:r>
              <a:rPr lang="en-US" sz="1200" b="0" kern="1200" dirty="0">
                <a:solidFill>
                  <a:schemeClr val="tx1"/>
                </a:solidFill>
                <a:effectLst/>
                <a:latin typeface="+mn-lt"/>
                <a:ea typeface="+mn-ea"/>
                <a:cs typeface="+mn-cs"/>
              </a:rPr>
              <a:t>    },</a:t>
            </a:r>
          </a:p>
          <a:p>
            <a:r>
              <a:rPr lang="en-US" sz="1200" b="0" kern="1200" dirty="0">
                <a:solidFill>
                  <a:schemeClr val="tx1"/>
                </a:solidFill>
                <a:effectLst/>
                <a:latin typeface="+mn-lt"/>
                <a:ea typeface="+mn-ea"/>
                <a:cs typeface="+mn-cs"/>
              </a:rPr>
              <a:t>    "parents": [</a:t>
            </a:r>
          </a:p>
          <a:p>
            <a:r>
              <a:rPr lang="en-US" sz="1200" b="0" kern="1200" dirty="0">
                <a:solidFill>
                  <a:schemeClr val="tx1"/>
                </a:solidFill>
                <a:effectLst/>
                <a:latin typeface="+mn-lt"/>
                <a:ea typeface="+mn-ea"/>
                <a:cs typeface="+mn-cs"/>
              </a:rPr>
              <a:t>        "</a:t>
            </a:r>
            <a:r>
              <a:rPr lang="en-US" sz="1200" b="0" kern="1200" dirty="0" err="1">
                <a:solidFill>
                  <a:schemeClr val="tx1"/>
                </a:solidFill>
                <a:effectLst/>
                <a:latin typeface="+mn-lt"/>
                <a:ea typeface="+mn-ea"/>
                <a:cs typeface="+mn-cs"/>
              </a:rPr>
              <a:t>Veerana</a:t>
            </a:r>
            <a:r>
              <a:rPr lang="en-US" sz="1200" b="0" kern="1200" dirty="0">
                <a:solidFill>
                  <a:schemeClr val="tx1"/>
                </a:solidFill>
                <a:effectLst/>
                <a:latin typeface="+mn-lt"/>
                <a:ea typeface="+mn-ea"/>
                <a:cs typeface="+mn-cs"/>
              </a:rPr>
              <a:t>",</a:t>
            </a:r>
          </a:p>
          <a:p>
            <a:r>
              <a:rPr lang="en-US" sz="1200" b="0" kern="1200" dirty="0">
                <a:solidFill>
                  <a:schemeClr val="tx1"/>
                </a:solidFill>
                <a:effectLst/>
                <a:latin typeface="+mn-lt"/>
                <a:ea typeface="+mn-ea"/>
                <a:cs typeface="+mn-cs"/>
              </a:rPr>
              <a:t>        "</a:t>
            </a:r>
            <a:r>
              <a:rPr lang="en-US" sz="1200" b="0" kern="1200" dirty="0" err="1">
                <a:solidFill>
                  <a:schemeClr val="tx1"/>
                </a:solidFill>
                <a:effectLst/>
                <a:latin typeface="+mn-lt"/>
                <a:ea typeface="+mn-ea"/>
                <a:cs typeface="+mn-cs"/>
              </a:rPr>
              <a:t>Leelavathi</a:t>
            </a:r>
            <a:r>
              <a:rPr lang="en-US" sz="1200" b="0" kern="1200" dirty="0">
                <a:solidFill>
                  <a:schemeClr val="tx1"/>
                </a:solidFill>
                <a:effectLst/>
                <a:latin typeface="+mn-lt"/>
                <a:ea typeface="+mn-ea"/>
                <a:cs typeface="+mn-cs"/>
              </a:rPr>
              <a:t>"</a:t>
            </a:r>
          </a:p>
          <a:p>
            <a:r>
              <a:rPr lang="en-US" sz="1200" b="0" kern="1200" dirty="0">
                <a:solidFill>
                  <a:schemeClr val="tx1"/>
                </a:solidFill>
                <a:effectLst/>
                <a:latin typeface="+mn-lt"/>
                <a:ea typeface="+mn-ea"/>
                <a:cs typeface="+mn-cs"/>
              </a:rPr>
              <a:t>    ],</a:t>
            </a:r>
          </a:p>
          <a:p>
            <a:r>
              <a:rPr lang="en-US" sz="1200" b="0" kern="1200" dirty="0">
                <a:solidFill>
                  <a:schemeClr val="tx1"/>
                </a:solidFill>
                <a:effectLst/>
                <a:latin typeface="+mn-lt"/>
                <a:ea typeface="+mn-ea"/>
                <a:cs typeface="+mn-cs"/>
              </a:rPr>
              <a:t>    "kids": [</a:t>
            </a:r>
          </a:p>
          <a:p>
            <a:r>
              <a:rPr lang="en-US" sz="1200" b="0" kern="1200" dirty="0">
                <a:solidFill>
                  <a:schemeClr val="tx1"/>
                </a:solidFill>
                <a:effectLst/>
                <a:latin typeface="+mn-lt"/>
                <a:ea typeface="+mn-ea"/>
                <a:cs typeface="+mn-cs"/>
              </a:rPr>
              <a:t>        "Lekha"</a:t>
            </a:r>
          </a:p>
          <a:p>
            <a:r>
              <a:rPr lang="en-US" sz="1200" b="0" kern="1200" dirty="0">
                <a:solidFill>
                  <a:schemeClr val="tx1"/>
                </a:solidFill>
                <a:effectLst/>
                <a:latin typeface="+mn-lt"/>
                <a:ea typeface="+mn-ea"/>
                <a:cs typeface="+mn-cs"/>
              </a:rPr>
              <a:t>    ],</a:t>
            </a:r>
          </a:p>
          <a:p>
            <a:r>
              <a:rPr lang="en-US" sz="1200" b="0" kern="1200" dirty="0">
                <a:solidFill>
                  <a:schemeClr val="tx1"/>
                </a:solidFill>
                <a:effectLst/>
                <a:latin typeface="+mn-lt"/>
                <a:ea typeface="+mn-ea"/>
                <a:cs typeface="+mn-cs"/>
              </a:rPr>
              <a:t>    "pets": [</a:t>
            </a:r>
          </a:p>
          <a:p>
            <a:r>
              <a:rPr lang="en-US" sz="1200" b="0" kern="1200" dirty="0">
                <a:solidFill>
                  <a:schemeClr val="tx1"/>
                </a:solidFill>
                <a:effectLst/>
                <a:latin typeface="+mn-lt"/>
                <a:ea typeface="+mn-ea"/>
                <a:cs typeface="+mn-cs"/>
              </a:rPr>
              <a:t>        "Leo"</a:t>
            </a:r>
          </a:p>
          <a:p>
            <a:r>
              <a:rPr lang="en-US" sz="1200" b="0" kern="1200" dirty="0">
                <a:solidFill>
                  <a:schemeClr val="tx1"/>
                </a:solidFill>
                <a:effectLst/>
                <a:latin typeface="+mn-lt"/>
                <a:ea typeface="+mn-ea"/>
                <a:cs typeface="+mn-cs"/>
              </a:rPr>
              <a:t>    ],</a:t>
            </a:r>
          </a:p>
          <a:p>
            <a:r>
              <a:rPr lang="en-US" sz="1200" b="0" kern="1200" dirty="0">
                <a:solidFill>
                  <a:schemeClr val="tx1"/>
                </a:solidFill>
                <a:effectLst/>
                <a:latin typeface="+mn-lt"/>
                <a:ea typeface="+mn-ea"/>
                <a:cs typeface="+mn-cs"/>
              </a:rPr>
              <a:t>    "id": "c2a31112-afa9-4436-8826-93dd64fa93a6",</a:t>
            </a:r>
          </a:p>
          <a:p>
            <a:r>
              <a:rPr lang="en-US" sz="1200" b="0" kern="1200" dirty="0">
                <a:solidFill>
                  <a:schemeClr val="tx1"/>
                </a:solidFill>
                <a:effectLst/>
                <a:latin typeface="+mn-lt"/>
                <a:ea typeface="+mn-ea"/>
                <a:cs typeface="+mn-cs"/>
              </a:rPr>
              <a:t>    "_rid": "kJMJANmN0BsCAAAAAAAAAA==",</a:t>
            </a:r>
          </a:p>
          <a:p>
            <a:r>
              <a:rPr lang="en-US" sz="1200" b="0" kern="1200" dirty="0">
                <a:solidFill>
                  <a:schemeClr val="tx1"/>
                </a:solidFill>
                <a:effectLst/>
                <a:latin typeface="+mn-lt"/>
                <a:ea typeface="+mn-ea"/>
                <a:cs typeface="+mn-cs"/>
              </a:rPr>
              <a:t>    "_self": "</a:t>
            </a:r>
            <a:r>
              <a:rPr lang="en-US" sz="1200" b="0" kern="1200" dirty="0" err="1">
                <a:solidFill>
                  <a:schemeClr val="tx1"/>
                </a:solidFill>
                <a:effectLst/>
                <a:latin typeface="+mn-lt"/>
                <a:ea typeface="+mn-ea"/>
                <a:cs typeface="+mn-cs"/>
              </a:rPr>
              <a:t>dbs</a:t>
            </a:r>
            <a:r>
              <a:rPr lang="en-US" sz="1200" b="0" kern="1200" dirty="0">
                <a:solidFill>
                  <a:schemeClr val="tx1"/>
                </a:solidFill>
                <a:effectLst/>
                <a:latin typeface="+mn-lt"/>
                <a:ea typeface="+mn-ea"/>
                <a:cs typeface="+mn-cs"/>
              </a:rPr>
              <a:t>/</a:t>
            </a:r>
            <a:r>
              <a:rPr lang="en-US" sz="1200" b="0" kern="1200" dirty="0" err="1">
                <a:solidFill>
                  <a:schemeClr val="tx1"/>
                </a:solidFill>
                <a:effectLst/>
                <a:latin typeface="+mn-lt"/>
                <a:ea typeface="+mn-ea"/>
                <a:cs typeface="+mn-cs"/>
              </a:rPr>
              <a:t>kJMJAA</a:t>
            </a:r>
            <a:r>
              <a:rPr lang="en-US" sz="1200" b="0" kern="1200" dirty="0">
                <a:solidFill>
                  <a:schemeClr val="tx1"/>
                </a:solidFill>
                <a:effectLst/>
                <a:latin typeface="+mn-lt"/>
                <a:ea typeface="+mn-ea"/>
                <a:cs typeface="+mn-cs"/>
              </a:rPr>
              <a:t>==/</a:t>
            </a:r>
            <a:r>
              <a:rPr lang="en-US" sz="1200" b="0" kern="1200" dirty="0" err="1">
                <a:solidFill>
                  <a:schemeClr val="tx1"/>
                </a:solidFill>
                <a:effectLst/>
                <a:latin typeface="+mn-lt"/>
                <a:ea typeface="+mn-ea"/>
                <a:cs typeface="+mn-cs"/>
              </a:rPr>
              <a:t>colls</a:t>
            </a:r>
            <a:r>
              <a:rPr lang="en-US" sz="1200" b="0" kern="1200" dirty="0">
                <a:solidFill>
                  <a:schemeClr val="tx1"/>
                </a:solidFill>
                <a:effectLst/>
                <a:latin typeface="+mn-lt"/>
                <a:ea typeface="+mn-ea"/>
                <a:cs typeface="+mn-cs"/>
              </a:rPr>
              <a:t>/kJMJANmN0Bs=/docs/kJMJANmN0BsCAAAAAAAAAA==/",</a:t>
            </a:r>
          </a:p>
          <a:p>
            <a:r>
              <a:rPr lang="en-US" sz="1200" b="0" kern="1200" dirty="0">
                <a:solidFill>
                  <a:schemeClr val="tx1"/>
                </a:solidFill>
                <a:effectLst/>
                <a:latin typeface="+mn-lt"/>
                <a:ea typeface="+mn-ea"/>
                <a:cs typeface="+mn-cs"/>
              </a:rPr>
              <a:t>    "_</a:t>
            </a:r>
            <a:r>
              <a:rPr lang="en-US" sz="1200" b="0" kern="1200" dirty="0" err="1">
                <a:solidFill>
                  <a:schemeClr val="tx1"/>
                </a:solidFill>
                <a:effectLst/>
                <a:latin typeface="+mn-lt"/>
                <a:ea typeface="+mn-ea"/>
                <a:cs typeface="+mn-cs"/>
              </a:rPr>
              <a:t>etag</a:t>
            </a:r>
            <a:r>
              <a:rPr lang="en-US" sz="1200" b="0" kern="1200" dirty="0">
                <a:solidFill>
                  <a:schemeClr val="tx1"/>
                </a:solidFill>
                <a:effectLst/>
                <a:latin typeface="+mn-lt"/>
                <a:ea typeface="+mn-ea"/>
                <a:cs typeface="+mn-cs"/>
              </a:rPr>
              <a:t>": "\"01008587-0000-2000-0000-606090150000\"",</a:t>
            </a:r>
          </a:p>
          <a:p>
            <a:r>
              <a:rPr lang="en-US" sz="1200" b="0" kern="1200" dirty="0">
                <a:solidFill>
                  <a:schemeClr val="tx1"/>
                </a:solidFill>
                <a:effectLst/>
                <a:latin typeface="+mn-lt"/>
                <a:ea typeface="+mn-ea"/>
                <a:cs typeface="+mn-cs"/>
              </a:rPr>
              <a:t>    "_attachments": "attachments/",</a:t>
            </a:r>
          </a:p>
          <a:p>
            <a:r>
              <a:rPr lang="en-US" sz="1200" b="0" kern="1200" dirty="0">
                <a:solidFill>
                  <a:schemeClr val="tx1"/>
                </a:solidFill>
                <a:effectLst/>
                <a:latin typeface="+mn-lt"/>
                <a:ea typeface="+mn-ea"/>
                <a:cs typeface="+mn-cs"/>
              </a:rPr>
              <a:t>    "_</a:t>
            </a:r>
            <a:r>
              <a:rPr lang="en-US" sz="1200" b="0" kern="1200" dirty="0" err="1">
                <a:solidFill>
                  <a:schemeClr val="tx1"/>
                </a:solidFill>
                <a:effectLst/>
                <a:latin typeface="+mn-lt"/>
                <a:ea typeface="+mn-ea"/>
                <a:cs typeface="+mn-cs"/>
              </a:rPr>
              <a:t>ts</a:t>
            </a:r>
            <a:r>
              <a:rPr lang="en-US" sz="1200" b="0" kern="1200" dirty="0">
                <a:solidFill>
                  <a:schemeClr val="tx1"/>
                </a:solidFill>
                <a:effectLst/>
                <a:latin typeface="+mn-lt"/>
                <a:ea typeface="+mn-ea"/>
                <a:cs typeface="+mn-cs"/>
              </a:rPr>
              <a:t>": 1616941077</a:t>
            </a:r>
          </a:p>
          <a:p>
            <a:r>
              <a:rPr lang="en-US" sz="1200" b="0" kern="1200" dirty="0">
                <a:solidFill>
                  <a:schemeClr val="tx1"/>
                </a:solidFill>
                <a:effectLst/>
                <a:latin typeface="+mn-lt"/>
                <a:ea typeface="+mn-ea"/>
                <a:cs typeface="+mn-cs"/>
              </a:rPr>
              <a:t>}</a:t>
            </a:r>
          </a:p>
          <a:p>
            <a:endParaRPr lang="en-US" dirty="0"/>
          </a:p>
        </p:txBody>
      </p:sp>
      <p:sp>
        <p:nvSpPr>
          <p:cNvPr id="4" name="Slide Number Placeholder 3"/>
          <p:cNvSpPr>
            <a:spLocks noGrp="1"/>
          </p:cNvSpPr>
          <p:nvPr>
            <p:ph type="sldNum" sz="quarter" idx="5"/>
          </p:nvPr>
        </p:nvSpPr>
        <p:spPr/>
        <p:txBody>
          <a:bodyPr/>
          <a:lstStyle/>
          <a:p>
            <a:fld id="{C20F7358-B166-4795-8D79-AFCB1A1288ED}" type="slidenum">
              <a:rPr lang="en-US" smtClean="0"/>
              <a:t>19</a:t>
            </a:fld>
            <a:endParaRPr lang="en-US"/>
          </a:p>
        </p:txBody>
      </p:sp>
    </p:spTree>
    <p:extLst>
      <p:ext uri="{BB962C8B-B14F-4D97-AF65-F5344CB8AC3E}">
        <p14:creationId xmlns:p14="http://schemas.microsoft.com/office/powerpoint/2010/main" val="15877783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SELECT * FROM c</a:t>
            </a:r>
          </a:p>
          <a:p>
            <a:r>
              <a:rPr lang="en-US" sz="1200" b="0" kern="1200" dirty="0">
                <a:solidFill>
                  <a:schemeClr val="tx1"/>
                </a:solidFill>
                <a:effectLst/>
                <a:latin typeface="+mn-lt"/>
                <a:ea typeface="+mn-ea"/>
                <a:cs typeface="+mn-cs"/>
              </a:rPr>
              <a:t>WHERE </a:t>
            </a:r>
            <a:r>
              <a:rPr lang="en-US" sz="1200" b="0" kern="1200" dirty="0" err="1">
                <a:solidFill>
                  <a:schemeClr val="tx1"/>
                </a:solidFill>
                <a:effectLst/>
                <a:latin typeface="+mn-lt"/>
                <a:ea typeface="+mn-ea"/>
                <a:cs typeface="+mn-cs"/>
              </a:rPr>
              <a:t>c.address.city</a:t>
            </a:r>
            <a:r>
              <a:rPr lang="en-US" sz="1200" b="0" kern="1200" dirty="0">
                <a:solidFill>
                  <a:schemeClr val="tx1"/>
                </a:solidFill>
                <a:effectLst/>
                <a:latin typeface="+mn-lt"/>
                <a:ea typeface="+mn-ea"/>
                <a:cs typeface="+mn-cs"/>
              </a:rPr>
              <a:t> = '</a:t>
            </a:r>
            <a:r>
              <a:rPr lang="en-US" sz="1200" b="0" kern="1200" dirty="0" err="1">
                <a:solidFill>
                  <a:schemeClr val="tx1"/>
                </a:solidFill>
                <a:effectLst/>
                <a:latin typeface="+mn-lt"/>
                <a:ea typeface="+mn-ea"/>
                <a:cs typeface="+mn-cs"/>
              </a:rPr>
              <a:t>Newyork</a:t>
            </a:r>
            <a:r>
              <a:rPr lang="en-US" sz="1200" b="0" kern="1200" dirty="0">
                <a:solidFill>
                  <a:schemeClr val="tx1"/>
                </a:solidFill>
                <a:effectLst/>
                <a:latin typeface="+mn-lt"/>
                <a:ea typeface="+mn-ea"/>
                <a:cs typeface="+mn-cs"/>
              </a:rPr>
              <a:t>'</a:t>
            </a:r>
          </a:p>
          <a:p>
            <a:endParaRPr lang="en-US" dirty="0"/>
          </a:p>
        </p:txBody>
      </p:sp>
      <p:sp>
        <p:nvSpPr>
          <p:cNvPr id="4" name="Slide Number Placeholder 3"/>
          <p:cNvSpPr>
            <a:spLocks noGrp="1"/>
          </p:cNvSpPr>
          <p:nvPr>
            <p:ph type="sldNum" sz="quarter" idx="5"/>
          </p:nvPr>
        </p:nvSpPr>
        <p:spPr/>
        <p:txBody>
          <a:bodyPr/>
          <a:lstStyle/>
          <a:p>
            <a:fld id="{C20F7358-B166-4795-8D79-AFCB1A1288ED}" type="slidenum">
              <a:rPr lang="en-US" smtClean="0"/>
              <a:t>20</a:t>
            </a:fld>
            <a:endParaRPr lang="en-US"/>
          </a:p>
        </p:txBody>
      </p:sp>
    </p:spTree>
    <p:extLst>
      <p:ext uri="{BB962C8B-B14F-4D97-AF65-F5344CB8AC3E}">
        <p14:creationId xmlns:p14="http://schemas.microsoft.com/office/powerpoint/2010/main" val="25301050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SELECT * FROM c</a:t>
            </a:r>
          </a:p>
          <a:p>
            <a:r>
              <a:rPr lang="en-US" sz="1200" b="0" kern="1200" dirty="0">
                <a:solidFill>
                  <a:schemeClr val="tx1"/>
                </a:solidFill>
                <a:effectLst/>
                <a:latin typeface="+mn-lt"/>
                <a:ea typeface="+mn-ea"/>
                <a:cs typeface="+mn-cs"/>
              </a:rPr>
              <a:t>WHERE </a:t>
            </a:r>
            <a:r>
              <a:rPr lang="en-US" sz="1200" b="0" kern="1200" dirty="0" err="1">
                <a:solidFill>
                  <a:schemeClr val="tx1"/>
                </a:solidFill>
                <a:effectLst/>
                <a:latin typeface="+mn-lt"/>
                <a:ea typeface="+mn-ea"/>
                <a:cs typeface="+mn-cs"/>
              </a:rPr>
              <a:t>c.address.zipCode</a:t>
            </a:r>
            <a:r>
              <a:rPr lang="en-US" sz="1200" b="0" kern="1200" dirty="0">
                <a:solidFill>
                  <a:schemeClr val="tx1"/>
                </a:solidFill>
                <a:effectLst/>
                <a:latin typeface="+mn-lt"/>
                <a:ea typeface="+mn-ea"/>
                <a:cs typeface="+mn-cs"/>
              </a:rPr>
              <a:t> = '560087'</a:t>
            </a:r>
          </a:p>
          <a:p>
            <a:endParaRPr lang="en-US" dirty="0"/>
          </a:p>
        </p:txBody>
      </p:sp>
      <p:sp>
        <p:nvSpPr>
          <p:cNvPr id="4" name="Slide Number Placeholder 3"/>
          <p:cNvSpPr>
            <a:spLocks noGrp="1"/>
          </p:cNvSpPr>
          <p:nvPr>
            <p:ph type="sldNum" sz="quarter" idx="5"/>
          </p:nvPr>
        </p:nvSpPr>
        <p:spPr/>
        <p:txBody>
          <a:bodyPr/>
          <a:lstStyle/>
          <a:p>
            <a:fld id="{C20F7358-B166-4795-8D79-AFCB1A1288ED}" type="slidenum">
              <a:rPr lang="en-US" smtClean="0"/>
              <a:t>21</a:t>
            </a:fld>
            <a:endParaRPr lang="en-US"/>
          </a:p>
        </p:txBody>
      </p:sp>
    </p:spTree>
    <p:extLst>
      <p:ext uri="{BB962C8B-B14F-4D97-AF65-F5344CB8AC3E}">
        <p14:creationId xmlns:p14="http://schemas.microsoft.com/office/powerpoint/2010/main" val="1715870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SELECT * FROM c</a:t>
            </a:r>
          </a:p>
          <a:p>
            <a:r>
              <a:rPr lang="en-US" sz="1200" b="0" kern="1200" dirty="0">
                <a:solidFill>
                  <a:schemeClr val="tx1"/>
                </a:solidFill>
                <a:effectLst/>
                <a:latin typeface="+mn-lt"/>
                <a:ea typeface="+mn-ea"/>
                <a:cs typeface="+mn-cs"/>
              </a:rPr>
              <a:t>WHERE IS_DEFINED(</a:t>
            </a:r>
            <a:r>
              <a:rPr lang="en-US" sz="1200" b="0" kern="1200" dirty="0" err="1">
                <a:solidFill>
                  <a:schemeClr val="tx1"/>
                </a:solidFill>
                <a:effectLst/>
                <a:latin typeface="+mn-lt"/>
                <a:ea typeface="+mn-ea"/>
                <a:cs typeface="+mn-cs"/>
              </a:rPr>
              <a:t>c.pets</a:t>
            </a:r>
            <a:r>
              <a:rPr lang="en-US" sz="1200" b="0" kern="1200" dirty="0">
                <a:solidFill>
                  <a:schemeClr val="tx1"/>
                </a:solidFill>
                <a:effectLst/>
                <a:latin typeface="+mn-lt"/>
                <a:ea typeface="+mn-ea"/>
                <a:cs typeface="+mn-cs"/>
              </a:rPr>
              <a:t>)</a:t>
            </a:r>
          </a:p>
          <a:p>
            <a:endParaRPr lang="en-US" dirty="0"/>
          </a:p>
        </p:txBody>
      </p:sp>
      <p:sp>
        <p:nvSpPr>
          <p:cNvPr id="4" name="Slide Number Placeholder 3"/>
          <p:cNvSpPr>
            <a:spLocks noGrp="1"/>
          </p:cNvSpPr>
          <p:nvPr>
            <p:ph type="sldNum" sz="quarter" idx="5"/>
          </p:nvPr>
        </p:nvSpPr>
        <p:spPr/>
        <p:txBody>
          <a:bodyPr/>
          <a:lstStyle/>
          <a:p>
            <a:fld id="{C20F7358-B166-4795-8D79-AFCB1A1288ED}" type="slidenum">
              <a:rPr lang="en-US" smtClean="0"/>
              <a:t>22</a:t>
            </a:fld>
            <a:endParaRPr lang="en-US"/>
          </a:p>
        </p:txBody>
      </p:sp>
    </p:spTree>
    <p:extLst>
      <p:ext uri="{BB962C8B-B14F-4D97-AF65-F5344CB8AC3E}">
        <p14:creationId xmlns:p14="http://schemas.microsoft.com/office/powerpoint/2010/main" val="40698407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SELECT * FROM c</a:t>
            </a:r>
          </a:p>
          <a:p>
            <a:r>
              <a:rPr lang="en-US" sz="1200" b="0" kern="1200" dirty="0">
                <a:solidFill>
                  <a:schemeClr val="tx1"/>
                </a:solidFill>
                <a:effectLst/>
                <a:latin typeface="+mn-lt"/>
                <a:ea typeface="+mn-ea"/>
                <a:cs typeface="+mn-cs"/>
              </a:rPr>
              <a:t>WHERE ARRAY_LENGTH(</a:t>
            </a:r>
            <a:r>
              <a:rPr lang="en-US" sz="1200" b="0" kern="1200" dirty="0" err="1">
                <a:solidFill>
                  <a:schemeClr val="tx1"/>
                </a:solidFill>
                <a:effectLst/>
                <a:latin typeface="+mn-lt"/>
                <a:ea typeface="+mn-ea"/>
                <a:cs typeface="+mn-cs"/>
              </a:rPr>
              <a:t>c.kids</a:t>
            </a:r>
            <a:r>
              <a:rPr lang="en-US" sz="1200" b="0" kern="1200" dirty="0">
                <a:solidFill>
                  <a:schemeClr val="tx1"/>
                </a:solidFill>
                <a:effectLst/>
                <a:latin typeface="+mn-lt"/>
                <a:ea typeface="+mn-ea"/>
                <a:cs typeface="+mn-cs"/>
              </a:rPr>
              <a:t>) &gt; 1</a:t>
            </a:r>
          </a:p>
          <a:p>
            <a:endParaRPr lang="en-US" dirty="0"/>
          </a:p>
        </p:txBody>
      </p:sp>
      <p:sp>
        <p:nvSpPr>
          <p:cNvPr id="4" name="Slide Number Placeholder 3"/>
          <p:cNvSpPr>
            <a:spLocks noGrp="1"/>
          </p:cNvSpPr>
          <p:nvPr>
            <p:ph type="sldNum" sz="quarter" idx="5"/>
          </p:nvPr>
        </p:nvSpPr>
        <p:spPr/>
        <p:txBody>
          <a:bodyPr/>
          <a:lstStyle/>
          <a:p>
            <a:fld id="{C20F7358-B166-4795-8D79-AFCB1A1288ED}" type="slidenum">
              <a:rPr lang="en-US" smtClean="0"/>
              <a:t>23</a:t>
            </a:fld>
            <a:endParaRPr lang="en-US"/>
          </a:p>
        </p:txBody>
      </p:sp>
    </p:spTree>
    <p:extLst>
      <p:ext uri="{BB962C8B-B14F-4D97-AF65-F5344CB8AC3E}">
        <p14:creationId xmlns:p14="http://schemas.microsoft.com/office/powerpoint/2010/main" val="17414210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&lt;</a:t>
            </a:r>
            <a:r>
              <a:rPr lang="en-US" sz="1200" b="0" kern="1200" dirty="0" err="1">
                <a:solidFill>
                  <a:schemeClr val="tx1"/>
                </a:solidFill>
                <a:effectLst/>
                <a:latin typeface="+mn-lt"/>
                <a:ea typeface="+mn-ea"/>
                <a:cs typeface="+mn-cs"/>
              </a:rPr>
              <a:t>img</a:t>
            </a:r>
            <a:r>
              <a:rPr lang="en-US" sz="1200" b="0" kern="1200" dirty="0">
                <a:solidFill>
                  <a:schemeClr val="tx1"/>
                </a:solidFill>
                <a:effectLst/>
                <a:latin typeface="+mn-lt"/>
                <a:ea typeface="+mn-ea"/>
                <a:cs typeface="+mn-cs"/>
              </a:rPr>
              <a:t> </a:t>
            </a:r>
            <a:r>
              <a:rPr lang="en-US" sz="1200" b="0" kern="1200" dirty="0" err="1">
                <a:solidFill>
                  <a:schemeClr val="tx1"/>
                </a:solidFill>
                <a:effectLst/>
                <a:latin typeface="+mn-lt"/>
                <a:ea typeface="+mn-ea"/>
                <a:cs typeface="+mn-cs"/>
              </a:rPr>
              <a:t>src</a:t>
            </a:r>
            <a:r>
              <a:rPr lang="en-US" sz="1200" b="0" kern="1200" dirty="0">
                <a:solidFill>
                  <a:schemeClr val="tx1"/>
                </a:solidFill>
                <a:effectLst/>
                <a:latin typeface="+mn-lt"/>
                <a:ea typeface="+mn-ea"/>
                <a:cs typeface="+mn-cs"/>
              </a:rPr>
              <a:t>="https://dbdb.io/media/logos/cosmos-db.png" style="width:100px;height:100px;" /&gt;</a:t>
            </a:r>
          </a:p>
          <a:p>
            <a:r>
              <a:rPr lang="en-US" sz="1200" b="0" kern="1200" dirty="0">
                <a:solidFill>
                  <a:schemeClr val="tx1"/>
                </a:solidFill>
                <a:effectLst/>
                <a:latin typeface="+mn-lt"/>
                <a:ea typeface="+mn-ea"/>
                <a:cs typeface="+mn-cs"/>
              </a:rPr>
              <a:t># Getting started with notebooks</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Our first notebook will load sample </a:t>
            </a:r>
            <a:r>
              <a:rPr lang="en-US" sz="1200" b="1" kern="1200" dirty="0">
                <a:solidFill>
                  <a:schemeClr val="tx1"/>
                </a:solidFill>
                <a:effectLst/>
                <a:latin typeface="+mn-lt"/>
                <a:ea typeface="+mn-ea"/>
                <a:cs typeface="+mn-cs"/>
              </a:rPr>
              <a:t>**JSON**</a:t>
            </a:r>
            <a:r>
              <a:rPr lang="en-US" sz="1200" b="0" kern="1200" dirty="0">
                <a:solidFill>
                  <a:schemeClr val="tx1"/>
                </a:solidFill>
                <a:effectLst/>
                <a:latin typeface="+mn-lt"/>
                <a:ea typeface="+mn-ea"/>
                <a:cs typeface="+mn-cs"/>
              </a:rPr>
              <a:t> data into a &lt;strong&gt;container&lt;/strong&gt;</a:t>
            </a:r>
          </a:p>
          <a:p>
            <a:endParaRPr lang="en-US" dirty="0"/>
          </a:p>
        </p:txBody>
      </p:sp>
      <p:sp>
        <p:nvSpPr>
          <p:cNvPr id="4" name="Slide Number Placeholder 3"/>
          <p:cNvSpPr>
            <a:spLocks noGrp="1"/>
          </p:cNvSpPr>
          <p:nvPr>
            <p:ph type="sldNum" sz="quarter" idx="5"/>
          </p:nvPr>
        </p:nvSpPr>
        <p:spPr/>
        <p:txBody>
          <a:bodyPr/>
          <a:lstStyle/>
          <a:p>
            <a:fld id="{C20F7358-B166-4795-8D79-AFCB1A1288ED}" type="slidenum">
              <a:rPr lang="en-US" smtClean="0"/>
              <a:t>25</a:t>
            </a:fld>
            <a:endParaRPr lang="en-US"/>
          </a:p>
        </p:txBody>
      </p:sp>
    </p:spTree>
    <p:extLst>
      <p:ext uri="{BB962C8B-B14F-4D97-AF65-F5344CB8AC3E}">
        <p14:creationId xmlns:p14="http://schemas.microsoft.com/office/powerpoint/2010/main" val="10308315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import </a:t>
            </a:r>
            <a:r>
              <a:rPr lang="en-US" sz="1200" b="0" kern="1200" dirty="0" err="1">
                <a:solidFill>
                  <a:schemeClr val="tx1"/>
                </a:solidFill>
                <a:effectLst/>
                <a:latin typeface="+mn-lt"/>
                <a:ea typeface="+mn-ea"/>
                <a:cs typeface="+mn-cs"/>
              </a:rPr>
              <a:t>azure.cosmos</a:t>
            </a:r>
            <a:endParaRPr lang="en-US" sz="1200" b="0" kern="1200" dirty="0">
              <a:solidFill>
                <a:schemeClr val="tx1"/>
              </a:solidFill>
              <a:effectLst/>
              <a:latin typeface="+mn-lt"/>
              <a:ea typeface="+mn-ea"/>
              <a:cs typeface="+mn-cs"/>
            </a:endParaRPr>
          </a:p>
          <a:p>
            <a:r>
              <a:rPr lang="en-US" sz="1200" b="0" kern="1200" dirty="0">
                <a:solidFill>
                  <a:schemeClr val="tx1"/>
                </a:solidFill>
                <a:effectLst/>
                <a:latin typeface="+mn-lt"/>
                <a:ea typeface="+mn-ea"/>
                <a:cs typeface="+mn-cs"/>
              </a:rPr>
              <a:t>from </a:t>
            </a:r>
            <a:r>
              <a:rPr lang="en-US" sz="1200" b="0" kern="1200" dirty="0" err="1">
                <a:solidFill>
                  <a:schemeClr val="tx1"/>
                </a:solidFill>
                <a:effectLst/>
                <a:latin typeface="+mn-lt"/>
                <a:ea typeface="+mn-ea"/>
                <a:cs typeface="+mn-cs"/>
              </a:rPr>
              <a:t>azure.cosmos.partition_key</a:t>
            </a:r>
            <a:r>
              <a:rPr lang="en-US" sz="1200" b="0" kern="1200" dirty="0">
                <a:solidFill>
                  <a:schemeClr val="tx1"/>
                </a:solidFill>
                <a:effectLst/>
                <a:latin typeface="+mn-lt"/>
                <a:ea typeface="+mn-ea"/>
                <a:cs typeface="+mn-cs"/>
              </a:rPr>
              <a:t> import </a:t>
            </a:r>
            <a:r>
              <a:rPr lang="en-US" sz="1200" b="0" kern="1200" dirty="0" err="1">
                <a:solidFill>
                  <a:schemeClr val="tx1"/>
                </a:solidFill>
                <a:effectLst/>
                <a:latin typeface="+mn-lt"/>
                <a:ea typeface="+mn-ea"/>
                <a:cs typeface="+mn-cs"/>
              </a:rPr>
              <a:t>PartitionKey</a:t>
            </a:r>
            <a:endParaRPr lang="en-US" sz="1200" b="0" kern="1200" dirty="0">
              <a:solidFill>
                <a:schemeClr val="tx1"/>
              </a:solidFill>
              <a:effectLst/>
              <a:latin typeface="+mn-lt"/>
              <a:ea typeface="+mn-ea"/>
              <a:cs typeface="+mn-cs"/>
            </a:endParaRP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database = </a:t>
            </a:r>
            <a:r>
              <a:rPr lang="en-US" sz="1200" b="0" kern="1200" dirty="0" err="1">
                <a:solidFill>
                  <a:schemeClr val="tx1"/>
                </a:solidFill>
                <a:effectLst/>
                <a:latin typeface="+mn-lt"/>
                <a:ea typeface="+mn-ea"/>
                <a:cs typeface="+mn-cs"/>
              </a:rPr>
              <a:t>cosmos_client.create_database</a:t>
            </a:r>
            <a:r>
              <a:rPr lang="en-US" sz="1200" b="0" kern="1200" dirty="0">
                <a:solidFill>
                  <a:schemeClr val="tx1"/>
                </a:solidFill>
                <a:effectLst/>
                <a:latin typeface="+mn-lt"/>
                <a:ea typeface="+mn-ea"/>
                <a:cs typeface="+mn-cs"/>
              </a:rPr>
              <a:t>('</a:t>
            </a:r>
            <a:r>
              <a:rPr lang="en-US" sz="1200" b="0" kern="1200" dirty="0" err="1">
                <a:solidFill>
                  <a:schemeClr val="tx1"/>
                </a:solidFill>
                <a:effectLst/>
                <a:latin typeface="+mn-lt"/>
                <a:ea typeface="+mn-ea"/>
                <a:cs typeface="+mn-cs"/>
              </a:rPr>
              <a:t>RetailDemo</a:t>
            </a:r>
            <a:r>
              <a:rPr lang="en-US" sz="1200" b="0" kern="1200" dirty="0">
                <a:solidFill>
                  <a:schemeClr val="tx1"/>
                </a:solidFill>
                <a:effectLst/>
                <a:latin typeface="+mn-lt"/>
                <a:ea typeface="+mn-ea"/>
                <a:cs typeface="+mn-cs"/>
              </a:rPr>
              <a:t>')</a:t>
            </a:r>
          </a:p>
          <a:p>
            <a:r>
              <a:rPr lang="en-US" sz="1200" b="0" kern="1200" dirty="0">
                <a:solidFill>
                  <a:schemeClr val="tx1"/>
                </a:solidFill>
                <a:effectLst/>
                <a:latin typeface="+mn-lt"/>
                <a:ea typeface="+mn-ea"/>
                <a:cs typeface="+mn-cs"/>
              </a:rPr>
              <a:t>print('Database Retail Demo created')</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container = </a:t>
            </a:r>
            <a:r>
              <a:rPr lang="en-US" sz="1200" b="0" kern="1200" dirty="0" err="1">
                <a:solidFill>
                  <a:schemeClr val="tx1"/>
                </a:solidFill>
                <a:effectLst/>
                <a:latin typeface="+mn-lt"/>
                <a:ea typeface="+mn-ea"/>
                <a:cs typeface="+mn-cs"/>
              </a:rPr>
              <a:t>database.create_container</a:t>
            </a:r>
            <a:r>
              <a:rPr lang="en-US" sz="1200" b="0" kern="1200" dirty="0">
                <a:solidFill>
                  <a:schemeClr val="tx1"/>
                </a:solidFill>
                <a:effectLst/>
                <a:latin typeface="+mn-lt"/>
                <a:ea typeface="+mn-ea"/>
                <a:cs typeface="+mn-cs"/>
              </a:rPr>
              <a:t>(id='</a:t>
            </a:r>
            <a:r>
              <a:rPr lang="en-US" sz="1200" b="0" kern="1200" dirty="0" err="1">
                <a:solidFill>
                  <a:schemeClr val="tx1"/>
                </a:solidFill>
                <a:effectLst/>
                <a:latin typeface="+mn-lt"/>
                <a:ea typeface="+mn-ea"/>
                <a:cs typeface="+mn-cs"/>
              </a:rPr>
              <a:t>WebSiteData</a:t>
            </a:r>
            <a:r>
              <a:rPr lang="en-US" sz="1200" b="0" kern="1200" dirty="0">
                <a:solidFill>
                  <a:schemeClr val="tx1"/>
                </a:solidFill>
                <a:effectLst/>
                <a:latin typeface="+mn-lt"/>
                <a:ea typeface="+mn-ea"/>
                <a:cs typeface="+mn-cs"/>
              </a:rPr>
              <a:t>', </a:t>
            </a:r>
            <a:r>
              <a:rPr lang="en-US" sz="1200" b="0" kern="1200" dirty="0" err="1">
                <a:solidFill>
                  <a:schemeClr val="tx1"/>
                </a:solidFill>
                <a:effectLst/>
                <a:latin typeface="+mn-lt"/>
                <a:ea typeface="+mn-ea"/>
                <a:cs typeface="+mn-cs"/>
              </a:rPr>
              <a:t>partition_key</a:t>
            </a:r>
            <a:r>
              <a:rPr lang="en-US" sz="1200" b="0" kern="1200" dirty="0">
                <a:solidFill>
                  <a:schemeClr val="tx1"/>
                </a:solidFill>
                <a:effectLst/>
                <a:latin typeface="+mn-lt"/>
                <a:ea typeface="+mn-ea"/>
                <a:cs typeface="+mn-cs"/>
              </a:rPr>
              <a:t>=</a:t>
            </a:r>
            <a:r>
              <a:rPr lang="en-US" sz="1200" b="0" kern="1200" dirty="0" err="1">
                <a:solidFill>
                  <a:schemeClr val="tx1"/>
                </a:solidFill>
                <a:effectLst/>
                <a:latin typeface="+mn-lt"/>
                <a:ea typeface="+mn-ea"/>
                <a:cs typeface="+mn-cs"/>
              </a:rPr>
              <a:t>PartitionKey</a:t>
            </a:r>
            <a:r>
              <a:rPr lang="en-US" sz="1200" b="0" kern="1200" dirty="0">
                <a:solidFill>
                  <a:schemeClr val="tx1"/>
                </a:solidFill>
                <a:effectLst/>
                <a:latin typeface="+mn-lt"/>
                <a:ea typeface="+mn-ea"/>
                <a:cs typeface="+mn-cs"/>
              </a:rPr>
              <a:t>(path='/</a:t>
            </a:r>
            <a:r>
              <a:rPr lang="en-US" sz="1200" b="0" kern="1200" dirty="0" err="1">
                <a:solidFill>
                  <a:schemeClr val="tx1"/>
                </a:solidFill>
                <a:effectLst/>
                <a:latin typeface="+mn-lt"/>
                <a:ea typeface="+mn-ea"/>
                <a:cs typeface="+mn-cs"/>
              </a:rPr>
              <a:t>CartID</a:t>
            </a:r>
            <a:r>
              <a:rPr lang="en-US" sz="1200" b="0" kern="1200" dirty="0">
                <a:solidFill>
                  <a:schemeClr val="tx1"/>
                </a:solidFill>
                <a:effectLst/>
                <a:latin typeface="+mn-lt"/>
                <a:ea typeface="+mn-ea"/>
                <a:cs typeface="+mn-cs"/>
              </a:rPr>
              <a:t>'))</a:t>
            </a:r>
          </a:p>
          <a:p>
            <a:r>
              <a:rPr lang="en-US" sz="1200" b="0" kern="1200" dirty="0">
                <a:solidFill>
                  <a:schemeClr val="tx1"/>
                </a:solidFill>
                <a:effectLst/>
                <a:latin typeface="+mn-lt"/>
                <a:ea typeface="+mn-ea"/>
                <a:cs typeface="+mn-cs"/>
              </a:rPr>
              <a:t>print('Container </a:t>
            </a:r>
            <a:r>
              <a:rPr lang="en-US" sz="1200" b="0" kern="1200" dirty="0" err="1">
                <a:solidFill>
                  <a:schemeClr val="tx1"/>
                </a:solidFill>
                <a:effectLst/>
                <a:latin typeface="+mn-lt"/>
                <a:ea typeface="+mn-ea"/>
                <a:cs typeface="+mn-cs"/>
              </a:rPr>
              <a:t>WebsiteData</a:t>
            </a:r>
            <a:r>
              <a:rPr lang="en-US" sz="1200" b="0" kern="1200" dirty="0">
                <a:solidFill>
                  <a:schemeClr val="tx1"/>
                </a:solidFill>
                <a:effectLst/>
                <a:latin typeface="+mn-lt"/>
                <a:ea typeface="+mn-ea"/>
                <a:cs typeface="+mn-cs"/>
              </a:rPr>
              <a:t> created')</a:t>
            </a:r>
          </a:p>
          <a:p>
            <a:endParaRPr lang="en-US" dirty="0"/>
          </a:p>
        </p:txBody>
      </p:sp>
      <p:sp>
        <p:nvSpPr>
          <p:cNvPr id="4" name="Slide Number Placeholder 3"/>
          <p:cNvSpPr>
            <a:spLocks noGrp="1"/>
          </p:cNvSpPr>
          <p:nvPr>
            <p:ph type="sldNum" sz="quarter" idx="5"/>
          </p:nvPr>
        </p:nvSpPr>
        <p:spPr/>
        <p:txBody>
          <a:bodyPr/>
          <a:lstStyle/>
          <a:p>
            <a:fld id="{C20F7358-B166-4795-8D79-AFCB1A1288ED}" type="slidenum">
              <a:rPr lang="en-US" smtClean="0"/>
              <a:t>26</a:t>
            </a:fld>
            <a:endParaRPr lang="en-US"/>
          </a:p>
        </p:txBody>
      </p:sp>
    </p:spTree>
    <p:extLst>
      <p:ext uri="{BB962C8B-B14F-4D97-AF65-F5344CB8AC3E}">
        <p14:creationId xmlns:p14="http://schemas.microsoft.com/office/powerpoint/2010/main" val="21848103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3/29/2021</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3/29/2021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3/29/2021</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3/29/2021</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3/29/2021</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3/29/2021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3/29/2021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3/29/2021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3/29/2021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3/29/2021</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3/29/2021</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3/29/2021</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2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581191" y="1020431"/>
            <a:ext cx="10993549" cy="1475013"/>
          </a:xfrm>
        </p:spPr>
        <p:txBody>
          <a:bodyPr>
            <a:normAutofit/>
          </a:bodyPr>
          <a:lstStyle/>
          <a:p>
            <a:r>
              <a:rPr lang="en-US" dirty="0"/>
              <a:t>Azure COSMOS DB</a:t>
            </a:r>
          </a:p>
        </p:txBody>
      </p:sp>
      <p:sp>
        <p:nvSpPr>
          <p:cNvPr id="3" name="Subtitle 2">
            <a:extLst>
              <a:ext uri="{FF2B5EF4-FFF2-40B4-BE49-F238E27FC236}">
                <a16:creationId xmlns:a16="http://schemas.microsoft.com/office/drawing/2014/main" id="{835D6E6B-3353-491C-A3C6-F278D6CED8B3}"/>
              </a:ext>
            </a:extLst>
          </p:cNvPr>
          <p:cNvSpPr>
            <a:spLocks noGrp="1"/>
          </p:cNvSpPr>
          <p:nvPr>
            <p:ph type="subTitle" idx="1"/>
          </p:nvPr>
        </p:nvSpPr>
        <p:spPr>
          <a:xfrm>
            <a:off x="581194" y="2495445"/>
            <a:ext cx="10993546" cy="468233"/>
          </a:xfrm>
        </p:spPr>
        <p:txBody>
          <a:bodyPr>
            <a:normAutofit/>
          </a:bodyPr>
          <a:lstStyle/>
          <a:p>
            <a:endParaRPr lang="en-US" dirty="0"/>
          </a:p>
        </p:txBody>
      </p:sp>
      <p:sp>
        <p:nvSpPr>
          <p:cNvPr id="20" name="Rectangle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6" name="Picture 5" descr="abstract image">
            <a:extLst>
              <a:ext uri="{FF2B5EF4-FFF2-40B4-BE49-F238E27FC236}">
                <a16:creationId xmlns:a16="http://schemas.microsoft.com/office/drawing/2014/main" id="{F1A8C364-94D4-4630-BAD0-78722F347055}"/>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448733" y="3081867"/>
            <a:ext cx="11260667" cy="3310466"/>
          </a:xfrm>
          <a:prstGeom prst="rect">
            <a:avLst/>
          </a:prstGeom>
        </p:spPr>
      </p:pic>
    </p:spTree>
    <p:extLst>
      <p:ext uri="{BB962C8B-B14F-4D97-AF65-F5344CB8AC3E}">
        <p14:creationId xmlns:p14="http://schemas.microsoft.com/office/powerpoint/2010/main" val="2475805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A50A0A-F6EC-40E9-A275-17A8E5990E45}"/>
              </a:ext>
            </a:extLst>
          </p:cNvPr>
          <p:cNvSpPr>
            <a:spLocks noGrp="1"/>
          </p:cNvSpPr>
          <p:nvPr>
            <p:ph type="title"/>
          </p:nvPr>
        </p:nvSpPr>
        <p:spPr>
          <a:xfrm>
            <a:off x="581192" y="702156"/>
            <a:ext cx="11029616" cy="522637"/>
          </a:xfrm>
        </p:spPr>
        <p:txBody>
          <a:bodyPr/>
          <a:lstStyle/>
          <a:p>
            <a:r>
              <a:rPr lang="en-US" dirty="0"/>
              <a:t>AZURE COSMOS DB ACCOUNT – 5</a:t>
            </a:r>
          </a:p>
        </p:txBody>
      </p:sp>
      <p:pic>
        <p:nvPicPr>
          <p:cNvPr id="4" name="Picture 3">
            <a:extLst>
              <a:ext uri="{FF2B5EF4-FFF2-40B4-BE49-F238E27FC236}">
                <a16:creationId xmlns:a16="http://schemas.microsoft.com/office/drawing/2014/main" id="{63E12026-87E3-486E-8EF9-70A64768565B}"/>
              </a:ext>
            </a:extLst>
          </p:cNvPr>
          <p:cNvPicPr>
            <a:picLocks noChangeAspect="1"/>
          </p:cNvPicPr>
          <p:nvPr/>
        </p:nvPicPr>
        <p:blipFill>
          <a:blip r:embed="rId2"/>
          <a:stretch>
            <a:fillRect/>
          </a:stretch>
        </p:blipFill>
        <p:spPr>
          <a:xfrm>
            <a:off x="76237" y="1224792"/>
            <a:ext cx="5462558" cy="5633207"/>
          </a:xfrm>
          <a:prstGeom prst="rect">
            <a:avLst/>
          </a:prstGeom>
        </p:spPr>
      </p:pic>
    </p:spTree>
    <p:extLst>
      <p:ext uri="{BB962C8B-B14F-4D97-AF65-F5344CB8AC3E}">
        <p14:creationId xmlns:p14="http://schemas.microsoft.com/office/powerpoint/2010/main" val="17121751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A50A0A-F6EC-40E9-A275-17A8E5990E45}"/>
              </a:ext>
            </a:extLst>
          </p:cNvPr>
          <p:cNvSpPr>
            <a:spLocks noGrp="1"/>
          </p:cNvSpPr>
          <p:nvPr>
            <p:ph type="title"/>
          </p:nvPr>
        </p:nvSpPr>
        <p:spPr>
          <a:xfrm>
            <a:off x="581192" y="702156"/>
            <a:ext cx="11029616" cy="522637"/>
          </a:xfrm>
        </p:spPr>
        <p:txBody>
          <a:bodyPr/>
          <a:lstStyle/>
          <a:p>
            <a:r>
              <a:rPr lang="en-US" dirty="0"/>
              <a:t>AZURE COSMOS DB ACCOUNT – 6</a:t>
            </a:r>
          </a:p>
        </p:txBody>
      </p:sp>
      <p:pic>
        <p:nvPicPr>
          <p:cNvPr id="3" name="Picture 2">
            <a:extLst>
              <a:ext uri="{FF2B5EF4-FFF2-40B4-BE49-F238E27FC236}">
                <a16:creationId xmlns:a16="http://schemas.microsoft.com/office/drawing/2014/main" id="{24D2E8FD-0DB7-4C09-9A39-B1351B30F7C7}"/>
              </a:ext>
            </a:extLst>
          </p:cNvPr>
          <p:cNvPicPr>
            <a:picLocks noChangeAspect="1"/>
          </p:cNvPicPr>
          <p:nvPr/>
        </p:nvPicPr>
        <p:blipFill>
          <a:blip r:embed="rId2"/>
          <a:stretch>
            <a:fillRect/>
          </a:stretch>
        </p:blipFill>
        <p:spPr>
          <a:xfrm>
            <a:off x="0" y="1469571"/>
            <a:ext cx="12192000" cy="3918857"/>
          </a:xfrm>
          <a:prstGeom prst="rect">
            <a:avLst/>
          </a:prstGeom>
        </p:spPr>
      </p:pic>
    </p:spTree>
    <p:extLst>
      <p:ext uri="{BB962C8B-B14F-4D97-AF65-F5344CB8AC3E}">
        <p14:creationId xmlns:p14="http://schemas.microsoft.com/office/powerpoint/2010/main" val="18730417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A50A0A-F6EC-40E9-A275-17A8E5990E45}"/>
              </a:ext>
            </a:extLst>
          </p:cNvPr>
          <p:cNvSpPr>
            <a:spLocks noGrp="1"/>
          </p:cNvSpPr>
          <p:nvPr>
            <p:ph type="title"/>
          </p:nvPr>
        </p:nvSpPr>
        <p:spPr>
          <a:xfrm>
            <a:off x="581192" y="702156"/>
            <a:ext cx="11029616" cy="522637"/>
          </a:xfrm>
        </p:spPr>
        <p:txBody>
          <a:bodyPr/>
          <a:lstStyle/>
          <a:p>
            <a:r>
              <a:rPr lang="en-US" dirty="0"/>
              <a:t>AZURE COSMOS DB ACCOUNT – 7</a:t>
            </a:r>
          </a:p>
        </p:txBody>
      </p:sp>
      <p:pic>
        <p:nvPicPr>
          <p:cNvPr id="4" name="Picture 3">
            <a:extLst>
              <a:ext uri="{FF2B5EF4-FFF2-40B4-BE49-F238E27FC236}">
                <a16:creationId xmlns:a16="http://schemas.microsoft.com/office/drawing/2014/main" id="{288A5478-0EE4-4BF8-9F75-7B1ABCD271AA}"/>
              </a:ext>
            </a:extLst>
          </p:cNvPr>
          <p:cNvPicPr>
            <a:picLocks noChangeAspect="1"/>
          </p:cNvPicPr>
          <p:nvPr/>
        </p:nvPicPr>
        <p:blipFill>
          <a:blip r:embed="rId2"/>
          <a:stretch>
            <a:fillRect/>
          </a:stretch>
        </p:blipFill>
        <p:spPr>
          <a:xfrm>
            <a:off x="147637" y="1219200"/>
            <a:ext cx="11896725" cy="4419600"/>
          </a:xfrm>
          <a:prstGeom prst="rect">
            <a:avLst/>
          </a:prstGeom>
        </p:spPr>
      </p:pic>
    </p:spTree>
    <p:extLst>
      <p:ext uri="{BB962C8B-B14F-4D97-AF65-F5344CB8AC3E}">
        <p14:creationId xmlns:p14="http://schemas.microsoft.com/office/powerpoint/2010/main" val="26377061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A5C82F-2149-49C5-B842-8F1E7CD63D03}"/>
              </a:ext>
            </a:extLst>
          </p:cNvPr>
          <p:cNvSpPr>
            <a:spLocks noGrp="1"/>
          </p:cNvSpPr>
          <p:nvPr>
            <p:ph type="title"/>
          </p:nvPr>
        </p:nvSpPr>
        <p:spPr>
          <a:xfrm>
            <a:off x="581192" y="702156"/>
            <a:ext cx="11029616" cy="547804"/>
          </a:xfrm>
        </p:spPr>
        <p:txBody>
          <a:bodyPr/>
          <a:lstStyle/>
          <a:p>
            <a:r>
              <a:rPr lang="en-US" dirty="0"/>
              <a:t>AZURE COSMOS DB ACCOUNT – 8</a:t>
            </a:r>
          </a:p>
        </p:txBody>
      </p:sp>
      <p:pic>
        <p:nvPicPr>
          <p:cNvPr id="4" name="Picture 3">
            <a:extLst>
              <a:ext uri="{FF2B5EF4-FFF2-40B4-BE49-F238E27FC236}">
                <a16:creationId xmlns:a16="http://schemas.microsoft.com/office/drawing/2014/main" id="{C19434DD-81FA-4F6F-8F8B-2F3E9B068DCE}"/>
              </a:ext>
            </a:extLst>
          </p:cNvPr>
          <p:cNvPicPr>
            <a:picLocks noChangeAspect="1"/>
          </p:cNvPicPr>
          <p:nvPr/>
        </p:nvPicPr>
        <p:blipFill>
          <a:blip r:embed="rId2"/>
          <a:stretch>
            <a:fillRect/>
          </a:stretch>
        </p:blipFill>
        <p:spPr>
          <a:xfrm>
            <a:off x="0" y="1249960"/>
            <a:ext cx="12192000" cy="3741338"/>
          </a:xfrm>
          <a:prstGeom prst="rect">
            <a:avLst/>
          </a:prstGeom>
        </p:spPr>
      </p:pic>
    </p:spTree>
    <p:extLst>
      <p:ext uri="{BB962C8B-B14F-4D97-AF65-F5344CB8AC3E}">
        <p14:creationId xmlns:p14="http://schemas.microsoft.com/office/powerpoint/2010/main" val="30325868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A5C82F-2149-49C5-B842-8F1E7CD63D03}"/>
              </a:ext>
            </a:extLst>
          </p:cNvPr>
          <p:cNvSpPr>
            <a:spLocks noGrp="1"/>
          </p:cNvSpPr>
          <p:nvPr>
            <p:ph type="title"/>
          </p:nvPr>
        </p:nvSpPr>
        <p:spPr>
          <a:xfrm>
            <a:off x="581192" y="702156"/>
            <a:ext cx="11029616" cy="547804"/>
          </a:xfrm>
        </p:spPr>
        <p:txBody>
          <a:bodyPr/>
          <a:lstStyle/>
          <a:p>
            <a:r>
              <a:rPr lang="en-US" dirty="0"/>
              <a:t>AZURE COSMOS </a:t>
            </a:r>
            <a:r>
              <a:rPr lang="en-US"/>
              <a:t>Data explorer</a:t>
            </a:r>
            <a:endParaRPr lang="en-US" dirty="0"/>
          </a:p>
        </p:txBody>
      </p:sp>
      <p:pic>
        <p:nvPicPr>
          <p:cNvPr id="5" name="Picture 4">
            <a:extLst>
              <a:ext uri="{FF2B5EF4-FFF2-40B4-BE49-F238E27FC236}">
                <a16:creationId xmlns:a16="http://schemas.microsoft.com/office/drawing/2014/main" id="{388B7F30-6FF8-4C4F-B732-D7D201B6A393}"/>
              </a:ext>
            </a:extLst>
          </p:cNvPr>
          <p:cNvPicPr>
            <a:picLocks noChangeAspect="1"/>
          </p:cNvPicPr>
          <p:nvPr/>
        </p:nvPicPr>
        <p:blipFill>
          <a:blip r:embed="rId2"/>
          <a:stretch>
            <a:fillRect/>
          </a:stretch>
        </p:blipFill>
        <p:spPr>
          <a:xfrm>
            <a:off x="75501" y="1323763"/>
            <a:ext cx="12192000" cy="5150863"/>
          </a:xfrm>
          <a:prstGeom prst="rect">
            <a:avLst/>
          </a:prstGeom>
        </p:spPr>
      </p:pic>
    </p:spTree>
    <p:extLst>
      <p:ext uri="{BB962C8B-B14F-4D97-AF65-F5344CB8AC3E}">
        <p14:creationId xmlns:p14="http://schemas.microsoft.com/office/powerpoint/2010/main" val="21915550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1B8914-B42E-4569-A39A-748D7ADD42D8}"/>
              </a:ext>
            </a:extLst>
          </p:cNvPr>
          <p:cNvSpPr>
            <a:spLocks noGrp="1"/>
          </p:cNvSpPr>
          <p:nvPr>
            <p:ph type="title"/>
          </p:nvPr>
        </p:nvSpPr>
        <p:spPr>
          <a:xfrm>
            <a:off x="581192" y="702156"/>
            <a:ext cx="11029616" cy="472303"/>
          </a:xfrm>
        </p:spPr>
        <p:txBody>
          <a:bodyPr>
            <a:normAutofit fontScale="90000"/>
          </a:bodyPr>
          <a:lstStyle/>
          <a:p>
            <a:r>
              <a:rPr lang="en-US" dirty="0"/>
              <a:t>Create a database and container</a:t>
            </a:r>
          </a:p>
        </p:txBody>
      </p:sp>
      <p:pic>
        <p:nvPicPr>
          <p:cNvPr id="5" name="Picture 4">
            <a:extLst>
              <a:ext uri="{FF2B5EF4-FFF2-40B4-BE49-F238E27FC236}">
                <a16:creationId xmlns:a16="http://schemas.microsoft.com/office/drawing/2014/main" id="{4771FCA0-16CD-4A89-B885-C8244CF9041E}"/>
              </a:ext>
            </a:extLst>
          </p:cNvPr>
          <p:cNvPicPr>
            <a:picLocks noChangeAspect="1"/>
          </p:cNvPicPr>
          <p:nvPr/>
        </p:nvPicPr>
        <p:blipFill>
          <a:blip r:embed="rId2"/>
          <a:stretch>
            <a:fillRect/>
          </a:stretch>
        </p:blipFill>
        <p:spPr>
          <a:xfrm>
            <a:off x="64315" y="1174460"/>
            <a:ext cx="12063369" cy="4655890"/>
          </a:xfrm>
          <a:prstGeom prst="rect">
            <a:avLst/>
          </a:prstGeom>
        </p:spPr>
      </p:pic>
      <p:sp>
        <p:nvSpPr>
          <p:cNvPr id="6" name="TextBox 5">
            <a:extLst>
              <a:ext uri="{FF2B5EF4-FFF2-40B4-BE49-F238E27FC236}">
                <a16:creationId xmlns:a16="http://schemas.microsoft.com/office/drawing/2014/main" id="{965ED6D9-B177-45AA-BB10-21A0D2260CB1}"/>
              </a:ext>
            </a:extLst>
          </p:cNvPr>
          <p:cNvSpPr txBox="1"/>
          <p:nvPr/>
        </p:nvSpPr>
        <p:spPr>
          <a:xfrm>
            <a:off x="64315" y="5837064"/>
            <a:ext cx="9514464" cy="523220"/>
          </a:xfrm>
          <a:prstGeom prst="rect">
            <a:avLst/>
          </a:prstGeom>
          <a:noFill/>
        </p:spPr>
        <p:txBody>
          <a:bodyPr wrap="none" rtlCol="0">
            <a:spAutoFit/>
          </a:bodyPr>
          <a:lstStyle/>
          <a:p>
            <a:r>
              <a:rPr lang="en-US" sz="1400" dirty="0"/>
              <a:t>Name of the database and name of the container to be created within that database. In some cases, you may have only one</a:t>
            </a:r>
          </a:p>
          <a:p>
            <a:r>
              <a:rPr lang="en-US" sz="1400" dirty="0"/>
              <a:t>container in a database. All items in a container can be of different types and have different schemas.</a:t>
            </a:r>
          </a:p>
        </p:txBody>
      </p:sp>
    </p:spTree>
    <p:extLst>
      <p:ext uri="{BB962C8B-B14F-4D97-AF65-F5344CB8AC3E}">
        <p14:creationId xmlns:p14="http://schemas.microsoft.com/office/powerpoint/2010/main" val="15271849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548E36-61AA-4ABA-8E11-2C0708F3A27E}"/>
              </a:ext>
            </a:extLst>
          </p:cNvPr>
          <p:cNvSpPr>
            <a:spLocks noGrp="1"/>
          </p:cNvSpPr>
          <p:nvPr>
            <p:ph type="title"/>
          </p:nvPr>
        </p:nvSpPr>
        <p:spPr>
          <a:xfrm>
            <a:off x="581192" y="702156"/>
            <a:ext cx="11029616" cy="455525"/>
          </a:xfrm>
        </p:spPr>
        <p:txBody>
          <a:bodyPr>
            <a:normAutofit fontScale="90000"/>
          </a:bodyPr>
          <a:lstStyle/>
          <a:p>
            <a:r>
              <a:rPr lang="en-US" dirty="0"/>
              <a:t>Create a database and container</a:t>
            </a:r>
          </a:p>
        </p:txBody>
      </p:sp>
      <p:pic>
        <p:nvPicPr>
          <p:cNvPr id="4" name="Picture 3">
            <a:extLst>
              <a:ext uri="{FF2B5EF4-FFF2-40B4-BE49-F238E27FC236}">
                <a16:creationId xmlns:a16="http://schemas.microsoft.com/office/drawing/2014/main" id="{DBCB60A8-3313-49EC-B76E-49C755C918D6}"/>
              </a:ext>
            </a:extLst>
          </p:cNvPr>
          <p:cNvPicPr>
            <a:picLocks noChangeAspect="1"/>
          </p:cNvPicPr>
          <p:nvPr/>
        </p:nvPicPr>
        <p:blipFill>
          <a:blip r:embed="rId2"/>
          <a:stretch>
            <a:fillRect/>
          </a:stretch>
        </p:blipFill>
        <p:spPr>
          <a:xfrm>
            <a:off x="248498" y="1400960"/>
            <a:ext cx="3322792" cy="5457039"/>
          </a:xfrm>
          <a:prstGeom prst="rect">
            <a:avLst/>
          </a:prstGeom>
        </p:spPr>
      </p:pic>
    </p:spTree>
    <p:extLst>
      <p:ext uri="{BB962C8B-B14F-4D97-AF65-F5344CB8AC3E}">
        <p14:creationId xmlns:p14="http://schemas.microsoft.com/office/powerpoint/2010/main" val="29030901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E2F571-DDF0-4EFE-9455-A88C0298B0ED}"/>
              </a:ext>
            </a:extLst>
          </p:cNvPr>
          <p:cNvSpPr>
            <a:spLocks noGrp="1"/>
          </p:cNvSpPr>
          <p:nvPr>
            <p:ph type="title"/>
          </p:nvPr>
        </p:nvSpPr>
        <p:spPr>
          <a:xfrm>
            <a:off x="581192" y="702156"/>
            <a:ext cx="11029616" cy="581360"/>
          </a:xfrm>
        </p:spPr>
        <p:txBody>
          <a:bodyPr/>
          <a:lstStyle/>
          <a:p>
            <a:r>
              <a:rPr lang="en-US" dirty="0"/>
              <a:t>Create document - 1</a:t>
            </a:r>
          </a:p>
        </p:txBody>
      </p:sp>
      <p:sp>
        <p:nvSpPr>
          <p:cNvPr id="4" name="TextBox 3">
            <a:extLst>
              <a:ext uri="{FF2B5EF4-FFF2-40B4-BE49-F238E27FC236}">
                <a16:creationId xmlns:a16="http://schemas.microsoft.com/office/drawing/2014/main" id="{1C8B197C-25FD-42DA-BCB3-F38B1869BDD2}"/>
              </a:ext>
            </a:extLst>
          </p:cNvPr>
          <p:cNvSpPr txBox="1"/>
          <p:nvPr/>
        </p:nvSpPr>
        <p:spPr>
          <a:xfrm>
            <a:off x="369115" y="1283516"/>
            <a:ext cx="1438855" cy="369332"/>
          </a:xfrm>
          <a:prstGeom prst="rect">
            <a:avLst/>
          </a:prstGeom>
          <a:noFill/>
        </p:spPr>
        <p:txBody>
          <a:bodyPr wrap="none" rtlCol="0">
            <a:spAutoFit/>
          </a:bodyPr>
          <a:lstStyle/>
          <a:p>
            <a:r>
              <a:rPr lang="en-US" dirty="0"/>
              <a:t>Check notes.</a:t>
            </a:r>
          </a:p>
        </p:txBody>
      </p:sp>
      <p:pic>
        <p:nvPicPr>
          <p:cNvPr id="6" name="Picture 5">
            <a:extLst>
              <a:ext uri="{FF2B5EF4-FFF2-40B4-BE49-F238E27FC236}">
                <a16:creationId xmlns:a16="http://schemas.microsoft.com/office/drawing/2014/main" id="{0C94F9FB-6605-4CDA-9867-C1E4508E99FB}"/>
              </a:ext>
            </a:extLst>
          </p:cNvPr>
          <p:cNvPicPr>
            <a:picLocks noChangeAspect="1"/>
          </p:cNvPicPr>
          <p:nvPr/>
        </p:nvPicPr>
        <p:blipFill>
          <a:blip r:embed="rId3"/>
          <a:stretch>
            <a:fillRect/>
          </a:stretch>
        </p:blipFill>
        <p:spPr>
          <a:xfrm>
            <a:off x="0" y="1566145"/>
            <a:ext cx="12192000" cy="4749166"/>
          </a:xfrm>
          <a:prstGeom prst="rect">
            <a:avLst/>
          </a:prstGeom>
        </p:spPr>
      </p:pic>
    </p:spTree>
    <p:extLst>
      <p:ext uri="{BB962C8B-B14F-4D97-AF65-F5344CB8AC3E}">
        <p14:creationId xmlns:p14="http://schemas.microsoft.com/office/powerpoint/2010/main" val="28878613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E2F571-DDF0-4EFE-9455-A88C0298B0ED}"/>
              </a:ext>
            </a:extLst>
          </p:cNvPr>
          <p:cNvSpPr>
            <a:spLocks noGrp="1"/>
          </p:cNvSpPr>
          <p:nvPr>
            <p:ph type="title"/>
          </p:nvPr>
        </p:nvSpPr>
        <p:spPr>
          <a:xfrm>
            <a:off x="581192" y="702156"/>
            <a:ext cx="11029616" cy="581360"/>
          </a:xfrm>
        </p:spPr>
        <p:txBody>
          <a:bodyPr/>
          <a:lstStyle/>
          <a:p>
            <a:r>
              <a:rPr lang="en-US" dirty="0"/>
              <a:t>Create document - 2</a:t>
            </a:r>
          </a:p>
        </p:txBody>
      </p:sp>
      <p:sp>
        <p:nvSpPr>
          <p:cNvPr id="4" name="TextBox 3">
            <a:extLst>
              <a:ext uri="{FF2B5EF4-FFF2-40B4-BE49-F238E27FC236}">
                <a16:creationId xmlns:a16="http://schemas.microsoft.com/office/drawing/2014/main" id="{1C8B197C-25FD-42DA-BCB3-F38B1869BDD2}"/>
              </a:ext>
            </a:extLst>
          </p:cNvPr>
          <p:cNvSpPr txBox="1"/>
          <p:nvPr/>
        </p:nvSpPr>
        <p:spPr>
          <a:xfrm>
            <a:off x="369115" y="1283516"/>
            <a:ext cx="1438855" cy="369332"/>
          </a:xfrm>
          <a:prstGeom prst="rect">
            <a:avLst/>
          </a:prstGeom>
          <a:noFill/>
        </p:spPr>
        <p:txBody>
          <a:bodyPr wrap="none" rtlCol="0">
            <a:spAutoFit/>
          </a:bodyPr>
          <a:lstStyle/>
          <a:p>
            <a:r>
              <a:rPr lang="en-US" dirty="0"/>
              <a:t>Check notes.</a:t>
            </a:r>
          </a:p>
        </p:txBody>
      </p:sp>
      <p:pic>
        <p:nvPicPr>
          <p:cNvPr id="5" name="Picture 4">
            <a:extLst>
              <a:ext uri="{FF2B5EF4-FFF2-40B4-BE49-F238E27FC236}">
                <a16:creationId xmlns:a16="http://schemas.microsoft.com/office/drawing/2014/main" id="{6839D194-5CBC-4C13-9885-69A78204665D}"/>
              </a:ext>
            </a:extLst>
          </p:cNvPr>
          <p:cNvPicPr>
            <a:picLocks noChangeAspect="1"/>
          </p:cNvPicPr>
          <p:nvPr/>
        </p:nvPicPr>
        <p:blipFill>
          <a:blip r:embed="rId3"/>
          <a:stretch>
            <a:fillRect/>
          </a:stretch>
        </p:blipFill>
        <p:spPr>
          <a:xfrm>
            <a:off x="0" y="1652848"/>
            <a:ext cx="12192000" cy="4038654"/>
          </a:xfrm>
          <a:prstGeom prst="rect">
            <a:avLst/>
          </a:prstGeom>
        </p:spPr>
      </p:pic>
    </p:spTree>
    <p:extLst>
      <p:ext uri="{BB962C8B-B14F-4D97-AF65-F5344CB8AC3E}">
        <p14:creationId xmlns:p14="http://schemas.microsoft.com/office/powerpoint/2010/main" val="40151373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C180F3-9D4C-4B7D-962B-8726CD8B9F3B}"/>
              </a:ext>
            </a:extLst>
          </p:cNvPr>
          <p:cNvSpPr>
            <a:spLocks noGrp="1"/>
          </p:cNvSpPr>
          <p:nvPr>
            <p:ph type="title"/>
          </p:nvPr>
        </p:nvSpPr>
        <p:spPr>
          <a:xfrm>
            <a:off x="581192" y="702156"/>
            <a:ext cx="11029616" cy="413580"/>
          </a:xfrm>
        </p:spPr>
        <p:txBody>
          <a:bodyPr>
            <a:normAutofit fontScale="90000"/>
          </a:bodyPr>
          <a:lstStyle/>
          <a:p>
            <a:r>
              <a:rPr lang="en-US" dirty="0"/>
              <a:t>UPDATE DOCUMENT</a:t>
            </a:r>
          </a:p>
        </p:txBody>
      </p:sp>
      <p:pic>
        <p:nvPicPr>
          <p:cNvPr id="5" name="Picture 4">
            <a:extLst>
              <a:ext uri="{FF2B5EF4-FFF2-40B4-BE49-F238E27FC236}">
                <a16:creationId xmlns:a16="http://schemas.microsoft.com/office/drawing/2014/main" id="{DF6C5567-D8CE-4D6F-9BFE-39186B9FB3CF}"/>
              </a:ext>
            </a:extLst>
          </p:cNvPr>
          <p:cNvPicPr>
            <a:picLocks noChangeAspect="1"/>
          </p:cNvPicPr>
          <p:nvPr/>
        </p:nvPicPr>
        <p:blipFill>
          <a:blip r:embed="rId3"/>
          <a:stretch>
            <a:fillRect/>
          </a:stretch>
        </p:blipFill>
        <p:spPr>
          <a:xfrm>
            <a:off x="0" y="1208014"/>
            <a:ext cx="12192000" cy="5240151"/>
          </a:xfrm>
          <a:prstGeom prst="rect">
            <a:avLst/>
          </a:prstGeom>
        </p:spPr>
      </p:pic>
    </p:spTree>
    <p:extLst>
      <p:ext uri="{BB962C8B-B14F-4D97-AF65-F5344CB8AC3E}">
        <p14:creationId xmlns:p14="http://schemas.microsoft.com/office/powerpoint/2010/main" val="18175532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84B2E0-4366-487B-A6A7-C68E678A6359}"/>
              </a:ext>
            </a:extLst>
          </p:cNvPr>
          <p:cNvSpPr>
            <a:spLocks noGrp="1"/>
          </p:cNvSpPr>
          <p:nvPr>
            <p:ph type="title"/>
          </p:nvPr>
        </p:nvSpPr>
        <p:spPr/>
        <p:txBody>
          <a:bodyPr/>
          <a:lstStyle/>
          <a:p>
            <a:r>
              <a:rPr lang="en-US" dirty="0"/>
              <a:t>AGENDA</a:t>
            </a:r>
          </a:p>
        </p:txBody>
      </p:sp>
      <p:sp>
        <p:nvSpPr>
          <p:cNvPr id="4" name="TextBox 3">
            <a:extLst>
              <a:ext uri="{FF2B5EF4-FFF2-40B4-BE49-F238E27FC236}">
                <a16:creationId xmlns:a16="http://schemas.microsoft.com/office/drawing/2014/main" id="{1B4F7FA9-E5BD-4707-9D9F-278BA922851C}"/>
              </a:ext>
            </a:extLst>
          </p:cNvPr>
          <p:cNvSpPr txBox="1"/>
          <p:nvPr/>
        </p:nvSpPr>
        <p:spPr>
          <a:xfrm>
            <a:off x="581192" y="2018371"/>
            <a:ext cx="3769365" cy="923330"/>
          </a:xfrm>
          <a:prstGeom prst="rect">
            <a:avLst/>
          </a:prstGeom>
          <a:noFill/>
        </p:spPr>
        <p:txBody>
          <a:bodyPr wrap="none" rtlCol="0">
            <a:spAutoFit/>
          </a:bodyPr>
          <a:lstStyle/>
          <a:p>
            <a:r>
              <a:rPr lang="en-US" dirty="0"/>
              <a:t>Introduction :  Slide 3 to 34</a:t>
            </a:r>
          </a:p>
          <a:p>
            <a:r>
              <a:rPr lang="en-US" dirty="0"/>
              <a:t>Throughput and Cost : Slide 35 to 46</a:t>
            </a:r>
          </a:p>
          <a:p>
            <a:r>
              <a:rPr lang="en-US" dirty="0"/>
              <a:t>Horizontal Partitioning : Slide 47 </a:t>
            </a:r>
          </a:p>
        </p:txBody>
      </p:sp>
    </p:spTree>
    <p:extLst>
      <p:ext uri="{BB962C8B-B14F-4D97-AF65-F5344CB8AC3E}">
        <p14:creationId xmlns:p14="http://schemas.microsoft.com/office/powerpoint/2010/main" val="35045514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2C4328-6B97-4BFC-B61C-8E28E92D6B03}"/>
              </a:ext>
            </a:extLst>
          </p:cNvPr>
          <p:cNvSpPr>
            <a:spLocks noGrp="1"/>
          </p:cNvSpPr>
          <p:nvPr>
            <p:ph type="title"/>
          </p:nvPr>
        </p:nvSpPr>
        <p:spPr>
          <a:xfrm>
            <a:off x="581192" y="702156"/>
            <a:ext cx="11029616" cy="522637"/>
          </a:xfrm>
        </p:spPr>
        <p:txBody>
          <a:bodyPr/>
          <a:lstStyle/>
          <a:p>
            <a:r>
              <a:rPr lang="en-US" dirty="0"/>
              <a:t>Query document - 1</a:t>
            </a:r>
          </a:p>
        </p:txBody>
      </p:sp>
      <p:pic>
        <p:nvPicPr>
          <p:cNvPr id="5" name="Picture 4">
            <a:extLst>
              <a:ext uri="{FF2B5EF4-FFF2-40B4-BE49-F238E27FC236}">
                <a16:creationId xmlns:a16="http://schemas.microsoft.com/office/drawing/2014/main" id="{998D7E8D-445D-4C6A-BCD9-75CB8AE53432}"/>
              </a:ext>
            </a:extLst>
          </p:cNvPr>
          <p:cNvPicPr>
            <a:picLocks noChangeAspect="1"/>
          </p:cNvPicPr>
          <p:nvPr/>
        </p:nvPicPr>
        <p:blipFill>
          <a:blip r:embed="rId3"/>
          <a:stretch>
            <a:fillRect/>
          </a:stretch>
        </p:blipFill>
        <p:spPr>
          <a:xfrm>
            <a:off x="130141" y="1356526"/>
            <a:ext cx="9500016" cy="5501473"/>
          </a:xfrm>
          <a:prstGeom prst="rect">
            <a:avLst/>
          </a:prstGeom>
        </p:spPr>
      </p:pic>
    </p:spTree>
    <p:extLst>
      <p:ext uri="{BB962C8B-B14F-4D97-AF65-F5344CB8AC3E}">
        <p14:creationId xmlns:p14="http://schemas.microsoft.com/office/powerpoint/2010/main" val="35301151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2C4328-6B97-4BFC-B61C-8E28E92D6B03}"/>
              </a:ext>
            </a:extLst>
          </p:cNvPr>
          <p:cNvSpPr>
            <a:spLocks noGrp="1"/>
          </p:cNvSpPr>
          <p:nvPr>
            <p:ph type="title"/>
          </p:nvPr>
        </p:nvSpPr>
        <p:spPr>
          <a:xfrm>
            <a:off x="581192" y="702156"/>
            <a:ext cx="11029616" cy="522637"/>
          </a:xfrm>
        </p:spPr>
        <p:txBody>
          <a:bodyPr/>
          <a:lstStyle/>
          <a:p>
            <a:r>
              <a:rPr lang="en-US" dirty="0"/>
              <a:t>Query document - 2</a:t>
            </a:r>
          </a:p>
        </p:txBody>
      </p:sp>
      <p:pic>
        <p:nvPicPr>
          <p:cNvPr id="3" name="Picture 2">
            <a:extLst>
              <a:ext uri="{FF2B5EF4-FFF2-40B4-BE49-F238E27FC236}">
                <a16:creationId xmlns:a16="http://schemas.microsoft.com/office/drawing/2014/main" id="{E994C536-D834-448E-A511-82422A39E3E8}"/>
              </a:ext>
            </a:extLst>
          </p:cNvPr>
          <p:cNvPicPr>
            <a:picLocks noChangeAspect="1"/>
          </p:cNvPicPr>
          <p:nvPr/>
        </p:nvPicPr>
        <p:blipFill>
          <a:blip r:embed="rId3"/>
          <a:stretch>
            <a:fillRect/>
          </a:stretch>
        </p:blipFill>
        <p:spPr>
          <a:xfrm>
            <a:off x="0" y="1306286"/>
            <a:ext cx="9647978" cy="5551714"/>
          </a:xfrm>
          <a:prstGeom prst="rect">
            <a:avLst/>
          </a:prstGeom>
        </p:spPr>
      </p:pic>
    </p:spTree>
    <p:extLst>
      <p:ext uri="{BB962C8B-B14F-4D97-AF65-F5344CB8AC3E}">
        <p14:creationId xmlns:p14="http://schemas.microsoft.com/office/powerpoint/2010/main" val="29524836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2C4328-6B97-4BFC-B61C-8E28E92D6B03}"/>
              </a:ext>
            </a:extLst>
          </p:cNvPr>
          <p:cNvSpPr>
            <a:spLocks noGrp="1"/>
          </p:cNvSpPr>
          <p:nvPr>
            <p:ph type="title"/>
          </p:nvPr>
        </p:nvSpPr>
        <p:spPr>
          <a:xfrm>
            <a:off x="581192" y="702156"/>
            <a:ext cx="11029616" cy="522637"/>
          </a:xfrm>
        </p:spPr>
        <p:txBody>
          <a:bodyPr/>
          <a:lstStyle/>
          <a:p>
            <a:r>
              <a:rPr lang="en-US" dirty="0"/>
              <a:t>Query document - 3</a:t>
            </a:r>
          </a:p>
        </p:txBody>
      </p:sp>
      <p:pic>
        <p:nvPicPr>
          <p:cNvPr id="4" name="Picture 3">
            <a:extLst>
              <a:ext uri="{FF2B5EF4-FFF2-40B4-BE49-F238E27FC236}">
                <a16:creationId xmlns:a16="http://schemas.microsoft.com/office/drawing/2014/main" id="{53814E7E-6061-4FE5-A1E9-846F3A8FB949}"/>
              </a:ext>
            </a:extLst>
          </p:cNvPr>
          <p:cNvPicPr>
            <a:picLocks noChangeAspect="1"/>
          </p:cNvPicPr>
          <p:nvPr/>
        </p:nvPicPr>
        <p:blipFill>
          <a:blip r:embed="rId3"/>
          <a:stretch>
            <a:fillRect/>
          </a:stretch>
        </p:blipFill>
        <p:spPr>
          <a:xfrm>
            <a:off x="0" y="1366576"/>
            <a:ext cx="9655552" cy="5421086"/>
          </a:xfrm>
          <a:prstGeom prst="rect">
            <a:avLst/>
          </a:prstGeom>
        </p:spPr>
      </p:pic>
    </p:spTree>
    <p:extLst>
      <p:ext uri="{BB962C8B-B14F-4D97-AF65-F5344CB8AC3E}">
        <p14:creationId xmlns:p14="http://schemas.microsoft.com/office/powerpoint/2010/main" val="31369918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CD381-D9D8-463F-8127-F37F43F70882}"/>
              </a:ext>
            </a:extLst>
          </p:cNvPr>
          <p:cNvSpPr>
            <a:spLocks noGrp="1"/>
          </p:cNvSpPr>
          <p:nvPr>
            <p:ph type="title"/>
          </p:nvPr>
        </p:nvSpPr>
        <p:spPr>
          <a:xfrm>
            <a:off x="581192" y="702156"/>
            <a:ext cx="11029616" cy="654371"/>
          </a:xfrm>
        </p:spPr>
        <p:txBody>
          <a:bodyPr/>
          <a:lstStyle/>
          <a:p>
            <a:r>
              <a:rPr lang="en-US" dirty="0"/>
              <a:t>Query document - 4</a:t>
            </a:r>
          </a:p>
        </p:txBody>
      </p:sp>
      <p:pic>
        <p:nvPicPr>
          <p:cNvPr id="4" name="Picture 3">
            <a:extLst>
              <a:ext uri="{FF2B5EF4-FFF2-40B4-BE49-F238E27FC236}">
                <a16:creationId xmlns:a16="http://schemas.microsoft.com/office/drawing/2014/main" id="{C05261E6-EE19-42F1-90BE-E054E5C494DF}"/>
              </a:ext>
            </a:extLst>
          </p:cNvPr>
          <p:cNvPicPr>
            <a:picLocks noChangeAspect="1"/>
          </p:cNvPicPr>
          <p:nvPr/>
        </p:nvPicPr>
        <p:blipFill>
          <a:blip r:embed="rId3"/>
          <a:stretch>
            <a:fillRect/>
          </a:stretch>
        </p:blipFill>
        <p:spPr>
          <a:xfrm>
            <a:off x="448744" y="1477108"/>
            <a:ext cx="11294512" cy="5380892"/>
          </a:xfrm>
          <a:prstGeom prst="rect">
            <a:avLst/>
          </a:prstGeom>
        </p:spPr>
      </p:pic>
    </p:spTree>
    <p:extLst>
      <p:ext uri="{BB962C8B-B14F-4D97-AF65-F5344CB8AC3E}">
        <p14:creationId xmlns:p14="http://schemas.microsoft.com/office/powerpoint/2010/main" val="11802421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AD623-036C-4D47-B3C3-19F5369A5DFA}"/>
              </a:ext>
            </a:extLst>
          </p:cNvPr>
          <p:cNvSpPr>
            <a:spLocks noGrp="1"/>
          </p:cNvSpPr>
          <p:nvPr>
            <p:ph type="title"/>
          </p:nvPr>
        </p:nvSpPr>
        <p:spPr>
          <a:xfrm>
            <a:off x="581192" y="702156"/>
            <a:ext cx="11029616" cy="486564"/>
          </a:xfrm>
        </p:spPr>
        <p:txBody>
          <a:bodyPr>
            <a:normAutofit fontScale="90000"/>
          </a:bodyPr>
          <a:lstStyle/>
          <a:p>
            <a:r>
              <a:rPr lang="en-US" dirty="0"/>
              <a:t>Management options – Access cosmos </a:t>
            </a:r>
            <a:r>
              <a:rPr lang="en-US" dirty="0" err="1"/>
              <a:t>db</a:t>
            </a:r>
            <a:endParaRPr lang="en-US" dirty="0"/>
          </a:p>
        </p:txBody>
      </p:sp>
      <p:sp>
        <p:nvSpPr>
          <p:cNvPr id="5" name="TextBox 4">
            <a:extLst>
              <a:ext uri="{FF2B5EF4-FFF2-40B4-BE49-F238E27FC236}">
                <a16:creationId xmlns:a16="http://schemas.microsoft.com/office/drawing/2014/main" id="{D0CD07A8-A610-4953-AFE4-B4A66E10B236}"/>
              </a:ext>
            </a:extLst>
          </p:cNvPr>
          <p:cNvSpPr txBox="1"/>
          <p:nvPr/>
        </p:nvSpPr>
        <p:spPr>
          <a:xfrm>
            <a:off x="228600" y="1356360"/>
            <a:ext cx="1647823" cy="1477328"/>
          </a:xfrm>
          <a:prstGeom prst="rect">
            <a:avLst/>
          </a:prstGeom>
          <a:noFill/>
        </p:spPr>
        <p:txBody>
          <a:bodyPr wrap="none" rtlCol="0">
            <a:spAutoFit/>
          </a:bodyPr>
          <a:lstStyle/>
          <a:p>
            <a:pPr marL="285750" indent="-285750">
              <a:buFont typeface="Arial" panose="020B0604020202020204" pitchFamily="34" charset="0"/>
              <a:buChar char="•"/>
            </a:pPr>
            <a:r>
              <a:rPr lang="en-US" dirty="0"/>
              <a:t>Azure Portal</a:t>
            </a:r>
          </a:p>
          <a:p>
            <a:pPr marL="285750" indent="-285750">
              <a:buFont typeface="Arial" panose="020B0604020202020204" pitchFamily="34" charset="0"/>
              <a:buChar char="•"/>
            </a:pPr>
            <a:r>
              <a:rPr lang="en-US" dirty="0"/>
              <a:t>Azure CLI</a:t>
            </a:r>
          </a:p>
          <a:p>
            <a:pPr marL="285750" indent="-285750">
              <a:buFont typeface="Arial" panose="020B0604020202020204" pitchFamily="34" charset="0"/>
              <a:buChar char="•"/>
            </a:pPr>
            <a:r>
              <a:rPr lang="en-US" dirty="0"/>
              <a:t>PowerShell</a:t>
            </a:r>
          </a:p>
          <a:p>
            <a:pPr marL="285750" indent="-285750">
              <a:buFont typeface="Arial" panose="020B0604020202020204" pitchFamily="34" charset="0"/>
              <a:buChar char="•"/>
            </a:pPr>
            <a:r>
              <a:rPr lang="en-US" dirty="0"/>
              <a:t>Notebooks</a:t>
            </a:r>
          </a:p>
          <a:p>
            <a:pPr marL="285750" indent="-285750">
              <a:buFont typeface="Arial" panose="020B0604020202020204" pitchFamily="34" charset="0"/>
              <a:buChar char="•"/>
            </a:pPr>
            <a:r>
              <a:rPr lang="en-US" dirty="0"/>
              <a:t>REST API</a:t>
            </a:r>
          </a:p>
        </p:txBody>
      </p:sp>
    </p:spTree>
    <p:extLst>
      <p:ext uri="{BB962C8B-B14F-4D97-AF65-F5344CB8AC3E}">
        <p14:creationId xmlns:p14="http://schemas.microsoft.com/office/powerpoint/2010/main" val="16858899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093004-9D56-49D5-838B-2E513C869A23}"/>
              </a:ext>
            </a:extLst>
          </p:cNvPr>
          <p:cNvSpPr>
            <a:spLocks noGrp="1"/>
          </p:cNvSpPr>
          <p:nvPr>
            <p:ph type="title"/>
          </p:nvPr>
        </p:nvSpPr>
        <p:spPr>
          <a:xfrm>
            <a:off x="581192" y="702156"/>
            <a:ext cx="11029616" cy="533791"/>
          </a:xfrm>
        </p:spPr>
        <p:txBody>
          <a:bodyPr/>
          <a:lstStyle/>
          <a:p>
            <a:r>
              <a:rPr lang="en-US" dirty="0"/>
              <a:t>NOTEBOOKS – 1 (HTML)</a:t>
            </a:r>
          </a:p>
        </p:txBody>
      </p:sp>
      <p:pic>
        <p:nvPicPr>
          <p:cNvPr id="6" name="Picture 5">
            <a:extLst>
              <a:ext uri="{FF2B5EF4-FFF2-40B4-BE49-F238E27FC236}">
                <a16:creationId xmlns:a16="http://schemas.microsoft.com/office/drawing/2014/main" id="{95EEF2CC-6BF1-438B-BB7B-088B7CE370EE}"/>
              </a:ext>
            </a:extLst>
          </p:cNvPr>
          <p:cNvPicPr>
            <a:picLocks noChangeAspect="1"/>
          </p:cNvPicPr>
          <p:nvPr/>
        </p:nvPicPr>
        <p:blipFill>
          <a:blip r:embed="rId3"/>
          <a:stretch>
            <a:fillRect/>
          </a:stretch>
        </p:blipFill>
        <p:spPr>
          <a:xfrm>
            <a:off x="150724" y="1316334"/>
            <a:ext cx="11910647" cy="5248223"/>
          </a:xfrm>
          <a:prstGeom prst="rect">
            <a:avLst/>
          </a:prstGeom>
        </p:spPr>
      </p:pic>
    </p:spTree>
    <p:extLst>
      <p:ext uri="{BB962C8B-B14F-4D97-AF65-F5344CB8AC3E}">
        <p14:creationId xmlns:p14="http://schemas.microsoft.com/office/powerpoint/2010/main" val="30014668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093004-9D56-49D5-838B-2E513C869A23}"/>
              </a:ext>
            </a:extLst>
          </p:cNvPr>
          <p:cNvSpPr>
            <a:spLocks noGrp="1"/>
          </p:cNvSpPr>
          <p:nvPr>
            <p:ph type="title"/>
          </p:nvPr>
        </p:nvSpPr>
        <p:spPr>
          <a:xfrm>
            <a:off x="581192" y="702156"/>
            <a:ext cx="11029616" cy="533791"/>
          </a:xfrm>
        </p:spPr>
        <p:txBody>
          <a:bodyPr/>
          <a:lstStyle/>
          <a:p>
            <a:r>
              <a:rPr lang="en-US" dirty="0"/>
              <a:t>NOTEBOOKS – 2 (PYTHON)</a:t>
            </a:r>
          </a:p>
        </p:txBody>
      </p:sp>
      <p:pic>
        <p:nvPicPr>
          <p:cNvPr id="3" name="Picture 2">
            <a:extLst>
              <a:ext uri="{FF2B5EF4-FFF2-40B4-BE49-F238E27FC236}">
                <a16:creationId xmlns:a16="http://schemas.microsoft.com/office/drawing/2014/main" id="{E8F261FB-3842-436A-867D-CA7795F74CB4}"/>
              </a:ext>
            </a:extLst>
          </p:cNvPr>
          <p:cNvPicPr>
            <a:picLocks noChangeAspect="1"/>
          </p:cNvPicPr>
          <p:nvPr/>
        </p:nvPicPr>
        <p:blipFill>
          <a:blip r:embed="rId3"/>
          <a:stretch>
            <a:fillRect/>
          </a:stretch>
        </p:blipFill>
        <p:spPr>
          <a:xfrm>
            <a:off x="0" y="1356527"/>
            <a:ext cx="12192000" cy="5058530"/>
          </a:xfrm>
          <a:prstGeom prst="rect">
            <a:avLst/>
          </a:prstGeom>
        </p:spPr>
      </p:pic>
    </p:spTree>
    <p:extLst>
      <p:ext uri="{BB962C8B-B14F-4D97-AF65-F5344CB8AC3E}">
        <p14:creationId xmlns:p14="http://schemas.microsoft.com/office/powerpoint/2010/main" val="13560282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6A60AA-ABC1-45B3-9615-35FE4FA3CE1B}"/>
              </a:ext>
            </a:extLst>
          </p:cNvPr>
          <p:cNvSpPr>
            <a:spLocks noGrp="1"/>
          </p:cNvSpPr>
          <p:nvPr>
            <p:ph type="title"/>
          </p:nvPr>
        </p:nvSpPr>
        <p:spPr>
          <a:xfrm>
            <a:off x="581192" y="702156"/>
            <a:ext cx="11029616" cy="563936"/>
          </a:xfrm>
        </p:spPr>
        <p:txBody>
          <a:bodyPr/>
          <a:lstStyle/>
          <a:p>
            <a:r>
              <a:rPr lang="en-US" dirty="0"/>
              <a:t>NOTEBOOKS – 3 (Magics) – need to check in future</a:t>
            </a:r>
          </a:p>
        </p:txBody>
      </p:sp>
      <p:pic>
        <p:nvPicPr>
          <p:cNvPr id="4" name="Picture 3">
            <a:extLst>
              <a:ext uri="{FF2B5EF4-FFF2-40B4-BE49-F238E27FC236}">
                <a16:creationId xmlns:a16="http://schemas.microsoft.com/office/drawing/2014/main" id="{FB6BC77F-659C-4509-97DB-57BA83D74BE7}"/>
              </a:ext>
            </a:extLst>
          </p:cNvPr>
          <p:cNvPicPr>
            <a:picLocks noChangeAspect="1"/>
          </p:cNvPicPr>
          <p:nvPr/>
        </p:nvPicPr>
        <p:blipFill>
          <a:blip r:embed="rId3"/>
          <a:stretch>
            <a:fillRect/>
          </a:stretch>
        </p:blipFill>
        <p:spPr>
          <a:xfrm>
            <a:off x="465521" y="1394104"/>
            <a:ext cx="8105775" cy="1276350"/>
          </a:xfrm>
          <a:prstGeom prst="rect">
            <a:avLst/>
          </a:prstGeom>
        </p:spPr>
      </p:pic>
      <p:pic>
        <p:nvPicPr>
          <p:cNvPr id="5" name="Picture 4">
            <a:extLst>
              <a:ext uri="{FF2B5EF4-FFF2-40B4-BE49-F238E27FC236}">
                <a16:creationId xmlns:a16="http://schemas.microsoft.com/office/drawing/2014/main" id="{C9477F6E-4523-4E7D-AB40-2C03C2E2F732}"/>
              </a:ext>
            </a:extLst>
          </p:cNvPr>
          <p:cNvPicPr>
            <a:picLocks noChangeAspect="1"/>
          </p:cNvPicPr>
          <p:nvPr/>
        </p:nvPicPr>
        <p:blipFill>
          <a:blip r:embed="rId4"/>
          <a:stretch>
            <a:fillRect/>
          </a:stretch>
        </p:blipFill>
        <p:spPr>
          <a:xfrm>
            <a:off x="0" y="2582425"/>
            <a:ext cx="12192000" cy="3706021"/>
          </a:xfrm>
          <a:prstGeom prst="rect">
            <a:avLst/>
          </a:prstGeom>
        </p:spPr>
      </p:pic>
    </p:spTree>
    <p:extLst>
      <p:ext uri="{BB962C8B-B14F-4D97-AF65-F5344CB8AC3E}">
        <p14:creationId xmlns:p14="http://schemas.microsoft.com/office/powerpoint/2010/main" val="362030827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556078-EAC1-4163-8FD6-8CB42205645E}"/>
              </a:ext>
            </a:extLst>
          </p:cNvPr>
          <p:cNvSpPr>
            <a:spLocks noGrp="1"/>
          </p:cNvSpPr>
          <p:nvPr>
            <p:ph type="title"/>
          </p:nvPr>
        </p:nvSpPr>
        <p:spPr>
          <a:xfrm>
            <a:off x="581192" y="702156"/>
            <a:ext cx="11029616" cy="634275"/>
          </a:xfrm>
        </p:spPr>
        <p:txBody>
          <a:bodyPr/>
          <a:lstStyle/>
          <a:p>
            <a:r>
              <a:rPr lang="en-US" dirty="0"/>
              <a:t>Load MANUALLY</a:t>
            </a:r>
          </a:p>
        </p:txBody>
      </p:sp>
      <p:pic>
        <p:nvPicPr>
          <p:cNvPr id="4" name="Picture 3">
            <a:extLst>
              <a:ext uri="{FF2B5EF4-FFF2-40B4-BE49-F238E27FC236}">
                <a16:creationId xmlns:a16="http://schemas.microsoft.com/office/drawing/2014/main" id="{A1B197BB-A437-48AA-9D4F-929D7C8BB01A}"/>
              </a:ext>
            </a:extLst>
          </p:cNvPr>
          <p:cNvPicPr>
            <a:picLocks noChangeAspect="1"/>
          </p:cNvPicPr>
          <p:nvPr/>
        </p:nvPicPr>
        <p:blipFill>
          <a:blip r:embed="rId3"/>
          <a:stretch>
            <a:fillRect/>
          </a:stretch>
        </p:blipFill>
        <p:spPr>
          <a:xfrm>
            <a:off x="0" y="1255885"/>
            <a:ext cx="12192000" cy="3884004"/>
          </a:xfrm>
          <a:prstGeom prst="rect">
            <a:avLst/>
          </a:prstGeom>
        </p:spPr>
      </p:pic>
      <p:pic>
        <p:nvPicPr>
          <p:cNvPr id="5" name="Picture 4">
            <a:extLst>
              <a:ext uri="{FF2B5EF4-FFF2-40B4-BE49-F238E27FC236}">
                <a16:creationId xmlns:a16="http://schemas.microsoft.com/office/drawing/2014/main" id="{6F5A4F64-F506-4EBF-91A7-E5C2F4BCC626}"/>
              </a:ext>
            </a:extLst>
          </p:cNvPr>
          <p:cNvPicPr>
            <a:picLocks noChangeAspect="1"/>
          </p:cNvPicPr>
          <p:nvPr/>
        </p:nvPicPr>
        <p:blipFill>
          <a:blip r:embed="rId4"/>
          <a:stretch>
            <a:fillRect/>
          </a:stretch>
        </p:blipFill>
        <p:spPr>
          <a:xfrm>
            <a:off x="72222" y="5429250"/>
            <a:ext cx="3848100" cy="1428750"/>
          </a:xfrm>
          <a:prstGeom prst="rect">
            <a:avLst/>
          </a:prstGeom>
        </p:spPr>
      </p:pic>
      <p:pic>
        <p:nvPicPr>
          <p:cNvPr id="6" name="Picture 5">
            <a:extLst>
              <a:ext uri="{FF2B5EF4-FFF2-40B4-BE49-F238E27FC236}">
                <a16:creationId xmlns:a16="http://schemas.microsoft.com/office/drawing/2014/main" id="{E13F7845-5811-40BE-A3B9-9F0C99BE0D69}"/>
              </a:ext>
            </a:extLst>
          </p:cNvPr>
          <p:cNvPicPr>
            <a:picLocks noChangeAspect="1"/>
          </p:cNvPicPr>
          <p:nvPr/>
        </p:nvPicPr>
        <p:blipFill>
          <a:blip r:embed="rId5"/>
          <a:stretch>
            <a:fillRect/>
          </a:stretch>
        </p:blipFill>
        <p:spPr>
          <a:xfrm>
            <a:off x="3920322" y="4714875"/>
            <a:ext cx="5886450" cy="2007262"/>
          </a:xfrm>
          <a:prstGeom prst="rect">
            <a:avLst/>
          </a:prstGeom>
        </p:spPr>
      </p:pic>
    </p:spTree>
    <p:extLst>
      <p:ext uri="{BB962C8B-B14F-4D97-AF65-F5344CB8AC3E}">
        <p14:creationId xmlns:p14="http://schemas.microsoft.com/office/powerpoint/2010/main" val="345913328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6203A2-A4D0-4501-80F7-C812184E389D}"/>
              </a:ext>
            </a:extLst>
          </p:cNvPr>
          <p:cNvSpPr>
            <a:spLocks noGrp="1"/>
          </p:cNvSpPr>
          <p:nvPr>
            <p:ph type="title"/>
          </p:nvPr>
        </p:nvSpPr>
        <p:spPr>
          <a:xfrm>
            <a:off x="581192" y="702156"/>
            <a:ext cx="11029616" cy="658293"/>
          </a:xfrm>
        </p:spPr>
        <p:txBody>
          <a:bodyPr/>
          <a:lstStyle/>
          <a:p>
            <a:r>
              <a:rPr lang="en-US" dirty="0"/>
              <a:t>NOTEBOOKS – SQL MAGIC</a:t>
            </a:r>
          </a:p>
        </p:txBody>
      </p:sp>
      <p:pic>
        <p:nvPicPr>
          <p:cNvPr id="4" name="Picture 3">
            <a:extLst>
              <a:ext uri="{FF2B5EF4-FFF2-40B4-BE49-F238E27FC236}">
                <a16:creationId xmlns:a16="http://schemas.microsoft.com/office/drawing/2014/main" id="{D8937872-0418-4C1E-B624-DA4234AD1214}"/>
              </a:ext>
            </a:extLst>
          </p:cNvPr>
          <p:cNvPicPr>
            <a:picLocks noChangeAspect="1"/>
          </p:cNvPicPr>
          <p:nvPr/>
        </p:nvPicPr>
        <p:blipFill>
          <a:blip r:embed="rId3"/>
          <a:stretch>
            <a:fillRect/>
          </a:stretch>
        </p:blipFill>
        <p:spPr>
          <a:xfrm>
            <a:off x="0" y="1360449"/>
            <a:ext cx="12144375" cy="3857625"/>
          </a:xfrm>
          <a:prstGeom prst="rect">
            <a:avLst/>
          </a:prstGeom>
        </p:spPr>
      </p:pic>
      <p:pic>
        <p:nvPicPr>
          <p:cNvPr id="5" name="Picture 4">
            <a:extLst>
              <a:ext uri="{FF2B5EF4-FFF2-40B4-BE49-F238E27FC236}">
                <a16:creationId xmlns:a16="http://schemas.microsoft.com/office/drawing/2014/main" id="{327BEAF8-DC8D-46B4-90F1-136A0B7957F9}"/>
              </a:ext>
            </a:extLst>
          </p:cNvPr>
          <p:cNvPicPr>
            <a:picLocks noChangeAspect="1"/>
          </p:cNvPicPr>
          <p:nvPr/>
        </p:nvPicPr>
        <p:blipFill>
          <a:blip r:embed="rId4"/>
          <a:stretch>
            <a:fillRect/>
          </a:stretch>
        </p:blipFill>
        <p:spPr>
          <a:xfrm>
            <a:off x="23812" y="5543550"/>
            <a:ext cx="2286000" cy="1314450"/>
          </a:xfrm>
          <a:prstGeom prst="rect">
            <a:avLst/>
          </a:prstGeom>
        </p:spPr>
      </p:pic>
      <p:sp>
        <p:nvSpPr>
          <p:cNvPr id="6" name="TextBox 5">
            <a:extLst>
              <a:ext uri="{FF2B5EF4-FFF2-40B4-BE49-F238E27FC236}">
                <a16:creationId xmlns:a16="http://schemas.microsoft.com/office/drawing/2014/main" id="{990EC223-23E4-4F7C-91D0-C7EC49D41F9C}"/>
              </a:ext>
            </a:extLst>
          </p:cNvPr>
          <p:cNvSpPr txBox="1"/>
          <p:nvPr/>
        </p:nvSpPr>
        <p:spPr>
          <a:xfrm>
            <a:off x="-41586" y="5128219"/>
            <a:ext cx="2154372" cy="369332"/>
          </a:xfrm>
          <a:prstGeom prst="rect">
            <a:avLst/>
          </a:prstGeom>
          <a:noFill/>
        </p:spPr>
        <p:txBody>
          <a:bodyPr wrap="none" rtlCol="0">
            <a:spAutoFit/>
          </a:bodyPr>
          <a:lstStyle/>
          <a:p>
            <a:r>
              <a:rPr lang="en-US" dirty="0"/>
              <a:t>Save it to notebooks</a:t>
            </a:r>
          </a:p>
        </p:txBody>
      </p:sp>
    </p:spTree>
    <p:extLst>
      <p:ext uri="{BB962C8B-B14F-4D97-AF65-F5344CB8AC3E}">
        <p14:creationId xmlns:p14="http://schemas.microsoft.com/office/powerpoint/2010/main" val="32547133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61D67C-B77A-482D-BA7B-11B0C3419CD1}"/>
              </a:ext>
            </a:extLst>
          </p:cNvPr>
          <p:cNvSpPr>
            <a:spLocks noGrp="1"/>
          </p:cNvSpPr>
          <p:nvPr>
            <p:ph type="title"/>
          </p:nvPr>
        </p:nvSpPr>
        <p:spPr>
          <a:xfrm>
            <a:off x="581192" y="702156"/>
            <a:ext cx="11029616" cy="589749"/>
          </a:xfrm>
        </p:spPr>
        <p:txBody>
          <a:bodyPr/>
          <a:lstStyle/>
          <a:p>
            <a:r>
              <a:rPr lang="en-US" dirty="0"/>
              <a:t>What is </a:t>
            </a:r>
            <a:r>
              <a:rPr lang="en-US" dirty="0" err="1"/>
              <a:t>noSQL</a:t>
            </a:r>
            <a:r>
              <a:rPr lang="en-US" dirty="0"/>
              <a:t>?</a:t>
            </a:r>
          </a:p>
        </p:txBody>
      </p:sp>
      <p:sp>
        <p:nvSpPr>
          <p:cNvPr id="4" name="TextBox 3">
            <a:extLst>
              <a:ext uri="{FF2B5EF4-FFF2-40B4-BE49-F238E27FC236}">
                <a16:creationId xmlns:a16="http://schemas.microsoft.com/office/drawing/2014/main" id="{E85BFB81-9D40-4D3E-94AC-167D16089EED}"/>
              </a:ext>
            </a:extLst>
          </p:cNvPr>
          <p:cNvSpPr txBox="1"/>
          <p:nvPr/>
        </p:nvSpPr>
        <p:spPr>
          <a:xfrm>
            <a:off x="134224" y="1409350"/>
            <a:ext cx="11940884" cy="4801314"/>
          </a:xfrm>
          <a:prstGeom prst="rect">
            <a:avLst/>
          </a:prstGeom>
          <a:noFill/>
        </p:spPr>
        <p:txBody>
          <a:bodyPr wrap="square" rtlCol="0">
            <a:spAutoFit/>
          </a:bodyPr>
          <a:lstStyle/>
          <a:p>
            <a:r>
              <a:rPr lang="en-US" dirty="0"/>
              <a:t>A buzz word to solve the problem of Big Data. Often described by three V’s (Volume, Velocity and Variety)</a:t>
            </a:r>
          </a:p>
          <a:p>
            <a:endParaRPr lang="en-US" dirty="0"/>
          </a:p>
          <a:p>
            <a:r>
              <a:rPr lang="en-US" dirty="0"/>
              <a:t>Relational databases are not really designed to handle really big data. These databases were designed back then for</a:t>
            </a:r>
          </a:p>
          <a:p>
            <a:r>
              <a:rPr lang="en-US" dirty="0"/>
              <a:t>Systems that would scale up for faster CPU’s, larger RAM and bigger disks on steady basis. </a:t>
            </a:r>
          </a:p>
          <a:p>
            <a:endParaRPr lang="en-US" dirty="0"/>
          </a:p>
          <a:p>
            <a:r>
              <a:rPr lang="en-US" dirty="0"/>
              <a:t>At some point, you just can’t build a bigger machine and then the only solution is to scale </a:t>
            </a:r>
            <a:r>
              <a:rPr lang="en-US" dirty="0" err="1"/>
              <a:t>out.So</a:t>
            </a:r>
            <a:r>
              <a:rPr lang="en-US" dirty="0"/>
              <a:t> putting workload not just</a:t>
            </a:r>
          </a:p>
          <a:p>
            <a:r>
              <a:rPr lang="en-US" dirty="0"/>
              <a:t>on one machine but 2 machines, 5 machines, 10, 100 or 1000 machines. And this is crux of NO SQL is all about.</a:t>
            </a:r>
          </a:p>
          <a:p>
            <a:endParaRPr lang="en-US" dirty="0"/>
          </a:p>
          <a:p>
            <a:r>
              <a:rPr lang="en-US" dirty="0"/>
              <a:t>Volume : We are talking about database sizes that are in the terabytes or even petabytes, too much for a single machine.</a:t>
            </a:r>
          </a:p>
          <a:p>
            <a:endParaRPr lang="en-US" dirty="0"/>
          </a:p>
          <a:p>
            <a:r>
              <a:rPr lang="en-US" dirty="0"/>
              <a:t>Velocity : It is all about throughput and keeping pace with requests that are coming in fast and furious. Workload is distributed across multiple machines.</a:t>
            </a:r>
          </a:p>
          <a:p>
            <a:endParaRPr lang="en-US" dirty="0"/>
          </a:p>
          <a:p>
            <a:r>
              <a:rPr lang="en-US" dirty="0"/>
              <a:t>Variety : This has to do with schema and the problems you have in relational world coping with schema changes. As schemas evolve more and more frequently, it is difficult to apply those schema changes to mission critical databases that</a:t>
            </a:r>
          </a:p>
          <a:p>
            <a:r>
              <a:rPr lang="en-US" dirty="0"/>
              <a:t>Require continuous uptime around the clock and the pain is even greater for distributed databases when schema changes</a:t>
            </a:r>
          </a:p>
          <a:p>
            <a:r>
              <a:rPr lang="en-US" dirty="0"/>
              <a:t>need to be deployed to multiple regions.</a:t>
            </a:r>
          </a:p>
        </p:txBody>
      </p:sp>
    </p:spTree>
    <p:extLst>
      <p:ext uri="{BB962C8B-B14F-4D97-AF65-F5344CB8AC3E}">
        <p14:creationId xmlns:p14="http://schemas.microsoft.com/office/powerpoint/2010/main" val="21974898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A8649-A43D-4FB9-9A0C-2B6DCFA764B4}"/>
              </a:ext>
            </a:extLst>
          </p:cNvPr>
          <p:cNvSpPr>
            <a:spLocks noGrp="1"/>
          </p:cNvSpPr>
          <p:nvPr>
            <p:ph type="title"/>
          </p:nvPr>
        </p:nvSpPr>
        <p:spPr>
          <a:xfrm>
            <a:off x="581192" y="702156"/>
            <a:ext cx="11029616" cy="524478"/>
          </a:xfrm>
        </p:spPr>
        <p:txBody>
          <a:bodyPr/>
          <a:lstStyle/>
          <a:p>
            <a:r>
              <a:rPr lang="en-US" dirty="0"/>
              <a:t>DELETE DATABASE</a:t>
            </a:r>
          </a:p>
        </p:txBody>
      </p:sp>
      <p:pic>
        <p:nvPicPr>
          <p:cNvPr id="4" name="Picture 3">
            <a:extLst>
              <a:ext uri="{FF2B5EF4-FFF2-40B4-BE49-F238E27FC236}">
                <a16:creationId xmlns:a16="http://schemas.microsoft.com/office/drawing/2014/main" id="{E70E69E1-31C2-4A43-941D-F9EF9CCBDACB}"/>
              </a:ext>
            </a:extLst>
          </p:cNvPr>
          <p:cNvPicPr>
            <a:picLocks noChangeAspect="1"/>
          </p:cNvPicPr>
          <p:nvPr/>
        </p:nvPicPr>
        <p:blipFill>
          <a:blip r:embed="rId2"/>
          <a:stretch>
            <a:fillRect/>
          </a:stretch>
        </p:blipFill>
        <p:spPr>
          <a:xfrm>
            <a:off x="0" y="1226634"/>
            <a:ext cx="12192000" cy="5316750"/>
          </a:xfrm>
          <a:prstGeom prst="rect">
            <a:avLst/>
          </a:prstGeom>
        </p:spPr>
      </p:pic>
      <p:pic>
        <p:nvPicPr>
          <p:cNvPr id="5" name="Picture 4">
            <a:extLst>
              <a:ext uri="{FF2B5EF4-FFF2-40B4-BE49-F238E27FC236}">
                <a16:creationId xmlns:a16="http://schemas.microsoft.com/office/drawing/2014/main" id="{988A4D50-A777-44C3-A1B1-B52FCC9B32ED}"/>
              </a:ext>
            </a:extLst>
          </p:cNvPr>
          <p:cNvPicPr>
            <a:picLocks noChangeAspect="1"/>
          </p:cNvPicPr>
          <p:nvPr/>
        </p:nvPicPr>
        <p:blipFill>
          <a:blip r:embed="rId2"/>
          <a:stretch>
            <a:fillRect/>
          </a:stretch>
        </p:blipFill>
        <p:spPr>
          <a:xfrm>
            <a:off x="0" y="1338146"/>
            <a:ext cx="12192000" cy="5316750"/>
          </a:xfrm>
          <a:prstGeom prst="rect">
            <a:avLst/>
          </a:prstGeom>
        </p:spPr>
      </p:pic>
    </p:spTree>
    <p:extLst>
      <p:ext uri="{BB962C8B-B14F-4D97-AF65-F5344CB8AC3E}">
        <p14:creationId xmlns:p14="http://schemas.microsoft.com/office/powerpoint/2010/main" val="72852627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B13964-61CA-48A0-B85C-58E36D961B9A}"/>
              </a:ext>
            </a:extLst>
          </p:cNvPr>
          <p:cNvSpPr>
            <a:spLocks noGrp="1"/>
          </p:cNvSpPr>
          <p:nvPr>
            <p:ph type="title"/>
          </p:nvPr>
        </p:nvSpPr>
        <p:spPr>
          <a:xfrm>
            <a:off x="581192" y="702156"/>
            <a:ext cx="11029616" cy="680595"/>
          </a:xfrm>
        </p:spPr>
        <p:txBody>
          <a:bodyPr/>
          <a:lstStyle/>
          <a:p>
            <a:r>
              <a:rPr lang="en-US" dirty="0"/>
              <a:t>DELETE NOTEBOOK</a:t>
            </a:r>
          </a:p>
        </p:txBody>
      </p:sp>
      <p:pic>
        <p:nvPicPr>
          <p:cNvPr id="4" name="Picture 3">
            <a:extLst>
              <a:ext uri="{FF2B5EF4-FFF2-40B4-BE49-F238E27FC236}">
                <a16:creationId xmlns:a16="http://schemas.microsoft.com/office/drawing/2014/main" id="{E9B5CB9D-05EA-4E2A-81AD-E718FDB707D9}"/>
              </a:ext>
            </a:extLst>
          </p:cNvPr>
          <p:cNvPicPr>
            <a:picLocks noChangeAspect="1"/>
          </p:cNvPicPr>
          <p:nvPr/>
        </p:nvPicPr>
        <p:blipFill>
          <a:blip r:embed="rId2"/>
          <a:stretch>
            <a:fillRect/>
          </a:stretch>
        </p:blipFill>
        <p:spPr>
          <a:xfrm>
            <a:off x="173774" y="1717287"/>
            <a:ext cx="10439400" cy="4868715"/>
          </a:xfrm>
          <a:prstGeom prst="rect">
            <a:avLst/>
          </a:prstGeom>
        </p:spPr>
      </p:pic>
    </p:spTree>
    <p:extLst>
      <p:ext uri="{BB962C8B-B14F-4D97-AF65-F5344CB8AC3E}">
        <p14:creationId xmlns:p14="http://schemas.microsoft.com/office/powerpoint/2010/main" val="215064812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EDC69-7EF4-42CA-AEA6-287AB0151486}"/>
              </a:ext>
            </a:extLst>
          </p:cNvPr>
          <p:cNvSpPr>
            <a:spLocks noGrp="1"/>
          </p:cNvSpPr>
          <p:nvPr>
            <p:ph type="title"/>
          </p:nvPr>
        </p:nvSpPr>
        <p:spPr>
          <a:xfrm>
            <a:off x="581192" y="702156"/>
            <a:ext cx="11029616" cy="580234"/>
          </a:xfrm>
        </p:spPr>
        <p:txBody>
          <a:bodyPr/>
          <a:lstStyle/>
          <a:p>
            <a:r>
              <a:rPr lang="en-US" dirty="0"/>
              <a:t>Automatic indexing</a:t>
            </a:r>
          </a:p>
        </p:txBody>
      </p:sp>
      <p:sp>
        <p:nvSpPr>
          <p:cNvPr id="4" name="TextBox 3">
            <a:extLst>
              <a:ext uri="{FF2B5EF4-FFF2-40B4-BE49-F238E27FC236}">
                <a16:creationId xmlns:a16="http://schemas.microsoft.com/office/drawing/2014/main" id="{41336E98-FBEA-40CC-8A1E-19B96D6CC533}"/>
              </a:ext>
            </a:extLst>
          </p:cNvPr>
          <p:cNvSpPr txBox="1"/>
          <p:nvPr/>
        </p:nvSpPr>
        <p:spPr>
          <a:xfrm>
            <a:off x="89211" y="1282390"/>
            <a:ext cx="12273350" cy="3693319"/>
          </a:xfrm>
          <a:prstGeom prst="rect">
            <a:avLst/>
          </a:prstGeom>
          <a:noFill/>
        </p:spPr>
        <p:txBody>
          <a:bodyPr wrap="square" rtlCol="0">
            <a:spAutoFit/>
          </a:bodyPr>
          <a:lstStyle/>
          <a:p>
            <a:r>
              <a:rPr lang="en-US" dirty="0"/>
              <a:t>In general, you don’t need to worry about indexing of items in a container because by default </a:t>
            </a:r>
            <a:r>
              <a:rPr lang="en-US" dirty="0" err="1"/>
              <a:t>CosmosDB</a:t>
            </a:r>
            <a:r>
              <a:rPr lang="en-US" dirty="0"/>
              <a:t> will index every </a:t>
            </a:r>
          </a:p>
          <a:p>
            <a:r>
              <a:rPr lang="en-US" dirty="0"/>
              <a:t>property in every item.</a:t>
            </a:r>
          </a:p>
          <a:p>
            <a:endParaRPr lang="en-US" dirty="0"/>
          </a:p>
          <a:p>
            <a:r>
              <a:rPr lang="en-US" dirty="0"/>
              <a:t>A document which has some nested array and objects. The JSON gets parsed into a tree structure where every property is</a:t>
            </a:r>
          </a:p>
          <a:p>
            <a:r>
              <a:rPr lang="en-US" dirty="0"/>
              <a:t>a leaf node in the hierarchy. The hierarchy is transformed into a flat list of keys and values where each key is expressed as</a:t>
            </a:r>
          </a:p>
          <a:p>
            <a:r>
              <a:rPr lang="en-US" dirty="0"/>
              <a:t>property path to a specific value and the list is simply indexed along with all other items inside a container. </a:t>
            </a:r>
            <a:r>
              <a:rPr lang="en-US" dirty="0" err="1"/>
              <a:t>CosmosDB</a:t>
            </a:r>
            <a:r>
              <a:rPr lang="en-US" dirty="0"/>
              <a:t> uses</a:t>
            </a:r>
          </a:p>
          <a:p>
            <a:r>
              <a:rPr lang="en-US" dirty="0"/>
              <a:t>this index to find the matching documents. It is a core feature in Cosmos DB, so it applies equally to all the API’s, not so just</a:t>
            </a:r>
          </a:p>
          <a:p>
            <a:r>
              <a:rPr lang="en-US" dirty="0"/>
              <a:t>the SQL API’s.</a:t>
            </a:r>
          </a:p>
          <a:p>
            <a:endParaRPr lang="en-US" dirty="0"/>
          </a:p>
          <a:p>
            <a:r>
              <a:rPr lang="en-US" dirty="0"/>
              <a:t>The result is that you have a container with no defined schema and yet it is fully indexed.</a:t>
            </a:r>
          </a:p>
          <a:p>
            <a:endParaRPr lang="en-US" dirty="0"/>
          </a:p>
          <a:p>
            <a:r>
              <a:rPr lang="en-US" dirty="0"/>
              <a:t>It can be further fine tuned using custom index policy.</a:t>
            </a:r>
          </a:p>
          <a:p>
            <a:endParaRPr lang="en-US" dirty="0"/>
          </a:p>
        </p:txBody>
      </p:sp>
    </p:spTree>
    <p:extLst>
      <p:ext uri="{BB962C8B-B14F-4D97-AF65-F5344CB8AC3E}">
        <p14:creationId xmlns:p14="http://schemas.microsoft.com/office/powerpoint/2010/main" val="138800366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066A15-3C4D-46FB-9121-011D57FB0EC7}"/>
              </a:ext>
            </a:extLst>
          </p:cNvPr>
          <p:cNvSpPr>
            <a:spLocks noGrp="1"/>
          </p:cNvSpPr>
          <p:nvPr>
            <p:ph type="title"/>
          </p:nvPr>
        </p:nvSpPr>
        <p:spPr>
          <a:xfrm>
            <a:off x="581192" y="702156"/>
            <a:ext cx="11029616" cy="569083"/>
          </a:xfrm>
        </p:spPr>
        <p:txBody>
          <a:bodyPr/>
          <a:lstStyle/>
          <a:p>
            <a:r>
              <a:rPr lang="en-US" dirty="0"/>
              <a:t>API’s and DATA models</a:t>
            </a:r>
          </a:p>
        </p:txBody>
      </p:sp>
      <p:sp>
        <p:nvSpPr>
          <p:cNvPr id="4" name="TextBox 3">
            <a:extLst>
              <a:ext uri="{FF2B5EF4-FFF2-40B4-BE49-F238E27FC236}">
                <a16:creationId xmlns:a16="http://schemas.microsoft.com/office/drawing/2014/main" id="{25B346C7-DDFF-43CD-9996-4B2863E48ABE}"/>
              </a:ext>
            </a:extLst>
          </p:cNvPr>
          <p:cNvSpPr txBox="1"/>
          <p:nvPr/>
        </p:nvSpPr>
        <p:spPr>
          <a:xfrm>
            <a:off x="0" y="1572322"/>
            <a:ext cx="12486323" cy="4801314"/>
          </a:xfrm>
          <a:prstGeom prst="rect">
            <a:avLst/>
          </a:prstGeom>
          <a:noFill/>
        </p:spPr>
        <p:txBody>
          <a:bodyPr wrap="square" rtlCol="0">
            <a:spAutoFit/>
          </a:bodyPr>
          <a:lstStyle/>
          <a:p>
            <a:r>
              <a:rPr lang="en-US" dirty="0"/>
              <a:t>Model your data as JSON documents : You have SQL API for JSON document and SQL Queries.</a:t>
            </a:r>
          </a:p>
          <a:p>
            <a:r>
              <a:rPr lang="en-US" dirty="0"/>
              <a:t>Model your data as BSON documents:  You have MongoDB API for BSON documents and MongoDB Queries.</a:t>
            </a:r>
          </a:p>
          <a:p>
            <a:endParaRPr lang="en-US" dirty="0"/>
          </a:p>
          <a:p>
            <a:r>
              <a:rPr lang="en-US" dirty="0"/>
              <a:t>Difference between these two API’s:</a:t>
            </a:r>
          </a:p>
          <a:p>
            <a:r>
              <a:rPr lang="en-US" dirty="0"/>
              <a:t>The SQL API is the core API and among the other unique capabilities it supports a special of SQL for querying JSON. It is the</a:t>
            </a:r>
          </a:p>
          <a:p>
            <a:r>
              <a:rPr lang="en-US" dirty="0"/>
              <a:t>Only API that exposes a server-side programming model for transactional stored procedures.</a:t>
            </a:r>
          </a:p>
          <a:p>
            <a:r>
              <a:rPr lang="en-US" dirty="0"/>
              <a:t>The </a:t>
            </a:r>
            <a:r>
              <a:rPr lang="en-US" dirty="0" err="1"/>
              <a:t>MogoDB</a:t>
            </a:r>
            <a:r>
              <a:rPr lang="en-US" dirty="0"/>
              <a:t> API provides wire-level support, which gives you compatibility with the standard MongoDB driver for the protocol</a:t>
            </a:r>
          </a:p>
          <a:p>
            <a:r>
              <a:rPr lang="en-US" dirty="0"/>
              <a:t>Used to send packets over the network.</a:t>
            </a:r>
          </a:p>
          <a:p>
            <a:endParaRPr lang="en-US" dirty="0"/>
          </a:p>
          <a:p>
            <a:r>
              <a:rPr lang="en-US" dirty="0"/>
              <a:t>SQL API is the most capable API and is often referred to as the Core API.</a:t>
            </a:r>
          </a:p>
          <a:p>
            <a:endParaRPr lang="en-US" dirty="0"/>
          </a:p>
          <a:p>
            <a:r>
              <a:rPr lang="en-US" dirty="0"/>
              <a:t>Model your data as a key value Store : Need to use Table API. A simple item with scalar values only (numbers and strings). No</a:t>
            </a:r>
          </a:p>
          <a:p>
            <a:r>
              <a:rPr lang="en-US" dirty="0"/>
              <a:t>Embedded objects or arrays.</a:t>
            </a:r>
          </a:p>
          <a:p>
            <a:endParaRPr lang="en-US" dirty="0"/>
          </a:p>
          <a:p>
            <a:r>
              <a:rPr lang="en-US" dirty="0" err="1"/>
              <a:t>Gremalin</a:t>
            </a:r>
            <a:r>
              <a:rPr lang="en-US" dirty="0"/>
              <a:t> API : Uses graph database that store vertices and edges.</a:t>
            </a:r>
          </a:p>
          <a:p>
            <a:endParaRPr lang="en-US" dirty="0"/>
          </a:p>
          <a:p>
            <a:r>
              <a:rPr lang="en-US" dirty="0"/>
              <a:t>Cassandra API : Schema is defined upfront.</a:t>
            </a:r>
          </a:p>
        </p:txBody>
      </p:sp>
    </p:spTree>
    <p:extLst>
      <p:ext uri="{BB962C8B-B14F-4D97-AF65-F5344CB8AC3E}">
        <p14:creationId xmlns:p14="http://schemas.microsoft.com/office/powerpoint/2010/main" val="338175670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284F7-0362-4260-B88B-AF973DBD2D82}"/>
              </a:ext>
            </a:extLst>
          </p:cNvPr>
          <p:cNvSpPr>
            <a:spLocks noGrp="1"/>
          </p:cNvSpPr>
          <p:nvPr>
            <p:ph type="title"/>
          </p:nvPr>
        </p:nvSpPr>
        <p:spPr/>
        <p:txBody>
          <a:bodyPr/>
          <a:lstStyle/>
          <a:p>
            <a:r>
              <a:rPr lang="en-US" dirty="0"/>
              <a:t>Universally APPLIED Concepts</a:t>
            </a:r>
          </a:p>
        </p:txBody>
      </p:sp>
      <p:sp>
        <p:nvSpPr>
          <p:cNvPr id="4" name="TextBox 3">
            <a:extLst>
              <a:ext uri="{FF2B5EF4-FFF2-40B4-BE49-F238E27FC236}">
                <a16:creationId xmlns:a16="http://schemas.microsoft.com/office/drawing/2014/main" id="{97D2FA96-0059-4AA1-B53A-F57ECBB15745}"/>
              </a:ext>
            </a:extLst>
          </p:cNvPr>
          <p:cNvSpPr txBox="1"/>
          <p:nvPr/>
        </p:nvSpPr>
        <p:spPr>
          <a:xfrm>
            <a:off x="282632" y="2061556"/>
            <a:ext cx="11771835" cy="2585323"/>
          </a:xfrm>
          <a:prstGeom prst="rect">
            <a:avLst/>
          </a:prstGeom>
          <a:noFill/>
        </p:spPr>
        <p:txBody>
          <a:bodyPr wrap="square" rtlCol="0">
            <a:spAutoFit/>
          </a:bodyPr>
          <a:lstStyle/>
          <a:p>
            <a:r>
              <a:rPr lang="en-US" dirty="0"/>
              <a:t>Available across all API’s and data models :</a:t>
            </a:r>
          </a:p>
          <a:p>
            <a:pPr marL="285750" indent="-285750">
              <a:buFont typeface="Arial" panose="020B0604020202020204" pitchFamily="34" charset="0"/>
              <a:buChar char="•"/>
            </a:pPr>
            <a:r>
              <a:rPr lang="en-US" dirty="0"/>
              <a:t>Global Distribution</a:t>
            </a:r>
          </a:p>
          <a:p>
            <a:pPr marL="285750" indent="-285750">
              <a:buFont typeface="Arial" panose="020B0604020202020204" pitchFamily="34" charset="0"/>
              <a:buChar char="•"/>
            </a:pPr>
            <a:r>
              <a:rPr lang="en-US" dirty="0"/>
              <a:t>Horizontal Partitioning</a:t>
            </a:r>
          </a:p>
          <a:p>
            <a:pPr marL="285750" indent="-285750">
              <a:buFont typeface="Arial" panose="020B0604020202020204" pitchFamily="34" charset="0"/>
              <a:buChar char="•"/>
            </a:pPr>
            <a:r>
              <a:rPr lang="en-US" dirty="0"/>
              <a:t>Automatic Indexing</a:t>
            </a:r>
          </a:p>
          <a:p>
            <a:pPr marL="285750" indent="-285750">
              <a:buFont typeface="Arial" panose="020B0604020202020204" pitchFamily="34" charset="0"/>
              <a:buChar char="•"/>
            </a:pPr>
            <a:r>
              <a:rPr lang="en-US" dirty="0"/>
              <a:t>Provision Throughput</a:t>
            </a:r>
          </a:p>
          <a:p>
            <a:pPr marL="285750" indent="-285750">
              <a:buFont typeface="Arial" panose="020B0604020202020204" pitchFamily="34" charset="0"/>
              <a:buChar char="•"/>
            </a:pPr>
            <a:endParaRPr lang="en-US" dirty="0"/>
          </a:p>
          <a:p>
            <a:r>
              <a:rPr lang="en-US" dirty="0"/>
              <a:t>The API’s merely project your data as different data models Internally all your data is stored as ARS </a:t>
            </a:r>
          </a:p>
          <a:p>
            <a:r>
              <a:rPr lang="en-US" dirty="0"/>
              <a:t>(Atom Record Sequence), a Microsoft creation that defines persistence layer for Key-value pairs. Everything is stored as ARS</a:t>
            </a:r>
          </a:p>
        </p:txBody>
      </p:sp>
    </p:spTree>
    <p:extLst>
      <p:ext uri="{BB962C8B-B14F-4D97-AF65-F5344CB8AC3E}">
        <p14:creationId xmlns:p14="http://schemas.microsoft.com/office/powerpoint/2010/main" val="100431436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556A7D-E0D2-48F2-AC58-5DF967DC8EDE}"/>
              </a:ext>
            </a:extLst>
          </p:cNvPr>
          <p:cNvSpPr>
            <a:spLocks noGrp="1"/>
          </p:cNvSpPr>
          <p:nvPr>
            <p:ph type="title"/>
          </p:nvPr>
        </p:nvSpPr>
        <p:spPr>
          <a:xfrm>
            <a:off x="581192" y="702156"/>
            <a:ext cx="11029616" cy="557932"/>
          </a:xfrm>
        </p:spPr>
        <p:txBody>
          <a:bodyPr/>
          <a:lstStyle/>
          <a:p>
            <a:r>
              <a:rPr lang="en-US" dirty="0"/>
              <a:t>Measure Performance</a:t>
            </a:r>
          </a:p>
        </p:txBody>
      </p:sp>
      <p:sp>
        <p:nvSpPr>
          <p:cNvPr id="4" name="TextBox 3">
            <a:extLst>
              <a:ext uri="{FF2B5EF4-FFF2-40B4-BE49-F238E27FC236}">
                <a16:creationId xmlns:a16="http://schemas.microsoft.com/office/drawing/2014/main" id="{2E96A124-EDCA-4764-8CE6-68E973B8D986}"/>
              </a:ext>
            </a:extLst>
          </p:cNvPr>
          <p:cNvSpPr txBox="1"/>
          <p:nvPr/>
        </p:nvSpPr>
        <p:spPr>
          <a:xfrm>
            <a:off x="0" y="1348706"/>
            <a:ext cx="12191999" cy="2862322"/>
          </a:xfrm>
          <a:prstGeom prst="rect">
            <a:avLst/>
          </a:prstGeom>
          <a:noFill/>
        </p:spPr>
        <p:txBody>
          <a:bodyPr wrap="square" rtlCol="0">
            <a:spAutoFit/>
          </a:bodyPr>
          <a:lstStyle/>
          <a:p>
            <a:r>
              <a:rPr lang="en-US" dirty="0"/>
              <a:t>How do you measure performance?</a:t>
            </a:r>
          </a:p>
          <a:p>
            <a:r>
              <a:rPr lang="en-US" dirty="0"/>
              <a:t>Performance is measured in two ways: Latency and throughput.</a:t>
            </a:r>
          </a:p>
          <a:p>
            <a:endParaRPr lang="en-US" dirty="0"/>
          </a:p>
          <a:p>
            <a:r>
              <a:rPr lang="en-US" dirty="0"/>
              <a:t>Latency :  Latency means overall wait time, so this is users perceived performance. How long is the user waiting for a response to their request end to end?</a:t>
            </a:r>
          </a:p>
          <a:p>
            <a:endParaRPr lang="en-US" dirty="0"/>
          </a:p>
          <a:p>
            <a:r>
              <a:rPr lang="en-US" dirty="0"/>
              <a:t>Throughput:  Throughput is all about the performance from the perspective of database service itself. How many client requests on the container can be processed concurrently by Cosmos DB?</a:t>
            </a:r>
          </a:p>
          <a:p>
            <a:endParaRPr lang="en-US" dirty="0"/>
          </a:p>
          <a:p>
            <a:endParaRPr lang="en-US" dirty="0"/>
          </a:p>
        </p:txBody>
      </p:sp>
    </p:spTree>
    <p:extLst>
      <p:ext uri="{BB962C8B-B14F-4D97-AF65-F5344CB8AC3E}">
        <p14:creationId xmlns:p14="http://schemas.microsoft.com/office/powerpoint/2010/main" val="368311300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1946EC-910C-4A36-B45F-1205351E687E}"/>
              </a:ext>
            </a:extLst>
          </p:cNvPr>
          <p:cNvSpPr>
            <a:spLocks noGrp="1"/>
          </p:cNvSpPr>
          <p:nvPr>
            <p:ph type="title"/>
          </p:nvPr>
        </p:nvSpPr>
        <p:spPr>
          <a:xfrm>
            <a:off x="581192" y="702156"/>
            <a:ext cx="11029616" cy="468722"/>
          </a:xfrm>
        </p:spPr>
        <p:txBody>
          <a:bodyPr>
            <a:normAutofit fontScale="90000"/>
          </a:bodyPr>
          <a:lstStyle/>
          <a:p>
            <a:r>
              <a:rPr lang="en-US" dirty="0"/>
              <a:t>REQUEST UNITS</a:t>
            </a:r>
          </a:p>
        </p:txBody>
      </p:sp>
      <p:sp>
        <p:nvSpPr>
          <p:cNvPr id="4" name="TextBox 3">
            <a:extLst>
              <a:ext uri="{FF2B5EF4-FFF2-40B4-BE49-F238E27FC236}">
                <a16:creationId xmlns:a16="http://schemas.microsoft.com/office/drawing/2014/main" id="{F634B586-AEA4-4D02-A3A6-00397ED72703}"/>
              </a:ext>
            </a:extLst>
          </p:cNvPr>
          <p:cNvSpPr txBox="1"/>
          <p:nvPr/>
        </p:nvSpPr>
        <p:spPr>
          <a:xfrm>
            <a:off x="178420" y="1265964"/>
            <a:ext cx="11994630" cy="2862322"/>
          </a:xfrm>
          <a:prstGeom prst="rect">
            <a:avLst/>
          </a:prstGeom>
          <a:noFill/>
        </p:spPr>
        <p:txBody>
          <a:bodyPr wrap="none" rtlCol="0">
            <a:spAutoFit/>
          </a:bodyPr>
          <a:lstStyle/>
          <a:p>
            <a:r>
              <a:rPr lang="en-US" dirty="0"/>
              <a:t>Request units are a way of managing throughput to achieve the best performance.</a:t>
            </a:r>
          </a:p>
          <a:p>
            <a:endParaRPr lang="en-US" dirty="0"/>
          </a:p>
          <a:p>
            <a:r>
              <a:rPr lang="en-US" dirty="0"/>
              <a:t>Throughput Currency : Blended measure of computation cost (%memory, %CPU, %IOPS)</a:t>
            </a:r>
          </a:p>
          <a:p>
            <a:endParaRPr lang="en-US" dirty="0"/>
          </a:p>
          <a:p>
            <a:r>
              <a:rPr lang="en-US" dirty="0"/>
              <a:t>All request are charged in the form of request units.</a:t>
            </a:r>
          </a:p>
          <a:p>
            <a:r>
              <a:rPr lang="en-US" dirty="0"/>
              <a:t>All request are not equal. For example : Writes will always cost more than reads because writing updates multiple replicas,</a:t>
            </a:r>
          </a:p>
          <a:p>
            <a:r>
              <a:rPr lang="en-US" dirty="0"/>
              <a:t>while reading is achieved with one replica. Simple queries will always cost less than more complex queries.</a:t>
            </a:r>
          </a:p>
          <a:p>
            <a:r>
              <a:rPr lang="en-US" dirty="0"/>
              <a:t>Every Cosmos DB response header shows the RU charge for the request.</a:t>
            </a:r>
          </a:p>
          <a:p>
            <a:endParaRPr lang="en-US" dirty="0"/>
          </a:p>
          <a:p>
            <a:r>
              <a:rPr lang="en-US" dirty="0"/>
              <a:t>Request units are deterministic in Cosmos DB: The same request will always require the same number of request units. </a:t>
            </a:r>
          </a:p>
        </p:txBody>
      </p:sp>
    </p:spTree>
    <p:extLst>
      <p:ext uri="{BB962C8B-B14F-4D97-AF65-F5344CB8AC3E}">
        <p14:creationId xmlns:p14="http://schemas.microsoft.com/office/powerpoint/2010/main" val="101805126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0A280C-DE12-4DC7-85A8-336A6FEAB0B6}"/>
              </a:ext>
            </a:extLst>
          </p:cNvPr>
          <p:cNvSpPr>
            <a:spLocks noGrp="1"/>
          </p:cNvSpPr>
          <p:nvPr>
            <p:ph type="title"/>
          </p:nvPr>
        </p:nvSpPr>
        <p:spPr>
          <a:xfrm>
            <a:off x="581192" y="702156"/>
            <a:ext cx="11029616" cy="524478"/>
          </a:xfrm>
        </p:spPr>
        <p:txBody>
          <a:bodyPr/>
          <a:lstStyle/>
          <a:p>
            <a:r>
              <a:rPr lang="en-US" dirty="0"/>
              <a:t>REQUEST UNITS</a:t>
            </a:r>
          </a:p>
        </p:txBody>
      </p:sp>
      <p:pic>
        <p:nvPicPr>
          <p:cNvPr id="5" name="Picture 4">
            <a:extLst>
              <a:ext uri="{FF2B5EF4-FFF2-40B4-BE49-F238E27FC236}">
                <a16:creationId xmlns:a16="http://schemas.microsoft.com/office/drawing/2014/main" id="{43F1E505-AEA6-4B63-AE8B-AECB036554E2}"/>
              </a:ext>
            </a:extLst>
          </p:cNvPr>
          <p:cNvPicPr>
            <a:picLocks noChangeAspect="1"/>
          </p:cNvPicPr>
          <p:nvPr/>
        </p:nvPicPr>
        <p:blipFill>
          <a:blip r:embed="rId2"/>
          <a:stretch>
            <a:fillRect/>
          </a:stretch>
        </p:blipFill>
        <p:spPr>
          <a:xfrm>
            <a:off x="1" y="1315844"/>
            <a:ext cx="5519853" cy="5542156"/>
          </a:xfrm>
          <a:prstGeom prst="rect">
            <a:avLst/>
          </a:prstGeom>
        </p:spPr>
      </p:pic>
      <p:pic>
        <p:nvPicPr>
          <p:cNvPr id="6" name="Picture 5">
            <a:extLst>
              <a:ext uri="{FF2B5EF4-FFF2-40B4-BE49-F238E27FC236}">
                <a16:creationId xmlns:a16="http://schemas.microsoft.com/office/drawing/2014/main" id="{C46EC690-97C2-4937-8FA7-22C5506BD143}"/>
              </a:ext>
            </a:extLst>
          </p:cNvPr>
          <p:cNvPicPr>
            <a:picLocks noChangeAspect="1"/>
          </p:cNvPicPr>
          <p:nvPr/>
        </p:nvPicPr>
        <p:blipFill>
          <a:blip r:embed="rId3"/>
          <a:stretch>
            <a:fillRect/>
          </a:stretch>
        </p:blipFill>
        <p:spPr>
          <a:xfrm>
            <a:off x="5969621" y="1315844"/>
            <a:ext cx="6222378" cy="5313556"/>
          </a:xfrm>
          <a:prstGeom prst="rect">
            <a:avLst/>
          </a:prstGeom>
        </p:spPr>
      </p:pic>
    </p:spTree>
    <p:extLst>
      <p:ext uri="{BB962C8B-B14F-4D97-AF65-F5344CB8AC3E}">
        <p14:creationId xmlns:p14="http://schemas.microsoft.com/office/powerpoint/2010/main" val="326370890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1FE214-0895-4828-98B9-2D7E18653525}"/>
              </a:ext>
            </a:extLst>
          </p:cNvPr>
          <p:cNvSpPr>
            <a:spLocks noGrp="1"/>
          </p:cNvSpPr>
          <p:nvPr>
            <p:ph type="title"/>
          </p:nvPr>
        </p:nvSpPr>
        <p:spPr>
          <a:xfrm>
            <a:off x="581192" y="702156"/>
            <a:ext cx="11029616" cy="546781"/>
          </a:xfrm>
        </p:spPr>
        <p:txBody>
          <a:bodyPr/>
          <a:lstStyle/>
          <a:p>
            <a:r>
              <a:rPr lang="en-US" dirty="0"/>
              <a:t>Get Rus programmatically</a:t>
            </a:r>
          </a:p>
        </p:txBody>
      </p:sp>
      <p:pic>
        <p:nvPicPr>
          <p:cNvPr id="4" name="Picture 3">
            <a:extLst>
              <a:ext uri="{FF2B5EF4-FFF2-40B4-BE49-F238E27FC236}">
                <a16:creationId xmlns:a16="http://schemas.microsoft.com/office/drawing/2014/main" id="{C8508B59-07B2-4135-A78A-FE5DC06A978A}"/>
              </a:ext>
            </a:extLst>
          </p:cNvPr>
          <p:cNvPicPr>
            <a:picLocks noChangeAspect="1"/>
          </p:cNvPicPr>
          <p:nvPr/>
        </p:nvPicPr>
        <p:blipFill>
          <a:blip r:embed="rId2"/>
          <a:stretch>
            <a:fillRect/>
          </a:stretch>
        </p:blipFill>
        <p:spPr>
          <a:xfrm>
            <a:off x="0" y="1248937"/>
            <a:ext cx="12192000" cy="5454901"/>
          </a:xfrm>
          <a:prstGeom prst="rect">
            <a:avLst/>
          </a:prstGeom>
        </p:spPr>
      </p:pic>
    </p:spTree>
    <p:extLst>
      <p:ext uri="{BB962C8B-B14F-4D97-AF65-F5344CB8AC3E}">
        <p14:creationId xmlns:p14="http://schemas.microsoft.com/office/powerpoint/2010/main" val="206102131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BF7552-EF96-402B-88C8-FFD3F43DEE2C}"/>
              </a:ext>
            </a:extLst>
          </p:cNvPr>
          <p:cNvSpPr>
            <a:spLocks noGrp="1"/>
          </p:cNvSpPr>
          <p:nvPr>
            <p:ph type="title"/>
          </p:nvPr>
        </p:nvSpPr>
        <p:spPr>
          <a:xfrm>
            <a:off x="581192" y="702156"/>
            <a:ext cx="11029616" cy="591385"/>
          </a:xfrm>
        </p:spPr>
        <p:txBody>
          <a:bodyPr/>
          <a:lstStyle/>
          <a:p>
            <a:r>
              <a:rPr lang="en-US" dirty="0"/>
              <a:t>Throughput offers - Manual</a:t>
            </a:r>
          </a:p>
        </p:txBody>
      </p:sp>
      <p:sp>
        <p:nvSpPr>
          <p:cNvPr id="4" name="TextBox 3">
            <a:extLst>
              <a:ext uri="{FF2B5EF4-FFF2-40B4-BE49-F238E27FC236}">
                <a16:creationId xmlns:a16="http://schemas.microsoft.com/office/drawing/2014/main" id="{9DD849FE-C01F-46A5-AE51-D6E8C6E5BD57}"/>
              </a:ext>
            </a:extLst>
          </p:cNvPr>
          <p:cNvSpPr txBox="1"/>
          <p:nvPr/>
        </p:nvSpPr>
        <p:spPr>
          <a:xfrm>
            <a:off x="0" y="1422081"/>
            <a:ext cx="12387649" cy="1200329"/>
          </a:xfrm>
          <a:prstGeom prst="rect">
            <a:avLst/>
          </a:prstGeom>
          <a:noFill/>
        </p:spPr>
        <p:txBody>
          <a:bodyPr wrap="square" rtlCol="0">
            <a:spAutoFit/>
          </a:bodyPr>
          <a:lstStyle/>
          <a:p>
            <a:r>
              <a:rPr lang="en-US" dirty="0"/>
              <a:t>Provisioned throughput (manual):</a:t>
            </a:r>
          </a:p>
          <a:p>
            <a:r>
              <a:rPr lang="en-US" dirty="0"/>
              <a:t>Explicitly reserve a fixed number of Rus per second that are guaranteed to be available all the time.</a:t>
            </a:r>
          </a:p>
          <a:p>
            <a:r>
              <a:rPr lang="en-US" dirty="0"/>
              <a:t>Here we are provisioning 400 RU’s per second. Manual provisioning is recommended for stable and predictable workloads.</a:t>
            </a:r>
          </a:p>
          <a:p>
            <a:endParaRPr lang="en-US" dirty="0"/>
          </a:p>
        </p:txBody>
      </p:sp>
      <p:pic>
        <p:nvPicPr>
          <p:cNvPr id="5" name="Picture 4">
            <a:extLst>
              <a:ext uri="{FF2B5EF4-FFF2-40B4-BE49-F238E27FC236}">
                <a16:creationId xmlns:a16="http://schemas.microsoft.com/office/drawing/2014/main" id="{9AE71F0F-2887-44F4-8993-118A54D2E327}"/>
              </a:ext>
            </a:extLst>
          </p:cNvPr>
          <p:cNvPicPr>
            <a:picLocks noChangeAspect="1"/>
          </p:cNvPicPr>
          <p:nvPr/>
        </p:nvPicPr>
        <p:blipFill>
          <a:blip r:embed="rId2"/>
          <a:stretch>
            <a:fillRect/>
          </a:stretch>
        </p:blipFill>
        <p:spPr>
          <a:xfrm>
            <a:off x="232538" y="2412971"/>
            <a:ext cx="3990975" cy="4095750"/>
          </a:xfrm>
          <a:prstGeom prst="rect">
            <a:avLst/>
          </a:prstGeom>
        </p:spPr>
      </p:pic>
    </p:spTree>
    <p:extLst>
      <p:ext uri="{BB962C8B-B14F-4D97-AF65-F5344CB8AC3E}">
        <p14:creationId xmlns:p14="http://schemas.microsoft.com/office/powerpoint/2010/main" val="145964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E7A579-D601-4284-8B44-A7B04A1C64CF}"/>
              </a:ext>
            </a:extLst>
          </p:cNvPr>
          <p:cNvSpPr>
            <a:spLocks noGrp="1"/>
          </p:cNvSpPr>
          <p:nvPr>
            <p:ph type="title"/>
          </p:nvPr>
        </p:nvSpPr>
        <p:spPr>
          <a:xfrm>
            <a:off x="581192" y="702156"/>
            <a:ext cx="11029616" cy="531026"/>
          </a:xfrm>
        </p:spPr>
        <p:txBody>
          <a:bodyPr/>
          <a:lstStyle/>
          <a:p>
            <a:r>
              <a:rPr lang="en-US" dirty="0"/>
              <a:t>What is a </a:t>
            </a:r>
            <a:r>
              <a:rPr lang="en-US" dirty="0" err="1"/>
              <a:t>nosql</a:t>
            </a:r>
            <a:r>
              <a:rPr lang="en-US" dirty="0"/>
              <a:t> database?</a:t>
            </a:r>
          </a:p>
        </p:txBody>
      </p:sp>
      <p:sp>
        <p:nvSpPr>
          <p:cNvPr id="5" name="TextBox 4">
            <a:extLst>
              <a:ext uri="{FF2B5EF4-FFF2-40B4-BE49-F238E27FC236}">
                <a16:creationId xmlns:a16="http://schemas.microsoft.com/office/drawing/2014/main" id="{A3474680-37B4-4691-BB15-F2A1E4608E5F}"/>
              </a:ext>
            </a:extLst>
          </p:cNvPr>
          <p:cNvSpPr txBox="1"/>
          <p:nvPr/>
        </p:nvSpPr>
        <p:spPr>
          <a:xfrm>
            <a:off x="335560" y="1325461"/>
            <a:ext cx="11894025" cy="2585323"/>
          </a:xfrm>
          <a:prstGeom prst="rect">
            <a:avLst/>
          </a:prstGeom>
          <a:noFill/>
        </p:spPr>
        <p:txBody>
          <a:bodyPr wrap="none" rtlCol="0">
            <a:spAutoFit/>
          </a:bodyPr>
          <a:lstStyle/>
          <a:p>
            <a:r>
              <a:rPr lang="en-US" dirty="0"/>
              <a:t>Distributed : From ground up. Multiple copies of your data are distributed to separate replicas, and more copies you have</a:t>
            </a:r>
          </a:p>
          <a:p>
            <a:r>
              <a:rPr lang="en-US" dirty="0"/>
              <a:t>of the same data, the more available it is to more users and the more resilient your database is to failure if and when the</a:t>
            </a:r>
          </a:p>
          <a:p>
            <a:r>
              <a:rPr lang="en-US" dirty="0"/>
              <a:t>replicas should go down.</a:t>
            </a:r>
          </a:p>
          <a:p>
            <a:endParaRPr lang="en-US" dirty="0"/>
          </a:p>
          <a:p>
            <a:r>
              <a:rPr lang="en-US" dirty="0"/>
              <a:t>Scale out : Not just in terms of storage but throughput. This is achieved by horizontal portioning which balances the </a:t>
            </a:r>
          </a:p>
          <a:p>
            <a:r>
              <a:rPr lang="en-US" dirty="0"/>
              <a:t>Workload uniformly across cluster of machines.</a:t>
            </a:r>
          </a:p>
          <a:p>
            <a:endParaRPr lang="en-US" dirty="0"/>
          </a:p>
          <a:p>
            <a:r>
              <a:rPr lang="en-US" dirty="0"/>
              <a:t>Schema free: There is no enforced schema and no defined shape.</a:t>
            </a:r>
          </a:p>
          <a:p>
            <a:endParaRPr lang="en-US" dirty="0"/>
          </a:p>
        </p:txBody>
      </p:sp>
    </p:spTree>
    <p:extLst>
      <p:ext uri="{BB962C8B-B14F-4D97-AF65-F5344CB8AC3E}">
        <p14:creationId xmlns:p14="http://schemas.microsoft.com/office/powerpoint/2010/main" val="83032340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BF7552-EF96-402B-88C8-FFD3F43DEE2C}"/>
              </a:ext>
            </a:extLst>
          </p:cNvPr>
          <p:cNvSpPr>
            <a:spLocks noGrp="1"/>
          </p:cNvSpPr>
          <p:nvPr>
            <p:ph type="title"/>
          </p:nvPr>
        </p:nvSpPr>
        <p:spPr>
          <a:xfrm>
            <a:off x="581192" y="702156"/>
            <a:ext cx="11029616" cy="591385"/>
          </a:xfrm>
        </p:spPr>
        <p:txBody>
          <a:bodyPr/>
          <a:lstStyle/>
          <a:p>
            <a:r>
              <a:rPr lang="en-US" dirty="0"/>
              <a:t>Throughput offers - </a:t>
            </a:r>
            <a:r>
              <a:rPr lang="en-US" dirty="0" err="1"/>
              <a:t>autoscale</a:t>
            </a:r>
            <a:endParaRPr lang="en-US" dirty="0"/>
          </a:p>
        </p:txBody>
      </p:sp>
      <p:sp>
        <p:nvSpPr>
          <p:cNvPr id="4" name="TextBox 3">
            <a:extLst>
              <a:ext uri="{FF2B5EF4-FFF2-40B4-BE49-F238E27FC236}">
                <a16:creationId xmlns:a16="http://schemas.microsoft.com/office/drawing/2014/main" id="{9DD849FE-C01F-46A5-AE51-D6E8C6E5BD57}"/>
              </a:ext>
            </a:extLst>
          </p:cNvPr>
          <p:cNvSpPr txBox="1"/>
          <p:nvPr/>
        </p:nvSpPr>
        <p:spPr>
          <a:xfrm>
            <a:off x="0" y="1422081"/>
            <a:ext cx="12387649" cy="923330"/>
          </a:xfrm>
          <a:prstGeom prst="rect">
            <a:avLst/>
          </a:prstGeom>
          <a:noFill/>
        </p:spPr>
        <p:txBody>
          <a:bodyPr wrap="square" rtlCol="0">
            <a:spAutoFit/>
          </a:bodyPr>
          <a:lstStyle/>
          <a:p>
            <a:r>
              <a:rPr lang="en-US" dirty="0"/>
              <a:t>Provisioned throughput (</a:t>
            </a:r>
            <a:r>
              <a:rPr lang="en-US" dirty="0" err="1"/>
              <a:t>autoscale</a:t>
            </a:r>
            <a:r>
              <a:rPr lang="en-US" dirty="0"/>
              <a:t>):</a:t>
            </a:r>
          </a:p>
          <a:p>
            <a:r>
              <a:rPr lang="en-US" dirty="0"/>
              <a:t>Reserve max RU/sec. </a:t>
            </a:r>
          </a:p>
          <a:p>
            <a:r>
              <a:rPr lang="en-US" dirty="0"/>
              <a:t>Provisioned for unpredictable and variable workloads.</a:t>
            </a:r>
          </a:p>
        </p:txBody>
      </p:sp>
      <p:pic>
        <p:nvPicPr>
          <p:cNvPr id="3" name="Picture 2">
            <a:extLst>
              <a:ext uri="{FF2B5EF4-FFF2-40B4-BE49-F238E27FC236}">
                <a16:creationId xmlns:a16="http://schemas.microsoft.com/office/drawing/2014/main" id="{FD40805F-4BC1-45AC-8DA2-942A6703F806}"/>
              </a:ext>
            </a:extLst>
          </p:cNvPr>
          <p:cNvPicPr>
            <a:picLocks noChangeAspect="1"/>
          </p:cNvPicPr>
          <p:nvPr/>
        </p:nvPicPr>
        <p:blipFill>
          <a:blip r:embed="rId2"/>
          <a:stretch>
            <a:fillRect/>
          </a:stretch>
        </p:blipFill>
        <p:spPr>
          <a:xfrm>
            <a:off x="143880" y="2406330"/>
            <a:ext cx="3800475" cy="2800350"/>
          </a:xfrm>
          <a:prstGeom prst="rect">
            <a:avLst/>
          </a:prstGeom>
        </p:spPr>
      </p:pic>
    </p:spTree>
    <p:extLst>
      <p:ext uri="{BB962C8B-B14F-4D97-AF65-F5344CB8AC3E}">
        <p14:creationId xmlns:p14="http://schemas.microsoft.com/office/powerpoint/2010/main" val="341317846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DAD6A-DCB6-4150-93AB-E865642C27FD}"/>
              </a:ext>
            </a:extLst>
          </p:cNvPr>
          <p:cNvSpPr>
            <a:spLocks noGrp="1"/>
          </p:cNvSpPr>
          <p:nvPr>
            <p:ph type="title"/>
          </p:nvPr>
        </p:nvSpPr>
        <p:spPr>
          <a:xfrm>
            <a:off x="581192" y="702156"/>
            <a:ext cx="11029616" cy="415444"/>
          </a:xfrm>
        </p:spPr>
        <p:txBody>
          <a:bodyPr>
            <a:normAutofit fontScale="90000"/>
          </a:bodyPr>
          <a:lstStyle/>
          <a:p>
            <a:r>
              <a:rPr lang="en-US" dirty="0"/>
              <a:t>Throughput (Serverless)</a:t>
            </a:r>
          </a:p>
        </p:txBody>
      </p:sp>
      <p:sp>
        <p:nvSpPr>
          <p:cNvPr id="4" name="TextBox 3">
            <a:extLst>
              <a:ext uri="{FF2B5EF4-FFF2-40B4-BE49-F238E27FC236}">
                <a16:creationId xmlns:a16="http://schemas.microsoft.com/office/drawing/2014/main" id="{5E5D3B4A-9F16-4594-957B-E15EC2FEFCAF}"/>
              </a:ext>
            </a:extLst>
          </p:cNvPr>
          <p:cNvSpPr txBox="1"/>
          <p:nvPr/>
        </p:nvSpPr>
        <p:spPr>
          <a:xfrm>
            <a:off x="0" y="1170183"/>
            <a:ext cx="12332357" cy="923330"/>
          </a:xfrm>
          <a:prstGeom prst="rect">
            <a:avLst/>
          </a:prstGeom>
          <a:noFill/>
        </p:spPr>
        <p:txBody>
          <a:bodyPr wrap="square" rtlCol="0">
            <a:spAutoFit/>
          </a:bodyPr>
          <a:lstStyle/>
          <a:p>
            <a:pPr marL="285750" indent="-285750">
              <a:buFont typeface="Arial" panose="020B0604020202020204" pitchFamily="34" charset="0"/>
              <a:buChar char="•"/>
            </a:pPr>
            <a:r>
              <a:rPr lang="en-US" dirty="0"/>
              <a:t>You don’t provision throughput at all. Instead it is consumption based. Pay only RU’s that you use. This is perfect for those</a:t>
            </a:r>
          </a:p>
          <a:p>
            <a:r>
              <a:rPr lang="en-US" dirty="0"/>
              <a:t>      spiky workloads where your container is mostly idle.</a:t>
            </a:r>
          </a:p>
          <a:p>
            <a:r>
              <a:rPr lang="en-US" dirty="0" err="1"/>
              <a:t>Autoscale</a:t>
            </a:r>
            <a:r>
              <a:rPr lang="en-US" dirty="0"/>
              <a:t> is not effective w.r.t cost. So, serverless is idle choice.</a:t>
            </a:r>
          </a:p>
        </p:txBody>
      </p:sp>
    </p:spTree>
    <p:extLst>
      <p:ext uri="{BB962C8B-B14F-4D97-AF65-F5344CB8AC3E}">
        <p14:creationId xmlns:p14="http://schemas.microsoft.com/office/powerpoint/2010/main" val="23334198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9A890-160E-4E6E-A94E-645DC310DF05}"/>
              </a:ext>
            </a:extLst>
          </p:cNvPr>
          <p:cNvSpPr>
            <a:spLocks noGrp="1"/>
          </p:cNvSpPr>
          <p:nvPr>
            <p:ph type="title"/>
          </p:nvPr>
        </p:nvSpPr>
        <p:spPr>
          <a:xfrm>
            <a:off x="581192" y="702156"/>
            <a:ext cx="11029616" cy="555144"/>
          </a:xfrm>
        </p:spPr>
        <p:txBody>
          <a:bodyPr/>
          <a:lstStyle/>
          <a:p>
            <a:r>
              <a:rPr lang="en-US" dirty="0"/>
              <a:t>Provisioning container throughput</a:t>
            </a:r>
          </a:p>
        </p:txBody>
      </p:sp>
      <p:sp>
        <p:nvSpPr>
          <p:cNvPr id="4" name="TextBox 3">
            <a:extLst>
              <a:ext uri="{FF2B5EF4-FFF2-40B4-BE49-F238E27FC236}">
                <a16:creationId xmlns:a16="http://schemas.microsoft.com/office/drawing/2014/main" id="{9F5970B9-E260-4986-A726-8E5AE57969E6}"/>
              </a:ext>
            </a:extLst>
          </p:cNvPr>
          <p:cNvSpPr txBox="1"/>
          <p:nvPr/>
        </p:nvSpPr>
        <p:spPr>
          <a:xfrm>
            <a:off x="342900" y="1257300"/>
            <a:ext cx="11798999" cy="1754326"/>
          </a:xfrm>
          <a:prstGeom prst="rect">
            <a:avLst/>
          </a:prstGeom>
          <a:noFill/>
        </p:spPr>
        <p:txBody>
          <a:bodyPr wrap="none" rtlCol="0">
            <a:spAutoFit/>
          </a:bodyPr>
          <a:lstStyle/>
          <a:p>
            <a:pPr marL="285750" indent="-285750">
              <a:buFont typeface="Arial" panose="020B0604020202020204" pitchFamily="34" charset="0"/>
              <a:buChar char="•"/>
            </a:pPr>
            <a:r>
              <a:rPr lang="en-US" dirty="0"/>
              <a:t>Reserve request units per second (RU/s) : How many request units (not requests) per second are available to your </a:t>
            </a:r>
          </a:p>
          <a:p>
            <a:r>
              <a:rPr lang="en-US" dirty="0"/>
              <a:t>     application.</a:t>
            </a:r>
          </a:p>
          <a:p>
            <a:pPr marL="285750" indent="-285750">
              <a:buFont typeface="Arial" panose="020B0604020202020204" pitchFamily="34" charset="0"/>
              <a:buChar char="•"/>
            </a:pPr>
            <a:r>
              <a:rPr lang="en-US" dirty="0"/>
              <a:t>Exceeding reserved throughput limits.</a:t>
            </a:r>
          </a:p>
          <a:p>
            <a:r>
              <a:rPr lang="en-US" dirty="0"/>
              <a:t>     Requests are throttled (HTTP 429) and it will fail. Cosmos DB will tell you inside the refused request response header</a:t>
            </a:r>
          </a:p>
          <a:p>
            <a:r>
              <a:rPr lang="en-US" dirty="0"/>
              <a:t>     how long to wait before retrying.</a:t>
            </a:r>
          </a:p>
          <a:p>
            <a:endParaRPr lang="en-US" dirty="0"/>
          </a:p>
        </p:txBody>
      </p:sp>
      <p:pic>
        <p:nvPicPr>
          <p:cNvPr id="5" name="Picture 4">
            <a:extLst>
              <a:ext uri="{FF2B5EF4-FFF2-40B4-BE49-F238E27FC236}">
                <a16:creationId xmlns:a16="http://schemas.microsoft.com/office/drawing/2014/main" id="{3FCD28E1-CD2C-4387-876F-007D80F163B8}"/>
              </a:ext>
            </a:extLst>
          </p:cNvPr>
          <p:cNvPicPr>
            <a:picLocks noChangeAspect="1"/>
          </p:cNvPicPr>
          <p:nvPr/>
        </p:nvPicPr>
        <p:blipFill>
          <a:blip r:embed="rId2"/>
          <a:stretch>
            <a:fillRect/>
          </a:stretch>
        </p:blipFill>
        <p:spPr>
          <a:xfrm>
            <a:off x="342900" y="2709732"/>
            <a:ext cx="10420350" cy="2495550"/>
          </a:xfrm>
          <a:prstGeom prst="rect">
            <a:avLst/>
          </a:prstGeom>
        </p:spPr>
      </p:pic>
    </p:spTree>
    <p:extLst>
      <p:ext uri="{BB962C8B-B14F-4D97-AF65-F5344CB8AC3E}">
        <p14:creationId xmlns:p14="http://schemas.microsoft.com/office/powerpoint/2010/main" val="11794037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85E67-E016-425D-880B-7185C496E3E1}"/>
              </a:ext>
            </a:extLst>
          </p:cNvPr>
          <p:cNvSpPr>
            <a:spLocks noGrp="1"/>
          </p:cNvSpPr>
          <p:nvPr>
            <p:ph type="title"/>
          </p:nvPr>
        </p:nvSpPr>
        <p:spPr>
          <a:xfrm>
            <a:off x="581192" y="702156"/>
            <a:ext cx="11029616" cy="522637"/>
          </a:xfrm>
        </p:spPr>
        <p:txBody>
          <a:bodyPr/>
          <a:lstStyle/>
          <a:p>
            <a:r>
              <a:rPr lang="en-US" dirty="0"/>
              <a:t>Provision database throughput</a:t>
            </a:r>
          </a:p>
        </p:txBody>
      </p:sp>
      <p:sp>
        <p:nvSpPr>
          <p:cNvPr id="4" name="TextBox 3">
            <a:extLst>
              <a:ext uri="{FF2B5EF4-FFF2-40B4-BE49-F238E27FC236}">
                <a16:creationId xmlns:a16="http://schemas.microsoft.com/office/drawing/2014/main" id="{C14FD057-641A-4D84-8BA6-39BBA2179322}"/>
              </a:ext>
            </a:extLst>
          </p:cNvPr>
          <p:cNvSpPr txBox="1"/>
          <p:nvPr/>
        </p:nvSpPr>
        <p:spPr>
          <a:xfrm>
            <a:off x="243281" y="1331438"/>
            <a:ext cx="7674537" cy="369332"/>
          </a:xfrm>
          <a:prstGeom prst="rect">
            <a:avLst/>
          </a:prstGeom>
          <a:noFill/>
        </p:spPr>
        <p:txBody>
          <a:bodyPr wrap="none" rtlCol="0">
            <a:spAutoFit/>
          </a:bodyPr>
          <a:lstStyle/>
          <a:p>
            <a:r>
              <a:rPr lang="en-US" dirty="0"/>
              <a:t>The throughput is distributed evenly across all the containers in the database.</a:t>
            </a:r>
          </a:p>
        </p:txBody>
      </p:sp>
      <p:pic>
        <p:nvPicPr>
          <p:cNvPr id="5" name="Picture 4">
            <a:extLst>
              <a:ext uri="{FF2B5EF4-FFF2-40B4-BE49-F238E27FC236}">
                <a16:creationId xmlns:a16="http://schemas.microsoft.com/office/drawing/2014/main" id="{DA708EF6-DE18-4371-80C3-AAC6843CB368}"/>
              </a:ext>
            </a:extLst>
          </p:cNvPr>
          <p:cNvPicPr>
            <a:picLocks noChangeAspect="1"/>
          </p:cNvPicPr>
          <p:nvPr/>
        </p:nvPicPr>
        <p:blipFill>
          <a:blip r:embed="rId2"/>
          <a:stretch>
            <a:fillRect/>
          </a:stretch>
        </p:blipFill>
        <p:spPr>
          <a:xfrm>
            <a:off x="161314" y="1807414"/>
            <a:ext cx="4000500" cy="4838973"/>
          </a:xfrm>
          <a:prstGeom prst="rect">
            <a:avLst/>
          </a:prstGeom>
        </p:spPr>
      </p:pic>
      <p:sp>
        <p:nvSpPr>
          <p:cNvPr id="6" name="TextBox 5">
            <a:extLst>
              <a:ext uri="{FF2B5EF4-FFF2-40B4-BE49-F238E27FC236}">
                <a16:creationId xmlns:a16="http://schemas.microsoft.com/office/drawing/2014/main" id="{E2BF8056-B1A3-4996-A8B0-D97783AA457E}"/>
              </a:ext>
            </a:extLst>
          </p:cNvPr>
          <p:cNvSpPr txBox="1"/>
          <p:nvPr/>
        </p:nvSpPr>
        <p:spPr>
          <a:xfrm>
            <a:off x="4216559" y="1807414"/>
            <a:ext cx="8112734" cy="3139321"/>
          </a:xfrm>
          <a:prstGeom prst="rect">
            <a:avLst/>
          </a:prstGeom>
          <a:noFill/>
        </p:spPr>
        <p:txBody>
          <a:bodyPr wrap="none" rtlCol="0">
            <a:spAutoFit/>
          </a:bodyPr>
          <a:lstStyle/>
          <a:p>
            <a:r>
              <a:rPr lang="en-US" dirty="0"/>
              <a:t>If I have 4000 Max RU/s and 4 containers in database, then each container</a:t>
            </a:r>
          </a:p>
          <a:p>
            <a:r>
              <a:rPr lang="en-US" dirty="0"/>
              <a:t>will have 1000 RU/s assuming that your requests are evenly distributed across</a:t>
            </a:r>
          </a:p>
          <a:p>
            <a:r>
              <a:rPr lang="en-US" dirty="0"/>
              <a:t>all the containers. </a:t>
            </a:r>
            <a:br>
              <a:rPr lang="en-US" dirty="0"/>
            </a:br>
            <a:r>
              <a:rPr lang="en-US" dirty="0"/>
              <a:t>The throughput is also shared across all the containers if any one of the container</a:t>
            </a:r>
          </a:p>
          <a:p>
            <a:r>
              <a:rPr lang="en-US" dirty="0"/>
              <a:t>is not using the RU.</a:t>
            </a:r>
          </a:p>
          <a:p>
            <a:endParaRPr lang="en-US" dirty="0"/>
          </a:p>
          <a:p>
            <a:r>
              <a:rPr lang="en-US" dirty="0"/>
              <a:t>Migrate existing applications : May already be designed with separate containers</a:t>
            </a:r>
          </a:p>
          <a:p>
            <a:r>
              <a:rPr lang="en-US" dirty="0"/>
              <a:t>per type.</a:t>
            </a:r>
          </a:p>
          <a:p>
            <a:r>
              <a:rPr lang="en-US" dirty="0"/>
              <a:t>Differentiate solely on partition key : Containers share throughput needs but</a:t>
            </a:r>
          </a:p>
          <a:p>
            <a:r>
              <a:rPr lang="en-US" dirty="0"/>
              <a:t>different partition requirements.</a:t>
            </a:r>
          </a:p>
          <a:p>
            <a:r>
              <a:rPr lang="en-US" dirty="0"/>
              <a:t>Mix and match : Distribute database throughput across some containers.</a:t>
            </a:r>
          </a:p>
        </p:txBody>
      </p:sp>
    </p:spTree>
    <p:extLst>
      <p:ext uri="{BB962C8B-B14F-4D97-AF65-F5344CB8AC3E}">
        <p14:creationId xmlns:p14="http://schemas.microsoft.com/office/powerpoint/2010/main" val="168593700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0D3CDF-05F2-4C9A-9A2A-1B8BEDDF0E8E}"/>
              </a:ext>
            </a:extLst>
          </p:cNvPr>
          <p:cNvSpPr>
            <a:spLocks noGrp="1"/>
          </p:cNvSpPr>
          <p:nvPr>
            <p:ph type="title"/>
          </p:nvPr>
        </p:nvSpPr>
        <p:spPr>
          <a:xfrm>
            <a:off x="581192" y="702156"/>
            <a:ext cx="11029616" cy="440844"/>
          </a:xfrm>
        </p:spPr>
        <p:txBody>
          <a:bodyPr>
            <a:normAutofit fontScale="90000"/>
          </a:bodyPr>
          <a:lstStyle/>
          <a:p>
            <a:r>
              <a:rPr lang="en-US" dirty="0"/>
              <a:t>Whiteboarding the cost</a:t>
            </a:r>
          </a:p>
        </p:txBody>
      </p:sp>
      <p:sp>
        <p:nvSpPr>
          <p:cNvPr id="4" name="TextBox 3">
            <a:extLst>
              <a:ext uri="{FF2B5EF4-FFF2-40B4-BE49-F238E27FC236}">
                <a16:creationId xmlns:a16="http://schemas.microsoft.com/office/drawing/2014/main" id="{2A701525-51D0-48EF-B328-5FE1B8AF3CD8}"/>
              </a:ext>
            </a:extLst>
          </p:cNvPr>
          <p:cNvSpPr txBox="1"/>
          <p:nvPr/>
        </p:nvSpPr>
        <p:spPr>
          <a:xfrm>
            <a:off x="0" y="1016000"/>
            <a:ext cx="12328190" cy="3970318"/>
          </a:xfrm>
          <a:prstGeom prst="rect">
            <a:avLst/>
          </a:prstGeom>
          <a:noFill/>
        </p:spPr>
        <p:txBody>
          <a:bodyPr wrap="square" rtlCol="0">
            <a:spAutoFit/>
          </a:bodyPr>
          <a:lstStyle/>
          <a:p>
            <a:r>
              <a:rPr lang="en-US" dirty="0"/>
              <a:t>Baseline</a:t>
            </a:r>
          </a:p>
          <a:p>
            <a:r>
              <a:rPr lang="en-US" b="1" dirty="0"/>
              <a:t>Read item : </a:t>
            </a:r>
            <a:r>
              <a:rPr lang="en-US" dirty="0"/>
              <a:t>1 RU. Direct read of a single document. If you know the partition key and ID of a document and the document is</a:t>
            </a:r>
          </a:p>
          <a:p>
            <a:r>
              <a:rPr lang="en-US" dirty="0"/>
              <a:t>1 K or smaller than operation will cost exactly 1RU.</a:t>
            </a:r>
          </a:p>
          <a:p>
            <a:r>
              <a:rPr lang="en-US" b="1" dirty="0"/>
              <a:t>SQL Query:  </a:t>
            </a:r>
            <a:r>
              <a:rPr lang="en-US" dirty="0"/>
              <a:t>The cheapest SQL query will cost under 3 Rus. Depending on Query complexity, indexing policy and whether or</a:t>
            </a:r>
          </a:p>
          <a:p>
            <a:r>
              <a:rPr lang="en-US" dirty="0"/>
              <a:t>not, it is a cross partition query, the cost can go up.</a:t>
            </a:r>
          </a:p>
          <a:p>
            <a:r>
              <a:rPr lang="en-US" b="1" dirty="0"/>
              <a:t>Write Item : </a:t>
            </a:r>
            <a:r>
              <a:rPr lang="en-US" dirty="0"/>
              <a:t>Writes are distributed to multiple replicas, cost around 10 RU’s.</a:t>
            </a:r>
          </a:p>
          <a:p>
            <a:endParaRPr lang="en-US" dirty="0"/>
          </a:p>
          <a:p>
            <a:r>
              <a:rPr lang="en-US" dirty="0"/>
              <a:t>Application checklist:</a:t>
            </a:r>
          </a:p>
          <a:p>
            <a:r>
              <a:rPr lang="en-US" dirty="0"/>
              <a:t>What does a typical item look like?</a:t>
            </a:r>
          </a:p>
          <a:p>
            <a:r>
              <a:rPr lang="en-US" dirty="0"/>
              <a:t>What are the typical queries that uses will run?</a:t>
            </a:r>
          </a:p>
          <a:p>
            <a:r>
              <a:rPr lang="en-US" dirty="0"/>
              <a:t>How many writes per second are required?</a:t>
            </a:r>
          </a:p>
          <a:p>
            <a:r>
              <a:rPr lang="en-US" dirty="0"/>
              <a:t>How many queries per second are required?</a:t>
            </a:r>
          </a:p>
          <a:p>
            <a:r>
              <a:rPr lang="en-US" dirty="0"/>
              <a:t>What is the acceptable consistency level?</a:t>
            </a:r>
          </a:p>
          <a:p>
            <a:endParaRPr lang="en-US" dirty="0"/>
          </a:p>
        </p:txBody>
      </p:sp>
    </p:spTree>
    <p:extLst>
      <p:ext uri="{BB962C8B-B14F-4D97-AF65-F5344CB8AC3E}">
        <p14:creationId xmlns:p14="http://schemas.microsoft.com/office/powerpoint/2010/main" val="298387024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D815D8-B7A3-450C-862B-C0189CF367C0}"/>
              </a:ext>
            </a:extLst>
          </p:cNvPr>
          <p:cNvSpPr>
            <a:spLocks noGrp="1"/>
          </p:cNvSpPr>
          <p:nvPr>
            <p:ph type="title"/>
          </p:nvPr>
        </p:nvSpPr>
        <p:spPr>
          <a:xfrm>
            <a:off x="581192" y="702156"/>
            <a:ext cx="11029616" cy="522637"/>
          </a:xfrm>
        </p:spPr>
        <p:txBody>
          <a:bodyPr/>
          <a:lstStyle/>
          <a:p>
            <a:r>
              <a:rPr lang="en-US" dirty="0"/>
              <a:t>COSMOS CAPACTITY CALCULATOR</a:t>
            </a:r>
          </a:p>
        </p:txBody>
      </p:sp>
      <p:sp>
        <p:nvSpPr>
          <p:cNvPr id="4" name="Rectangle 3">
            <a:extLst>
              <a:ext uri="{FF2B5EF4-FFF2-40B4-BE49-F238E27FC236}">
                <a16:creationId xmlns:a16="http://schemas.microsoft.com/office/drawing/2014/main" id="{46A45F83-1D49-41D9-B775-E88255125B44}"/>
              </a:ext>
            </a:extLst>
          </p:cNvPr>
          <p:cNvSpPr/>
          <p:nvPr/>
        </p:nvSpPr>
        <p:spPr>
          <a:xfrm>
            <a:off x="351385" y="1155368"/>
            <a:ext cx="4727704" cy="369332"/>
          </a:xfrm>
          <a:prstGeom prst="rect">
            <a:avLst/>
          </a:prstGeom>
        </p:spPr>
        <p:txBody>
          <a:bodyPr wrap="none">
            <a:spAutoFit/>
          </a:bodyPr>
          <a:lstStyle/>
          <a:p>
            <a:r>
              <a:rPr lang="en-US" dirty="0"/>
              <a:t>https://cosmos.azure.com/capacitycalculator/</a:t>
            </a:r>
          </a:p>
        </p:txBody>
      </p:sp>
      <p:pic>
        <p:nvPicPr>
          <p:cNvPr id="5" name="Picture 4">
            <a:extLst>
              <a:ext uri="{FF2B5EF4-FFF2-40B4-BE49-F238E27FC236}">
                <a16:creationId xmlns:a16="http://schemas.microsoft.com/office/drawing/2014/main" id="{D357EBA2-2F19-4FA3-8E1C-149E78B98224}"/>
              </a:ext>
            </a:extLst>
          </p:cNvPr>
          <p:cNvPicPr>
            <a:picLocks noChangeAspect="1"/>
          </p:cNvPicPr>
          <p:nvPr/>
        </p:nvPicPr>
        <p:blipFill>
          <a:blip r:embed="rId2"/>
          <a:stretch>
            <a:fillRect/>
          </a:stretch>
        </p:blipFill>
        <p:spPr>
          <a:xfrm>
            <a:off x="0" y="1524701"/>
            <a:ext cx="12192000" cy="4982182"/>
          </a:xfrm>
          <a:prstGeom prst="rect">
            <a:avLst/>
          </a:prstGeom>
        </p:spPr>
      </p:pic>
    </p:spTree>
    <p:extLst>
      <p:ext uri="{BB962C8B-B14F-4D97-AF65-F5344CB8AC3E}">
        <p14:creationId xmlns:p14="http://schemas.microsoft.com/office/powerpoint/2010/main" val="83314621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CA539B-517E-484B-A6AA-9DA4818E6266}"/>
              </a:ext>
            </a:extLst>
          </p:cNvPr>
          <p:cNvSpPr>
            <a:spLocks noGrp="1"/>
          </p:cNvSpPr>
          <p:nvPr>
            <p:ph type="title"/>
          </p:nvPr>
        </p:nvSpPr>
        <p:spPr>
          <a:xfrm>
            <a:off x="581192" y="702156"/>
            <a:ext cx="11029616" cy="514248"/>
          </a:xfrm>
        </p:spPr>
        <p:txBody>
          <a:bodyPr>
            <a:normAutofit fontScale="90000"/>
          </a:bodyPr>
          <a:lstStyle/>
          <a:p>
            <a:r>
              <a:rPr lang="en-US" dirty="0"/>
              <a:t>PRICING</a:t>
            </a:r>
          </a:p>
        </p:txBody>
      </p:sp>
      <p:sp>
        <p:nvSpPr>
          <p:cNvPr id="4" name="TextBox 3">
            <a:extLst>
              <a:ext uri="{FF2B5EF4-FFF2-40B4-BE49-F238E27FC236}">
                <a16:creationId xmlns:a16="http://schemas.microsoft.com/office/drawing/2014/main" id="{E1584C37-CD66-41C2-933B-E97D08FCBBF7}"/>
              </a:ext>
            </a:extLst>
          </p:cNvPr>
          <p:cNvSpPr txBox="1"/>
          <p:nvPr/>
        </p:nvSpPr>
        <p:spPr>
          <a:xfrm>
            <a:off x="139700" y="1216404"/>
            <a:ext cx="10058400" cy="2862322"/>
          </a:xfrm>
          <a:prstGeom prst="rect">
            <a:avLst/>
          </a:prstGeom>
          <a:noFill/>
        </p:spPr>
        <p:txBody>
          <a:bodyPr wrap="square" rtlCol="0">
            <a:spAutoFit/>
          </a:bodyPr>
          <a:lstStyle/>
          <a:p>
            <a:pPr marL="285750" indent="-285750">
              <a:buFont typeface="Arial" panose="020B0604020202020204" pitchFamily="34" charset="0"/>
              <a:buChar char="•"/>
            </a:pPr>
            <a:r>
              <a:rPr lang="en-US" dirty="0"/>
              <a:t>Storage : Consumption-based SSD storage.</a:t>
            </a:r>
          </a:p>
          <a:p>
            <a:r>
              <a:rPr lang="en-US" dirty="0"/>
              <a:t>                     $0.25 for 1GB per month per region.</a:t>
            </a:r>
          </a:p>
          <a:p>
            <a:pPr marL="285750" indent="-285750">
              <a:buFont typeface="Arial" panose="020B0604020202020204" pitchFamily="34" charset="0"/>
              <a:buChar char="•"/>
            </a:pPr>
            <a:r>
              <a:rPr lang="en-US" dirty="0"/>
              <a:t>Provisioned throughput  : Manual provisioned throughput</a:t>
            </a:r>
          </a:p>
          <a:p>
            <a:r>
              <a:rPr lang="en-US" dirty="0"/>
              <a:t>                                                $0.008/</a:t>
            </a:r>
            <a:r>
              <a:rPr lang="en-US" dirty="0" err="1"/>
              <a:t>hr</a:t>
            </a:r>
            <a:r>
              <a:rPr lang="en-US" dirty="0"/>
              <a:t> for 100RU/sec per region</a:t>
            </a:r>
          </a:p>
          <a:p>
            <a:r>
              <a:rPr lang="en-US" dirty="0"/>
              <a:t>                                               Minimum 400 RU/sec.</a:t>
            </a:r>
          </a:p>
          <a:p>
            <a:pPr marL="285750" indent="-285750">
              <a:buFont typeface="Arial" panose="020B0604020202020204" pitchFamily="34" charset="0"/>
              <a:buChar char="•"/>
            </a:pPr>
            <a:r>
              <a:rPr lang="en-US" dirty="0" err="1"/>
              <a:t>Autoscale</a:t>
            </a:r>
            <a:r>
              <a:rPr lang="en-US" dirty="0"/>
              <a:t> provision throughput : $0.012/</a:t>
            </a:r>
            <a:r>
              <a:rPr lang="en-US" dirty="0" err="1"/>
              <a:t>hr</a:t>
            </a:r>
            <a:r>
              <a:rPr lang="en-US" dirty="0"/>
              <a:t> for 100 RU/sec per region</a:t>
            </a:r>
          </a:p>
          <a:p>
            <a:r>
              <a:rPr lang="en-US" dirty="0"/>
              <a:t>                                                             Minimum 400 RU/sec.</a:t>
            </a:r>
          </a:p>
          <a:p>
            <a:r>
              <a:rPr lang="en-US" dirty="0"/>
              <a:t>Serverless : Consumption-based per request</a:t>
            </a:r>
          </a:p>
          <a:p>
            <a:r>
              <a:rPr lang="en-US" dirty="0"/>
              <a:t>                     $0.25 per 1 million RUs</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263799117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F07180-FFD1-4CB1-AFFE-C5C64A85E385}"/>
              </a:ext>
            </a:extLst>
          </p:cNvPr>
          <p:cNvSpPr>
            <a:spLocks noGrp="1"/>
          </p:cNvSpPr>
          <p:nvPr>
            <p:ph type="title"/>
          </p:nvPr>
        </p:nvSpPr>
        <p:spPr>
          <a:xfrm>
            <a:off x="581192" y="702156"/>
            <a:ext cx="11029616" cy="447136"/>
          </a:xfrm>
        </p:spPr>
        <p:txBody>
          <a:bodyPr>
            <a:normAutofit fontScale="90000"/>
          </a:bodyPr>
          <a:lstStyle/>
          <a:p>
            <a:r>
              <a:rPr lang="en-US" dirty="0"/>
              <a:t>Horizontal scaling</a:t>
            </a:r>
          </a:p>
        </p:txBody>
      </p:sp>
      <p:sp>
        <p:nvSpPr>
          <p:cNvPr id="4" name="TextBox 3">
            <a:extLst>
              <a:ext uri="{FF2B5EF4-FFF2-40B4-BE49-F238E27FC236}">
                <a16:creationId xmlns:a16="http://schemas.microsoft.com/office/drawing/2014/main" id="{71A4C498-5F3C-4A68-8F53-0B1EE34E55CC}"/>
              </a:ext>
            </a:extLst>
          </p:cNvPr>
          <p:cNvSpPr txBox="1"/>
          <p:nvPr/>
        </p:nvSpPr>
        <p:spPr>
          <a:xfrm>
            <a:off x="67112" y="1210730"/>
            <a:ext cx="12246954" cy="5078313"/>
          </a:xfrm>
          <a:prstGeom prst="rect">
            <a:avLst/>
          </a:prstGeom>
          <a:noFill/>
        </p:spPr>
        <p:txBody>
          <a:bodyPr wrap="square" rtlCol="0">
            <a:spAutoFit/>
          </a:bodyPr>
          <a:lstStyle/>
          <a:p>
            <a:r>
              <a:rPr lang="en-US" dirty="0"/>
              <a:t>What is partitioning?</a:t>
            </a:r>
          </a:p>
          <a:p>
            <a:r>
              <a:rPr lang="en-US" dirty="0"/>
              <a:t>Partitioning allows you to massively scale your database. Not just in terms of storage but throughput.</a:t>
            </a:r>
          </a:p>
          <a:p>
            <a:endParaRPr lang="en-US" dirty="0"/>
          </a:p>
          <a:p>
            <a:r>
              <a:rPr lang="en-US" dirty="0"/>
              <a:t>You simply create a container and let Cosmos DB partition the data you store in that container to manage its growth.</a:t>
            </a:r>
          </a:p>
          <a:p>
            <a:endParaRPr lang="en-US" dirty="0"/>
          </a:p>
          <a:p>
            <a:r>
              <a:rPr lang="en-US" dirty="0"/>
              <a:t>Containers:  You will work with one container as a single logical resource when you store your data and run your queries.</a:t>
            </a:r>
          </a:p>
          <a:p>
            <a:r>
              <a:rPr lang="en-US" dirty="0"/>
              <a:t>You can let container just grow and grow without worrying about the scale because Cosmo DB creates as many partitions as possible as needed behind the scenes to accommodate growth and scale for your data.</a:t>
            </a:r>
          </a:p>
          <a:p>
            <a:endParaRPr lang="en-US" dirty="0"/>
          </a:p>
          <a:p>
            <a:r>
              <a:rPr lang="en-US" dirty="0"/>
              <a:t>Partitions: You can think partitions as individual physical computers. It is also a unit of replication. Every physical partition</a:t>
            </a:r>
          </a:p>
          <a:p>
            <a:r>
              <a:rPr lang="en-US" dirty="0"/>
              <a:t>behind the container is itself distributed across multiple replicas, at least four within a single data center, in order to ensure</a:t>
            </a:r>
          </a:p>
          <a:p>
            <a:r>
              <a:rPr lang="en-US" dirty="0"/>
              <a:t>high availability for your database.</a:t>
            </a:r>
          </a:p>
          <a:p>
            <a:endParaRPr lang="en-US" dirty="0"/>
          </a:p>
          <a:p>
            <a:r>
              <a:rPr lang="en-US" dirty="0"/>
              <a:t>Automated scale out: When a partition gets too busy, Cosmos DB automatically creates another and another, thus adding more storage capacity and compute power to the container.</a:t>
            </a:r>
          </a:p>
          <a:p>
            <a:endParaRPr lang="en-US" dirty="0"/>
          </a:p>
          <a:p>
            <a:r>
              <a:rPr lang="en-US" dirty="0"/>
              <a:t>Under the covers, Cosmos DB manages a cluster of servers for each container which distributes the workload across multiple</a:t>
            </a:r>
          </a:p>
          <a:p>
            <a:r>
              <a:rPr lang="en-US" dirty="0"/>
              <a:t>physical machines. The essence of horizontal scale is that Cosmos DB  will add more machines in the backend.</a:t>
            </a:r>
          </a:p>
        </p:txBody>
      </p:sp>
    </p:spTree>
    <p:extLst>
      <p:ext uri="{BB962C8B-B14F-4D97-AF65-F5344CB8AC3E}">
        <p14:creationId xmlns:p14="http://schemas.microsoft.com/office/powerpoint/2010/main" val="48675577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F85595-DEDA-485F-80C8-0824CFD73AFD}"/>
              </a:ext>
            </a:extLst>
          </p:cNvPr>
          <p:cNvSpPr>
            <a:spLocks noGrp="1"/>
          </p:cNvSpPr>
          <p:nvPr>
            <p:ph type="title"/>
          </p:nvPr>
        </p:nvSpPr>
        <p:spPr>
          <a:xfrm>
            <a:off x="581192" y="702156"/>
            <a:ext cx="11029616" cy="514248"/>
          </a:xfrm>
        </p:spPr>
        <p:txBody>
          <a:bodyPr>
            <a:normAutofit fontScale="90000"/>
          </a:bodyPr>
          <a:lstStyle/>
          <a:p>
            <a:r>
              <a:rPr lang="en-US" dirty="0"/>
              <a:t>Logical partitions</a:t>
            </a:r>
          </a:p>
        </p:txBody>
      </p:sp>
      <p:sp>
        <p:nvSpPr>
          <p:cNvPr id="4" name="TextBox 3">
            <a:extLst>
              <a:ext uri="{FF2B5EF4-FFF2-40B4-BE49-F238E27FC236}">
                <a16:creationId xmlns:a16="http://schemas.microsoft.com/office/drawing/2014/main" id="{3047E00E-14C1-47A7-914F-04626DD79884}"/>
              </a:ext>
            </a:extLst>
          </p:cNvPr>
          <p:cNvSpPr txBox="1"/>
          <p:nvPr/>
        </p:nvSpPr>
        <p:spPr>
          <a:xfrm>
            <a:off x="151002" y="1331438"/>
            <a:ext cx="12153199" cy="2862322"/>
          </a:xfrm>
          <a:prstGeom prst="rect">
            <a:avLst/>
          </a:prstGeom>
          <a:noFill/>
        </p:spPr>
        <p:txBody>
          <a:bodyPr wrap="none" rtlCol="0">
            <a:spAutoFit/>
          </a:bodyPr>
          <a:lstStyle/>
          <a:p>
            <a:r>
              <a:rPr lang="en-US" dirty="0"/>
              <a:t>We will have bank of servers or physical machines sitting behind every container. Every document you write can land on any</a:t>
            </a:r>
          </a:p>
          <a:p>
            <a:r>
              <a:rPr lang="en-US" dirty="0"/>
              <a:t>of these physical partitions.</a:t>
            </a:r>
          </a:p>
          <a:p>
            <a:endParaRPr lang="en-US" dirty="0"/>
          </a:p>
          <a:p>
            <a:r>
              <a:rPr lang="en-US" dirty="0"/>
              <a:t>How does Cosmos DB know which physical partition to use for any given document?</a:t>
            </a:r>
          </a:p>
          <a:p>
            <a:r>
              <a:rPr lang="en-US" dirty="0"/>
              <a:t>Logical partitions.</a:t>
            </a:r>
          </a:p>
          <a:p>
            <a:r>
              <a:rPr lang="en-US" dirty="0"/>
              <a:t>Partition key defines the logical partitions of the container. The partition key is some property in the document and that</a:t>
            </a:r>
          </a:p>
          <a:p>
            <a:r>
              <a:rPr lang="en-US" dirty="0"/>
              <a:t>could be based on a Composite, some combination of other properties, that’s used to group multiple documents together</a:t>
            </a:r>
          </a:p>
          <a:p>
            <a:r>
              <a:rPr lang="en-US" dirty="0"/>
              <a:t>within a single logical partition, those partitions will have a same key value.</a:t>
            </a:r>
          </a:p>
          <a:p>
            <a:endParaRPr lang="en-US" dirty="0"/>
          </a:p>
          <a:p>
            <a:r>
              <a:rPr lang="en-US" dirty="0"/>
              <a:t>Maximum document size is 2MB. Maximum logical partition size is 20GB.</a:t>
            </a:r>
          </a:p>
        </p:txBody>
      </p:sp>
    </p:spTree>
    <p:extLst>
      <p:ext uri="{BB962C8B-B14F-4D97-AF65-F5344CB8AC3E}">
        <p14:creationId xmlns:p14="http://schemas.microsoft.com/office/powerpoint/2010/main" val="312269548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F3B84D-96EB-4A0C-8688-0EC0CE564BAF}"/>
              </a:ext>
            </a:extLst>
          </p:cNvPr>
          <p:cNvSpPr>
            <a:spLocks noGrp="1"/>
          </p:cNvSpPr>
          <p:nvPr>
            <p:ph type="title"/>
          </p:nvPr>
        </p:nvSpPr>
        <p:spPr>
          <a:xfrm>
            <a:off x="581192" y="702156"/>
            <a:ext cx="11029616" cy="455525"/>
          </a:xfrm>
        </p:spPr>
        <p:txBody>
          <a:bodyPr>
            <a:normAutofit fontScale="90000"/>
          </a:bodyPr>
          <a:lstStyle/>
          <a:p>
            <a:r>
              <a:rPr lang="en-US" dirty="0"/>
              <a:t>Partition splits</a:t>
            </a:r>
          </a:p>
        </p:txBody>
      </p:sp>
      <p:sp>
        <p:nvSpPr>
          <p:cNvPr id="4" name="TextBox 3">
            <a:extLst>
              <a:ext uri="{FF2B5EF4-FFF2-40B4-BE49-F238E27FC236}">
                <a16:creationId xmlns:a16="http://schemas.microsoft.com/office/drawing/2014/main" id="{F30C2FF3-4C9B-415B-9AAA-A6D44BF55599}"/>
              </a:ext>
            </a:extLst>
          </p:cNvPr>
          <p:cNvSpPr txBox="1"/>
          <p:nvPr/>
        </p:nvSpPr>
        <p:spPr>
          <a:xfrm>
            <a:off x="67112" y="1241571"/>
            <a:ext cx="12194009" cy="2308324"/>
          </a:xfrm>
          <a:prstGeom prst="rect">
            <a:avLst/>
          </a:prstGeom>
          <a:noFill/>
        </p:spPr>
        <p:txBody>
          <a:bodyPr wrap="square" rtlCol="0">
            <a:spAutoFit/>
          </a:bodyPr>
          <a:lstStyle/>
          <a:p>
            <a:r>
              <a:rPr lang="en-US" dirty="0"/>
              <a:t>You will just keep writing documents to the one container and depending on the value of partition key in each document, </a:t>
            </a:r>
          </a:p>
          <a:p>
            <a:r>
              <a:rPr lang="en-US" dirty="0"/>
              <a:t>which we have chosen, these documents are grouped together in the same logical partition.</a:t>
            </a:r>
          </a:p>
          <a:p>
            <a:endParaRPr lang="en-US" dirty="0"/>
          </a:p>
          <a:p>
            <a:r>
              <a:rPr lang="en-US" dirty="0"/>
              <a:t>Cosmos DB manages the physical partitions. It decides which logical partition it is going to be hosted on. Cosmos DB will</a:t>
            </a:r>
          </a:p>
          <a:p>
            <a:r>
              <a:rPr lang="en-US" dirty="0"/>
              <a:t>add new physical partition to accommodate more storage, throughput or both and the way this happens is with a partition</a:t>
            </a:r>
          </a:p>
          <a:p>
            <a:r>
              <a:rPr lang="en-US" dirty="0"/>
              <a:t>split.</a:t>
            </a:r>
          </a:p>
          <a:p>
            <a:endParaRPr lang="en-US" dirty="0"/>
          </a:p>
          <a:p>
            <a:r>
              <a:rPr lang="en-US" dirty="0"/>
              <a:t>The partition splits happen instantaneously, automatically and with absolutely no disruption.</a:t>
            </a:r>
          </a:p>
        </p:txBody>
      </p:sp>
    </p:spTree>
    <p:extLst>
      <p:ext uri="{BB962C8B-B14F-4D97-AF65-F5344CB8AC3E}">
        <p14:creationId xmlns:p14="http://schemas.microsoft.com/office/powerpoint/2010/main" val="19349133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BD632-3867-44E9-8A86-931806392D62}"/>
              </a:ext>
            </a:extLst>
          </p:cNvPr>
          <p:cNvSpPr>
            <a:spLocks noGrp="1"/>
          </p:cNvSpPr>
          <p:nvPr>
            <p:ph type="title"/>
          </p:nvPr>
        </p:nvSpPr>
        <p:spPr>
          <a:xfrm>
            <a:off x="581192" y="702156"/>
            <a:ext cx="11029616" cy="572971"/>
          </a:xfrm>
        </p:spPr>
        <p:txBody>
          <a:bodyPr/>
          <a:lstStyle/>
          <a:p>
            <a:r>
              <a:rPr lang="en-US" dirty="0"/>
              <a:t>What is cosmos </a:t>
            </a:r>
            <a:r>
              <a:rPr lang="en-US" dirty="0" err="1"/>
              <a:t>db</a:t>
            </a:r>
            <a:r>
              <a:rPr lang="en-US" dirty="0"/>
              <a:t>?</a:t>
            </a:r>
          </a:p>
        </p:txBody>
      </p:sp>
      <p:sp>
        <p:nvSpPr>
          <p:cNvPr id="4" name="TextBox 3">
            <a:extLst>
              <a:ext uri="{FF2B5EF4-FFF2-40B4-BE49-F238E27FC236}">
                <a16:creationId xmlns:a16="http://schemas.microsoft.com/office/drawing/2014/main" id="{EB6DD142-3328-42C7-844B-B1F21FA0DDAF}"/>
              </a:ext>
            </a:extLst>
          </p:cNvPr>
          <p:cNvSpPr txBox="1"/>
          <p:nvPr/>
        </p:nvSpPr>
        <p:spPr>
          <a:xfrm>
            <a:off x="704675" y="1719743"/>
            <a:ext cx="184731" cy="369332"/>
          </a:xfrm>
          <a:prstGeom prst="rect">
            <a:avLst/>
          </a:prstGeom>
          <a:noFill/>
        </p:spPr>
        <p:txBody>
          <a:bodyPr wrap="none" rtlCol="0">
            <a:spAutoFit/>
          </a:bodyPr>
          <a:lstStyle/>
          <a:p>
            <a:endParaRPr lang="en-US" dirty="0"/>
          </a:p>
        </p:txBody>
      </p:sp>
      <p:sp>
        <p:nvSpPr>
          <p:cNvPr id="5" name="TextBox 4">
            <a:extLst>
              <a:ext uri="{FF2B5EF4-FFF2-40B4-BE49-F238E27FC236}">
                <a16:creationId xmlns:a16="http://schemas.microsoft.com/office/drawing/2014/main" id="{37B0456C-FF3C-439A-A0D9-EF3FC12F67B4}"/>
              </a:ext>
            </a:extLst>
          </p:cNvPr>
          <p:cNvSpPr txBox="1"/>
          <p:nvPr/>
        </p:nvSpPr>
        <p:spPr>
          <a:xfrm>
            <a:off x="83890" y="1568741"/>
            <a:ext cx="12430261" cy="2862322"/>
          </a:xfrm>
          <a:prstGeom prst="rect">
            <a:avLst/>
          </a:prstGeom>
          <a:noFill/>
        </p:spPr>
        <p:txBody>
          <a:bodyPr wrap="square" rtlCol="0">
            <a:spAutoFit/>
          </a:bodyPr>
          <a:lstStyle/>
          <a:p>
            <a:pPr marL="285750" indent="-285750">
              <a:buFont typeface="Arial" panose="020B0604020202020204" pitchFamily="34" charset="0"/>
              <a:buChar char="•"/>
            </a:pPr>
            <a:r>
              <a:rPr lang="en-US" dirty="0"/>
              <a:t>Cosmos DB is a massively scalable No SQL Database that is available to your application as a fully managed Platform as</a:t>
            </a:r>
          </a:p>
          <a:p>
            <a:r>
              <a:rPr lang="en-US" dirty="0"/>
              <a:t>     a Service that runs on Azure. There are comprehensive SLA’s on throughput, latency, consistency and availability.</a:t>
            </a:r>
          </a:p>
          <a:p>
            <a:pPr marL="285750" indent="-285750">
              <a:buFont typeface="Arial" panose="020B0604020202020204" pitchFamily="34" charset="0"/>
              <a:buChar char="•"/>
            </a:pPr>
            <a:r>
              <a:rPr lang="en-US" dirty="0"/>
              <a:t>Four Nines (99.99%)</a:t>
            </a:r>
          </a:p>
          <a:p>
            <a:r>
              <a:rPr lang="en-US" dirty="0"/>
              <a:t>     Max 52.56 minutes downtime per year</a:t>
            </a:r>
          </a:p>
          <a:p>
            <a:pPr marL="285750" indent="-285750">
              <a:buFont typeface="Arial" panose="020B0604020202020204" pitchFamily="34" charset="0"/>
              <a:buChar char="•"/>
            </a:pPr>
            <a:r>
              <a:rPr lang="en-US" dirty="0"/>
              <a:t>Five Nines (99.999%)</a:t>
            </a:r>
          </a:p>
          <a:p>
            <a:r>
              <a:rPr lang="en-US" dirty="0"/>
              <a:t>     Max 5.26 minutes downtime per year.</a:t>
            </a:r>
          </a:p>
          <a:p>
            <a:pPr marL="285750" indent="-285750">
              <a:buFont typeface="Arial" panose="020B0604020202020204" pitchFamily="34" charset="0"/>
              <a:buChar char="•"/>
            </a:pPr>
            <a:r>
              <a:rPr lang="en-US" dirty="0"/>
              <a:t>Automatic Horizontal </a:t>
            </a:r>
            <a:r>
              <a:rPr lang="en-US" dirty="0" err="1"/>
              <a:t>Partioning</a:t>
            </a:r>
            <a:r>
              <a:rPr lang="en-US" dirty="0"/>
              <a:t> : Elastic scale for both storage and throughput.</a:t>
            </a:r>
          </a:p>
          <a:p>
            <a:pPr marL="285750" indent="-285750">
              <a:buFont typeface="Arial" panose="020B0604020202020204" pitchFamily="34" charset="0"/>
              <a:buChar char="•"/>
            </a:pPr>
            <a:r>
              <a:rPr lang="en-US" dirty="0"/>
              <a:t>Global Distribution: Point and click geo-replication. Multiple write regions.</a:t>
            </a:r>
          </a:p>
          <a:p>
            <a:pPr marL="285750" indent="-285750">
              <a:buFont typeface="Arial" panose="020B0604020202020204" pitchFamily="34" charset="0"/>
              <a:buChar char="•"/>
            </a:pPr>
            <a:r>
              <a:rPr lang="en-US" dirty="0"/>
              <a:t>Multi-model / Multi API : Supports document, table, graph and columnar.</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119858209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DB664C-F251-4C85-9899-4300C178208D}"/>
              </a:ext>
            </a:extLst>
          </p:cNvPr>
          <p:cNvSpPr>
            <a:spLocks noGrp="1"/>
          </p:cNvSpPr>
          <p:nvPr>
            <p:ph type="title"/>
          </p:nvPr>
        </p:nvSpPr>
        <p:spPr>
          <a:xfrm>
            <a:off x="581192" y="702156"/>
            <a:ext cx="11029616" cy="505859"/>
          </a:xfrm>
        </p:spPr>
        <p:txBody>
          <a:bodyPr>
            <a:normAutofit fontScale="90000"/>
          </a:bodyPr>
          <a:lstStyle/>
          <a:p>
            <a:r>
              <a:rPr lang="en-US" dirty="0"/>
              <a:t>Avoid HOT Partition</a:t>
            </a:r>
          </a:p>
        </p:txBody>
      </p:sp>
      <p:sp>
        <p:nvSpPr>
          <p:cNvPr id="4" name="TextBox 3">
            <a:extLst>
              <a:ext uri="{FF2B5EF4-FFF2-40B4-BE49-F238E27FC236}">
                <a16:creationId xmlns:a16="http://schemas.microsoft.com/office/drawing/2014/main" id="{2CDE9F7B-D5A6-4544-A5FD-65C01615C26B}"/>
              </a:ext>
            </a:extLst>
          </p:cNvPr>
          <p:cNvSpPr txBox="1"/>
          <p:nvPr/>
        </p:nvSpPr>
        <p:spPr>
          <a:xfrm>
            <a:off x="92278" y="1208015"/>
            <a:ext cx="12190132" cy="5078313"/>
          </a:xfrm>
          <a:prstGeom prst="rect">
            <a:avLst/>
          </a:prstGeom>
          <a:noFill/>
        </p:spPr>
        <p:txBody>
          <a:bodyPr wrap="none" rtlCol="0">
            <a:spAutoFit/>
          </a:bodyPr>
          <a:lstStyle/>
          <a:p>
            <a:pPr marL="285750" indent="-285750">
              <a:buFont typeface="Arial" panose="020B0604020202020204" pitchFamily="34" charset="0"/>
              <a:buChar char="•"/>
            </a:pPr>
            <a:r>
              <a:rPr lang="en-US" dirty="0"/>
              <a:t>Don’t select a partition key where you want to wind up with some logical partitions that are really large and most are so</a:t>
            </a:r>
          </a:p>
          <a:p>
            <a:r>
              <a:rPr lang="en-US" dirty="0"/>
              <a:t>     small. This imbalances create a hot partition.</a:t>
            </a:r>
          </a:p>
          <a:p>
            <a:pPr marL="285750" indent="-285750">
              <a:buFont typeface="Arial" panose="020B0604020202020204" pitchFamily="34" charset="0"/>
              <a:buChar char="•"/>
            </a:pPr>
            <a:r>
              <a:rPr lang="en-US" dirty="0"/>
              <a:t>Hot partitions can’t really scale out data very well.</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You need to give a partition key that gives you a much more uniform distribution much more evenly across all  partitions</a:t>
            </a:r>
          </a:p>
          <a:p>
            <a:r>
              <a:rPr lang="en-US" dirty="0"/>
              <a:t>     of the container.</a:t>
            </a:r>
          </a:p>
          <a:p>
            <a:endParaRPr lang="en-US" dirty="0"/>
          </a:p>
          <a:p>
            <a:pPr marL="285750" indent="-285750">
              <a:buFont typeface="Arial" panose="020B0604020202020204" pitchFamily="34" charset="0"/>
              <a:buChar char="•"/>
            </a:pPr>
            <a:r>
              <a:rPr lang="en-US" dirty="0"/>
              <a:t>Horizontal scale is not all about storage, but it is about throughput.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Access patterns like how does your application read and write data?</a:t>
            </a:r>
          </a:p>
          <a:p>
            <a:pPr marL="285750" indent="-285750">
              <a:buFont typeface="Arial" panose="020B0604020202020204" pitchFamily="34" charset="0"/>
              <a:buChar char="•"/>
            </a:pPr>
            <a:r>
              <a:rPr lang="en-US" dirty="0"/>
              <a:t>A creation date is often a poor choice for partition key. For example : Jan 1, Jan2, Jan3, Jan4,etc. It performs well with</a:t>
            </a:r>
          </a:p>
          <a:p>
            <a:r>
              <a:rPr lang="en-US" dirty="0"/>
              <a:t>     storage capacity and does not give well from throughput perspective. All writes of the day are always being routed to the</a:t>
            </a:r>
          </a:p>
          <a:p>
            <a:r>
              <a:rPr lang="en-US" dirty="0"/>
              <a:t>     same partition. Queries are also more likely to be looking at more recent data rather than older data. This results in a hot</a:t>
            </a:r>
          </a:p>
          <a:p>
            <a:r>
              <a:rPr lang="en-US" dirty="0"/>
              <a:t>     partition.</a:t>
            </a:r>
          </a:p>
          <a:p>
            <a:endParaRPr lang="en-US" dirty="0"/>
          </a:p>
          <a:p>
            <a:r>
              <a:rPr lang="en-US" dirty="0"/>
              <a:t>The best partition key is one that gives you the most uniform distribution of storage and throughput.</a:t>
            </a:r>
          </a:p>
          <a:p>
            <a:endParaRPr lang="en-US" dirty="0"/>
          </a:p>
          <a:p>
            <a:r>
              <a:rPr lang="en-US" dirty="0"/>
              <a:t>In social networking scenarios, username is a good choice as a partition key.</a:t>
            </a:r>
          </a:p>
        </p:txBody>
      </p:sp>
    </p:spTree>
    <p:extLst>
      <p:ext uri="{BB962C8B-B14F-4D97-AF65-F5344CB8AC3E}">
        <p14:creationId xmlns:p14="http://schemas.microsoft.com/office/powerpoint/2010/main" val="205276702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C26349-2A8F-41FC-A4B8-80381D024142}"/>
              </a:ext>
            </a:extLst>
          </p:cNvPr>
          <p:cNvSpPr>
            <a:spLocks noGrp="1"/>
          </p:cNvSpPr>
          <p:nvPr>
            <p:ph type="title"/>
          </p:nvPr>
        </p:nvSpPr>
        <p:spPr>
          <a:xfrm>
            <a:off x="581192" y="702156"/>
            <a:ext cx="11029616" cy="421969"/>
          </a:xfrm>
        </p:spPr>
        <p:txBody>
          <a:bodyPr>
            <a:normAutofit fontScale="90000"/>
          </a:bodyPr>
          <a:lstStyle/>
          <a:p>
            <a:r>
              <a:rPr lang="en-US" dirty="0"/>
              <a:t>Cross Partition queries</a:t>
            </a:r>
          </a:p>
        </p:txBody>
      </p:sp>
      <p:sp>
        <p:nvSpPr>
          <p:cNvPr id="4" name="Rectangle 3">
            <a:extLst>
              <a:ext uri="{FF2B5EF4-FFF2-40B4-BE49-F238E27FC236}">
                <a16:creationId xmlns:a16="http://schemas.microsoft.com/office/drawing/2014/main" id="{3318A544-7F9E-4EBB-99E2-0B9BF9A6E819}"/>
              </a:ext>
            </a:extLst>
          </p:cNvPr>
          <p:cNvSpPr/>
          <p:nvPr/>
        </p:nvSpPr>
        <p:spPr>
          <a:xfrm>
            <a:off x="394283" y="1744910"/>
            <a:ext cx="1904300" cy="168409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JSON DOCUMENTS</a:t>
            </a:r>
          </a:p>
        </p:txBody>
      </p:sp>
      <p:sp>
        <p:nvSpPr>
          <p:cNvPr id="5" name="Rectangle 4">
            <a:extLst>
              <a:ext uri="{FF2B5EF4-FFF2-40B4-BE49-F238E27FC236}">
                <a16:creationId xmlns:a16="http://schemas.microsoft.com/office/drawing/2014/main" id="{F57895DA-6B0B-446E-913A-D13B9878E8B4}"/>
              </a:ext>
            </a:extLst>
          </p:cNvPr>
          <p:cNvSpPr/>
          <p:nvPr/>
        </p:nvSpPr>
        <p:spPr>
          <a:xfrm>
            <a:off x="2618764" y="1744909"/>
            <a:ext cx="1904300" cy="168408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JSON DOCUMENTS</a:t>
            </a:r>
          </a:p>
          <a:p>
            <a:pPr algn="ctr"/>
            <a:endParaRPr lang="en-US" dirty="0"/>
          </a:p>
        </p:txBody>
      </p:sp>
      <p:sp>
        <p:nvSpPr>
          <p:cNvPr id="6" name="Rectangle 5">
            <a:extLst>
              <a:ext uri="{FF2B5EF4-FFF2-40B4-BE49-F238E27FC236}">
                <a16:creationId xmlns:a16="http://schemas.microsoft.com/office/drawing/2014/main" id="{7C459A19-8538-4D61-8E2E-055500E4396A}"/>
              </a:ext>
            </a:extLst>
          </p:cNvPr>
          <p:cNvSpPr/>
          <p:nvPr/>
        </p:nvSpPr>
        <p:spPr>
          <a:xfrm>
            <a:off x="4843245" y="1744908"/>
            <a:ext cx="1904300" cy="168408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JSON DOCUMENTS</a:t>
            </a:r>
          </a:p>
          <a:p>
            <a:pPr algn="ctr"/>
            <a:endParaRPr lang="en-US" dirty="0"/>
          </a:p>
        </p:txBody>
      </p:sp>
      <p:sp>
        <p:nvSpPr>
          <p:cNvPr id="7" name="TextBox 6">
            <a:extLst>
              <a:ext uri="{FF2B5EF4-FFF2-40B4-BE49-F238E27FC236}">
                <a16:creationId xmlns:a16="http://schemas.microsoft.com/office/drawing/2014/main" id="{261FA40C-399D-4CDE-ADF8-A7D21950876C}"/>
              </a:ext>
            </a:extLst>
          </p:cNvPr>
          <p:cNvSpPr txBox="1"/>
          <p:nvPr/>
        </p:nvSpPr>
        <p:spPr>
          <a:xfrm>
            <a:off x="645952" y="1375576"/>
            <a:ext cx="1051891" cy="369332"/>
          </a:xfrm>
          <a:prstGeom prst="rect">
            <a:avLst/>
          </a:prstGeom>
          <a:noFill/>
        </p:spPr>
        <p:txBody>
          <a:bodyPr wrap="none" rtlCol="0">
            <a:spAutoFit/>
          </a:bodyPr>
          <a:lstStyle/>
          <a:p>
            <a:r>
              <a:rPr lang="en-US" dirty="0"/>
              <a:t>Sandeep</a:t>
            </a:r>
          </a:p>
        </p:txBody>
      </p:sp>
      <p:sp>
        <p:nvSpPr>
          <p:cNvPr id="8" name="TextBox 7">
            <a:extLst>
              <a:ext uri="{FF2B5EF4-FFF2-40B4-BE49-F238E27FC236}">
                <a16:creationId xmlns:a16="http://schemas.microsoft.com/office/drawing/2014/main" id="{CCDCE244-F454-4457-9055-232819DE1D18}"/>
              </a:ext>
            </a:extLst>
          </p:cNvPr>
          <p:cNvSpPr txBox="1"/>
          <p:nvPr/>
        </p:nvSpPr>
        <p:spPr>
          <a:xfrm>
            <a:off x="2643932" y="1368585"/>
            <a:ext cx="938527" cy="369332"/>
          </a:xfrm>
          <a:prstGeom prst="rect">
            <a:avLst/>
          </a:prstGeom>
          <a:noFill/>
        </p:spPr>
        <p:txBody>
          <a:bodyPr wrap="none" rtlCol="0">
            <a:spAutoFit/>
          </a:bodyPr>
          <a:lstStyle/>
          <a:p>
            <a:r>
              <a:rPr lang="en-US" dirty="0"/>
              <a:t>Sumeet</a:t>
            </a:r>
          </a:p>
        </p:txBody>
      </p:sp>
      <p:sp>
        <p:nvSpPr>
          <p:cNvPr id="9" name="TextBox 8">
            <a:extLst>
              <a:ext uri="{FF2B5EF4-FFF2-40B4-BE49-F238E27FC236}">
                <a16:creationId xmlns:a16="http://schemas.microsoft.com/office/drawing/2014/main" id="{37F602B9-3433-4EE7-B04B-6FF2285DA46D}"/>
              </a:ext>
            </a:extLst>
          </p:cNvPr>
          <p:cNvSpPr txBox="1"/>
          <p:nvPr/>
        </p:nvSpPr>
        <p:spPr>
          <a:xfrm>
            <a:off x="4792914" y="1353205"/>
            <a:ext cx="1239185" cy="369332"/>
          </a:xfrm>
          <a:prstGeom prst="rect">
            <a:avLst/>
          </a:prstGeom>
          <a:noFill/>
        </p:spPr>
        <p:txBody>
          <a:bodyPr wrap="none" rtlCol="0">
            <a:spAutoFit/>
          </a:bodyPr>
          <a:lstStyle/>
          <a:p>
            <a:r>
              <a:rPr lang="en-US" dirty="0"/>
              <a:t>Narayanan</a:t>
            </a:r>
          </a:p>
        </p:txBody>
      </p:sp>
      <p:sp>
        <p:nvSpPr>
          <p:cNvPr id="10" name="TextBox 9">
            <a:extLst>
              <a:ext uri="{FF2B5EF4-FFF2-40B4-BE49-F238E27FC236}">
                <a16:creationId xmlns:a16="http://schemas.microsoft.com/office/drawing/2014/main" id="{2C24C5DF-4972-45C6-9C43-2BC0AB3C51C0}"/>
              </a:ext>
            </a:extLst>
          </p:cNvPr>
          <p:cNvSpPr txBox="1"/>
          <p:nvPr/>
        </p:nvSpPr>
        <p:spPr>
          <a:xfrm>
            <a:off x="201336" y="3749879"/>
            <a:ext cx="12034689" cy="1754326"/>
          </a:xfrm>
          <a:prstGeom prst="rect">
            <a:avLst/>
          </a:prstGeom>
          <a:noFill/>
        </p:spPr>
        <p:txBody>
          <a:bodyPr wrap="square" rtlCol="0">
            <a:spAutoFit/>
          </a:bodyPr>
          <a:lstStyle/>
          <a:p>
            <a:r>
              <a:rPr lang="en-US" dirty="0"/>
              <a:t>SELECT * FROM c WHERE </a:t>
            </a:r>
            <a:r>
              <a:rPr lang="en-US" dirty="0" err="1"/>
              <a:t>c.username</a:t>
            </a:r>
            <a:r>
              <a:rPr lang="en-US" dirty="0"/>
              <a:t> = ‘Sandeep’</a:t>
            </a:r>
          </a:p>
          <a:p>
            <a:r>
              <a:rPr lang="en-US" dirty="0"/>
              <a:t>Here username is the partition key.</a:t>
            </a:r>
          </a:p>
          <a:p>
            <a:endParaRPr lang="en-US" dirty="0"/>
          </a:p>
          <a:p>
            <a:r>
              <a:rPr lang="en-US" dirty="0"/>
              <a:t>SELECT * FROM c WHERE </a:t>
            </a:r>
            <a:r>
              <a:rPr lang="en-US" dirty="0" err="1"/>
              <a:t>c.favoritecolor</a:t>
            </a:r>
            <a:r>
              <a:rPr lang="en-US" dirty="0"/>
              <a:t> = ‘Red’</a:t>
            </a:r>
          </a:p>
          <a:p>
            <a:r>
              <a:rPr lang="en-US" dirty="0"/>
              <a:t>Here partition key is not known because we are querying across all the users. It means we are querying across entire</a:t>
            </a:r>
          </a:p>
          <a:p>
            <a:r>
              <a:rPr lang="en-US" dirty="0"/>
              <a:t>Cluster behind the scenes.</a:t>
            </a:r>
          </a:p>
        </p:txBody>
      </p:sp>
    </p:spTree>
    <p:extLst>
      <p:ext uri="{BB962C8B-B14F-4D97-AF65-F5344CB8AC3E}">
        <p14:creationId xmlns:p14="http://schemas.microsoft.com/office/powerpoint/2010/main" val="370398615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0876C-E336-4248-83D3-B262F1E6478E}"/>
              </a:ext>
            </a:extLst>
          </p:cNvPr>
          <p:cNvSpPr>
            <a:spLocks noGrp="1"/>
          </p:cNvSpPr>
          <p:nvPr>
            <p:ph type="title"/>
          </p:nvPr>
        </p:nvSpPr>
        <p:spPr>
          <a:xfrm>
            <a:off x="581192" y="702156"/>
            <a:ext cx="11029616" cy="598138"/>
          </a:xfrm>
        </p:spPr>
        <p:txBody>
          <a:bodyPr/>
          <a:lstStyle/>
          <a:p>
            <a:r>
              <a:rPr lang="en-US" dirty="0"/>
              <a:t>CHOOSING THE RIGHT PARTITION KEY</a:t>
            </a:r>
          </a:p>
        </p:txBody>
      </p:sp>
      <p:sp>
        <p:nvSpPr>
          <p:cNvPr id="4" name="TextBox 3">
            <a:extLst>
              <a:ext uri="{FF2B5EF4-FFF2-40B4-BE49-F238E27FC236}">
                <a16:creationId xmlns:a16="http://schemas.microsoft.com/office/drawing/2014/main" id="{B1426FA6-F6E2-4784-8D2F-E0CE0893B516}"/>
              </a:ext>
            </a:extLst>
          </p:cNvPr>
          <p:cNvSpPr txBox="1"/>
          <p:nvPr/>
        </p:nvSpPr>
        <p:spPr>
          <a:xfrm>
            <a:off x="436566" y="1300294"/>
            <a:ext cx="11757193" cy="2308324"/>
          </a:xfrm>
          <a:prstGeom prst="rect">
            <a:avLst/>
          </a:prstGeom>
          <a:noFill/>
        </p:spPr>
        <p:txBody>
          <a:bodyPr wrap="none" rtlCol="0">
            <a:spAutoFit/>
          </a:bodyPr>
          <a:lstStyle/>
          <a:p>
            <a:r>
              <a:rPr lang="en-US" dirty="0"/>
              <a:t>Based on common usage patterns : The right choice will deliver massive scale.</a:t>
            </a:r>
          </a:p>
          <a:p>
            <a:r>
              <a:rPr lang="en-US" dirty="0"/>
              <a:t>Avoid performance bottle necks:  Ensure uniform distribution of both storage and throughput.</a:t>
            </a:r>
          </a:p>
          <a:p>
            <a:r>
              <a:rPr lang="en-US" dirty="0"/>
              <a:t>Boundary for queries and transactions : Minimize cross partition queries. Stored procedures with ACID guarantees.</a:t>
            </a:r>
          </a:p>
          <a:p>
            <a:endParaRPr lang="en-US" dirty="0"/>
          </a:p>
          <a:p>
            <a:r>
              <a:rPr lang="en-US" dirty="0"/>
              <a:t>Server-side stored procedures can update multiple documents in a single transaction. So that all updates succeed  or</a:t>
            </a:r>
          </a:p>
          <a:p>
            <a:r>
              <a:rPr lang="en-US" dirty="0"/>
              <a:t>fail together as a whole. This is only possible with a single logical partition where all documents that your updating have</a:t>
            </a:r>
          </a:p>
          <a:p>
            <a:r>
              <a:rPr lang="en-US" dirty="0"/>
              <a:t>the same key partition value.</a:t>
            </a:r>
          </a:p>
          <a:p>
            <a:endParaRPr lang="en-US" dirty="0"/>
          </a:p>
        </p:txBody>
      </p:sp>
    </p:spTree>
    <p:extLst>
      <p:ext uri="{BB962C8B-B14F-4D97-AF65-F5344CB8AC3E}">
        <p14:creationId xmlns:p14="http://schemas.microsoft.com/office/powerpoint/2010/main" val="420769203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BDD092-CD1E-487D-88E8-E8FF54EEBA08}"/>
              </a:ext>
            </a:extLst>
          </p:cNvPr>
          <p:cNvSpPr>
            <a:spLocks noGrp="1"/>
          </p:cNvSpPr>
          <p:nvPr>
            <p:ph type="title"/>
          </p:nvPr>
        </p:nvSpPr>
        <p:spPr>
          <a:xfrm>
            <a:off x="581192" y="702156"/>
            <a:ext cx="11029616" cy="572971"/>
          </a:xfrm>
        </p:spPr>
        <p:txBody>
          <a:bodyPr/>
          <a:lstStyle/>
          <a:p>
            <a:r>
              <a:rPr lang="en-US" dirty="0"/>
              <a:t>Common partitioning patterns</a:t>
            </a:r>
          </a:p>
        </p:txBody>
      </p:sp>
      <p:sp>
        <p:nvSpPr>
          <p:cNvPr id="4" name="TextBox 3">
            <a:extLst>
              <a:ext uri="{FF2B5EF4-FFF2-40B4-BE49-F238E27FC236}">
                <a16:creationId xmlns:a16="http://schemas.microsoft.com/office/drawing/2014/main" id="{DF107837-C546-413A-81DE-FE011484D9B1}"/>
              </a:ext>
            </a:extLst>
          </p:cNvPr>
          <p:cNvSpPr txBox="1"/>
          <p:nvPr/>
        </p:nvSpPr>
        <p:spPr>
          <a:xfrm>
            <a:off x="302004" y="1348324"/>
            <a:ext cx="11998926" cy="3693319"/>
          </a:xfrm>
          <a:prstGeom prst="rect">
            <a:avLst/>
          </a:prstGeom>
          <a:noFill/>
        </p:spPr>
        <p:txBody>
          <a:bodyPr wrap="none" rtlCol="0">
            <a:spAutoFit/>
          </a:bodyPr>
          <a:lstStyle/>
          <a:p>
            <a:r>
              <a:rPr lang="en-US" dirty="0"/>
              <a:t>/id : The id can be any string value. Good approach for reading and writing single documents at a time.</a:t>
            </a:r>
          </a:p>
          <a:p>
            <a:r>
              <a:rPr lang="en-US" dirty="0"/>
              <a:t>Good strategy for those write-heavy IoT scenarios where your rapidly ingesting  a high volume of device information into </a:t>
            </a:r>
          </a:p>
          <a:p>
            <a:r>
              <a:rPr lang="en-US" dirty="0"/>
              <a:t>Cosmos DB at a very high throughput.</a:t>
            </a:r>
          </a:p>
          <a:p>
            <a:r>
              <a:rPr lang="en-US" dirty="0"/>
              <a:t>For example : We could store flight telemetry, speed, altitude, location and so on. In </a:t>
            </a:r>
            <a:r>
              <a:rPr lang="en-US" dirty="0" err="1"/>
              <a:t>realtime</a:t>
            </a:r>
            <a:r>
              <a:rPr lang="en-US" dirty="0"/>
              <a:t>, for all the planes we have in </a:t>
            </a:r>
          </a:p>
          <a:p>
            <a:r>
              <a:rPr lang="en-US" dirty="0"/>
              <a:t>The air.</a:t>
            </a:r>
          </a:p>
          <a:p>
            <a:r>
              <a:rPr lang="en-US" dirty="0"/>
              <a:t>Any kind of sensor data where imagine every device is sending you data once every in 10ms.</a:t>
            </a:r>
          </a:p>
          <a:p>
            <a:endParaRPr lang="en-US" dirty="0"/>
          </a:p>
          <a:p>
            <a:r>
              <a:rPr lang="en-US" dirty="0"/>
              <a:t>/type:  Small lookup lists.</a:t>
            </a:r>
          </a:p>
          <a:p>
            <a:endParaRPr lang="en-US" dirty="0"/>
          </a:p>
          <a:p>
            <a:r>
              <a:rPr lang="en-US" dirty="0"/>
              <a:t>/other : Optimize for your queries.</a:t>
            </a:r>
          </a:p>
          <a:p>
            <a:r>
              <a:rPr lang="en-US" dirty="0"/>
              <a:t>Example : /</a:t>
            </a:r>
            <a:r>
              <a:rPr lang="en-US" dirty="0" err="1"/>
              <a:t>customerID</a:t>
            </a:r>
            <a:r>
              <a:rPr lang="en-US" dirty="0"/>
              <a:t> which is present in both Customer and Order Documents.</a:t>
            </a:r>
          </a:p>
          <a:p>
            <a:endParaRPr lang="en-US" dirty="0"/>
          </a:p>
          <a:p>
            <a:endParaRPr lang="en-US" dirty="0"/>
          </a:p>
        </p:txBody>
      </p:sp>
    </p:spTree>
    <p:extLst>
      <p:ext uri="{BB962C8B-B14F-4D97-AF65-F5344CB8AC3E}">
        <p14:creationId xmlns:p14="http://schemas.microsoft.com/office/powerpoint/2010/main" val="239052583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19EF41-33D9-4A80-8D41-E57025E5FE15}"/>
              </a:ext>
            </a:extLst>
          </p:cNvPr>
          <p:cNvSpPr>
            <a:spLocks noGrp="1"/>
          </p:cNvSpPr>
          <p:nvPr>
            <p:ph type="title"/>
          </p:nvPr>
        </p:nvSpPr>
        <p:spPr>
          <a:xfrm>
            <a:off x="581192" y="702156"/>
            <a:ext cx="11029616" cy="614916"/>
          </a:xfrm>
        </p:spPr>
        <p:txBody>
          <a:bodyPr/>
          <a:lstStyle/>
          <a:p>
            <a:r>
              <a:rPr lang="en-US" dirty="0"/>
              <a:t>Change the partition key</a:t>
            </a:r>
          </a:p>
        </p:txBody>
      </p:sp>
      <p:sp>
        <p:nvSpPr>
          <p:cNvPr id="4" name="TextBox 3">
            <a:extLst>
              <a:ext uri="{FF2B5EF4-FFF2-40B4-BE49-F238E27FC236}">
                <a16:creationId xmlns:a16="http://schemas.microsoft.com/office/drawing/2014/main" id="{533C6FA9-D244-4D81-85F6-E6219FA1F3FC}"/>
              </a:ext>
            </a:extLst>
          </p:cNvPr>
          <p:cNvSpPr txBox="1"/>
          <p:nvPr/>
        </p:nvSpPr>
        <p:spPr>
          <a:xfrm>
            <a:off x="318782" y="1442906"/>
            <a:ext cx="9355895" cy="923330"/>
          </a:xfrm>
          <a:prstGeom prst="rect">
            <a:avLst/>
          </a:prstGeom>
          <a:noFill/>
        </p:spPr>
        <p:txBody>
          <a:bodyPr wrap="none" rtlCol="0">
            <a:spAutoFit/>
          </a:bodyPr>
          <a:lstStyle/>
          <a:p>
            <a:r>
              <a:rPr lang="en-US" dirty="0"/>
              <a:t>Partition keys are immutable.</a:t>
            </a:r>
          </a:p>
          <a:p>
            <a:r>
              <a:rPr lang="en-US" dirty="0"/>
              <a:t>Always use the same property path. For example : /pk Store a copy of the desired partition key.</a:t>
            </a:r>
          </a:p>
          <a:p>
            <a:r>
              <a:rPr lang="en-US" dirty="0"/>
              <a:t>Always uniquely qualify the id property.</a:t>
            </a:r>
          </a:p>
        </p:txBody>
      </p:sp>
    </p:spTree>
    <p:extLst>
      <p:ext uri="{BB962C8B-B14F-4D97-AF65-F5344CB8AC3E}">
        <p14:creationId xmlns:p14="http://schemas.microsoft.com/office/powerpoint/2010/main" val="8766225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A50A0A-F6EC-40E9-A275-17A8E5990E45}"/>
              </a:ext>
            </a:extLst>
          </p:cNvPr>
          <p:cNvSpPr>
            <a:spLocks noGrp="1"/>
          </p:cNvSpPr>
          <p:nvPr>
            <p:ph type="title"/>
          </p:nvPr>
        </p:nvSpPr>
        <p:spPr>
          <a:xfrm>
            <a:off x="581192" y="702156"/>
            <a:ext cx="11029616" cy="522637"/>
          </a:xfrm>
        </p:spPr>
        <p:txBody>
          <a:bodyPr/>
          <a:lstStyle/>
          <a:p>
            <a:r>
              <a:rPr lang="en-US" dirty="0"/>
              <a:t>AZURE COSMOS DB ACCOUNT – 1</a:t>
            </a:r>
          </a:p>
        </p:txBody>
      </p:sp>
      <p:pic>
        <p:nvPicPr>
          <p:cNvPr id="4" name="Picture 3">
            <a:extLst>
              <a:ext uri="{FF2B5EF4-FFF2-40B4-BE49-F238E27FC236}">
                <a16:creationId xmlns:a16="http://schemas.microsoft.com/office/drawing/2014/main" id="{5535E6A7-D7E5-45F5-AFF7-F05A85F4D792}"/>
              </a:ext>
            </a:extLst>
          </p:cNvPr>
          <p:cNvPicPr>
            <a:picLocks noChangeAspect="1"/>
          </p:cNvPicPr>
          <p:nvPr/>
        </p:nvPicPr>
        <p:blipFill>
          <a:blip r:embed="rId2"/>
          <a:stretch>
            <a:fillRect/>
          </a:stretch>
        </p:blipFill>
        <p:spPr>
          <a:xfrm>
            <a:off x="-64663" y="1224792"/>
            <a:ext cx="9032841" cy="5750653"/>
          </a:xfrm>
          <a:prstGeom prst="rect">
            <a:avLst/>
          </a:prstGeom>
        </p:spPr>
      </p:pic>
    </p:spTree>
    <p:extLst>
      <p:ext uri="{BB962C8B-B14F-4D97-AF65-F5344CB8AC3E}">
        <p14:creationId xmlns:p14="http://schemas.microsoft.com/office/powerpoint/2010/main" val="33945255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A50A0A-F6EC-40E9-A275-17A8E5990E45}"/>
              </a:ext>
            </a:extLst>
          </p:cNvPr>
          <p:cNvSpPr>
            <a:spLocks noGrp="1"/>
          </p:cNvSpPr>
          <p:nvPr>
            <p:ph type="title"/>
          </p:nvPr>
        </p:nvSpPr>
        <p:spPr>
          <a:xfrm>
            <a:off x="581192" y="702156"/>
            <a:ext cx="11029616" cy="522637"/>
          </a:xfrm>
        </p:spPr>
        <p:txBody>
          <a:bodyPr/>
          <a:lstStyle/>
          <a:p>
            <a:r>
              <a:rPr lang="en-US" dirty="0"/>
              <a:t>AZURE COSMOS DB ACCOUNT – 2</a:t>
            </a:r>
          </a:p>
        </p:txBody>
      </p:sp>
      <p:pic>
        <p:nvPicPr>
          <p:cNvPr id="3" name="Picture 2">
            <a:extLst>
              <a:ext uri="{FF2B5EF4-FFF2-40B4-BE49-F238E27FC236}">
                <a16:creationId xmlns:a16="http://schemas.microsoft.com/office/drawing/2014/main" id="{D51837F0-48FF-4556-89B7-E4972C1782CE}"/>
              </a:ext>
            </a:extLst>
          </p:cNvPr>
          <p:cNvPicPr>
            <a:picLocks noChangeAspect="1"/>
          </p:cNvPicPr>
          <p:nvPr/>
        </p:nvPicPr>
        <p:blipFill>
          <a:blip r:embed="rId2"/>
          <a:stretch>
            <a:fillRect/>
          </a:stretch>
        </p:blipFill>
        <p:spPr>
          <a:xfrm>
            <a:off x="0" y="1224792"/>
            <a:ext cx="6816436" cy="5633207"/>
          </a:xfrm>
          <a:prstGeom prst="rect">
            <a:avLst/>
          </a:prstGeom>
        </p:spPr>
      </p:pic>
    </p:spTree>
    <p:extLst>
      <p:ext uri="{BB962C8B-B14F-4D97-AF65-F5344CB8AC3E}">
        <p14:creationId xmlns:p14="http://schemas.microsoft.com/office/powerpoint/2010/main" val="30412702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A50A0A-F6EC-40E9-A275-17A8E5990E45}"/>
              </a:ext>
            </a:extLst>
          </p:cNvPr>
          <p:cNvSpPr>
            <a:spLocks noGrp="1"/>
          </p:cNvSpPr>
          <p:nvPr>
            <p:ph type="title"/>
          </p:nvPr>
        </p:nvSpPr>
        <p:spPr>
          <a:xfrm>
            <a:off x="581192" y="702156"/>
            <a:ext cx="11029616" cy="522637"/>
          </a:xfrm>
        </p:spPr>
        <p:txBody>
          <a:bodyPr/>
          <a:lstStyle/>
          <a:p>
            <a:r>
              <a:rPr lang="en-US" dirty="0"/>
              <a:t>AZURE COSMOS DB ACCOUNT – 3</a:t>
            </a:r>
          </a:p>
        </p:txBody>
      </p:sp>
      <p:pic>
        <p:nvPicPr>
          <p:cNvPr id="4" name="Picture 3">
            <a:extLst>
              <a:ext uri="{FF2B5EF4-FFF2-40B4-BE49-F238E27FC236}">
                <a16:creationId xmlns:a16="http://schemas.microsoft.com/office/drawing/2014/main" id="{F3FC25CB-0468-4F06-A6D4-BADFABDBB1F3}"/>
              </a:ext>
            </a:extLst>
          </p:cNvPr>
          <p:cNvPicPr>
            <a:picLocks noChangeAspect="1"/>
          </p:cNvPicPr>
          <p:nvPr/>
        </p:nvPicPr>
        <p:blipFill>
          <a:blip r:embed="rId2"/>
          <a:stretch>
            <a:fillRect/>
          </a:stretch>
        </p:blipFill>
        <p:spPr>
          <a:xfrm>
            <a:off x="80535" y="1224792"/>
            <a:ext cx="6913643" cy="5633207"/>
          </a:xfrm>
          <a:prstGeom prst="rect">
            <a:avLst/>
          </a:prstGeom>
        </p:spPr>
      </p:pic>
    </p:spTree>
    <p:extLst>
      <p:ext uri="{BB962C8B-B14F-4D97-AF65-F5344CB8AC3E}">
        <p14:creationId xmlns:p14="http://schemas.microsoft.com/office/powerpoint/2010/main" val="27788668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A50A0A-F6EC-40E9-A275-17A8E5990E45}"/>
              </a:ext>
            </a:extLst>
          </p:cNvPr>
          <p:cNvSpPr>
            <a:spLocks noGrp="1"/>
          </p:cNvSpPr>
          <p:nvPr>
            <p:ph type="title"/>
          </p:nvPr>
        </p:nvSpPr>
        <p:spPr>
          <a:xfrm>
            <a:off x="581192" y="702156"/>
            <a:ext cx="11029616" cy="522637"/>
          </a:xfrm>
        </p:spPr>
        <p:txBody>
          <a:bodyPr/>
          <a:lstStyle/>
          <a:p>
            <a:r>
              <a:rPr lang="en-US" dirty="0"/>
              <a:t>AZURE COSMOS DB ACCOUNT – 4</a:t>
            </a:r>
          </a:p>
        </p:txBody>
      </p:sp>
      <p:pic>
        <p:nvPicPr>
          <p:cNvPr id="3" name="Picture 2">
            <a:extLst>
              <a:ext uri="{FF2B5EF4-FFF2-40B4-BE49-F238E27FC236}">
                <a16:creationId xmlns:a16="http://schemas.microsoft.com/office/drawing/2014/main" id="{E361A245-6D3B-4492-899E-CDA538B4A7DE}"/>
              </a:ext>
            </a:extLst>
          </p:cNvPr>
          <p:cNvPicPr>
            <a:picLocks noChangeAspect="1"/>
          </p:cNvPicPr>
          <p:nvPr/>
        </p:nvPicPr>
        <p:blipFill>
          <a:blip r:embed="rId2"/>
          <a:stretch>
            <a:fillRect/>
          </a:stretch>
        </p:blipFill>
        <p:spPr>
          <a:xfrm>
            <a:off x="0" y="1149292"/>
            <a:ext cx="10598727" cy="5708708"/>
          </a:xfrm>
          <a:prstGeom prst="rect">
            <a:avLst/>
          </a:prstGeom>
        </p:spPr>
      </p:pic>
    </p:spTree>
    <p:extLst>
      <p:ext uri="{BB962C8B-B14F-4D97-AF65-F5344CB8AC3E}">
        <p14:creationId xmlns:p14="http://schemas.microsoft.com/office/powerpoint/2010/main" val="391017359"/>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41E7CA09-9778-4414-AE97-8064B12DA30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{91383904-8315-406B-9A81-BE63987A2818}tf33552983_win32</Template>
  <TotalTime>1539</TotalTime>
  <Words>3999</Words>
  <Application>Microsoft Office PowerPoint</Application>
  <PresentationFormat>Widescreen</PresentationFormat>
  <Paragraphs>380</Paragraphs>
  <Slides>54</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54</vt:i4>
      </vt:variant>
    </vt:vector>
  </HeadingPairs>
  <TitlesOfParts>
    <vt:vector size="60" baseType="lpstr">
      <vt:lpstr>Arial</vt:lpstr>
      <vt:lpstr>Calibri</vt:lpstr>
      <vt:lpstr>Franklin Gothic Book</vt:lpstr>
      <vt:lpstr>Franklin Gothic Demi</vt:lpstr>
      <vt:lpstr>Wingdings 2</vt:lpstr>
      <vt:lpstr>DividendVTI</vt:lpstr>
      <vt:lpstr>Azure COSMOS DB</vt:lpstr>
      <vt:lpstr>AGENDA</vt:lpstr>
      <vt:lpstr>What is noSQL?</vt:lpstr>
      <vt:lpstr>What is a nosql database?</vt:lpstr>
      <vt:lpstr>What is cosmos db?</vt:lpstr>
      <vt:lpstr>AZURE COSMOS DB ACCOUNT – 1</vt:lpstr>
      <vt:lpstr>AZURE COSMOS DB ACCOUNT – 2</vt:lpstr>
      <vt:lpstr>AZURE COSMOS DB ACCOUNT – 3</vt:lpstr>
      <vt:lpstr>AZURE COSMOS DB ACCOUNT – 4</vt:lpstr>
      <vt:lpstr>AZURE COSMOS DB ACCOUNT – 5</vt:lpstr>
      <vt:lpstr>AZURE COSMOS DB ACCOUNT – 6</vt:lpstr>
      <vt:lpstr>AZURE COSMOS DB ACCOUNT – 7</vt:lpstr>
      <vt:lpstr>AZURE COSMOS DB ACCOUNT – 8</vt:lpstr>
      <vt:lpstr>AZURE COSMOS Data explorer</vt:lpstr>
      <vt:lpstr>Create a database and container</vt:lpstr>
      <vt:lpstr>Create a database and container</vt:lpstr>
      <vt:lpstr>Create document - 1</vt:lpstr>
      <vt:lpstr>Create document - 2</vt:lpstr>
      <vt:lpstr>UPDATE DOCUMENT</vt:lpstr>
      <vt:lpstr>Query document - 1</vt:lpstr>
      <vt:lpstr>Query document - 2</vt:lpstr>
      <vt:lpstr>Query document - 3</vt:lpstr>
      <vt:lpstr>Query document - 4</vt:lpstr>
      <vt:lpstr>Management options – Access cosmos db</vt:lpstr>
      <vt:lpstr>NOTEBOOKS – 1 (HTML)</vt:lpstr>
      <vt:lpstr>NOTEBOOKS – 2 (PYTHON)</vt:lpstr>
      <vt:lpstr>NOTEBOOKS – 3 (Magics) – need to check in future</vt:lpstr>
      <vt:lpstr>Load MANUALLY</vt:lpstr>
      <vt:lpstr>NOTEBOOKS – SQL MAGIC</vt:lpstr>
      <vt:lpstr>DELETE DATABASE</vt:lpstr>
      <vt:lpstr>DELETE NOTEBOOK</vt:lpstr>
      <vt:lpstr>Automatic indexing</vt:lpstr>
      <vt:lpstr>API’s and DATA models</vt:lpstr>
      <vt:lpstr>Universally APPLIED Concepts</vt:lpstr>
      <vt:lpstr>Measure Performance</vt:lpstr>
      <vt:lpstr>REQUEST UNITS</vt:lpstr>
      <vt:lpstr>REQUEST UNITS</vt:lpstr>
      <vt:lpstr>Get Rus programmatically</vt:lpstr>
      <vt:lpstr>Throughput offers - Manual</vt:lpstr>
      <vt:lpstr>Throughput offers - autoscale</vt:lpstr>
      <vt:lpstr>Throughput (Serverless)</vt:lpstr>
      <vt:lpstr>Provisioning container throughput</vt:lpstr>
      <vt:lpstr>Provision database throughput</vt:lpstr>
      <vt:lpstr>Whiteboarding the cost</vt:lpstr>
      <vt:lpstr>COSMOS CAPACTITY CALCULATOR</vt:lpstr>
      <vt:lpstr>PRICING</vt:lpstr>
      <vt:lpstr>Horizontal scaling</vt:lpstr>
      <vt:lpstr>Logical partitions</vt:lpstr>
      <vt:lpstr>Partition splits</vt:lpstr>
      <vt:lpstr>Avoid HOT Partition</vt:lpstr>
      <vt:lpstr>Cross Partition queries</vt:lpstr>
      <vt:lpstr>CHOOSING THE RIGHT PARTITION KEY</vt:lpstr>
      <vt:lpstr>Common partitioning patterns</vt:lpstr>
      <vt:lpstr>Change the partition key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Lorem Ipsum</dc:title>
  <dc:creator>Sandeep Kandula</dc:creator>
  <cp:lastModifiedBy>Sandeep Kandula</cp:lastModifiedBy>
  <cp:revision>514</cp:revision>
  <dcterms:created xsi:type="dcterms:W3CDTF">2021-03-03T06:19:36Z</dcterms:created>
  <dcterms:modified xsi:type="dcterms:W3CDTF">2021-03-29T15:17:21Z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