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1"/>
  </p:notesMasterIdLst>
  <p:sldIdLst>
    <p:sldId id="257" r:id="rId5"/>
    <p:sldId id="299" r:id="rId6"/>
    <p:sldId id="300" r:id="rId7"/>
    <p:sldId id="303" r:id="rId8"/>
    <p:sldId id="301" r:id="rId9"/>
    <p:sldId id="302" r:id="rId10"/>
    <p:sldId id="304" r:id="rId11"/>
    <p:sldId id="305" r:id="rId12"/>
    <p:sldId id="306" r:id="rId13"/>
    <p:sldId id="310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5FA4-E1A2-4535-94CE-D42A248BB67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7358-B166-4795-8D79-AFCB1A12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40589"/>
          </a:xfrm>
        </p:spPr>
        <p:txBody>
          <a:bodyPr>
            <a:normAutofit/>
          </a:bodyPr>
          <a:lstStyle/>
          <a:p>
            <a:r>
              <a:rPr lang="en-US" dirty="0"/>
              <a:t>Azure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6B99-F902-478D-8B46-F72F789A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1360"/>
          </a:xfrm>
        </p:spPr>
        <p:txBody>
          <a:bodyPr/>
          <a:lstStyle/>
          <a:p>
            <a:r>
              <a:rPr lang="en-US" dirty="0"/>
              <a:t>NPGSQL and </a:t>
            </a:r>
            <a:r>
              <a:rPr lang="en-US" dirty="0" err="1"/>
              <a:t>Microsoft.ENTITYFRAMEWORKCORE.TOOLS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D5A3-8690-46F6-90D2-CFC817C9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866138"/>
            <a:ext cx="8486775" cy="123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5F6E5-ADFD-4483-BAC9-ACAACDCB4065}"/>
              </a:ext>
            </a:extLst>
          </p:cNvPr>
          <p:cNvSpPr txBox="1"/>
          <p:nvPr/>
        </p:nvSpPr>
        <p:spPr>
          <a:xfrm>
            <a:off x="427838" y="1390161"/>
            <a:ext cx="30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version should be same.</a:t>
            </a:r>
          </a:p>
        </p:txBody>
      </p:sp>
    </p:spTree>
    <p:extLst>
      <p:ext uri="{BB962C8B-B14F-4D97-AF65-F5344CB8AC3E}">
        <p14:creationId xmlns:p14="http://schemas.microsoft.com/office/powerpoint/2010/main" val="12980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E7A-4B3C-4305-ADB9-1FCCFCEC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>
            <a:normAutofit/>
          </a:bodyPr>
          <a:lstStyle/>
          <a:p>
            <a:r>
              <a:rPr lang="en-US" dirty="0"/>
              <a:t>Entity framework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57553-0013-479C-A585-C0C0BE1E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" y="1614356"/>
            <a:ext cx="7159167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DBCF6-57A8-4CDD-A680-AF589DE602F1}"/>
              </a:ext>
            </a:extLst>
          </p:cNvPr>
          <p:cNvSpPr txBox="1"/>
          <p:nvPr/>
        </p:nvSpPr>
        <p:spPr>
          <a:xfrm>
            <a:off x="130916" y="1289066"/>
            <a:ext cx="490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Get-Migration is new to Entity Framework Core 5.</a:t>
            </a:r>
          </a:p>
        </p:txBody>
      </p:sp>
    </p:spTree>
    <p:extLst>
      <p:ext uri="{BB962C8B-B14F-4D97-AF65-F5344CB8AC3E}">
        <p14:creationId xmlns:p14="http://schemas.microsoft.com/office/powerpoint/2010/main" val="28650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B26-C6A7-45C2-9CF3-D8EC6D69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Entity framework – Migrations - 1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0A724-13D7-4BEB-B13E-D87EE50B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1618494"/>
            <a:ext cx="68008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57538-8F3F-44B0-ACBA-7E8E1520BAEA}"/>
              </a:ext>
            </a:extLst>
          </p:cNvPr>
          <p:cNvSpPr txBox="1"/>
          <p:nvPr/>
        </p:nvSpPr>
        <p:spPr>
          <a:xfrm>
            <a:off x="151002" y="1238614"/>
            <a:ext cx="102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library project targets </a:t>
            </a:r>
            <a:r>
              <a:rPr lang="en-US" dirty="0" err="1"/>
              <a:t>.Net</a:t>
            </a:r>
            <a:r>
              <a:rPr lang="en-US" dirty="0"/>
              <a:t> 5, so can run migrations, unlike earlier libraries targeting .NET standard.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52196-C495-4D3E-BDF2-3EE7870E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3376569"/>
            <a:ext cx="32766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3E128-543F-4714-84E6-90BE600AA91C}"/>
              </a:ext>
            </a:extLst>
          </p:cNvPr>
          <p:cNvSpPr txBox="1"/>
          <p:nvPr/>
        </p:nvSpPr>
        <p:spPr>
          <a:xfrm>
            <a:off x="0" y="3007237"/>
            <a:ext cx="816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snapshot is used to determine how to migrate from one model version to next.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79237-7030-46AA-8CF2-F3F89527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0" y="4524011"/>
            <a:ext cx="11420475" cy="219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39808-710E-4CBA-A373-EF7C6CB9C1E8}"/>
              </a:ext>
            </a:extLst>
          </p:cNvPr>
          <p:cNvSpPr txBox="1"/>
          <p:nvPr/>
        </p:nvSpPr>
        <p:spPr>
          <a:xfrm>
            <a:off x="66980" y="4154679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</a:t>
            </a:r>
            <a:r>
              <a:rPr lang="en-US" dirty="0" err="1"/>
              <a:t>Npgsql</a:t>
            </a:r>
            <a:r>
              <a:rPr lang="en-US" dirty="0"/>
              <a:t> identity</a:t>
            </a:r>
          </a:p>
        </p:txBody>
      </p:sp>
    </p:spTree>
    <p:extLst>
      <p:ext uri="{BB962C8B-B14F-4D97-AF65-F5344CB8AC3E}">
        <p14:creationId xmlns:p14="http://schemas.microsoft.com/office/powerpoint/2010/main" val="407177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B26-C6A7-45C2-9CF3-D8EC6D69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Entity framework – Migrations - 2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57538-8F3F-44B0-ACBA-7E8E1520BAEA}"/>
              </a:ext>
            </a:extLst>
          </p:cNvPr>
          <p:cNvSpPr txBox="1"/>
          <p:nvPr/>
        </p:nvSpPr>
        <p:spPr>
          <a:xfrm>
            <a:off x="151002" y="1238614"/>
            <a:ext cx="102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recognized one to many relationship. It also inferred the primary key and foreign key constraints.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CB41E-CBA3-4097-A7BE-C745D0C2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1734380"/>
            <a:ext cx="11229975" cy="21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10DC2-89F1-4CF5-9161-6A11409D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5446"/>
            <a:ext cx="12192000" cy="1114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C2459-2FF8-4A98-B806-70C5067D8977}"/>
              </a:ext>
            </a:extLst>
          </p:cNvPr>
          <p:cNvSpPr txBox="1"/>
          <p:nvPr/>
        </p:nvSpPr>
        <p:spPr>
          <a:xfrm>
            <a:off x="0" y="4306114"/>
            <a:ext cx="632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creates index for every foreign key that describes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24192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3D2-BC3F-4551-806D-0851F15E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415"/>
          </a:xfrm>
        </p:spPr>
        <p:txBody>
          <a:bodyPr/>
          <a:lstStyle/>
          <a:p>
            <a:r>
              <a:rPr lang="en-US" dirty="0"/>
              <a:t>Entity framework – Migrations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CEA1-CEAF-4F0A-B99D-2C6950F8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725"/>
            <a:ext cx="117919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88561-83CE-4A19-98EA-5A21386A2312}"/>
              </a:ext>
            </a:extLst>
          </p:cNvPr>
          <p:cNvSpPr txBox="1"/>
          <p:nvPr/>
        </p:nvSpPr>
        <p:spPr>
          <a:xfrm>
            <a:off x="0" y="1240393"/>
            <a:ext cx="405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 if we want to unwind the migration.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E89DA-03AE-483B-B5D6-24A032425E34}"/>
              </a:ext>
            </a:extLst>
          </p:cNvPr>
          <p:cNvSpPr txBox="1"/>
          <p:nvPr/>
        </p:nvSpPr>
        <p:spPr>
          <a:xfrm>
            <a:off x="149487" y="3613325"/>
            <a:ext cx="426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database : update-database</a:t>
            </a:r>
          </a:p>
          <a:p>
            <a:r>
              <a:rPr lang="en-US" dirty="0"/>
              <a:t>Production database : script-migration</a:t>
            </a:r>
          </a:p>
        </p:txBody>
      </p:sp>
    </p:spTree>
    <p:extLst>
      <p:ext uri="{BB962C8B-B14F-4D97-AF65-F5344CB8AC3E}">
        <p14:creationId xmlns:p14="http://schemas.microsoft.com/office/powerpoint/2010/main" val="157993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D873-7191-4141-ABFE-AC94AB0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/>
          <a:lstStyle/>
          <a:p>
            <a:r>
              <a:rPr lang="en-US" dirty="0"/>
              <a:t>Production-script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BAFF2-F5F6-4A9A-AC8B-7AAD9805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" y="1258349"/>
            <a:ext cx="9153525" cy="50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E21D-4669-4BBF-931F-1061751C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391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0135-02B7-4F28-9DD9-3F2FAFFF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1166070"/>
            <a:ext cx="12192000" cy="4349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F2ECF-02C0-4ADF-8DDE-C9904777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1930"/>
            <a:ext cx="433387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AAB64-3919-4578-AC12-AB262F038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880" y="5633207"/>
            <a:ext cx="37338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5268A-E0C5-494D-972B-29A20627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462" y="3895725"/>
            <a:ext cx="4924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C23D-9412-4E59-971A-853C3347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70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GENERATE 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041A9-C5B9-4274-8CEA-3845E63E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96" y="1301809"/>
            <a:ext cx="49911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6AD89-AF36-429E-B471-28096953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4" y="1301809"/>
            <a:ext cx="3781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873-D792-4587-B569-D170B9C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r>
              <a:rPr lang="en-US" dirty="0"/>
              <a:t>Reverse engineer an existing database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91367-99B2-4E76-8859-DF531AE71004}"/>
              </a:ext>
            </a:extLst>
          </p:cNvPr>
          <p:cNvSpPr txBox="1"/>
          <p:nvPr/>
        </p:nvSpPr>
        <p:spPr>
          <a:xfrm>
            <a:off x="192946" y="1348487"/>
            <a:ext cx="9702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DBContext</a:t>
            </a:r>
            <a:r>
              <a:rPr lang="en-US" dirty="0"/>
              <a:t> and Classes from database.</a:t>
            </a:r>
          </a:p>
          <a:p>
            <a:r>
              <a:rPr lang="en-US" dirty="0"/>
              <a:t>Updating model is not currently supported whenever database changes.</a:t>
            </a:r>
          </a:p>
          <a:p>
            <a:endParaRPr lang="en-US" dirty="0"/>
          </a:p>
          <a:p>
            <a:r>
              <a:rPr lang="en-US" dirty="0"/>
              <a:t>Transition to migrations is not pretty. </a:t>
            </a:r>
          </a:p>
          <a:p>
            <a:r>
              <a:rPr lang="en-US" dirty="0"/>
              <a:t>Workarounds: https://cmatskas.com/ef-core-migrations-with-existing-database-schema-and-data/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F3348-859E-4B62-A217-4ED50EED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768362"/>
            <a:ext cx="93059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29CF4-F62D-4285-A9EB-67A2E8F1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402828"/>
            <a:ext cx="6038850" cy="3476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55BBE6-96EE-4264-917B-51E90713CEFA}"/>
              </a:ext>
            </a:extLst>
          </p:cNvPr>
          <p:cNvSpPr txBox="1"/>
          <p:nvPr/>
        </p:nvSpPr>
        <p:spPr>
          <a:xfrm>
            <a:off x="57150" y="3059668"/>
            <a:ext cx="567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default to </a:t>
            </a:r>
            <a:r>
              <a:rPr lang="en-US" dirty="0" err="1"/>
              <a:t>ICollection</a:t>
            </a:r>
            <a:r>
              <a:rPr lang="en-US" dirty="0"/>
              <a:t> and initializing the Quotes. </a:t>
            </a:r>
          </a:p>
        </p:txBody>
      </p:sp>
    </p:spTree>
    <p:extLst>
      <p:ext uri="{BB962C8B-B14F-4D97-AF65-F5344CB8AC3E}">
        <p14:creationId xmlns:p14="http://schemas.microsoft.com/office/powerpoint/2010/main" val="26434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873-D792-4587-B569-D170B9C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r>
              <a:rPr lang="en-US" dirty="0"/>
              <a:t>Reverse engineer an existing database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91367-99B2-4E76-8859-DF531AE71004}"/>
              </a:ext>
            </a:extLst>
          </p:cNvPr>
          <p:cNvSpPr txBox="1"/>
          <p:nvPr/>
        </p:nvSpPr>
        <p:spPr>
          <a:xfrm>
            <a:off x="192946" y="1348487"/>
            <a:ext cx="818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5 scaffolding now defaults to creating singular names for the entity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426E2-7733-427E-83A0-667C8A18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1791967"/>
            <a:ext cx="1428750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E6E6-03FB-465C-B10F-EA30E4F70DF1}"/>
              </a:ext>
            </a:extLst>
          </p:cNvPr>
          <p:cNvSpPr txBox="1"/>
          <p:nvPr/>
        </p:nvSpPr>
        <p:spPr>
          <a:xfrm>
            <a:off x="192946" y="2163442"/>
            <a:ext cx="12147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uses “Conventions” when creating classes which are the “Default assumptions”.</a:t>
            </a:r>
          </a:p>
          <a:p>
            <a:r>
              <a:rPr lang="en-US" dirty="0"/>
              <a:t>Sometimes, those convention don’t fall under real intent. This can be overridden using fluent mappings. So that the classes</a:t>
            </a:r>
          </a:p>
          <a:p>
            <a:r>
              <a:rPr lang="en-US" dirty="0"/>
              <a:t>can be mapped correctly to the database.</a:t>
            </a:r>
          </a:p>
          <a:p>
            <a:r>
              <a:rPr lang="en-US" dirty="0"/>
              <a:t>Another way to override conventions is to use Data Annotations. This can be achieved in Entity classes but mappings are</a:t>
            </a:r>
          </a:p>
          <a:p>
            <a:r>
              <a:rPr lang="en-US" dirty="0"/>
              <a:t>Limited.</a:t>
            </a:r>
          </a:p>
        </p:txBody>
      </p:sp>
    </p:spTree>
    <p:extLst>
      <p:ext uri="{BB962C8B-B14F-4D97-AF65-F5344CB8AC3E}">
        <p14:creationId xmlns:p14="http://schemas.microsoft.com/office/powerpoint/2010/main" val="16885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BF60-61D1-4F4A-8FAD-C25DE9B0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Azure Database for </a:t>
            </a:r>
            <a:r>
              <a:rPr lang="en-US" dirty="0" err="1"/>
              <a:t>postgresql</a:t>
            </a:r>
            <a:r>
              <a:rPr lang="en-US" dirty="0"/>
              <a:t>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715B2-6C03-46D0-A0F4-36165BC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799"/>
            <a:ext cx="12192000" cy="50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E41C-EB72-4204-BDD4-4206758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694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E2979-031D-49A9-830C-581862CE4B83}"/>
              </a:ext>
            </a:extLst>
          </p:cNvPr>
          <p:cNvSpPr txBox="1"/>
          <p:nvPr/>
        </p:nvSpPr>
        <p:spPr>
          <a:xfrm>
            <a:off x="318782" y="1333850"/>
            <a:ext cx="10484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List&lt;Quote&gt; Quotes { get; set; } = new();</a:t>
            </a:r>
          </a:p>
          <a:p>
            <a:r>
              <a:rPr lang="en-US" dirty="0"/>
              <a:t>EF Core will also recognize Collection&lt;T&gt; and Enumerable&lt;T&gt;</a:t>
            </a:r>
          </a:p>
          <a:p>
            <a:endParaRPr lang="en-US" dirty="0"/>
          </a:p>
          <a:p>
            <a:r>
              <a:rPr lang="en-US" dirty="0"/>
              <a:t>With EF Core 5, the addition of a join entity will not complicate the EF’s understanding of your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3935-20A6-4377-9632-881CE9E5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4441211"/>
            <a:ext cx="721995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F2366-5589-48C1-8237-D0D48FDE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7" y="2584893"/>
            <a:ext cx="30861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8AC99-D423-4AA9-9D37-7CCEDB23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7" y="3561822"/>
            <a:ext cx="3657600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60B496-D8CD-46CF-A060-A7D09EEB554D}"/>
              </a:ext>
            </a:extLst>
          </p:cNvPr>
          <p:cNvSpPr/>
          <p:nvPr/>
        </p:nvSpPr>
        <p:spPr>
          <a:xfrm>
            <a:off x="142876" y="5832678"/>
            <a:ext cx="1102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https://www.codemag.com/Article/2010042/EF-Core-5-Building-on-the-Foundation</a:t>
            </a:r>
          </a:p>
        </p:txBody>
      </p:sp>
    </p:spTree>
    <p:extLst>
      <p:ext uri="{BB962C8B-B14F-4D97-AF65-F5344CB8AC3E}">
        <p14:creationId xmlns:p14="http://schemas.microsoft.com/office/powerpoint/2010/main" val="10835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FCB-63DD-4C51-AA04-7EB4877C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Many to Many with payload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AEB54-D7C1-4571-9806-D8B6CBF6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7" y="1223962"/>
            <a:ext cx="722947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ACCD4-09D5-48AF-A84A-CB66C061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7" y="2633662"/>
            <a:ext cx="6934200" cy="191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A9168-2D23-4CD8-8624-739D7A97A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92" y="4767262"/>
            <a:ext cx="7200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CE01-7060-4DCC-B515-5EA8D901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EAF1-9CF2-4937-9C05-52032890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85875"/>
            <a:ext cx="6896100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D4FA0-37B1-445E-B2B8-FC5A8188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93494"/>
            <a:ext cx="338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8FD-08ED-4464-9BE4-A911D089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POWER TOOLS –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F0DEA-0F65-46DA-98B2-F23EA71F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33475"/>
            <a:ext cx="1187767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5C81C-E8AA-4724-9634-63E623F2D511}"/>
              </a:ext>
            </a:extLst>
          </p:cNvPr>
          <p:cNvSpPr txBox="1"/>
          <p:nvPr/>
        </p:nvSpPr>
        <p:spPr>
          <a:xfrm>
            <a:off x="0" y="5539859"/>
            <a:ext cx="727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Power Tools also relies on </a:t>
            </a:r>
            <a:r>
              <a:rPr lang="en-US" dirty="0" err="1"/>
              <a:t>Microsoft.EntityFrameworkCore.Design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0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8FD-08ED-4464-9BE4-A911D089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POWER TOOLS –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3B16B-2A06-4CDB-95C1-B825A53A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" y="1133475"/>
            <a:ext cx="8905875" cy="41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6D7A-C9FA-4B8E-A86F-45C2DEB4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Add Migration (Persist data in disconnected scenarios)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047E2-D08B-457E-B06A-BB8ED10C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" y="1185032"/>
            <a:ext cx="7029450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31B78-27B8-4118-9EFC-7E2961DA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3019424"/>
            <a:ext cx="11849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5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6D7A-C9FA-4B8E-A86F-45C2DEB4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Add Migration (Persist data in disconnected scenarios)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BF41C-2B16-49C9-BF42-9D2708CC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295400"/>
            <a:ext cx="1083945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DAE7F-89FA-430D-8D94-B9AB4D67EA2E}"/>
              </a:ext>
            </a:extLst>
          </p:cNvPr>
          <p:cNvSpPr txBox="1"/>
          <p:nvPr/>
        </p:nvSpPr>
        <p:spPr>
          <a:xfrm>
            <a:off x="520118" y="5786512"/>
            <a:ext cx="703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DateTime</a:t>
            </a:r>
            <a:r>
              <a:rPr lang="en-US" dirty="0"/>
              <a:t> values are not nullable. So PostgreSQL added default values.</a:t>
            </a:r>
          </a:p>
        </p:txBody>
      </p:sp>
    </p:spTree>
    <p:extLst>
      <p:ext uri="{BB962C8B-B14F-4D97-AF65-F5344CB8AC3E}">
        <p14:creationId xmlns:p14="http://schemas.microsoft.com/office/powerpoint/2010/main" val="13182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53EF-4B81-4AB3-B49E-976A0EE1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Azure Database for PostgreSQL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77FE9-2A6F-48F3-9842-D084B49B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74294"/>
            <a:ext cx="92077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B210-0B8F-4561-9A0C-49F443C3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71635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SINGLE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83732-684F-416D-BB7F-21B451CD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7" y="1367405"/>
            <a:ext cx="5832573" cy="4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F75-734D-4836-AF02-849C138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Capacity +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DEDE-8937-4A2D-A83D-4B59BB95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72"/>
            <a:ext cx="12192000" cy="45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41C6-BD32-4F1B-86FD-F9177D10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89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+ CREATE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14B52-1518-4E19-BB55-2D725659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925"/>
            <a:ext cx="5733028" cy="54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037-AA88-43B7-BEAF-D1874A27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17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r>
              <a:rPr lang="en-US" dirty="0"/>
              <a:t>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AC80F-B9AA-4252-96B5-ADE89281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447800"/>
            <a:ext cx="11296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94B-323F-4327-96C0-0948DBA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71E8-B296-4ABA-AEC6-EC181B0E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6FC1-EDA0-4B39-A1A3-E6870EC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59C7-AC1A-4649-AE1C-FFF16C21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52575"/>
            <a:ext cx="477202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7EC1F-3119-45B8-B48F-E641F3DFB160}"/>
              </a:ext>
            </a:extLst>
          </p:cNvPr>
          <p:cNvSpPr/>
          <p:nvPr/>
        </p:nvSpPr>
        <p:spPr>
          <a:xfrm>
            <a:off x="144825" y="1209675"/>
            <a:ext cx="382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https://www.pgadmin.org/download/</a:t>
            </a:r>
          </a:p>
        </p:txBody>
      </p:sp>
    </p:spTree>
    <p:extLst>
      <p:ext uri="{BB962C8B-B14F-4D97-AF65-F5344CB8AC3E}">
        <p14:creationId xmlns:p14="http://schemas.microsoft.com/office/powerpoint/2010/main" val="3113081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1944</TotalTime>
  <Words>446</Words>
  <Application>Microsoft Office PowerPoint</Application>
  <PresentationFormat>Widescreen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Franklin Gothic Book</vt:lpstr>
      <vt:lpstr>Franklin Gothic Demi</vt:lpstr>
      <vt:lpstr>Wingdings 2</vt:lpstr>
      <vt:lpstr>DividendVTI</vt:lpstr>
      <vt:lpstr>Azure POSTGRESQL</vt:lpstr>
      <vt:lpstr>Azure Database for postgresql servers</vt:lpstr>
      <vt:lpstr>Azure Database for PostgreSQL server</vt:lpstr>
      <vt:lpstr>POSTGRESQL SINGLE SERVER</vt:lpstr>
      <vt:lpstr>Capacity + storage</vt:lpstr>
      <vt:lpstr>REVIEW + CREATE </vt:lpstr>
      <vt:lpstr>PostgresQL Deployment</vt:lpstr>
      <vt:lpstr>Connection security</vt:lpstr>
      <vt:lpstr>INSTALL PGADMIN</vt:lpstr>
      <vt:lpstr>NPGSQL and Microsoft.ENTITYFRAMEWORKCORE.TOOLS</vt:lpstr>
      <vt:lpstr>Entity framework </vt:lpstr>
      <vt:lpstr>Entity framework – Migrations - 1 </vt:lpstr>
      <vt:lpstr>Entity framework – Migrations - 2 </vt:lpstr>
      <vt:lpstr>Entity framework – Migrations - 3</vt:lpstr>
      <vt:lpstr>Production-script migration</vt:lpstr>
      <vt:lpstr>Update database</vt:lpstr>
      <vt:lpstr>GENERATE ER DIAGRAM</vt:lpstr>
      <vt:lpstr>Reverse engineer an existing database - 1</vt:lpstr>
      <vt:lpstr>Reverse engineer an existing database - 2</vt:lpstr>
      <vt:lpstr>relationships</vt:lpstr>
      <vt:lpstr>Many to Many with payload</vt:lpstr>
      <vt:lpstr>One to one</vt:lpstr>
      <vt:lpstr>EF Core POWER TOOLS – 1/2</vt:lpstr>
      <vt:lpstr>EF Core POWER TOOLS – 2/2</vt:lpstr>
      <vt:lpstr>Add Migration (Persist data in disconnected scenarios) - 1</vt:lpstr>
      <vt:lpstr>Add Migration (Persist data in disconnected scenarios)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616</cp:revision>
  <dcterms:created xsi:type="dcterms:W3CDTF">2021-03-03T06:19:36Z</dcterms:created>
  <dcterms:modified xsi:type="dcterms:W3CDTF">2021-04-24T16:05:21Z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