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blob/master/src/AdoNet/Shared/PostgreSQL-Main.sql" TargetMode="External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dotnet/orleans/blob/master/src/AdoNet/Orleans.Persistence.AdoNet/PostgreSQL-Persistence.sq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0232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CF4-75E8-4CF7-A6EA-61D21017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6179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5F879-4D32-4684-B5ED-48A69BFE84A2}"/>
              </a:ext>
            </a:extLst>
          </p:cNvPr>
          <p:cNvSpPr txBox="1"/>
          <p:nvPr/>
        </p:nvSpPr>
        <p:spPr>
          <a:xfrm>
            <a:off x="-71101" y="1138335"/>
            <a:ext cx="11868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typical setup, the frontend webserver receives the web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performs necessary authentication, authorization, validation and these kind of things. It then decides</a:t>
            </a:r>
          </a:p>
          <a:p>
            <a:r>
              <a:rPr lang="en-US" dirty="0"/>
              <a:t>     which grains should process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uses grain client to make one or more method calls to the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handles the logic and sends back the response to the frontend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 grain client can be used for making calls to the grains hosted on Orleans silo, it needs to be configured and</a:t>
            </a:r>
          </a:p>
          <a:p>
            <a:r>
              <a:rPr lang="en-US" dirty="0"/>
              <a:t>     initialized at silo.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12169-9C54-48AC-BC6F-C719A4B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709"/>
            <a:ext cx="10610850" cy="29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2FE-C414-4853-A8E2-E799394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Create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BF6B0-7D65-442E-8762-547A9103BC6F}"/>
              </a:ext>
            </a:extLst>
          </p:cNvPr>
          <p:cNvSpPr txBox="1"/>
          <p:nvPr/>
        </p:nvSpPr>
        <p:spPr>
          <a:xfrm>
            <a:off x="75502" y="1174459"/>
            <a:ext cx="12398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objects that represent application entities. They are encapsulating state and encoding its behavior in the core</a:t>
            </a:r>
          </a:p>
          <a:p>
            <a:r>
              <a:rPr lang="en-US" dirty="0"/>
              <a:t>      logic.</a:t>
            </a:r>
          </a:p>
          <a:p>
            <a:r>
              <a:rPr lang="en-US" dirty="0"/>
              <a:t>For example : We have multiple users with ID’s. Exactly one user will occupy one grain with the same user ID. Exactly one user </a:t>
            </a:r>
          </a:p>
          <a:p>
            <a:r>
              <a:rPr lang="en-US" dirty="0"/>
              <a:t>will occupy one grain with the same user ID. This user grain will hold all the info about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kept in memory and so it is superfast. All the grains are automatically handled by Orleans. We don’t need to worry </a:t>
            </a:r>
          </a:p>
          <a:p>
            <a:r>
              <a:rPr lang="en-US" dirty="0"/>
              <a:t>     about instantiation and management of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single threaded, so no 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ED229-736D-48BB-88E5-916CFAC9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2" y="3205784"/>
            <a:ext cx="7229475" cy="33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47C-53E5-4FC4-A67A-428AE78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C551C-808A-47C1-9D88-BDDC71B0C232}"/>
              </a:ext>
            </a:extLst>
          </p:cNvPr>
          <p:cNvSpPr txBox="1"/>
          <p:nvPr/>
        </p:nvSpPr>
        <p:spPr>
          <a:xfrm>
            <a:off x="35943" y="1199626"/>
            <a:ext cx="122759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must have identity for the system to able to recognize it, to activate it, to deactivate it and in general to work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grains have primary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can be the primary keys: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 +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 + string</a:t>
            </a:r>
          </a:p>
          <a:p>
            <a:r>
              <a:rPr lang="en-US" dirty="0"/>
              <a:t>     Compounded Key’s are GUID + string and long + string</a:t>
            </a:r>
          </a:p>
          <a:p>
            <a:r>
              <a:rPr lang="en-US" dirty="0"/>
              <a:t>     GUID’s are useful when they are several processes that could request the grain.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keys are scoped to the Grain type. Therefore, the complete identity of Grain is formed from the Grain’s type </a:t>
            </a:r>
          </a:p>
          <a:p>
            <a:r>
              <a:rPr lang="en-US" dirty="0"/>
              <a:t>     and its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need to coordinate occasion of keys. For instance, huge number of webservers contacting Orleans. There is very</a:t>
            </a:r>
          </a:p>
          <a:p>
            <a:r>
              <a:rPr lang="en-US" dirty="0"/>
              <a:t>      low chance of GUID’s colliding.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is useful when grain is persisted into relational database wherein numerical id’s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Compound keys are for special cases when long, GUID and string  are not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0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6DC4-0FE5-450A-ADC9-8B64C8AF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6D938-83A4-4289-9624-36E4DEDCD5C1}"/>
              </a:ext>
            </a:extLst>
          </p:cNvPr>
          <p:cNvSpPr txBox="1"/>
          <p:nvPr/>
        </p:nvSpPr>
        <p:spPr>
          <a:xfrm>
            <a:off x="142613" y="1174459"/>
            <a:ext cx="121455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live in execution container called Silos. Multiple Silos are forming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request for the Grain comes, Orleans ensure that there is an instance for the grain on one of the Silos inside the</a:t>
            </a:r>
          </a:p>
          <a:p>
            <a:r>
              <a:rPr lang="en-US" dirty="0"/>
              <a:t>     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instance Orleans creates one. This process is called as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can keep state in some form on persistence. SQL, NoSQL and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Grain is activated, it means that Grain is put into memory and is using Grain persistence. It will load the state from</a:t>
            </a:r>
          </a:p>
          <a:p>
            <a:r>
              <a:rPr lang="en-US" dirty="0"/>
              <a:t>     persistence (SQL or NoSQL or Others). All the requests are handled from the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Grain stops receiving the request and stays idle after configurable period of inactivity, then Orleans deactivates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free up resources for other Grains and it is going to persist state to SQL and this Orleans control this behavior. </a:t>
            </a:r>
          </a:p>
          <a:p>
            <a:r>
              <a:rPr lang="en-US" dirty="0"/>
              <a:t>     Developer assumes that Grains are always UP.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F0957-98BB-41CF-9501-42F78F9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6" y="4058815"/>
            <a:ext cx="4438650" cy="2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74E-ABF8-4FF7-A2C5-A9510BB4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154"/>
          </a:xfrm>
        </p:spPr>
        <p:txBody>
          <a:bodyPr/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C5E88-9B94-47BB-970D-CA4DA07AFD27}"/>
              </a:ext>
            </a:extLst>
          </p:cNvPr>
          <p:cNvSpPr txBox="1"/>
          <p:nvPr/>
        </p:nvSpPr>
        <p:spPr>
          <a:xfrm>
            <a:off x="497216" y="1315617"/>
            <a:ext cx="87917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sequence works as follows when request comes to the Grain:</a:t>
            </a:r>
          </a:p>
          <a:p>
            <a:pPr marL="342900" indent="-342900">
              <a:buAutoNum type="arabicPeriod"/>
            </a:pPr>
            <a:r>
              <a:rPr lang="en-US" dirty="0"/>
              <a:t>Grain gets activated if it is not available.</a:t>
            </a:r>
          </a:p>
          <a:p>
            <a:pPr marL="342900" indent="-342900">
              <a:buAutoNum type="arabicPeriod"/>
            </a:pPr>
            <a:r>
              <a:rPr lang="en-US" dirty="0"/>
              <a:t>Constructor is called and executes Dependency Injection.</a:t>
            </a:r>
          </a:p>
          <a:p>
            <a:pPr marL="342900" indent="-342900">
              <a:buAutoNum type="arabicPeriod"/>
            </a:pPr>
            <a:r>
              <a:rPr lang="en-US" dirty="0"/>
              <a:t>If Grain storage is used then Grain reads state from the storage.</a:t>
            </a:r>
          </a:p>
          <a:p>
            <a:pPr marL="342900" indent="-342900">
              <a:buAutoNum type="arabicPeriod"/>
            </a:pPr>
            <a:r>
              <a:rPr lang="en-US" dirty="0" err="1"/>
              <a:t>OnActivateAsync</a:t>
            </a:r>
            <a:r>
              <a:rPr lang="en-US" dirty="0"/>
              <a:t> method is called.</a:t>
            </a:r>
          </a:p>
          <a:p>
            <a:pPr marL="342900" indent="-342900">
              <a:buAutoNum type="arabicPeriod"/>
            </a:pPr>
            <a:r>
              <a:rPr lang="en-US" dirty="0"/>
              <a:t>Than Grain is able to process requests. So basically, Grain works</a:t>
            </a:r>
          </a:p>
          <a:p>
            <a:pPr marL="342900" indent="-342900">
              <a:buAutoNum type="arabicPeriod"/>
            </a:pPr>
            <a:r>
              <a:rPr lang="en-US" dirty="0"/>
              <a:t>If Grain stays idle then it means that work is done. No more requests.</a:t>
            </a:r>
          </a:p>
          <a:p>
            <a:pPr marL="342900" indent="-342900">
              <a:buAutoNum type="arabicPeriod"/>
            </a:pPr>
            <a:r>
              <a:rPr lang="en-US" dirty="0"/>
              <a:t>Orleans deactivates Grain. It means that it removes from the memory.</a:t>
            </a:r>
          </a:p>
          <a:p>
            <a:pPr marL="342900" indent="-342900">
              <a:buAutoNum type="arabicPeriod"/>
            </a:pPr>
            <a:r>
              <a:rPr lang="en-US" dirty="0"/>
              <a:t>Calls </a:t>
            </a:r>
            <a:r>
              <a:rPr lang="en-US" dirty="0" err="1"/>
              <a:t>OnDeactivateAsync</a:t>
            </a:r>
            <a:r>
              <a:rPr lang="en-US" dirty="0"/>
              <a:t> method. In this method we can implement our custom logic.</a:t>
            </a:r>
          </a:p>
          <a:p>
            <a:pPr marL="342900" indent="-342900">
              <a:buAutoNum type="arabicPeriod"/>
            </a:pPr>
            <a:r>
              <a:rPr lang="en-US" dirty="0"/>
              <a:t>Grain writes to storage</a:t>
            </a:r>
          </a:p>
          <a:p>
            <a:pPr marL="342900" indent="-342900">
              <a:buAutoNum type="arabicPeriod"/>
            </a:pPr>
            <a:r>
              <a:rPr lang="en-US" dirty="0"/>
              <a:t>Grain removed from memory.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5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1EC-65DF-4E14-A395-D4D73392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Polly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BC654-D157-486F-A2AB-C45F50D5E1C3}"/>
              </a:ext>
            </a:extLst>
          </p:cNvPr>
          <p:cNvSpPr txBox="1"/>
          <p:nvPr/>
        </p:nvSpPr>
        <p:spPr>
          <a:xfrm>
            <a:off x="100667" y="1157681"/>
            <a:ext cx="7048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Polly is a resilient library which allows us to express policies such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Retry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Circuit Breaker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Timeout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Fallback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… (Tons of others)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5FDD5-70EA-4404-8A8F-D9211EAE185C}"/>
              </a:ext>
            </a:extLst>
          </p:cNvPr>
          <p:cNvSpPr txBox="1"/>
          <p:nvPr/>
        </p:nvSpPr>
        <p:spPr>
          <a:xfrm>
            <a:off x="192947" y="3466005"/>
            <a:ext cx="972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sometimes try to connect to Silo and Silo is unavailable (Still loading or whatever).</a:t>
            </a:r>
          </a:p>
          <a:p>
            <a:r>
              <a:rPr lang="en-US" dirty="0"/>
              <a:t>Silo is throwing exceptions like Silo unavailable exception and others. We can give client more tries.</a:t>
            </a:r>
          </a:p>
        </p:txBody>
      </p:sp>
    </p:spTree>
    <p:extLst>
      <p:ext uri="{BB962C8B-B14F-4D97-AF65-F5344CB8AC3E}">
        <p14:creationId xmlns:p14="http://schemas.microsoft.com/office/powerpoint/2010/main" val="208991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EC6B-1EE7-432B-AEC1-08CB1796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PERSISTENCE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D7726-9F63-483A-BB2A-9035B662D1CF}"/>
              </a:ext>
            </a:extLst>
          </p:cNvPr>
          <p:cNvSpPr txBox="1"/>
          <p:nvPr/>
        </p:nvSpPr>
        <p:spPr>
          <a:xfrm>
            <a:off x="0" y="1191237"/>
            <a:ext cx="12381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storage providers that are ready to be used like Azure Storage, Azure DynamoDB Storage and many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going to use </a:t>
            </a:r>
            <a:r>
              <a:rPr lang="en-US" dirty="0" err="1"/>
              <a:t>ADO.Net</a:t>
            </a:r>
            <a:r>
              <a:rPr lang="en-US" dirty="0"/>
              <a:t> provider and PostgreSQL</a:t>
            </a:r>
          </a:p>
          <a:p>
            <a:r>
              <a:rPr lang="en-US" dirty="0">
                <a:hlinkClick r:id="rId2"/>
              </a:rPr>
              <a:t>     https://dotnet.github.io/orleans/docs/host/configuration_guide/adonet_configuration.html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59624-AA08-4E7E-B239-7B15CF59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9" y="2592222"/>
            <a:ext cx="1102995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B5EE0-CA59-44B7-B5D5-74E436F12B8E}"/>
              </a:ext>
            </a:extLst>
          </p:cNvPr>
          <p:cNvSpPr txBox="1"/>
          <p:nvPr/>
        </p:nvSpPr>
        <p:spPr>
          <a:xfrm>
            <a:off x="134269" y="2206900"/>
            <a:ext cx="48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“Orleans” database cluster in 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2EB47-D524-46FD-BA58-BCD21838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8" y="5960319"/>
            <a:ext cx="61912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6C67-008A-4470-AD58-39218CFC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840"/>
          </a:xfrm>
        </p:spPr>
        <p:txBody>
          <a:bodyPr>
            <a:normAutofit fontScale="90000"/>
          </a:bodyPr>
          <a:lstStyle/>
          <a:p>
            <a:r>
              <a:rPr lang="en-US" dirty="0"/>
              <a:t>PG ADMIN – Change TO LOADBALANCER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E6092-38B8-4744-B3EE-C115A4AD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620"/>
            <a:ext cx="9863609" cy="4580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64485-4184-4AB3-BF93-132A2AF0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4834"/>
            <a:ext cx="817245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61AD6-682B-49E7-A42A-438589FAE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4326"/>
            <a:ext cx="12192000" cy="2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F2F9-7A4F-4D23-8F9B-58264EFA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35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LogiN</a:t>
            </a:r>
            <a:r>
              <a:rPr lang="en-US" dirty="0"/>
              <a:t> INTO PGADMIN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E1320-40DA-421C-8388-7A48F14D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04937"/>
            <a:ext cx="8772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5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51E-2D9D-49D2-8EAB-72EDDD9B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2832"/>
          </a:xfrm>
        </p:spPr>
        <p:txBody>
          <a:bodyPr>
            <a:normAutofit fontScale="90000"/>
          </a:bodyPr>
          <a:lstStyle/>
          <a:p>
            <a:r>
              <a:rPr lang="en-US" dirty="0"/>
              <a:t>PostgreSQL SCRIPT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5DC9B-00EA-4902-BF9A-3003EEAAE0D2}"/>
              </a:ext>
            </a:extLst>
          </p:cNvPr>
          <p:cNvSpPr txBox="1"/>
          <p:nvPr/>
        </p:nvSpPr>
        <p:spPr>
          <a:xfrm>
            <a:off x="83976" y="1259633"/>
            <a:ext cx="11926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Link:</a:t>
            </a:r>
          </a:p>
          <a:p>
            <a:r>
              <a:rPr lang="en-US" dirty="0">
                <a:hlinkClick r:id="rId2"/>
              </a:rPr>
              <a:t>https://dotnet.github.io/orleans/docs/host/configuration_guide/adonet_configuration.html</a:t>
            </a:r>
            <a:r>
              <a:rPr lang="en-US" dirty="0"/>
              <a:t> </a:t>
            </a:r>
          </a:p>
          <a:p>
            <a:r>
              <a:rPr lang="en-US" dirty="0"/>
              <a:t>Execute Main Script : </a:t>
            </a:r>
          </a:p>
          <a:p>
            <a:r>
              <a:rPr lang="en-US" dirty="0">
                <a:hlinkClick r:id="rId3"/>
              </a:rPr>
              <a:t>https://github.com/dotnet/orleans/blob/master/src/AdoNet/Shared/PostgreSQL-Main.sql</a:t>
            </a:r>
            <a:endParaRPr lang="en-US" dirty="0"/>
          </a:p>
          <a:p>
            <a:r>
              <a:rPr lang="en-US" dirty="0"/>
              <a:t>Execute Persistence Script : </a:t>
            </a:r>
          </a:p>
          <a:p>
            <a:r>
              <a:rPr lang="en-US" dirty="0">
                <a:hlinkClick r:id="rId4"/>
              </a:rPr>
              <a:t>https://github.com/dotnet/orleans/blob/master/src/AdoNet/Orleans.Persistence.AdoNet/PostgreSQL-Persistence.sql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9BDC6-69A8-409F-90C9-F7546F199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" y="3079101"/>
            <a:ext cx="7505700" cy="37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517-212D-4817-846F-AFD5B30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5BC3D-ABD8-4F51-AED4-4417F8EEF120}"/>
              </a:ext>
            </a:extLst>
          </p:cNvPr>
          <p:cNvSpPr/>
          <p:nvPr/>
        </p:nvSpPr>
        <p:spPr>
          <a:xfrm>
            <a:off x="11186" y="1263397"/>
            <a:ext cx="1218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is a framework that provides a straightforward approach to build distributed, high scale computing applications without the need to learn and apply complex concurrency or other scaling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provide an intuitive way of building Stateful middle tier.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business logical entities appear as a sea of isolated global addressable .NET objects  called grains.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different applications defined types distributed across cluster of servers called Silos.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DD5F-E064-4DCC-A632-57E819F8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4" y="3882006"/>
            <a:ext cx="8448675" cy="2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33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ECE-7D62-4E57-BA7D-EE5E73A7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8815"/>
          </a:xfrm>
        </p:spPr>
        <p:txBody>
          <a:bodyPr/>
          <a:lstStyle/>
          <a:p>
            <a:r>
              <a:rPr lang="en-US" dirty="0"/>
              <a:t>SILO Persistence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BA02A-5A12-497F-8501-78E3F0F9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" y="1312214"/>
            <a:ext cx="95059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5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33BB-4D77-454D-994C-C355282D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– Kubernetes SERVICE to </a:t>
            </a:r>
            <a:r>
              <a:rPr lang="en-US" dirty="0" err="1"/>
              <a:t>loadbalancer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A77CA-B28A-450A-A80E-20CDE6B4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586204"/>
            <a:ext cx="8287760" cy="4329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CAB1B-DDAB-4108-BD57-3D164C92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" y="1138529"/>
            <a:ext cx="742950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B86DF-3FBF-4608-A2FC-6E7018DC8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6419"/>
            <a:ext cx="12192000" cy="1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D7E6-BA1D-47FF-9DA3-A46254A6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Automatic SQL Scripts deployment with </a:t>
            </a:r>
            <a:r>
              <a:rPr lang="en-US" dirty="0" err="1"/>
              <a:t>dbup</a:t>
            </a:r>
            <a:r>
              <a:rPr lang="en-US" dirty="0"/>
              <a:t> 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B1E81-0CE5-4F69-B8E7-CDE113D17019}"/>
              </a:ext>
            </a:extLst>
          </p:cNvPr>
          <p:cNvSpPr txBox="1"/>
          <p:nvPr/>
        </p:nvSpPr>
        <p:spPr>
          <a:xfrm>
            <a:off x="119271" y="1140903"/>
            <a:ext cx="12072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previous slides, we must manually run two SQL scripts to create DB structure for  grain persistence.</a:t>
            </a:r>
          </a:p>
          <a:p>
            <a:endParaRPr lang="en-US" dirty="0"/>
          </a:p>
          <a:p>
            <a:r>
              <a:rPr lang="en-US"/>
              <a:t>https://dbup.readthedocs.io/en/latest/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DbUp</a:t>
            </a:r>
            <a:r>
              <a:rPr lang="en-US" dirty="0"/>
              <a:t> is a .NET library that helps you to deploy changes to SQL Server databases. It tracks which SQL scripts have been </a:t>
            </a:r>
          </a:p>
          <a:p>
            <a:r>
              <a:rPr lang="en-US" dirty="0"/>
              <a:t>     run already and runs the change scripts that are needed to get your database up to date.</a:t>
            </a:r>
          </a:p>
        </p:txBody>
      </p:sp>
    </p:spTree>
    <p:extLst>
      <p:ext uri="{BB962C8B-B14F-4D97-AF65-F5344CB8AC3E}">
        <p14:creationId xmlns:p14="http://schemas.microsoft.com/office/powerpoint/2010/main" val="429089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A57C-305A-47A4-B775-F87457E9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859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DASHBOARD (Internal monitoring tool)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53A2-7749-453F-B208-634D5C5AF96D}"/>
              </a:ext>
            </a:extLst>
          </p:cNvPr>
          <p:cNvSpPr txBox="1"/>
          <p:nvPr/>
        </p:nvSpPr>
        <p:spPr>
          <a:xfrm>
            <a:off x="234891" y="1208015"/>
            <a:ext cx="544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simple and give us serious insight into Orleans.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7DA2D-ACB1-4BFE-9E2B-17970F43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874"/>
            <a:ext cx="12192000" cy="48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56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EFF3-C91D-48B0-8F67-0762AC8A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call filters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00EE3-6EBE-44BF-85FE-7C69AFA07727}"/>
              </a:ext>
            </a:extLst>
          </p:cNvPr>
          <p:cNvSpPr txBox="1"/>
          <p:nvPr/>
        </p:nvSpPr>
        <p:spPr>
          <a:xfrm>
            <a:off x="302003" y="1166327"/>
            <a:ext cx="11746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call filters provide a means for intercepting grain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Filters are coming in two flavors : Incoming call filters &amp; Outgoing call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be used in many scenarios such as authorization Filter can inspect method being invoked and decide if the</a:t>
            </a:r>
          </a:p>
          <a:p>
            <a:r>
              <a:rPr lang="en-US" dirty="0"/>
              <a:t>     user can proceed with the call; login can log a piece of information about method and of course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1498372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7E1A-4E11-4A21-9439-744316FF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F2935-6982-4B84-88A1-0FFE44CFB41D}"/>
              </a:ext>
            </a:extLst>
          </p:cNvPr>
          <p:cNvSpPr txBox="1"/>
          <p:nvPr/>
        </p:nvSpPr>
        <p:spPr>
          <a:xfrm>
            <a:off x="0" y="1115736"/>
            <a:ext cx="1231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RequestContext</a:t>
            </a:r>
            <a:r>
              <a:rPr lang="en-US" dirty="0"/>
              <a:t> is an Orleans feature that allows application metadata, such as trace ID or whatever we need to pass, to </a:t>
            </a:r>
          </a:p>
          <a:p>
            <a:r>
              <a:rPr lang="en-US" dirty="0"/>
              <a:t>     flow with requests to the receiving grains or a chain of </a:t>
            </a:r>
            <a:r>
              <a:rPr lang="en-US" dirty="0" err="1"/>
              <a:t>grians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949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40F-2B9B-423F-899C-AF99CB3A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CBD3-DE3B-43B2-B4EC-BA09428DB483}"/>
              </a:ext>
            </a:extLst>
          </p:cNvPr>
          <p:cNvSpPr txBox="1"/>
          <p:nvPr/>
        </p:nvSpPr>
        <p:spPr>
          <a:xfrm>
            <a:off x="75501" y="1250302"/>
            <a:ext cx="1168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type is a simple .NET class that implements one or more application type defined grain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grains are instances of application defined grain classes that get automatically created by Orleans runtime on servers. On needed basis to handle requests for those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naturally map to most application entities such as user, device, sessions, inventories.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makes easy to build business logic that is object-oriented but scales transparently to a cluster of 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0196A-16F5-48C2-B22A-F9AE570C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6" y="2855167"/>
            <a:ext cx="6877050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A59-3A5E-4ED0-ABB7-51D4F3F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1C784-A53F-4021-83CF-7F9B5E6C7337}"/>
              </a:ext>
            </a:extLst>
          </p:cNvPr>
          <p:cNvSpPr txBox="1"/>
          <p:nvPr/>
        </p:nvSpPr>
        <p:spPr>
          <a:xfrm>
            <a:off x="67112" y="1250302"/>
            <a:ext cx="1168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grain has a stable logical identity. Within its grain type chosen by the application logic. </a:t>
            </a:r>
          </a:p>
          <a:p>
            <a:r>
              <a:rPr lang="en-US" dirty="0"/>
              <a:t>      For example:  User email,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guarantees single thread execution of each individual grain and protects application logic from concurrency and race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can have a persistence storage. It can be in memory state 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grain can be called by other grain or frontend. By using targets grain logic identity without the need to ever create or instantiate a target grain.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Orleans programming model make grains appear as if they are in the memory for the whole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the grain goes through the lifecycle from existing or from persisted state in a storage to be instantiated in a memory/being removed from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 the scenes, the Orleans runtime instantiates the grains whenever there is a work for them to do. Removes them from the memory to reclaim hardware resources when the grains are idle or their for too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DB11-FE9C-44C1-9C66-DC5DD51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670"/>
            <a:ext cx="10763250" cy="22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1AF-7627-427B-87DF-21CA5E4C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of 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EA368-C4D7-4348-81E8-527F5240DA62}"/>
              </a:ext>
            </a:extLst>
          </p:cNvPr>
          <p:cNvSpPr txBox="1"/>
          <p:nvPr/>
        </p:nvSpPr>
        <p:spPr>
          <a:xfrm>
            <a:off x="0" y="1243387"/>
            <a:ext cx="1222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the virtual nature of grains allows Orleans to handle server failures mostly transparently through application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grains that were executing on fail server will automatically instantiate grains on the other servers in the cluster once the failure is detected,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514D-EFC4-4DF1-B6BB-027F5D02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" y="2443715"/>
            <a:ext cx="8258175" cy="4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647-DF14-40D1-8B4B-7827BAF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2" y="2981030"/>
            <a:ext cx="4971691" cy="447970"/>
          </a:xfrm>
        </p:spPr>
        <p:txBody>
          <a:bodyPr>
            <a:normAutofit fontScale="90000"/>
          </a:bodyPr>
          <a:lstStyle/>
          <a:p>
            <a:r>
              <a:rPr lang="en-US" dirty="0"/>
              <a:t>App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259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E09-D914-4054-B03F-C5AEC05F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Silo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8BF8A-4026-41F7-AF65-FAE9DF697370}"/>
              </a:ext>
            </a:extLst>
          </p:cNvPr>
          <p:cNvSpPr txBox="1"/>
          <p:nvPr/>
        </p:nvSpPr>
        <p:spPr>
          <a:xfrm>
            <a:off x="117446" y="1233182"/>
            <a:ext cx="1193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silo is used for application that houses grains. You can call it as Silo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used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acts as connector to the silos and to the grains of the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A8D48-3E4A-482C-B78D-48E74844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2715208"/>
            <a:ext cx="8201025" cy="4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DFF-F120-49D0-9639-182A5EE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6802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APP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EE7D5-6A17-492A-BD13-A2D51D8B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46807"/>
              </p:ext>
            </p:extLst>
          </p:nvPr>
        </p:nvGraphicFramePr>
        <p:xfrm>
          <a:off x="387757" y="1239784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56">
                  <a:extLst>
                    <a:ext uri="{9D8B030D-6E8A-4147-A177-3AD203B41FA5}">
                      <a16:colId xmlns:a16="http://schemas.microsoft.com/office/drawing/2014/main" val="3747925219"/>
                    </a:ext>
                  </a:extLst>
                </a:gridCol>
                <a:gridCol w="5629944">
                  <a:extLst>
                    <a:ext uri="{9D8B030D-6E8A-4147-A177-3AD203B41FA5}">
                      <a16:colId xmlns:a16="http://schemas.microsoft.com/office/drawing/2014/main" val="10340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Orleans App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Microsoft.Orleans.Core.Abstractions</a:t>
                      </a:r>
                      <a:r>
                        <a:rPr lang="en-US" dirty="0"/>
                        <a:t> – Contains types implemented in Orleans runtime.</a:t>
                      </a:r>
                    </a:p>
                    <a:p>
                      <a:r>
                        <a:rPr lang="en-US" dirty="0" err="1"/>
                        <a:t>Microsoft.Orleans.CodeGenerator</a:t>
                      </a:r>
                      <a:r>
                        <a:rPr lang="en-US" err="1"/>
                        <a:t>.</a:t>
                      </a:r>
                      <a:r>
                        <a:rPr lang="en-US"/>
                        <a:t>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Microsoft.Orleans.Core.Abstractions</a:t>
                      </a:r>
                      <a:endParaRPr lang="en-US" dirty="0"/>
                    </a:p>
                    <a:p>
                      <a:r>
                        <a:rPr lang="en-US" dirty="0" err="1"/>
                        <a:t>Microsoft.Orleans.CodeGenerator.MSBuild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4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8741-C4F2-4F1C-8276-B924B5C1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266"/>
            <a:ext cx="11029616" cy="421969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7F3B4-8C6B-4181-A673-4BEF7790032A}"/>
              </a:ext>
            </a:extLst>
          </p:cNvPr>
          <p:cNvSpPr txBox="1"/>
          <p:nvPr/>
        </p:nvSpPr>
        <p:spPr>
          <a:xfrm>
            <a:off x="75500" y="1040235"/>
            <a:ext cx="11329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client is used for application code that interacts with grains. But that is itself not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code runs outside of silos where grains are hosted.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Client acts as a connector to Silos and to all grains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the clients are used at frontend webservers to connect to Orleans silos which serve as middle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silos are hosting grains executing their business logic.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61B53-88EF-4D0D-B50F-5C2EDC58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2" y="2543176"/>
            <a:ext cx="8382000" cy="38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09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{A86F5EC5-F336-4898-8823-BE5A22861C09}tf33552983_win32</Template>
  <TotalTime>1484</TotalTime>
  <Words>1695</Words>
  <Application>Microsoft Office PowerPoint</Application>
  <PresentationFormat>Widescreen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Franklin Gothic Book</vt:lpstr>
      <vt:lpstr>Franklin Gothic Demi</vt:lpstr>
      <vt:lpstr>Wingdings 2</vt:lpstr>
      <vt:lpstr>DividendVTI</vt:lpstr>
      <vt:lpstr>Microsoft Orleans</vt:lpstr>
      <vt:lpstr>Microsoft Orleans</vt:lpstr>
      <vt:lpstr>GRAINS</vt:lpstr>
      <vt:lpstr>GRAIN</vt:lpstr>
      <vt:lpstr>Failure of grains</vt:lpstr>
      <vt:lpstr>App Setup and configuration</vt:lpstr>
      <vt:lpstr>Silo</vt:lpstr>
      <vt:lpstr>Orleans APP STRUCTURE</vt:lpstr>
      <vt:lpstr>Grain CLIENT</vt:lpstr>
      <vt:lpstr>Client configuration</vt:lpstr>
      <vt:lpstr>Create GRAIN</vt:lpstr>
      <vt:lpstr>Grain IDENTITY</vt:lpstr>
      <vt:lpstr>Grain LIFECYCLE</vt:lpstr>
      <vt:lpstr>Grain LIFECYCLE</vt:lpstr>
      <vt:lpstr>Polly</vt:lpstr>
      <vt:lpstr>GRAIN PERSISTENCE</vt:lpstr>
      <vt:lpstr>PG ADMIN – Change TO LOADBALANCER</vt:lpstr>
      <vt:lpstr>LogiN INTO PGADMIN</vt:lpstr>
      <vt:lpstr>PostgreSQL SCRIPT </vt:lpstr>
      <vt:lpstr>SILO Persistence</vt:lpstr>
      <vt:lpstr>ORLEANS – Kubernetes SERVICE to loadbalancer</vt:lpstr>
      <vt:lpstr>Automatic SQL Scripts deployment with dbup library</vt:lpstr>
      <vt:lpstr>Orleans DASHBOARD (Internal monitoring tool)</vt:lpstr>
      <vt:lpstr>Grain call filters</vt:lpstr>
      <vt:lpstr>REQUEST CONTEXT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Orleans</dc:title>
  <dc:creator>Sandeep Kandula</dc:creator>
  <cp:lastModifiedBy>Sandeep Kandula</cp:lastModifiedBy>
  <cp:revision>314</cp:revision>
  <dcterms:created xsi:type="dcterms:W3CDTF">2021-01-12T09:04:48Z</dcterms:created>
  <dcterms:modified xsi:type="dcterms:W3CDTF">2021-01-17T14:10:42Z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