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Shared/PostgreSQL-Main.sql" TargetMode="External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tnet/orleans/blob/master/src/AdoNet/Orleans.Persistence.AdoNet/PostgreSQL-Persistence.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store.com/downloads#releas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Orleans.Clustering.AdoNet/PostgreSQL-Clustering.sq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github.com/OrleansContrib/Orleans.Clustering.Kubernetes/tree/master/samples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give client more tries.</a:t>
            </a:r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C6B-1EE7-432B-AEC1-08CB179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PERSISTENCE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7726-9F63-483A-BB2A-9035B662D1CF}"/>
              </a:ext>
            </a:extLst>
          </p:cNvPr>
          <p:cNvSpPr txBox="1"/>
          <p:nvPr/>
        </p:nvSpPr>
        <p:spPr>
          <a:xfrm>
            <a:off x="0" y="1191237"/>
            <a:ext cx="1238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storage providers that are ready to be used like Azure Storage, Azure DynamoDB Storage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use </a:t>
            </a:r>
            <a:r>
              <a:rPr lang="en-US" dirty="0" err="1"/>
              <a:t>ADO.Net</a:t>
            </a:r>
            <a:r>
              <a:rPr lang="en-US" dirty="0"/>
              <a:t> provider and PostgreSQL</a:t>
            </a:r>
          </a:p>
          <a:p>
            <a:r>
              <a:rPr lang="en-US" dirty="0">
                <a:hlinkClick r:id="rId2"/>
              </a:rPr>
              <a:t>     https://dotnet.github.io/orleans/docs/host/configuration_guide/adonet_configuration.html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9624-AA08-4E7E-B239-7B15CF5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" y="2592222"/>
            <a:ext cx="110299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5EE0-CA59-44B7-B5D5-74E436F12B8E}"/>
              </a:ext>
            </a:extLst>
          </p:cNvPr>
          <p:cNvSpPr txBox="1"/>
          <p:nvPr/>
        </p:nvSpPr>
        <p:spPr>
          <a:xfrm>
            <a:off x="134269" y="2206900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“Orleans” database cluster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EB47-D524-46FD-BA58-BCD21838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" y="596031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C67-008A-4470-AD58-39218CF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 dirty="0"/>
              <a:t>PG ADMIN – Change TO LOADBALANCER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6092-38B8-4744-B3EE-C115A4AD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20"/>
            <a:ext cx="9863609" cy="45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4485-4184-4AB3-BF93-132A2AF0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834"/>
            <a:ext cx="81724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1AD6-682B-49E7-A42A-438589FA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4326"/>
            <a:ext cx="12192000" cy="2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F2F9-7A4F-4D23-8F9B-58264E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LogiN</a:t>
            </a:r>
            <a:r>
              <a:rPr lang="en-US" dirty="0"/>
              <a:t> INTO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1320-40DA-421C-8388-7A48F14D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4937"/>
            <a:ext cx="8772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51E-2D9D-49D2-8EAB-72EDDD9B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DC9B-00EA-4902-BF9A-3003EEAAE0D2}"/>
              </a:ext>
            </a:extLst>
          </p:cNvPr>
          <p:cNvSpPr txBox="1"/>
          <p:nvPr/>
        </p:nvSpPr>
        <p:spPr>
          <a:xfrm>
            <a:off x="83976" y="1259633"/>
            <a:ext cx="11926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Link:</a:t>
            </a:r>
          </a:p>
          <a:p>
            <a:r>
              <a:rPr lang="en-US" dirty="0">
                <a:hlinkClick r:id="rId2"/>
              </a:rPr>
              <a:t>https://dotnet.github.io/orleans/docs/host/configuration_guide/adonet_configuration.html</a:t>
            </a:r>
            <a:r>
              <a:rPr lang="en-US" dirty="0"/>
              <a:t> </a:t>
            </a:r>
          </a:p>
          <a:p>
            <a:r>
              <a:rPr lang="en-US" dirty="0"/>
              <a:t>Execute Main Script : </a:t>
            </a:r>
          </a:p>
          <a:p>
            <a:r>
              <a:rPr lang="en-US" dirty="0">
                <a:hlinkClick r:id="rId3"/>
              </a:rPr>
              <a:t>https://github.com/dotnet/orleans/blob/master/src/AdoNet/Shared/PostgreSQL-Main.sql</a:t>
            </a:r>
            <a:endParaRPr lang="en-US" dirty="0"/>
          </a:p>
          <a:p>
            <a:r>
              <a:rPr lang="en-US" dirty="0"/>
              <a:t>Execute Persistence Script : </a:t>
            </a:r>
          </a:p>
          <a:p>
            <a:r>
              <a:rPr lang="en-US" dirty="0">
                <a:hlinkClick r:id="rId4"/>
              </a:rPr>
              <a:t>https://github.com/dotnet/orleans/blob/master/src/AdoNet/Orleans.Persistence.AdoNet/PostgreSQL-Persistence.sql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DC6-69A8-409F-90C9-F7546F19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" y="3079101"/>
            <a:ext cx="7505700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ECE-7D62-4E57-BA7D-EE5E73A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SILO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A02A-5A12-497F-8501-78E3F0F9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" y="1312214"/>
            <a:ext cx="9505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5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3BB-4D77-454D-994C-C355282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– Kubernetes SERVICE to </a:t>
            </a:r>
            <a:r>
              <a:rPr lang="en-US" dirty="0" err="1"/>
              <a:t>loadbalancer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77CA-B28A-450A-A80E-20CDE6B4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586204"/>
            <a:ext cx="8287760" cy="432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AB1B-DDAB-4108-BD57-3D164C92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1138529"/>
            <a:ext cx="74295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B86DF-3FBF-4608-A2FC-6E7018D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419"/>
            <a:ext cx="12192000" cy="1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7E6-BA1D-47FF-9DA3-A46254A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SQL Scripts deployment with </a:t>
            </a:r>
            <a:r>
              <a:rPr lang="en-US" dirty="0" err="1"/>
              <a:t>dbup</a:t>
            </a:r>
            <a:r>
              <a:rPr lang="en-US" dirty="0"/>
              <a:t>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B1E81-0CE5-4F69-B8E7-CDE113D17019}"/>
              </a:ext>
            </a:extLst>
          </p:cNvPr>
          <p:cNvSpPr txBox="1"/>
          <p:nvPr/>
        </p:nvSpPr>
        <p:spPr>
          <a:xfrm>
            <a:off x="119271" y="1140903"/>
            <a:ext cx="12072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slides, we must manually run two SQL scripts to create DB structure for  grain persistence.</a:t>
            </a:r>
          </a:p>
          <a:p>
            <a:endParaRPr lang="en-US" dirty="0"/>
          </a:p>
          <a:p>
            <a:r>
              <a:rPr lang="en-US"/>
              <a:t>https://dbup.readthedocs.io/en/latest/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DbUp</a:t>
            </a:r>
            <a:r>
              <a:rPr lang="en-US" dirty="0"/>
              <a:t> is a .NET library that helps you to deploy changes to SQL Server databases. It tracks which SQL scripts have been </a:t>
            </a:r>
          </a:p>
          <a:p>
            <a:r>
              <a:rPr lang="en-US" dirty="0"/>
              <a:t>     run already and runs the change scripts that are needed to get your database up to date.</a:t>
            </a:r>
          </a:p>
        </p:txBody>
      </p:sp>
    </p:spTree>
    <p:extLst>
      <p:ext uri="{BB962C8B-B14F-4D97-AF65-F5344CB8AC3E}">
        <p14:creationId xmlns:p14="http://schemas.microsoft.com/office/powerpoint/2010/main" val="429089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A57C-305A-47A4-B775-F87457E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DASHBOARD (Internal monitoring tool)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53A2-7749-453F-B208-634D5C5AF96D}"/>
              </a:ext>
            </a:extLst>
          </p:cNvPr>
          <p:cNvSpPr txBox="1"/>
          <p:nvPr/>
        </p:nvSpPr>
        <p:spPr>
          <a:xfrm>
            <a:off x="234891" y="1208015"/>
            <a:ext cx="544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simple and give us serious insight into Orleans.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DA2D-ACB1-4BFE-9E2B-17970F43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74"/>
            <a:ext cx="12192000" cy="48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EFF3-C91D-48B0-8F67-0762AC8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call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00EE3-6EBE-44BF-85FE-7C69AFA07727}"/>
              </a:ext>
            </a:extLst>
          </p:cNvPr>
          <p:cNvSpPr txBox="1"/>
          <p:nvPr/>
        </p:nvSpPr>
        <p:spPr>
          <a:xfrm>
            <a:off x="302003" y="1166327"/>
            <a:ext cx="11746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call filters provide a means for intercepting grain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 are coming in two flavors : Incoming call filters &amp; Outgoing call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used in many scenarios such as authorization Filter can inspect method being invoked and decide if the</a:t>
            </a:r>
          </a:p>
          <a:p>
            <a:r>
              <a:rPr lang="en-US" dirty="0"/>
              <a:t>     user can proceed with the call; login can log a piece of information about method and of course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149837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7E1A-4E11-4A21-9439-744316FF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F2935-6982-4B84-88A1-0FFE44CFB41D}"/>
              </a:ext>
            </a:extLst>
          </p:cNvPr>
          <p:cNvSpPr txBox="1"/>
          <p:nvPr/>
        </p:nvSpPr>
        <p:spPr>
          <a:xfrm>
            <a:off x="0" y="1115736"/>
            <a:ext cx="1231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Context is an Orleans feature that allows application metadata, such as trace ID or whatever we need to pass, to </a:t>
            </a:r>
          </a:p>
          <a:p>
            <a:r>
              <a:rPr lang="en-US" dirty="0"/>
              <a:t>     flow with requests to the receiving grains or a chain of </a:t>
            </a:r>
            <a:r>
              <a:rPr lang="en-US" dirty="0" err="1"/>
              <a:t>grians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949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1110-AC3E-4D4D-AE5E-37C0FC7B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Sourcing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55EE5-0DB9-4E14-8591-9AF78032E34C}"/>
              </a:ext>
            </a:extLst>
          </p:cNvPr>
          <p:cNvSpPr txBox="1"/>
          <p:nvPr/>
        </p:nvSpPr>
        <p:spPr>
          <a:xfrm>
            <a:off x="0" y="964734"/>
            <a:ext cx="123773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sourcing ensures that all changes to the application state are stored as a sequence of events. Not just query these </a:t>
            </a:r>
          </a:p>
          <a:p>
            <a:r>
              <a:rPr lang="en-US" dirty="0"/>
              <a:t>     events or even walk to construct the past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fundamental idea of event sourcing is that ensuring every change to the state of an application is captured in an event</a:t>
            </a:r>
          </a:p>
          <a:p>
            <a:r>
              <a:rPr lang="en-US" dirty="0"/>
              <a:t>      object. This event object is stored in sequence that we applied for the same lifetime as the application state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important thing in event source is that we have a log of all changes. Not just that we can see order of events and </a:t>
            </a:r>
          </a:p>
          <a:p>
            <a:r>
              <a:rPr lang="en-US" dirty="0"/>
              <a:t>     write to a log file whenever event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client posting Greeting events to the Grain. Each of these Greeting event holds Greeting and </a:t>
            </a:r>
            <a:r>
              <a:rPr lang="en-US" dirty="0" err="1"/>
              <a:t>TimeStamp.We</a:t>
            </a:r>
            <a:r>
              <a:rPr lang="en-US" dirty="0"/>
              <a:t> know </a:t>
            </a:r>
          </a:p>
          <a:p>
            <a:r>
              <a:rPr lang="en-US" dirty="0"/>
              <a:t>     that event reached the Grain. Any time, the object reaches the GRAIN then it will be stored in </a:t>
            </a:r>
            <a:r>
              <a:rPr lang="en-US" dirty="0" err="1"/>
              <a:t>EventStore</a:t>
            </a:r>
            <a:r>
              <a:rPr lang="en-US" dirty="0"/>
              <a:t> for that method.</a:t>
            </a:r>
          </a:p>
          <a:p>
            <a:r>
              <a:rPr lang="en-US" dirty="0"/>
              <a:t>     It will give an ordered event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88801-19FC-4DC7-96FA-5998CBD0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4986"/>
            <a:ext cx="10610850" cy="33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5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096B-4417-4509-944B-BBB20800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6321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JOURNALED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AF2D-81CE-43D3-ACCA-8F5A3D7DCE11}"/>
              </a:ext>
            </a:extLst>
          </p:cNvPr>
          <p:cNvSpPr txBox="1"/>
          <p:nvPr/>
        </p:nvSpPr>
        <p:spPr>
          <a:xfrm>
            <a:off x="142614" y="1006679"/>
            <a:ext cx="12005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Event Sourcing is a stream of events. There is a possibility to touch each of the events or reply to the whole set</a:t>
            </a:r>
          </a:p>
          <a:p>
            <a:r>
              <a:rPr lang="en-US" dirty="0"/>
              <a:t>     of events which already happened.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gives us great flexibility in programming where exactly knows what happened and when happened. Useful for </a:t>
            </a:r>
          </a:p>
          <a:p>
            <a:r>
              <a:rPr lang="en-US" dirty="0"/>
              <a:t>     debugging. In this case, we are going to implement saving of latest event. We are going to store it in the table of </a:t>
            </a:r>
          </a:p>
          <a:p>
            <a:r>
              <a:rPr lang="en-US" dirty="0"/>
              <a:t>     relational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2C9A-F8B7-48B5-A6E1-31A217A5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FCF70-25F7-4662-8132-E317329F3DCE}"/>
              </a:ext>
            </a:extLst>
          </p:cNvPr>
          <p:cNvSpPr txBox="1"/>
          <p:nvPr/>
        </p:nvSpPr>
        <p:spPr>
          <a:xfrm>
            <a:off x="0" y="1140903"/>
            <a:ext cx="12078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Store is a stream database which stores data as immutable series of events and directly supports event sourcing.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https://www.eventstore.com/downloads#releases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035-F4A2-4CB2-9141-0C7D8F99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2" y="668600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Graceful SHUTDOWN of silo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E6344-1D2D-41A9-A939-A1F31BA11C7F}"/>
              </a:ext>
            </a:extLst>
          </p:cNvPr>
          <p:cNvSpPr txBox="1"/>
          <p:nvPr/>
        </p:nvSpPr>
        <p:spPr>
          <a:xfrm>
            <a:off x="312571" y="1098958"/>
            <a:ext cx="11979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useful for preparation of Clustering.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Ctrl + C is pressed, it will generate cancel event. The application will exit immediately causing a catastrophic silo </a:t>
            </a:r>
          </a:p>
          <a:p>
            <a:r>
              <a:rPr lang="en-US" dirty="0"/>
              <a:t>     clash and loss of memory state.</a:t>
            </a:r>
          </a:p>
          <a:p>
            <a:r>
              <a:rPr lang="en-US" dirty="0"/>
              <a:t>With a little of magic, we can prevent application causing before application save state and performs 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358195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256C-2039-4CA5-8028-8CE5F289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Orleans clustering with ADO.net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4DD2D-B25A-48ED-A3B2-3CC07C2B9233}"/>
              </a:ext>
            </a:extLst>
          </p:cNvPr>
          <p:cNvSpPr txBox="1"/>
          <p:nvPr/>
        </p:nvSpPr>
        <p:spPr>
          <a:xfrm>
            <a:off x="327171" y="1266738"/>
            <a:ext cx="117232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clustering is based on built-in membership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agreeing on currently live silos. They detect failed ones and allow new silos to connect to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Startup, each Silo writes to membership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Silos ping with each other with messages called heart-beats.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Silo starts pinging, then other silos will decide that one silo is not responding. They write a suspicious state to </a:t>
            </a:r>
          </a:p>
          <a:p>
            <a:r>
              <a:rPr lang="en-US" dirty="0"/>
              <a:t>     membership table. One suspicion is not enough to decide that silo is dead. </a:t>
            </a:r>
          </a:p>
          <a:p>
            <a:r>
              <a:rPr lang="en-US" dirty="0"/>
              <a:t>     All the silos need to conform that Silo is dead.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C33E6-5630-49FB-B56C-5E9323F5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2644"/>
            <a:ext cx="9467850" cy="301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BBADE-E9EF-46AE-9848-3B22694D2F17}"/>
              </a:ext>
            </a:extLst>
          </p:cNvPr>
          <p:cNvSpPr txBox="1"/>
          <p:nvPr/>
        </p:nvSpPr>
        <p:spPr>
          <a:xfrm>
            <a:off x="0" y="3274736"/>
            <a:ext cx="1138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https://github.com/dotnet/orleans/blob/master/src/AdoNet/Orleans.Clustering.AdoNet/PostgreSQL-Clustering.sql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orleansmembershiptable</a:t>
            </a:r>
            <a:r>
              <a:rPr lang="en-US" dirty="0"/>
              <a:t>, </a:t>
            </a:r>
            <a:r>
              <a:rPr lang="en-US" dirty="0" err="1"/>
              <a:t>orleansmembershipversiontable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8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7F96-928E-453A-8997-A0B901BF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in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3C7A-32B4-460C-B5D7-39D5838D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3" y="1613206"/>
            <a:ext cx="7534275" cy="52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4FE4B-73BA-4838-A3A8-BDF1966CD920}"/>
              </a:ext>
            </a:extLst>
          </p:cNvPr>
          <p:cNvSpPr txBox="1"/>
          <p:nvPr/>
        </p:nvSpPr>
        <p:spPr>
          <a:xfrm>
            <a:off x="520118" y="1157681"/>
            <a:ext cx="885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https://github.com/OrleansContrib/Orleans.Clustering.Kubernetes/tree/master/samples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425F9-F58F-4635-B702-855A18F30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2872"/>
            <a:ext cx="12192000" cy="236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DD4A9-6F3B-493F-B063-B2BC8B6C8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77926"/>
            <a:ext cx="12192000" cy="246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BE9580-7D94-4213-9F20-C6FFCAD1A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25969"/>
            <a:ext cx="12192000" cy="206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0DD657-4C9D-4B57-BA53-4598169FF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" y="3616378"/>
            <a:ext cx="12192000" cy="198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47935-9084-4DF8-9CFB-9B6DD7A9F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76" y="3935628"/>
            <a:ext cx="12192000" cy="197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75106-3565-47A1-A98C-8EBF8F04CA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249316"/>
            <a:ext cx="12192000" cy="288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B51927-77B4-4243-8DC1-E7511FBCBE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76" y="4819949"/>
            <a:ext cx="110680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75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8D7D-E144-41AE-8AB0-6C7A3B3B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RESOURCE DEFINITIONS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1DAA5-1640-4CB9-9530-2806F23F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157681"/>
            <a:ext cx="92392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68B2A-A793-43C0-B354-B34E7B4F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36" y="1851331"/>
            <a:ext cx="7972425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8C559-5751-4F7D-AEC6-882E56BB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36" y="2519989"/>
            <a:ext cx="10506075" cy="904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C5ACF7-BC39-419C-80A4-8146B6C15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36" y="3579172"/>
            <a:ext cx="105346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2372</TotalTime>
  <Words>2215</Words>
  <Application>Microsoft Office PowerPoint</Application>
  <PresentationFormat>Widescreen</PresentationFormat>
  <Paragraphs>186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  <vt:lpstr>GRAIN PERSISTENCE</vt:lpstr>
      <vt:lpstr>PG ADMIN – Change TO LOADBALANCER</vt:lpstr>
      <vt:lpstr>LogiN INTO PGADMIN</vt:lpstr>
      <vt:lpstr>PostgreSQL SCRIPT </vt:lpstr>
      <vt:lpstr>SILO Persistence</vt:lpstr>
      <vt:lpstr>ORLEANS – Kubernetes SERVICE to loadbalancer</vt:lpstr>
      <vt:lpstr>Automatic SQL Scripts deployment with dbup library</vt:lpstr>
      <vt:lpstr>Orleans DASHBOARD (Internal monitoring tool)</vt:lpstr>
      <vt:lpstr>Grain call filters</vt:lpstr>
      <vt:lpstr>REQUEST CONTEXT</vt:lpstr>
      <vt:lpstr>Event Sourcing</vt:lpstr>
      <vt:lpstr>JOURNALED GRAIN</vt:lpstr>
      <vt:lpstr>EVENT STORE</vt:lpstr>
      <vt:lpstr>Graceful SHUTDOWN of silo</vt:lpstr>
      <vt:lpstr>Orleans clustering with ADO.net</vt:lpstr>
      <vt:lpstr>Orleans in KUBERNETES</vt:lpstr>
      <vt:lpstr>Custom RESOURCE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408</cp:revision>
  <dcterms:created xsi:type="dcterms:W3CDTF">2021-01-12T09:04:48Z</dcterms:created>
  <dcterms:modified xsi:type="dcterms:W3CDTF">2021-01-22T10:41:53Z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