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65" r:id="rId17"/>
    <p:sldId id="275" r:id="rId18"/>
    <p:sldId id="274" r:id="rId19"/>
    <p:sldId id="276" r:id="rId20"/>
    <p:sldId id="277" r:id="rId21"/>
    <p:sldId id="278" r:id="rId22"/>
    <p:sldId id="279" r:id="rId23"/>
    <p:sldId id="280" r:id="rId24"/>
    <p:sldId id="284" r:id="rId25"/>
    <p:sldId id="289" r:id="rId26"/>
    <p:sldId id="282" r:id="rId27"/>
    <p:sldId id="283" r:id="rId28"/>
    <p:sldId id="285" r:id="rId29"/>
    <p:sldId id="287" r:id="rId30"/>
    <p:sldId id="288" r:id="rId31"/>
    <p:sldId id="290" r:id="rId32"/>
    <p:sldId id="25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10-05-2021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ABF47C-6BE7-481F-AB05-B52FBC9877B2}"/>
              </a:ext>
            </a:extLst>
          </p:cNvPr>
          <p:cNvSpPr>
            <a:spLocks noGrp="1"/>
          </p:cNvSpPr>
          <p:nvPr>
            <p:ph type="dt" sz="half" idx="10"/>
          </p:nvPr>
        </p:nvSpPr>
        <p:spPr/>
        <p:txBody>
          <a:bodyPr/>
          <a:lstStyle/>
          <a:p>
            <a:fld id="{95B38DEA-F89A-499A-81D4-0F17E13A0F54}" type="datetime1">
              <a:rPr lang="en-IN" smtClean="0"/>
              <a:t>10-05-2021</a:t>
            </a:fld>
            <a:endParaRPr lang="en-IN"/>
          </a:p>
        </p:txBody>
      </p:sp>
      <p:sp>
        <p:nvSpPr>
          <p:cNvPr id="5" name="Footer Placeholder 4">
            <a:extLst>
              <a:ext uri="{FF2B5EF4-FFF2-40B4-BE49-F238E27FC236}">
                <a16:creationId xmlns:a16="http://schemas.microsoft.com/office/drawing/2014/main"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20B605-C292-4D14-8912-8251D314F350}"/>
              </a:ext>
            </a:extLst>
          </p:cNvPr>
          <p:cNvSpPr>
            <a:spLocks noGrp="1"/>
          </p:cNvSpPr>
          <p:nvPr>
            <p:ph type="dt" sz="half" idx="10"/>
          </p:nvPr>
        </p:nvSpPr>
        <p:spPr/>
        <p:txBody>
          <a:bodyPr/>
          <a:lstStyle/>
          <a:p>
            <a:fld id="{52CB48DB-8752-4EC9-AEF1-132D60C612E3}" type="datetime1">
              <a:rPr lang="en-IN" smtClean="0"/>
              <a:t>10-05-2021</a:t>
            </a:fld>
            <a:endParaRPr lang="en-IN"/>
          </a:p>
        </p:txBody>
      </p:sp>
      <p:sp>
        <p:nvSpPr>
          <p:cNvPr id="5" name="Footer Placeholder 4">
            <a:extLst>
              <a:ext uri="{FF2B5EF4-FFF2-40B4-BE49-F238E27FC236}">
                <a16:creationId xmlns:a16="http://schemas.microsoft.com/office/drawing/2014/main"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6AA223-7897-4BD9-A6D1-A15242652B24}"/>
              </a:ext>
            </a:extLst>
          </p:cNvPr>
          <p:cNvSpPr>
            <a:spLocks noGrp="1"/>
          </p:cNvSpPr>
          <p:nvPr>
            <p:ph type="dt" sz="half" idx="10"/>
          </p:nvPr>
        </p:nvSpPr>
        <p:spPr/>
        <p:txBody>
          <a:bodyPr/>
          <a:lstStyle/>
          <a:p>
            <a:fld id="{20E4919B-0840-418F-81E8-D1EAC9FB2BFE}" type="datetime1">
              <a:rPr lang="en-IN" smtClean="0"/>
              <a:t>10-05-2021</a:t>
            </a:fld>
            <a:endParaRPr lang="en-IN"/>
          </a:p>
        </p:txBody>
      </p:sp>
      <p:sp>
        <p:nvSpPr>
          <p:cNvPr id="5" name="Footer Placeholder 4">
            <a:extLst>
              <a:ext uri="{FF2B5EF4-FFF2-40B4-BE49-F238E27FC236}">
                <a16:creationId xmlns:a16="http://schemas.microsoft.com/office/drawing/2014/main"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1CCF97-3F8D-4BE3-B3F4-704CF465CA7B}"/>
              </a:ext>
            </a:extLst>
          </p:cNvPr>
          <p:cNvSpPr>
            <a:spLocks noGrp="1"/>
          </p:cNvSpPr>
          <p:nvPr>
            <p:ph type="dt" sz="half" idx="10"/>
          </p:nvPr>
        </p:nvSpPr>
        <p:spPr/>
        <p:txBody>
          <a:bodyPr/>
          <a:lstStyle/>
          <a:p>
            <a:fld id="{14A56409-1144-459D-8580-EF29D8BAED4A}" type="datetime1">
              <a:rPr lang="en-IN" smtClean="0"/>
              <a:t>10-05-2021</a:t>
            </a:fld>
            <a:endParaRPr lang="en-IN"/>
          </a:p>
        </p:txBody>
      </p:sp>
      <p:sp>
        <p:nvSpPr>
          <p:cNvPr id="5" name="Footer Placeholder 4">
            <a:extLst>
              <a:ext uri="{FF2B5EF4-FFF2-40B4-BE49-F238E27FC236}">
                <a16:creationId xmlns:a16="http://schemas.microsoft.com/office/drawing/2014/main"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48F319-72EC-4826-9DD2-EF3EA0136035}"/>
              </a:ext>
            </a:extLst>
          </p:cNvPr>
          <p:cNvSpPr>
            <a:spLocks noGrp="1"/>
          </p:cNvSpPr>
          <p:nvPr>
            <p:ph type="dt" sz="half" idx="10"/>
          </p:nvPr>
        </p:nvSpPr>
        <p:spPr/>
        <p:txBody>
          <a:bodyPr/>
          <a:lstStyle/>
          <a:p>
            <a:fld id="{67926871-090A-4D31-A9C1-76DEC3805894}" type="datetime1">
              <a:rPr lang="en-IN" smtClean="0"/>
              <a:t>10-05-2021</a:t>
            </a:fld>
            <a:endParaRPr lang="en-IN"/>
          </a:p>
        </p:txBody>
      </p:sp>
      <p:sp>
        <p:nvSpPr>
          <p:cNvPr id="5" name="Footer Placeholder 4">
            <a:extLst>
              <a:ext uri="{FF2B5EF4-FFF2-40B4-BE49-F238E27FC236}">
                <a16:creationId xmlns:a16="http://schemas.microsoft.com/office/drawing/2014/main"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14BCF1-40CD-4789-8B4C-1D20A8E3304C}"/>
              </a:ext>
            </a:extLst>
          </p:cNvPr>
          <p:cNvSpPr>
            <a:spLocks noGrp="1"/>
          </p:cNvSpPr>
          <p:nvPr>
            <p:ph type="dt" sz="half" idx="10"/>
          </p:nvPr>
        </p:nvSpPr>
        <p:spPr/>
        <p:txBody>
          <a:bodyPr/>
          <a:lstStyle/>
          <a:p>
            <a:fld id="{7F9657E2-E3D3-4B4C-9FD7-7329F62A123B}" type="datetime1">
              <a:rPr lang="en-IN" smtClean="0"/>
              <a:t>10-05-2021</a:t>
            </a:fld>
            <a:endParaRPr lang="en-IN"/>
          </a:p>
        </p:txBody>
      </p:sp>
      <p:sp>
        <p:nvSpPr>
          <p:cNvPr id="6" name="Footer Placeholder 5">
            <a:extLst>
              <a:ext uri="{FF2B5EF4-FFF2-40B4-BE49-F238E27FC236}">
                <a16:creationId xmlns:a16="http://schemas.microsoft.com/office/drawing/2014/main"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D7FCDA-4AC0-4681-AE6C-03F9DBAEEE60}"/>
              </a:ext>
            </a:extLst>
          </p:cNvPr>
          <p:cNvSpPr>
            <a:spLocks noGrp="1"/>
          </p:cNvSpPr>
          <p:nvPr>
            <p:ph type="dt" sz="half" idx="10"/>
          </p:nvPr>
        </p:nvSpPr>
        <p:spPr/>
        <p:txBody>
          <a:bodyPr/>
          <a:lstStyle/>
          <a:p>
            <a:fld id="{664F21D5-2AAA-408A-910B-555FC11A1CF7}" type="datetime1">
              <a:rPr lang="en-IN" smtClean="0"/>
              <a:t>10-05-2021</a:t>
            </a:fld>
            <a:endParaRPr lang="en-IN"/>
          </a:p>
        </p:txBody>
      </p:sp>
      <p:sp>
        <p:nvSpPr>
          <p:cNvPr id="8" name="Footer Placeholder 7">
            <a:extLst>
              <a:ext uri="{FF2B5EF4-FFF2-40B4-BE49-F238E27FC236}">
                <a16:creationId xmlns:a16="http://schemas.microsoft.com/office/drawing/2014/main"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a16="http://schemas.microsoft.com/office/drawing/2014/main"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1A5BE8-6563-4A9B-A9DF-E921E64FDBCD}"/>
              </a:ext>
            </a:extLst>
          </p:cNvPr>
          <p:cNvSpPr>
            <a:spLocks noGrp="1"/>
          </p:cNvSpPr>
          <p:nvPr>
            <p:ph type="dt" sz="half" idx="10"/>
          </p:nvPr>
        </p:nvSpPr>
        <p:spPr/>
        <p:txBody>
          <a:bodyPr/>
          <a:lstStyle/>
          <a:p>
            <a:fld id="{F356A824-9512-4355-9382-9A341080930D}" type="datetime1">
              <a:rPr lang="en-IN" smtClean="0"/>
              <a:t>10-05-2021</a:t>
            </a:fld>
            <a:endParaRPr lang="en-IN"/>
          </a:p>
        </p:txBody>
      </p:sp>
      <p:sp>
        <p:nvSpPr>
          <p:cNvPr id="4" name="Footer Placeholder 3">
            <a:extLst>
              <a:ext uri="{FF2B5EF4-FFF2-40B4-BE49-F238E27FC236}">
                <a16:creationId xmlns:a16="http://schemas.microsoft.com/office/drawing/2014/main"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C0457-3BA2-4C45-88B7-E219D4272972}"/>
              </a:ext>
            </a:extLst>
          </p:cNvPr>
          <p:cNvSpPr>
            <a:spLocks noGrp="1"/>
          </p:cNvSpPr>
          <p:nvPr>
            <p:ph type="dt" sz="half" idx="10"/>
          </p:nvPr>
        </p:nvSpPr>
        <p:spPr/>
        <p:txBody>
          <a:bodyPr/>
          <a:lstStyle/>
          <a:p>
            <a:fld id="{61D5D980-7089-4CCA-A615-7CE5DE2E0A24}" type="datetime1">
              <a:rPr lang="en-IN" smtClean="0"/>
              <a:t>10-05-2021</a:t>
            </a:fld>
            <a:endParaRPr lang="en-IN"/>
          </a:p>
        </p:txBody>
      </p:sp>
      <p:sp>
        <p:nvSpPr>
          <p:cNvPr id="3" name="Footer Placeholder 2">
            <a:extLst>
              <a:ext uri="{FF2B5EF4-FFF2-40B4-BE49-F238E27FC236}">
                <a16:creationId xmlns:a16="http://schemas.microsoft.com/office/drawing/2014/main"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0F158-1CCF-4187-B626-F3C2F7B23D97}"/>
              </a:ext>
            </a:extLst>
          </p:cNvPr>
          <p:cNvSpPr>
            <a:spLocks noGrp="1"/>
          </p:cNvSpPr>
          <p:nvPr>
            <p:ph type="dt" sz="half" idx="10"/>
          </p:nvPr>
        </p:nvSpPr>
        <p:spPr/>
        <p:txBody>
          <a:bodyPr/>
          <a:lstStyle/>
          <a:p>
            <a:fld id="{BCBBCC49-34F1-4143-A247-5BD173D4A05B}" type="datetime1">
              <a:rPr lang="en-IN" smtClean="0"/>
              <a:t>10-05-2021</a:t>
            </a:fld>
            <a:endParaRPr lang="en-IN"/>
          </a:p>
        </p:txBody>
      </p:sp>
      <p:sp>
        <p:nvSpPr>
          <p:cNvPr id="6" name="Footer Placeholder 5">
            <a:extLst>
              <a:ext uri="{FF2B5EF4-FFF2-40B4-BE49-F238E27FC236}">
                <a16:creationId xmlns:a16="http://schemas.microsoft.com/office/drawing/2014/main"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18EA2F-8D4B-4FFD-8168-B65B7F82DF86}"/>
              </a:ext>
            </a:extLst>
          </p:cNvPr>
          <p:cNvSpPr>
            <a:spLocks noGrp="1"/>
          </p:cNvSpPr>
          <p:nvPr>
            <p:ph type="dt" sz="half" idx="10"/>
          </p:nvPr>
        </p:nvSpPr>
        <p:spPr/>
        <p:txBody>
          <a:bodyPr/>
          <a:lstStyle/>
          <a:p>
            <a:fld id="{2D62E49B-383D-4FEF-83E3-8391B88BD48A}" type="datetime1">
              <a:rPr lang="en-IN" smtClean="0"/>
              <a:t>10-05-2021</a:t>
            </a:fld>
            <a:endParaRPr lang="en-IN"/>
          </a:p>
        </p:txBody>
      </p:sp>
      <p:sp>
        <p:nvSpPr>
          <p:cNvPr id="6" name="Footer Placeholder 5">
            <a:extLst>
              <a:ext uri="{FF2B5EF4-FFF2-40B4-BE49-F238E27FC236}">
                <a16:creationId xmlns:a16="http://schemas.microsoft.com/office/drawing/2014/main"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10-05-2021</a:t>
            </a:fld>
            <a:endParaRPr lang="en-IN"/>
          </a:p>
        </p:txBody>
      </p:sp>
      <p:sp>
        <p:nvSpPr>
          <p:cNvPr id="5" name="Footer Placeholder 4">
            <a:extLst>
              <a:ext uri="{FF2B5EF4-FFF2-40B4-BE49-F238E27FC236}">
                <a16:creationId xmlns:a16="http://schemas.microsoft.com/office/drawing/2014/main"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3FEF-B0DF-4375-9F52-1D18A58B79C9}"/>
              </a:ext>
            </a:extLst>
          </p:cNvPr>
          <p:cNvSpPr>
            <a:spLocks noGrp="1"/>
          </p:cNvSpPr>
          <p:nvPr>
            <p:ph type="ctrTitle"/>
          </p:nvPr>
        </p:nvSpPr>
        <p:spPr>
          <a:xfrm>
            <a:off x="1524000" y="1678955"/>
            <a:ext cx="9144000" cy="2387600"/>
          </a:xfrm>
        </p:spPr>
        <p:txBody>
          <a:bodyPr>
            <a:normAutofit fontScale="90000"/>
          </a:bodyPr>
          <a:lstStyle/>
          <a:p>
            <a:r>
              <a:rPr lang="en-IN" dirty="0"/>
              <a:t>Image Captioning Using Classical Encoder / Decoder Approach</a:t>
            </a:r>
          </a:p>
        </p:txBody>
      </p:sp>
      <p:sp>
        <p:nvSpPr>
          <p:cNvPr id="3" name="Subtitle 2">
            <a:extLst>
              <a:ext uri="{FF2B5EF4-FFF2-40B4-BE49-F238E27FC236}">
                <a16:creationId xmlns:a16="http://schemas.microsoft.com/office/drawing/2014/main"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a16="http://schemas.microsoft.com/office/drawing/2014/main"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panose="02040503050406030204" pitchFamily="18" charset="0"/>
                            </a:rPr>
                          </m:ctrlPr>
                        </m:funcPr>
                        <m:fName>
                          <m:r>
                            <m:rPr>
                              <m:sty m:val="p"/>
                            </m:rPr>
                            <a:rPr lang="en-IN" sz="1900" b="0" i="0" smtClean="0">
                              <a:latin typeface="Cambria Math" panose="02040503050406030204" pitchFamily="18" charset="0"/>
                            </a:rPr>
                            <m:t>exp</m:t>
                          </m:r>
                        </m:fName>
                        <m:e>
                          <m:d>
                            <m:dPr>
                              <m:ctrlPr>
                                <a:rPr lang="en-IN" sz="1900" b="0" i="1" smtClean="0">
                                  <a:latin typeface="Cambria Math" panose="02040503050406030204" pitchFamily="18" charset="0"/>
                                </a:rPr>
                              </m:ctrlPr>
                            </m:dPr>
                            <m:e>
                              <m:nary>
                                <m:naryPr>
                                  <m:chr m:val="∑"/>
                                  <m:ctrlPr>
                                    <a:rPr lang="en-IN" sz="1900" b="0" i="1" smtClean="0">
                                      <a:latin typeface="Cambria Math" panose="02040503050406030204" pitchFamily="18" charset="0"/>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panose="02040503050406030204" pitchFamily="18" charset="0"/>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panose="02040503050406030204" pitchFamily="18" charset="0"/>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panose="02040503050406030204" pitchFamily="18" charset="0"/>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panose="02040503050406030204" pitchFamily="18" charset="0"/>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panose="02040503050406030204" pitchFamily="18" charset="0"/>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panose="02040503050406030204" pitchFamily="18" charset="0"/>
                            </a:rPr>
                          </m:ctrlPr>
                        </m:dPr>
                        <m:e>
                          <m:eqArr>
                            <m:eqArrPr>
                              <m:ctrlPr>
                                <a:rPr lang="en-IN" sz="1900" b="0" i="1" smtClean="0">
                                  <a:latin typeface="Cambria Math" panose="02040503050406030204" pitchFamily="18" charset="0"/>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panose="02040503050406030204" pitchFamily="18" charset="0"/>
                                    </a:rPr>
                                  </m:ctrlPr>
                                </m:funcPr>
                                <m:fName>
                                  <m:r>
                                    <m:rPr>
                                      <m:sty m:val="p"/>
                                    </m:rPr>
                                    <a:rPr lang="en-IN" sz="1900" b="0" i="0" smtClean="0">
                                      <a:latin typeface="Cambria Math" panose="02040503050406030204" pitchFamily="18" charset="0"/>
                                    </a:rPr>
                                    <m:t>exp</m:t>
                                  </m:r>
                                </m:fName>
                                <m:e>
                                  <m:d>
                                    <m:dPr>
                                      <m:ctrlPr>
                                        <a:rPr lang="en-IN" sz="1900" b="0" i="1" smtClean="0">
                                          <a:latin typeface="Cambria Math" panose="02040503050406030204" pitchFamily="18" charset="0"/>
                                        </a:rPr>
                                      </m:ctrlPr>
                                    </m:dPr>
                                    <m:e>
                                      <m:r>
                                        <a:rPr lang="en-IN" sz="1900" b="0" i="1" smtClean="0">
                                          <a:latin typeface="Cambria Math" panose="02040503050406030204" pitchFamily="18" charset="0"/>
                                        </a:rPr>
                                        <m:t>1 − </m:t>
                                      </m:r>
                                      <m:f>
                                        <m:fPr>
                                          <m:ctrlPr>
                                            <a:rPr lang="en-IN" sz="1900" b="0" i="1" smtClean="0">
                                              <a:latin typeface="Cambria Math" panose="02040503050406030204" pitchFamily="18" charset="0"/>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spTree>
    <p:extLst>
      <p:ext uri="{BB962C8B-B14F-4D97-AF65-F5344CB8AC3E}">
        <p14:creationId xmlns:p14="http://schemas.microsoft.com/office/powerpoint/2010/main" val="3351984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panose="02040503050406030204" pitchFamily="18" charset="0"/>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graphicFrame>
        <p:nvGraphicFramePr>
          <p:cNvPr id="6" name="Table 6">
            <a:extLst>
              <a:ext uri="{FF2B5EF4-FFF2-40B4-BE49-F238E27FC236}">
                <a16:creationId xmlns:a16="http://schemas.microsoft.com/office/drawing/2014/main" id="{08CE9452-00C6-4E2F-AF96-8DB070484659}"/>
              </a:ext>
            </a:extLst>
          </p:cNvPr>
          <p:cNvGraphicFramePr>
            <a:graphicFrameLocks noGrp="1"/>
          </p:cNvGraphicFramePr>
          <p:nvPr>
            <p:extLst>
              <p:ext uri="{D42A27DB-BD31-4B8C-83A1-F6EECF244321}">
                <p14:modId xmlns:p14="http://schemas.microsoft.com/office/powerpoint/2010/main" val="1695059468"/>
              </p:ext>
            </p:extLst>
          </p:nvPr>
        </p:nvGraphicFramePr>
        <p:xfrm>
          <a:off x="1369390" y="5435283"/>
          <a:ext cx="9984409" cy="74168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a16="http://schemas.microsoft.com/office/drawing/2014/main" val="953926796"/>
                    </a:ext>
                  </a:extLst>
                </a:gridCol>
                <a:gridCol w="9371236">
                  <a:extLst>
                    <a:ext uri="{9D8B030D-6E8A-4147-A177-3AD203B41FA5}">
                      <a16:colId xmlns:a16="http://schemas.microsoft.com/office/drawing/2014/main"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92879483"/>
                  </a:ext>
                </a:extLst>
              </a:tr>
            </a:tbl>
          </a:graphicData>
        </a:graphic>
      </p:graphicFrame>
    </p:spTree>
    <p:extLst>
      <p:ext uri="{BB962C8B-B14F-4D97-AF65-F5344CB8AC3E}">
        <p14:creationId xmlns:p14="http://schemas.microsoft.com/office/powerpoint/2010/main" val="133604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201185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a16="http://schemas.microsoft.com/office/drawing/2014/main"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1059776522"/>
                    </a:ext>
                  </a:extLst>
                </a:gridCol>
                <a:gridCol w="1502228">
                  <a:extLst>
                    <a:ext uri="{9D8B030D-6E8A-4147-A177-3AD203B41FA5}">
                      <a16:colId xmlns:a16="http://schemas.microsoft.com/office/drawing/2014/main" val="51405990"/>
                    </a:ext>
                  </a:extLst>
                </a:gridCol>
                <a:gridCol w="1502228">
                  <a:extLst>
                    <a:ext uri="{9D8B030D-6E8A-4147-A177-3AD203B41FA5}">
                      <a16:colId xmlns:a16="http://schemas.microsoft.com/office/drawing/2014/main" val="499077790"/>
                    </a:ext>
                  </a:extLst>
                </a:gridCol>
                <a:gridCol w="1502228">
                  <a:extLst>
                    <a:ext uri="{9D8B030D-6E8A-4147-A177-3AD203B41FA5}">
                      <a16:colId xmlns:a16="http://schemas.microsoft.com/office/drawing/2014/main" val="1741106222"/>
                    </a:ext>
                  </a:extLst>
                </a:gridCol>
                <a:gridCol w="1502228">
                  <a:extLst>
                    <a:ext uri="{9D8B030D-6E8A-4147-A177-3AD203B41FA5}">
                      <a16:colId xmlns:a16="http://schemas.microsoft.com/office/drawing/2014/main" val="2560605016"/>
                    </a:ext>
                  </a:extLst>
                </a:gridCol>
                <a:gridCol w="1502228">
                  <a:extLst>
                    <a:ext uri="{9D8B030D-6E8A-4147-A177-3AD203B41FA5}">
                      <a16:colId xmlns:a16="http://schemas.microsoft.com/office/drawing/2014/main" val="1149909260"/>
                    </a:ext>
                  </a:extLst>
                </a:gridCol>
                <a:gridCol w="1502228">
                  <a:extLst>
                    <a:ext uri="{9D8B030D-6E8A-4147-A177-3AD203B41FA5}">
                      <a16:colId xmlns:a16="http://schemas.microsoft.com/office/drawing/2014/main"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a16="http://schemas.microsoft.com/office/drawing/2014/main"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a16="http://schemas.microsoft.com/office/drawing/2014/main"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a16="http://schemas.microsoft.com/office/drawing/2014/main"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a16="http://schemas.microsoft.com/office/drawing/2014/main"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a16="http://schemas.microsoft.com/office/drawing/2014/main"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a16="http://schemas.microsoft.com/office/drawing/2014/main" val="3169493604"/>
                  </a:ext>
                </a:extLst>
              </a:tr>
            </a:tbl>
          </a:graphicData>
        </a:graphic>
      </p:graphicFrame>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spTree>
    <p:extLst>
      <p:ext uri="{BB962C8B-B14F-4D97-AF65-F5344CB8AC3E}">
        <p14:creationId xmlns:p14="http://schemas.microsoft.com/office/powerpoint/2010/main" val="252214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panose="02040503050406030204" pitchFamily="18" charset="0"/>
                            </a:rPr>
                          </m:ctrlPr>
                        </m:dPr>
                        <m:e>
                          <m:eqArr>
                            <m:eqArrPr>
                              <m:ctrlPr>
                                <a:rPr lang="en-IN" sz="1800" b="0" i="1" smtClean="0">
                                  <a:latin typeface="Cambria Math" panose="02040503050406030204" pitchFamily="18" charset="0"/>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1 −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panose="02040503050406030204" pitchFamily="18" charset="0"/>
                            </a:rPr>
                          </m:ctrlPr>
                        </m:dPr>
                        <m:e>
                          <m:nary>
                            <m:naryPr>
                              <m:chr m:val="∑"/>
                              <m:ctrlPr>
                                <a:rPr lang="en-IN" sz="1800" b="0" i="1" smtClean="0">
                                  <a:latin typeface="Cambria Math" panose="02040503050406030204" pitchFamily="18" charset="0"/>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285740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pic>
        <p:nvPicPr>
          <p:cNvPr id="7" name="Picture 6" descr="Chart, histogram&#10;&#10;Description automatically generated">
            <a:extLst>
              <a:ext uri="{FF2B5EF4-FFF2-40B4-BE49-F238E27FC236}">
                <a16:creationId xmlns:a16="http://schemas.microsoft.com/office/drawing/2014/main" id="{C4C3E85A-6B66-4125-B46B-BE7517BF0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443914"/>
            <a:ext cx="5097117" cy="2912436"/>
          </a:xfrm>
          <a:prstGeom prst="rect">
            <a:avLst/>
          </a:prstGeom>
        </p:spPr>
      </p:pic>
    </p:spTree>
    <p:extLst>
      <p:ext uri="{BB962C8B-B14F-4D97-AF65-F5344CB8AC3E}">
        <p14:creationId xmlns:p14="http://schemas.microsoft.com/office/powerpoint/2010/main" val="359927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and save it in train_image_caption.csv, val_image_caption.csv and test_image_caption.csv. </a:t>
            </a:r>
          </a:p>
          <a:p>
            <a:pPr marL="914400" lvl="1" indent="-457200" algn="just">
              <a:lnSpc>
                <a:spcPct val="100000"/>
              </a:lnSpc>
              <a:spcBef>
                <a:spcPts val="0"/>
              </a:spcBef>
              <a:buFont typeface="+mj-lt"/>
              <a:buAutoNum type="romanLcPeriod"/>
            </a:pPr>
            <a:r>
              <a:rPr lang="en-IN" sz="1800" dirty="0"/>
              <a:t>All these files (i.e., train_image_caption.csv, val_image_caption.csv and test_image_caption.csv) have two columns: “image” and “caption”.</a:t>
            </a:r>
          </a:p>
          <a:p>
            <a:pPr marL="914400" lvl="1" indent="-457200" algn="just">
              <a:lnSpc>
                <a:spcPct val="100000"/>
              </a:lnSpc>
              <a:spcBef>
                <a:spcPts val="0"/>
              </a:spcBef>
              <a:buFont typeface="+mj-lt"/>
              <a:buAutoNum type="romanLcPeriod"/>
            </a:pPr>
            <a:r>
              <a:rPr lang="en-IN" sz="1800" dirty="0"/>
              <a:t> All five caption of an image are in a single row corresponding to its image filename, separated by “&lt;&gt;”. These captions are yet not cleaned.</a:t>
            </a:r>
          </a:p>
          <a:p>
            <a:pPr marL="457200" indent="-457200" algn="just">
              <a:lnSpc>
                <a:spcPct val="100000"/>
              </a:lnSpc>
              <a:spcBef>
                <a:spcPts val="0"/>
              </a:spcBef>
              <a:buFont typeface="+mj-lt"/>
              <a:buAutoNum type="arabicPeriod" startAt="3"/>
            </a:pPr>
            <a:r>
              <a:rPr lang="en-IN" sz="2000" dirty="0"/>
              <a:t>Script “scripts/preprocessing.py”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put “</a:t>
            </a:r>
            <a:r>
              <a:rPr lang="en-IN" sz="1800" dirty="0" err="1"/>
              <a:t>startseq</a:t>
            </a:r>
            <a:r>
              <a:rPr lang="en-IN" sz="1800" dirty="0"/>
              <a:t>” and “</a:t>
            </a:r>
            <a:r>
              <a:rPr lang="en-IN" sz="1800" dirty="0" err="1"/>
              <a:t>endseq</a:t>
            </a:r>
            <a:r>
              <a:rPr lang="en-IN" sz="1800" dirty="0"/>
              <a:t>” before and after each processed caption, join them by “#” and save it with its image filename in file train_image_caption_processed.csv. “</a:t>
            </a:r>
            <a:r>
              <a:rPr lang="en-IN" sz="1800" dirty="0" err="1"/>
              <a:t>startseq</a:t>
            </a:r>
            <a:r>
              <a:rPr lang="en-IN" sz="1800" dirty="0"/>
              <a:t>” and “</a:t>
            </a:r>
            <a:r>
              <a:rPr lang="en-IN" sz="1800" dirty="0" err="1"/>
              <a:t>endseq</a:t>
            </a:r>
            <a:r>
              <a:rPr lang="en-IN" sz="1800" dirty="0"/>
              <a:t>” 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p:spTree>
    <p:extLst>
      <p:ext uri="{BB962C8B-B14F-4D97-AF65-F5344CB8AC3E}">
        <p14:creationId xmlns:p14="http://schemas.microsoft.com/office/powerpoint/2010/main" val="2277737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4"/>
            </a:pPr>
            <a:r>
              <a:rPr lang="en-IN" sz="2000" dirty="0"/>
              <a:t>Script “scripts/gen_image_features.csv” does following tasks:</a:t>
            </a:r>
          </a:p>
          <a:p>
            <a:pPr marL="914400" lvl="1" indent="-457200" algn="just">
              <a:lnSpc>
                <a:spcPct val="100000"/>
              </a:lnSpc>
              <a:spcBef>
                <a:spcPts val="0"/>
              </a:spcBef>
              <a:buFont typeface="+mj-lt"/>
              <a:buAutoNum type="romanLcPeriod"/>
            </a:pPr>
            <a:r>
              <a:rPr lang="en-IN" sz="1800" dirty="0"/>
              <a:t>This script loads each image which is in Flickr_8k.trainImages.txt, resize it for the pre-trained model to generate bottleneck features (here, we have used InceptionV3, discussed in later slides).</a:t>
            </a:r>
          </a:p>
          <a:p>
            <a:pPr marL="914400" lvl="1" indent="-457200" algn="just">
              <a:lnSpc>
                <a:spcPct val="100000"/>
              </a:lnSpc>
              <a:spcBef>
                <a:spcPts val="0"/>
              </a:spcBef>
              <a:buFont typeface="+mj-lt"/>
              <a:buAutoNum type="romanLcPeriod"/>
            </a:pPr>
            <a:r>
              <a:rPr lang="en-IN" sz="1800" dirty="0"/>
              <a:t>Then, it passes each of these images through our chosen pre-trained model (here it is InceptionV3) and generates bottleneck feature of dimension 2048. Script has done this task in chunks of size 1000, i.e., generated bottleneck feature and saved them with their image filenames for 1000 images. In this manner, it will save six csv files (because we have 6,000 file names in Flickr_8k.trainImages.txt file).</a:t>
            </a:r>
          </a:p>
          <a:p>
            <a:pPr marL="914400" lvl="1" indent="-457200" algn="just">
              <a:lnSpc>
                <a:spcPct val="100000"/>
              </a:lnSpc>
              <a:spcBef>
                <a:spcPts val="0"/>
              </a:spcBef>
              <a:buFont typeface="+mj-lt"/>
              <a:buAutoNum type="romanLcPeriod"/>
            </a:pPr>
            <a:r>
              <a:rPr lang="en-IN" sz="1800" dirty="0"/>
              <a:t>At last, we can run following code snippet to concatenate all six files generated in the last step:</a:t>
            </a:r>
          </a:p>
          <a:p>
            <a:pPr marL="914400" lvl="2" indent="0" algn="just">
              <a:lnSpc>
                <a:spcPct val="100000"/>
              </a:lnSpc>
              <a:spcBef>
                <a:spcPts val="0"/>
              </a:spcBef>
              <a:buNone/>
            </a:pPr>
            <a:endParaRPr lang="en-IN" sz="16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p:graphicFrame>
        <p:nvGraphicFramePr>
          <p:cNvPr id="6" name="Table 6">
            <a:extLst>
              <a:ext uri="{FF2B5EF4-FFF2-40B4-BE49-F238E27FC236}">
                <a16:creationId xmlns:a16="http://schemas.microsoft.com/office/drawing/2014/main" id="{3708404E-0465-4362-9C24-B7FC57AE2CB7}"/>
              </a:ext>
            </a:extLst>
          </p:cNvPr>
          <p:cNvGraphicFramePr>
            <a:graphicFrameLocks noGrp="1"/>
          </p:cNvGraphicFramePr>
          <p:nvPr>
            <p:extLst>
              <p:ext uri="{D42A27DB-BD31-4B8C-83A1-F6EECF244321}">
                <p14:modId xmlns:p14="http://schemas.microsoft.com/office/powerpoint/2010/main" val="3836656056"/>
              </p:ext>
            </p:extLst>
          </p:nvPr>
        </p:nvGraphicFramePr>
        <p:xfrm>
          <a:off x="1842051" y="3438915"/>
          <a:ext cx="9382539" cy="3017520"/>
        </p:xfrm>
        <a:graphic>
          <a:graphicData uri="http://schemas.openxmlformats.org/drawingml/2006/table">
            <a:tbl>
              <a:tblPr bandRow="1">
                <a:solidFill>
                  <a:schemeClr val="accent3"/>
                </a:solidFill>
                <a:tableStyleId>{69C7853C-536D-4A76-A0AE-DD22124D55A5}</a:tableStyleId>
              </a:tblPr>
              <a:tblGrid>
                <a:gridCol w="652698">
                  <a:extLst>
                    <a:ext uri="{9D8B030D-6E8A-4147-A177-3AD203B41FA5}">
                      <a16:colId xmlns:a16="http://schemas.microsoft.com/office/drawing/2014/main" val="1025995593"/>
                    </a:ext>
                  </a:extLst>
                </a:gridCol>
                <a:gridCol w="8729841">
                  <a:extLst>
                    <a:ext uri="{9D8B030D-6E8A-4147-A177-3AD203B41FA5}">
                      <a16:colId xmlns:a16="http://schemas.microsoft.com/office/drawing/2014/main" val="3397351854"/>
                    </a:ext>
                  </a:extLst>
                </a:gridCol>
              </a:tblGrid>
              <a:tr h="243696">
                <a:tc>
                  <a:txBody>
                    <a:bodyPr/>
                    <a:lstStyle/>
                    <a:p>
                      <a:pPr algn="ctr"/>
                      <a:r>
                        <a:rPr lang="en-IN" sz="1600" i="1" dirty="0">
                          <a:solidFill>
                            <a:schemeClr val="accent1"/>
                          </a:solidFill>
                        </a:rPr>
                        <a:t>1</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import pandas as pd</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451917870"/>
                  </a:ext>
                </a:extLst>
              </a:tr>
              <a:tr h="243696">
                <a:tc>
                  <a:txBody>
                    <a:bodyPr/>
                    <a:lstStyle/>
                    <a:p>
                      <a:pPr algn="ctr"/>
                      <a:r>
                        <a:rPr lang="en-IN" sz="1600" i="1" dirty="0">
                          <a:solidFill>
                            <a:schemeClr val="accent1"/>
                          </a:solidFill>
                        </a:rPr>
                        <a:t>2</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data1 = </a:t>
                      </a:r>
                      <a:r>
                        <a:rPr lang="en-IN" sz="1600" i="1" dirty="0" err="1">
                          <a:solidFill>
                            <a:schemeClr val="bg1"/>
                          </a:solidFill>
                        </a:rPr>
                        <a:t>pd.read_csv</a:t>
                      </a:r>
                      <a:r>
                        <a:rPr lang="en-IN" sz="1600" i="1" dirty="0">
                          <a:solidFill>
                            <a:schemeClr val="bg1"/>
                          </a:solidFill>
                        </a:rPr>
                        <a:t>(“gen_image_vec_0_1000.csv”)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102430626"/>
                  </a:ext>
                </a:extLst>
              </a:tr>
              <a:tr h="243696">
                <a:tc>
                  <a:txBody>
                    <a:bodyPr/>
                    <a:lstStyle/>
                    <a:p>
                      <a:pPr algn="ctr"/>
                      <a:r>
                        <a:rPr lang="en-IN" sz="1600" i="1" dirty="0">
                          <a:solidFill>
                            <a:schemeClr val="accent1"/>
                          </a:solidFill>
                        </a:rPr>
                        <a:t>3</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data2 = </a:t>
                      </a:r>
                      <a:r>
                        <a:rPr lang="en-IN" sz="1600" i="1" dirty="0" err="1">
                          <a:solidFill>
                            <a:schemeClr val="bg1"/>
                          </a:solidFill>
                        </a:rPr>
                        <a:t>pd.read_csv</a:t>
                      </a:r>
                      <a:r>
                        <a:rPr lang="en-IN" sz="1600" i="1" dirty="0">
                          <a:solidFill>
                            <a:schemeClr val="bg1"/>
                          </a:solidFill>
                        </a:rPr>
                        <a:t>(“gen_image_vec_1000_2000.csv”)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818840102"/>
                  </a:ext>
                </a:extLst>
              </a:tr>
              <a:tr h="243696">
                <a:tc>
                  <a:txBody>
                    <a:bodyPr/>
                    <a:lstStyle/>
                    <a:p>
                      <a:pPr algn="ctr"/>
                      <a:r>
                        <a:rPr lang="en-IN" sz="1600" i="1" dirty="0">
                          <a:solidFill>
                            <a:schemeClr val="accent1"/>
                          </a:solidFill>
                        </a:rPr>
                        <a:t>4</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data3 = </a:t>
                      </a:r>
                      <a:r>
                        <a:rPr lang="en-IN" sz="1600" i="1" dirty="0" err="1">
                          <a:solidFill>
                            <a:schemeClr val="bg1"/>
                          </a:solidFill>
                        </a:rPr>
                        <a:t>pd.read_csv</a:t>
                      </a:r>
                      <a:r>
                        <a:rPr lang="en-IN" sz="1600" i="1" dirty="0">
                          <a:solidFill>
                            <a:schemeClr val="bg1"/>
                          </a:solidFill>
                        </a:rPr>
                        <a:t>(“gen_image_vec_2000_3000.csv”)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961751626"/>
                  </a:ext>
                </a:extLst>
              </a:tr>
              <a:tr h="243696">
                <a:tc>
                  <a:txBody>
                    <a:bodyPr/>
                    <a:lstStyle/>
                    <a:p>
                      <a:pPr algn="ctr"/>
                      <a:r>
                        <a:rPr lang="en-IN" sz="1600" i="1" dirty="0">
                          <a:solidFill>
                            <a:schemeClr val="accent1"/>
                          </a:solidFill>
                        </a:rPr>
                        <a:t>5</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data4 = </a:t>
                      </a:r>
                      <a:r>
                        <a:rPr lang="en-IN" sz="1600" i="1" dirty="0" err="1">
                          <a:solidFill>
                            <a:schemeClr val="bg1"/>
                          </a:solidFill>
                        </a:rPr>
                        <a:t>pd.read_csv</a:t>
                      </a:r>
                      <a:r>
                        <a:rPr lang="en-IN" sz="1600" i="1" dirty="0">
                          <a:solidFill>
                            <a:schemeClr val="bg1"/>
                          </a:solidFill>
                        </a:rPr>
                        <a:t>(“gen_image_vec_3000_4000.csv”)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585524039"/>
                  </a:ext>
                </a:extLst>
              </a:tr>
              <a:tr h="243696">
                <a:tc>
                  <a:txBody>
                    <a:bodyPr/>
                    <a:lstStyle/>
                    <a:p>
                      <a:pPr algn="ctr"/>
                      <a:r>
                        <a:rPr lang="en-IN" sz="1600" i="1" dirty="0">
                          <a:solidFill>
                            <a:schemeClr val="accent1"/>
                          </a:solidFill>
                        </a:rPr>
                        <a:t>6</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data5 = </a:t>
                      </a:r>
                      <a:r>
                        <a:rPr lang="en-IN" sz="1600" i="1" dirty="0" err="1">
                          <a:solidFill>
                            <a:schemeClr val="bg1"/>
                          </a:solidFill>
                        </a:rPr>
                        <a:t>pd.read_csv</a:t>
                      </a:r>
                      <a:r>
                        <a:rPr lang="en-IN" sz="1600" i="1" dirty="0">
                          <a:solidFill>
                            <a:schemeClr val="bg1"/>
                          </a:solidFill>
                        </a:rPr>
                        <a:t>(“gen_image_vec_4000_5000.csv”)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23600723"/>
                  </a:ext>
                </a:extLst>
              </a:tr>
              <a:tr h="243696">
                <a:tc>
                  <a:txBody>
                    <a:bodyPr/>
                    <a:lstStyle/>
                    <a:p>
                      <a:pPr algn="ctr"/>
                      <a:r>
                        <a:rPr lang="en-IN" sz="1600" i="1" dirty="0">
                          <a:solidFill>
                            <a:schemeClr val="accent1"/>
                          </a:solidFill>
                        </a:rPr>
                        <a:t>7</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data6 = </a:t>
                      </a:r>
                      <a:r>
                        <a:rPr lang="en-IN" sz="1600" i="1" dirty="0" err="1">
                          <a:solidFill>
                            <a:schemeClr val="bg1"/>
                          </a:solidFill>
                        </a:rPr>
                        <a:t>pd.read_csv</a:t>
                      </a:r>
                      <a:r>
                        <a:rPr lang="en-IN" sz="1600" i="1" dirty="0">
                          <a:solidFill>
                            <a:schemeClr val="bg1"/>
                          </a:solidFill>
                        </a:rPr>
                        <a:t>(“gen_image_vec_5000_6000.csv”)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508601488"/>
                  </a:ext>
                </a:extLst>
              </a:tr>
              <a:tr h="243696">
                <a:tc>
                  <a:txBody>
                    <a:bodyPr/>
                    <a:lstStyle/>
                    <a:p>
                      <a:pPr algn="ctr"/>
                      <a:r>
                        <a:rPr lang="en-IN" sz="1600" i="1" dirty="0">
                          <a:solidFill>
                            <a:schemeClr val="accent1"/>
                          </a:solidFill>
                        </a:rPr>
                        <a:t>8</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 = </a:t>
                      </a:r>
                      <a:r>
                        <a:rPr lang="en-IN" sz="1600" i="1" dirty="0" err="1">
                          <a:solidFill>
                            <a:schemeClr val="bg1"/>
                          </a:solidFill>
                        </a:rPr>
                        <a:t>pd.concat</a:t>
                      </a:r>
                      <a:r>
                        <a:rPr lang="en-IN" sz="1600" i="1" dirty="0">
                          <a:solidFill>
                            <a:schemeClr val="bg1"/>
                          </a:solidFill>
                        </a:rPr>
                        <a:t>([data1, data2, data3, data4, data5, data6]).</a:t>
                      </a:r>
                      <a:r>
                        <a:rPr lang="en-IN" sz="1600" i="1" dirty="0" err="1">
                          <a:solidFill>
                            <a:schemeClr val="bg1"/>
                          </a:solidFill>
                        </a:rPr>
                        <a:t>reset_index</a:t>
                      </a:r>
                      <a:r>
                        <a:rPr lang="en-IN" sz="1600" i="1" dirty="0">
                          <a:solidFill>
                            <a:schemeClr val="bg1"/>
                          </a:solidFill>
                        </a:rPr>
                        <a:t>(drop=True)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500996964"/>
                  </a:ext>
                </a:extLst>
              </a:tr>
              <a:tr h="243696">
                <a:tc>
                  <a:txBody>
                    <a:bodyPr/>
                    <a:lstStyle/>
                    <a:p>
                      <a:pPr algn="ctr"/>
                      <a:r>
                        <a:rPr lang="en-IN" sz="1600" i="1" dirty="0">
                          <a:solidFill>
                            <a:schemeClr val="accent1"/>
                          </a:solidFill>
                        </a:rPr>
                        <a:t>9</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err="1">
                          <a:solidFill>
                            <a:schemeClr val="bg1"/>
                          </a:solidFill>
                        </a:rPr>
                        <a:t>data.to_csv</a:t>
                      </a:r>
                      <a:r>
                        <a:rPr lang="en-IN" sz="1600" i="1" dirty="0">
                          <a:solidFill>
                            <a:schemeClr val="bg1"/>
                          </a:solidFill>
                        </a:rPr>
                        <a:t>(“train_imagename_bottleneck_feat.csv”, index=False)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211773331"/>
                  </a:ext>
                </a:extLst>
              </a:tr>
            </a:tbl>
          </a:graphicData>
        </a:graphic>
      </p:graphicFrame>
    </p:spTree>
    <p:extLst>
      <p:ext uri="{BB962C8B-B14F-4D97-AF65-F5344CB8AC3E}">
        <p14:creationId xmlns:p14="http://schemas.microsoft.com/office/powerpoint/2010/main" val="131154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5"/>
            </a:pPr>
            <a:r>
              <a:rPr lang="en-IN" sz="2000" dirty="0"/>
              <a:t>Script “scripts/training_GColab.py” does following tasks:</a:t>
            </a:r>
          </a:p>
          <a:p>
            <a:pPr marL="914400" lvl="1" indent="-457200" algn="just">
              <a:lnSpc>
                <a:spcPct val="100000"/>
              </a:lnSpc>
              <a:spcBef>
                <a:spcPts val="0"/>
              </a:spcBef>
              <a:buFont typeface="+mj-lt"/>
              <a:buAutoNum type="romanLcPeriod"/>
            </a:pPr>
            <a:r>
              <a:rPr lang="en-IN" sz="1900" dirty="0"/>
              <a:t>Upload following files on Google Drive:</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914400" lvl="2" indent="0" algn="just">
              <a:lnSpc>
                <a:spcPct val="100000"/>
              </a:lnSpc>
              <a:spcBef>
                <a:spcPts val="0"/>
              </a:spcBef>
              <a:buNone/>
            </a:pPr>
            <a:endParaRPr lang="en-IN" sz="1800" dirty="0"/>
          </a:p>
          <a:p>
            <a:pPr marL="914400" lvl="2" indent="0" algn="just">
              <a:lnSpc>
                <a:spcPct val="100000"/>
              </a:lnSpc>
              <a:spcBef>
                <a:spcPts val="0"/>
              </a:spcBef>
              <a:buNone/>
            </a:pPr>
            <a:endParaRPr lang="en-IN" sz="1900" dirty="0"/>
          </a:p>
          <a:p>
            <a:pPr marL="914400" lvl="2" indent="0" algn="just">
              <a:lnSpc>
                <a:spcPct val="100000"/>
              </a:lnSpc>
              <a:spcBef>
                <a:spcPts val="0"/>
              </a:spcBef>
              <a:buNone/>
            </a:pPr>
            <a:r>
              <a:rPr lang="en-IN" sz="1900" dirty="0"/>
              <a:t>All files mentioned above are generated in previous steps except “glove.6B.200d.txt”. It is a pre-trained model from NLP (Natural Language Processing) that we will discuss later.</a:t>
            </a:r>
          </a:p>
          <a:p>
            <a:pPr marL="914400" lvl="1" indent="-457200" algn="just">
              <a:lnSpc>
                <a:spcPct val="100000"/>
              </a:lnSpc>
              <a:spcBef>
                <a:spcPts val="0"/>
              </a:spcBef>
              <a:buFont typeface="+mj-lt"/>
              <a:buAutoNum type="romanLcPeriod" startAt="2"/>
            </a:pPr>
            <a:r>
              <a:rPr lang="en-IN" sz="1900" dirty="0"/>
              <a:t>First thing that this script does is reading above mentioned files. It will create dictionary type variable for </a:t>
            </a:r>
            <a:r>
              <a:rPr lang="en-IN" sz="1900" dirty="0" err="1"/>
              <a:t>i</a:t>
            </a:r>
            <a:r>
              <a:rPr lang="en-IN" sz="1900" dirty="0"/>
              <a:t>. and ii. with image file name as key; and captions and bottleneck features as values for quick access during training.</a:t>
            </a:r>
          </a:p>
          <a:p>
            <a:pPr marL="914400" lvl="1" indent="-457200" algn="just">
              <a:lnSpc>
                <a:spcPct val="100000"/>
              </a:lnSpc>
              <a:spcBef>
                <a:spcPts val="0"/>
              </a:spcBef>
              <a:buFont typeface="+mj-lt"/>
              <a:buAutoNum type="romanLcPeriod" startAt="2"/>
            </a:pPr>
            <a:r>
              <a:rPr lang="en-IN" sz="1900" dirty="0"/>
              <a:t>After reading “vocabulary.txt”, it creates a dictionary, “</a:t>
            </a:r>
            <a:r>
              <a:rPr lang="en-IN" sz="1900" dirty="0" err="1"/>
              <a:t>wordtoix</a:t>
            </a:r>
            <a:r>
              <a:rPr lang="en-IN" sz="1900" dirty="0"/>
              <a:t>” (i.e., word-to-index). This dictionary type variable has all words of our cleaned captions as key and their line indices (from 0) in vocabulary.txt as value. This variable (i.e., “</a:t>
            </a:r>
            <a:r>
              <a:rPr lang="en-IN" sz="1900" dirty="0" err="1"/>
              <a:t>wordtoix</a:t>
            </a:r>
            <a:r>
              <a:rPr lang="en-IN" sz="1900" dirty="0"/>
              <a:t>”) is helpful for training process as it provides a numerical representation of our textual captions (since our algorithm processes only numbers).</a:t>
            </a:r>
          </a:p>
          <a:p>
            <a:pPr marL="914400" lvl="1" indent="-457200" algn="just">
              <a:lnSpc>
                <a:spcPct val="100000"/>
              </a:lnSpc>
              <a:spcBef>
                <a:spcPts val="0"/>
              </a:spcBef>
              <a:buFont typeface="+mj-lt"/>
              <a:buAutoNum type="romanLcPeriod" startAt="2"/>
            </a:pPr>
            <a:r>
              <a:rPr lang="en-IN" sz="1900" dirty="0"/>
              <a:t>Similarly, we also create one more variable “</a:t>
            </a:r>
            <a:r>
              <a:rPr lang="en-IN" sz="1900" dirty="0" err="1"/>
              <a:t>ixtoword</a:t>
            </a:r>
            <a:r>
              <a:rPr lang="en-IN" sz="1900" dirty="0"/>
              <a:t>”. This variable is also of dictionary type but has </a:t>
            </a:r>
            <a:r>
              <a:rPr lang="en-IN" sz="1900"/>
              <a:t>line indices </a:t>
            </a:r>
            <a:r>
              <a:rPr lang="en-IN" sz="1900" dirty="0"/>
              <a:t>(from 0) as key and word as value. This variable will be helpful during inference.</a:t>
            </a:r>
          </a:p>
          <a:p>
            <a:pPr marL="914400" lvl="1" indent="-457200" algn="just">
              <a:lnSpc>
                <a:spcPct val="100000"/>
              </a:lnSpc>
              <a:spcBef>
                <a:spcPts val="0"/>
              </a:spcBef>
              <a:buFont typeface="+mj-lt"/>
              <a:buAutoNum type="romanLcPeriod" startAt="2"/>
            </a:pPr>
            <a:r>
              <a:rPr lang="en-IN" sz="1900" dirty="0"/>
              <a:t>Script will save “</a:t>
            </a:r>
            <a:r>
              <a:rPr lang="en-IN" sz="1900" dirty="0" err="1"/>
              <a:t>wordtoix</a:t>
            </a:r>
            <a:r>
              <a:rPr lang="en-IN" sz="1900" dirty="0"/>
              <a:t>” and “</a:t>
            </a:r>
            <a:r>
              <a:rPr lang="en-IN" sz="1900" dirty="0" err="1"/>
              <a:t>ixtoword</a:t>
            </a:r>
            <a:r>
              <a:rPr lang="en-IN" sz="1900" dirty="0"/>
              <a:t>” as csv file for later use (when you will make inference without running this training script).</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graphicFrame>
        <p:nvGraphicFramePr>
          <p:cNvPr id="6" name="Table 6">
            <a:extLst>
              <a:ext uri="{FF2B5EF4-FFF2-40B4-BE49-F238E27FC236}">
                <a16:creationId xmlns:a16="http://schemas.microsoft.com/office/drawing/2014/main" id="{B5A67E9F-258D-4488-8F85-5457E84D83EF}"/>
              </a:ext>
            </a:extLst>
          </p:cNvPr>
          <p:cNvGraphicFramePr>
            <a:graphicFrameLocks noGrp="1"/>
          </p:cNvGraphicFramePr>
          <p:nvPr>
            <p:extLst>
              <p:ext uri="{D42A27DB-BD31-4B8C-83A1-F6EECF244321}">
                <p14:modId xmlns:p14="http://schemas.microsoft.com/office/powerpoint/2010/main" val="2903512846"/>
              </p:ext>
            </p:extLst>
          </p:nvPr>
        </p:nvGraphicFramePr>
        <p:xfrm>
          <a:off x="1842052" y="1726831"/>
          <a:ext cx="9511748" cy="1112520"/>
        </p:xfrm>
        <a:graphic>
          <a:graphicData uri="http://schemas.openxmlformats.org/drawingml/2006/table">
            <a:tbl>
              <a:tblPr bandRow="1">
                <a:tableStyleId>{5C22544A-7EE6-4342-B048-85BDC9FD1C3A}</a:tableStyleId>
              </a:tblPr>
              <a:tblGrid>
                <a:gridCol w="4755874">
                  <a:extLst>
                    <a:ext uri="{9D8B030D-6E8A-4147-A177-3AD203B41FA5}">
                      <a16:colId xmlns:a16="http://schemas.microsoft.com/office/drawing/2014/main" val="736955682"/>
                    </a:ext>
                  </a:extLst>
                </a:gridCol>
                <a:gridCol w="4755874">
                  <a:extLst>
                    <a:ext uri="{9D8B030D-6E8A-4147-A177-3AD203B41FA5}">
                      <a16:colId xmlns:a16="http://schemas.microsoft.com/office/drawing/2014/main" val="637564705"/>
                    </a:ext>
                  </a:extLst>
                </a:gridCol>
              </a:tblGrid>
              <a:tr h="370840">
                <a:tc>
                  <a:txBody>
                    <a:bodyPr/>
                    <a:lstStyle/>
                    <a:p>
                      <a:r>
                        <a:rPr lang="en-IN" sz="1800" dirty="0" err="1"/>
                        <a:t>i</a:t>
                      </a:r>
                      <a:r>
                        <a:rPr lang="en-IN" sz="1800" dirty="0"/>
                        <a:t>. train_image_caption_processed.csv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ii. train_imagename_bottleneck_feat.csv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36873272"/>
                  </a:ext>
                </a:extLst>
              </a:tr>
              <a:tr h="370840">
                <a:tc>
                  <a:txBody>
                    <a:bodyPr/>
                    <a:lstStyle/>
                    <a:p>
                      <a:r>
                        <a:rPr lang="en-IN" sz="1800" dirty="0"/>
                        <a:t>iii. vocabulary.txt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iv. max_caption_length.txt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1995317"/>
                  </a:ext>
                </a:extLst>
              </a:tr>
              <a:tr h="370840">
                <a:tc>
                  <a:txBody>
                    <a:bodyPr/>
                    <a:lstStyle/>
                    <a:p>
                      <a:r>
                        <a:rPr lang="en-IN" sz="1800" dirty="0"/>
                        <a:t>v. glove.6B.200d.txt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08994494"/>
                  </a:ext>
                </a:extLst>
              </a:tr>
            </a:tbl>
          </a:graphicData>
        </a:graphic>
      </p:graphicFrame>
    </p:spTree>
    <p:extLst>
      <p:ext uri="{BB962C8B-B14F-4D97-AF65-F5344CB8AC3E}">
        <p14:creationId xmlns:p14="http://schemas.microsoft.com/office/powerpoint/2010/main" val="71779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classic solution (i.e., encoder / decoder based approach) for Image Captioning is implemented. An advanced solution for Image Captioning is Attention Mechanism which is also quite useful for Neural Machine Translation (i.e., translating text from one natural language to another natural language).</a:t>
            </a:r>
          </a:p>
          <a:p>
            <a:pPr algn="just">
              <a:lnSpc>
                <a:spcPct val="100000"/>
              </a:lnSpc>
              <a:spcBef>
                <a:spcPts val="0"/>
              </a:spcBef>
              <a:buFont typeface="Wingdings" panose="05000000000000000000" pitchFamily="2" charset="2"/>
              <a:buChar char="Ø"/>
            </a:pPr>
            <a:r>
              <a:rPr lang="en-IN" sz="2000" dirty="0"/>
              <a:t>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Following 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a16="http://schemas.microsoft.com/office/drawing/2014/main"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a16="http://schemas.microsoft.com/office/drawing/2014/main" id="{6EA1B5B0-566F-495F-89A1-3DADA4C9C5D7}"/>
              </a:ext>
            </a:extLst>
          </p:cNvPr>
          <p:cNvSpPr txBox="1"/>
          <p:nvPr/>
        </p:nvSpPr>
        <p:spPr>
          <a:xfrm>
            <a:off x="1073426" y="4514830"/>
            <a:ext cx="7182678" cy="1754326"/>
          </a:xfrm>
          <a:prstGeom prst="rect">
            <a:avLst/>
          </a:prstGeom>
          <a:noFill/>
        </p:spPr>
        <p:txBody>
          <a:bodyPr wrap="square" rtlCol="0">
            <a:spAutoFit/>
          </a:bodyPr>
          <a:lstStyle/>
          <a:p>
            <a:r>
              <a:rPr lang="en-US" dirty="0"/>
              <a:t>1. Children sit and watch the fish moving in the pond.</a:t>
            </a:r>
            <a:br>
              <a:rPr lang="en-US" dirty="0"/>
            </a:br>
            <a:r>
              <a:rPr lang="en-US" dirty="0"/>
              <a:t>2. people stare at the orange fish.</a:t>
            </a:r>
            <a:br>
              <a:rPr lang="en-US" dirty="0"/>
            </a:br>
            <a:r>
              <a:rPr lang="en-US" dirty="0"/>
              <a:t>3. Several people are standing near a fish pond.</a:t>
            </a:r>
            <a:br>
              <a:rPr lang="en-US" dirty="0"/>
            </a:br>
            <a:r>
              <a:rPr lang="en-US" dirty="0"/>
              <a:t>4. Some children watching fish in a pool.</a:t>
            </a:r>
            <a:br>
              <a:rPr lang="en-US" dirty="0"/>
            </a:br>
            <a:r>
              <a:rPr lang="en-US" dirty="0"/>
              <a:t>5. There are several people and children looking into water with a blue tiled floor and goldfish.</a:t>
            </a:r>
          </a:p>
        </p:txBody>
      </p:sp>
      <p:sp>
        <p:nvSpPr>
          <p:cNvPr id="7" name="Footer Placeholder 6">
            <a:extLst>
              <a:ext uri="{FF2B5EF4-FFF2-40B4-BE49-F238E27FC236}">
                <a16:creationId xmlns:a16="http://schemas.microsoft.com/office/drawing/2014/main"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a16="http://schemas.microsoft.com/office/drawing/2014/main"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6"/>
            </a:pPr>
            <a:r>
              <a:rPr lang="en-IN" sz="1800" dirty="0"/>
              <a:t>Script is also creating a variable “</a:t>
            </a:r>
            <a:r>
              <a:rPr lang="en-IN" sz="1800" dirty="0" err="1"/>
              <a:t>embedding_matrix</a:t>
            </a:r>
            <a:r>
              <a:rPr lang="en-IN" sz="1800" dirty="0"/>
              <a:t>”. It’s a </a:t>
            </a:r>
            <a:r>
              <a:rPr lang="en-IN" sz="1800" dirty="0" err="1"/>
              <a:t>numpy.ndarray</a:t>
            </a:r>
            <a:r>
              <a:rPr lang="en-IN" sz="1800" dirty="0"/>
              <a:t> type variable of dimension (</a:t>
            </a:r>
            <a:r>
              <a:rPr lang="en-IN" sz="1800" dirty="0" err="1"/>
              <a:t>vocab_size</a:t>
            </a:r>
            <a:r>
              <a:rPr lang="en-IN" sz="1800" dirty="0"/>
              <a:t>, EMBEDDING_DIMENSION), where </a:t>
            </a:r>
            <a:r>
              <a:rPr lang="en-IN" sz="1800" dirty="0" err="1"/>
              <a:t>vocab_size</a:t>
            </a:r>
            <a:r>
              <a:rPr lang="en-IN" sz="1800" dirty="0"/>
              <a:t> is the number of words in file vocabulary.txt and EMBEDDING_DIMENSION is 200 which is the dimension of embeddings (or bottleneck features) generated by </a:t>
            </a:r>
            <a:r>
              <a:rPr lang="en-IN" sz="1800" dirty="0" err="1"/>
              <a:t>GloVe</a:t>
            </a:r>
            <a:r>
              <a:rPr lang="en-IN" sz="1800" dirty="0"/>
              <a:t> model.</a:t>
            </a:r>
          </a:p>
          <a:p>
            <a:pPr marL="914400" lvl="2" indent="0" algn="just">
              <a:lnSpc>
                <a:spcPct val="100000"/>
              </a:lnSpc>
              <a:spcBef>
                <a:spcPts val="0"/>
              </a:spcBef>
              <a:buNone/>
            </a:pPr>
            <a:r>
              <a:rPr lang="en-IN" sz="1800" dirty="0"/>
              <a:t>Thus, we pass each word of vocabulary.txt file to </a:t>
            </a:r>
            <a:r>
              <a:rPr lang="en-IN" sz="1800" dirty="0" err="1"/>
              <a:t>GloVe</a:t>
            </a:r>
            <a:r>
              <a:rPr lang="en-IN" sz="1800" dirty="0"/>
              <a:t> model, it will generate a vector of 200 dimensions that we will store in </a:t>
            </a:r>
            <a:r>
              <a:rPr lang="en-IN" sz="1800" dirty="0" err="1"/>
              <a:t>embedding_matrix</a:t>
            </a:r>
            <a:r>
              <a:rPr lang="en-IN" sz="1800" dirty="0"/>
              <a:t> and at last we will save this variable as a csv file. So, the 200 dimensional embedding (or vector) of </a:t>
            </a:r>
            <a:r>
              <a:rPr lang="en-IN" sz="1800" dirty="0" err="1"/>
              <a:t>i</a:t>
            </a:r>
            <a:r>
              <a:rPr lang="en-IN" sz="1800" baseline="30000" dirty="0" err="1"/>
              <a:t>th</a:t>
            </a:r>
            <a:r>
              <a:rPr lang="en-IN" sz="1800" dirty="0"/>
              <a:t> word in vocabulary.txt file is at </a:t>
            </a:r>
            <a:r>
              <a:rPr lang="en-IN" sz="1800" dirty="0" err="1"/>
              <a:t>i</a:t>
            </a:r>
            <a:r>
              <a:rPr lang="en-IN" sz="1800" baseline="30000" dirty="0" err="1"/>
              <a:t>th</a:t>
            </a:r>
            <a:r>
              <a:rPr lang="en-IN" sz="1800" dirty="0"/>
              <a:t> index in </a:t>
            </a:r>
            <a:r>
              <a:rPr lang="en-IN" sz="1800" dirty="0" err="1"/>
              <a:t>embedding_matrix</a:t>
            </a:r>
            <a:r>
              <a:rPr lang="en-IN" sz="1800" dirty="0"/>
              <a:t> variable and also in the saved csv file, “embedding_matrix.csv”.</a:t>
            </a:r>
          </a:p>
          <a:p>
            <a:pPr marL="914400" lvl="2" indent="0" algn="just">
              <a:lnSpc>
                <a:spcPct val="100000"/>
              </a:lnSpc>
              <a:spcBef>
                <a:spcPts val="0"/>
              </a:spcBef>
              <a:buNone/>
            </a:pPr>
            <a:r>
              <a:rPr lang="en-IN" sz="1800" dirty="0"/>
              <a:t>We will use this variable (or values) in our encoder-decoder neural network architecture.</a:t>
            </a:r>
          </a:p>
          <a:p>
            <a:pPr marL="857250" lvl="1" indent="-400050" algn="just">
              <a:lnSpc>
                <a:spcPct val="100000"/>
              </a:lnSpc>
              <a:spcBef>
                <a:spcPts val="0"/>
              </a:spcBef>
              <a:buFont typeface="+mj-lt"/>
              <a:buAutoNum type="romanLcPeriod" startAt="6"/>
            </a:pPr>
            <a:r>
              <a:rPr lang="en-IN" sz="1800" dirty="0"/>
              <a:t>Due to memory limitations, we cannot fed the entire data on encoder-decoder neural network architecture. Thus, a function called as “</a:t>
            </a:r>
            <a:r>
              <a:rPr lang="en-IN" sz="1800" dirty="0" err="1"/>
              <a:t>data_generator</a:t>
            </a:r>
            <a:r>
              <a:rPr lang="en-IN" sz="1800" dirty="0"/>
              <a:t>” is created which will prepare data and pass in batches to our encoder-decoder neural network architecture for training. Following tasks are performed by this “</a:t>
            </a:r>
            <a:r>
              <a:rPr lang="en-IN" sz="1800" dirty="0" err="1"/>
              <a:t>data_generator</a:t>
            </a:r>
            <a:r>
              <a:rPr lang="en-IN" sz="1800" dirty="0"/>
              <a:t>” function:</a:t>
            </a:r>
          </a:p>
          <a:p>
            <a:pPr marL="1314450" lvl="2" indent="-400050" algn="just">
              <a:lnSpc>
                <a:spcPct val="100000"/>
              </a:lnSpc>
              <a:spcBef>
                <a:spcPts val="0"/>
              </a:spcBef>
              <a:buFont typeface="+mj-lt"/>
              <a:buAutoNum type="alphaLcPeriod"/>
            </a:pPr>
            <a:r>
              <a:rPr lang="en-IN" sz="1800" dirty="0"/>
              <a:t>Pick an image name, extract its all five captions and bottleneck features from dictionary created in 5.ii. step.</a:t>
            </a:r>
          </a:p>
          <a:p>
            <a:pPr marL="1314450" lvl="2" indent="-400050" algn="just">
              <a:lnSpc>
                <a:spcPct val="100000"/>
              </a:lnSpc>
              <a:spcBef>
                <a:spcPts val="0"/>
              </a:spcBef>
              <a:buFont typeface="+mj-lt"/>
              <a:buAutoNum type="alphaLcPeriod"/>
            </a:pPr>
            <a:r>
              <a:rPr lang="en-IN" sz="1800" dirty="0"/>
              <a:t>Prepare training variable X (i.e., independent variable) and Y (i.e. dependent variable) as follows:</a:t>
            </a:r>
          </a:p>
          <a:p>
            <a:pPr marL="1314450" lvl="2" indent="-400050" algn="just">
              <a:lnSpc>
                <a:spcPct val="100000"/>
              </a:lnSpc>
              <a:spcBef>
                <a:spcPts val="0"/>
              </a:spcBef>
              <a:buFont typeface="+mj-lt"/>
              <a:buAutoNum type="alphaLcPeriod"/>
            </a:pPr>
            <a:endParaRPr lang="en-IN" sz="18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spTree>
    <p:extLst>
      <p:ext uri="{BB962C8B-B14F-4D97-AF65-F5344CB8AC3E}">
        <p14:creationId xmlns:p14="http://schemas.microsoft.com/office/powerpoint/2010/main" val="97500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0" indent="0" algn="just">
              <a:lnSpc>
                <a:spcPct val="100000"/>
              </a:lnSpc>
              <a:spcBef>
                <a:spcPts val="0"/>
              </a:spcBef>
              <a:buNone/>
            </a:pPr>
            <a:r>
              <a:rPr lang="en-IN" sz="1800" dirty="0"/>
              <a:t>Suppose following are the five processed captions for </a:t>
            </a:r>
            <a:r>
              <a:rPr lang="en-IN" sz="1800" dirty="0" err="1"/>
              <a:t>i</a:t>
            </a:r>
            <a:r>
              <a:rPr lang="en-IN" sz="1800" baseline="30000" dirty="0" err="1"/>
              <a:t>th</a:t>
            </a:r>
            <a:r>
              <a:rPr lang="en-IN" sz="1800" dirty="0"/>
              <a:t> image: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For now, assume that this is the only image and these are the only five captions in our entire dataset. Thus, our vocabulary (and also </a:t>
            </a:r>
            <a:r>
              <a:rPr lang="en-IN" sz="1800" dirty="0" err="1"/>
              <a:t>wordtoix</a:t>
            </a:r>
            <a:r>
              <a:rPr lang="en-IN" sz="1800" dirty="0"/>
              <a:t> dictionary variable) will look like: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Following are the lengths of above captions: 5, 5, 7, 6, 6. Thus, max caption length is 7 (“</a:t>
            </a:r>
            <a:r>
              <a:rPr lang="en-IN" sz="1800" dirty="0" err="1"/>
              <a:t>max_caption_length</a:t>
            </a:r>
            <a:r>
              <a:rPr lang="en-IN" sz="1800" dirty="0"/>
              <a:t>”).</a:t>
            </a:r>
          </a:p>
          <a:p>
            <a:pPr marL="0" indent="0" algn="just">
              <a:lnSpc>
                <a:spcPct val="100000"/>
              </a:lnSpc>
              <a:spcBef>
                <a:spcPts val="0"/>
              </a:spcBef>
              <a:buNone/>
            </a:pPr>
            <a:r>
              <a:rPr lang="en-IN" sz="1800" dirty="0"/>
              <a:t>Now, the 2048 dimensional bottleneck feature generated by a pre-trained model (InceptionV3, here) of above image is: [f</a:t>
            </a:r>
            <a:r>
              <a:rPr lang="en-IN" sz="1800" baseline="-25000" dirty="0"/>
              <a:t>1</a:t>
            </a:r>
            <a:r>
              <a:rPr lang="en-IN" sz="1800" dirty="0"/>
              <a:t>, f</a:t>
            </a:r>
            <a:r>
              <a:rPr lang="en-IN" sz="1800" baseline="-25000" dirty="0"/>
              <a:t>2</a:t>
            </a:r>
            <a:r>
              <a:rPr lang="en-IN" sz="1800" dirty="0"/>
              <a:t>, f</a:t>
            </a:r>
            <a:r>
              <a:rPr lang="en-IN" sz="1800" baseline="-25000" dirty="0"/>
              <a:t>3</a:t>
            </a:r>
            <a:r>
              <a:rPr lang="en-IN" sz="1800" dirty="0"/>
              <a:t>, …., f</a:t>
            </a:r>
            <a:r>
              <a:rPr lang="en-IN" sz="1800" baseline="-25000" dirty="0"/>
              <a:t>2048</a:t>
            </a:r>
            <a:r>
              <a:rPr lang="en-IN" sz="1800" dirty="0"/>
              <a:t>].</a:t>
            </a:r>
          </a:p>
          <a:p>
            <a:pPr marL="0" indent="0" algn="just">
              <a:lnSpc>
                <a:spcPct val="100000"/>
              </a:lnSpc>
              <a:spcBef>
                <a:spcPts val="0"/>
              </a:spcBef>
              <a:buNone/>
            </a:pPr>
            <a:r>
              <a:rPr lang="en-IN" sz="1800" dirty="0"/>
              <a:t>Now, we will create numerical representation of above captions by using </a:t>
            </a:r>
            <a:r>
              <a:rPr lang="en-IN" sz="1800" dirty="0" err="1"/>
              <a:t>wordtoix</a:t>
            </a:r>
            <a:r>
              <a:rPr lang="en-IN" sz="1800" dirty="0"/>
              <a:t> dictionary variable and pad zeros in them to make length of each caption equal to </a:t>
            </a:r>
            <a:r>
              <a:rPr lang="en-IN" sz="1800" dirty="0" err="1"/>
              <a:t>max_caption_length</a:t>
            </a:r>
            <a:r>
              <a:rPr lang="en-IN" sz="1800" dirty="0"/>
              <a:t> (i.e., 7):</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Zeros are padded to make length of each caption equal to </a:t>
            </a:r>
            <a:r>
              <a:rPr lang="en-IN" sz="1800" dirty="0" err="1"/>
              <a:t>max_caption_length</a:t>
            </a:r>
            <a:r>
              <a:rPr lang="en-IN" sz="1800" dirty="0"/>
              <a:t> because our neural network will take input of a fixed size.</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graphicFrame>
        <p:nvGraphicFramePr>
          <p:cNvPr id="7" name="Table 7">
            <a:extLst>
              <a:ext uri="{FF2B5EF4-FFF2-40B4-BE49-F238E27FC236}">
                <a16:creationId xmlns:a16="http://schemas.microsoft.com/office/drawing/2014/main" id="{C1D7B18B-F719-4FA1-8099-62547C038289}"/>
              </a:ext>
            </a:extLst>
          </p:cNvPr>
          <p:cNvGraphicFramePr>
            <a:graphicFrameLocks noGrp="1"/>
          </p:cNvGraphicFramePr>
          <p:nvPr>
            <p:extLst>
              <p:ext uri="{D42A27DB-BD31-4B8C-83A1-F6EECF244321}">
                <p14:modId xmlns:p14="http://schemas.microsoft.com/office/powerpoint/2010/main" val="965423962"/>
              </p:ext>
            </p:extLst>
          </p:nvPr>
        </p:nvGraphicFramePr>
        <p:xfrm>
          <a:off x="838199" y="1461789"/>
          <a:ext cx="9525001" cy="1005840"/>
        </p:xfrm>
        <a:graphic>
          <a:graphicData uri="http://schemas.openxmlformats.org/drawingml/2006/table">
            <a:tbl>
              <a:tblPr bandRow="1">
                <a:tableStyleId>{5C22544A-7EE6-4342-B048-85BDC9FD1C3A}</a:tableStyleId>
              </a:tblPr>
              <a:tblGrid>
                <a:gridCol w="4926497">
                  <a:extLst>
                    <a:ext uri="{9D8B030D-6E8A-4147-A177-3AD203B41FA5}">
                      <a16:colId xmlns:a16="http://schemas.microsoft.com/office/drawing/2014/main" val="3034872970"/>
                    </a:ext>
                  </a:extLst>
                </a:gridCol>
                <a:gridCol w="4598504">
                  <a:extLst>
                    <a:ext uri="{9D8B030D-6E8A-4147-A177-3AD203B41FA5}">
                      <a16:colId xmlns:a16="http://schemas.microsoft.com/office/drawing/2014/main" val="2251918797"/>
                    </a:ext>
                  </a:extLst>
                </a:gridCol>
              </a:tblGrid>
              <a:tr h="153259">
                <a:tc>
                  <a:txBody>
                    <a:bodyPr/>
                    <a:lstStyle/>
                    <a:p>
                      <a:r>
                        <a:rPr lang="en-IN" sz="1600" dirty="0"/>
                        <a:t>1. “</a:t>
                      </a:r>
                      <a:r>
                        <a:rPr lang="en-IN" sz="1600" dirty="0" err="1"/>
                        <a:t>startseq</a:t>
                      </a:r>
                      <a:r>
                        <a:rPr lang="en-IN" sz="1600" dirty="0"/>
                        <a:t>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2. “</a:t>
                      </a:r>
                      <a:r>
                        <a:rPr lang="en-IN" sz="1600" dirty="0" err="1"/>
                        <a:t>startseq</a:t>
                      </a:r>
                      <a:r>
                        <a:rPr lang="en-IN" sz="1600" dirty="0"/>
                        <a:t> man on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114079"/>
                  </a:ext>
                </a:extLst>
              </a:tr>
              <a:tr h="153259">
                <a:tc>
                  <a:txBody>
                    <a:bodyPr/>
                    <a:lstStyle/>
                    <a:p>
                      <a:r>
                        <a:rPr lang="en-IN" sz="1600" dirty="0"/>
                        <a:t>3. “</a:t>
                      </a:r>
                      <a:r>
                        <a:rPr lang="en-IN" sz="1600" dirty="0" err="1"/>
                        <a:t>startseq</a:t>
                      </a:r>
                      <a:r>
                        <a:rPr lang="en-IN" sz="1600" dirty="0"/>
                        <a:t> man wearing helmet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4. “</a:t>
                      </a:r>
                      <a:r>
                        <a:rPr lang="en-IN" sz="1600" dirty="0" err="1"/>
                        <a:t>startseq</a:t>
                      </a:r>
                      <a:r>
                        <a:rPr lang="en-IN" sz="1600" dirty="0"/>
                        <a:t> man enjoying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681522"/>
                  </a:ext>
                </a:extLst>
              </a:tr>
              <a:tr h="153259">
                <a:tc>
                  <a:txBody>
                    <a:bodyPr/>
                    <a:lstStyle/>
                    <a:p>
                      <a:r>
                        <a:rPr lang="en-IN" sz="1600" dirty="0"/>
                        <a:t>5. “</a:t>
                      </a:r>
                      <a:r>
                        <a:rPr lang="en-IN" sz="1600" dirty="0" err="1"/>
                        <a:t>startseq</a:t>
                      </a:r>
                      <a:r>
                        <a:rPr lang="en-IN" sz="1600" dirty="0"/>
                        <a:t> happy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7956420"/>
                  </a:ext>
                </a:extLst>
              </a:tr>
            </a:tbl>
          </a:graphicData>
        </a:graphic>
      </p:graphicFrame>
      <p:pic>
        <p:nvPicPr>
          <p:cNvPr id="9" name="Picture 8">
            <a:extLst>
              <a:ext uri="{FF2B5EF4-FFF2-40B4-BE49-F238E27FC236}">
                <a16:creationId xmlns:a16="http://schemas.microsoft.com/office/drawing/2014/main" id="{E31162F2-89B2-4922-87BE-A47BDDD25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263" y="476388"/>
            <a:ext cx="2143538" cy="1378916"/>
          </a:xfrm>
          <a:prstGeom prst="rect">
            <a:avLst/>
          </a:prstGeom>
        </p:spPr>
      </p:pic>
      <p:graphicFrame>
        <p:nvGraphicFramePr>
          <p:cNvPr id="11" name="Table 11">
            <a:extLst>
              <a:ext uri="{FF2B5EF4-FFF2-40B4-BE49-F238E27FC236}">
                <a16:creationId xmlns:a16="http://schemas.microsoft.com/office/drawing/2014/main" id="{BA7FDF9A-CB5A-4C69-B5F1-19EF9D82EEEA}"/>
              </a:ext>
            </a:extLst>
          </p:cNvPr>
          <p:cNvGraphicFramePr>
            <a:graphicFrameLocks noGrp="1"/>
          </p:cNvGraphicFramePr>
          <p:nvPr>
            <p:extLst>
              <p:ext uri="{D42A27DB-BD31-4B8C-83A1-F6EECF244321}">
                <p14:modId xmlns:p14="http://schemas.microsoft.com/office/powerpoint/2010/main" val="4166018344"/>
              </p:ext>
            </p:extLst>
          </p:nvPr>
        </p:nvGraphicFramePr>
        <p:xfrm>
          <a:off x="918313" y="2848657"/>
          <a:ext cx="10435485" cy="670560"/>
        </p:xfrm>
        <a:graphic>
          <a:graphicData uri="http://schemas.openxmlformats.org/drawingml/2006/table">
            <a:tbl>
              <a:tblPr bandRow="1">
                <a:tableStyleId>{5C22544A-7EE6-4342-B048-85BDC9FD1C3A}</a:tableStyleId>
              </a:tblPr>
              <a:tblGrid>
                <a:gridCol w="2087097">
                  <a:extLst>
                    <a:ext uri="{9D8B030D-6E8A-4147-A177-3AD203B41FA5}">
                      <a16:colId xmlns:a16="http://schemas.microsoft.com/office/drawing/2014/main" val="1625993285"/>
                    </a:ext>
                  </a:extLst>
                </a:gridCol>
                <a:gridCol w="2087097">
                  <a:extLst>
                    <a:ext uri="{9D8B030D-6E8A-4147-A177-3AD203B41FA5}">
                      <a16:colId xmlns:a16="http://schemas.microsoft.com/office/drawing/2014/main" val="2002752227"/>
                    </a:ext>
                  </a:extLst>
                </a:gridCol>
                <a:gridCol w="2087097">
                  <a:extLst>
                    <a:ext uri="{9D8B030D-6E8A-4147-A177-3AD203B41FA5}">
                      <a16:colId xmlns:a16="http://schemas.microsoft.com/office/drawing/2014/main" val="1168972226"/>
                    </a:ext>
                  </a:extLst>
                </a:gridCol>
                <a:gridCol w="2087097">
                  <a:extLst>
                    <a:ext uri="{9D8B030D-6E8A-4147-A177-3AD203B41FA5}">
                      <a16:colId xmlns:a16="http://schemas.microsoft.com/office/drawing/2014/main" val="873165184"/>
                    </a:ext>
                  </a:extLst>
                </a:gridCol>
                <a:gridCol w="2087097">
                  <a:extLst>
                    <a:ext uri="{9D8B030D-6E8A-4147-A177-3AD203B41FA5}">
                      <a16:colId xmlns:a16="http://schemas.microsoft.com/office/drawing/2014/main" val="1596955192"/>
                    </a:ext>
                  </a:extLst>
                </a:gridCol>
              </a:tblGrid>
              <a:tr h="236515">
                <a:tc>
                  <a:txBody>
                    <a:bodyPr/>
                    <a:lstStyle/>
                    <a:p>
                      <a:r>
                        <a:rPr lang="en-IN" sz="1600" dirty="0"/>
                        <a:t>1. “</a:t>
                      </a:r>
                      <a:r>
                        <a:rPr lang="en-IN" sz="1600" dirty="0" err="1"/>
                        <a:t>startseq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“man”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“driving”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4. “scooter”</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a:t>
                      </a:r>
                      <a:r>
                        <a:rPr lang="en-IN" sz="1600" dirty="0" err="1"/>
                        <a:t>endseq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55510216"/>
                  </a:ext>
                </a:extLst>
              </a:tr>
              <a:tr h="236515">
                <a:tc>
                  <a:txBody>
                    <a:bodyPr/>
                    <a:lstStyle/>
                    <a:p>
                      <a:r>
                        <a:rPr lang="en-IN" sz="1600" dirty="0"/>
                        <a:t>6. “on”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7. “wearing”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8. “helmet”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9. “enjoying”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10. “happy”</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4948506"/>
                  </a:ext>
                </a:extLst>
              </a:tr>
            </a:tbl>
          </a:graphicData>
        </a:graphic>
      </p:graphicFrame>
      <p:graphicFrame>
        <p:nvGraphicFramePr>
          <p:cNvPr id="13" name="Table 13">
            <a:extLst>
              <a:ext uri="{FF2B5EF4-FFF2-40B4-BE49-F238E27FC236}">
                <a16:creationId xmlns:a16="http://schemas.microsoft.com/office/drawing/2014/main" id="{9F3A6247-5AAB-4C2D-B420-5D14AF0155D6}"/>
              </a:ext>
            </a:extLst>
          </p:cNvPr>
          <p:cNvGraphicFramePr>
            <a:graphicFrameLocks noGrp="1"/>
          </p:cNvGraphicFramePr>
          <p:nvPr>
            <p:extLst>
              <p:ext uri="{D42A27DB-BD31-4B8C-83A1-F6EECF244321}">
                <p14:modId xmlns:p14="http://schemas.microsoft.com/office/powerpoint/2010/main" val="2468757550"/>
              </p:ext>
            </p:extLst>
          </p:nvPr>
        </p:nvGraphicFramePr>
        <p:xfrm>
          <a:off x="838199" y="4721996"/>
          <a:ext cx="10515600" cy="670560"/>
        </p:xfrm>
        <a:graphic>
          <a:graphicData uri="http://schemas.openxmlformats.org/drawingml/2006/table">
            <a:tbl>
              <a:tblPr bandRow="1">
                <a:tableStyleId>{5C22544A-7EE6-4342-B048-85BDC9FD1C3A}</a:tableStyleId>
              </a:tblPr>
              <a:tblGrid>
                <a:gridCol w="3505200">
                  <a:extLst>
                    <a:ext uri="{9D8B030D-6E8A-4147-A177-3AD203B41FA5}">
                      <a16:colId xmlns:a16="http://schemas.microsoft.com/office/drawing/2014/main" val="764850448"/>
                    </a:ext>
                  </a:extLst>
                </a:gridCol>
                <a:gridCol w="3505200">
                  <a:extLst>
                    <a:ext uri="{9D8B030D-6E8A-4147-A177-3AD203B41FA5}">
                      <a16:colId xmlns:a16="http://schemas.microsoft.com/office/drawing/2014/main" val="348465865"/>
                    </a:ext>
                  </a:extLst>
                </a:gridCol>
                <a:gridCol w="3505200">
                  <a:extLst>
                    <a:ext uri="{9D8B030D-6E8A-4147-A177-3AD203B41FA5}">
                      <a16:colId xmlns:a16="http://schemas.microsoft.com/office/drawing/2014/main" val="1848297289"/>
                    </a:ext>
                  </a:extLst>
                </a:gridCol>
              </a:tblGrid>
              <a:tr h="216553">
                <a:tc>
                  <a:txBody>
                    <a:bodyPr/>
                    <a:lstStyle/>
                    <a:p>
                      <a:r>
                        <a:rPr lang="en-IN" sz="1600" dirty="0"/>
                        <a:t>1. (1, 2, 3,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(1, 2, 6,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(1, 2, 7, 8, 3, 4, 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4627282"/>
                  </a:ext>
                </a:extLst>
              </a:tr>
              <a:tr h="216553">
                <a:tc>
                  <a:txBody>
                    <a:bodyPr/>
                    <a:lstStyle/>
                    <a:p>
                      <a:r>
                        <a:rPr lang="en-IN" sz="1600" dirty="0"/>
                        <a:t>4. (1, 2, 9,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(1, 10, 2,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008200"/>
                  </a:ext>
                </a:extLst>
              </a:tr>
            </a:tbl>
          </a:graphicData>
        </a:graphic>
      </p:graphicFrame>
    </p:spTree>
    <p:extLst>
      <p:ext uri="{BB962C8B-B14F-4D97-AF65-F5344CB8AC3E}">
        <p14:creationId xmlns:p14="http://schemas.microsoft.com/office/powerpoint/2010/main" val="3018812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r>
              <a:rPr lang="en-IN" sz="1800" dirty="0"/>
              <a:t>Since, our model will generate captions word by word, thus we will train our image captioning model word by word, as shown below:</a:t>
            </a:r>
          </a:p>
          <a:p>
            <a:pPr marL="0" indent="0" algn="just">
              <a:lnSpc>
                <a:spcPct val="100000"/>
              </a:lnSpc>
              <a:spcBef>
                <a:spcPts val="0"/>
              </a:spcBef>
              <a:buNone/>
            </a:pPr>
            <a:endParaRPr lang="en-IN" sz="18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graphicFrame>
        <p:nvGraphicFramePr>
          <p:cNvPr id="6" name="Table 6">
            <a:extLst>
              <a:ext uri="{FF2B5EF4-FFF2-40B4-BE49-F238E27FC236}">
                <a16:creationId xmlns:a16="http://schemas.microsoft.com/office/drawing/2014/main" id="{C1E06144-0F57-4633-A8CE-E9F59E0D6DD7}"/>
              </a:ext>
            </a:extLst>
          </p:cNvPr>
          <p:cNvGraphicFramePr>
            <a:graphicFrameLocks noGrp="1"/>
          </p:cNvGraphicFramePr>
          <p:nvPr>
            <p:extLst>
              <p:ext uri="{D42A27DB-BD31-4B8C-83A1-F6EECF244321}">
                <p14:modId xmlns:p14="http://schemas.microsoft.com/office/powerpoint/2010/main" val="4259647424"/>
              </p:ext>
            </p:extLst>
          </p:nvPr>
        </p:nvGraphicFramePr>
        <p:xfrm>
          <a:off x="838200" y="1793090"/>
          <a:ext cx="10515601" cy="4358640"/>
        </p:xfrm>
        <a:graphic>
          <a:graphicData uri="http://schemas.openxmlformats.org/drawingml/2006/table">
            <a:tbl>
              <a:tblPr firstRow="1" bandRow="1">
                <a:tableStyleId>{5C22544A-7EE6-4342-B048-85BDC9FD1C3A}</a:tableStyleId>
              </a:tblPr>
              <a:tblGrid>
                <a:gridCol w="699052">
                  <a:extLst>
                    <a:ext uri="{9D8B030D-6E8A-4147-A177-3AD203B41FA5}">
                      <a16:colId xmlns:a16="http://schemas.microsoft.com/office/drawing/2014/main" val="3249865570"/>
                    </a:ext>
                  </a:extLst>
                </a:gridCol>
                <a:gridCol w="4041913">
                  <a:extLst>
                    <a:ext uri="{9D8B030D-6E8A-4147-A177-3AD203B41FA5}">
                      <a16:colId xmlns:a16="http://schemas.microsoft.com/office/drawing/2014/main" val="371997466"/>
                    </a:ext>
                  </a:extLst>
                </a:gridCol>
                <a:gridCol w="3472070">
                  <a:extLst>
                    <a:ext uri="{9D8B030D-6E8A-4147-A177-3AD203B41FA5}">
                      <a16:colId xmlns:a16="http://schemas.microsoft.com/office/drawing/2014/main" val="4110403680"/>
                    </a:ext>
                  </a:extLst>
                </a:gridCol>
                <a:gridCol w="2302566">
                  <a:extLst>
                    <a:ext uri="{9D8B030D-6E8A-4147-A177-3AD203B41FA5}">
                      <a16:colId xmlns:a16="http://schemas.microsoft.com/office/drawing/2014/main" val="619988004"/>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(Dependent Variable)</a:t>
                      </a:r>
                    </a:p>
                  </a:txBody>
                  <a:tcPr anchor="ctr"/>
                </a:tc>
                <a:extLst>
                  <a:ext uri="{0D108BD9-81ED-4DB2-BD59-A6C34878D82A}">
                    <a16:rowId xmlns:a16="http://schemas.microsoft.com/office/drawing/2014/main" val="1587460518"/>
                  </a:ext>
                </a:extLst>
              </a:tr>
              <a:tr h="0">
                <a:tc>
                  <a:txBody>
                    <a:bodyPr/>
                    <a:lstStyle/>
                    <a:p>
                      <a:r>
                        <a:rPr lang="en-IN" sz="1600" dirty="0"/>
                        <a:t>1</a:t>
                      </a:r>
                    </a:p>
                  </a:txBody>
                  <a:tcPr/>
                </a:tc>
                <a:tc>
                  <a:txBody>
                    <a:bodyPr/>
                    <a:lstStyle/>
                    <a:p>
                      <a:r>
                        <a:rPr lang="en-IN" sz="1600" dirty="0"/>
                        <a:t>“</a:t>
                      </a:r>
                      <a:r>
                        <a:rPr lang="en-IN" sz="1600" dirty="0" err="1"/>
                        <a:t>startseq</a:t>
                      </a:r>
                      <a:r>
                        <a:rPr lang="en-IN" sz="1600" dirty="0"/>
                        <a:t>”</a:t>
                      </a:r>
                    </a:p>
                  </a:txBody>
                  <a:tcPr/>
                </a:tc>
                <a:tc>
                  <a:txBody>
                    <a:bodyPr/>
                    <a:lstStyle/>
                    <a:p>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algn="ctr"/>
                      <a:r>
                        <a:rPr lang="en-IN" sz="1600" dirty="0"/>
                        <a:t>“man” (2)</a:t>
                      </a:r>
                    </a:p>
                  </a:txBody>
                  <a:tcPr anchor="ctr"/>
                </a:tc>
                <a:extLst>
                  <a:ext uri="{0D108BD9-81ED-4DB2-BD59-A6C34878D82A}">
                    <a16:rowId xmlns:a16="http://schemas.microsoft.com/office/drawing/2014/main" val="1114464614"/>
                  </a:ext>
                </a:extLst>
              </a:tr>
              <a:tr h="0">
                <a:tc>
                  <a:txBody>
                    <a:bodyPr/>
                    <a:lstStyle/>
                    <a:p>
                      <a:r>
                        <a:rPr lang="en-IN" sz="1600" dirty="0"/>
                        <a:t>2</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val="1453760822"/>
                  </a:ext>
                </a:extLst>
              </a:tr>
              <a:tr h="0">
                <a:tc>
                  <a:txBody>
                    <a:bodyPr/>
                    <a:lstStyle/>
                    <a:p>
                      <a:r>
                        <a:rPr lang="en-IN" sz="1600" dirty="0"/>
                        <a:t>3</a:t>
                      </a:r>
                    </a:p>
                  </a:txBody>
                  <a:tcPr/>
                </a:tc>
                <a:tc>
                  <a:txBody>
                    <a:bodyPr/>
                    <a:lstStyle/>
                    <a:p>
                      <a:r>
                        <a:rPr lang="en-IN" sz="1600" dirty="0"/>
                        <a:t>“</a:t>
                      </a:r>
                      <a:r>
                        <a:rPr lang="en-IN" sz="1600" dirty="0" err="1"/>
                        <a:t>startseq</a:t>
                      </a:r>
                      <a:r>
                        <a:rPr lang="en-IN" sz="1600" dirty="0"/>
                        <a:t> man driving”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1675485532"/>
                  </a:ext>
                </a:extLst>
              </a:tr>
              <a:tr h="0">
                <a:tc>
                  <a:txBody>
                    <a:bodyPr/>
                    <a:lstStyle/>
                    <a:p>
                      <a:r>
                        <a:rPr lang="en-IN" sz="1600" dirty="0"/>
                        <a:t>4</a:t>
                      </a:r>
                    </a:p>
                  </a:txBody>
                  <a:tcPr/>
                </a:tc>
                <a:tc>
                  <a:txBody>
                    <a:bodyPr/>
                    <a:lstStyle/>
                    <a:p>
                      <a:r>
                        <a:rPr lang="en-IN" sz="1600" dirty="0"/>
                        <a:t>“</a:t>
                      </a:r>
                      <a:r>
                        <a:rPr lang="en-IN" sz="1600" dirty="0" err="1"/>
                        <a:t>startseq</a:t>
                      </a:r>
                      <a:r>
                        <a:rPr lang="en-IN" sz="1600" dirty="0"/>
                        <a:t> man driving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3784564789"/>
                  </a:ext>
                </a:extLst>
              </a:tr>
              <a:tr h="0">
                <a:tc>
                  <a:txBody>
                    <a:bodyPr/>
                    <a:lstStyle/>
                    <a:p>
                      <a:r>
                        <a:rPr lang="en-IN" sz="1600" dirty="0"/>
                        <a:t>5</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val="1456887150"/>
                  </a:ext>
                </a:extLst>
              </a:tr>
              <a:tr h="0">
                <a:tc>
                  <a:txBody>
                    <a:bodyPr/>
                    <a:lstStyle/>
                    <a:p>
                      <a:r>
                        <a:rPr lang="en-IN" sz="1600" dirty="0"/>
                        <a:t>6</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“on” (6)</a:t>
                      </a:r>
                    </a:p>
                  </a:txBody>
                  <a:tcPr anchor="ctr"/>
                </a:tc>
                <a:extLst>
                  <a:ext uri="{0D108BD9-81ED-4DB2-BD59-A6C34878D82A}">
                    <a16:rowId xmlns:a16="http://schemas.microsoft.com/office/drawing/2014/main" val="1307625920"/>
                  </a:ext>
                </a:extLst>
              </a:tr>
              <a:tr h="0">
                <a:tc>
                  <a:txBody>
                    <a:bodyPr/>
                    <a:lstStyle/>
                    <a:p>
                      <a:r>
                        <a:rPr lang="en-IN" sz="1600" dirty="0"/>
                        <a:t>7</a:t>
                      </a:r>
                    </a:p>
                  </a:txBody>
                  <a:tcPr/>
                </a:tc>
                <a:tc>
                  <a:txBody>
                    <a:bodyPr/>
                    <a:lstStyle/>
                    <a:p>
                      <a:r>
                        <a:rPr lang="en-IN" sz="1600" dirty="0"/>
                        <a:t>“</a:t>
                      </a:r>
                      <a:r>
                        <a:rPr lang="en-IN" sz="1600" dirty="0" err="1"/>
                        <a:t>startseq</a:t>
                      </a:r>
                      <a:r>
                        <a:rPr lang="en-IN" sz="1600" dirty="0"/>
                        <a:t> man 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3029769833"/>
                  </a:ext>
                </a:extLst>
              </a:tr>
              <a:tr h="0">
                <a:tc>
                  <a:txBody>
                    <a:bodyPr/>
                    <a:lstStyle/>
                    <a:p>
                      <a:r>
                        <a:rPr lang="en-IN" sz="1600" dirty="0"/>
                        <a:t>8</a:t>
                      </a:r>
                    </a:p>
                  </a:txBody>
                  <a:tcPr/>
                </a:tc>
                <a:tc>
                  <a:txBody>
                    <a:bodyPr/>
                    <a:lstStyle/>
                    <a:p>
                      <a:r>
                        <a:rPr lang="en-IN" sz="1600" dirty="0"/>
                        <a:t>“</a:t>
                      </a:r>
                      <a:r>
                        <a:rPr lang="en-IN" sz="1600" dirty="0" err="1"/>
                        <a:t>startseq</a:t>
                      </a:r>
                      <a:r>
                        <a:rPr lang="en-IN" sz="1600" dirty="0"/>
                        <a:t> man on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4181254745"/>
                  </a:ext>
                </a:extLst>
              </a:tr>
              <a:tr h="0">
                <a:tc>
                  <a:txBody>
                    <a:bodyPr/>
                    <a:lstStyle/>
                    <a:p>
                      <a:r>
                        <a:rPr lang="en-IN" sz="1600" dirty="0"/>
                        <a:t>9</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val="2828916017"/>
                  </a:ext>
                </a:extLst>
              </a:tr>
              <a:tr h="0">
                <a:tc>
                  <a:txBody>
                    <a:bodyPr/>
                    <a:lstStyle/>
                    <a:p>
                      <a:r>
                        <a:rPr lang="en-IN" sz="1600" dirty="0"/>
                        <a:t>10</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“wearing” (7)</a:t>
                      </a:r>
                    </a:p>
                  </a:txBody>
                  <a:tcPr anchor="ctr"/>
                </a:tc>
                <a:extLst>
                  <a:ext uri="{0D108BD9-81ED-4DB2-BD59-A6C34878D82A}">
                    <a16:rowId xmlns:a16="http://schemas.microsoft.com/office/drawing/2014/main" val="45773675"/>
                  </a:ext>
                </a:extLst>
              </a:tr>
              <a:tr h="0">
                <a:tc>
                  <a:txBody>
                    <a:bodyPr/>
                    <a:lstStyle/>
                    <a:p>
                      <a:r>
                        <a:rPr lang="en-IN" sz="1600" dirty="0"/>
                        <a:t>11</a:t>
                      </a:r>
                    </a:p>
                  </a:txBody>
                  <a:tcPr/>
                </a:tc>
                <a:tc>
                  <a:txBody>
                    <a:bodyPr/>
                    <a:lstStyle/>
                    <a:p>
                      <a:r>
                        <a:rPr lang="en-IN" sz="1600" dirty="0"/>
                        <a:t>“</a:t>
                      </a:r>
                      <a:r>
                        <a:rPr lang="en-IN" sz="1600" dirty="0" err="1"/>
                        <a:t>startseq</a:t>
                      </a:r>
                      <a:r>
                        <a:rPr lang="en-IN" sz="1600" dirty="0"/>
                        <a:t> man wearing”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“helmet” (8)</a:t>
                      </a:r>
                    </a:p>
                  </a:txBody>
                  <a:tcPr anchor="ctr"/>
                </a:tc>
                <a:extLst>
                  <a:ext uri="{0D108BD9-81ED-4DB2-BD59-A6C34878D82A}">
                    <a16:rowId xmlns:a16="http://schemas.microsoft.com/office/drawing/2014/main" val="4067745190"/>
                  </a:ext>
                </a:extLst>
              </a:tr>
              <a:tr h="0">
                <a:tc>
                  <a:txBody>
                    <a:bodyPr/>
                    <a:lstStyle/>
                    <a:p>
                      <a:r>
                        <a:rPr lang="en-IN" sz="1600" dirty="0"/>
                        <a:t>12</a:t>
                      </a:r>
                    </a:p>
                  </a:txBody>
                  <a:tcPr/>
                </a:tc>
                <a:tc>
                  <a:txBody>
                    <a:bodyPr/>
                    <a:lstStyle/>
                    <a:p>
                      <a:r>
                        <a:rPr lang="en-IN" sz="1600" dirty="0"/>
                        <a:t>“</a:t>
                      </a:r>
                      <a:r>
                        <a:rPr lang="en-IN" sz="1600" dirty="0" err="1"/>
                        <a:t>startseq</a:t>
                      </a:r>
                      <a:r>
                        <a:rPr lang="en-IN" sz="1600" dirty="0"/>
                        <a:t> man wearing helmet”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val="705947826"/>
                  </a:ext>
                </a:extLst>
              </a:tr>
            </a:tbl>
          </a:graphicData>
        </a:graphic>
      </p:graphicFrame>
    </p:spTree>
    <p:extLst>
      <p:ext uri="{BB962C8B-B14F-4D97-AF65-F5344CB8AC3E}">
        <p14:creationId xmlns:p14="http://schemas.microsoft.com/office/powerpoint/2010/main" val="878976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graphicFrame>
        <p:nvGraphicFramePr>
          <p:cNvPr id="6" name="Table 6">
            <a:extLst>
              <a:ext uri="{FF2B5EF4-FFF2-40B4-BE49-F238E27FC236}">
                <a16:creationId xmlns:a16="http://schemas.microsoft.com/office/drawing/2014/main" id="{57899852-00E4-48D5-8493-D7C3F071DA03}"/>
              </a:ext>
            </a:extLst>
          </p:cNvPr>
          <p:cNvGraphicFramePr>
            <a:graphicFrameLocks noGrp="1"/>
          </p:cNvGraphicFramePr>
          <p:nvPr>
            <p:ph idx="1"/>
            <p:extLst>
              <p:ext uri="{D42A27DB-BD31-4B8C-83A1-F6EECF244321}">
                <p14:modId xmlns:p14="http://schemas.microsoft.com/office/powerpoint/2010/main" val="1983039118"/>
              </p:ext>
            </p:extLst>
          </p:nvPr>
        </p:nvGraphicFramePr>
        <p:xfrm>
          <a:off x="838204" y="1060176"/>
          <a:ext cx="10515596" cy="4358640"/>
        </p:xfrm>
        <a:graphic>
          <a:graphicData uri="http://schemas.openxmlformats.org/drawingml/2006/table">
            <a:tbl>
              <a:tblPr firstRow="1" bandRow="1">
                <a:tableStyleId>{5C22544A-7EE6-4342-B048-85BDC9FD1C3A}</a:tableStyleId>
              </a:tblPr>
              <a:tblGrid>
                <a:gridCol w="659293">
                  <a:extLst>
                    <a:ext uri="{9D8B030D-6E8A-4147-A177-3AD203B41FA5}">
                      <a16:colId xmlns:a16="http://schemas.microsoft.com/office/drawing/2014/main" val="3967142194"/>
                    </a:ext>
                  </a:extLst>
                </a:gridCol>
                <a:gridCol w="4850295">
                  <a:extLst>
                    <a:ext uri="{9D8B030D-6E8A-4147-A177-3AD203B41FA5}">
                      <a16:colId xmlns:a16="http://schemas.microsoft.com/office/drawing/2014/main" val="845744349"/>
                    </a:ext>
                  </a:extLst>
                </a:gridCol>
                <a:gridCol w="3286539">
                  <a:extLst>
                    <a:ext uri="{9D8B030D-6E8A-4147-A177-3AD203B41FA5}">
                      <a16:colId xmlns:a16="http://schemas.microsoft.com/office/drawing/2014/main" val="3119492930"/>
                    </a:ext>
                  </a:extLst>
                </a:gridCol>
                <a:gridCol w="1719469">
                  <a:extLst>
                    <a:ext uri="{9D8B030D-6E8A-4147-A177-3AD203B41FA5}">
                      <a16:colId xmlns:a16="http://schemas.microsoft.com/office/drawing/2014/main" val="2461260376"/>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a:t>
                      </a:r>
                      <a:r>
                        <a:rPr lang="en-IN" sz="1600" dirty="0" err="1"/>
                        <a:t>Dep.Var</a:t>
                      </a:r>
                      <a:r>
                        <a:rPr lang="en-IN" sz="1600" dirty="0"/>
                        <a:t>.)</a:t>
                      </a:r>
                    </a:p>
                  </a:txBody>
                  <a:tcPr anchor="ctr"/>
                </a:tc>
                <a:extLst>
                  <a:ext uri="{0D108BD9-81ED-4DB2-BD59-A6C34878D82A}">
                    <a16:rowId xmlns:a16="http://schemas.microsoft.com/office/drawing/2014/main" val="338402846"/>
                  </a:ext>
                </a:extLst>
              </a:tr>
              <a:tr h="0">
                <a:tc>
                  <a:txBody>
                    <a:bodyPr/>
                    <a:lstStyle/>
                    <a:p>
                      <a:pPr algn="ctr"/>
                      <a:r>
                        <a:rPr lang="en-IN" sz="1600" dirty="0"/>
                        <a:t>13</a:t>
                      </a:r>
                    </a:p>
                  </a:txBody>
                  <a:tcPr anchor="ctr"/>
                </a:tc>
                <a:tc>
                  <a:txBody>
                    <a:bodyPr/>
                    <a:lstStyle/>
                    <a:p>
                      <a:pPr algn="just"/>
                      <a:r>
                        <a:rPr lang="en-IN" sz="1600" dirty="0"/>
                        <a:t>“</a:t>
                      </a:r>
                      <a:r>
                        <a:rPr lang="en-IN" sz="1600" dirty="0" err="1"/>
                        <a:t>startseq</a:t>
                      </a:r>
                      <a:r>
                        <a:rPr lang="en-IN" sz="1600" dirty="0"/>
                        <a:t> man wearing helmet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53499860"/>
                  </a:ext>
                </a:extLst>
              </a:tr>
              <a:tr h="0">
                <a:tc>
                  <a:txBody>
                    <a:bodyPr/>
                    <a:lstStyle/>
                    <a:p>
                      <a:pPr algn="ctr"/>
                      <a:r>
                        <a:rPr lang="en-IN" sz="1600" dirty="0"/>
                        <a:t>14</a:t>
                      </a:r>
                    </a:p>
                  </a:txBody>
                  <a:tcPr anchor="ctr"/>
                </a:tc>
                <a:tc>
                  <a:txBody>
                    <a:bodyPr/>
                    <a:lstStyle/>
                    <a:p>
                      <a:pPr algn="just"/>
                      <a:r>
                        <a:rPr lang="en-IN" sz="1600" dirty="0"/>
                        <a:t>“</a:t>
                      </a:r>
                      <a:r>
                        <a:rPr lang="en-IN" sz="1600" dirty="0" err="1"/>
                        <a:t>startseq</a:t>
                      </a:r>
                      <a:r>
                        <a:rPr lang="en-IN" sz="1600" dirty="0"/>
                        <a:t> man wearing helmet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4,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1809846653"/>
                  </a:ext>
                </a:extLst>
              </a:tr>
              <a:tr h="0">
                <a:tc>
                  <a:txBody>
                    <a:bodyPr/>
                    <a:lstStyle/>
                    <a:p>
                      <a:pPr algn="ctr"/>
                      <a:r>
                        <a:rPr lang="en-IN" sz="1600" dirty="0"/>
                        <a:t>15</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val="1274676589"/>
                  </a:ext>
                </a:extLst>
              </a:tr>
              <a:tr h="0">
                <a:tc>
                  <a:txBody>
                    <a:bodyPr/>
                    <a:lstStyle/>
                    <a:p>
                      <a:pPr algn="ctr"/>
                      <a:r>
                        <a:rPr lang="en-IN" sz="1600" dirty="0"/>
                        <a:t>16</a:t>
                      </a:r>
                    </a:p>
                  </a:txBody>
                  <a:tcPr anchor="ctr"/>
                </a:tc>
                <a:tc>
                  <a:txBody>
                    <a:bodyPr/>
                    <a:lstStyle/>
                    <a:p>
                      <a:pPr algn="just"/>
                      <a:r>
                        <a:rPr lang="en-IN" sz="1600" dirty="0"/>
                        <a:t>“</a:t>
                      </a:r>
                      <a:r>
                        <a:rPr lang="en-IN" sz="1600" dirty="0" err="1"/>
                        <a:t>startseq</a:t>
                      </a:r>
                      <a:r>
                        <a:rPr lang="en-IN" sz="1600" dirty="0"/>
                        <a:t>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“enjoying”(9)</a:t>
                      </a:r>
                    </a:p>
                  </a:txBody>
                  <a:tcPr anchor="ctr"/>
                </a:tc>
                <a:extLst>
                  <a:ext uri="{0D108BD9-81ED-4DB2-BD59-A6C34878D82A}">
                    <a16:rowId xmlns:a16="http://schemas.microsoft.com/office/drawing/2014/main" val="1630406459"/>
                  </a:ext>
                </a:extLst>
              </a:tr>
              <a:tr h="0">
                <a:tc>
                  <a:txBody>
                    <a:bodyPr/>
                    <a:lstStyle/>
                    <a:p>
                      <a:pPr algn="ctr"/>
                      <a:r>
                        <a:rPr lang="en-IN" sz="1600" dirty="0"/>
                        <a:t>17</a:t>
                      </a:r>
                    </a:p>
                  </a:txBody>
                  <a:tcPr anchor="ctr"/>
                </a:tc>
                <a:tc>
                  <a:txBody>
                    <a:bodyPr/>
                    <a:lstStyle/>
                    <a:p>
                      <a:pPr algn="just"/>
                      <a:r>
                        <a:rPr lang="en-IN" sz="1600" dirty="0"/>
                        <a:t>“</a:t>
                      </a:r>
                      <a:r>
                        <a:rPr lang="en-IN" sz="1600" dirty="0" err="1"/>
                        <a:t>startseq</a:t>
                      </a:r>
                      <a:r>
                        <a:rPr lang="en-IN" sz="1600" dirty="0"/>
                        <a:t> man enjoying”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val="706789959"/>
                  </a:ext>
                </a:extLst>
              </a:tr>
              <a:tr h="0">
                <a:tc>
                  <a:txBody>
                    <a:bodyPr/>
                    <a:lstStyle/>
                    <a:p>
                      <a:pPr algn="ctr"/>
                      <a:r>
                        <a:rPr lang="en-IN" sz="1600" dirty="0"/>
                        <a:t>18</a:t>
                      </a:r>
                    </a:p>
                  </a:txBody>
                  <a:tcPr anchor="ctr"/>
                </a:tc>
                <a:tc>
                  <a:txBody>
                    <a:bodyPr/>
                    <a:lstStyle/>
                    <a:p>
                      <a:pPr algn="just"/>
                      <a:r>
                        <a:rPr lang="en-IN" sz="1600" dirty="0"/>
                        <a:t>“</a:t>
                      </a:r>
                      <a:r>
                        <a:rPr lang="en-IN" sz="1600" dirty="0" err="1"/>
                        <a:t>startseq</a:t>
                      </a:r>
                      <a:r>
                        <a:rPr lang="en-IN" sz="1600" dirty="0"/>
                        <a:t> man enjoying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1355822850"/>
                  </a:ext>
                </a:extLst>
              </a:tr>
              <a:tr h="0">
                <a:tc>
                  <a:txBody>
                    <a:bodyPr/>
                    <a:lstStyle/>
                    <a:p>
                      <a:pPr algn="ctr"/>
                      <a:r>
                        <a:rPr lang="en-IN" sz="1600" dirty="0"/>
                        <a:t>19</a:t>
                      </a:r>
                    </a:p>
                  </a:txBody>
                  <a:tcPr anchor="ctr"/>
                </a:tc>
                <a:tc>
                  <a:txBody>
                    <a:bodyPr/>
                    <a:lstStyle/>
                    <a:p>
                      <a:pPr algn="just"/>
                      <a:r>
                        <a:rPr lang="en-IN" sz="1600" dirty="0"/>
                        <a:t>“</a:t>
                      </a:r>
                      <a:r>
                        <a:rPr lang="en-IN" sz="1600" dirty="0" err="1"/>
                        <a:t>startseq</a:t>
                      </a:r>
                      <a:r>
                        <a:rPr lang="en-IN" sz="1600" dirty="0"/>
                        <a:t> man enjoying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3995620060"/>
                  </a:ext>
                </a:extLst>
              </a:tr>
              <a:tr h="0">
                <a:tc>
                  <a:txBody>
                    <a:bodyPr/>
                    <a:lstStyle/>
                    <a:p>
                      <a:pPr algn="ctr"/>
                      <a:r>
                        <a:rPr lang="en-IN" sz="1600" dirty="0"/>
                        <a:t>20</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“happy” (10)</a:t>
                      </a:r>
                    </a:p>
                  </a:txBody>
                  <a:tcPr anchor="ctr"/>
                </a:tc>
                <a:extLst>
                  <a:ext uri="{0D108BD9-81ED-4DB2-BD59-A6C34878D82A}">
                    <a16:rowId xmlns:a16="http://schemas.microsoft.com/office/drawing/2014/main" val="928072493"/>
                  </a:ext>
                </a:extLst>
              </a:tr>
              <a:tr h="0">
                <a:tc>
                  <a:txBody>
                    <a:bodyPr/>
                    <a:lstStyle/>
                    <a:p>
                      <a:pPr algn="ctr"/>
                      <a:r>
                        <a:rPr lang="en-IN" sz="1600" dirty="0"/>
                        <a:t>21</a:t>
                      </a:r>
                    </a:p>
                  </a:txBody>
                  <a:tcPr anchor="ctr"/>
                </a:tc>
                <a:tc>
                  <a:txBody>
                    <a:bodyPr/>
                    <a:lstStyle/>
                    <a:p>
                      <a:pPr algn="just"/>
                      <a:r>
                        <a:rPr lang="en-IN" sz="1600" dirty="0"/>
                        <a:t>“</a:t>
                      </a:r>
                      <a:r>
                        <a:rPr lang="en-IN" sz="1600" dirty="0" err="1"/>
                        <a:t>startseq</a:t>
                      </a:r>
                      <a:r>
                        <a:rPr lang="en-IN" sz="1600" dirty="0"/>
                        <a:t> happy”</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val="3507017606"/>
                  </a:ext>
                </a:extLst>
              </a:tr>
              <a:tr h="0">
                <a:tc>
                  <a:txBody>
                    <a:bodyPr/>
                    <a:lstStyle/>
                    <a:p>
                      <a:pPr algn="ctr"/>
                      <a:r>
                        <a:rPr lang="en-IN" sz="1600" dirty="0"/>
                        <a:t>22</a:t>
                      </a:r>
                    </a:p>
                  </a:txBody>
                  <a:tcPr anchor="ctr"/>
                </a:tc>
                <a:tc>
                  <a:txBody>
                    <a:bodyPr/>
                    <a:lstStyle/>
                    <a:p>
                      <a:pPr algn="just"/>
                      <a:r>
                        <a:rPr lang="en-IN" sz="1600" dirty="0"/>
                        <a:t>“</a:t>
                      </a:r>
                      <a:r>
                        <a:rPr lang="en-IN" sz="1600" dirty="0" err="1"/>
                        <a:t>startseq</a:t>
                      </a:r>
                      <a:r>
                        <a:rPr lang="en-IN" sz="1600" dirty="0"/>
                        <a:t> happy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val="4140124172"/>
                  </a:ext>
                </a:extLst>
              </a:tr>
              <a:tr h="0">
                <a:tc>
                  <a:txBody>
                    <a:bodyPr/>
                    <a:lstStyle/>
                    <a:p>
                      <a:pPr algn="ctr"/>
                      <a:r>
                        <a:rPr lang="en-IN" sz="1600" dirty="0"/>
                        <a:t>23</a:t>
                      </a:r>
                    </a:p>
                  </a:txBody>
                  <a:tcPr anchor="ctr"/>
                </a:tc>
                <a:tc>
                  <a:txBody>
                    <a:bodyPr/>
                    <a:lstStyle/>
                    <a:p>
                      <a:pPr algn="just"/>
                      <a:r>
                        <a:rPr lang="en-IN" sz="1600" dirty="0"/>
                        <a:t>“</a:t>
                      </a:r>
                      <a:r>
                        <a:rPr lang="en-IN" sz="1600" dirty="0" err="1"/>
                        <a:t>startseq</a:t>
                      </a:r>
                      <a:r>
                        <a:rPr lang="en-IN" sz="1600" dirty="0"/>
                        <a:t> happy man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4284254439"/>
                  </a:ext>
                </a:extLst>
              </a:tr>
              <a:tr h="0">
                <a:tc>
                  <a:txBody>
                    <a:bodyPr/>
                    <a:lstStyle/>
                    <a:p>
                      <a:pPr algn="ctr"/>
                      <a:r>
                        <a:rPr lang="en-IN" sz="1600" dirty="0"/>
                        <a:t>24</a:t>
                      </a:r>
                    </a:p>
                  </a:txBody>
                  <a:tcPr anchor="ctr"/>
                </a:tc>
                <a:tc>
                  <a:txBody>
                    <a:bodyPr/>
                    <a:lstStyle/>
                    <a:p>
                      <a:pPr algn="just"/>
                      <a:r>
                        <a:rPr lang="en-IN" sz="1600" dirty="0"/>
                        <a:t>“</a:t>
                      </a:r>
                      <a:r>
                        <a:rPr lang="en-IN" sz="1600" dirty="0" err="1"/>
                        <a:t>startseq</a:t>
                      </a:r>
                      <a:r>
                        <a:rPr lang="en-IN" sz="1600" dirty="0"/>
                        <a:t> happy man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1615818627"/>
                  </a:ext>
                </a:extLst>
              </a:tr>
            </a:tbl>
          </a:graphicData>
        </a:graphic>
      </p:graphicFrame>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
        <p:nvSpPr>
          <p:cNvPr id="7" name="TextBox 6">
            <a:extLst>
              <a:ext uri="{FF2B5EF4-FFF2-40B4-BE49-F238E27FC236}">
                <a16:creationId xmlns:a16="http://schemas.microsoft.com/office/drawing/2014/main" id="{D3EFAF3B-6ACA-4777-8366-4A6C243E7E2F}"/>
              </a:ext>
            </a:extLst>
          </p:cNvPr>
          <p:cNvSpPr txBox="1"/>
          <p:nvPr/>
        </p:nvSpPr>
        <p:spPr>
          <a:xfrm>
            <a:off x="838200" y="5437025"/>
            <a:ext cx="10515596" cy="646331"/>
          </a:xfrm>
          <a:prstGeom prst="rect">
            <a:avLst/>
          </a:prstGeom>
          <a:noFill/>
        </p:spPr>
        <p:txBody>
          <a:bodyPr wrap="square" rtlCol="0">
            <a:spAutoFit/>
          </a:bodyPr>
          <a:lstStyle/>
          <a:p>
            <a:pPr algn="just"/>
            <a:r>
              <a:rPr lang="en-IN" dirty="0"/>
              <a:t>“</a:t>
            </a:r>
            <a:r>
              <a:rPr lang="en-IN" dirty="0" err="1"/>
              <a:t>data_generator_function</a:t>
            </a:r>
            <a:r>
              <a:rPr lang="en-IN" dirty="0"/>
              <a:t>” generates data for a particular number of images at a time (to prevent Memory Overflow error) in the above manner and pass it to the neural network for training.</a:t>
            </a:r>
          </a:p>
        </p:txBody>
      </p:sp>
    </p:spTree>
    <p:extLst>
      <p:ext uri="{BB962C8B-B14F-4D97-AF65-F5344CB8AC3E}">
        <p14:creationId xmlns:p14="http://schemas.microsoft.com/office/powerpoint/2010/main" val="568841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are using two pre-trained models in this project:</a:t>
            </a:r>
          </a:p>
          <a:p>
            <a:pPr marL="800100" lvl="1" indent="-342900" algn="just">
              <a:lnSpc>
                <a:spcPct val="100000"/>
              </a:lnSpc>
              <a:spcBef>
                <a:spcPts val="0"/>
              </a:spcBef>
              <a:buFont typeface="+mj-lt"/>
              <a:buAutoNum type="arabicPeriod"/>
            </a:pPr>
            <a:r>
              <a:rPr lang="en-IN" sz="1800" dirty="0"/>
              <a:t>InceptionV3: To generate bottleneck features for images.</a:t>
            </a:r>
          </a:p>
          <a:p>
            <a:pPr marL="800100" lvl="1" indent="-342900" algn="just">
              <a:lnSpc>
                <a:spcPct val="100000"/>
              </a:lnSpc>
              <a:spcBef>
                <a:spcPts val="0"/>
              </a:spcBef>
              <a:buFont typeface="+mj-lt"/>
              <a:buAutoNum type="arabicPeriod"/>
            </a:pPr>
            <a:r>
              <a:rPr lang="en-IN" sz="1800" dirty="0" err="1"/>
              <a:t>GloVe</a:t>
            </a:r>
            <a:r>
              <a:rPr lang="en-IN" sz="1800" dirty="0"/>
              <a:t>: To generate word embeddings for captions.</a:t>
            </a:r>
          </a:p>
          <a:p>
            <a:pPr algn="just">
              <a:lnSpc>
                <a:spcPct val="100000"/>
              </a:lnSpc>
              <a:spcBef>
                <a:spcPts val="0"/>
              </a:spcBef>
              <a:buFont typeface="Wingdings" panose="05000000000000000000" pitchFamily="2" charset="2"/>
              <a:buChar char="Ø"/>
            </a:pPr>
            <a:r>
              <a:rPr lang="en-IN" sz="2200" dirty="0"/>
              <a:t>Inception V3:</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pic>
        <p:nvPicPr>
          <p:cNvPr id="7" name="Picture 6" descr="Table&#10;&#10;Description automatically generated">
            <a:extLst>
              <a:ext uri="{FF2B5EF4-FFF2-40B4-BE49-F238E27FC236}">
                <a16:creationId xmlns:a16="http://schemas.microsoft.com/office/drawing/2014/main" id="{1253A37B-2D79-4AD6-846F-6D1D987D3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934" y="2239617"/>
            <a:ext cx="5985743" cy="4248764"/>
          </a:xfrm>
          <a:prstGeom prst="rect">
            <a:avLst/>
          </a:prstGeom>
        </p:spPr>
      </p:pic>
    </p:spTree>
    <p:extLst>
      <p:ext uri="{BB962C8B-B14F-4D97-AF65-F5344CB8AC3E}">
        <p14:creationId xmlns:p14="http://schemas.microsoft.com/office/powerpoint/2010/main" val="3689960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err="1"/>
              <a:t>GloVe</a:t>
            </a:r>
            <a:r>
              <a:rPr lang="en-IN" sz="2000" dirty="0"/>
              <a:t> (Global Vectors):</a:t>
            </a:r>
          </a:p>
          <a:p>
            <a:pPr lvl="1" algn="just">
              <a:lnSpc>
                <a:spcPct val="100000"/>
              </a:lnSpc>
              <a:spcBef>
                <a:spcPts val="0"/>
              </a:spcBef>
              <a:buFont typeface="Wingdings" panose="05000000000000000000" pitchFamily="2" charset="2"/>
              <a:buChar char="§"/>
            </a:pPr>
            <a:r>
              <a:rPr lang="en-IN" sz="1800" dirty="0" err="1"/>
              <a:t>GloVe</a:t>
            </a:r>
            <a:r>
              <a:rPr lang="en-IN" sz="1800" dirty="0"/>
              <a:t> is a word vector technique and an Unsupervised </a:t>
            </a:r>
            <a:r>
              <a:rPr lang="en-IN" sz="1800"/>
              <a:t>Learning algorithm.</a:t>
            </a:r>
            <a:endParaRPr lang="en-IN" sz="1800" dirty="0"/>
          </a:p>
          <a:p>
            <a:pPr lvl="1" algn="just">
              <a:lnSpc>
                <a:spcPct val="100000"/>
              </a:lnSpc>
              <a:spcBef>
                <a:spcPts val="0"/>
              </a:spcBef>
              <a:buFont typeface="Wingdings" panose="05000000000000000000" pitchFamily="2" charset="2"/>
              <a:buChar char="§"/>
            </a:pPr>
            <a:r>
              <a:rPr lang="en-IN" sz="1800" dirty="0"/>
              <a:t>Word Vectors put words to a nice vector space where similar words cluster together and different words </a:t>
            </a:r>
            <a:r>
              <a:rPr lang="en-IN" sz="1800" dirty="0" err="1"/>
              <a:t>repet</a:t>
            </a:r>
            <a:r>
              <a:rPr lang="en-IN" sz="1800" dirty="0"/>
              <a:t>.</a:t>
            </a:r>
          </a:p>
          <a:p>
            <a:pPr lvl="1" algn="just">
              <a:lnSpc>
                <a:spcPct val="100000"/>
              </a:lnSpc>
              <a:spcBef>
                <a:spcPts val="0"/>
              </a:spcBef>
              <a:buFont typeface="Wingdings" panose="05000000000000000000" pitchFamily="2" charset="2"/>
              <a:buChar char="§"/>
            </a:pPr>
            <a:r>
              <a:rPr lang="en-IN" sz="1800" dirty="0"/>
              <a:t>The advantage of </a:t>
            </a:r>
            <a:r>
              <a:rPr lang="en-IN" sz="1800" dirty="0" err="1"/>
              <a:t>GloVe</a:t>
            </a:r>
            <a:r>
              <a:rPr lang="en-IN" sz="1800" dirty="0"/>
              <a:t> is that unlike Word2Vec, </a:t>
            </a:r>
            <a:r>
              <a:rPr lang="en-IN" sz="1800" dirty="0" err="1"/>
              <a:t>GloVe</a:t>
            </a:r>
            <a:r>
              <a:rPr lang="en-IN" sz="1800" dirty="0"/>
              <a:t> doesn’t rely just on local statistics (i.e., local context information of words), but it incorporates global statistics (word co-occurrence) to obtain word vectors.</a:t>
            </a:r>
          </a:p>
          <a:p>
            <a:pPr lvl="1" algn="just">
              <a:lnSpc>
                <a:spcPct val="100000"/>
              </a:lnSpc>
              <a:spcBef>
                <a:spcPts val="0"/>
              </a:spcBef>
              <a:buFont typeface="Wingdings" panose="05000000000000000000" pitchFamily="2" charset="2"/>
              <a:buChar char="§"/>
            </a:pPr>
            <a:r>
              <a:rPr lang="en-IN" sz="1800" dirty="0"/>
              <a:t>Thus, </a:t>
            </a:r>
            <a:r>
              <a:rPr lang="en-IN" sz="1800" dirty="0" err="1"/>
              <a:t>GloVe</a:t>
            </a:r>
            <a:r>
              <a:rPr lang="en-IN" sz="1800" dirty="0"/>
              <a:t> captures both, global and local statistics of a corpus in order to come up with word vectors.</a:t>
            </a:r>
          </a:p>
          <a:p>
            <a:pPr lvl="1" algn="just">
              <a:lnSpc>
                <a:spcPct val="100000"/>
              </a:lnSpc>
              <a:spcBef>
                <a:spcPts val="0"/>
              </a:spcBef>
              <a:buFont typeface="Wingdings" panose="05000000000000000000" pitchFamily="2" charset="2"/>
              <a:buChar char="§"/>
            </a:pPr>
            <a:r>
              <a:rPr lang="en-IN" sz="1800" dirty="0" err="1"/>
              <a:t>GloVe</a:t>
            </a:r>
            <a:r>
              <a:rPr lang="en-IN" sz="1800" dirty="0"/>
              <a:t> method is built on an important method: Co-occurrence Matrix. </a:t>
            </a:r>
          </a:p>
          <a:p>
            <a:pPr lvl="1" algn="just">
              <a:lnSpc>
                <a:spcPct val="100000"/>
              </a:lnSpc>
              <a:spcBef>
                <a:spcPts val="0"/>
              </a:spcBef>
              <a:buFont typeface="Wingdings" panose="05000000000000000000" pitchFamily="2" charset="2"/>
              <a:buChar char="§"/>
            </a:pPr>
            <a:r>
              <a:rPr lang="en-IN" sz="1800" dirty="0"/>
              <a:t>Co-occurrence Matrix is very helpful to derive semantic relationships. Following is an example:</a:t>
            </a:r>
          </a:p>
          <a:p>
            <a:pPr marL="1371600" lvl="3" indent="0" algn="just">
              <a:lnSpc>
                <a:spcPct val="100000"/>
              </a:lnSpc>
              <a:spcBef>
                <a:spcPts val="0"/>
              </a:spcBef>
              <a:buNone/>
            </a:pPr>
            <a:r>
              <a:rPr lang="en-IN" dirty="0"/>
              <a:t>“the cat sat on the mat”</a:t>
            </a:r>
          </a:p>
          <a:p>
            <a:pPr marL="914400" lvl="2" indent="0" algn="just">
              <a:lnSpc>
                <a:spcPct val="100000"/>
              </a:lnSpc>
              <a:spcBef>
                <a:spcPts val="0"/>
              </a:spcBef>
              <a:buNone/>
            </a:pPr>
            <a:r>
              <a:rPr lang="en-IN" sz="1800" dirty="0"/>
              <a:t>Co-occurrence Matrix is:</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graphicFrame>
        <p:nvGraphicFramePr>
          <p:cNvPr id="7" name="Table 7">
            <a:extLst>
              <a:ext uri="{FF2B5EF4-FFF2-40B4-BE49-F238E27FC236}">
                <a16:creationId xmlns:a16="http://schemas.microsoft.com/office/drawing/2014/main" id="{13889562-6D48-4151-A7F7-697C6BB79C94}"/>
              </a:ext>
            </a:extLst>
          </p:cNvPr>
          <p:cNvGraphicFramePr>
            <a:graphicFrameLocks noGrp="1"/>
          </p:cNvGraphicFramePr>
          <p:nvPr>
            <p:extLst>
              <p:ext uri="{D42A27DB-BD31-4B8C-83A1-F6EECF244321}">
                <p14:modId xmlns:p14="http://schemas.microsoft.com/office/powerpoint/2010/main" val="2729671298"/>
              </p:ext>
            </p:extLst>
          </p:nvPr>
        </p:nvGraphicFramePr>
        <p:xfrm>
          <a:off x="5977836" y="4344670"/>
          <a:ext cx="5375964" cy="2011680"/>
        </p:xfrm>
        <a:graphic>
          <a:graphicData uri="http://schemas.openxmlformats.org/drawingml/2006/table">
            <a:tbl>
              <a:tblPr bandRow="1">
                <a:tableStyleId>{5C22544A-7EE6-4342-B048-85BDC9FD1C3A}</a:tableStyleId>
              </a:tblPr>
              <a:tblGrid>
                <a:gridCol w="895994">
                  <a:extLst>
                    <a:ext uri="{9D8B030D-6E8A-4147-A177-3AD203B41FA5}">
                      <a16:colId xmlns:a16="http://schemas.microsoft.com/office/drawing/2014/main" val="3470491924"/>
                    </a:ext>
                  </a:extLst>
                </a:gridCol>
                <a:gridCol w="895994">
                  <a:extLst>
                    <a:ext uri="{9D8B030D-6E8A-4147-A177-3AD203B41FA5}">
                      <a16:colId xmlns:a16="http://schemas.microsoft.com/office/drawing/2014/main" val="2502966855"/>
                    </a:ext>
                  </a:extLst>
                </a:gridCol>
                <a:gridCol w="895994">
                  <a:extLst>
                    <a:ext uri="{9D8B030D-6E8A-4147-A177-3AD203B41FA5}">
                      <a16:colId xmlns:a16="http://schemas.microsoft.com/office/drawing/2014/main" val="1083158815"/>
                    </a:ext>
                  </a:extLst>
                </a:gridCol>
                <a:gridCol w="895994">
                  <a:extLst>
                    <a:ext uri="{9D8B030D-6E8A-4147-A177-3AD203B41FA5}">
                      <a16:colId xmlns:a16="http://schemas.microsoft.com/office/drawing/2014/main" val="4121210064"/>
                    </a:ext>
                  </a:extLst>
                </a:gridCol>
                <a:gridCol w="895994">
                  <a:extLst>
                    <a:ext uri="{9D8B030D-6E8A-4147-A177-3AD203B41FA5}">
                      <a16:colId xmlns:a16="http://schemas.microsoft.com/office/drawing/2014/main" val="141701959"/>
                    </a:ext>
                  </a:extLst>
                </a:gridCol>
                <a:gridCol w="895994">
                  <a:extLst>
                    <a:ext uri="{9D8B030D-6E8A-4147-A177-3AD203B41FA5}">
                      <a16:colId xmlns:a16="http://schemas.microsoft.com/office/drawing/2014/main" val="3461793176"/>
                    </a:ext>
                  </a:extLst>
                </a:gridCol>
              </a:tblGrid>
              <a:tr h="165702">
                <a:tc>
                  <a:txBody>
                    <a:bodyPr/>
                    <a:lstStyle/>
                    <a:p>
                      <a:pPr algn="ctr"/>
                      <a:endParaRPr lang="en-IN" sz="1600" dirty="0"/>
                    </a:p>
                  </a:txBody>
                  <a:tcPr anchor="ctr"/>
                </a:tc>
                <a:tc>
                  <a:txBody>
                    <a:bodyPr/>
                    <a:lstStyle/>
                    <a:p>
                      <a:pPr algn="ctr"/>
                      <a:r>
                        <a:rPr lang="en-IN" sz="1600" dirty="0"/>
                        <a:t>“the”</a:t>
                      </a:r>
                    </a:p>
                  </a:txBody>
                  <a:tcPr anchor="ctr"/>
                </a:tc>
                <a:tc>
                  <a:txBody>
                    <a:bodyPr/>
                    <a:lstStyle/>
                    <a:p>
                      <a:pPr algn="ctr"/>
                      <a:r>
                        <a:rPr lang="en-IN" sz="1600" dirty="0"/>
                        <a:t>“cat”</a:t>
                      </a:r>
                    </a:p>
                  </a:txBody>
                  <a:tcPr anchor="ctr"/>
                </a:tc>
                <a:tc>
                  <a:txBody>
                    <a:bodyPr/>
                    <a:lstStyle/>
                    <a:p>
                      <a:pPr algn="ctr"/>
                      <a:r>
                        <a:rPr lang="en-IN" sz="1600" dirty="0"/>
                        <a:t>“sat”</a:t>
                      </a:r>
                    </a:p>
                  </a:txBody>
                  <a:tcPr anchor="ctr"/>
                </a:tc>
                <a:tc>
                  <a:txBody>
                    <a:bodyPr/>
                    <a:lstStyle/>
                    <a:p>
                      <a:pPr algn="ctr"/>
                      <a:r>
                        <a:rPr lang="en-IN" sz="1600" dirty="0"/>
                        <a:t>“on”</a:t>
                      </a:r>
                    </a:p>
                  </a:txBody>
                  <a:tcPr anchor="ctr"/>
                </a:tc>
                <a:tc>
                  <a:txBody>
                    <a:bodyPr/>
                    <a:lstStyle/>
                    <a:p>
                      <a:pPr algn="ctr"/>
                      <a:r>
                        <a:rPr lang="en-IN" sz="1600" dirty="0"/>
                        <a:t>“mat”</a:t>
                      </a:r>
                    </a:p>
                  </a:txBody>
                  <a:tcPr anchor="ctr"/>
                </a:tc>
                <a:extLst>
                  <a:ext uri="{0D108BD9-81ED-4DB2-BD59-A6C34878D82A}">
                    <a16:rowId xmlns:a16="http://schemas.microsoft.com/office/drawing/2014/main" val="2651531398"/>
                  </a:ext>
                </a:extLst>
              </a:tr>
              <a:tr h="165702">
                <a:tc>
                  <a:txBody>
                    <a:bodyPr/>
                    <a:lstStyle/>
                    <a:p>
                      <a:pPr algn="ctr"/>
                      <a:r>
                        <a:rPr lang="en-IN" sz="1600" dirty="0"/>
                        <a:t>“the”</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1</a:t>
                      </a:r>
                    </a:p>
                  </a:txBody>
                  <a:tcPr anchor="ctr"/>
                </a:tc>
                <a:extLst>
                  <a:ext uri="{0D108BD9-81ED-4DB2-BD59-A6C34878D82A}">
                    <a16:rowId xmlns:a16="http://schemas.microsoft.com/office/drawing/2014/main" val="3540775974"/>
                  </a:ext>
                </a:extLst>
              </a:tr>
              <a:tr h="165702">
                <a:tc>
                  <a:txBody>
                    <a:bodyPr/>
                    <a:lstStyle/>
                    <a:p>
                      <a:pPr algn="ctr"/>
                      <a:r>
                        <a:rPr lang="en-IN" sz="1600" dirty="0"/>
                        <a:t>“cat”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val="2368716598"/>
                  </a:ext>
                </a:extLst>
              </a:tr>
              <a:tr h="165702">
                <a:tc>
                  <a:txBody>
                    <a:bodyPr/>
                    <a:lstStyle/>
                    <a:p>
                      <a:pPr algn="ctr"/>
                      <a:r>
                        <a:rPr lang="en-IN" sz="1600" dirty="0"/>
                        <a:t>“sat”</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extLst>
                  <a:ext uri="{0D108BD9-81ED-4DB2-BD59-A6C34878D82A}">
                    <a16:rowId xmlns:a16="http://schemas.microsoft.com/office/drawing/2014/main" val="3942807443"/>
                  </a:ext>
                </a:extLst>
              </a:tr>
              <a:tr h="165702">
                <a:tc>
                  <a:txBody>
                    <a:bodyPr/>
                    <a:lstStyle/>
                    <a:p>
                      <a:pPr algn="ctr"/>
                      <a:r>
                        <a:rPr lang="en-IN" sz="1600" dirty="0"/>
                        <a:t>“on”</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val="1314220991"/>
                  </a:ext>
                </a:extLst>
              </a:tr>
              <a:tr h="165702">
                <a:tc>
                  <a:txBody>
                    <a:bodyPr/>
                    <a:lstStyle/>
                    <a:p>
                      <a:pPr algn="ctr"/>
                      <a:r>
                        <a:rPr lang="en-IN" sz="1600" dirty="0"/>
                        <a:t>“mat”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val="2799734191"/>
                  </a:ext>
                </a:extLst>
              </a:tr>
            </a:tbl>
          </a:graphicData>
        </a:graphic>
      </p:graphicFrame>
      <p:sp>
        <p:nvSpPr>
          <p:cNvPr id="8" name="TextBox 7">
            <a:extLst>
              <a:ext uri="{FF2B5EF4-FFF2-40B4-BE49-F238E27FC236}">
                <a16:creationId xmlns:a16="http://schemas.microsoft.com/office/drawing/2014/main" id="{FA61114D-D3FC-4884-80F9-86AD98153890}"/>
              </a:ext>
            </a:extLst>
          </p:cNvPr>
          <p:cNvSpPr txBox="1"/>
          <p:nvPr/>
        </p:nvSpPr>
        <p:spPr>
          <a:xfrm>
            <a:off x="7553739" y="136525"/>
            <a:ext cx="184731" cy="369332"/>
          </a:xfrm>
          <a:prstGeom prst="rect">
            <a:avLst/>
          </a:prstGeom>
          <a:noFill/>
        </p:spPr>
        <p:txBody>
          <a:bodyPr wrap="none" rtlCol="0">
            <a:spAutoFit/>
          </a:bodyPr>
          <a:lstStyle/>
          <a:p>
            <a:pPr algn="just"/>
            <a:endParaRPr lang="en-IN" dirty="0"/>
          </a:p>
        </p:txBody>
      </p:sp>
    </p:spTree>
    <p:extLst>
      <p:ext uri="{BB962C8B-B14F-4D97-AF65-F5344CB8AC3E}">
        <p14:creationId xmlns:p14="http://schemas.microsoft.com/office/powerpoint/2010/main" val="4193493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Framework: </a:t>
            </a:r>
            <a:r>
              <a:rPr lang="en-IN" sz="2000" dirty="0" err="1"/>
              <a:t>Keras</a:t>
            </a:r>
            <a:r>
              <a:rPr lang="en-IN" sz="2000" dirty="0"/>
              <a:t> (version: 2.4.3)</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Pre-trained models used: 	1. InceptionV3		2. </a:t>
            </a:r>
            <a:r>
              <a:rPr lang="en-IN" sz="2000" dirty="0" err="1"/>
              <a:t>GloVe</a:t>
            </a:r>
            <a:endParaRPr lang="en-IN" sz="2000" dirty="0"/>
          </a:p>
          <a:p>
            <a:pPr algn="just">
              <a:lnSpc>
                <a:spcPct val="100000"/>
              </a:lnSpc>
              <a:spcBef>
                <a:spcPts val="0"/>
              </a:spcBef>
              <a:buFont typeface="Wingdings" panose="05000000000000000000" pitchFamily="2" charset="2"/>
              <a:buChar char="Ø"/>
            </a:pPr>
            <a:r>
              <a:rPr lang="en-IN" sz="2000" dirty="0"/>
              <a:t>It is clear from the previous tables (X and Y) that the data is time-series based where sequence matters a lot (as it builds context of captions, every next word is dependent on the current word), thus RNN with LSTM (Long Short Term Memory) cells is used here.</a:t>
            </a:r>
          </a:p>
          <a:p>
            <a:pPr algn="just">
              <a:lnSpc>
                <a:spcPct val="100000"/>
              </a:lnSpc>
              <a:spcBef>
                <a:spcPts val="0"/>
              </a:spcBef>
              <a:buFont typeface="Wingdings" panose="05000000000000000000" pitchFamily="2" charset="2"/>
              <a:buChar char="Ø"/>
            </a:pPr>
            <a:r>
              <a:rPr lang="en-IN" sz="2000" dirty="0"/>
              <a:t>As it is said earlier that the classical Encoder-Decoder solution is implemented here. Following is the architecture of this solution:</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pic>
        <p:nvPicPr>
          <p:cNvPr id="7" name="Picture 6" descr="A picture containing flower, plant&#10;&#10;Description automatically generated">
            <a:extLst>
              <a:ext uri="{FF2B5EF4-FFF2-40B4-BE49-F238E27FC236}">
                <a16:creationId xmlns:a16="http://schemas.microsoft.com/office/drawing/2014/main" id="{E590613B-9711-44BB-88CD-E80C9F360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023" y="5283179"/>
            <a:ext cx="1482588" cy="967157"/>
          </a:xfrm>
          <a:prstGeom prst="rect">
            <a:avLst/>
          </a:prstGeom>
        </p:spPr>
      </p:pic>
      <p:sp>
        <p:nvSpPr>
          <p:cNvPr id="55" name="TextBox 54">
            <a:extLst>
              <a:ext uri="{FF2B5EF4-FFF2-40B4-BE49-F238E27FC236}">
                <a16:creationId xmlns:a16="http://schemas.microsoft.com/office/drawing/2014/main" id="{ABC053D8-1D60-491C-8C05-8510DEC9846D}"/>
              </a:ext>
            </a:extLst>
          </p:cNvPr>
          <p:cNvSpPr txBox="1"/>
          <p:nvPr/>
        </p:nvSpPr>
        <p:spPr>
          <a:xfrm>
            <a:off x="1432887" y="6188130"/>
            <a:ext cx="1183209" cy="338554"/>
          </a:xfrm>
          <a:prstGeom prst="rect">
            <a:avLst/>
          </a:prstGeom>
          <a:noFill/>
        </p:spPr>
        <p:txBody>
          <a:bodyPr wrap="none" rtlCol="0">
            <a:spAutoFit/>
          </a:bodyPr>
          <a:lstStyle/>
          <a:p>
            <a:r>
              <a:rPr lang="en-IN" sz="1600" dirty="0"/>
              <a:t>Input Image</a:t>
            </a:r>
          </a:p>
        </p:txBody>
      </p:sp>
      <p:sp>
        <p:nvSpPr>
          <p:cNvPr id="60" name="Rectangle: Rounded Corners 59">
            <a:extLst>
              <a:ext uri="{FF2B5EF4-FFF2-40B4-BE49-F238E27FC236}">
                <a16:creationId xmlns:a16="http://schemas.microsoft.com/office/drawing/2014/main" id="{77262999-EA30-4547-BB0B-9605235117BD}"/>
              </a:ext>
            </a:extLst>
          </p:cNvPr>
          <p:cNvSpPr/>
          <p:nvPr/>
        </p:nvSpPr>
        <p:spPr>
          <a:xfrm>
            <a:off x="3501931" y="3975652"/>
            <a:ext cx="2998306" cy="238069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IN" dirty="0"/>
              <a:t>ENCODER</a:t>
            </a:r>
          </a:p>
        </p:txBody>
      </p:sp>
      <p:sp>
        <p:nvSpPr>
          <p:cNvPr id="61" name="Rectangle: Rounded Corners 60">
            <a:extLst>
              <a:ext uri="{FF2B5EF4-FFF2-40B4-BE49-F238E27FC236}">
                <a16:creationId xmlns:a16="http://schemas.microsoft.com/office/drawing/2014/main" id="{0B5A71C4-686A-41F6-8026-EA717B20E47A}"/>
              </a:ext>
            </a:extLst>
          </p:cNvPr>
          <p:cNvSpPr/>
          <p:nvPr/>
        </p:nvSpPr>
        <p:spPr>
          <a:xfrm>
            <a:off x="4298719" y="4556400"/>
            <a:ext cx="1404729"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RNN</a:t>
            </a:r>
          </a:p>
        </p:txBody>
      </p:sp>
      <p:sp>
        <p:nvSpPr>
          <p:cNvPr id="62" name="Cube 61">
            <a:extLst>
              <a:ext uri="{FF2B5EF4-FFF2-40B4-BE49-F238E27FC236}">
                <a16:creationId xmlns:a16="http://schemas.microsoft.com/office/drawing/2014/main" id="{A50A7870-F043-458E-ADB3-CA407EC8C651}"/>
              </a:ext>
            </a:extLst>
          </p:cNvPr>
          <p:cNvSpPr/>
          <p:nvPr/>
        </p:nvSpPr>
        <p:spPr>
          <a:xfrm>
            <a:off x="4138037" y="5345387"/>
            <a:ext cx="1690880" cy="8427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InceptionV3</a:t>
            </a:r>
          </a:p>
        </p:txBody>
      </p:sp>
      <p:cxnSp>
        <p:nvCxnSpPr>
          <p:cNvPr id="64" name="Straight Arrow Connector 63">
            <a:extLst>
              <a:ext uri="{FF2B5EF4-FFF2-40B4-BE49-F238E27FC236}">
                <a16:creationId xmlns:a16="http://schemas.microsoft.com/office/drawing/2014/main" id="{9AAE4B16-278D-4463-98E3-CEC20EB645D6}"/>
              </a:ext>
            </a:extLst>
          </p:cNvPr>
          <p:cNvCxnSpPr>
            <a:stCxn id="7" idx="3"/>
          </p:cNvCxnSpPr>
          <p:nvPr/>
        </p:nvCxnSpPr>
        <p:spPr>
          <a:xfrm>
            <a:off x="2830611" y="5766758"/>
            <a:ext cx="1307426" cy="11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69B63072-9CAF-4C4D-9D55-18A9DA12FF78}"/>
              </a:ext>
            </a:extLst>
          </p:cNvPr>
          <p:cNvSpPr/>
          <p:nvPr/>
        </p:nvSpPr>
        <p:spPr>
          <a:xfrm>
            <a:off x="962883" y="4198843"/>
            <a:ext cx="2252868"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Partial Caption</a:t>
            </a:r>
          </a:p>
        </p:txBody>
      </p:sp>
      <p:cxnSp>
        <p:nvCxnSpPr>
          <p:cNvPr id="67" name="Straight Arrow Connector 66">
            <a:extLst>
              <a:ext uri="{FF2B5EF4-FFF2-40B4-BE49-F238E27FC236}">
                <a16:creationId xmlns:a16="http://schemas.microsoft.com/office/drawing/2014/main" id="{6FE0B3CA-BF63-4224-BB40-A60BA0CB3186}"/>
              </a:ext>
            </a:extLst>
          </p:cNvPr>
          <p:cNvCxnSpPr>
            <a:stCxn id="65" idx="6"/>
          </p:cNvCxnSpPr>
          <p:nvPr/>
        </p:nvCxnSpPr>
        <p:spPr>
          <a:xfrm>
            <a:off x="3215751" y="4656043"/>
            <a:ext cx="1082968" cy="20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Flowchart: Connector 67">
            <a:extLst>
              <a:ext uri="{FF2B5EF4-FFF2-40B4-BE49-F238E27FC236}">
                <a16:creationId xmlns:a16="http://schemas.microsoft.com/office/drawing/2014/main" id="{52A4764B-AC85-461E-81C1-7E0DEFD128F9}"/>
              </a:ext>
            </a:extLst>
          </p:cNvPr>
          <p:cNvSpPr/>
          <p:nvPr/>
        </p:nvSpPr>
        <p:spPr>
          <a:xfrm>
            <a:off x="6839825" y="505457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70" name="Straight Arrow Connector 69">
            <a:extLst>
              <a:ext uri="{FF2B5EF4-FFF2-40B4-BE49-F238E27FC236}">
                <a16:creationId xmlns:a16="http://schemas.microsoft.com/office/drawing/2014/main" id="{9A524E1E-B8FA-49AD-A180-E17FB7703810}"/>
              </a:ext>
            </a:extLst>
          </p:cNvPr>
          <p:cNvCxnSpPr>
            <a:stCxn id="61" idx="3"/>
            <a:endCxn id="68" idx="1"/>
          </p:cNvCxnSpPr>
          <p:nvPr/>
        </p:nvCxnSpPr>
        <p:spPr>
          <a:xfrm>
            <a:off x="5703448" y="4861200"/>
            <a:ext cx="1203332" cy="260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1EED0A4-8D29-4A17-8402-C86AB5466503}"/>
              </a:ext>
            </a:extLst>
          </p:cNvPr>
          <p:cNvCxnSpPr>
            <a:stCxn id="62" idx="5"/>
            <a:endCxn id="68" idx="3"/>
          </p:cNvCxnSpPr>
          <p:nvPr/>
        </p:nvCxnSpPr>
        <p:spPr>
          <a:xfrm flipV="1">
            <a:off x="5828917" y="5444824"/>
            <a:ext cx="1077863" cy="21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20B855DC-6E11-4F0F-B419-483C77840FB2}"/>
              </a:ext>
            </a:extLst>
          </p:cNvPr>
          <p:cNvSpPr/>
          <p:nvPr/>
        </p:nvSpPr>
        <p:spPr>
          <a:xfrm>
            <a:off x="7504093" y="4799469"/>
            <a:ext cx="2215117" cy="96583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IN" dirty="0"/>
              <a:t>DECODER</a:t>
            </a:r>
          </a:p>
          <a:p>
            <a:pPr algn="just"/>
            <a:r>
              <a:rPr lang="en-IN" sz="1600" dirty="0"/>
              <a:t>Feed Forward Neural Network with a </a:t>
            </a:r>
            <a:r>
              <a:rPr lang="en-IN" sz="1600" dirty="0" err="1"/>
              <a:t>Softmax</a:t>
            </a:r>
            <a:endParaRPr lang="en-IN" sz="1600" dirty="0"/>
          </a:p>
        </p:txBody>
      </p:sp>
      <p:cxnSp>
        <p:nvCxnSpPr>
          <p:cNvPr id="75" name="Straight Arrow Connector 74">
            <a:extLst>
              <a:ext uri="{FF2B5EF4-FFF2-40B4-BE49-F238E27FC236}">
                <a16:creationId xmlns:a16="http://schemas.microsoft.com/office/drawing/2014/main" id="{B308EC2E-A589-41CD-8D54-0886B5E9C26E}"/>
              </a:ext>
            </a:extLst>
          </p:cNvPr>
          <p:cNvCxnSpPr>
            <a:cxnSpLocks/>
            <a:stCxn id="68" idx="6"/>
          </p:cNvCxnSpPr>
          <p:nvPr/>
        </p:nvCxnSpPr>
        <p:spPr>
          <a:xfrm>
            <a:off x="7297025" y="5283179"/>
            <a:ext cx="167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0F3E3441-B224-4F9D-A90B-48CA8F2DF3D1}"/>
              </a:ext>
            </a:extLst>
          </p:cNvPr>
          <p:cNvCxnSpPr>
            <a:stCxn id="73" idx="3"/>
          </p:cNvCxnSpPr>
          <p:nvPr/>
        </p:nvCxnSpPr>
        <p:spPr>
          <a:xfrm>
            <a:off x="9719210" y="5282386"/>
            <a:ext cx="183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AB3B930A-2C71-4545-8622-114E3E812C90}"/>
              </a:ext>
            </a:extLst>
          </p:cNvPr>
          <p:cNvSpPr/>
          <p:nvPr/>
        </p:nvSpPr>
        <p:spPr>
          <a:xfrm>
            <a:off x="9902733" y="4825186"/>
            <a:ext cx="1364973"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Predicted Next Word</a:t>
            </a:r>
          </a:p>
        </p:txBody>
      </p:sp>
      <p:sp>
        <p:nvSpPr>
          <p:cNvPr id="91" name="TextBox 90">
            <a:extLst>
              <a:ext uri="{FF2B5EF4-FFF2-40B4-BE49-F238E27FC236}">
                <a16:creationId xmlns:a16="http://schemas.microsoft.com/office/drawing/2014/main" id="{6CDE4D12-2455-480E-A996-1006C85A1C98}"/>
              </a:ext>
            </a:extLst>
          </p:cNvPr>
          <p:cNvSpPr txBox="1"/>
          <p:nvPr/>
        </p:nvSpPr>
        <p:spPr>
          <a:xfrm>
            <a:off x="7068425" y="4011811"/>
            <a:ext cx="3715576" cy="584775"/>
          </a:xfrm>
          <a:prstGeom prst="rect">
            <a:avLst/>
          </a:prstGeom>
          <a:noFill/>
        </p:spPr>
        <p:txBody>
          <a:bodyPr wrap="square" rtlCol="0">
            <a:spAutoFit/>
          </a:bodyPr>
          <a:lstStyle/>
          <a:p>
            <a:pPr algn="just"/>
            <a:r>
              <a:rPr lang="en-IN" sz="1600" dirty="0"/>
              <a:t>“h”: Entire output of Encoder, also called as Context Vector or Thought Vector</a:t>
            </a:r>
          </a:p>
        </p:txBody>
      </p:sp>
      <p:graphicFrame>
        <p:nvGraphicFramePr>
          <p:cNvPr id="6" name="Table 7">
            <a:extLst>
              <a:ext uri="{FF2B5EF4-FFF2-40B4-BE49-F238E27FC236}">
                <a16:creationId xmlns:a16="http://schemas.microsoft.com/office/drawing/2014/main" id="{96F9D78C-9CE6-4E8B-8138-21F7DC5A3D47}"/>
              </a:ext>
            </a:extLst>
          </p:cNvPr>
          <p:cNvGraphicFramePr>
            <a:graphicFrameLocks noGrp="1"/>
          </p:cNvGraphicFramePr>
          <p:nvPr>
            <p:extLst>
              <p:ext uri="{D42A27DB-BD31-4B8C-83A1-F6EECF244321}">
                <p14:modId xmlns:p14="http://schemas.microsoft.com/office/powerpoint/2010/main" val="2697512033"/>
              </p:ext>
            </p:extLst>
          </p:nvPr>
        </p:nvGraphicFramePr>
        <p:xfrm>
          <a:off x="849032" y="1449663"/>
          <a:ext cx="10478264" cy="792480"/>
        </p:xfrm>
        <a:graphic>
          <a:graphicData uri="http://schemas.openxmlformats.org/drawingml/2006/table">
            <a:tbl>
              <a:tblPr bandRow="1">
                <a:tableStyleId>{5C22544A-7EE6-4342-B048-85BDC9FD1C3A}</a:tableStyleId>
              </a:tblPr>
              <a:tblGrid>
                <a:gridCol w="3616139">
                  <a:extLst>
                    <a:ext uri="{9D8B030D-6E8A-4147-A177-3AD203B41FA5}">
                      <a16:colId xmlns:a16="http://schemas.microsoft.com/office/drawing/2014/main" val="343336883"/>
                    </a:ext>
                  </a:extLst>
                </a:gridCol>
                <a:gridCol w="6862125">
                  <a:extLst>
                    <a:ext uri="{9D8B030D-6E8A-4147-A177-3AD203B41FA5}">
                      <a16:colId xmlns:a16="http://schemas.microsoft.com/office/drawing/2014/main" val="1847998"/>
                    </a:ext>
                  </a:extLst>
                </a:gridCol>
              </a:tblGrid>
              <a:tr h="370840">
                <a:tc>
                  <a:txBody>
                    <a:bodyPr/>
                    <a:lstStyle/>
                    <a:p>
                      <a:pPr marL="285750" indent="-285750">
                        <a:buFont typeface="Wingdings" panose="05000000000000000000" pitchFamily="2" charset="2"/>
                        <a:buChar char="Ø"/>
                      </a:pPr>
                      <a:r>
                        <a:rPr lang="en-IN" sz="2000" dirty="0" err="1"/>
                        <a:t>Epchs</a:t>
                      </a:r>
                      <a:r>
                        <a:rPr lang="en-IN" sz="2000" dirty="0"/>
                        <a:t>: 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Number of images (with 5 captions)  per batch: 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41246588"/>
                  </a:ext>
                </a:extLst>
              </a:tr>
              <a:tr h="370840">
                <a:tc>
                  <a:txBody>
                    <a:bodyPr/>
                    <a:lstStyle/>
                    <a:p>
                      <a:pPr marL="285750" indent="-285750">
                        <a:buFont typeface="Wingdings" panose="05000000000000000000" pitchFamily="2" charset="2"/>
                        <a:buChar char="Ø"/>
                      </a:pPr>
                      <a:r>
                        <a:rPr lang="en-IN" sz="2000" dirty="0"/>
                        <a:t>Loss Function: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Optimization Function: Adam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9798467"/>
                  </a:ext>
                </a:extLst>
              </a:tr>
            </a:tbl>
          </a:graphicData>
        </a:graphic>
      </p:graphicFrame>
    </p:spTree>
    <p:extLst>
      <p:ext uri="{BB962C8B-B14F-4D97-AF65-F5344CB8AC3E}">
        <p14:creationId xmlns:p14="http://schemas.microsoft.com/office/powerpoint/2010/main" val="4120158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code of neural network used here:</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a:t>
            </a:r>
            <a:r>
              <a:rPr lang="en-IN" sz="2000" dirty="0" err="1"/>
              <a:t>embedding_matrix</a:t>
            </a:r>
            <a:r>
              <a:rPr lang="en-IN" sz="2000" dirty="0"/>
              <a:t>” created in 5.vi. under “Scripts Execution Flow” is used here as weights: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graphicFrame>
        <p:nvGraphicFramePr>
          <p:cNvPr id="6" name="Table 6">
            <a:extLst>
              <a:ext uri="{FF2B5EF4-FFF2-40B4-BE49-F238E27FC236}">
                <a16:creationId xmlns:a16="http://schemas.microsoft.com/office/drawing/2014/main" id="{A3F1691A-8B2D-4A44-AE82-EFC7DA8C4460}"/>
              </a:ext>
            </a:extLst>
          </p:cNvPr>
          <p:cNvGraphicFramePr>
            <a:graphicFrameLocks noGrp="1"/>
          </p:cNvGraphicFramePr>
          <p:nvPr>
            <p:extLst>
              <p:ext uri="{D42A27DB-BD31-4B8C-83A1-F6EECF244321}">
                <p14:modId xmlns:p14="http://schemas.microsoft.com/office/powerpoint/2010/main" val="3228248974"/>
              </p:ext>
            </p:extLst>
          </p:nvPr>
        </p:nvGraphicFramePr>
        <p:xfrm>
          <a:off x="1144104" y="1541301"/>
          <a:ext cx="10209696" cy="3688080"/>
        </p:xfrm>
        <a:graphic>
          <a:graphicData uri="http://schemas.openxmlformats.org/drawingml/2006/table">
            <a:tbl>
              <a:tblPr bandRow="1">
                <a:tableStyleId>{5C22544A-7EE6-4342-B048-85BDC9FD1C3A}</a:tableStyleId>
              </a:tblPr>
              <a:tblGrid>
                <a:gridCol w="697948">
                  <a:extLst>
                    <a:ext uri="{9D8B030D-6E8A-4147-A177-3AD203B41FA5}">
                      <a16:colId xmlns:a16="http://schemas.microsoft.com/office/drawing/2014/main" val="1162103489"/>
                    </a:ext>
                  </a:extLst>
                </a:gridCol>
                <a:gridCol w="9511748">
                  <a:extLst>
                    <a:ext uri="{9D8B030D-6E8A-4147-A177-3AD203B41FA5}">
                      <a16:colId xmlns:a16="http://schemas.microsoft.com/office/drawing/2014/main" val="1404304497"/>
                    </a:ext>
                  </a:extLst>
                </a:gridCol>
              </a:tblGrid>
              <a:tr h="229738">
                <a:tc>
                  <a:txBody>
                    <a:bodyPr/>
                    <a:lstStyle/>
                    <a:p>
                      <a:pPr algn="ctr"/>
                      <a:r>
                        <a:rPr lang="en-IN" sz="1600"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inputs1 = Input(shape=(2048,))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808972098"/>
                  </a:ext>
                </a:extLst>
              </a:tr>
              <a:tr h="229738">
                <a:tc>
                  <a:txBody>
                    <a:bodyPr/>
                    <a:lstStyle/>
                    <a:p>
                      <a:pPr algn="ctr"/>
                      <a:r>
                        <a:rPr lang="en-IN" sz="1600"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fe1 = Dropout(0.5)(inputs1)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567420632"/>
                  </a:ext>
                </a:extLst>
              </a:tr>
              <a:tr h="229738">
                <a:tc>
                  <a:txBody>
                    <a:bodyPr/>
                    <a:lstStyle/>
                    <a:p>
                      <a:pPr algn="ctr"/>
                      <a:r>
                        <a:rPr lang="en-IN" sz="1600" dirty="0">
                          <a:solidFill>
                            <a:schemeClr val="accent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fe2 = Dense(256, activation=‘</a:t>
                      </a:r>
                      <a:r>
                        <a:rPr lang="en-IN" sz="1600" i="1" dirty="0" err="1">
                          <a:solidFill>
                            <a:schemeClr val="bg1"/>
                          </a:solidFill>
                        </a:rPr>
                        <a:t>relu</a:t>
                      </a:r>
                      <a:r>
                        <a:rPr lang="en-IN" sz="1600" i="1" dirty="0">
                          <a:solidFill>
                            <a:schemeClr val="bg1"/>
                          </a:solidFill>
                        </a:rPr>
                        <a:t>’)(fe1)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836116413"/>
                  </a:ext>
                </a:extLst>
              </a:tr>
              <a:tr h="229738">
                <a:tc>
                  <a:txBody>
                    <a:bodyPr/>
                    <a:lstStyle/>
                    <a:p>
                      <a:pPr algn="ctr"/>
                      <a:r>
                        <a:rPr lang="en-IN" sz="1600" dirty="0">
                          <a:solidFill>
                            <a:schemeClr val="accent1"/>
                          </a:solidFill>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inputs2 = Input(shape=(</a:t>
                      </a:r>
                      <a:r>
                        <a:rPr lang="en-IN" sz="1600" i="1" dirty="0" err="1">
                          <a:solidFill>
                            <a:schemeClr val="bg1"/>
                          </a:solidFill>
                        </a:rPr>
                        <a:t>max_caption_length</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969834672"/>
                  </a:ext>
                </a:extLst>
              </a:tr>
              <a:tr h="229738">
                <a:tc>
                  <a:txBody>
                    <a:bodyPr/>
                    <a:lstStyle/>
                    <a:p>
                      <a:pPr algn="ctr"/>
                      <a:r>
                        <a:rPr lang="en-IN" sz="1600" dirty="0">
                          <a:solidFill>
                            <a:schemeClr val="accent1"/>
                          </a:solidFill>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se1 = Embedding(</a:t>
                      </a:r>
                      <a:r>
                        <a:rPr lang="en-IN" sz="1600" i="1" dirty="0" err="1">
                          <a:solidFill>
                            <a:schemeClr val="bg1"/>
                          </a:solidFill>
                        </a:rPr>
                        <a:t>vocab_size</a:t>
                      </a:r>
                      <a:r>
                        <a:rPr lang="en-IN" sz="1600" i="1" dirty="0">
                          <a:solidFill>
                            <a:schemeClr val="bg1"/>
                          </a:solidFill>
                        </a:rPr>
                        <a:t>, EMBEDDING_DIM, </a:t>
                      </a:r>
                      <a:r>
                        <a:rPr lang="en-IN" sz="1600" i="1" dirty="0" err="1">
                          <a:solidFill>
                            <a:schemeClr val="bg1"/>
                          </a:solidFill>
                        </a:rPr>
                        <a:t>mask_zero</a:t>
                      </a:r>
                      <a:r>
                        <a:rPr lang="en-IN" sz="1600" i="1" dirty="0">
                          <a:solidFill>
                            <a:schemeClr val="bg1"/>
                          </a:solidFill>
                        </a:rPr>
                        <a:t>=True)(inputs2) # EMBEDDING_DIM=200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656653220"/>
                  </a:ext>
                </a:extLst>
              </a:tr>
              <a:tr h="229738">
                <a:tc>
                  <a:txBody>
                    <a:bodyPr/>
                    <a:lstStyle/>
                    <a:p>
                      <a:pPr algn="ctr"/>
                      <a:r>
                        <a:rPr lang="en-IN" sz="1600" dirty="0">
                          <a:solidFill>
                            <a:schemeClr val="accent1"/>
                          </a:solidFill>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se2 = Dropout(0.5)(se1)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452347896"/>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se3 = LSTM(256)(se2)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414279275"/>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decoder1 = add([fe2, se3])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358162665"/>
                  </a:ext>
                </a:extLst>
              </a:tr>
              <a:tr h="229738">
                <a:tc>
                  <a:txBody>
                    <a:bodyPr/>
                    <a:lstStyle/>
                    <a:p>
                      <a:pPr algn="ctr"/>
                      <a:r>
                        <a:rPr lang="en-IN" sz="1600" dirty="0">
                          <a:solidFill>
                            <a:schemeClr val="accent1"/>
                          </a:solidFill>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decoder2 = Dense(256, activation=‘</a:t>
                      </a:r>
                      <a:r>
                        <a:rPr lang="en-IN" sz="1600" i="1" dirty="0" err="1">
                          <a:solidFill>
                            <a:schemeClr val="bg1"/>
                          </a:solidFill>
                        </a:rPr>
                        <a:t>relu</a:t>
                      </a:r>
                      <a:r>
                        <a:rPr lang="en-IN" sz="1600" i="1" dirty="0">
                          <a:solidFill>
                            <a:schemeClr val="bg1"/>
                          </a:solidFill>
                        </a:rPr>
                        <a:t>’)(decoder1)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621379218"/>
                  </a:ext>
                </a:extLst>
              </a:tr>
              <a:tr h="229738">
                <a:tc>
                  <a:txBody>
                    <a:bodyPr/>
                    <a:lstStyle/>
                    <a:p>
                      <a:pPr algn="ctr"/>
                      <a:r>
                        <a:rPr lang="en-IN" sz="1600" dirty="0">
                          <a:solidFill>
                            <a:schemeClr val="accent1"/>
                          </a:solidFill>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outputs = Dense(</a:t>
                      </a:r>
                      <a:r>
                        <a:rPr lang="en-IN" sz="1600" i="1" dirty="0" err="1">
                          <a:solidFill>
                            <a:schemeClr val="bg1"/>
                          </a:solidFill>
                        </a:rPr>
                        <a:t>vocab_size</a:t>
                      </a:r>
                      <a:r>
                        <a:rPr lang="en-IN" sz="1600" i="1" dirty="0">
                          <a:solidFill>
                            <a:schemeClr val="bg1"/>
                          </a:solidFill>
                        </a:rPr>
                        <a:t>, activation=‘</a:t>
                      </a:r>
                      <a:r>
                        <a:rPr lang="en-IN" sz="1600" i="1" dirty="0" err="1">
                          <a:solidFill>
                            <a:schemeClr val="bg1"/>
                          </a:solidFill>
                        </a:rPr>
                        <a:t>softmax</a:t>
                      </a:r>
                      <a:r>
                        <a:rPr lang="en-IN" sz="1600" i="1" dirty="0">
                          <a:solidFill>
                            <a:schemeClr val="bg1"/>
                          </a:solidFill>
                        </a:rPr>
                        <a:t>’)(decoder2)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382211798"/>
                  </a:ext>
                </a:extLst>
              </a:tr>
              <a:tr h="229738">
                <a:tc>
                  <a:txBody>
                    <a:bodyPr/>
                    <a:lstStyle/>
                    <a:p>
                      <a:pPr algn="ctr"/>
                      <a:r>
                        <a:rPr lang="en-IN" sz="1600" dirty="0">
                          <a:solidFill>
                            <a:schemeClr val="accent1"/>
                          </a:solidFill>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model = Model(inputs=[inputs1, inputs2], outputs=outputs)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697084328"/>
                  </a:ext>
                </a:extLst>
              </a:tr>
            </a:tbl>
          </a:graphicData>
        </a:graphic>
      </p:graphicFrame>
      <p:graphicFrame>
        <p:nvGraphicFramePr>
          <p:cNvPr id="8" name="Table 8">
            <a:extLst>
              <a:ext uri="{FF2B5EF4-FFF2-40B4-BE49-F238E27FC236}">
                <a16:creationId xmlns:a16="http://schemas.microsoft.com/office/drawing/2014/main" id="{123D2D9B-81AD-4CC5-897D-814333C9F26F}"/>
              </a:ext>
            </a:extLst>
          </p:cNvPr>
          <p:cNvGraphicFramePr>
            <a:graphicFrameLocks noGrp="1"/>
          </p:cNvGraphicFramePr>
          <p:nvPr>
            <p:extLst>
              <p:ext uri="{D42A27DB-BD31-4B8C-83A1-F6EECF244321}">
                <p14:modId xmlns:p14="http://schemas.microsoft.com/office/powerpoint/2010/main" val="2781371386"/>
              </p:ext>
            </p:extLst>
          </p:nvPr>
        </p:nvGraphicFramePr>
        <p:xfrm>
          <a:off x="1144103" y="5512923"/>
          <a:ext cx="10209696" cy="741680"/>
        </p:xfrm>
        <a:graphic>
          <a:graphicData uri="http://schemas.openxmlformats.org/drawingml/2006/table">
            <a:tbl>
              <a:tblPr bandRow="1">
                <a:tableStyleId>{5C22544A-7EE6-4342-B048-85BDC9FD1C3A}</a:tableStyleId>
              </a:tblPr>
              <a:tblGrid>
                <a:gridCol w="644940">
                  <a:extLst>
                    <a:ext uri="{9D8B030D-6E8A-4147-A177-3AD203B41FA5}">
                      <a16:colId xmlns:a16="http://schemas.microsoft.com/office/drawing/2014/main" val="1219564251"/>
                    </a:ext>
                  </a:extLst>
                </a:gridCol>
                <a:gridCol w="9564756">
                  <a:extLst>
                    <a:ext uri="{9D8B030D-6E8A-4147-A177-3AD203B41FA5}">
                      <a16:colId xmlns:a16="http://schemas.microsoft.com/office/drawing/2014/main" val="1977103877"/>
                    </a:ext>
                  </a:extLst>
                </a:gridCol>
              </a:tblGrid>
              <a:tr h="370840">
                <a:tc>
                  <a:txBody>
                    <a:bodyPr/>
                    <a:lstStyle/>
                    <a:p>
                      <a:pPr algn="ctr"/>
                      <a:r>
                        <a:rPr lang="en-IN" sz="1600" i="1"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a:t>
                      </a:r>
                      <a:r>
                        <a:rPr lang="en-IN" sz="1600" i="1" dirty="0" err="1">
                          <a:solidFill>
                            <a:schemeClr val="bg1"/>
                          </a:solidFill>
                        </a:rPr>
                        <a:t>set_weights</a:t>
                      </a:r>
                      <a:r>
                        <a:rPr lang="en-IN" sz="1600" i="1" dirty="0">
                          <a:solidFill>
                            <a:schemeClr val="bg1"/>
                          </a:solidFill>
                        </a:rPr>
                        <a:t>([</a:t>
                      </a:r>
                      <a:r>
                        <a:rPr lang="en-IN" sz="1600" i="1" dirty="0" err="1">
                          <a:solidFill>
                            <a:schemeClr val="bg1"/>
                          </a:solidFill>
                        </a:rPr>
                        <a:t>embedding_matrix</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165908067"/>
                  </a:ext>
                </a:extLst>
              </a:tr>
              <a:tr h="370840">
                <a:tc>
                  <a:txBody>
                    <a:bodyPr/>
                    <a:lstStyle/>
                    <a:p>
                      <a:pPr algn="ctr"/>
                      <a:r>
                        <a:rPr lang="en-IN" sz="1600" i="1"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[2].trainable = False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137430908"/>
                  </a:ext>
                </a:extLst>
              </a:tr>
            </a:tbl>
          </a:graphicData>
        </a:graphic>
      </p:graphicFrame>
    </p:spTree>
    <p:extLst>
      <p:ext uri="{BB962C8B-B14F-4D97-AF65-F5344CB8AC3E}">
        <p14:creationId xmlns:p14="http://schemas.microsoft.com/office/powerpoint/2010/main" val="559195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205948"/>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summary of this model:</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28</a:t>
            </a:fld>
            <a:endParaRPr lang="en-IN"/>
          </a:p>
        </p:txBody>
      </p:sp>
      <p:pic>
        <p:nvPicPr>
          <p:cNvPr id="7" name="Picture 6">
            <a:extLst>
              <a:ext uri="{FF2B5EF4-FFF2-40B4-BE49-F238E27FC236}">
                <a16:creationId xmlns:a16="http://schemas.microsoft.com/office/drawing/2014/main" id="{673CC656-0F93-4E6D-8891-D773305E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074" y="1605916"/>
            <a:ext cx="9701213" cy="4750433"/>
          </a:xfrm>
          <a:prstGeom prst="rect">
            <a:avLst/>
          </a:prstGeom>
        </p:spPr>
      </p:pic>
    </p:spTree>
    <p:extLst>
      <p:ext uri="{BB962C8B-B14F-4D97-AF65-F5344CB8AC3E}">
        <p14:creationId xmlns:p14="http://schemas.microsoft.com/office/powerpoint/2010/main" val="3288925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the previous neural network code, there is an “Embedding” layer in which we have loaded the </a:t>
            </a:r>
            <a:r>
              <a:rPr lang="en-IN" sz="2000" dirty="0" err="1"/>
              <a:t>embedding_matrix</a:t>
            </a:r>
            <a:r>
              <a:rPr lang="en-IN" sz="2000" dirty="0"/>
              <a:t> which has </a:t>
            </a:r>
            <a:r>
              <a:rPr lang="en-IN" sz="2000" dirty="0" err="1"/>
              <a:t>GloVe</a:t>
            </a:r>
            <a:r>
              <a:rPr lang="en-IN" sz="2000" dirty="0"/>
              <a:t> bottleneck features (200 dimensional) of all words in our vocabulary.txt file. Following is the purpose of “Embedding” layer:</a:t>
            </a:r>
          </a:p>
          <a:p>
            <a:pPr lvl="1" algn="just">
              <a:lnSpc>
                <a:spcPct val="100000"/>
              </a:lnSpc>
              <a:spcBef>
                <a:spcPts val="0"/>
              </a:spcBef>
              <a:buFont typeface="Wingdings" panose="05000000000000000000" pitchFamily="2" charset="2"/>
              <a:buChar char="§"/>
            </a:pPr>
            <a:r>
              <a:rPr lang="en-IN" sz="1800" dirty="0"/>
              <a:t>Embedding Layer is one of the available layers in </a:t>
            </a:r>
            <a:r>
              <a:rPr lang="en-IN" sz="1800" dirty="0" err="1"/>
              <a:t>Keras</a:t>
            </a:r>
            <a:r>
              <a:rPr lang="en-IN" sz="1800" dirty="0"/>
              <a:t>.</a:t>
            </a:r>
          </a:p>
          <a:p>
            <a:pPr lvl="1" algn="just">
              <a:lnSpc>
                <a:spcPct val="100000"/>
              </a:lnSpc>
              <a:spcBef>
                <a:spcPts val="0"/>
              </a:spcBef>
              <a:buFont typeface="Wingdings" panose="05000000000000000000" pitchFamily="2" charset="2"/>
              <a:buChar char="§"/>
            </a:pPr>
            <a:r>
              <a:rPr lang="en-IN" sz="1800" dirty="0"/>
              <a:t>This layer is mainly useful in Natural Language Processing (NLP), and thus in Natural Language Generation (NLG).</a:t>
            </a:r>
          </a:p>
          <a:p>
            <a:pPr lvl="1" algn="just">
              <a:lnSpc>
                <a:spcPct val="100000"/>
              </a:lnSpc>
              <a:spcBef>
                <a:spcPts val="0"/>
              </a:spcBef>
              <a:buFont typeface="Wingdings" panose="05000000000000000000" pitchFamily="2" charset="2"/>
              <a:buChar char="§"/>
            </a:pPr>
            <a:r>
              <a:rPr lang="en-IN" sz="1800" dirty="0"/>
              <a:t>In NLP (or NLG), one can use pre-trained word embeddings such as </a:t>
            </a:r>
            <a:r>
              <a:rPr lang="en-IN" sz="1800" dirty="0" err="1"/>
              <a:t>GloVe</a:t>
            </a:r>
            <a:r>
              <a:rPr lang="en-IN" sz="1800" dirty="0"/>
              <a:t>. Alternatively, one can also train our own embeddings using </a:t>
            </a:r>
            <a:r>
              <a:rPr lang="en-IN" sz="1800" dirty="0" err="1"/>
              <a:t>Keras</a:t>
            </a:r>
            <a:r>
              <a:rPr lang="en-IN" sz="1800" dirty="0"/>
              <a:t> embedding layer.</a:t>
            </a:r>
          </a:p>
          <a:p>
            <a:pPr lvl="1" algn="just">
              <a:lnSpc>
                <a:spcPct val="100000"/>
              </a:lnSpc>
              <a:spcBef>
                <a:spcPts val="0"/>
              </a:spcBef>
              <a:buFont typeface="Wingdings" panose="05000000000000000000" pitchFamily="2" charset="2"/>
              <a:buChar char="§"/>
            </a:pPr>
            <a:r>
              <a:rPr lang="en-IN" sz="1800" dirty="0"/>
              <a:t>Word Embeddings can be thought of as an alternate to one-hot encoding along with dimensionality reduction.</a:t>
            </a:r>
          </a:p>
          <a:p>
            <a:pPr lvl="1" algn="just">
              <a:lnSpc>
                <a:spcPct val="100000"/>
              </a:lnSpc>
              <a:spcBef>
                <a:spcPts val="0"/>
              </a:spcBef>
              <a:buFont typeface="Wingdings" panose="05000000000000000000" pitchFamily="2" charset="2"/>
              <a:buChar char="§"/>
            </a:pPr>
            <a:r>
              <a:rPr lang="en-IN" sz="1800" dirty="0"/>
              <a:t>As we know that while dealing with textual data, we need to convert it into numbers before feeding into any machine learning model. This can be simply done by considering each word as a class (or category) and transforming every word into one-hot vectors). Thus, if we have 10,000 words in our vocabulary (i.e., 10,000 unique words, then a matrix of 10,000 x 10,000 will form where each row will have only one “1” and rest are zero. Following are the two issues with this approach:</a:t>
            </a:r>
          </a:p>
          <a:p>
            <a:pPr marL="1257300" lvl="2" indent="-342900" algn="just">
              <a:lnSpc>
                <a:spcPct val="100000"/>
              </a:lnSpc>
              <a:spcBef>
                <a:spcPts val="0"/>
              </a:spcBef>
              <a:buFont typeface="+mj-lt"/>
              <a:buAutoNum type="arabicPeriod"/>
            </a:pPr>
            <a:r>
              <a:rPr lang="en-IN" sz="1800" dirty="0"/>
              <a:t>This will require a lot of storage space.</a:t>
            </a:r>
          </a:p>
          <a:p>
            <a:pPr marL="1257300" lvl="2" indent="-342900" algn="just">
              <a:lnSpc>
                <a:spcPct val="100000"/>
              </a:lnSpc>
              <a:spcBef>
                <a:spcPts val="0"/>
              </a:spcBef>
              <a:buFont typeface="+mj-lt"/>
              <a:buAutoNum type="arabicPeriod"/>
            </a:pPr>
            <a:r>
              <a:rPr lang="en-IN" sz="1800" dirty="0"/>
              <a:t>This will reduce model’s efficiency as there will not be any mathematical justification for such representation</a:t>
            </a: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29</a:t>
            </a:fld>
            <a:endParaRPr lang="en-IN"/>
          </a:p>
        </p:txBody>
      </p:sp>
    </p:spTree>
    <p:extLst>
      <p:ext uri="{BB962C8B-B14F-4D97-AF65-F5344CB8AC3E}">
        <p14:creationId xmlns:p14="http://schemas.microsoft.com/office/powerpoint/2010/main" val="153733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a16="http://schemas.microsoft.com/office/drawing/2014/main"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a16="http://schemas.microsoft.com/office/drawing/2014/main"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a16="http://schemas.microsoft.com/office/drawing/2014/main"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a16="http://schemas.microsoft.com/office/drawing/2014/main"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a16="http://schemas.microsoft.com/office/drawing/2014/main"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a16="http://schemas.microsoft.com/office/drawing/2014/main"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a16="http://schemas.microsoft.com/office/drawing/2014/main"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a16="http://schemas.microsoft.com/office/drawing/2014/main"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lvl="1" algn="just">
              <a:lnSpc>
                <a:spcPct val="100000"/>
              </a:lnSpc>
              <a:spcBef>
                <a:spcPts val="0"/>
              </a:spcBef>
              <a:buFont typeface="Wingdings" panose="05000000000000000000" pitchFamily="2" charset="2"/>
              <a:buChar char="§"/>
            </a:pPr>
            <a:r>
              <a:rPr lang="en-IN" sz="1800" dirty="0"/>
              <a:t>Embedding layer enables us to convert each word into a fixed length vector of defined size (reduced dimension).</a:t>
            </a:r>
          </a:p>
          <a:p>
            <a:pPr lvl="1" algn="just">
              <a:lnSpc>
                <a:spcPct val="100000"/>
              </a:lnSpc>
              <a:spcBef>
                <a:spcPts val="0"/>
              </a:spcBef>
              <a:buFont typeface="Wingdings" panose="05000000000000000000" pitchFamily="2" charset="2"/>
              <a:buChar char="§"/>
            </a:pPr>
            <a:r>
              <a:rPr lang="en-IN" sz="1800" dirty="0"/>
              <a:t>The resultant vector have real values instead of just 0s and 1s.</a:t>
            </a:r>
          </a:p>
          <a:p>
            <a:pPr lvl="1" algn="just">
              <a:lnSpc>
                <a:spcPct val="100000"/>
              </a:lnSpc>
              <a:spcBef>
                <a:spcPts val="0"/>
              </a:spcBef>
              <a:buFont typeface="Wingdings" panose="05000000000000000000" pitchFamily="2" charset="2"/>
              <a:buChar char="§"/>
            </a:pPr>
            <a:r>
              <a:rPr lang="en-IN" sz="1800" dirty="0"/>
              <a:t>This way “Embedding” layer works like a lookup table. The words (or their indices) are the keys in this table while the dense word vectors are the values.</a:t>
            </a:r>
          </a:p>
          <a:p>
            <a:pPr lvl="1" algn="just">
              <a:lnSpc>
                <a:spcPct val="100000"/>
              </a:lnSpc>
              <a:spcBef>
                <a:spcPts val="0"/>
              </a:spcBef>
              <a:buFont typeface="Wingdings" panose="05000000000000000000" pitchFamily="2" charset="2"/>
              <a:buChar char="§"/>
            </a:pPr>
            <a:endParaRPr lang="en-IN" sz="18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30</a:t>
            </a:fld>
            <a:endParaRPr lang="en-IN"/>
          </a:p>
        </p:txBody>
      </p:sp>
    </p:spTree>
    <p:extLst>
      <p:ext uri="{BB962C8B-B14F-4D97-AF65-F5344CB8AC3E}">
        <p14:creationId xmlns:p14="http://schemas.microsoft.com/office/powerpoint/2010/main" val="194348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31</a:t>
            </a:fld>
            <a:endParaRPr lang="en-IN"/>
          </a:p>
        </p:txBody>
      </p:sp>
    </p:spTree>
    <p:extLst>
      <p:ext uri="{BB962C8B-B14F-4D97-AF65-F5344CB8AC3E}">
        <p14:creationId xmlns:p14="http://schemas.microsoft.com/office/powerpoint/2010/main" val="3740900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a16="http://schemas.microsoft.com/office/drawing/2014/main"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id="{AB5D1752-A6EE-4332-87E5-C5378F033BA1}"/>
              </a:ext>
            </a:extLst>
          </p:cNvPr>
          <p:cNvSpPr>
            <a:spLocks noGrp="1"/>
          </p:cNvSpPr>
          <p:nvPr>
            <p:ph type="sldNum" sz="quarter" idx="12"/>
          </p:nvPr>
        </p:nvSpPr>
        <p:spPr/>
        <p:txBody>
          <a:bodyPr/>
          <a:lstStyle/>
          <a:p>
            <a:fld id="{EC53106F-9B43-4B1F-BCB9-D94FA7734D96}" type="slidenum">
              <a:rPr lang="en-IN" smtClean="0"/>
              <a:t>32</a:t>
            </a:fld>
            <a:endParaRPr lang="en-IN"/>
          </a:p>
        </p:txBody>
      </p:sp>
    </p:spTree>
    <p:extLst>
      <p:ext uri="{BB962C8B-B14F-4D97-AF65-F5344CB8AC3E}">
        <p14:creationId xmlns:p14="http://schemas.microsoft.com/office/powerpoint/2010/main" val="229255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work Flickr8k dataset as this is sufficient to learn the implementation of Automatic Image Captioning.</a:t>
            </a:r>
          </a:p>
        </p:txBody>
      </p:sp>
      <p:sp>
        <p:nvSpPr>
          <p:cNvPr id="4" name="Footer Placeholder 3">
            <a:extLst>
              <a:ext uri="{FF2B5EF4-FFF2-40B4-BE49-F238E27FC236}">
                <a16:creationId xmlns:a16="http://schemas.microsoft.com/office/drawing/2014/main"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In this project, classic solution (i.e., simple encoder-decoder based approach) for Image Captioning is implemented.</a:t>
            </a:r>
          </a:p>
          <a:p>
            <a:pPr algn="just">
              <a:lnSpc>
                <a:spcPct val="100000"/>
              </a:lnSpc>
              <a:spcBef>
                <a:spcPts val="0"/>
              </a:spcBef>
              <a:buFont typeface="Wingdings" panose="05000000000000000000" pitchFamily="2" charset="2"/>
              <a:buChar char="Ø"/>
            </a:pPr>
            <a:r>
              <a:rPr lang="en-IN" sz="2000" dirty="0"/>
              <a:t>An advanced approach is also there, called as Attention Mechanism which is quite 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a16="http://schemas.microsoft.com/office/drawing/2014/main"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47778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panose="02040503050406030204" pitchFamily="18" charset="0"/>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panose="02040503050406030204" pitchFamily="18" charset="0"/>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1842</TotalTime>
  <Words>6198</Words>
  <Application>Microsoft Office PowerPoint</Application>
  <PresentationFormat>Widescreen</PresentationFormat>
  <Paragraphs>676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Wingdings</vt:lpstr>
      <vt:lpstr>Office Theme</vt:lpstr>
      <vt:lpstr>Image Captioning Using Classical Encoder / Decoder Approach</vt:lpstr>
      <vt:lpstr>Introduction</vt:lpstr>
      <vt:lpstr>Introduction…</vt:lpstr>
      <vt:lpstr>Introduction…</vt:lpstr>
      <vt:lpstr>Dataset</vt:lpstr>
      <vt:lpstr>Technology</vt:lpstr>
      <vt:lpstr>Technology…</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Pre-Trained Models</vt:lpstr>
      <vt:lpstr>Pre-Trained Models…</vt:lpstr>
      <vt:lpstr>Training &amp; Neural Networks Specific</vt:lpstr>
      <vt:lpstr>Training &amp; Neural Networks Specific…</vt:lpstr>
      <vt:lpstr>Training &amp; Neural Networks Specific…</vt:lpstr>
      <vt:lpstr>Training &amp; Neural Networks Specific…</vt:lpstr>
      <vt:lpstr>Training &amp; Neural Networks Specific…</vt:lpstr>
      <vt:lpstr>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Sanjay40 Singh</cp:lastModifiedBy>
  <cp:revision>140</cp:revision>
  <dcterms:created xsi:type="dcterms:W3CDTF">2021-05-05T11:03:14Z</dcterms:created>
  <dcterms:modified xsi:type="dcterms:W3CDTF">2021-05-10T12:41:46Z</dcterms:modified>
</cp:coreProperties>
</file>