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60" r:id="rId4"/>
    <p:sldId id="261" r:id="rId5"/>
    <p:sldId id="262" r:id="rId6"/>
    <p:sldId id="263" r:id="rId7"/>
    <p:sldId id="264" r:id="rId8"/>
    <p:sldId id="266" r:id="rId9"/>
    <p:sldId id="267" r:id="rId10"/>
    <p:sldId id="268" r:id="rId11"/>
    <p:sldId id="269" r:id="rId12"/>
    <p:sldId id="270" r:id="rId13"/>
    <p:sldId id="271" r:id="rId14"/>
    <p:sldId id="272" r:id="rId15"/>
    <p:sldId id="273" r:id="rId16"/>
    <p:sldId id="265" r:id="rId17"/>
    <p:sldId id="275" r:id="rId18"/>
    <p:sldId id="274" r:id="rId19"/>
    <p:sldId id="276" r:id="rId20"/>
    <p:sldId id="277" r:id="rId21"/>
    <p:sldId id="278" r:id="rId22"/>
    <p:sldId id="279" r:id="rId23"/>
    <p:sldId id="280" r:id="rId24"/>
    <p:sldId id="290" r:id="rId25"/>
    <p:sldId id="284" r:id="rId26"/>
    <p:sldId id="289" r:id="rId27"/>
    <p:sldId id="282" r:id="rId28"/>
    <p:sldId id="283" r:id="rId29"/>
    <p:sldId id="285" r:id="rId30"/>
    <p:sldId id="287" r:id="rId31"/>
    <p:sldId id="288" r:id="rId32"/>
    <p:sldId id="291" r:id="rId33"/>
    <p:sldId id="292" r:id="rId34"/>
    <p:sldId id="293" r:id="rId35"/>
    <p:sldId id="294" r:id="rId36"/>
    <p:sldId id="295" r:id="rId37"/>
    <p:sldId id="296" r:id="rId38"/>
    <p:sldId id="25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5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16-05-2021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3ABF47C-6BE7-481F-AB05-B52FBC9877B2}"/>
              </a:ext>
            </a:extLst>
          </p:cNvPr>
          <p:cNvSpPr>
            <a:spLocks noGrp="1"/>
          </p:cNvSpPr>
          <p:nvPr>
            <p:ph type="dt" sz="half" idx="10"/>
          </p:nvPr>
        </p:nvSpPr>
        <p:spPr/>
        <p:txBody>
          <a:bodyPr/>
          <a:lstStyle/>
          <a:p>
            <a:fld id="{95B38DEA-F89A-499A-81D4-0F17E13A0F54}" type="datetime1">
              <a:rPr lang="en-IN" smtClean="0"/>
              <a:t>16-05-2021</a:t>
            </a:fld>
            <a:endParaRPr lang="en-IN"/>
          </a:p>
        </p:txBody>
      </p:sp>
      <p:sp>
        <p:nvSpPr>
          <p:cNvPr id="5" name="Footer Placeholder 4">
            <a:extLst>
              <a:ext uri="{FF2B5EF4-FFF2-40B4-BE49-F238E27FC236}">
                <a16:creationId xmlns:a16="http://schemas.microsoft.com/office/drawing/2014/main" xmlns=""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B20B605-C292-4D14-8912-8251D314F350}"/>
              </a:ext>
            </a:extLst>
          </p:cNvPr>
          <p:cNvSpPr>
            <a:spLocks noGrp="1"/>
          </p:cNvSpPr>
          <p:nvPr>
            <p:ph type="dt" sz="half" idx="10"/>
          </p:nvPr>
        </p:nvSpPr>
        <p:spPr/>
        <p:txBody>
          <a:bodyPr/>
          <a:lstStyle/>
          <a:p>
            <a:fld id="{52CB48DB-8752-4EC9-AEF1-132D60C612E3}" type="datetime1">
              <a:rPr lang="en-IN" smtClean="0"/>
              <a:t>16-05-2021</a:t>
            </a:fld>
            <a:endParaRPr lang="en-IN"/>
          </a:p>
        </p:txBody>
      </p:sp>
      <p:sp>
        <p:nvSpPr>
          <p:cNvPr id="5" name="Footer Placeholder 4">
            <a:extLst>
              <a:ext uri="{FF2B5EF4-FFF2-40B4-BE49-F238E27FC236}">
                <a16:creationId xmlns:a16="http://schemas.microsoft.com/office/drawing/2014/main" xmlns=""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06AA223-7897-4BD9-A6D1-A15242652B24}"/>
              </a:ext>
            </a:extLst>
          </p:cNvPr>
          <p:cNvSpPr>
            <a:spLocks noGrp="1"/>
          </p:cNvSpPr>
          <p:nvPr>
            <p:ph type="dt" sz="half" idx="10"/>
          </p:nvPr>
        </p:nvSpPr>
        <p:spPr/>
        <p:txBody>
          <a:bodyPr/>
          <a:lstStyle/>
          <a:p>
            <a:fld id="{20E4919B-0840-418F-81E8-D1EAC9FB2BFE}" type="datetime1">
              <a:rPr lang="en-IN" smtClean="0"/>
              <a:t>16-05-2021</a:t>
            </a:fld>
            <a:endParaRPr lang="en-IN"/>
          </a:p>
        </p:txBody>
      </p:sp>
      <p:sp>
        <p:nvSpPr>
          <p:cNvPr id="5" name="Footer Placeholder 4">
            <a:extLst>
              <a:ext uri="{FF2B5EF4-FFF2-40B4-BE49-F238E27FC236}">
                <a16:creationId xmlns:a16="http://schemas.microsoft.com/office/drawing/2014/main" xmlns=""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F1CCF97-3F8D-4BE3-B3F4-704CF465CA7B}"/>
              </a:ext>
            </a:extLst>
          </p:cNvPr>
          <p:cNvSpPr>
            <a:spLocks noGrp="1"/>
          </p:cNvSpPr>
          <p:nvPr>
            <p:ph type="dt" sz="half" idx="10"/>
          </p:nvPr>
        </p:nvSpPr>
        <p:spPr/>
        <p:txBody>
          <a:bodyPr/>
          <a:lstStyle/>
          <a:p>
            <a:fld id="{14A56409-1144-459D-8580-EF29D8BAED4A}" type="datetime1">
              <a:rPr lang="en-IN" smtClean="0"/>
              <a:t>16-05-2021</a:t>
            </a:fld>
            <a:endParaRPr lang="en-IN"/>
          </a:p>
        </p:txBody>
      </p:sp>
      <p:sp>
        <p:nvSpPr>
          <p:cNvPr id="5" name="Footer Placeholder 4">
            <a:extLst>
              <a:ext uri="{FF2B5EF4-FFF2-40B4-BE49-F238E27FC236}">
                <a16:creationId xmlns:a16="http://schemas.microsoft.com/office/drawing/2014/main" xmlns=""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948F319-72EC-4826-9DD2-EF3EA0136035}"/>
              </a:ext>
            </a:extLst>
          </p:cNvPr>
          <p:cNvSpPr>
            <a:spLocks noGrp="1"/>
          </p:cNvSpPr>
          <p:nvPr>
            <p:ph type="dt" sz="half" idx="10"/>
          </p:nvPr>
        </p:nvSpPr>
        <p:spPr/>
        <p:txBody>
          <a:bodyPr/>
          <a:lstStyle/>
          <a:p>
            <a:fld id="{67926871-090A-4D31-A9C1-76DEC3805894}" type="datetime1">
              <a:rPr lang="en-IN" smtClean="0"/>
              <a:t>16-05-2021</a:t>
            </a:fld>
            <a:endParaRPr lang="en-IN"/>
          </a:p>
        </p:txBody>
      </p:sp>
      <p:sp>
        <p:nvSpPr>
          <p:cNvPr id="5" name="Footer Placeholder 4">
            <a:extLst>
              <a:ext uri="{FF2B5EF4-FFF2-40B4-BE49-F238E27FC236}">
                <a16:creationId xmlns:a16="http://schemas.microsoft.com/office/drawing/2014/main" xmlns=""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D14BCF1-40CD-4789-8B4C-1D20A8E3304C}"/>
              </a:ext>
            </a:extLst>
          </p:cNvPr>
          <p:cNvSpPr>
            <a:spLocks noGrp="1"/>
          </p:cNvSpPr>
          <p:nvPr>
            <p:ph type="dt" sz="half" idx="10"/>
          </p:nvPr>
        </p:nvSpPr>
        <p:spPr/>
        <p:txBody>
          <a:bodyPr/>
          <a:lstStyle/>
          <a:p>
            <a:fld id="{7F9657E2-E3D3-4B4C-9FD7-7329F62A123B}" type="datetime1">
              <a:rPr lang="en-IN" smtClean="0"/>
              <a:t>16-05-2021</a:t>
            </a:fld>
            <a:endParaRPr lang="en-IN"/>
          </a:p>
        </p:txBody>
      </p:sp>
      <p:sp>
        <p:nvSpPr>
          <p:cNvPr id="6" name="Footer Placeholder 5">
            <a:extLst>
              <a:ext uri="{FF2B5EF4-FFF2-40B4-BE49-F238E27FC236}">
                <a16:creationId xmlns:a16="http://schemas.microsoft.com/office/drawing/2014/main" xmlns=""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6D7FCDA-4AC0-4681-AE6C-03F9DBAEEE60}"/>
              </a:ext>
            </a:extLst>
          </p:cNvPr>
          <p:cNvSpPr>
            <a:spLocks noGrp="1"/>
          </p:cNvSpPr>
          <p:nvPr>
            <p:ph type="dt" sz="half" idx="10"/>
          </p:nvPr>
        </p:nvSpPr>
        <p:spPr/>
        <p:txBody>
          <a:bodyPr/>
          <a:lstStyle/>
          <a:p>
            <a:fld id="{664F21D5-2AAA-408A-910B-555FC11A1CF7}" type="datetime1">
              <a:rPr lang="en-IN" smtClean="0"/>
              <a:t>16-05-2021</a:t>
            </a:fld>
            <a:endParaRPr lang="en-IN"/>
          </a:p>
        </p:txBody>
      </p:sp>
      <p:sp>
        <p:nvSpPr>
          <p:cNvPr id="8" name="Footer Placeholder 7">
            <a:extLst>
              <a:ext uri="{FF2B5EF4-FFF2-40B4-BE49-F238E27FC236}">
                <a16:creationId xmlns:a16="http://schemas.microsoft.com/office/drawing/2014/main" xmlns=""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a16="http://schemas.microsoft.com/office/drawing/2014/main" xmlns=""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A1A5BE8-6563-4A9B-A9DF-E921E64FDBCD}"/>
              </a:ext>
            </a:extLst>
          </p:cNvPr>
          <p:cNvSpPr>
            <a:spLocks noGrp="1"/>
          </p:cNvSpPr>
          <p:nvPr>
            <p:ph type="dt" sz="half" idx="10"/>
          </p:nvPr>
        </p:nvSpPr>
        <p:spPr/>
        <p:txBody>
          <a:bodyPr/>
          <a:lstStyle/>
          <a:p>
            <a:fld id="{F356A824-9512-4355-9382-9A341080930D}" type="datetime1">
              <a:rPr lang="en-IN" smtClean="0"/>
              <a:t>16-05-2021</a:t>
            </a:fld>
            <a:endParaRPr lang="en-IN"/>
          </a:p>
        </p:txBody>
      </p:sp>
      <p:sp>
        <p:nvSpPr>
          <p:cNvPr id="4" name="Footer Placeholder 3">
            <a:extLst>
              <a:ext uri="{FF2B5EF4-FFF2-40B4-BE49-F238E27FC236}">
                <a16:creationId xmlns:a16="http://schemas.microsoft.com/office/drawing/2014/main" xmlns=""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EBC0457-3BA2-4C45-88B7-E219D4272972}"/>
              </a:ext>
            </a:extLst>
          </p:cNvPr>
          <p:cNvSpPr>
            <a:spLocks noGrp="1"/>
          </p:cNvSpPr>
          <p:nvPr>
            <p:ph type="dt" sz="half" idx="10"/>
          </p:nvPr>
        </p:nvSpPr>
        <p:spPr/>
        <p:txBody>
          <a:bodyPr/>
          <a:lstStyle/>
          <a:p>
            <a:fld id="{61D5D980-7089-4CCA-A615-7CE5DE2E0A24}" type="datetime1">
              <a:rPr lang="en-IN" smtClean="0"/>
              <a:t>16-05-2021</a:t>
            </a:fld>
            <a:endParaRPr lang="en-IN"/>
          </a:p>
        </p:txBody>
      </p:sp>
      <p:sp>
        <p:nvSpPr>
          <p:cNvPr id="3" name="Footer Placeholder 2">
            <a:extLst>
              <a:ext uri="{FF2B5EF4-FFF2-40B4-BE49-F238E27FC236}">
                <a16:creationId xmlns:a16="http://schemas.microsoft.com/office/drawing/2014/main" xmlns=""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xmlns=""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D30F158-1CCF-4187-B626-F3C2F7B23D97}"/>
              </a:ext>
            </a:extLst>
          </p:cNvPr>
          <p:cNvSpPr>
            <a:spLocks noGrp="1"/>
          </p:cNvSpPr>
          <p:nvPr>
            <p:ph type="dt" sz="half" idx="10"/>
          </p:nvPr>
        </p:nvSpPr>
        <p:spPr/>
        <p:txBody>
          <a:bodyPr/>
          <a:lstStyle/>
          <a:p>
            <a:fld id="{BCBBCC49-34F1-4143-A247-5BD173D4A05B}" type="datetime1">
              <a:rPr lang="en-IN" smtClean="0"/>
              <a:t>16-05-2021</a:t>
            </a:fld>
            <a:endParaRPr lang="en-IN"/>
          </a:p>
        </p:txBody>
      </p:sp>
      <p:sp>
        <p:nvSpPr>
          <p:cNvPr id="6" name="Footer Placeholder 5">
            <a:extLst>
              <a:ext uri="{FF2B5EF4-FFF2-40B4-BE49-F238E27FC236}">
                <a16:creationId xmlns:a16="http://schemas.microsoft.com/office/drawing/2014/main" xmlns=""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B18EA2F-8D4B-4FFD-8168-B65B7F82DF86}"/>
              </a:ext>
            </a:extLst>
          </p:cNvPr>
          <p:cNvSpPr>
            <a:spLocks noGrp="1"/>
          </p:cNvSpPr>
          <p:nvPr>
            <p:ph type="dt" sz="half" idx="10"/>
          </p:nvPr>
        </p:nvSpPr>
        <p:spPr/>
        <p:txBody>
          <a:bodyPr/>
          <a:lstStyle/>
          <a:p>
            <a:fld id="{2D62E49B-383D-4FEF-83E3-8391B88BD48A}" type="datetime1">
              <a:rPr lang="en-IN" smtClean="0"/>
              <a:t>16-05-2021</a:t>
            </a:fld>
            <a:endParaRPr lang="en-IN"/>
          </a:p>
        </p:txBody>
      </p:sp>
      <p:sp>
        <p:nvSpPr>
          <p:cNvPr id="6" name="Footer Placeholder 5">
            <a:extLst>
              <a:ext uri="{FF2B5EF4-FFF2-40B4-BE49-F238E27FC236}">
                <a16:creationId xmlns:a16="http://schemas.microsoft.com/office/drawing/2014/main" xmlns=""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16-05-2021</a:t>
            </a:fld>
            <a:endParaRPr lang="en-IN"/>
          </a:p>
        </p:txBody>
      </p:sp>
      <p:sp>
        <p:nvSpPr>
          <p:cNvPr id="5" name="Footer Placeholder 4">
            <a:extLst>
              <a:ext uri="{FF2B5EF4-FFF2-40B4-BE49-F238E27FC236}">
                <a16:creationId xmlns:a16="http://schemas.microsoft.com/office/drawing/2014/main" xmlns=""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dityajn105/flickr8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983FEF-B0DF-4375-9F52-1D18A58B79C9}"/>
              </a:ext>
            </a:extLst>
          </p:cNvPr>
          <p:cNvSpPr>
            <a:spLocks noGrp="1"/>
          </p:cNvSpPr>
          <p:nvPr>
            <p:ph type="ctrTitle"/>
          </p:nvPr>
        </p:nvSpPr>
        <p:spPr>
          <a:xfrm>
            <a:off x="1524000" y="1678955"/>
            <a:ext cx="9144000" cy="2387600"/>
          </a:xfrm>
        </p:spPr>
        <p:txBody>
          <a:bodyPr>
            <a:normAutofit fontScale="90000"/>
          </a:bodyPr>
          <a:lstStyle/>
          <a:p>
            <a:r>
              <a:rPr lang="en-IN" dirty="0"/>
              <a:t>Image Captioning Using Classical Encoder / Decoder Approach</a:t>
            </a:r>
          </a:p>
        </p:txBody>
      </p:sp>
      <p:sp>
        <p:nvSpPr>
          <p:cNvPr id="3" name="Subtitle 2">
            <a:extLst>
              <a:ext uri="{FF2B5EF4-FFF2-40B4-BE49-F238E27FC236}">
                <a16:creationId xmlns:a16="http://schemas.microsoft.com/office/drawing/2014/main" xmlns="" id="{1A2A60DB-2279-441D-8885-2771CB5128AF}"/>
              </a:ext>
            </a:extLst>
          </p:cNvPr>
          <p:cNvSpPr>
            <a:spLocks noGrp="1"/>
          </p:cNvSpPr>
          <p:nvPr>
            <p:ph type="subTitle" idx="1"/>
          </p:nvPr>
        </p:nvSpPr>
        <p:spPr>
          <a:xfrm>
            <a:off x="1524000" y="4436925"/>
            <a:ext cx="9144000" cy="1655762"/>
          </a:xfrm>
        </p:spPr>
        <p:txBody>
          <a:bodyPr/>
          <a:lstStyle/>
          <a:p>
            <a:r>
              <a:rPr lang="en-IN" dirty="0"/>
              <a:t>Sanjay Singh</a:t>
            </a:r>
          </a:p>
          <a:p>
            <a:r>
              <a:rPr lang="en-IN" dirty="0"/>
              <a:t>san.singhsanjay@gmail.com</a:t>
            </a:r>
          </a:p>
        </p:txBody>
      </p:sp>
      <p:sp>
        <p:nvSpPr>
          <p:cNvPr id="4" name="Footer Placeholder 3">
            <a:extLst>
              <a:ext uri="{FF2B5EF4-FFF2-40B4-BE49-F238E27FC236}">
                <a16:creationId xmlns:a16="http://schemas.microsoft.com/office/drawing/2014/main" xmlns=""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All previous calculations are done by using unigrams (i.e., no. of words, n = 1). These calculation can also be done by using bigrams (n = 2), trigrams (n = 3) and so on.</a:t>
            </a:r>
          </a:p>
          <a:p>
            <a:pPr algn="just">
              <a:lnSpc>
                <a:spcPct val="100000"/>
              </a:lnSpc>
              <a:spcBef>
                <a:spcPts val="0"/>
              </a:spcBef>
              <a:buFont typeface="Wingdings" panose="05000000000000000000" pitchFamily="2" charset="2"/>
              <a:buChar char="Ø"/>
            </a:pPr>
            <a:r>
              <a:rPr lang="en-IN" sz="2000" dirty="0"/>
              <a:t>Consider the following example:</a:t>
            </a:r>
          </a:p>
          <a:p>
            <a:pPr marL="914400" lvl="2" indent="0" algn="just">
              <a:lnSpc>
                <a:spcPct val="100000"/>
              </a:lnSpc>
              <a:spcBef>
                <a:spcPts val="0"/>
              </a:spcBef>
              <a:buNone/>
            </a:pPr>
            <a:r>
              <a:rPr lang="en-IN" sz="1800" dirty="0"/>
              <a:t>Reference: “I work on machine learning”</a:t>
            </a:r>
          </a:p>
          <a:p>
            <a:pPr marL="914400" lvl="2" indent="0" algn="just">
              <a:lnSpc>
                <a:spcPct val="100000"/>
              </a:lnSpc>
              <a:spcBef>
                <a:spcPts val="0"/>
              </a:spcBef>
              <a:buNone/>
            </a:pPr>
            <a:r>
              <a:rPr lang="en-IN" sz="1800" dirty="0"/>
              <a:t>Candidate A: “He works on machine learning”</a:t>
            </a:r>
          </a:p>
          <a:p>
            <a:pPr marL="914400" lvl="2" indent="0" algn="just">
              <a:lnSpc>
                <a:spcPct val="100000"/>
              </a:lnSpc>
              <a:spcBef>
                <a:spcPts val="0"/>
              </a:spcBef>
              <a:buNone/>
            </a:pPr>
            <a:r>
              <a:rPr lang="en-IN" sz="1800" dirty="0"/>
              <a:t>Candidate B: “He works on </a:t>
            </a:r>
            <a:r>
              <a:rPr lang="en-IN" sz="1800" dirty="0" err="1"/>
              <a:t>on</a:t>
            </a:r>
            <a:r>
              <a:rPr lang="en-IN" sz="1800" dirty="0"/>
              <a:t> machine </a:t>
            </a:r>
            <a:r>
              <a:rPr lang="en-IN" sz="1800" dirty="0" err="1"/>
              <a:t>machine</a:t>
            </a:r>
            <a:r>
              <a:rPr lang="en-IN" sz="1800" dirty="0"/>
              <a:t> learning </a:t>
            </a:r>
            <a:r>
              <a:rPr lang="en-IN" sz="1800" dirty="0" err="1"/>
              <a:t>learning</a:t>
            </a:r>
            <a:r>
              <a:rPr lang="en-IN" sz="1800" dirty="0"/>
              <a:t>”</a:t>
            </a:r>
          </a:p>
          <a:p>
            <a:pPr marL="457200" lvl="1" indent="0" algn="just">
              <a:lnSpc>
                <a:spcPct val="100000"/>
              </a:lnSpc>
              <a:spcBef>
                <a:spcPts val="0"/>
              </a:spcBef>
              <a:buNone/>
            </a:pPr>
            <a:r>
              <a:rPr lang="en-IN" sz="1800" dirty="0"/>
              <a:t>In case of unigram (i.e., n = 1):</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algn="just">
              <a:lnSpc>
                <a:spcPct val="100000"/>
              </a:lnSpc>
              <a:spcBef>
                <a:spcPts val="0"/>
              </a:spcBef>
              <a:buFont typeface="Wingdings" panose="05000000000000000000" pitchFamily="2" charset="2"/>
              <a:buChar char="Ø"/>
            </a:pPr>
            <a:r>
              <a:rPr lang="en-IN" sz="2000" dirty="0"/>
              <a:t>There is a modified n-gram scheme in which we match candidate’s n-grams only as many times as they are present in any of reference text. Thus, “on”, “machine” and “learning of Candidate B will get match only once in unigram (i.e., n = 1).</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3B7D199C-87B8-4A4A-8528-5D7137997D35}"/>
                  </a:ext>
                </a:extLst>
              </p:cNvPr>
              <p:cNvSpPr txBox="1"/>
              <p:nvPr/>
            </p:nvSpPr>
            <p:spPr>
              <a:xfrm>
                <a:off x="1348015" y="3224247"/>
                <a:ext cx="4114781"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i="1">
                              <a:latin typeface="Cambria Math" panose="02040503050406030204" pitchFamily="18" charset="0"/>
                            </a:rPr>
                            <m:t>8</m:t>
                          </m:r>
                        </m:den>
                      </m:f>
                      <m:r>
                        <a:rPr lang="en-IN" i="1">
                          <a:latin typeface="Cambria Math" panose="02040503050406030204" pitchFamily="18" charset="0"/>
                        </a:rPr>
                        <m:t>=75%</m:t>
                      </m:r>
                    </m:oMath>
                  </m:oMathPara>
                </a14:m>
                <a:endParaRPr lang="en-IN" dirty="0"/>
              </a:p>
            </p:txBody>
          </p:sp>
        </mc:Choice>
        <mc:Fallback xmlns="">
          <p:sp>
            <p:nvSpPr>
              <p:cNvPr id="6" name="TextBox 5">
                <a:extLst>
                  <a:ext uri="{FF2B5EF4-FFF2-40B4-BE49-F238E27FC236}">
                    <a16:creationId xmlns:a16="http://schemas.microsoft.com/office/drawing/2014/main" id="{3B7D199C-87B8-4A4A-8528-5D7137997D35}"/>
                  </a:ext>
                </a:extLst>
              </p:cNvPr>
              <p:cNvSpPr txBox="1">
                <a:spLocks noRot="1" noChangeAspect="1" noMove="1" noResize="1" noEditPoints="1" noAdjustHandles="1" noChangeArrowheads="1" noChangeShapeType="1" noTextEdit="1"/>
              </p:cNvSpPr>
              <p:nvPr/>
            </p:nvSpPr>
            <p:spPr>
              <a:xfrm>
                <a:off x="1348015" y="3224247"/>
                <a:ext cx="4114781" cy="113319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A9E66421-BD90-4084-9F9B-6ABE27CAF5BD}"/>
                  </a:ext>
                </a:extLst>
              </p:cNvPr>
              <p:cNvSpPr txBox="1"/>
              <p:nvPr/>
            </p:nvSpPr>
            <p:spPr>
              <a:xfrm>
                <a:off x="5919360" y="3224246"/>
                <a:ext cx="5574668"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120</m:t>
                      </m:r>
                      <m:r>
                        <a:rPr lang="en-IN" i="1">
                          <a:latin typeface="Cambria Math" panose="02040503050406030204" pitchFamily="18" charset="0"/>
                        </a:rPr>
                        <m:t>%</m:t>
                      </m:r>
                    </m:oMath>
                  </m:oMathPara>
                </a14:m>
                <a:endParaRPr lang="en-IN" dirty="0"/>
              </a:p>
            </p:txBody>
          </p:sp>
        </mc:Choice>
        <mc:Fallback xmlns="">
          <p:sp>
            <p:nvSpPr>
              <p:cNvPr id="7" name="TextBox 6">
                <a:extLst>
                  <a:ext uri="{FF2B5EF4-FFF2-40B4-BE49-F238E27FC236}">
                    <a16:creationId xmlns:a16="http://schemas.microsoft.com/office/drawing/2014/main" id="{A9E66421-BD90-4084-9F9B-6ABE27CAF5BD}"/>
                  </a:ext>
                </a:extLst>
              </p:cNvPr>
              <p:cNvSpPr txBox="1">
                <a:spLocks noRot="1" noChangeAspect="1" noMove="1" noResize="1" noEditPoints="1" noAdjustHandles="1" noChangeArrowheads="1" noChangeShapeType="1" noTextEdit="1"/>
              </p:cNvSpPr>
              <p:nvPr/>
            </p:nvSpPr>
            <p:spPr>
              <a:xfrm>
                <a:off x="5919360" y="3224246"/>
                <a:ext cx="5574668" cy="11332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1C685DB0-6F52-425A-A009-34864907B0A1}"/>
                  </a:ext>
                </a:extLst>
              </p:cNvPr>
              <p:cNvSpPr txBox="1"/>
              <p:nvPr/>
            </p:nvSpPr>
            <p:spPr>
              <a:xfrm>
                <a:off x="1253227" y="5218699"/>
                <a:ext cx="4291110"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𝑃𝑟𝑒𝑐𝑖𝑠𝑖𝑜𝑛</m:t>
                      </m:r>
                      <m:r>
                        <a:rPr lang="en-IN" i="1" smtClean="0">
                          <a:latin typeface="Cambria Math" panose="02040503050406030204" pitchFamily="18" charset="0"/>
                        </a:rPr>
                        <m:t> </m:t>
                      </m:r>
                      <m:r>
                        <a:rPr lang="en-IN" i="1" smtClean="0">
                          <a:latin typeface="Cambria Math" panose="02040503050406030204" pitchFamily="18" charset="0"/>
                        </a:rPr>
                        <m:t>𝑜𝑓</m:t>
                      </m:r>
                      <m:r>
                        <a:rPr lang="en-IN" i="1" smtClean="0">
                          <a:latin typeface="Cambria Math" panose="02040503050406030204" pitchFamily="18" charset="0"/>
                        </a:rPr>
                        <m:t> </m:t>
                      </m:r>
                      <m:r>
                        <a:rPr lang="en-IN" i="1" smtClean="0">
                          <a:latin typeface="Cambria Math" panose="02040503050406030204" pitchFamily="18" charset="0"/>
                        </a:rPr>
                        <m:t>𝐶𝑎𝑛𝑑𝑖𝑑𝑎𝑡𝑒</m:t>
                      </m:r>
                      <m:r>
                        <a:rPr lang="en-IN" i="1" smtClean="0">
                          <a:latin typeface="Cambria Math" panose="02040503050406030204" pitchFamily="18" charset="0"/>
                        </a:rPr>
                        <m:t> </m:t>
                      </m:r>
                      <m:r>
                        <a:rPr lang="en-IN" i="1" smtClean="0">
                          <a:latin typeface="Cambria Math" panose="02040503050406030204" pitchFamily="18" charset="0"/>
                        </a:rPr>
                        <m:t>𝐴</m:t>
                      </m:r>
                      <m:r>
                        <a:rPr lang="en-IN" i="1" smtClean="0">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i="1">
                              <a:latin typeface="Cambria Math" panose="02040503050406030204" pitchFamily="18" charset="0"/>
                            </a:rPr>
                            <m:t>8</m:t>
                          </m:r>
                        </m:den>
                      </m:f>
                      <m:r>
                        <a:rPr lang="en-IN" i="1">
                          <a:latin typeface="Cambria Math" panose="02040503050406030204" pitchFamily="18" charset="0"/>
                        </a:rPr>
                        <m:t>=</m:t>
                      </m:r>
                      <m:r>
                        <a:rPr lang="en-IN" b="0" i="1" smtClean="0">
                          <a:latin typeface="Cambria Math" panose="02040503050406030204" pitchFamily="18" charset="0"/>
                        </a:rPr>
                        <m:t>37.5</m:t>
                      </m:r>
                      <m:r>
                        <a:rPr lang="en-IN" i="1">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1C685DB0-6F52-425A-A009-34864907B0A1}"/>
                  </a:ext>
                </a:extLst>
              </p:cNvPr>
              <p:cNvSpPr txBox="1">
                <a:spLocks noRot="1" noChangeAspect="1" noMove="1" noResize="1" noEditPoints="1" noAdjustHandles="1" noChangeArrowheads="1" noChangeShapeType="1" noTextEdit="1"/>
              </p:cNvSpPr>
              <p:nvPr/>
            </p:nvSpPr>
            <p:spPr>
              <a:xfrm>
                <a:off x="1253227" y="5218699"/>
                <a:ext cx="4291110" cy="113319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3DAB24E0-EDF4-4C3C-8A39-C4846E7D141A}"/>
                  </a:ext>
                </a:extLst>
              </p:cNvPr>
              <p:cNvSpPr txBox="1"/>
              <p:nvPr/>
            </p:nvSpPr>
            <p:spPr>
              <a:xfrm>
                <a:off x="5982050" y="5218698"/>
                <a:ext cx="5436039"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60</m:t>
                      </m:r>
                      <m:r>
                        <a:rPr lang="en-IN" i="1">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3DAB24E0-EDF4-4C3C-8A39-C4846E7D141A}"/>
                  </a:ext>
                </a:extLst>
              </p:cNvPr>
              <p:cNvSpPr txBox="1">
                <a:spLocks noRot="1" noChangeAspect="1" noMove="1" noResize="1" noEditPoints="1" noAdjustHandles="1" noChangeArrowheads="1" noChangeShapeType="1" noTextEdit="1"/>
              </p:cNvSpPr>
              <p:nvPr/>
            </p:nvSpPr>
            <p:spPr>
              <a:xfrm>
                <a:off x="5982050" y="5218698"/>
                <a:ext cx="5436039" cy="113325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2227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fontScale="92500" lnSpcReduction="10000"/>
              </a:bodyPr>
              <a:lstStyle/>
              <a:p>
                <a:pPr algn="just">
                  <a:lnSpc>
                    <a:spcPct val="100000"/>
                  </a:lnSpc>
                  <a:spcBef>
                    <a:spcPts val="0"/>
                  </a:spcBef>
                  <a:buFont typeface="Wingdings" panose="05000000000000000000" pitchFamily="2" charset="2"/>
                  <a:buChar char="Ø"/>
                </a:pPr>
                <a:r>
                  <a:rPr lang="en-IN" sz="2200" dirty="0"/>
                  <a:t>To include all the n-gram precision scores (i.e., precision calculated by using unigram, bigram, trigram, etc.) in our final precision, we take their geometric mean. This is done because it has been found that precision decreases exponentially with n and we would require logarithmic averaging to represent all values fairly.</a:t>
                </a:r>
              </a:p>
              <a:p>
                <a:pPr marL="0" indent="0" algn="ctr">
                  <a:lnSpc>
                    <a:spcPct val="100000"/>
                  </a:lnSpc>
                  <a:spcBef>
                    <a:spcPts val="0"/>
                  </a:spcBef>
                  <a:buNone/>
                </a:pPr>
                <a14:m>
                  <m:oMathPara xmlns:m="http://schemas.openxmlformats.org/officeDocument/2006/math">
                    <m:oMathParaPr>
                      <m:jc m:val="right"/>
                    </m:oMathParaPr>
                    <m:oMath xmlns:m="http://schemas.openxmlformats.org/officeDocument/2006/math">
                      <m:r>
                        <a:rPr lang="en-IN" sz="1900" b="0" i="1" smtClean="0">
                          <a:latin typeface="Cambria Math" panose="02040503050406030204" pitchFamily="18" charset="0"/>
                        </a:rPr>
                        <m:t>𝑃𝑟𝑒𝑐𝑖𝑠𝑖𝑜𝑛</m:t>
                      </m:r>
                      <m:r>
                        <a:rPr lang="en-IN" sz="1900" b="0" i="1" smtClean="0">
                          <a:latin typeface="Cambria Math" panose="02040503050406030204" pitchFamily="18" charset="0"/>
                        </a:rPr>
                        <m:t>=</m:t>
                      </m:r>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nary>
                                <m:naryPr>
                                  <m:chr m:val="∑"/>
                                  <m:ctrlPr>
                                    <a:rPr lang="en-IN" sz="1900" b="0" i="1" smtClean="0">
                                      <a:latin typeface="Cambria Math"/>
                                    </a:rPr>
                                  </m:ctrlPr>
                                </m:naryPr>
                                <m:sub>
                                  <m:r>
                                    <m:rPr>
                                      <m:brk m:alnAt="23"/>
                                    </m:rPr>
                                    <a:rPr lang="en-IN" sz="1900" b="0" i="1" smtClean="0">
                                      <a:latin typeface="Cambria Math" panose="02040503050406030204" pitchFamily="18" charset="0"/>
                                    </a:rPr>
                                    <m:t>𝑛</m:t>
                                  </m:r>
                                  <m:r>
                                    <a:rPr lang="en-IN" sz="1900" b="0" i="1" smtClean="0">
                                      <a:latin typeface="Cambria Math" panose="02040503050406030204" pitchFamily="18" charset="0"/>
                                    </a:rPr>
                                    <m:t>=1</m:t>
                                  </m:r>
                                </m:sub>
                                <m:sup>
                                  <m:r>
                                    <a:rPr lang="en-IN" sz="1900" b="0" i="1" smtClean="0">
                                      <a:latin typeface="Cambria Math" panose="02040503050406030204" pitchFamily="18" charset="0"/>
                                    </a:rPr>
                                    <m:t>𝑁</m:t>
                                  </m:r>
                                </m:sup>
                                <m:e>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func>
                                    <m:funcPr>
                                      <m:ctrlPr>
                                        <a:rPr lang="en-IN" sz="1900" b="0" i="1" smtClean="0">
                                          <a:latin typeface="Cambria Math"/>
                                        </a:rPr>
                                      </m:ctrlPr>
                                    </m:funcPr>
                                    <m:fName>
                                      <m:r>
                                        <m:rPr>
                                          <m:sty m:val="p"/>
                                        </m:rPr>
                                        <a:rPr lang="en-IN" sz="1900" b="0" i="0" smtClean="0">
                                          <a:latin typeface="Cambria Math" panose="02040503050406030204" pitchFamily="18" charset="0"/>
                                        </a:rPr>
                                        <m:t>log</m:t>
                                      </m:r>
                                    </m:fName>
                                    <m:e>
                                      <m:sSub>
                                        <m:sSubPr>
                                          <m:ctrlPr>
                                            <a:rPr lang="en-IN" sz="1900" b="0" i="1" smtClean="0">
                                              <a:latin typeface="Cambria Math"/>
                                            </a:rPr>
                                          </m:ctrlPr>
                                        </m:sSubPr>
                                        <m:e>
                                          <m:r>
                                            <a:rPr lang="en-IN" sz="1900" b="0" i="1" smtClean="0">
                                              <a:latin typeface="Cambria Math" panose="02040503050406030204" pitchFamily="18" charset="0"/>
                                            </a:rPr>
                                            <m:t>𝑝</m:t>
                                          </m:r>
                                        </m:e>
                                        <m:sub>
                                          <m:r>
                                            <a:rPr lang="en-IN" sz="1900" b="0" i="1" smtClean="0">
                                              <a:latin typeface="Cambria Math" panose="02040503050406030204" pitchFamily="18" charset="0"/>
                                            </a:rPr>
                                            <m:t>𝑛</m:t>
                                          </m:r>
                                        </m:sub>
                                      </m:sSub>
                                    </m:e>
                                  </m:func>
                                </m:e>
                              </m:nary>
                            </m:e>
                          </m:d>
                          <m:r>
                            <a:rPr lang="en-IN" sz="1900" b="0" i="1" smtClean="0">
                              <a:latin typeface="Cambria Math" panose="02040503050406030204" pitchFamily="18" charset="0"/>
                            </a:rPr>
                            <m:t>,</m:t>
                          </m:r>
                        </m:e>
                      </m:func>
                      <m:r>
                        <a:rPr lang="en-IN" sz="1900" b="0" i="1" smtClean="0">
                          <a:latin typeface="Cambria Math" panose="02040503050406030204" pitchFamily="18" charset="0"/>
                        </a:rPr>
                        <m:t>                             </m:t>
                      </m:r>
                      <m:r>
                        <a:rPr lang="en-IN" sz="1900" b="0" i="1" smtClean="0">
                          <a:latin typeface="Cambria Math" panose="02040503050406030204" pitchFamily="18" charset="0"/>
                        </a:rPr>
                        <m:t>𝑤h𝑒𝑟𝑒</m:t>
                      </m:r>
                      <m:r>
                        <a:rPr lang="en-IN" sz="1900" b="0" i="1" smtClean="0">
                          <a:latin typeface="Cambria Math" panose="02040503050406030204" pitchFamily="18" charset="0"/>
                        </a:rPr>
                        <m:t>, </m:t>
                      </m:r>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r>
                        <a:rPr lang="en-IN" sz="1900" b="0" i="1" smtClean="0">
                          <a:latin typeface="Cambria Math" panose="02040503050406030204" pitchFamily="18" charset="0"/>
                        </a:rPr>
                        <m:t>= </m:t>
                      </m:r>
                      <m:f>
                        <m:fPr>
                          <m:ctrlPr>
                            <a:rPr lang="en-IN" sz="1900" i="1" smtClean="0">
                              <a:latin typeface="Cambria Math"/>
                            </a:rPr>
                          </m:ctrlPr>
                        </m:fPr>
                        <m:num>
                          <m:r>
                            <a:rPr lang="en-IN" sz="1900" b="0" i="1" smtClean="0">
                              <a:latin typeface="Cambria Math" panose="02040503050406030204" pitchFamily="18" charset="0"/>
                            </a:rPr>
                            <m:t>1</m:t>
                          </m:r>
                        </m:num>
                        <m:den>
                          <m:r>
                            <a:rPr lang="en-IN" sz="1900" b="0" i="1" smtClean="0">
                              <a:latin typeface="Cambria Math" panose="02040503050406030204" pitchFamily="18" charset="0"/>
                            </a:rPr>
                            <m:t>𝑛</m:t>
                          </m:r>
                        </m:den>
                      </m:f>
                    </m:oMath>
                  </m:oMathPara>
                </a14:m>
                <a:endParaRPr lang="en-IN" sz="1900" dirty="0"/>
              </a:p>
              <a:p>
                <a:pPr algn="just">
                  <a:lnSpc>
                    <a:spcPct val="100000"/>
                  </a:lnSpc>
                  <a:spcBef>
                    <a:spcPts val="0"/>
                  </a:spcBef>
                  <a:buFont typeface="Wingdings" panose="05000000000000000000" pitchFamily="2" charset="2"/>
                  <a:buChar char="Ø"/>
                </a:pPr>
                <a:r>
                  <a:rPr lang="en-IN" sz="2200" dirty="0"/>
                  <a:t>Best Match Length: The problem with recall (or sensitivity) is that there may be many reference texts. So it is difficult to calculate the sensitivity of the candidate w.r.t a general reference. However, it is intuitive to think that a longer candidate text is more likely to contain a larger fraction of some reference than a shorter candidate.</a:t>
                </a:r>
              </a:p>
              <a:p>
                <a:pPr marL="457200" lvl="1" indent="0" algn="just">
                  <a:lnSpc>
                    <a:spcPct val="100000"/>
                  </a:lnSpc>
                  <a:spcBef>
                    <a:spcPts val="0"/>
                  </a:spcBef>
                  <a:buNone/>
                </a:pPr>
                <a:r>
                  <a:rPr lang="en-IN" sz="2200" dirty="0"/>
                  <a:t>Therefore, we can introduce recall by just penalizing brevity (meaning: the state of being short or quick) in candidate texts. This is done by adding a multiplicative factor, called as Brevity Penalty (BP) with the modified n-gram precision as follows: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900" b="0" i="1" smtClean="0">
                          <a:latin typeface="Cambria Math" panose="02040503050406030204" pitchFamily="18" charset="0"/>
                        </a:rPr>
                        <m:t>𝐵𝑃</m:t>
                      </m:r>
                      <m:r>
                        <a:rPr lang="en-IN" sz="1900" b="0" i="1" smtClean="0">
                          <a:latin typeface="Cambria Math" panose="02040503050406030204" pitchFamily="18" charset="0"/>
                        </a:rPr>
                        <m:t>=</m:t>
                      </m:r>
                      <m:d>
                        <m:dPr>
                          <m:begChr m:val="{"/>
                          <m:endChr m:val=""/>
                          <m:ctrlPr>
                            <a:rPr lang="en-IN" sz="1900" b="0" i="1" smtClean="0">
                              <a:latin typeface="Cambria Math"/>
                            </a:rPr>
                          </m:ctrlPr>
                        </m:dPr>
                        <m:e>
                          <m:eqArr>
                            <m:eqArrPr>
                              <m:ctrlPr>
                                <a:rPr lang="en-IN" sz="1900" b="0" i="1" smtClean="0">
                                  <a:latin typeface="Cambria Math"/>
                                </a:rPr>
                              </m:ctrlPr>
                            </m:eqArrPr>
                            <m:e>
                              <m:r>
                                <a:rPr lang="en-IN" sz="1900" b="0" i="1" smtClean="0">
                                  <a:latin typeface="Cambria Math" panose="02040503050406030204" pitchFamily="18" charset="0"/>
                                </a:rPr>
                                <m:t>1,          </m:t>
                              </m:r>
                              <m:r>
                                <a:rPr lang="en-IN" sz="1900" b="0" i="1" smtClean="0">
                                  <a:latin typeface="Cambria Math" panose="02040503050406030204" pitchFamily="18" charset="0"/>
                                </a:rPr>
                                <m:t>𝑖𝑓</m:t>
                              </m:r>
                              <m:r>
                                <a:rPr lang="en-IN" sz="1900" b="0" i="1" smtClean="0">
                                  <a:latin typeface="Cambria Math" panose="02040503050406030204" pitchFamily="18" charset="0"/>
                                </a:rPr>
                                <m:t> </m:t>
                              </m:r>
                              <m:r>
                                <a:rPr lang="en-IN" sz="1900" b="0" i="1" smtClean="0">
                                  <a:latin typeface="Cambria Math" panose="02040503050406030204" pitchFamily="18" charset="0"/>
                                </a:rPr>
                                <m:t>𝑐</m:t>
                              </m:r>
                              <m:r>
                                <a:rPr lang="en-IN" sz="1900" b="0" i="1" smtClean="0">
                                  <a:latin typeface="Cambria Math" panose="02040503050406030204" pitchFamily="18" charset="0"/>
                                </a:rPr>
                                <m:t>&gt;</m:t>
                              </m:r>
                              <m:r>
                                <a:rPr lang="en-IN" sz="1900" b="0" i="1" smtClean="0">
                                  <a:latin typeface="Cambria Math" panose="02040503050406030204" pitchFamily="18" charset="0"/>
                                </a:rPr>
                                <m:t>𝑟</m:t>
                              </m:r>
                            </m:e>
                            <m:e>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r>
                                        <a:rPr lang="en-IN" sz="1900" b="0" i="1" smtClean="0">
                                          <a:latin typeface="Cambria Math" panose="02040503050406030204" pitchFamily="18" charset="0"/>
                                        </a:rPr>
                                        <m:t>1 − </m:t>
                                      </m:r>
                                      <m:f>
                                        <m:fPr>
                                          <m:ctrlPr>
                                            <a:rPr lang="en-IN" sz="1900" b="0" i="1" smtClean="0">
                                              <a:latin typeface="Cambria Math"/>
                                            </a:rPr>
                                          </m:ctrlPr>
                                        </m:fPr>
                                        <m:num>
                                          <m:r>
                                            <a:rPr lang="en-IN" sz="1900" b="0" i="1" smtClean="0">
                                              <a:latin typeface="Cambria Math" panose="02040503050406030204" pitchFamily="18" charset="0"/>
                                            </a:rPr>
                                            <m:t>𝑟</m:t>
                                          </m:r>
                                        </m:num>
                                        <m:den>
                                          <m:r>
                                            <a:rPr lang="en-IN" sz="1900" b="0" i="1" smtClean="0">
                                              <a:latin typeface="Cambria Math" panose="02040503050406030204" pitchFamily="18" charset="0"/>
                                            </a:rPr>
                                            <m:t>𝑐</m:t>
                                          </m:r>
                                        </m:den>
                                      </m:f>
                                    </m:e>
                                  </m:d>
                                </m:e>
                              </m:func>
                              <m:r>
                                <a:rPr lang="en-IN" sz="1900" b="0" i="1" smtClean="0">
                                  <a:latin typeface="Cambria Math" panose="02040503050406030204" pitchFamily="18" charset="0"/>
                                </a:rPr>
                                <m:t>, </m:t>
                              </m:r>
                              <m:r>
                                <a:rPr lang="en-IN" sz="1900" b="0" i="1" smtClean="0">
                                  <a:latin typeface="Cambria Math" panose="02040503050406030204" pitchFamily="18" charset="0"/>
                                </a:rPr>
                                <m:t>𝑜𝑡h𝑒𝑟𝑤𝑖𝑠𝑒</m:t>
                              </m:r>
                            </m:e>
                          </m:eqArr>
                        </m:e>
                      </m:d>
                    </m:oMath>
                  </m:oMathPara>
                </a14:m>
                <a:endParaRPr lang="en-IN" sz="1900" b="0" dirty="0"/>
              </a:p>
              <a:p>
                <a:pPr marL="0" indent="0" algn="ctr">
                  <a:lnSpc>
                    <a:spcPct val="100000"/>
                  </a:lnSpc>
                  <a:spcBef>
                    <a:spcPts val="0"/>
                  </a:spcBef>
                  <a:buNone/>
                </a:pPr>
                <a:endParaRPr lang="en-IN" sz="24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1346" r="-58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11</a:t>
            </a:fld>
            <a:endParaRPr lang="en-IN"/>
          </a:p>
        </p:txBody>
      </p:sp>
    </p:spTree>
    <p:extLst>
      <p:ext uri="{BB962C8B-B14F-4D97-AF65-F5344CB8AC3E}">
        <p14:creationId xmlns:p14="http://schemas.microsoft.com/office/powerpoint/2010/main" val="3351984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Where,</a:t>
                </a:r>
              </a:p>
              <a:p>
                <a:pPr marL="914400" lvl="2" indent="0" algn="just">
                  <a:lnSpc>
                    <a:spcPct val="100000"/>
                  </a:lnSpc>
                  <a:spcBef>
                    <a:spcPts val="0"/>
                  </a:spcBef>
                  <a:buNone/>
                </a:pPr>
                <a:r>
                  <a:rPr lang="en-IN" dirty="0"/>
                  <a:t>“c”: Total length of candidate translation corpus</a:t>
                </a:r>
              </a:p>
              <a:p>
                <a:pPr marL="914400" lvl="2" indent="0" algn="just">
                  <a:lnSpc>
                    <a:spcPct val="100000"/>
                  </a:lnSpc>
                  <a:spcBef>
                    <a:spcPts val="0"/>
                  </a:spcBef>
                  <a:buNone/>
                </a:pPr>
                <a:r>
                  <a:rPr lang="en-IN" dirty="0"/>
                  <a:t>“r”: The effective reference length of corpus, i.e., average length of all references</a:t>
                </a:r>
              </a:p>
              <a:p>
                <a:pPr marL="457200" lvl="1" indent="0" algn="just">
                  <a:lnSpc>
                    <a:spcPct val="100000"/>
                  </a:lnSpc>
                  <a:spcBef>
                    <a:spcPts val="0"/>
                  </a:spcBef>
                  <a:buNone/>
                </a:pPr>
                <a:r>
                  <a:rPr lang="en-IN" sz="2000" dirty="0"/>
                  <a:t>As the candidate length decreases, the ration </a:t>
                </a:r>
                <a14:m>
                  <m:oMath xmlns:m="http://schemas.openxmlformats.org/officeDocument/2006/math">
                    <m:f>
                      <m:fPr>
                        <m:ctrlPr>
                          <a:rPr lang="en-IN" sz="2000" i="1" smtClean="0">
                            <a:latin typeface="Cambria Math"/>
                          </a:rPr>
                        </m:ctrlPr>
                      </m:fPr>
                      <m:num>
                        <m:r>
                          <a:rPr lang="en-IN" sz="2000" b="0" i="1" smtClean="0">
                            <a:latin typeface="Cambria Math" panose="02040503050406030204" pitchFamily="18" charset="0"/>
                          </a:rPr>
                          <m:t>𝑟</m:t>
                        </m:r>
                      </m:num>
                      <m:den>
                        <m:r>
                          <a:rPr lang="en-IN" sz="2000" b="0" i="1" smtClean="0">
                            <a:latin typeface="Cambria Math" panose="02040503050406030204" pitchFamily="18" charset="0"/>
                          </a:rPr>
                          <m:t>𝑐</m:t>
                        </m:r>
                      </m:den>
                    </m:f>
                  </m:oMath>
                </a14:m>
                <a:r>
                  <a:rPr lang="en-IN" sz="2000" dirty="0"/>
                  <a:t> increases, and the BP decreases exponentially.</a:t>
                </a:r>
              </a:p>
              <a:p>
                <a:pPr marL="457200" lvl="1" indent="0" algn="just">
                  <a:lnSpc>
                    <a:spcPct val="100000"/>
                  </a:lnSpc>
                  <a:spcBef>
                    <a:spcPts val="0"/>
                  </a:spcBef>
                  <a:buNone/>
                </a:pPr>
                <a:r>
                  <a:rPr lang="en-IN" sz="2000" dirty="0"/>
                  <a:t>Following is the formula of BLEU Score: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 </m:t>
                      </m:r>
                      <m:r>
                        <a:rPr lang="en-IN" sz="1800" b="0" i="1" smtClean="0">
                          <a:latin typeface="Cambria Math" panose="02040503050406030204" pitchFamily="18" charset="0"/>
                        </a:rPr>
                        <m:t>𝑆𝑐𝑜𝑟𝑒</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𝑀𝑜𝑑𝑖𝑓𝑖𝑒𝑑</m:t>
                          </m:r>
                          <m:r>
                            <a:rPr lang="en-IN" sz="1800" b="0" i="1" smtClean="0">
                              <a:latin typeface="Cambria Math" panose="02040503050406030204" pitchFamily="18" charset="0"/>
                            </a:rPr>
                            <m:t> </m:t>
                          </m:r>
                          <m:r>
                            <a:rPr lang="en-IN" sz="1800" b="0" i="1" smtClean="0">
                              <a:latin typeface="Cambria Math" panose="02040503050406030204" pitchFamily="18" charset="0"/>
                            </a:rPr>
                            <m:t>𝑛</m:t>
                          </m:r>
                          <m:r>
                            <a:rPr lang="en-IN" sz="1800" b="0" i="1" smtClean="0">
                              <a:latin typeface="Cambria Math" panose="02040503050406030204" pitchFamily="18" charset="0"/>
                            </a:rPr>
                            <m:t>−</m:t>
                          </m:r>
                          <m:r>
                            <a:rPr lang="en-IN" sz="1800" b="0" i="1" smtClean="0">
                              <a:latin typeface="Cambria Math" panose="02040503050406030204" pitchFamily="18" charset="0"/>
                            </a:rPr>
                            <m:t>𝑔𝑟𝑎𝑚</m:t>
                          </m:r>
                          <m:r>
                            <a:rPr lang="en-IN" sz="1800" b="0" i="1" smtClean="0">
                              <a:latin typeface="Cambria Math" panose="02040503050406030204" pitchFamily="18" charset="0"/>
                            </a:rPr>
                            <m:t> </m:t>
                          </m:r>
                          <m:r>
                            <a:rPr lang="en-IN" sz="1800" b="0" i="1" smtClean="0">
                              <a:latin typeface="Cambria Math" panose="02040503050406030204" pitchFamily="18" charset="0"/>
                            </a:rPr>
                            <m:t>𝑝𝑟𝑒𝑐𝑖𝑠𝑖𝑜𝑛</m:t>
                          </m:r>
                        </m:e>
                      </m:d>
                    </m:oMath>
                  </m:oMathPara>
                </a14:m>
                <a:endParaRPr lang="en-IN" sz="1800" b="0" dirty="0"/>
              </a:p>
              <a:p>
                <a:pPr marL="457200" lvl="1" indent="0" algn="just">
                  <a:lnSpc>
                    <a:spcPct val="100000"/>
                  </a:lnSpc>
                  <a:spcBef>
                    <a:spcPts val="0"/>
                  </a:spcBef>
                  <a:buNone/>
                </a:pPr>
                <a:r>
                  <a:rPr lang="en-IN" sz="2000" dirty="0"/>
                  <a:t>BLEU Score ϵ [0, 1].</a:t>
                </a:r>
              </a:p>
              <a:p>
                <a:pPr marL="457200" lvl="1" indent="0" algn="just">
                  <a:lnSpc>
                    <a:spcPct val="100000"/>
                  </a:lnSpc>
                  <a:spcBef>
                    <a:spcPts val="0"/>
                  </a:spcBef>
                  <a:buNone/>
                </a:pPr>
                <a:r>
                  <a:rPr lang="en-IN" sz="2000" dirty="0"/>
                  <a:t>BLEU is used for:</a:t>
                </a:r>
              </a:p>
              <a:p>
                <a:pPr marL="914400" lvl="1" indent="-457200" algn="just">
                  <a:lnSpc>
                    <a:spcPct val="100000"/>
                  </a:lnSpc>
                  <a:spcBef>
                    <a:spcPts val="0"/>
                  </a:spcBef>
                  <a:buFont typeface="+mj-lt"/>
                  <a:buAutoNum type="arabicPeriod"/>
                </a:pPr>
                <a:r>
                  <a:rPr lang="en-IN" sz="2000" dirty="0"/>
                  <a:t>Neural Machine Translation (or simply Machine Translation)</a:t>
                </a:r>
              </a:p>
              <a:p>
                <a:pPr marL="914400" lvl="1" indent="-457200" algn="just">
                  <a:lnSpc>
                    <a:spcPct val="100000"/>
                  </a:lnSpc>
                  <a:spcBef>
                    <a:spcPts val="0"/>
                  </a:spcBef>
                  <a:buFont typeface="+mj-lt"/>
                  <a:buAutoNum type="arabicPeriod"/>
                </a:pPr>
                <a:r>
                  <a:rPr lang="en-IN" sz="2000" dirty="0"/>
                  <a:t>Image Captioning</a:t>
                </a:r>
              </a:p>
              <a:p>
                <a:pPr marL="914400" lvl="1" indent="-457200" algn="just">
                  <a:lnSpc>
                    <a:spcPct val="100000"/>
                  </a:lnSpc>
                  <a:spcBef>
                    <a:spcPts val="0"/>
                  </a:spcBef>
                  <a:buFont typeface="+mj-lt"/>
                  <a:buAutoNum type="arabicPeriod"/>
                </a:pPr>
                <a:r>
                  <a:rPr lang="en-IN" sz="2000" dirty="0"/>
                  <a:t>Text Summarization</a:t>
                </a:r>
              </a:p>
              <a:p>
                <a:pPr marL="914400" lvl="1" indent="-457200" algn="just">
                  <a:lnSpc>
                    <a:spcPct val="100000"/>
                  </a:lnSpc>
                  <a:spcBef>
                    <a:spcPts val="0"/>
                  </a:spcBef>
                  <a:buFont typeface="+mj-lt"/>
                  <a:buAutoNum type="arabicPeriod"/>
                </a:pPr>
                <a:r>
                  <a:rPr lang="en-IN" sz="2000" dirty="0"/>
                  <a:t>Speech Recognition</a:t>
                </a:r>
              </a:p>
              <a:p>
                <a:pPr marL="457200" lvl="1" indent="0" algn="just">
                  <a:lnSpc>
                    <a:spcPct val="100000"/>
                  </a:lnSpc>
                  <a:spcBef>
                    <a:spcPts val="0"/>
                  </a:spcBef>
                  <a:buNone/>
                </a:pPr>
                <a:r>
                  <a:rPr lang="en-IN" sz="2000" dirty="0"/>
                  <a:t>BLEU Score can be directly used from the “</a:t>
                </a:r>
                <a:r>
                  <a:rPr lang="en-IN" sz="2000" dirty="0" err="1"/>
                  <a:t>nltk</a:t>
                </a:r>
                <a:r>
                  <a:rPr lang="en-IN" sz="2000" dirty="0"/>
                  <a:t>” library of Python:</a:t>
                </a:r>
              </a:p>
              <a:p>
                <a:pPr marL="0" indent="0" algn="just">
                  <a:lnSpc>
                    <a:spcPct val="100000"/>
                  </a:lnSpc>
                  <a:spcBef>
                    <a:spcPts val="0"/>
                  </a:spcBef>
                  <a:buNone/>
                </a:pPr>
                <a:endParaRPr lang="en-IN" sz="2000" i="1" dirty="0">
                  <a:highlight>
                    <a:srgbClr val="C0C0C0"/>
                  </a:highlight>
                </a:endParaRP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73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12</a:t>
            </a:fld>
            <a:endParaRPr lang="en-IN"/>
          </a:p>
        </p:txBody>
      </p:sp>
      <p:graphicFrame>
        <p:nvGraphicFramePr>
          <p:cNvPr id="6" name="Table 6">
            <a:extLst>
              <a:ext uri="{FF2B5EF4-FFF2-40B4-BE49-F238E27FC236}">
                <a16:creationId xmlns:a16="http://schemas.microsoft.com/office/drawing/2014/main" xmlns="" id="{08CE9452-00C6-4E2F-AF96-8DB070484659}"/>
              </a:ext>
            </a:extLst>
          </p:cNvPr>
          <p:cNvGraphicFramePr>
            <a:graphicFrameLocks noGrp="1"/>
          </p:cNvGraphicFramePr>
          <p:nvPr>
            <p:extLst>
              <p:ext uri="{D42A27DB-BD31-4B8C-83A1-F6EECF244321}">
                <p14:modId xmlns:p14="http://schemas.microsoft.com/office/powerpoint/2010/main" val="1603973714"/>
              </p:ext>
            </p:extLst>
          </p:nvPr>
        </p:nvGraphicFramePr>
        <p:xfrm>
          <a:off x="1369390" y="5263007"/>
          <a:ext cx="9984409" cy="1112520"/>
        </p:xfrm>
        <a:graphic>
          <a:graphicData uri="http://schemas.openxmlformats.org/drawingml/2006/table">
            <a:tbl>
              <a:tblPr bandRow="1">
                <a:solidFill>
                  <a:schemeClr val="bg2">
                    <a:lumMod val="90000"/>
                  </a:schemeClr>
                </a:solidFill>
                <a:tableStyleId>{5C22544A-7EE6-4342-B048-85BDC9FD1C3A}</a:tableStyleId>
              </a:tblPr>
              <a:tblGrid>
                <a:gridCol w="613173">
                  <a:extLst>
                    <a:ext uri="{9D8B030D-6E8A-4147-A177-3AD203B41FA5}">
                      <a16:colId xmlns:a16="http://schemas.microsoft.com/office/drawing/2014/main" xmlns="" val="953926796"/>
                    </a:ext>
                  </a:extLst>
                </a:gridCol>
                <a:gridCol w="9371236">
                  <a:extLst>
                    <a:ext uri="{9D8B030D-6E8A-4147-A177-3AD203B41FA5}">
                      <a16:colId xmlns:a16="http://schemas.microsoft.com/office/drawing/2014/main" xmlns="" val="319029335"/>
                    </a:ext>
                  </a:extLst>
                </a:gridCol>
              </a:tblGrid>
              <a:tr h="370840">
                <a:tc>
                  <a:txBody>
                    <a:bodyPr/>
                    <a:lstStyle/>
                    <a:p>
                      <a:pPr algn="ctr"/>
                      <a:r>
                        <a:rPr lang="en-IN" i="1" dirty="0">
                          <a:solidFill>
                            <a:schemeClr val="accent1"/>
                          </a:solidFill>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lvl="0" indent="0" algn="l">
                        <a:lnSpc>
                          <a:spcPct val="100000"/>
                        </a:lnSpc>
                        <a:spcBef>
                          <a:spcPts val="0"/>
                        </a:spcBef>
                        <a:buNone/>
                      </a:pPr>
                      <a:r>
                        <a:rPr lang="en-IN" sz="1800" i="1" dirty="0">
                          <a:solidFill>
                            <a:schemeClr val="bg1"/>
                          </a:solidFill>
                        </a:rPr>
                        <a:t>import </a:t>
                      </a:r>
                      <a:r>
                        <a:rPr lang="en-IN" sz="1800" i="1" dirty="0" err="1">
                          <a:solidFill>
                            <a:schemeClr val="bg1"/>
                          </a:solidFill>
                        </a:rPr>
                        <a:t>nltk.translate.bleu_score</a:t>
                      </a:r>
                      <a:r>
                        <a:rPr lang="en-IN" sz="1800" i="1" dirty="0">
                          <a:solidFill>
                            <a:schemeClr val="bg1"/>
                          </a:solidFill>
                        </a:rPr>
                        <a:t> as bleu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454209587"/>
                  </a:ext>
                </a:extLst>
              </a:tr>
              <a:tr h="370840">
                <a:tc>
                  <a:txBody>
                    <a:bodyPr/>
                    <a:lstStyle/>
                    <a:p>
                      <a:pPr algn="ctr"/>
                      <a:r>
                        <a:rPr lang="en-IN" i="1" dirty="0">
                          <a:solidFill>
                            <a:schemeClr val="accent1"/>
                          </a:solidFill>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bleu.sentence_bleu</a:t>
                      </a:r>
                      <a:r>
                        <a:rPr lang="en-IN" sz="1800" i="1" dirty="0">
                          <a:solidFill>
                            <a:schemeClr val="bg1"/>
                          </a:solidFill>
                        </a:rPr>
                        <a:t>(reference, candidate) </a:t>
                      </a:r>
                      <a:r>
                        <a:rPr lang="en-IN" sz="1800" i="1" dirty="0">
                          <a:solidFill>
                            <a:schemeClr val="accent2"/>
                          </a:solidFill>
                        </a:rPr>
                        <a:t># for one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92879483"/>
                  </a:ext>
                </a:extLst>
              </a:tr>
              <a:tr h="370840">
                <a:tc>
                  <a:txBody>
                    <a:bodyPr/>
                    <a:lstStyle/>
                    <a:p>
                      <a:pPr algn="ctr"/>
                      <a:r>
                        <a:rPr lang="en-IN" i="1" dirty="0">
                          <a:solidFill>
                            <a:schemeClr val="accent1"/>
                          </a:solidFill>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bleu.corpus_bleu</a:t>
                      </a:r>
                      <a:r>
                        <a:rPr lang="en-IN" sz="1800" i="1" dirty="0">
                          <a:solidFill>
                            <a:schemeClr val="bg1"/>
                          </a:solidFill>
                        </a:rPr>
                        <a:t>(reference, candidate) </a:t>
                      </a:r>
                      <a:r>
                        <a:rPr lang="en-IN" sz="1800" i="1" dirty="0">
                          <a:solidFill>
                            <a:schemeClr val="accent2"/>
                          </a:solidFill>
                        </a:rPr>
                        <a:t># for multiple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295560409"/>
                  </a:ext>
                </a:extLst>
              </a:tr>
            </a:tbl>
          </a:graphicData>
        </a:graphic>
      </p:graphicFrame>
    </p:spTree>
    <p:extLst>
      <p:ext uri="{BB962C8B-B14F-4D97-AF65-F5344CB8AC3E}">
        <p14:creationId xmlns:p14="http://schemas.microsoft.com/office/powerpoint/2010/main" val="133604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have seen how to calculate modified n-gram precision for one reference. However, practically we have multiple references. Thus, let us see how to calculate it for multiple references:</a:t>
            </a:r>
          </a:p>
          <a:p>
            <a:pPr marL="457200" lvl="1" indent="0" algn="just">
              <a:lnSpc>
                <a:spcPct val="100000"/>
              </a:lnSpc>
              <a:spcBef>
                <a:spcPts val="0"/>
              </a:spcBef>
              <a:buNone/>
            </a:pPr>
            <a:r>
              <a:rPr lang="en-IN" sz="1800" dirty="0"/>
              <a:t>Candidate 1: It is a guide to action which ensures that the military always obeys the commands of the party.</a:t>
            </a:r>
          </a:p>
          <a:p>
            <a:pPr marL="457200" lvl="1" indent="0" algn="just">
              <a:lnSpc>
                <a:spcPct val="100000"/>
              </a:lnSpc>
              <a:spcBef>
                <a:spcPts val="0"/>
              </a:spcBef>
              <a:buNone/>
            </a:pPr>
            <a:r>
              <a:rPr lang="en-IN" sz="1800" dirty="0"/>
              <a:t>Reference 1: It is a guide to action that ensures that the military will forever heed party commands.</a:t>
            </a:r>
          </a:p>
          <a:p>
            <a:pPr marL="457200" lvl="1" indent="0" algn="just">
              <a:lnSpc>
                <a:spcPct val="100000"/>
              </a:lnSpc>
              <a:spcBef>
                <a:spcPts val="0"/>
              </a:spcBef>
              <a:buNone/>
            </a:pPr>
            <a:r>
              <a:rPr lang="en-IN" sz="1800" dirty="0"/>
              <a:t>Reference 2: It is the guiding principle which guarantees the military forces always being under the command of the party.</a:t>
            </a:r>
          </a:p>
          <a:p>
            <a:pPr marL="457200" lvl="1" indent="0" algn="just">
              <a:lnSpc>
                <a:spcPct val="100000"/>
              </a:lnSpc>
              <a:spcBef>
                <a:spcPts val="0"/>
              </a:spcBef>
              <a:buNone/>
            </a:pPr>
            <a:r>
              <a:rPr lang="en-IN" sz="1800" dirty="0"/>
              <a:t>Reference 3: It is the practical guide for the army always to heed the directions of the party.</a:t>
            </a:r>
          </a:p>
          <a:p>
            <a:pPr algn="just">
              <a:lnSpc>
                <a:spcPct val="100000"/>
              </a:lnSpc>
              <a:spcBef>
                <a:spcPts val="0"/>
              </a:spcBef>
              <a:buFont typeface="Wingdings" panose="05000000000000000000" pitchFamily="2" charset="2"/>
              <a:buChar char="Ø"/>
            </a:pPr>
            <a:r>
              <a:rPr lang="en-IN" sz="2000" dirty="0"/>
              <a:t>We will calculate following:</a:t>
            </a:r>
          </a:p>
          <a:p>
            <a:pPr marL="800100" lvl="1" indent="-342900" algn="just">
              <a:lnSpc>
                <a:spcPct val="100000"/>
              </a:lnSpc>
              <a:spcBef>
                <a:spcPts val="0"/>
              </a:spcBef>
              <a:buFont typeface="+mj-lt"/>
              <a:buAutoNum type="arabicPeriod"/>
            </a:pPr>
            <a:r>
              <a:rPr lang="en-IN" sz="1800" dirty="0"/>
              <a:t>Count: Count the maximum number of times a candidate n-gram occurs in the candidate.</a:t>
            </a:r>
          </a:p>
          <a:p>
            <a:pPr marL="800100" lvl="1" indent="-342900" algn="just">
              <a:lnSpc>
                <a:spcPct val="100000"/>
              </a:lnSpc>
              <a:spcBef>
                <a:spcPts val="0"/>
              </a:spcBef>
              <a:buFont typeface="+mj-lt"/>
              <a:buAutoNum type="arabicPeriod"/>
            </a:pPr>
            <a:r>
              <a:rPr lang="en-IN" sz="1800" dirty="0"/>
              <a:t>Ref1 Count, Ref2 Count and Ref3 Count: For each reference sentence, count the number of times a candidate n-gram occurs.</a:t>
            </a:r>
          </a:p>
          <a:p>
            <a:pPr marL="800100" lvl="1" indent="-342900" algn="just">
              <a:lnSpc>
                <a:spcPct val="100000"/>
              </a:lnSpc>
              <a:spcBef>
                <a:spcPts val="0"/>
              </a:spcBef>
              <a:buFont typeface="+mj-lt"/>
              <a:buAutoNum type="arabicPeriod"/>
            </a:pPr>
            <a:r>
              <a:rPr lang="en-IN" sz="1800" dirty="0"/>
              <a:t>Max Ref Count: Take the maximum number of n-grams occurrences in reference count.</a:t>
            </a:r>
          </a:p>
          <a:p>
            <a:pPr marL="800100" lvl="1" indent="-342900" algn="just">
              <a:lnSpc>
                <a:spcPct val="100000"/>
              </a:lnSpc>
              <a:spcBef>
                <a:spcPts val="0"/>
              </a:spcBef>
              <a:buFont typeface="+mj-lt"/>
              <a:buAutoNum type="arabicPeriod"/>
            </a:pPr>
            <a:r>
              <a:rPr lang="en-IN" sz="1800" dirty="0"/>
              <a:t>Count Clip: Take the minimum number of Count and Max Ref Count.</a:t>
            </a:r>
          </a:p>
          <a:p>
            <a:pPr marL="0" indent="0" algn="ctr">
              <a:lnSpc>
                <a:spcPct val="100000"/>
              </a:lnSpc>
              <a:spcBef>
                <a:spcPts val="0"/>
              </a:spcBef>
              <a:buNone/>
            </a:pPr>
            <a:r>
              <a:rPr lang="en-IN" sz="1800" i="1" dirty="0"/>
              <a:t>Count Clip = min(Count, Max Ref Count)</a:t>
            </a:r>
          </a:p>
          <a:p>
            <a:pPr marL="800100" lvl="1" indent="-342900" algn="just">
              <a:lnSpc>
                <a:spcPct val="100000"/>
              </a:lnSpc>
              <a:spcBef>
                <a:spcPts val="0"/>
              </a:spcBef>
              <a:buFont typeface="+mj-lt"/>
              <a:buAutoNum type="arabicPeriod" startAt="5"/>
            </a:pPr>
            <a:r>
              <a:rPr lang="en-IN" sz="1800" dirty="0"/>
              <a:t>Divide the Clipped Count by the total unclipped number of candidate n-grams to get the modified precision score (</a:t>
            </a:r>
            <a:r>
              <a:rPr lang="en-IN" sz="1800" dirty="0" err="1"/>
              <a:t>p</a:t>
            </a:r>
            <a:r>
              <a:rPr lang="en-IN" sz="1800" baseline="-25000" dirty="0" err="1"/>
              <a:t>n</a:t>
            </a:r>
            <a:r>
              <a:rPr lang="en-IN" sz="1800" dirty="0"/>
              <a:t>).</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13</a:t>
            </a:fld>
            <a:endParaRPr lang="en-IN"/>
          </a:p>
        </p:txBody>
      </p:sp>
    </p:spTree>
    <p:extLst>
      <p:ext uri="{BB962C8B-B14F-4D97-AF65-F5344CB8AC3E}">
        <p14:creationId xmlns:p14="http://schemas.microsoft.com/office/powerpoint/2010/main" val="201185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graphicFrame>
        <p:nvGraphicFramePr>
          <p:cNvPr id="6" name="Table 6">
            <a:extLst>
              <a:ext uri="{FF2B5EF4-FFF2-40B4-BE49-F238E27FC236}">
                <a16:creationId xmlns:a16="http://schemas.microsoft.com/office/drawing/2014/main" xmlns="" id="{705F427A-9AF8-4A7C-A89C-A285216FCFA6}"/>
              </a:ext>
            </a:extLst>
          </p:cNvPr>
          <p:cNvGraphicFramePr>
            <a:graphicFrameLocks noGrp="1"/>
          </p:cNvGraphicFramePr>
          <p:nvPr>
            <p:ph idx="1"/>
            <p:extLst>
              <p:ext uri="{D42A27DB-BD31-4B8C-83A1-F6EECF244321}">
                <p14:modId xmlns:p14="http://schemas.microsoft.com/office/powerpoint/2010/main" val="272081942"/>
              </p:ext>
            </p:extLst>
          </p:nvPr>
        </p:nvGraphicFramePr>
        <p:xfrm>
          <a:off x="877956" y="990739"/>
          <a:ext cx="10515596" cy="548640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xmlns="" val="1059776522"/>
                    </a:ext>
                  </a:extLst>
                </a:gridCol>
                <a:gridCol w="1502228">
                  <a:extLst>
                    <a:ext uri="{9D8B030D-6E8A-4147-A177-3AD203B41FA5}">
                      <a16:colId xmlns:a16="http://schemas.microsoft.com/office/drawing/2014/main" xmlns="" val="51405990"/>
                    </a:ext>
                  </a:extLst>
                </a:gridCol>
                <a:gridCol w="1502228">
                  <a:extLst>
                    <a:ext uri="{9D8B030D-6E8A-4147-A177-3AD203B41FA5}">
                      <a16:colId xmlns:a16="http://schemas.microsoft.com/office/drawing/2014/main" xmlns="" val="499077790"/>
                    </a:ext>
                  </a:extLst>
                </a:gridCol>
                <a:gridCol w="1502228">
                  <a:extLst>
                    <a:ext uri="{9D8B030D-6E8A-4147-A177-3AD203B41FA5}">
                      <a16:colId xmlns:a16="http://schemas.microsoft.com/office/drawing/2014/main" xmlns="" val="1741106222"/>
                    </a:ext>
                  </a:extLst>
                </a:gridCol>
                <a:gridCol w="1502228">
                  <a:extLst>
                    <a:ext uri="{9D8B030D-6E8A-4147-A177-3AD203B41FA5}">
                      <a16:colId xmlns:a16="http://schemas.microsoft.com/office/drawing/2014/main" xmlns="" val="2560605016"/>
                    </a:ext>
                  </a:extLst>
                </a:gridCol>
                <a:gridCol w="1502228">
                  <a:extLst>
                    <a:ext uri="{9D8B030D-6E8A-4147-A177-3AD203B41FA5}">
                      <a16:colId xmlns:a16="http://schemas.microsoft.com/office/drawing/2014/main" xmlns="" val="1149909260"/>
                    </a:ext>
                  </a:extLst>
                </a:gridCol>
                <a:gridCol w="1502228">
                  <a:extLst>
                    <a:ext uri="{9D8B030D-6E8A-4147-A177-3AD203B41FA5}">
                      <a16:colId xmlns:a16="http://schemas.microsoft.com/office/drawing/2014/main" xmlns="" val="2441742596"/>
                    </a:ext>
                  </a:extLst>
                </a:gridCol>
              </a:tblGrid>
              <a:tr h="298090">
                <a:tc>
                  <a:txBody>
                    <a:bodyPr/>
                    <a:lstStyle/>
                    <a:p>
                      <a:pPr algn="ctr"/>
                      <a:r>
                        <a:rPr lang="en-IN" sz="1400" dirty="0"/>
                        <a:t>Candidate n-gram</a:t>
                      </a:r>
                    </a:p>
                  </a:txBody>
                  <a:tcPr anchor="ctr"/>
                </a:tc>
                <a:tc>
                  <a:txBody>
                    <a:bodyPr/>
                    <a:lstStyle/>
                    <a:p>
                      <a:pPr algn="ctr"/>
                      <a:r>
                        <a:rPr lang="en-IN" sz="1400" dirty="0"/>
                        <a:t>Count</a:t>
                      </a:r>
                    </a:p>
                  </a:txBody>
                  <a:tcPr anchor="ctr"/>
                </a:tc>
                <a:tc>
                  <a:txBody>
                    <a:bodyPr/>
                    <a:lstStyle/>
                    <a:p>
                      <a:pPr algn="ctr"/>
                      <a:r>
                        <a:rPr lang="en-IN" sz="1400" dirty="0"/>
                        <a:t>Ref1 Count</a:t>
                      </a:r>
                    </a:p>
                  </a:txBody>
                  <a:tcPr anchor="ctr"/>
                </a:tc>
                <a:tc>
                  <a:txBody>
                    <a:bodyPr/>
                    <a:lstStyle/>
                    <a:p>
                      <a:pPr algn="ctr"/>
                      <a:r>
                        <a:rPr lang="en-IN" sz="1400" dirty="0"/>
                        <a:t>Ref2 Count</a:t>
                      </a:r>
                    </a:p>
                  </a:txBody>
                  <a:tcPr anchor="ctr"/>
                </a:tc>
                <a:tc>
                  <a:txBody>
                    <a:bodyPr/>
                    <a:lstStyle/>
                    <a:p>
                      <a:pPr algn="ctr"/>
                      <a:r>
                        <a:rPr lang="en-IN" sz="1400" dirty="0"/>
                        <a:t>Ref3 Count</a:t>
                      </a:r>
                    </a:p>
                  </a:txBody>
                  <a:tcPr anchor="ctr"/>
                </a:tc>
                <a:tc>
                  <a:txBody>
                    <a:bodyPr/>
                    <a:lstStyle/>
                    <a:p>
                      <a:pPr algn="ctr"/>
                      <a:r>
                        <a:rPr lang="en-IN" sz="1400" dirty="0"/>
                        <a:t>Max Ref Count</a:t>
                      </a:r>
                    </a:p>
                  </a:txBody>
                  <a:tcPr anchor="ctr"/>
                </a:tc>
                <a:tc>
                  <a:txBody>
                    <a:bodyPr/>
                    <a:lstStyle/>
                    <a:p>
                      <a:pPr algn="ctr"/>
                      <a:r>
                        <a:rPr lang="en-IN" sz="1400" dirty="0"/>
                        <a:t>Count Clip</a:t>
                      </a:r>
                    </a:p>
                  </a:txBody>
                  <a:tcPr anchor="ctr"/>
                </a:tc>
                <a:extLst>
                  <a:ext uri="{0D108BD9-81ED-4DB2-BD59-A6C34878D82A}">
                    <a16:rowId xmlns:a16="http://schemas.microsoft.com/office/drawing/2014/main" xmlns="" val="2130431935"/>
                  </a:ext>
                </a:extLst>
              </a:tr>
              <a:tr h="298090">
                <a:tc>
                  <a:txBody>
                    <a:bodyPr/>
                    <a:lstStyle/>
                    <a:p>
                      <a:pPr algn="ctr"/>
                      <a:r>
                        <a:rPr lang="en-IN" sz="1400" dirty="0"/>
                        <a:t>“It”</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48642347"/>
                  </a:ext>
                </a:extLst>
              </a:tr>
              <a:tr h="298090">
                <a:tc>
                  <a:txBody>
                    <a:bodyPr/>
                    <a:lstStyle/>
                    <a:p>
                      <a:pPr algn="ctr"/>
                      <a:r>
                        <a:rPr lang="en-IN" sz="1400" dirty="0"/>
                        <a:t>“is”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1130119694"/>
                  </a:ext>
                </a:extLst>
              </a:tr>
              <a:tr h="298090">
                <a:tc>
                  <a:txBody>
                    <a:bodyPr/>
                    <a:lstStyle/>
                    <a:p>
                      <a:pPr algn="ctr"/>
                      <a:r>
                        <a:rPr lang="en-IN" sz="1400" dirty="0"/>
                        <a:t>“a”</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1111558667"/>
                  </a:ext>
                </a:extLst>
              </a:tr>
              <a:tr h="298090">
                <a:tc>
                  <a:txBody>
                    <a:bodyPr/>
                    <a:lstStyle/>
                    <a:p>
                      <a:pPr algn="ctr"/>
                      <a:r>
                        <a:rPr lang="en-IN" sz="1400" dirty="0"/>
                        <a:t>“guide”</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390475499"/>
                  </a:ext>
                </a:extLst>
              </a:tr>
              <a:tr h="298090">
                <a:tc>
                  <a:txBody>
                    <a:bodyPr/>
                    <a:lstStyle/>
                    <a:p>
                      <a:pPr algn="ctr"/>
                      <a:r>
                        <a:rPr lang="en-IN" sz="1400" dirty="0"/>
                        <a:t>“to”</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756342863"/>
                  </a:ext>
                </a:extLst>
              </a:tr>
              <a:tr h="298090">
                <a:tc>
                  <a:txBody>
                    <a:bodyPr/>
                    <a:lstStyle/>
                    <a:p>
                      <a:pPr algn="ctr"/>
                      <a:r>
                        <a:rPr lang="en-IN" sz="1400" dirty="0"/>
                        <a:t>“action”</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319341810"/>
                  </a:ext>
                </a:extLst>
              </a:tr>
              <a:tr h="298090">
                <a:tc>
                  <a:txBody>
                    <a:bodyPr/>
                    <a:lstStyle/>
                    <a:p>
                      <a:pPr algn="ctr"/>
                      <a:r>
                        <a:rPr lang="en-IN" sz="1400" dirty="0"/>
                        <a:t>“which”</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497939862"/>
                  </a:ext>
                </a:extLst>
              </a:tr>
              <a:tr h="298090">
                <a:tc>
                  <a:txBody>
                    <a:bodyPr/>
                    <a:lstStyle/>
                    <a:p>
                      <a:pPr algn="ctr"/>
                      <a:r>
                        <a:rPr lang="en-IN" sz="1400" dirty="0"/>
                        <a:t>“ensures”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181185807"/>
                  </a:ext>
                </a:extLst>
              </a:tr>
              <a:tr h="298090">
                <a:tc>
                  <a:txBody>
                    <a:bodyPr/>
                    <a:lstStyle/>
                    <a:p>
                      <a:pPr algn="ctr"/>
                      <a:r>
                        <a:rPr lang="en-IN" sz="1400" dirty="0"/>
                        <a:t>“that”</a:t>
                      </a:r>
                    </a:p>
                  </a:txBody>
                  <a:tcPr anchor="ctr"/>
                </a:tc>
                <a:tc>
                  <a:txBody>
                    <a:bodyPr/>
                    <a:lstStyle/>
                    <a:p>
                      <a:pPr algn="ctr"/>
                      <a:r>
                        <a:rPr lang="en-IN" sz="1400" dirty="0"/>
                        <a:t>2 (1)</a:t>
                      </a:r>
                    </a:p>
                  </a:txBody>
                  <a:tcPr anchor="ctr"/>
                </a:tc>
                <a:tc>
                  <a:txBody>
                    <a:bodyPr/>
                    <a:lstStyle/>
                    <a:p>
                      <a:pPr algn="ctr"/>
                      <a:r>
                        <a:rPr lang="en-IN" sz="1400" dirty="0"/>
                        <a:t>2</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2</a:t>
                      </a:r>
                    </a:p>
                  </a:txBody>
                  <a:tcPr anchor="ctr"/>
                </a:tc>
                <a:tc>
                  <a:txBody>
                    <a:bodyPr/>
                    <a:lstStyle/>
                    <a:p>
                      <a:pPr algn="ctr"/>
                      <a:r>
                        <a:rPr lang="en-IN" sz="1400" dirty="0"/>
                        <a:t>2 (1)</a:t>
                      </a:r>
                    </a:p>
                  </a:txBody>
                  <a:tcPr anchor="ctr"/>
                </a:tc>
                <a:extLst>
                  <a:ext uri="{0D108BD9-81ED-4DB2-BD59-A6C34878D82A}">
                    <a16:rowId xmlns:a16="http://schemas.microsoft.com/office/drawing/2014/main" xmlns="" val="3843312928"/>
                  </a:ext>
                </a:extLst>
              </a:tr>
              <a:tr h="298090">
                <a:tc>
                  <a:txBody>
                    <a:bodyPr/>
                    <a:lstStyle/>
                    <a:p>
                      <a:pPr algn="ctr"/>
                      <a:r>
                        <a:rPr lang="en-IN" sz="1400" dirty="0"/>
                        <a:t>“the”</a:t>
                      </a:r>
                    </a:p>
                  </a:txBody>
                  <a:tcPr anchor="ctr"/>
                </a:tc>
                <a:tc>
                  <a:txBody>
                    <a:bodyPr/>
                    <a:lstStyle/>
                    <a:p>
                      <a:pPr algn="ctr"/>
                      <a:r>
                        <a:rPr lang="en-IN" sz="1400" dirty="0"/>
                        <a:t>3</a:t>
                      </a:r>
                    </a:p>
                  </a:txBody>
                  <a:tcPr anchor="ctr"/>
                </a:tc>
                <a:tc>
                  <a:txBody>
                    <a:bodyPr/>
                    <a:lstStyle/>
                    <a:p>
                      <a:pPr algn="ctr"/>
                      <a:r>
                        <a:rPr lang="en-IN" sz="1400" dirty="0"/>
                        <a:t>1</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3</a:t>
                      </a:r>
                    </a:p>
                  </a:txBody>
                  <a:tcPr anchor="ctr"/>
                </a:tc>
                <a:extLst>
                  <a:ext uri="{0D108BD9-81ED-4DB2-BD59-A6C34878D82A}">
                    <a16:rowId xmlns:a16="http://schemas.microsoft.com/office/drawing/2014/main" xmlns="" val="204907763"/>
                  </a:ext>
                </a:extLst>
              </a:tr>
              <a:tr h="298090">
                <a:tc>
                  <a:txBody>
                    <a:bodyPr/>
                    <a:lstStyle/>
                    <a:p>
                      <a:pPr algn="ctr"/>
                      <a:r>
                        <a:rPr lang="en-IN" sz="1400" dirty="0"/>
                        <a:t>“military”</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194616918"/>
                  </a:ext>
                </a:extLst>
              </a:tr>
              <a:tr h="298090">
                <a:tc>
                  <a:txBody>
                    <a:bodyPr/>
                    <a:lstStyle/>
                    <a:p>
                      <a:pPr algn="ctr"/>
                      <a:r>
                        <a:rPr lang="en-IN" sz="1400" dirty="0"/>
                        <a:t>“always”</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388109032"/>
                  </a:ext>
                </a:extLst>
              </a:tr>
              <a:tr h="298090">
                <a:tc>
                  <a:txBody>
                    <a:bodyPr/>
                    <a:lstStyle/>
                    <a:p>
                      <a:pPr algn="ctr"/>
                      <a:r>
                        <a:rPr lang="en-IN" sz="1400" dirty="0"/>
                        <a:t>“obeys”</a:t>
                      </a:r>
                    </a:p>
                  </a:txBody>
                  <a:tcPr anchor="ctr"/>
                </a:tc>
                <a:tc>
                  <a:txBody>
                    <a:bodyPr/>
                    <a:lstStyle/>
                    <a:p>
                      <a:pPr algn="ctr"/>
                      <a:r>
                        <a:rPr lang="en-IN" sz="1400" dirty="0"/>
                        <a:t>0 (1)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extLst>
                  <a:ext uri="{0D108BD9-81ED-4DB2-BD59-A6C34878D82A}">
                    <a16:rowId xmlns:a16="http://schemas.microsoft.com/office/drawing/2014/main" xmlns="" val="297863002"/>
                  </a:ext>
                </a:extLst>
              </a:tr>
              <a:tr h="298090">
                <a:tc>
                  <a:txBody>
                    <a:bodyPr/>
                    <a:lstStyle/>
                    <a:p>
                      <a:pPr algn="ctr"/>
                      <a:r>
                        <a:rPr lang="en-IN" sz="1400" dirty="0"/>
                        <a:t>“commands”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4134358320"/>
                  </a:ext>
                </a:extLst>
              </a:tr>
              <a:tr h="298090">
                <a:tc>
                  <a:txBody>
                    <a:bodyPr/>
                    <a:lstStyle/>
                    <a:p>
                      <a:pPr algn="ctr"/>
                      <a:r>
                        <a:rPr lang="en-IN" sz="1400" dirty="0"/>
                        <a:t>“of”</a:t>
                      </a:r>
                    </a:p>
                  </a:txBody>
                  <a:tcPr anchor="ctr"/>
                </a:tc>
                <a:tc>
                  <a:txBody>
                    <a:bodyPr/>
                    <a:lstStyle/>
                    <a:p>
                      <a:pPr algn="ctr"/>
                      <a:r>
                        <a:rPr lang="en-IN" sz="1400" dirty="0"/>
                        <a:t>0 (1) </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 (1)</a:t>
                      </a:r>
                    </a:p>
                  </a:txBody>
                  <a:tcPr anchor="ctr"/>
                </a:tc>
                <a:extLst>
                  <a:ext uri="{0D108BD9-81ED-4DB2-BD59-A6C34878D82A}">
                    <a16:rowId xmlns:a16="http://schemas.microsoft.com/office/drawing/2014/main" xmlns="" val="435795987"/>
                  </a:ext>
                </a:extLst>
              </a:tr>
              <a:tr h="298090">
                <a:tc>
                  <a:txBody>
                    <a:bodyPr/>
                    <a:lstStyle/>
                    <a:p>
                      <a:pPr algn="ctr"/>
                      <a:r>
                        <a:rPr lang="en-IN" sz="1400" dirty="0"/>
                        <a:t>“party”</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 (1)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374723660"/>
                  </a:ext>
                </a:extLst>
              </a:tr>
              <a:tr h="298090">
                <a:tc>
                  <a:txBody>
                    <a:bodyPr/>
                    <a:lstStyle/>
                    <a:p>
                      <a:pPr algn="ctr"/>
                      <a:r>
                        <a:rPr lang="en-IN" sz="1400" dirty="0"/>
                        <a:t>18</a:t>
                      </a:r>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r>
                        <a:rPr lang="en-IN" sz="1400" dirty="0"/>
                        <a:t>17</a:t>
                      </a:r>
                    </a:p>
                  </a:txBody>
                  <a:tcPr anchor="ctr">
                    <a:solidFill>
                      <a:schemeClr val="accent1"/>
                    </a:solidFill>
                  </a:tcPr>
                </a:tc>
                <a:extLst>
                  <a:ext uri="{0D108BD9-81ED-4DB2-BD59-A6C34878D82A}">
                    <a16:rowId xmlns:a16="http://schemas.microsoft.com/office/drawing/2014/main" xmlns="" val="3169493604"/>
                  </a:ext>
                </a:extLst>
              </a:tr>
            </a:tbl>
          </a:graphicData>
        </a:graphic>
      </p:graphicFrame>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dirty="0"/>
              <a:t>Sanjay Singh | san.singhsanjay@gmail.com</a:t>
            </a:r>
            <a:endParaRPr lang="en-IN" dirty="0"/>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14</a:t>
            </a:fld>
            <a:endParaRPr lang="en-IN"/>
          </a:p>
        </p:txBody>
      </p:sp>
    </p:spTree>
    <p:extLst>
      <p:ext uri="{BB962C8B-B14F-4D97-AF65-F5344CB8AC3E}">
        <p14:creationId xmlns:p14="http://schemas.microsoft.com/office/powerpoint/2010/main" val="252214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Applying step 5 (calculating Modified Precision Score, </a:t>
                </a:r>
                <a:r>
                  <a:rPr lang="en-IN" sz="2000" dirty="0" err="1"/>
                  <a:t>p</a:t>
                </a:r>
                <a:r>
                  <a:rPr lang="en-IN" sz="2000" baseline="-25000" dirty="0" err="1"/>
                  <a:t>n</a:t>
                </a:r>
                <a:r>
                  <a:rPr lang="en-IN" sz="2000" dirty="0"/>
                  <a:t>):</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17</m:t>
                          </m:r>
                        </m:num>
                        <m:den>
                          <m:r>
                            <a:rPr lang="en-IN" sz="1800" b="0" i="1" smtClean="0">
                              <a:latin typeface="Cambria Math" panose="02040503050406030204" pitchFamily="18" charset="0"/>
                            </a:rPr>
                            <m:t>18</m:t>
                          </m:r>
                        </m:den>
                      </m:f>
                    </m:oMath>
                  </m:oMathPara>
                </a14:m>
                <a:endParaRPr lang="en-IN" sz="1800" b="0" dirty="0"/>
              </a:p>
              <a:p>
                <a:pPr marL="457200" lvl="1" indent="0" algn="just">
                  <a:lnSpc>
                    <a:spcPct val="100000"/>
                  </a:lnSpc>
                  <a:spcBef>
                    <a:spcPts val="0"/>
                  </a:spcBef>
                  <a:buNone/>
                </a:pPr>
                <a:r>
                  <a:rPr lang="en-IN" sz="2000" dirty="0"/>
                  <a:t>Modified n-gram Precision Score (</a:t>
                </a:r>
                <a:r>
                  <a:rPr lang="en-IN" sz="2000" dirty="0" err="1"/>
                  <a:t>p</a:t>
                </a:r>
                <a:r>
                  <a:rPr lang="en-IN" sz="2000" baseline="-25000" dirty="0" err="1"/>
                  <a:t>n</a:t>
                </a:r>
                <a:r>
                  <a:rPr lang="en-IN" sz="2000" dirty="0"/>
                  <a:t>) captures:</a:t>
                </a:r>
              </a:p>
              <a:p>
                <a:pPr marL="800100" lvl="1" indent="-342900" algn="just">
                  <a:lnSpc>
                    <a:spcPct val="100000"/>
                  </a:lnSpc>
                  <a:spcBef>
                    <a:spcPts val="0"/>
                  </a:spcBef>
                  <a:buFont typeface="+mj-lt"/>
                  <a:buAutoNum type="arabicPeriod"/>
                </a:pPr>
                <a:r>
                  <a:rPr lang="en-IN" sz="1800" dirty="0"/>
                  <a:t>Adequacy: A candidate using the same words as in the references tends to satisfy adequacy.</a:t>
                </a:r>
              </a:p>
              <a:p>
                <a:pPr marL="800100" lvl="1" indent="-342900" algn="just">
                  <a:lnSpc>
                    <a:spcPct val="100000"/>
                  </a:lnSpc>
                  <a:spcBef>
                    <a:spcPts val="0"/>
                  </a:spcBef>
                  <a:buFont typeface="+mj-lt"/>
                  <a:buAutoNum type="arabicPeriod"/>
                </a:pPr>
                <a:r>
                  <a:rPr lang="en-IN" sz="1800" dirty="0"/>
                  <a:t>Fluency: The long n-gram matches between candidate and reference account for fluency.</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𝐵𝑟𝑒𝑣𝑖𝑡𝑦</m:t>
                      </m:r>
                      <m:r>
                        <a:rPr lang="en-IN" sz="1800" b="0" i="1" smtClean="0">
                          <a:latin typeface="Cambria Math" panose="02040503050406030204" pitchFamily="18" charset="0"/>
                        </a:rPr>
                        <m:t> </m:t>
                      </m:r>
                      <m:r>
                        <a:rPr lang="en-IN" sz="1800" b="0" i="1" smtClean="0">
                          <a:latin typeface="Cambria Math" panose="02040503050406030204" pitchFamily="18" charset="0"/>
                        </a:rPr>
                        <m:t>𝑃𝑒𝑛𝑎𝑙𝑡𝑦</m:t>
                      </m:r>
                      <m:r>
                        <a:rPr lang="en-IN" sz="1800" b="0" i="1" smtClean="0">
                          <a:latin typeface="Cambria Math" panose="02040503050406030204" pitchFamily="18" charset="0"/>
                        </a:rPr>
                        <m:t>, </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begChr m:val="{"/>
                          <m:endChr m:val=""/>
                          <m:ctrlPr>
                            <a:rPr lang="en-IN" sz="1800" b="0" i="1" smtClean="0">
                              <a:latin typeface="Cambria Math"/>
                            </a:rPr>
                          </m:ctrlPr>
                        </m:dPr>
                        <m:e>
                          <m:eqArr>
                            <m:eqArrPr>
                              <m:ctrlPr>
                                <a:rPr lang="en-IN" sz="1800" b="0" i="1" smtClean="0">
                                  <a:latin typeface="Cambria Math"/>
                                </a:rPr>
                              </m:ctrlPr>
                            </m:eqArrPr>
                            <m:e>
                              <m:r>
                                <a:rPr lang="en-IN" sz="1800" b="0" i="1" smtClean="0">
                                  <a:latin typeface="Cambria Math" panose="02040503050406030204" pitchFamily="18" charset="0"/>
                                </a:rPr>
                                <m:t>1,          </m:t>
                              </m:r>
                              <m:r>
                                <a:rPr lang="en-IN" sz="1800" b="0" i="1" smtClean="0">
                                  <a:latin typeface="Cambria Math" panose="02040503050406030204" pitchFamily="18" charset="0"/>
                                </a:rPr>
                                <m:t>𝑖𝑓</m:t>
                              </m:r>
                              <m:r>
                                <a:rPr lang="en-IN" sz="1800" b="0" i="1" smtClean="0">
                                  <a:latin typeface="Cambria Math" panose="02040503050406030204" pitchFamily="18" charset="0"/>
                                </a:rPr>
                                <m:t> </m:t>
                              </m:r>
                              <m:r>
                                <a:rPr lang="en-IN" sz="1800" b="0" i="1" smtClean="0">
                                  <a:latin typeface="Cambria Math" panose="02040503050406030204" pitchFamily="18" charset="0"/>
                                </a:rPr>
                                <m:t>𝑐</m:t>
                              </m:r>
                              <m:r>
                                <a:rPr lang="en-IN" sz="1800" b="0" i="1" smtClean="0">
                                  <a:latin typeface="Cambria Math" panose="02040503050406030204" pitchFamily="18" charset="0"/>
                                </a:rPr>
                                <m:t>&gt;</m:t>
                              </m:r>
                              <m:r>
                                <a:rPr lang="en-IN" sz="1800" b="0" i="1" smtClean="0">
                                  <a:latin typeface="Cambria Math" panose="02040503050406030204" pitchFamily="18" charset="0"/>
                                </a:rPr>
                                <m:t>𝑟</m:t>
                              </m:r>
                            </m:e>
                            <m:e>
                              <m:r>
                                <a:rPr lang="en-IN" sz="1800" b="0" i="1" smtClean="0">
                                  <a:latin typeface="Cambria Math" panose="02040503050406030204" pitchFamily="18" charset="0"/>
                                </a:rPr>
                                <m:t>𝑒𝑥𝑝</m:t>
                              </m:r>
                              <m:d>
                                <m:dPr>
                                  <m:ctrlPr>
                                    <a:rPr lang="en-IN" sz="1800" b="0" i="1" smtClean="0">
                                      <a:latin typeface="Cambria Math"/>
                                    </a:rPr>
                                  </m:ctrlPr>
                                </m:dPr>
                                <m:e>
                                  <m:r>
                                    <a:rPr lang="en-IN" sz="1800" b="0" i="1" smtClean="0">
                                      <a:latin typeface="Cambria Math" panose="02040503050406030204" pitchFamily="18" charset="0"/>
                                    </a:rPr>
                                    <m:t>1 − </m:t>
                                  </m:r>
                                  <m:f>
                                    <m:fPr>
                                      <m:ctrlPr>
                                        <a:rPr lang="en-IN" sz="1800" b="0" i="1" smtClean="0">
                                          <a:latin typeface="Cambria Math"/>
                                        </a:rPr>
                                      </m:ctrlPr>
                                    </m:fPr>
                                    <m:num>
                                      <m:r>
                                        <a:rPr lang="en-IN" sz="1800" b="0" i="1" smtClean="0">
                                          <a:latin typeface="Cambria Math" panose="02040503050406030204" pitchFamily="18" charset="0"/>
                                        </a:rPr>
                                        <m:t>𝑟</m:t>
                                      </m:r>
                                    </m:num>
                                    <m:den>
                                      <m:r>
                                        <a:rPr lang="en-IN" sz="1800" b="0" i="1" smtClean="0">
                                          <a:latin typeface="Cambria Math" panose="02040503050406030204" pitchFamily="18" charset="0"/>
                                        </a:rPr>
                                        <m:t>𝑐</m:t>
                                      </m:r>
                                    </m:den>
                                  </m:f>
                                </m:e>
                              </m:d>
                              <m:r>
                                <a:rPr lang="en-IN" sz="1800" b="0" i="1" smtClean="0">
                                  <a:latin typeface="Cambria Math" panose="02040503050406030204" pitchFamily="18" charset="0"/>
                                </a:rPr>
                                <m:t>, </m:t>
                              </m:r>
                              <m:r>
                                <a:rPr lang="en-IN" sz="1800" b="0" i="1" smtClean="0">
                                  <a:latin typeface="Cambria Math" panose="02040503050406030204" pitchFamily="18" charset="0"/>
                                </a:rPr>
                                <m:t>𝑜𝑡h𝑒𝑟𝑤𝑖𝑠𝑒</m:t>
                              </m:r>
                            </m:e>
                          </m:eqArr>
                        </m:e>
                      </m:d>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“r”: Count of words in reference. 			“c”: Count of words in candidate.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r>
                        <m:rPr>
                          <m:sty m:val="p"/>
                        </m:rPr>
                        <a:rPr lang="en-IN" sz="1800" b="0" i="0" smtClean="0">
                          <a:latin typeface="Cambria Math" panose="02040503050406030204" pitchFamily="18" charset="0"/>
                        </a:rPr>
                        <m:t>exp</m:t>
                      </m:r>
                      <m:d>
                        <m:dPr>
                          <m:ctrlPr>
                            <a:rPr lang="en-IN" sz="1800" b="0" i="1" smtClean="0">
                              <a:latin typeface="Cambria Math"/>
                            </a:rPr>
                          </m:ctrlPr>
                        </m:dPr>
                        <m:e>
                          <m:nary>
                            <m:naryPr>
                              <m:chr m:val="∑"/>
                              <m:ctrlPr>
                                <a:rPr lang="en-IN" sz="1800" b="0" i="1" smtClean="0">
                                  <a:latin typeface="Cambria Math"/>
                                </a:rPr>
                              </m:ctrlPr>
                            </m:naryPr>
                            <m:sub>
                              <m:r>
                                <m:rPr>
                                  <m:brk m:alnAt="23"/>
                                </m:rPr>
                                <a:rPr lang="en-IN" sz="1800" b="0" i="1" smtClean="0">
                                  <a:latin typeface="Cambria Math" panose="02040503050406030204" pitchFamily="18" charset="0"/>
                                </a:rPr>
                                <m:t>𝑛</m:t>
                              </m:r>
                              <m:r>
                                <a:rPr lang="en-IN" sz="1800" b="0" i="1" smtClean="0">
                                  <a:latin typeface="Cambria Math" panose="02040503050406030204" pitchFamily="18" charset="0"/>
                                </a:rPr>
                                <m:t>=1</m:t>
                              </m:r>
                            </m:sub>
                            <m:sup>
                              <m:r>
                                <a:rPr lang="en-IN" sz="1800" b="0" i="1" smtClean="0">
                                  <a:latin typeface="Cambria Math" panose="02040503050406030204" pitchFamily="18" charset="0"/>
                                </a:rPr>
                                <m:t>𝑁</m:t>
                              </m:r>
                            </m:sup>
                            <m:e>
                              <m:sSub>
                                <m:sSubPr>
                                  <m:ctrlPr>
                                    <a:rPr lang="en-IN" sz="1800" b="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func>
                                <m:funcPr>
                                  <m:ctrlPr>
                                    <a:rPr lang="en-IN" sz="1800" b="0" i="1" smtClean="0">
                                      <a:latin typeface="Cambria Math"/>
                                    </a:rPr>
                                  </m:ctrlPr>
                                </m:funcPr>
                                <m:fName>
                                  <m:r>
                                    <m:rPr>
                                      <m:sty m:val="p"/>
                                    </m:rPr>
                                    <a:rPr lang="en-IN" sz="1800" b="0" i="0" smtClean="0">
                                      <a:latin typeface="Cambria Math" panose="02040503050406030204" pitchFamily="18" charset="0"/>
                                    </a:rPr>
                                    <m:t>log</m:t>
                                  </m:r>
                                </m:fName>
                                <m:e>
                                  <m:sSub>
                                    <m:sSubPr>
                                      <m:ctrlPr>
                                        <a:rPr lang="en-IN" sz="1800" b="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e>
                              </m:func>
                            </m:e>
                          </m:nary>
                        </m:e>
                      </m:d>
                      <m:r>
                        <a:rPr lang="en-IN" sz="1800" b="0" i="1" smtClean="0">
                          <a:latin typeface="Cambria Math" panose="02040503050406030204" pitchFamily="18" charset="0"/>
                        </a:rPr>
                        <m:t>⁡</m:t>
                      </m:r>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N: No. of n-grams, we usually use unigram, bigram, trigram, 4-gram.</a:t>
                </a:r>
              </a:p>
              <a:p>
                <a:pPr marL="914400" lvl="2" indent="0" algn="just">
                  <a:lnSpc>
                    <a:spcPct val="100000"/>
                  </a:lnSpc>
                  <a:spcBef>
                    <a:spcPts val="0"/>
                  </a:spcBef>
                  <a:buNone/>
                </a:pPr>
                <a14:m>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𝑁</m:t>
                        </m:r>
                      </m:den>
                    </m:f>
                    <m:r>
                      <a:rPr lang="en-IN" sz="1800" b="0" i="1" smtClean="0">
                        <a:latin typeface="Cambria Math" panose="02040503050406030204" pitchFamily="18" charset="0"/>
                      </a:rPr>
                      <m:t>, </m:t>
                    </m:r>
                    <m:r>
                      <a:rPr lang="en-IN" sz="1800" b="0" i="1" smtClean="0">
                        <a:latin typeface="Cambria Math" panose="02040503050406030204" pitchFamily="18" charset="0"/>
                      </a:rPr>
                      <m:t>𝑏𝑦</m:t>
                    </m:r>
                    <m:r>
                      <a:rPr lang="en-IN" sz="1800" b="0" i="1" smtClean="0">
                        <a:latin typeface="Cambria Math" panose="02040503050406030204" pitchFamily="18" charset="0"/>
                      </a:rPr>
                      <m:t> </m:t>
                    </m:r>
                    <m:r>
                      <a:rPr lang="en-IN" sz="1800" b="0" i="1" smtClean="0">
                        <a:latin typeface="Cambria Math" panose="02040503050406030204" pitchFamily="18" charset="0"/>
                      </a:rPr>
                      <m:t>𝑑𝑒𝑓𝑎𝑢𝑙𝑡</m:t>
                    </m:r>
                    <m:r>
                      <a:rPr lang="en-IN" sz="1800" b="0" i="1" smtClean="0">
                        <a:latin typeface="Cambria Math" panose="02040503050406030204" pitchFamily="18" charset="0"/>
                      </a:rPr>
                      <m:t> </m:t>
                    </m:r>
                    <m:r>
                      <a:rPr lang="en-IN" sz="1800" b="0" i="1" smtClean="0">
                        <a:latin typeface="Cambria Math" panose="02040503050406030204" pitchFamily="18" charset="0"/>
                      </a:rPr>
                      <m:t>𝑁</m:t>
                    </m:r>
                    <m:r>
                      <a:rPr lang="en-IN" sz="1800" b="0" i="1" smtClean="0">
                        <a:latin typeface="Cambria Math" panose="02040503050406030204" pitchFamily="18" charset="0"/>
                      </a:rPr>
                      <m:t>=4</m:t>
                    </m:r>
                  </m:oMath>
                </a14:m>
                <a:r>
                  <a:rPr lang="en-IN" sz="1800" dirty="0"/>
                  <a:t> and </a:t>
                </a:r>
                <a:r>
                  <a:rPr lang="en-IN" sz="1800" dirty="0" err="1"/>
                  <a:t>p</a:t>
                </a:r>
                <a:r>
                  <a:rPr lang="en-IN" sz="1800" baseline="-25000" dirty="0" err="1"/>
                  <a:t>n</a:t>
                </a:r>
                <a:r>
                  <a:rPr lang="en-IN" sz="1800" dirty="0"/>
                  <a:t>: Modified Precision Score</a:t>
                </a: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134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15</a:t>
            </a:fld>
            <a:endParaRPr lang="en-IN"/>
          </a:p>
        </p:txBody>
      </p:sp>
    </p:spTree>
    <p:extLst>
      <p:ext uri="{BB962C8B-B14F-4D97-AF65-F5344CB8AC3E}">
        <p14:creationId xmlns:p14="http://schemas.microsoft.com/office/powerpoint/2010/main" val="2857406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a:pPr>
            <a:r>
              <a:rPr lang="en-IN" sz="2000" dirty="0"/>
              <a:t>Script “scripts/check_training_val_test.py” does following tasks:</a:t>
            </a:r>
          </a:p>
          <a:p>
            <a:pPr marL="914400" lvl="1" indent="-457200" algn="just">
              <a:lnSpc>
                <a:spcPct val="100000"/>
              </a:lnSpc>
              <a:spcBef>
                <a:spcPts val="0"/>
              </a:spcBef>
              <a:buFont typeface="+mj-lt"/>
              <a:buAutoNum type="romanLcPeriod"/>
            </a:pPr>
            <a:r>
              <a:rPr lang="en-IN" sz="1800" dirty="0"/>
              <a:t>Verifies that the name of images given in training and testing .txt files (i.e., Flickr_8k.trainImages.txt and Flickr_8k.testImages.txt) are in captions.txt file or not.</a:t>
            </a:r>
          </a:p>
          <a:p>
            <a:pPr marL="914400" lvl="1" indent="-457200" algn="just">
              <a:lnSpc>
                <a:spcPct val="100000"/>
              </a:lnSpc>
              <a:spcBef>
                <a:spcPts val="0"/>
              </a:spcBef>
              <a:buFont typeface="+mj-lt"/>
              <a:buAutoNum type="romanLcPeriod"/>
            </a:pPr>
            <a:r>
              <a:rPr lang="en-IN" sz="1800" dirty="0"/>
              <a:t>It also creates a file Flickr8k.valImages.txt which has name of images that are not in training and not in testing .txt file (i.e., Flickr_8k.trainImages.txt and Flickr_8k.testImages.txt). These images can be used for validation purpose, as the name of file suggests. </a:t>
            </a:r>
          </a:p>
          <a:p>
            <a:pPr marL="914400" lvl="1" indent="-457200" algn="just">
              <a:lnSpc>
                <a:spcPct val="100000"/>
              </a:lnSpc>
              <a:spcBef>
                <a:spcPts val="0"/>
              </a:spcBef>
              <a:buFont typeface="+mj-lt"/>
              <a:buAutoNum type="romanLcPeriod"/>
            </a:pPr>
            <a:r>
              <a:rPr lang="en-IN" sz="1800" dirty="0"/>
              <a:t>At last, this script generates and saves following plot which summarizes the number of images in the entire dataset; training, validation and testing subsets.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16</a:t>
            </a:fld>
            <a:endParaRPr lang="en-IN"/>
          </a:p>
        </p:txBody>
      </p:sp>
      <p:pic>
        <p:nvPicPr>
          <p:cNvPr id="7" name="Picture 6" descr="Chart, histogram&#10;&#10;Description automatically generated">
            <a:extLst>
              <a:ext uri="{FF2B5EF4-FFF2-40B4-BE49-F238E27FC236}">
                <a16:creationId xmlns:a16="http://schemas.microsoft.com/office/drawing/2014/main" xmlns="" id="{C4C3E85A-6B66-4125-B46B-BE7517BF0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443914"/>
            <a:ext cx="5097117" cy="2912436"/>
          </a:xfrm>
          <a:prstGeom prst="rect">
            <a:avLst/>
          </a:prstGeom>
        </p:spPr>
      </p:pic>
    </p:spTree>
    <p:extLst>
      <p:ext uri="{BB962C8B-B14F-4D97-AF65-F5344CB8AC3E}">
        <p14:creationId xmlns:p14="http://schemas.microsoft.com/office/powerpoint/2010/main" val="359927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startAt="2"/>
            </a:pPr>
            <a:r>
              <a:rPr lang="en-IN" sz="2000" dirty="0"/>
              <a:t>Script “scripts/segregate_train_val_test.py” does following tasks:</a:t>
            </a:r>
          </a:p>
          <a:p>
            <a:pPr marL="914400" lvl="1" indent="-457200" algn="just">
              <a:lnSpc>
                <a:spcPct val="100000"/>
              </a:lnSpc>
              <a:spcBef>
                <a:spcPts val="0"/>
              </a:spcBef>
              <a:buFont typeface="+mj-lt"/>
              <a:buAutoNum type="romanLcPeriod"/>
            </a:pPr>
            <a:r>
              <a:rPr lang="en-IN" sz="1800" dirty="0"/>
              <a:t>This script reads image filenames from Flickr_8.trainImages.txt, Flickr_8k.valImages.txt and Flickr_8k.testImages.txt; extracts these filenames and their captions (5 captions per file) from captions.txt; and save it in train_image_caption.csv, val_image_caption.csv and test_image_caption.csv. </a:t>
            </a:r>
          </a:p>
          <a:p>
            <a:pPr marL="914400" lvl="1" indent="-457200" algn="just">
              <a:lnSpc>
                <a:spcPct val="100000"/>
              </a:lnSpc>
              <a:spcBef>
                <a:spcPts val="0"/>
              </a:spcBef>
              <a:buFont typeface="+mj-lt"/>
              <a:buAutoNum type="romanLcPeriod"/>
            </a:pPr>
            <a:r>
              <a:rPr lang="en-IN" sz="1800" dirty="0"/>
              <a:t>All these files (i.e., train_image_caption.csv, val_image_caption.csv and test_image_caption.csv) have two columns: “image” and “caption”.</a:t>
            </a:r>
          </a:p>
          <a:p>
            <a:pPr marL="914400" lvl="1" indent="-457200" algn="just">
              <a:lnSpc>
                <a:spcPct val="100000"/>
              </a:lnSpc>
              <a:spcBef>
                <a:spcPts val="0"/>
              </a:spcBef>
              <a:buFont typeface="+mj-lt"/>
              <a:buAutoNum type="romanLcPeriod"/>
            </a:pPr>
            <a:r>
              <a:rPr lang="en-IN" sz="1800" dirty="0"/>
              <a:t> All five caption of an image are in a single row corresponding to its image filename, separated by “&lt;&gt;”. These captions are yet not cleaned.</a:t>
            </a:r>
          </a:p>
          <a:p>
            <a:pPr marL="457200" indent="-457200" algn="just">
              <a:lnSpc>
                <a:spcPct val="100000"/>
              </a:lnSpc>
              <a:spcBef>
                <a:spcPts val="0"/>
              </a:spcBef>
              <a:buFont typeface="+mj-lt"/>
              <a:buAutoNum type="arabicPeriod" startAt="3"/>
            </a:pPr>
            <a:r>
              <a:rPr lang="en-IN" sz="2000" dirty="0"/>
              <a:t>Script “scripts/preprocessing.py” does following tasks:</a:t>
            </a:r>
          </a:p>
          <a:p>
            <a:pPr marL="914400" lvl="1" indent="-457200" algn="just">
              <a:lnSpc>
                <a:spcPct val="100000"/>
              </a:lnSpc>
              <a:spcBef>
                <a:spcPts val="0"/>
              </a:spcBef>
              <a:buFont typeface="+mj-lt"/>
              <a:buAutoNum type="romanLcPeriod"/>
            </a:pPr>
            <a:r>
              <a:rPr lang="en-IN" sz="1800" dirty="0"/>
              <a:t>It reads train_image_caption.csv file. Extracts image filenames and their five captions (joint by “&lt;&gt;”).</a:t>
            </a:r>
          </a:p>
          <a:p>
            <a:pPr marL="914400" lvl="1" indent="-457200" algn="just">
              <a:lnSpc>
                <a:spcPct val="100000"/>
              </a:lnSpc>
              <a:spcBef>
                <a:spcPts val="0"/>
              </a:spcBef>
              <a:buFont typeface="+mj-lt"/>
              <a:buAutoNum type="romanLcPeriod"/>
            </a:pPr>
            <a:r>
              <a:rPr lang="en-IN" sz="18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p>
          <a:p>
            <a:pPr marL="914400" lvl="1" indent="-457200" algn="just">
              <a:lnSpc>
                <a:spcPct val="100000"/>
              </a:lnSpc>
              <a:spcBef>
                <a:spcPts val="0"/>
              </a:spcBef>
              <a:buFont typeface="+mj-lt"/>
              <a:buAutoNum type="romanLcPeriod"/>
            </a:pPr>
            <a:r>
              <a:rPr lang="en-IN" sz="1800" dirty="0"/>
              <a:t>Then, it put “</a:t>
            </a:r>
            <a:r>
              <a:rPr lang="en-IN" sz="1800" dirty="0" err="1"/>
              <a:t>startseq</a:t>
            </a:r>
            <a:r>
              <a:rPr lang="en-IN" sz="1800" dirty="0"/>
              <a:t>” and “</a:t>
            </a:r>
            <a:r>
              <a:rPr lang="en-IN" sz="1800" dirty="0" err="1"/>
              <a:t>endseq</a:t>
            </a:r>
            <a:r>
              <a:rPr lang="en-IN" sz="1800" dirty="0"/>
              <a:t>” before and after each processed caption, join them by “#” and save it with its image filename in file train_image_caption_processed.csv. “</a:t>
            </a:r>
            <a:r>
              <a:rPr lang="en-IN" sz="1800" dirty="0" err="1"/>
              <a:t>startseq</a:t>
            </a:r>
            <a:r>
              <a:rPr lang="en-IN" sz="1800" dirty="0"/>
              <a:t>” and “</a:t>
            </a:r>
            <a:r>
              <a:rPr lang="en-IN" sz="1800" dirty="0" err="1"/>
              <a:t>endseq</a:t>
            </a:r>
            <a:r>
              <a:rPr lang="en-IN" sz="1800" dirty="0"/>
              <a:t>” are special tokens.</a:t>
            </a:r>
          </a:p>
          <a:p>
            <a:pPr marL="914400" lvl="1" indent="-457200" algn="just">
              <a:lnSpc>
                <a:spcPct val="100000"/>
              </a:lnSpc>
              <a:spcBef>
                <a:spcPts val="0"/>
              </a:spcBef>
              <a:buFont typeface="+mj-lt"/>
              <a:buAutoNum type="romanLcPeriod"/>
            </a:pPr>
            <a:r>
              <a:rPr lang="en-IN" sz="1800" dirty="0"/>
              <a:t>Along with this, it also saves following files: max_caption_length.txt, vocabulary.txt &amp; WordFreq.csv.</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17</a:t>
            </a:fld>
            <a:endParaRPr lang="en-IN"/>
          </a:p>
        </p:txBody>
      </p:sp>
    </p:spTree>
    <p:extLst>
      <p:ext uri="{BB962C8B-B14F-4D97-AF65-F5344CB8AC3E}">
        <p14:creationId xmlns:p14="http://schemas.microsoft.com/office/powerpoint/2010/main" val="2277737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startAt="4"/>
            </a:pPr>
            <a:r>
              <a:rPr lang="en-IN" sz="2000" dirty="0"/>
              <a:t>Script “scripts/gen_image_features.csv” does following tasks:</a:t>
            </a:r>
          </a:p>
          <a:p>
            <a:pPr marL="914400" lvl="1" indent="-457200" algn="just">
              <a:lnSpc>
                <a:spcPct val="100000"/>
              </a:lnSpc>
              <a:spcBef>
                <a:spcPts val="0"/>
              </a:spcBef>
              <a:buFont typeface="+mj-lt"/>
              <a:buAutoNum type="romanLcPeriod"/>
            </a:pPr>
            <a:r>
              <a:rPr lang="en-IN" sz="1800" dirty="0"/>
              <a:t>This script loads each image which is in Flickr_8k.trainImages.txt, resize it for the pre-trained model to generate bottleneck features (here, we have used InceptionV3, discussed in later slides).</a:t>
            </a:r>
          </a:p>
          <a:p>
            <a:pPr marL="914400" lvl="1" indent="-457200" algn="just">
              <a:lnSpc>
                <a:spcPct val="100000"/>
              </a:lnSpc>
              <a:spcBef>
                <a:spcPts val="0"/>
              </a:spcBef>
              <a:buFont typeface="+mj-lt"/>
              <a:buAutoNum type="romanLcPeriod"/>
            </a:pPr>
            <a:r>
              <a:rPr lang="en-IN" sz="1800" dirty="0"/>
              <a:t>Then, it passes each of these images through our chosen pre-trained model (here it is InceptionV3) and generates bottleneck feature of dimension 2048. Script has done this task in chunks of size 1000, i.e., generated bottleneck feature and saved them with their image filenames for 1000 images. In this manner, it will save six csv files (because we have 6,000 file names in Flickr_8k.trainImages.txt file).</a:t>
            </a:r>
          </a:p>
          <a:p>
            <a:pPr marL="914400" lvl="1" indent="-457200" algn="just">
              <a:lnSpc>
                <a:spcPct val="100000"/>
              </a:lnSpc>
              <a:spcBef>
                <a:spcPts val="0"/>
              </a:spcBef>
              <a:buFont typeface="+mj-lt"/>
              <a:buAutoNum type="romanLcPeriod"/>
            </a:pPr>
            <a:r>
              <a:rPr lang="en-IN" sz="1800" dirty="0"/>
              <a:t>At last, we can run following code snippet to concatenate all six files generated in the last step:</a:t>
            </a:r>
          </a:p>
          <a:p>
            <a:pPr marL="914400" lvl="2" indent="0" algn="just">
              <a:lnSpc>
                <a:spcPct val="100000"/>
              </a:lnSpc>
              <a:spcBef>
                <a:spcPts val="0"/>
              </a:spcBef>
              <a:buNone/>
            </a:pPr>
            <a:endParaRPr lang="en-IN" sz="16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18</a:t>
            </a:fld>
            <a:endParaRPr lang="en-IN"/>
          </a:p>
        </p:txBody>
      </p:sp>
      <p:graphicFrame>
        <p:nvGraphicFramePr>
          <p:cNvPr id="6" name="Table 6">
            <a:extLst>
              <a:ext uri="{FF2B5EF4-FFF2-40B4-BE49-F238E27FC236}">
                <a16:creationId xmlns:a16="http://schemas.microsoft.com/office/drawing/2014/main" xmlns="" id="{3708404E-0465-4362-9C24-B7FC57AE2CB7}"/>
              </a:ext>
            </a:extLst>
          </p:cNvPr>
          <p:cNvGraphicFramePr>
            <a:graphicFrameLocks noGrp="1"/>
          </p:cNvGraphicFramePr>
          <p:nvPr>
            <p:extLst>
              <p:ext uri="{D42A27DB-BD31-4B8C-83A1-F6EECF244321}">
                <p14:modId xmlns:p14="http://schemas.microsoft.com/office/powerpoint/2010/main" val="3836656056"/>
              </p:ext>
            </p:extLst>
          </p:nvPr>
        </p:nvGraphicFramePr>
        <p:xfrm>
          <a:off x="1842051" y="3438915"/>
          <a:ext cx="9382539" cy="3017520"/>
        </p:xfrm>
        <a:graphic>
          <a:graphicData uri="http://schemas.openxmlformats.org/drawingml/2006/table">
            <a:tbl>
              <a:tblPr bandRow="1">
                <a:solidFill>
                  <a:schemeClr val="accent3"/>
                </a:solidFill>
                <a:tableStyleId>{69C7853C-536D-4A76-A0AE-DD22124D55A5}</a:tableStyleId>
              </a:tblPr>
              <a:tblGrid>
                <a:gridCol w="652698">
                  <a:extLst>
                    <a:ext uri="{9D8B030D-6E8A-4147-A177-3AD203B41FA5}">
                      <a16:colId xmlns:a16="http://schemas.microsoft.com/office/drawing/2014/main" xmlns="" val="1025995593"/>
                    </a:ext>
                  </a:extLst>
                </a:gridCol>
                <a:gridCol w="8729841">
                  <a:extLst>
                    <a:ext uri="{9D8B030D-6E8A-4147-A177-3AD203B41FA5}">
                      <a16:colId xmlns:a16="http://schemas.microsoft.com/office/drawing/2014/main" xmlns="" val="3397351854"/>
                    </a:ext>
                  </a:extLst>
                </a:gridCol>
              </a:tblGrid>
              <a:tr h="243696">
                <a:tc>
                  <a:txBody>
                    <a:bodyPr/>
                    <a:lstStyle/>
                    <a:p>
                      <a:pPr algn="ctr"/>
                      <a:r>
                        <a:rPr lang="en-IN" sz="1600" i="1" dirty="0">
                          <a:solidFill>
                            <a:schemeClr val="accent1"/>
                          </a:solidFill>
                        </a:rPr>
                        <a:t>1</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import pandas as pd</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451917870"/>
                  </a:ext>
                </a:extLst>
              </a:tr>
              <a:tr h="243696">
                <a:tc>
                  <a:txBody>
                    <a:bodyPr/>
                    <a:lstStyle/>
                    <a:p>
                      <a:pPr algn="ctr"/>
                      <a:r>
                        <a:rPr lang="en-IN" sz="1600" i="1" dirty="0">
                          <a:solidFill>
                            <a:schemeClr val="accent1"/>
                          </a:solidFill>
                        </a:rPr>
                        <a:t>2</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data1 = </a:t>
                      </a:r>
                      <a:r>
                        <a:rPr lang="en-IN" sz="1600" i="1" dirty="0" err="1">
                          <a:solidFill>
                            <a:schemeClr val="bg1"/>
                          </a:solidFill>
                        </a:rPr>
                        <a:t>pd.read_csv</a:t>
                      </a:r>
                      <a:r>
                        <a:rPr lang="en-IN" sz="1600" i="1" dirty="0">
                          <a:solidFill>
                            <a:schemeClr val="bg1"/>
                          </a:solidFill>
                        </a:rPr>
                        <a:t>(“gen_image_vec_0_1000.csv”)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102430626"/>
                  </a:ext>
                </a:extLst>
              </a:tr>
              <a:tr h="243696">
                <a:tc>
                  <a:txBody>
                    <a:bodyPr/>
                    <a:lstStyle/>
                    <a:p>
                      <a:pPr algn="ctr"/>
                      <a:r>
                        <a:rPr lang="en-IN" sz="1600" i="1" dirty="0">
                          <a:solidFill>
                            <a:schemeClr val="accent1"/>
                          </a:solidFill>
                        </a:rPr>
                        <a:t>3</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data2 = </a:t>
                      </a:r>
                      <a:r>
                        <a:rPr lang="en-IN" sz="1600" i="1" dirty="0" err="1">
                          <a:solidFill>
                            <a:schemeClr val="bg1"/>
                          </a:solidFill>
                        </a:rPr>
                        <a:t>pd.read_csv</a:t>
                      </a:r>
                      <a:r>
                        <a:rPr lang="en-IN" sz="1600" i="1" dirty="0">
                          <a:solidFill>
                            <a:schemeClr val="bg1"/>
                          </a:solidFill>
                        </a:rPr>
                        <a:t>(“gen_image_vec_1000_2000.csv”)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818840102"/>
                  </a:ext>
                </a:extLst>
              </a:tr>
              <a:tr h="243696">
                <a:tc>
                  <a:txBody>
                    <a:bodyPr/>
                    <a:lstStyle/>
                    <a:p>
                      <a:pPr algn="ctr"/>
                      <a:r>
                        <a:rPr lang="en-IN" sz="1600" i="1" dirty="0">
                          <a:solidFill>
                            <a:schemeClr val="accent1"/>
                          </a:solidFill>
                        </a:rPr>
                        <a:t>4</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data3 = </a:t>
                      </a:r>
                      <a:r>
                        <a:rPr lang="en-IN" sz="1600" i="1" dirty="0" err="1">
                          <a:solidFill>
                            <a:schemeClr val="bg1"/>
                          </a:solidFill>
                        </a:rPr>
                        <a:t>pd.read_csv</a:t>
                      </a:r>
                      <a:r>
                        <a:rPr lang="en-IN" sz="1600" i="1" dirty="0">
                          <a:solidFill>
                            <a:schemeClr val="bg1"/>
                          </a:solidFill>
                        </a:rPr>
                        <a:t>(“gen_image_vec_2000_3000.csv”)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961751626"/>
                  </a:ext>
                </a:extLst>
              </a:tr>
              <a:tr h="243696">
                <a:tc>
                  <a:txBody>
                    <a:bodyPr/>
                    <a:lstStyle/>
                    <a:p>
                      <a:pPr algn="ctr"/>
                      <a:r>
                        <a:rPr lang="en-IN" sz="1600" i="1" dirty="0">
                          <a:solidFill>
                            <a:schemeClr val="accent1"/>
                          </a:solidFill>
                        </a:rPr>
                        <a:t>5</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data4 = </a:t>
                      </a:r>
                      <a:r>
                        <a:rPr lang="en-IN" sz="1600" i="1" dirty="0" err="1">
                          <a:solidFill>
                            <a:schemeClr val="bg1"/>
                          </a:solidFill>
                        </a:rPr>
                        <a:t>pd.read_csv</a:t>
                      </a:r>
                      <a:r>
                        <a:rPr lang="en-IN" sz="1600" i="1" dirty="0">
                          <a:solidFill>
                            <a:schemeClr val="bg1"/>
                          </a:solidFill>
                        </a:rPr>
                        <a:t>(“gen_image_vec_3000_4000.csv”)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585524039"/>
                  </a:ext>
                </a:extLst>
              </a:tr>
              <a:tr h="243696">
                <a:tc>
                  <a:txBody>
                    <a:bodyPr/>
                    <a:lstStyle/>
                    <a:p>
                      <a:pPr algn="ctr"/>
                      <a:r>
                        <a:rPr lang="en-IN" sz="1600" i="1" dirty="0">
                          <a:solidFill>
                            <a:schemeClr val="accent1"/>
                          </a:solidFill>
                        </a:rPr>
                        <a:t>6</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data5 = </a:t>
                      </a:r>
                      <a:r>
                        <a:rPr lang="en-IN" sz="1600" i="1" dirty="0" err="1">
                          <a:solidFill>
                            <a:schemeClr val="bg1"/>
                          </a:solidFill>
                        </a:rPr>
                        <a:t>pd.read_csv</a:t>
                      </a:r>
                      <a:r>
                        <a:rPr lang="en-IN" sz="1600" i="1" dirty="0">
                          <a:solidFill>
                            <a:schemeClr val="bg1"/>
                          </a:solidFill>
                        </a:rPr>
                        <a:t>(“gen_image_vec_4000_5000.csv”)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23600723"/>
                  </a:ext>
                </a:extLst>
              </a:tr>
              <a:tr h="243696">
                <a:tc>
                  <a:txBody>
                    <a:bodyPr/>
                    <a:lstStyle/>
                    <a:p>
                      <a:pPr algn="ctr"/>
                      <a:r>
                        <a:rPr lang="en-IN" sz="1600" i="1" dirty="0">
                          <a:solidFill>
                            <a:schemeClr val="accent1"/>
                          </a:solidFill>
                        </a:rPr>
                        <a:t>7</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data6 = </a:t>
                      </a:r>
                      <a:r>
                        <a:rPr lang="en-IN" sz="1600" i="1" dirty="0" err="1">
                          <a:solidFill>
                            <a:schemeClr val="bg1"/>
                          </a:solidFill>
                        </a:rPr>
                        <a:t>pd.read_csv</a:t>
                      </a:r>
                      <a:r>
                        <a:rPr lang="en-IN" sz="1600" i="1" dirty="0">
                          <a:solidFill>
                            <a:schemeClr val="bg1"/>
                          </a:solidFill>
                        </a:rPr>
                        <a:t>(“gen_image_vec_5000_6000.csv”)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508601488"/>
                  </a:ext>
                </a:extLst>
              </a:tr>
              <a:tr h="243696">
                <a:tc>
                  <a:txBody>
                    <a:bodyPr/>
                    <a:lstStyle/>
                    <a:p>
                      <a:pPr algn="ctr"/>
                      <a:r>
                        <a:rPr lang="en-IN" sz="1600" i="1" dirty="0">
                          <a:solidFill>
                            <a:schemeClr val="accent1"/>
                          </a:solidFill>
                        </a:rPr>
                        <a:t>8</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data = </a:t>
                      </a:r>
                      <a:r>
                        <a:rPr lang="en-IN" sz="1600" i="1" dirty="0" err="1">
                          <a:solidFill>
                            <a:schemeClr val="bg1"/>
                          </a:solidFill>
                        </a:rPr>
                        <a:t>pd.concat</a:t>
                      </a:r>
                      <a:r>
                        <a:rPr lang="en-IN" sz="1600" i="1" dirty="0">
                          <a:solidFill>
                            <a:schemeClr val="bg1"/>
                          </a:solidFill>
                        </a:rPr>
                        <a:t>([data1, data2, data3, data4, data5, data6]).</a:t>
                      </a:r>
                      <a:r>
                        <a:rPr lang="en-IN" sz="1600" i="1" dirty="0" err="1">
                          <a:solidFill>
                            <a:schemeClr val="bg1"/>
                          </a:solidFill>
                        </a:rPr>
                        <a:t>reset_index</a:t>
                      </a:r>
                      <a:r>
                        <a:rPr lang="en-IN" sz="1600" i="1" dirty="0">
                          <a:solidFill>
                            <a:schemeClr val="bg1"/>
                          </a:solidFill>
                        </a:rPr>
                        <a:t>(drop=True)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500996964"/>
                  </a:ext>
                </a:extLst>
              </a:tr>
              <a:tr h="243696">
                <a:tc>
                  <a:txBody>
                    <a:bodyPr/>
                    <a:lstStyle/>
                    <a:p>
                      <a:pPr algn="ctr"/>
                      <a:r>
                        <a:rPr lang="en-IN" sz="1600" i="1" dirty="0">
                          <a:solidFill>
                            <a:schemeClr val="accent1"/>
                          </a:solidFill>
                        </a:rPr>
                        <a:t>9</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err="1">
                          <a:solidFill>
                            <a:schemeClr val="bg1"/>
                          </a:solidFill>
                        </a:rPr>
                        <a:t>data.to_csv</a:t>
                      </a:r>
                      <a:r>
                        <a:rPr lang="en-IN" sz="1600" i="1" dirty="0">
                          <a:solidFill>
                            <a:schemeClr val="bg1"/>
                          </a:solidFill>
                        </a:rPr>
                        <a:t>(“train_imagename_bottleneck_feat.csv”, index=False)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211773331"/>
                  </a:ext>
                </a:extLst>
              </a:tr>
            </a:tbl>
          </a:graphicData>
        </a:graphic>
      </p:graphicFrame>
    </p:spTree>
    <p:extLst>
      <p:ext uri="{BB962C8B-B14F-4D97-AF65-F5344CB8AC3E}">
        <p14:creationId xmlns:p14="http://schemas.microsoft.com/office/powerpoint/2010/main" val="1311540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fontScale="92500" lnSpcReduction="20000"/>
          </a:bodyPr>
          <a:lstStyle/>
          <a:p>
            <a:pPr marL="457200" indent="-457200" algn="just">
              <a:lnSpc>
                <a:spcPct val="100000"/>
              </a:lnSpc>
              <a:spcBef>
                <a:spcPts val="0"/>
              </a:spcBef>
              <a:buFont typeface="+mj-lt"/>
              <a:buAutoNum type="arabicPeriod" startAt="5"/>
            </a:pPr>
            <a:r>
              <a:rPr lang="en-IN" sz="2000" dirty="0"/>
              <a:t>Script “scripts/training_GColab.py” does following tasks:</a:t>
            </a:r>
          </a:p>
          <a:p>
            <a:pPr marL="914400" lvl="1" indent="-457200" algn="just">
              <a:lnSpc>
                <a:spcPct val="100000"/>
              </a:lnSpc>
              <a:spcBef>
                <a:spcPts val="0"/>
              </a:spcBef>
              <a:buFont typeface="+mj-lt"/>
              <a:buAutoNum type="romanLcPeriod"/>
            </a:pPr>
            <a:r>
              <a:rPr lang="en-IN" sz="1900" dirty="0"/>
              <a:t>Upload following files on Google Drive:</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914400" lvl="2" indent="0" algn="just">
              <a:lnSpc>
                <a:spcPct val="100000"/>
              </a:lnSpc>
              <a:spcBef>
                <a:spcPts val="0"/>
              </a:spcBef>
              <a:buNone/>
            </a:pPr>
            <a:endParaRPr lang="en-IN" sz="1800" dirty="0"/>
          </a:p>
          <a:p>
            <a:pPr marL="914400" lvl="2" indent="0" algn="just">
              <a:lnSpc>
                <a:spcPct val="100000"/>
              </a:lnSpc>
              <a:spcBef>
                <a:spcPts val="0"/>
              </a:spcBef>
              <a:buNone/>
            </a:pPr>
            <a:endParaRPr lang="en-IN" sz="1900" dirty="0"/>
          </a:p>
          <a:p>
            <a:pPr marL="914400" lvl="2" indent="0" algn="just">
              <a:lnSpc>
                <a:spcPct val="100000"/>
              </a:lnSpc>
              <a:spcBef>
                <a:spcPts val="0"/>
              </a:spcBef>
              <a:buNone/>
            </a:pPr>
            <a:r>
              <a:rPr lang="en-IN" sz="1900" dirty="0"/>
              <a:t>All files mentioned above are generated in previous steps except “glove.6B.200d.txt”. It is a pre-trained model from NLP (Natural Language Processing) that we will discuss later.</a:t>
            </a:r>
          </a:p>
          <a:p>
            <a:pPr marL="914400" lvl="1" indent="-457200" algn="just">
              <a:lnSpc>
                <a:spcPct val="100000"/>
              </a:lnSpc>
              <a:spcBef>
                <a:spcPts val="0"/>
              </a:spcBef>
              <a:buFont typeface="+mj-lt"/>
              <a:buAutoNum type="romanLcPeriod" startAt="2"/>
            </a:pPr>
            <a:r>
              <a:rPr lang="en-IN" sz="1900" dirty="0"/>
              <a:t>First thing that this script does is reading above mentioned files. It will create dictionary type variable for </a:t>
            </a:r>
            <a:r>
              <a:rPr lang="en-IN" sz="1900" dirty="0" err="1"/>
              <a:t>i</a:t>
            </a:r>
            <a:r>
              <a:rPr lang="en-IN" sz="1900" dirty="0"/>
              <a:t>. and ii. with image file name as key; and captions and bottleneck features as values for quick access during training.</a:t>
            </a:r>
          </a:p>
          <a:p>
            <a:pPr marL="914400" lvl="1" indent="-457200" algn="just">
              <a:lnSpc>
                <a:spcPct val="100000"/>
              </a:lnSpc>
              <a:spcBef>
                <a:spcPts val="0"/>
              </a:spcBef>
              <a:buFont typeface="+mj-lt"/>
              <a:buAutoNum type="romanLcPeriod" startAt="2"/>
            </a:pPr>
            <a:r>
              <a:rPr lang="en-IN" sz="1900" dirty="0"/>
              <a:t>After reading “vocabulary.txt”, it creates a dictionary, “</a:t>
            </a:r>
            <a:r>
              <a:rPr lang="en-IN" sz="1900" dirty="0" err="1"/>
              <a:t>wordtoix</a:t>
            </a:r>
            <a:r>
              <a:rPr lang="en-IN" sz="1900" dirty="0"/>
              <a:t>” (i.e., word-to-index). This dictionary type variable has all words of our cleaned captions as key and their line indices (from 0) in vocabulary.txt as value. This variable (i.e., “</a:t>
            </a:r>
            <a:r>
              <a:rPr lang="en-IN" sz="1900" dirty="0" err="1"/>
              <a:t>wordtoix</a:t>
            </a:r>
            <a:r>
              <a:rPr lang="en-IN" sz="1900" dirty="0"/>
              <a:t>”) is helpful for training process as it provides a numerical representation of our textual captions (since our algorithm processes only numbers).</a:t>
            </a:r>
          </a:p>
          <a:p>
            <a:pPr marL="914400" lvl="1" indent="-457200" algn="just">
              <a:lnSpc>
                <a:spcPct val="100000"/>
              </a:lnSpc>
              <a:spcBef>
                <a:spcPts val="0"/>
              </a:spcBef>
              <a:buFont typeface="+mj-lt"/>
              <a:buAutoNum type="romanLcPeriod" startAt="2"/>
            </a:pPr>
            <a:r>
              <a:rPr lang="en-IN" sz="1900" dirty="0"/>
              <a:t>Similarly, we also create one more variable “</a:t>
            </a:r>
            <a:r>
              <a:rPr lang="en-IN" sz="1900" dirty="0" err="1"/>
              <a:t>ixtoword</a:t>
            </a:r>
            <a:r>
              <a:rPr lang="en-IN" sz="1900" dirty="0"/>
              <a:t>”. This variable is also of dictionary type but has </a:t>
            </a:r>
            <a:r>
              <a:rPr lang="en-IN" sz="1900"/>
              <a:t>line indices </a:t>
            </a:r>
            <a:r>
              <a:rPr lang="en-IN" sz="1900" dirty="0"/>
              <a:t>(from 0) as key and word as value. This variable will be helpful during inference.</a:t>
            </a:r>
          </a:p>
          <a:p>
            <a:pPr marL="914400" lvl="1" indent="-457200" algn="just">
              <a:lnSpc>
                <a:spcPct val="100000"/>
              </a:lnSpc>
              <a:spcBef>
                <a:spcPts val="0"/>
              </a:spcBef>
              <a:buFont typeface="+mj-lt"/>
              <a:buAutoNum type="romanLcPeriod" startAt="2"/>
            </a:pPr>
            <a:r>
              <a:rPr lang="en-IN" sz="1900" dirty="0"/>
              <a:t>Script will save “</a:t>
            </a:r>
            <a:r>
              <a:rPr lang="en-IN" sz="1900" dirty="0" err="1"/>
              <a:t>wordtoix</a:t>
            </a:r>
            <a:r>
              <a:rPr lang="en-IN" sz="1900" dirty="0"/>
              <a:t>” and “</a:t>
            </a:r>
            <a:r>
              <a:rPr lang="en-IN" sz="1900" dirty="0" err="1"/>
              <a:t>ixtoword</a:t>
            </a:r>
            <a:r>
              <a:rPr lang="en-IN" sz="1900" dirty="0"/>
              <a:t>” as csv file for later use (when you will make inference without running this training script).</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19</a:t>
            </a:fld>
            <a:endParaRPr lang="en-IN"/>
          </a:p>
        </p:txBody>
      </p:sp>
      <p:graphicFrame>
        <p:nvGraphicFramePr>
          <p:cNvPr id="6" name="Table 6">
            <a:extLst>
              <a:ext uri="{FF2B5EF4-FFF2-40B4-BE49-F238E27FC236}">
                <a16:creationId xmlns:a16="http://schemas.microsoft.com/office/drawing/2014/main" xmlns="" id="{B5A67E9F-258D-4488-8F85-5457E84D83EF}"/>
              </a:ext>
            </a:extLst>
          </p:cNvPr>
          <p:cNvGraphicFramePr>
            <a:graphicFrameLocks noGrp="1"/>
          </p:cNvGraphicFramePr>
          <p:nvPr>
            <p:extLst>
              <p:ext uri="{D42A27DB-BD31-4B8C-83A1-F6EECF244321}">
                <p14:modId xmlns:p14="http://schemas.microsoft.com/office/powerpoint/2010/main" val="2903512846"/>
              </p:ext>
            </p:extLst>
          </p:nvPr>
        </p:nvGraphicFramePr>
        <p:xfrm>
          <a:off x="1842052" y="1726831"/>
          <a:ext cx="9511748" cy="1112520"/>
        </p:xfrm>
        <a:graphic>
          <a:graphicData uri="http://schemas.openxmlformats.org/drawingml/2006/table">
            <a:tbl>
              <a:tblPr bandRow="1">
                <a:tableStyleId>{5C22544A-7EE6-4342-B048-85BDC9FD1C3A}</a:tableStyleId>
              </a:tblPr>
              <a:tblGrid>
                <a:gridCol w="4755874">
                  <a:extLst>
                    <a:ext uri="{9D8B030D-6E8A-4147-A177-3AD203B41FA5}">
                      <a16:colId xmlns:a16="http://schemas.microsoft.com/office/drawing/2014/main" xmlns="" val="736955682"/>
                    </a:ext>
                  </a:extLst>
                </a:gridCol>
                <a:gridCol w="4755874">
                  <a:extLst>
                    <a:ext uri="{9D8B030D-6E8A-4147-A177-3AD203B41FA5}">
                      <a16:colId xmlns:a16="http://schemas.microsoft.com/office/drawing/2014/main" xmlns="" val="637564705"/>
                    </a:ext>
                  </a:extLst>
                </a:gridCol>
              </a:tblGrid>
              <a:tr h="370840">
                <a:tc>
                  <a:txBody>
                    <a:bodyPr/>
                    <a:lstStyle/>
                    <a:p>
                      <a:r>
                        <a:rPr lang="en-IN" sz="1800" dirty="0" err="1"/>
                        <a:t>i</a:t>
                      </a:r>
                      <a:r>
                        <a:rPr lang="en-IN" sz="1800" dirty="0"/>
                        <a:t>. train_image_caption_processed.csv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ii. train_imagename_bottleneck_feat.csv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936873272"/>
                  </a:ext>
                </a:extLst>
              </a:tr>
              <a:tr h="370840">
                <a:tc>
                  <a:txBody>
                    <a:bodyPr/>
                    <a:lstStyle/>
                    <a:p>
                      <a:r>
                        <a:rPr lang="en-IN" sz="1800" dirty="0"/>
                        <a:t>iii. vocabulary.txt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iv. max_caption_length.txt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51995317"/>
                  </a:ext>
                </a:extLst>
              </a:tr>
              <a:tr h="370840">
                <a:tc>
                  <a:txBody>
                    <a:bodyPr/>
                    <a:lstStyle/>
                    <a:p>
                      <a:r>
                        <a:rPr lang="en-IN" sz="1800" dirty="0"/>
                        <a:t>v. glove.6B.200d.txt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808994494"/>
                  </a:ext>
                </a:extLst>
              </a:tr>
            </a:tbl>
          </a:graphicData>
        </a:graphic>
      </p:graphicFrame>
    </p:spTree>
    <p:extLst>
      <p:ext uri="{BB962C8B-B14F-4D97-AF65-F5344CB8AC3E}">
        <p14:creationId xmlns:p14="http://schemas.microsoft.com/office/powerpoint/2010/main" val="71779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Automated Image Captioning (or simply Image Captioning) can be defined as generating a textual description for a given image.</a:t>
            </a:r>
          </a:p>
          <a:p>
            <a:pPr algn="just">
              <a:lnSpc>
                <a:spcPct val="100000"/>
              </a:lnSpc>
              <a:spcBef>
                <a:spcPts val="0"/>
              </a:spcBef>
              <a:buFont typeface="Wingdings" panose="05000000000000000000" pitchFamily="2" charset="2"/>
              <a:buChar char="Ø"/>
            </a:pPr>
            <a:r>
              <a:rPr lang="en-IN" sz="2000" dirty="0"/>
              <a:t>This problem was well researched by Andrej </a:t>
            </a:r>
            <a:r>
              <a:rPr lang="en-IN" sz="2000" dirty="0" err="1"/>
              <a:t>Karpathy</a:t>
            </a:r>
            <a:r>
              <a:rPr lang="en-IN" sz="2000" dirty="0"/>
              <a:t> in his PhD at Stanford University.</a:t>
            </a:r>
          </a:p>
          <a:p>
            <a:pPr algn="just">
              <a:lnSpc>
                <a:spcPct val="100000"/>
              </a:lnSpc>
              <a:spcBef>
                <a:spcPts val="0"/>
              </a:spcBef>
              <a:buFont typeface="Wingdings" panose="05000000000000000000" pitchFamily="2" charset="2"/>
              <a:buChar char="Ø"/>
            </a:pPr>
            <a:r>
              <a:rPr lang="en-IN" sz="2000" dirty="0"/>
              <a:t>Deep Learning has achieved state-of-art result in Image Captioning. </a:t>
            </a:r>
          </a:p>
          <a:p>
            <a:pPr algn="just">
              <a:lnSpc>
                <a:spcPct val="100000"/>
              </a:lnSpc>
              <a:spcBef>
                <a:spcPts val="0"/>
              </a:spcBef>
              <a:buFont typeface="Wingdings" panose="05000000000000000000" pitchFamily="2" charset="2"/>
              <a:buChar char="Ø"/>
            </a:pPr>
            <a:r>
              <a:rPr lang="en-IN" sz="2000" dirty="0"/>
              <a:t>In this project, the classic solution (i.e., encoder / decoder based approach) for Image Captioning is implemented. An advanced solution for Image Captioning is Attention Mechanism which is also quite useful for Neural Machine Translation (i.e., translating text from one natural language to another natural language).</a:t>
            </a:r>
          </a:p>
          <a:p>
            <a:pPr algn="just">
              <a:lnSpc>
                <a:spcPct val="100000"/>
              </a:lnSpc>
              <a:spcBef>
                <a:spcPts val="0"/>
              </a:spcBef>
              <a:buFont typeface="Wingdings" panose="05000000000000000000" pitchFamily="2" charset="2"/>
              <a:buChar char="Ø"/>
            </a:pPr>
            <a:r>
              <a:rPr lang="en-IN" sz="2000" dirty="0"/>
              <a:t>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Following is an example of Image Captioning:</a:t>
            </a:r>
          </a:p>
          <a:p>
            <a:pPr marL="0" indent="0" algn="just">
              <a:lnSpc>
                <a:spcPct val="100000"/>
              </a:lnSpc>
              <a:spcBef>
                <a:spcPts val="0"/>
              </a:spcBef>
              <a:buNone/>
            </a:pPr>
            <a:endParaRPr lang="en-IN" sz="2000" dirty="0"/>
          </a:p>
        </p:txBody>
      </p:sp>
      <p:pic>
        <p:nvPicPr>
          <p:cNvPr id="5" name="Picture 4">
            <a:extLst>
              <a:ext uri="{FF2B5EF4-FFF2-40B4-BE49-F238E27FC236}">
                <a16:creationId xmlns:a16="http://schemas.microsoft.com/office/drawing/2014/main" xmlns="" id="{7E47B480-A1F1-498C-A3D5-AA5E7213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104" y="4088840"/>
            <a:ext cx="3097696" cy="2088123"/>
          </a:xfrm>
          <a:prstGeom prst="rect">
            <a:avLst/>
          </a:prstGeom>
        </p:spPr>
      </p:pic>
      <p:sp>
        <p:nvSpPr>
          <p:cNvPr id="6" name="TextBox 5">
            <a:extLst>
              <a:ext uri="{FF2B5EF4-FFF2-40B4-BE49-F238E27FC236}">
                <a16:creationId xmlns:a16="http://schemas.microsoft.com/office/drawing/2014/main" xmlns="" id="{6EA1B5B0-566F-495F-89A1-3DADA4C9C5D7}"/>
              </a:ext>
            </a:extLst>
          </p:cNvPr>
          <p:cNvSpPr txBox="1"/>
          <p:nvPr/>
        </p:nvSpPr>
        <p:spPr>
          <a:xfrm>
            <a:off x="1073426" y="4514830"/>
            <a:ext cx="7182678" cy="1754326"/>
          </a:xfrm>
          <a:prstGeom prst="rect">
            <a:avLst/>
          </a:prstGeom>
          <a:noFill/>
        </p:spPr>
        <p:txBody>
          <a:bodyPr wrap="square" rtlCol="0">
            <a:spAutoFit/>
          </a:bodyPr>
          <a:lstStyle/>
          <a:p>
            <a:r>
              <a:rPr lang="en-US" dirty="0"/>
              <a:t>1. Children sit and watch the fish moving in the pond.</a:t>
            </a:r>
            <a:br>
              <a:rPr lang="en-US" dirty="0"/>
            </a:br>
            <a:r>
              <a:rPr lang="en-US" dirty="0"/>
              <a:t>2. people stare at the orange fish.</a:t>
            </a:r>
            <a:br>
              <a:rPr lang="en-US" dirty="0"/>
            </a:br>
            <a:r>
              <a:rPr lang="en-US" dirty="0"/>
              <a:t>3. Several people are standing near a fish pond.</a:t>
            </a:r>
            <a:br>
              <a:rPr lang="en-US" dirty="0"/>
            </a:br>
            <a:r>
              <a:rPr lang="en-US" dirty="0"/>
              <a:t>4. Some children watching fish in a pool.</a:t>
            </a:r>
            <a:br>
              <a:rPr lang="en-US" dirty="0"/>
            </a:br>
            <a:r>
              <a:rPr lang="en-US" dirty="0"/>
              <a:t>5. There are several people and children looking into water with a blue tiled floor and goldfish.</a:t>
            </a:r>
          </a:p>
        </p:txBody>
      </p:sp>
      <p:sp>
        <p:nvSpPr>
          <p:cNvPr id="7" name="Footer Placeholder 6">
            <a:extLst>
              <a:ext uri="{FF2B5EF4-FFF2-40B4-BE49-F238E27FC236}">
                <a16:creationId xmlns:a16="http://schemas.microsoft.com/office/drawing/2014/main" xmlns="" id="{40B3E9F5-CEA5-49AC-85C6-B8339B793AF9}"/>
              </a:ext>
            </a:extLst>
          </p:cNvPr>
          <p:cNvSpPr>
            <a:spLocks noGrp="1"/>
          </p:cNvSpPr>
          <p:nvPr>
            <p:ph type="ftr" sz="quarter" idx="11"/>
          </p:nvPr>
        </p:nvSpPr>
        <p:spPr/>
        <p:txBody>
          <a:bodyPr/>
          <a:lstStyle/>
          <a:p>
            <a:r>
              <a:rPr lang="en-US"/>
              <a:t>Sanjay Singh | san.singhsanjay@gmail.com</a:t>
            </a:r>
            <a:endParaRPr lang="en-IN"/>
          </a:p>
        </p:txBody>
      </p:sp>
      <p:sp>
        <p:nvSpPr>
          <p:cNvPr id="8" name="Slide Number Placeholder 7">
            <a:extLst>
              <a:ext uri="{FF2B5EF4-FFF2-40B4-BE49-F238E27FC236}">
                <a16:creationId xmlns:a16="http://schemas.microsoft.com/office/drawing/2014/main" xmlns="" id="{8DD8198B-D92C-41F5-9CF3-3B55147EB73A}"/>
              </a:ext>
            </a:extLst>
          </p:cNvPr>
          <p:cNvSpPr>
            <a:spLocks noGrp="1"/>
          </p:cNvSpPr>
          <p:nvPr>
            <p:ph type="sldNum" sz="quarter" idx="12"/>
          </p:nvPr>
        </p:nvSpPr>
        <p:spPr/>
        <p:txBody>
          <a:bodyPr/>
          <a:lstStyle/>
          <a:p>
            <a:fld id="{EC53106F-9B43-4B1F-BCB9-D94FA7734D96}" type="slidenum">
              <a:rPr lang="en-IN" smtClean="0"/>
              <a:t>2</a:t>
            </a:fld>
            <a:endParaRPr lang="en-IN"/>
          </a:p>
        </p:txBody>
      </p:sp>
    </p:spTree>
    <p:extLst>
      <p:ext uri="{BB962C8B-B14F-4D97-AF65-F5344CB8AC3E}">
        <p14:creationId xmlns:p14="http://schemas.microsoft.com/office/powerpoint/2010/main" val="1086977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857250" lvl="1" indent="-400050" algn="just">
              <a:lnSpc>
                <a:spcPct val="100000"/>
              </a:lnSpc>
              <a:spcBef>
                <a:spcPts val="0"/>
              </a:spcBef>
              <a:buFont typeface="+mj-lt"/>
              <a:buAutoNum type="romanLcPeriod" startAt="6"/>
            </a:pPr>
            <a:r>
              <a:rPr lang="en-IN" sz="1800" dirty="0"/>
              <a:t>Script is also creating a variable “</a:t>
            </a:r>
            <a:r>
              <a:rPr lang="en-IN" sz="1800" dirty="0" err="1"/>
              <a:t>embedding_matrix</a:t>
            </a:r>
            <a:r>
              <a:rPr lang="en-IN" sz="1800" dirty="0"/>
              <a:t>”. It’s a </a:t>
            </a:r>
            <a:r>
              <a:rPr lang="en-IN" sz="1800" dirty="0" err="1"/>
              <a:t>numpy.ndarray</a:t>
            </a:r>
            <a:r>
              <a:rPr lang="en-IN" sz="1800" dirty="0"/>
              <a:t> type variable of dimension (</a:t>
            </a:r>
            <a:r>
              <a:rPr lang="en-IN" sz="1800" dirty="0" err="1"/>
              <a:t>vocab_size</a:t>
            </a:r>
            <a:r>
              <a:rPr lang="en-IN" sz="1800" dirty="0"/>
              <a:t>, EMBEDDING_DIMENSION), where </a:t>
            </a:r>
            <a:r>
              <a:rPr lang="en-IN" sz="1800" dirty="0" err="1"/>
              <a:t>vocab_size</a:t>
            </a:r>
            <a:r>
              <a:rPr lang="en-IN" sz="1800" dirty="0"/>
              <a:t> is the number of words in file vocabulary.txt and EMBEDDING_DIMENSION is 200 which is the dimension of embeddings (or bottleneck features) generated by </a:t>
            </a:r>
            <a:r>
              <a:rPr lang="en-IN" sz="1800" dirty="0" err="1"/>
              <a:t>GloVe</a:t>
            </a:r>
            <a:r>
              <a:rPr lang="en-IN" sz="1800" dirty="0"/>
              <a:t> model.</a:t>
            </a:r>
          </a:p>
          <a:p>
            <a:pPr marL="914400" lvl="2" indent="0" algn="just">
              <a:lnSpc>
                <a:spcPct val="100000"/>
              </a:lnSpc>
              <a:spcBef>
                <a:spcPts val="0"/>
              </a:spcBef>
              <a:buNone/>
            </a:pPr>
            <a:r>
              <a:rPr lang="en-IN" sz="1800" dirty="0"/>
              <a:t>Thus, we pass each word of vocabulary.txt file to </a:t>
            </a:r>
            <a:r>
              <a:rPr lang="en-IN" sz="1800" dirty="0" err="1"/>
              <a:t>GloVe</a:t>
            </a:r>
            <a:r>
              <a:rPr lang="en-IN" sz="1800" dirty="0"/>
              <a:t> model, it will generate a vector of 200 dimensions that we will store in </a:t>
            </a:r>
            <a:r>
              <a:rPr lang="en-IN" sz="1800" dirty="0" err="1"/>
              <a:t>embedding_matrix</a:t>
            </a:r>
            <a:r>
              <a:rPr lang="en-IN" sz="1800" dirty="0"/>
              <a:t> and at last we will save this variable as a csv file. So, the 200 dimensional embedding (or vector) of </a:t>
            </a:r>
            <a:r>
              <a:rPr lang="en-IN" sz="1800" dirty="0" err="1"/>
              <a:t>i</a:t>
            </a:r>
            <a:r>
              <a:rPr lang="en-IN" sz="1800" baseline="30000" dirty="0" err="1"/>
              <a:t>th</a:t>
            </a:r>
            <a:r>
              <a:rPr lang="en-IN" sz="1800" dirty="0"/>
              <a:t> word in vocabulary.txt file is at </a:t>
            </a:r>
            <a:r>
              <a:rPr lang="en-IN" sz="1800" dirty="0" err="1"/>
              <a:t>i</a:t>
            </a:r>
            <a:r>
              <a:rPr lang="en-IN" sz="1800" baseline="30000" dirty="0" err="1"/>
              <a:t>th</a:t>
            </a:r>
            <a:r>
              <a:rPr lang="en-IN" sz="1800" dirty="0"/>
              <a:t> index in </a:t>
            </a:r>
            <a:r>
              <a:rPr lang="en-IN" sz="1800" dirty="0" err="1"/>
              <a:t>embedding_matrix</a:t>
            </a:r>
            <a:r>
              <a:rPr lang="en-IN" sz="1800" dirty="0"/>
              <a:t> variable and also in the saved csv file, “embedding_matrix.csv”.</a:t>
            </a:r>
          </a:p>
          <a:p>
            <a:pPr marL="914400" lvl="2" indent="0" algn="just">
              <a:lnSpc>
                <a:spcPct val="100000"/>
              </a:lnSpc>
              <a:spcBef>
                <a:spcPts val="0"/>
              </a:spcBef>
              <a:buNone/>
            </a:pPr>
            <a:r>
              <a:rPr lang="en-IN" sz="1800" dirty="0"/>
              <a:t>We will use this variable (or values) in our encoder-decoder neural network architecture.</a:t>
            </a:r>
          </a:p>
          <a:p>
            <a:pPr marL="857250" lvl="1" indent="-400050" algn="just">
              <a:lnSpc>
                <a:spcPct val="100000"/>
              </a:lnSpc>
              <a:spcBef>
                <a:spcPts val="0"/>
              </a:spcBef>
              <a:buFont typeface="+mj-lt"/>
              <a:buAutoNum type="romanLcPeriod" startAt="6"/>
            </a:pPr>
            <a:r>
              <a:rPr lang="en-IN" sz="1800" dirty="0"/>
              <a:t>Due to memory limitations, we cannot fed the entire data on encoder-decoder neural network architecture. Thus, a function called as “</a:t>
            </a:r>
            <a:r>
              <a:rPr lang="en-IN" sz="1800" dirty="0" err="1"/>
              <a:t>data_generator</a:t>
            </a:r>
            <a:r>
              <a:rPr lang="en-IN" sz="1800" dirty="0"/>
              <a:t>” is created which will prepare data and pass in batches to our encoder-decoder neural network architecture for training. Following tasks are performed by this “</a:t>
            </a:r>
            <a:r>
              <a:rPr lang="en-IN" sz="1800" dirty="0" err="1"/>
              <a:t>data_generator</a:t>
            </a:r>
            <a:r>
              <a:rPr lang="en-IN" sz="1800" dirty="0"/>
              <a:t>” function:</a:t>
            </a:r>
          </a:p>
          <a:p>
            <a:pPr marL="1314450" lvl="2" indent="-400050" algn="just">
              <a:lnSpc>
                <a:spcPct val="100000"/>
              </a:lnSpc>
              <a:spcBef>
                <a:spcPts val="0"/>
              </a:spcBef>
              <a:buFont typeface="+mj-lt"/>
              <a:buAutoNum type="alphaLcPeriod"/>
            </a:pPr>
            <a:r>
              <a:rPr lang="en-IN" sz="1800" dirty="0"/>
              <a:t>Pick an image name, extract its all five captions and bottleneck features from dictionary created in 5.ii. step.</a:t>
            </a:r>
          </a:p>
          <a:p>
            <a:pPr marL="1314450" lvl="2" indent="-400050" algn="just">
              <a:lnSpc>
                <a:spcPct val="100000"/>
              </a:lnSpc>
              <a:spcBef>
                <a:spcPts val="0"/>
              </a:spcBef>
              <a:buFont typeface="+mj-lt"/>
              <a:buAutoNum type="alphaLcPeriod"/>
            </a:pPr>
            <a:r>
              <a:rPr lang="en-IN" sz="1800" dirty="0"/>
              <a:t>Prepare training variable X (i.e., independent variable) and Y (i.e. dependent variable) as follows:</a:t>
            </a:r>
          </a:p>
          <a:p>
            <a:pPr marL="1314450" lvl="2" indent="-400050" algn="just">
              <a:lnSpc>
                <a:spcPct val="100000"/>
              </a:lnSpc>
              <a:spcBef>
                <a:spcPts val="0"/>
              </a:spcBef>
              <a:buFont typeface="+mj-lt"/>
              <a:buAutoNum type="alphaLcPeriod"/>
            </a:pPr>
            <a:endParaRPr lang="en-IN" sz="18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20</a:t>
            </a:fld>
            <a:endParaRPr lang="en-IN"/>
          </a:p>
        </p:txBody>
      </p:sp>
    </p:spTree>
    <p:extLst>
      <p:ext uri="{BB962C8B-B14F-4D97-AF65-F5344CB8AC3E}">
        <p14:creationId xmlns:p14="http://schemas.microsoft.com/office/powerpoint/2010/main" val="975006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lnSpcReduction="10000"/>
          </a:bodyPr>
          <a:lstStyle/>
          <a:p>
            <a:pPr marL="0" indent="0" algn="just">
              <a:lnSpc>
                <a:spcPct val="100000"/>
              </a:lnSpc>
              <a:spcBef>
                <a:spcPts val="0"/>
              </a:spcBef>
              <a:buNone/>
            </a:pPr>
            <a:r>
              <a:rPr lang="en-IN" sz="1800" dirty="0"/>
              <a:t>Suppose following are the five processed captions for </a:t>
            </a:r>
            <a:r>
              <a:rPr lang="en-IN" sz="1800" dirty="0" err="1"/>
              <a:t>i</a:t>
            </a:r>
            <a:r>
              <a:rPr lang="en-IN" sz="1800" baseline="30000" dirty="0" err="1"/>
              <a:t>th</a:t>
            </a:r>
            <a:r>
              <a:rPr lang="en-IN" sz="1800" dirty="0"/>
              <a:t> image: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For now, assume that this is the only image and these are the only five captions in our entire dataset. Thus, our vocabulary (and also </a:t>
            </a:r>
            <a:r>
              <a:rPr lang="en-IN" sz="1800" dirty="0" err="1"/>
              <a:t>wordtoix</a:t>
            </a:r>
            <a:r>
              <a:rPr lang="en-IN" sz="1800" dirty="0"/>
              <a:t> dictionary variable) will look like: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Following are the lengths of above captions: 5, 5, 7, 6, 6. Thus, max caption length is 7 (“</a:t>
            </a:r>
            <a:r>
              <a:rPr lang="en-IN" sz="1800" dirty="0" err="1"/>
              <a:t>max_caption_length</a:t>
            </a:r>
            <a:r>
              <a:rPr lang="en-IN" sz="1800" dirty="0"/>
              <a:t>”).</a:t>
            </a:r>
          </a:p>
          <a:p>
            <a:pPr marL="0" indent="0" algn="just">
              <a:lnSpc>
                <a:spcPct val="100000"/>
              </a:lnSpc>
              <a:spcBef>
                <a:spcPts val="0"/>
              </a:spcBef>
              <a:buNone/>
            </a:pPr>
            <a:r>
              <a:rPr lang="en-IN" sz="1800" dirty="0"/>
              <a:t>Now, the 2048 dimensional bottleneck feature generated by a pre-trained model (InceptionV3, here) of above image is: [f</a:t>
            </a:r>
            <a:r>
              <a:rPr lang="en-IN" sz="1800" baseline="-25000" dirty="0"/>
              <a:t>1</a:t>
            </a:r>
            <a:r>
              <a:rPr lang="en-IN" sz="1800" dirty="0"/>
              <a:t>, f</a:t>
            </a:r>
            <a:r>
              <a:rPr lang="en-IN" sz="1800" baseline="-25000" dirty="0"/>
              <a:t>2</a:t>
            </a:r>
            <a:r>
              <a:rPr lang="en-IN" sz="1800" dirty="0"/>
              <a:t>, f</a:t>
            </a:r>
            <a:r>
              <a:rPr lang="en-IN" sz="1800" baseline="-25000" dirty="0"/>
              <a:t>3</a:t>
            </a:r>
            <a:r>
              <a:rPr lang="en-IN" sz="1800" dirty="0"/>
              <a:t>, …., f</a:t>
            </a:r>
            <a:r>
              <a:rPr lang="en-IN" sz="1800" baseline="-25000" dirty="0"/>
              <a:t>2048</a:t>
            </a:r>
            <a:r>
              <a:rPr lang="en-IN" sz="1800" dirty="0"/>
              <a:t>].</a:t>
            </a:r>
          </a:p>
          <a:p>
            <a:pPr marL="0" indent="0" algn="just">
              <a:lnSpc>
                <a:spcPct val="100000"/>
              </a:lnSpc>
              <a:spcBef>
                <a:spcPts val="0"/>
              </a:spcBef>
              <a:buNone/>
            </a:pPr>
            <a:r>
              <a:rPr lang="en-IN" sz="1800" dirty="0"/>
              <a:t>Now, we will create numerical representation of above captions by using </a:t>
            </a:r>
            <a:r>
              <a:rPr lang="en-IN" sz="1800" dirty="0" err="1"/>
              <a:t>wordtoix</a:t>
            </a:r>
            <a:r>
              <a:rPr lang="en-IN" sz="1800" dirty="0"/>
              <a:t> dictionary variable and pad zeros in them to make length of each caption equal to </a:t>
            </a:r>
            <a:r>
              <a:rPr lang="en-IN" sz="1800" dirty="0" err="1"/>
              <a:t>max_caption_length</a:t>
            </a:r>
            <a:r>
              <a:rPr lang="en-IN" sz="1800" dirty="0"/>
              <a:t> (i.e., 7):</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Zeros are padded to make length of each caption equal to </a:t>
            </a:r>
            <a:r>
              <a:rPr lang="en-IN" sz="1800" dirty="0" err="1"/>
              <a:t>max_caption_length</a:t>
            </a:r>
            <a:r>
              <a:rPr lang="en-IN" sz="1800" dirty="0"/>
              <a:t> because our neural network will take input of a fixed size.</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21</a:t>
            </a:fld>
            <a:endParaRPr lang="en-IN"/>
          </a:p>
        </p:txBody>
      </p:sp>
      <p:graphicFrame>
        <p:nvGraphicFramePr>
          <p:cNvPr id="7" name="Table 7">
            <a:extLst>
              <a:ext uri="{FF2B5EF4-FFF2-40B4-BE49-F238E27FC236}">
                <a16:creationId xmlns:a16="http://schemas.microsoft.com/office/drawing/2014/main" xmlns="" id="{C1D7B18B-F719-4FA1-8099-62547C038289}"/>
              </a:ext>
            </a:extLst>
          </p:cNvPr>
          <p:cNvGraphicFramePr>
            <a:graphicFrameLocks noGrp="1"/>
          </p:cNvGraphicFramePr>
          <p:nvPr>
            <p:extLst>
              <p:ext uri="{D42A27DB-BD31-4B8C-83A1-F6EECF244321}">
                <p14:modId xmlns:p14="http://schemas.microsoft.com/office/powerpoint/2010/main" val="965423962"/>
              </p:ext>
            </p:extLst>
          </p:nvPr>
        </p:nvGraphicFramePr>
        <p:xfrm>
          <a:off x="838199" y="1461789"/>
          <a:ext cx="9525001" cy="1005840"/>
        </p:xfrm>
        <a:graphic>
          <a:graphicData uri="http://schemas.openxmlformats.org/drawingml/2006/table">
            <a:tbl>
              <a:tblPr bandRow="1">
                <a:tableStyleId>{5C22544A-7EE6-4342-B048-85BDC9FD1C3A}</a:tableStyleId>
              </a:tblPr>
              <a:tblGrid>
                <a:gridCol w="4926497">
                  <a:extLst>
                    <a:ext uri="{9D8B030D-6E8A-4147-A177-3AD203B41FA5}">
                      <a16:colId xmlns:a16="http://schemas.microsoft.com/office/drawing/2014/main" xmlns="" val="3034872970"/>
                    </a:ext>
                  </a:extLst>
                </a:gridCol>
                <a:gridCol w="4598504">
                  <a:extLst>
                    <a:ext uri="{9D8B030D-6E8A-4147-A177-3AD203B41FA5}">
                      <a16:colId xmlns:a16="http://schemas.microsoft.com/office/drawing/2014/main" xmlns="" val="2251918797"/>
                    </a:ext>
                  </a:extLst>
                </a:gridCol>
              </a:tblGrid>
              <a:tr h="153259">
                <a:tc>
                  <a:txBody>
                    <a:bodyPr/>
                    <a:lstStyle/>
                    <a:p>
                      <a:r>
                        <a:rPr lang="en-IN" sz="1600" dirty="0"/>
                        <a:t>1. “</a:t>
                      </a:r>
                      <a:r>
                        <a:rPr lang="en-IN" sz="1600" dirty="0" err="1"/>
                        <a:t>startseq</a:t>
                      </a:r>
                      <a:r>
                        <a:rPr lang="en-IN" sz="1600" dirty="0"/>
                        <a:t>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2. “</a:t>
                      </a:r>
                      <a:r>
                        <a:rPr lang="en-IN" sz="1600" dirty="0" err="1"/>
                        <a:t>startseq</a:t>
                      </a:r>
                      <a:r>
                        <a:rPr lang="en-IN" sz="1600" dirty="0"/>
                        <a:t> man on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753114079"/>
                  </a:ext>
                </a:extLst>
              </a:tr>
              <a:tr h="153259">
                <a:tc>
                  <a:txBody>
                    <a:bodyPr/>
                    <a:lstStyle/>
                    <a:p>
                      <a:r>
                        <a:rPr lang="en-IN" sz="1600" dirty="0"/>
                        <a:t>3. “</a:t>
                      </a:r>
                      <a:r>
                        <a:rPr lang="en-IN" sz="1600" dirty="0" err="1"/>
                        <a:t>startseq</a:t>
                      </a:r>
                      <a:r>
                        <a:rPr lang="en-IN" sz="1600" dirty="0"/>
                        <a:t> man wearing helmet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4. “</a:t>
                      </a:r>
                      <a:r>
                        <a:rPr lang="en-IN" sz="1600" dirty="0" err="1"/>
                        <a:t>startseq</a:t>
                      </a:r>
                      <a:r>
                        <a:rPr lang="en-IN" sz="1600" dirty="0"/>
                        <a:t> man enjoying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769681522"/>
                  </a:ext>
                </a:extLst>
              </a:tr>
              <a:tr h="153259">
                <a:tc>
                  <a:txBody>
                    <a:bodyPr/>
                    <a:lstStyle/>
                    <a:p>
                      <a:r>
                        <a:rPr lang="en-IN" sz="1600" dirty="0"/>
                        <a:t>5. “</a:t>
                      </a:r>
                      <a:r>
                        <a:rPr lang="en-IN" sz="1600" dirty="0" err="1"/>
                        <a:t>startseq</a:t>
                      </a:r>
                      <a:r>
                        <a:rPr lang="en-IN" sz="1600" dirty="0"/>
                        <a:t> happy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47956420"/>
                  </a:ext>
                </a:extLst>
              </a:tr>
            </a:tbl>
          </a:graphicData>
        </a:graphic>
      </p:graphicFrame>
      <p:pic>
        <p:nvPicPr>
          <p:cNvPr id="9" name="Picture 8">
            <a:extLst>
              <a:ext uri="{FF2B5EF4-FFF2-40B4-BE49-F238E27FC236}">
                <a16:creationId xmlns:a16="http://schemas.microsoft.com/office/drawing/2014/main" xmlns="" id="{E31162F2-89B2-4922-87BE-A47BDDD257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10263" y="476388"/>
            <a:ext cx="2143538" cy="1378916"/>
          </a:xfrm>
          <a:prstGeom prst="rect">
            <a:avLst/>
          </a:prstGeom>
        </p:spPr>
      </p:pic>
      <p:graphicFrame>
        <p:nvGraphicFramePr>
          <p:cNvPr id="11" name="Table 11">
            <a:extLst>
              <a:ext uri="{FF2B5EF4-FFF2-40B4-BE49-F238E27FC236}">
                <a16:creationId xmlns:a16="http://schemas.microsoft.com/office/drawing/2014/main" xmlns="" id="{BA7FDF9A-CB5A-4C69-B5F1-19EF9D82EEEA}"/>
              </a:ext>
            </a:extLst>
          </p:cNvPr>
          <p:cNvGraphicFramePr>
            <a:graphicFrameLocks noGrp="1"/>
          </p:cNvGraphicFramePr>
          <p:nvPr>
            <p:extLst>
              <p:ext uri="{D42A27DB-BD31-4B8C-83A1-F6EECF244321}">
                <p14:modId xmlns:p14="http://schemas.microsoft.com/office/powerpoint/2010/main" val="4166018344"/>
              </p:ext>
            </p:extLst>
          </p:nvPr>
        </p:nvGraphicFramePr>
        <p:xfrm>
          <a:off x="918313" y="2848657"/>
          <a:ext cx="10435485" cy="670560"/>
        </p:xfrm>
        <a:graphic>
          <a:graphicData uri="http://schemas.openxmlformats.org/drawingml/2006/table">
            <a:tbl>
              <a:tblPr bandRow="1">
                <a:tableStyleId>{5C22544A-7EE6-4342-B048-85BDC9FD1C3A}</a:tableStyleId>
              </a:tblPr>
              <a:tblGrid>
                <a:gridCol w="2087097">
                  <a:extLst>
                    <a:ext uri="{9D8B030D-6E8A-4147-A177-3AD203B41FA5}">
                      <a16:colId xmlns:a16="http://schemas.microsoft.com/office/drawing/2014/main" xmlns="" val="1625993285"/>
                    </a:ext>
                  </a:extLst>
                </a:gridCol>
                <a:gridCol w="2087097">
                  <a:extLst>
                    <a:ext uri="{9D8B030D-6E8A-4147-A177-3AD203B41FA5}">
                      <a16:colId xmlns:a16="http://schemas.microsoft.com/office/drawing/2014/main" xmlns="" val="2002752227"/>
                    </a:ext>
                  </a:extLst>
                </a:gridCol>
                <a:gridCol w="2087097">
                  <a:extLst>
                    <a:ext uri="{9D8B030D-6E8A-4147-A177-3AD203B41FA5}">
                      <a16:colId xmlns:a16="http://schemas.microsoft.com/office/drawing/2014/main" xmlns="" val="1168972226"/>
                    </a:ext>
                  </a:extLst>
                </a:gridCol>
                <a:gridCol w="2087097">
                  <a:extLst>
                    <a:ext uri="{9D8B030D-6E8A-4147-A177-3AD203B41FA5}">
                      <a16:colId xmlns:a16="http://schemas.microsoft.com/office/drawing/2014/main" xmlns="" val="873165184"/>
                    </a:ext>
                  </a:extLst>
                </a:gridCol>
                <a:gridCol w="2087097">
                  <a:extLst>
                    <a:ext uri="{9D8B030D-6E8A-4147-A177-3AD203B41FA5}">
                      <a16:colId xmlns:a16="http://schemas.microsoft.com/office/drawing/2014/main" xmlns="" val="1596955192"/>
                    </a:ext>
                  </a:extLst>
                </a:gridCol>
              </a:tblGrid>
              <a:tr h="236515">
                <a:tc>
                  <a:txBody>
                    <a:bodyPr/>
                    <a:lstStyle/>
                    <a:p>
                      <a:r>
                        <a:rPr lang="en-IN" sz="1600" dirty="0"/>
                        <a:t>1. “</a:t>
                      </a:r>
                      <a:r>
                        <a:rPr lang="en-IN" sz="1600" dirty="0" err="1"/>
                        <a:t>startseq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“man”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“driving”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4. “scooter”</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a:t>
                      </a:r>
                      <a:r>
                        <a:rPr lang="en-IN" sz="1600" dirty="0" err="1"/>
                        <a:t>endseq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55510216"/>
                  </a:ext>
                </a:extLst>
              </a:tr>
              <a:tr h="236515">
                <a:tc>
                  <a:txBody>
                    <a:bodyPr/>
                    <a:lstStyle/>
                    <a:p>
                      <a:r>
                        <a:rPr lang="en-IN" sz="1600" dirty="0"/>
                        <a:t>6. “on”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7. “wearing”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8. “helmet”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9. “enjoying”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10. “happy”</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34948506"/>
                  </a:ext>
                </a:extLst>
              </a:tr>
            </a:tbl>
          </a:graphicData>
        </a:graphic>
      </p:graphicFrame>
      <p:graphicFrame>
        <p:nvGraphicFramePr>
          <p:cNvPr id="13" name="Table 13">
            <a:extLst>
              <a:ext uri="{FF2B5EF4-FFF2-40B4-BE49-F238E27FC236}">
                <a16:creationId xmlns:a16="http://schemas.microsoft.com/office/drawing/2014/main" xmlns="" id="{9F3A6247-5AAB-4C2D-B420-5D14AF0155D6}"/>
              </a:ext>
            </a:extLst>
          </p:cNvPr>
          <p:cNvGraphicFramePr>
            <a:graphicFrameLocks noGrp="1"/>
          </p:cNvGraphicFramePr>
          <p:nvPr>
            <p:extLst>
              <p:ext uri="{D42A27DB-BD31-4B8C-83A1-F6EECF244321}">
                <p14:modId xmlns:p14="http://schemas.microsoft.com/office/powerpoint/2010/main" val="2468757550"/>
              </p:ext>
            </p:extLst>
          </p:nvPr>
        </p:nvGraphicFramePr>
        <p:xfrm>
          <a:off x="838199" y="4721996"/>
          <a:ext cx="10515600" cy="670560"/>
        </p:xfrm>
        <a:graphic>
          <a:graphicData uri="http://schemas.openxmlformats.org/drawingml/2006/table">
            <a:tbl>
              <a:tblPr bandRow="1">
                <a:tableStyleId>{5C22544A-7EE6-4342-B048-85BDC9FD1C3A}</a:tableStyleId>
              </a:tblPr>
              <a:tblGrid>
                <a:gridCol w="3505200">
                  <a:extLst>
                    <a:ext uri="{9D8B030D-6E8A-4147-A177-3AD203B41FA5}">
                      <a16:colId xmlns:a16="http://schemas.microsoft.com/office/drawing/2014/main" xmlns="" val="764850448"/>
                    </a:ext>
                  </a:extLst>
                </a:gridCol>
                <a:gridCol w="3505200">
                  <a:extLst>
                    <a:ext uri="{9D8B030D-6E8A-4147-A177-3AD203B41FA5}">
                      <a16:colId xmlns:a16="http://schemas.microsoft.com/office/drawing/2014/main" xmlns="" val="348465865"/>
                    </a:ext>
                  </a:extLst>
                </a:gridCol>
                <a:gridCol w="3505200">
                  <a:extLst>
                    <a:ext uri="{9D8B030D-6E8A-4147-A177-3AD203B41FA5}">
                      <a16:colId xmlns:a16="http://schemas.microsoft.com/office/drawing/2014/main" xmlns="" val="1848297289"/>
                    </a:ext>
                  </a:extLst>
                </a:gridCol>
              </a:tblGrid>
              <a:tr h="216553">
                <a:tc>
                  <a:txBody>
                    <a:bodyPr/>
                    <a:lstStyle/>
                    <a:p>
                      <a:r>
                        <a:rPr lang="en-IN" sz="1600" dirty="0"/>
                        <a:t>1. (1, 2, 3,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(1, 2, 6,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(1, 2, 7, 8, 3, 4, 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74627282"/>
                  </a:ext>
                </a:extLst>
              </a:tr>
              <a:tr h="216553">
                <a:tc>
                  <a:txBody>
                    <a:bodyPr/>
                    <a:lstStyle/>
                    <a:p>
                      <a:r>
                        <a:rPr lang="en-IN" sz="1600" dirty="0"/>
                        <a:t>4. (1, 2, 9,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(1, 10, 2,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6008200"/>
                  </a:ext>
                </a:extLst>
              </a:tr>
            </a:tbl>
          </a:graphicData>
        </a:graphic>
      </p:graphicFrame>
    </p:spTree>
    <p:extLst>
      <p:ext uri="{BB962C8B-B14F-4D97-AF65-F5344CB8AC3E}">
        <p14:creationId xmlns:p14="http://schemas.microsoft.com/office/powerpoint/2010/main" val="3018812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0" indent="0" algn="just">
              <a:lnSpc>
                <a:spcPct val="100000"/>
              </a:lnSpc>
              <a:spcBef>
                <a:spcPts val="0"/>
              </a:spcBef>
              <a:buNone/>
            </a:pPr>
            <a:r>
              <a:rPr lang="en-IN" sz="1800" dirty="0"/>
              <a:t>Since, our model will generate captions word by word, thus we will train our image captioning model word by word, as shown below:</a:t>
            </a:r>
          </a:p>
          <a:p>
            <a:pPr marL="0" indent="0" algn="just">
              <a:lnSpc>
                <a:spcPct val="100000"/>
              </a:lnSpc>
              <a:spcBef>
                <a:spcPts val="0"/>
              </a:spcBef>
              <a:buNone/>
            </a:pPr>
            <a:endParaRPr lang="en-IN" sz="18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22</a:t>
            </a:fld>
            <a:endParaRPr lang="en-IN"/>
          </a:p>
        </p:txBody>
      </p:sp>
      <p:graphicFrame>
        <p:nvGraphicFramePr>
          <p:cNvPr id="6" name="Table 6">
            <a:extLst>
              <a:ext uri="{FF2B5EF4-FFF2-40B4-BE49-F238E27FC236}">
                <a16:creationId xmlns:a16="http://schemas.microsoft.com/office/drawing/2014/main" xmlns="" id="{C1E06144-0F57-4633-A8CE-E9F59E0D6DD7}"/>
              </a:ext>
            </a:extLst>
          </p:cNvPr>
          <p:cNvGraphicFramePr>
            <a:graphicFrameLocks noGrp="1"/>
          </p:cNvGraphicFramePr>
          <p:nvPr>
            <p:extLst>
              <p:ext uri="{D42A27DB-BD31-4B8C-83A1-F6EECF244321}">
                <p14:modId xmlns:p14="http://schemas.microsoft.com/office/powerpoint/2010/main" val="4259647424"/>
              </p:ext>
            </p:extLst>
          </p:nvPr>
        </p:nvGraphicFramePr>
        <p:xfrm>
          <a:off x="838200" y="1793090"/>
          <a:ext cx="10515601" cy="4358640"/>
        </p:xfrm>
        <a:graphic>
          <a:graphicData uri="http://schemas.openxmlformats.org/drawingml/2006/table">
            <a:tbl>
              <a:tblPr firstRow="1" bandRow="1">
                <a:tableStyleId>{5C22544A-7EE6-4342-B048-85BDC9FD1C3A}</a:tableStyleId>
              </a:tblPr>
              <a:tblGrid>
                <a:gridCol w="699052">
                  <a:extLst>
                    <a:ext uri="{9D8B030D-6E8A-4147-A177-3AD203B41FA5}">
                      <a16:colId xmlns:a16="http://schemas.microsoft.com/office/drawing/2014/main" xmlns="" val="3249865570"/>
                    </a:ext>
                  </a:extLst>
                </a:gridCol>
                <a:gridCol w="4041913">
                  <a:extLst>
                    <a:ext uri="{9D8B030D-6E8A-4147-A177-3AD203B41FA5}">
                      <a16:colId xmlns:a16="http://schemas.microsoft.com/office/drawing/2014/main" xmlns="" val="371997466"/>
                    </a:ext>
                  </a:extLst>
                </a:gridCol>
                <a:gridCol w="3472070">
                  <a:extLst>
                    <a:ext uri="{9D8B030D-6E8A-4147-A177-3AD203B41FA5}">
                      <a16:colId xmlns:a16="http://schemas.microsoft.com/office/drawing/2014/main" xmlns="" val="4110403680"/>
                    </a:ext>
                  </a:extLst>
                </a:gridCol>
                <a:gridCol w="2302566">
                  <a:extLst>
                    <a:ext uri="{9D8B030D-6E8A-4147-A177-3AD203B41FA5}">
                      <a16:colId xmlns:a16="http://schemas.microsoft.com/office/drawing/2014/main" xmlns="" val="619988004"/>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(Dependent Variable)</a:t>
                      </a:r>
                    </a:p>
                  </a:txBody>
                  <a:tcPr anchor="ctr"/>
                </a:tc>
                <a:extLst>
                  <a:ext uri="{0D108BD9-81ED-4DB2-BD59-A6C34878D82A}">
                    <a16:rowId xmlns:a16="http://schemas.microsoft.com/office/drawing/2014/main" xmlns="" val="1587460518"/>
                  </a:ext>
                </a:extLst>
              </a:tr>
              <a:tr h="0">
                <a:tc>
                  <a:txBody>
                    <a:bodyPr/>
                    <a:lstStyle/>
                    <a:p>
                      <a:r>
                        <a:rPr lang="en-IN" sz="1600" dirty="0"/>
                        <a:t>1</a:t>
                      </a:r>
                    </a:p>
                  </a:txBody>
                  <a:tcPr/>
                </a:tc>
                <a:tc>
                  <a:txBody>
                    <a:bodyPr/>
                    <a:lstStyle/>
                    <a:p>
                      <a:r>
                        <a:rPr lang="en-IN" sz="1600" dirty="0"/>
                        <a:t>“</a:t>
                      </a:r>
                      <a:r>
                        <a:rPr lang="en-IN" sz="1600" dirty="0" err="1"/>
                        <a:t>startseq</a:t>
                      </a:r>
                      <a:r>
                        <a:rPr lang="en-IN" sz="1600" dirty="0"/>
                        <a:t>”</a:t>
                      </a:r>
                    </a:p>
                  </a:txBody>
                  <a:tcPr/>
                </a:tc>
                <a:tc>
                  <a:txBody>
                    <a:bodyPr/>
                    <a:lstStyle/>
                    <a:p>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algn="ctr"/>
                      <a:r>
                        <a:rPr lang="en-IN" sz="1600" dirty="0"/>
                        <a:t>“man” (2)</a:t>
                      </a:r>
                    </a:p>
                  </a:txBody>
                  <a:tcPr anchor="ctr"/>
                </a:tc>
                <a:extLst>
                  <a:ext uri="{0D108BD9-81ED-4DB2-BD59-A6C34878D82A}">
                    <a16:rowId xmlns:a16="http://schemas.microsoft.com/office/drawing/2014/main" xmlns="" val="1114464614"/>
                  </a:ext>
                </a:extLst>
              </a:tr>
              <a:tr h="0">
                <a:tc>
                  <a:txBody>
                    <a:bodyPr/>
                    <a:lstStyle/>
                    <a:p>
                      <a:r>
                        <a:rPr lang="en-IN" sz="1600" dirty="0"/>
                        <a:t>2</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xmlns="" val="1453760822"/>
                  </a:ext>
                </a:extLst>
              </a:tr>
              <a:tr h="0">
                <a:tc>
                  <a:txBody>
                    <a:bodyPr/>
                    <a:lstStyle/>
                    <a:p>
                      <a:r>
                        <a:rPr lang="en-IN" sz="1600" dirty="0"/>
                        <a:t>3</a:t>
                      </a:r>
                    </a:p>
                  </a:txBody>
                  <a:tcPr/>
                </a:tc>
                <a:tc>
                  <a:txBody>
                    <a:bodyPr/>
                    <a:lstStyle/>
                    <a:p>
                      <a:r>
                        <a:rPr lang="en-IN" sz="1600" dirty="0"/>
                        <a:t>“</a:t>
                      </a:r>
                      <a:r>
                        <a:rPr lang="en-IN" sz="1600" dirty="0" err="1"/>
                        <a:t>startseq</a:t>
                      </a:r>
                      <a:r>
                        <a:rPr lang="en-IN" sz="1600" dirty="0"/>
                        <a:t> man driving”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xmlns="" val="1675485532"/>
                  </a:ext>
                </a:extLst>
              </a:tr>
              <a:tr h="0">
                <a:tc>
                  <a:txBody>
                    <a:bodyPr/>
                    <a:lstStyle/>
                    <a:p>
                      <a:r>
                        <a:rPr lang="en-IN" sz="1600" dirty="0"/>
                        <a:t>4</a:t>
                      </a:r>
                    </a:p>
                  </a:txBody>
                  <a:tcPr/>
                </a:tc>
                <a:tc>
                  <a:txBody>
                    <a:bodyPr/>
                    <a:lstStyle/>
                    <a:p>
                      <a:r>
                        <a:rPr lang="en-IN" sz="1600" dirty="0"/>
                        <a:t>“</a:t>
                      </a:r>
                      <a:r>
                        <a:rPr lang="en-IN" sz="1600" dirty="0" err="1"/>
                        <a:t>startseq</a:t>
                      </a:r>
                      <a:r>
                        <a:rPr lang="en-IN" sz="1600" dirty="0"/>
                        <a:t> man driving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xmlns="" val="3784564789"/>
                  </a:ext>
                </a:extLst>
              </a:tr>
              <a:tr h="0">
                <a:tc>
                  <a:txBody>
                    <a:bodyPr/>
                    <a:lstStyle/>
                    <a:p>
                      <a:r>
                        <a:rPr lang="en-IN" sz="1600" dirty="0"/>
                        <a:t>5</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xmlns="" val="1456887150"/>
                  </a:ext>
                </a:extLst>
              </a:tr>
              <a:tr h="0">
                <a:tc>
                  <a:txBody>
                    <a:bodyPr/>
                    <a:lstStyle/>
                    <a:p>
                      <a:r>
                        <a:rPr lang="en-IN" sz="1600" dirty="0"/>
                        <a:t>6</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“on” (6)</a:t>
                      </a:r>
                    </a:p>
                  </a:txBody>
                  <a:tcPr anchor="ctr"/>
                </a:tc>
                <a:extLst>
                  <a:ext uri="{0D108BD9-81ED-4DB2-BD59-A6C34878D82A}">
                    <a16:rowId xmlns:a16="http://schemas.microsoft.com/office/drawing/2014/main" xmlns="" val="1307625920"/>
                  </a:ext>
                </a:extLst>
              </a:tr>
              <a:tr h="0">
                <a:tc>
                  <a:txBody>
                    <a:bodyPr/>
                    <a:lstStyle/>
                    <a:p>
                      <a:r>
                        <a:rPr lang="en-IN" sz="1600" dirty="0"/>
                        <a:t>7</a:t>
                      </a:r>
                    </a:p>
                  </a:txBody>
                  <a:tcPr/>
                </a:tc>
                <a:tc>
                  <a:txBody>
                    <a:bodyPr/>
                    <a:lstStyle/>
                    <a:p>
                      <a:r>
                        <a:rPr lang="en-IN" sz="1600" dirty="0"/>
                        <a:t>“</a:t>
                      </a:r>
                      <a:r>
                        <a:rPr lang="en-IN" sz="1600" dirty="0" err="1"/>
                        <a:t>startseq</a:t>
                      </a:r>
                      <a:r>
                        <a:rPr lang="en-IN" sz="1600" dirty="0"/>
                        <a:t> man 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xmlns="" val="3029769833"/>
                  </a:ext>
                </a:extLst>
              </a:tr>
              <a:tr h="0">
                <a:tc>
                  <a:txBody>
                    <a:bodyPr/>
                    <a:lstStyle/>
                    <a:p>
                      <a:r>
                        <a:rPr lang="en-IN" sz="1600" dirty="0"/>
                        <a:t>8</a:t>
                      </a:r>
                    </a:p>
                  </a:txBody>
                  <a:tcPr/>
                </a:tc>
                <a:tc>
                  <a:txBody>
                    <a:bodyPr/>
                    <a:lstStyle/>
                    <a:p>
                      <a:r>
                        <a:rPr lang="en-IN" sz="1600" dirty="0"/>
                        <a:t>“</a:t>
                      </a:r>
                      <a:r>
                        <a:rPr lang="en-IN" sz="1600" dirty="0" err="1"/>
                        <a:t>startseq</a:t>
                      </a:r>
                      <a:r>
                        <a:rPr lang="en-IN" sz="1600" dirty="0"/>
                        <a:t> man on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xmlns="" val="4181254745"/>
                  </a:ext>
                </a:extLst>
              </a:tr>
              <a:tr h="0">
                <a:tc>
                  <a:txBody>
                    <a:bodyPr/>
                    <a:lstStyle/>
                    <a:p>
                      <a:r>
                        <a:rPr lang="en-IN" sz="1600" dirty="0"/>
                        <a:t>9</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xmlns="" val="2828916017"/>
                  </a:ext>
                </a:extLst>
              </a:tr>
              <a:tr h="0">
                <a:tc>
                  <a:txBody>
                    <a:bodyPr/>
                    <a:lstStyle/>
                    <a:p>
                      <a:r>
                        <a:rPr lang="en-IN" sz="1600" dirty="0"/>
                        <a:t>10</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“wearing” (7)</a:t>
                      </a:r>
                    </a:p>
                  </a:txBody>
                  <a:tcPr anchor="ctr"/>
                </a:tc>
                <a:extLst>
                  <a:ext uri="{0D108BD9-81ED-4DB2-BD59-A6C34878D82A}">
                    <a16:rowId xmlns:a16="http://schemas.microsoft.com/office/drawing/2014/main" xmlns="" val="45773675"/>
                  </a:ext>
                </a:extLst>
              </a:tr>
              <a:tr h="0">
                <a:tc>
                  <a:txBody>
                    <a:bodyPr/>
                    <a:lstStyle/>
                    <a:p>
                      <a:r>
                        <a:rPr lang="en-IN" sz="1600" dirty="0"/>
                        <a:t>11</a:t>
                      </a:r>
                    </a:p>
                  </a:txBody>
                  <a:tcPr/>
                </a:tc>
                <a:tc>
                  <a:txBody>
                    <a:bodyPr/>
                    <a:lstStyle/>
                    <a:p>
                      <a:r>
                        <a:rPr lang="en-IN" sz="1600" dirty="0"/>
                        <a:t>“</a:t>
                      </a:r>
                      <a:r>
                        <a:rPr lang="en-IN" sz="1600" dirty="0" err="1"/>
                        <a:t>startseq</a:t>
                      </a:r>
                      <a:r>
                        <a:rPr lang="en-IN" sz="1600" dirty="0"/>
                        <a:t> man wearing”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“helmet” (8)</a:t>
                      </a:r>
                    </a:p>
                  </a:txBody>
                  <a:tcPr anchor="ctr"/>
                </a:tc>
                <a:extLst>
                  <a:ext uri="{0D108BD9-81ED-4DB2-BD59-A6C34878D82A}">
                    <a16:rowId xmlns:a16="http://schemas.microsoft.com/office/drawing/2014/main" xmlns="" val="4067745190"/>
                  </a:ext>
                </a:extLst>
              </a:tr>
              <a:tr h="0">
                <a:tc>
                  <a:txBody>
                    <a:bodyPr/>
                    <a:lstStyle/>
                    <a:p>
                      <a:r>
                        <a:rPr lang="en-IN" sz="1600" dirty="0"/>
                        <a:t>12</a:t>
                      </a:r>
                    </a:p>
                  </a:txBody>
                  <a:tcPr/>
                </a:tc>
                <a:tc>
                  <a:txBody>
                    <a:bodyPr/>
                    <a:lstStyle/>
                    <a:p>
                      <a:r>
                        <a:rPr lang="en-IN" sz="1600" dirty="0"/>
                        <a:t>“</a:t>
                      </a:r>
                      <a:r>
                        <a:rPr lang="en-IN" sz="1600" dirty="0" err="1"/>
                        <a:t>startseq</a:t>
                      </a:r>
                      <a:r>
                        <a:rPr lang="en-IN" sz="1600" dirty="0"/>
                        <a:t> man wearing helmet”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xmlns="" val="705947826"/>
                  </a:ext>
                </a:extLst>
              </a:tr>
            </a:tbl>
          </a:graphicData>
        </a:graphic>
      </p:graphicFrame>
    </p:spTree>
    <p:extLst>
      <p:ext uri="{BB962C8B-B14F-4D97-AF65-F5344CB8AC3E}">
        <p14:creationId xmlns:p14="http://schemas.microsoft.com/office/powerpoint/2010/main" val="878976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graphicFrame>
        <p:nvGraphicFramePr>
          <p:cNvPr id="6" name="Table 6">
            <a:extLst>
              <a:ext uri="{FF2B5EF4-FFF2-40B4-BE49-F238E27FC236}">
                <a16:creationId xmlns:a16="http://schemas.microsoft.com/office/drawing/2014/main" xmlns="" id="{57899852-00E4-48D5-8493-D7C3F071DA03}"/>
              </a:ext>
            </a:extLst>
          </p:cNvPr>
          <p:cNvGraphicFramePr>
            <a:graphicFrameLocks noGrp="1"/>
          </p:cNvGraphicFramePr>
          <p:nvPr>
            <p:ph idx="1"/>
            <p:extLst>
              <p:ext uri="{D42A27DB-BD31-4B8C-83A1-F6EECF244321}">
                <p14:modId xmlns:p14="http://schemas.microsoft.com/office/powerpoint/2010/main" val="1983039118"/>
              </p:ext>
            </p:extLst>
          </p:nvPr>
        </p:nvGraphicFramePr>
        <p:xfrm>
          <a:off x="838204" y="1060176"/>
          <a:ext cx="10515596" cy="4358640"/>
        </p:xfrm>
        <a:graphic>
          <a:graphicData uri="http://schemas.openxmlformats.org/drawingml/2006/table">
            <a:tbl>
              <a:tblPr firstRow="1" bandRow="1">
                <a:tableStyleId>{5C22544A-7EE6-4342-B048-85BDC9FD1C3A}</a:tableStyleId>
              </a:tblPr>
              <a:tblGrid>
                <a:gridCol w="659293">
                  <a:extLst>
                    <a:ext uri="{9D8B030D-6E8A-4147-A177-3AD203B41FA5}">
                      <a16:colId xmlns:a16="http://schemas.microsoft.com/office/drawing/2014/main" xmlns="" val="3967142194"/>
                    </a:ext>
                  </a:extLst>
                </a:gridCol>
                <a:gridCol w="4850295">
                  <a:extLst>
                    <a:ext uri="{9D8B030D-6E8A-4147-A177-3AD203B41FA5}">
                      <a16:colId xmlns:a16="http://schemas.microsoft.com/office/drawing/2014/main" xmlns="" val="845744349"/>
                    </a:ext>
                  </a:extLst>
                </a:gridCol>
                <a:gridCol w="3286539">
                  <a:extLst>
                    <a:ext uri="{9D8B030D-6E8A-4147-A177-3AD203B41FA5}">
                      <a16:colId xmlns:a16="http://schemas.microsoft.com/office/drawing/2014/main" xmlns="" val="3119492930"/>
                    </a:ext>
                  </a:extLst>
                </a:gridCol>
                <a:gridCol w="1719469">
                  <a:extLst>
                    <a:ext uri="{9D8B030D-6E8A-4147-A177-3AD203B41FA5}">
                      <a16:colId xmlns:a16="http://schemas.microsoft.com/office/drawing/2014/main" xmlns="" val="2461260376"/>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a:t>
                      </a:r>
                      <a:r>
                        <a:rPr lang="en-IN" sz="1600" dirty="0" err="1"/>
                        <a:t>Dep.Var</a:t>
                      </a:r>
                      <a:r>
                        <a:rPr lang="en-IN" sz="1600" dirty="0"/>
                        <a:t>.)</a:t>
                      </a:r>
                    </a:p>
                  </a:txBody>
                  <a:tcPr anchor="ctr"/>
                </a:tc>
                <a:extLst>
                  <a:ext uri="{0D108BD9-81ED-4DB2-BD59-A6C34878D82A}">
                    <a16:rowId xmlns:a16="http://schemas.microsoft.com/office/drawing/2014/main" xmlns="" val="338402846"/>
                  </a:ext>
                </a:extLst>
              </a:tr>
              <a:tr h="0">
                <a:tc>
                  <a:txBody>
                    <a:bodyPr/>
                    <a:lstStyle/>
                    <a:p>
                      <a:pPr algn="ctr"/>
                      <a:r>
                        <a:rPr lang="en-IN" sz="1600" dirty="0"/>
                        <a:t>13</a:t>
                      </a:r>
                    </a:p>
                  </a:txBody>
                  <a:tcPr anchor="ctr"/>
                </a:tc>
                <a:tc>
                  <a:txBody>
                    <a:bodyPr/>
                    <a:lstStyle/>
                    <a:p>
                      <a:pPr algn="just"/>
                      <a:r>
                        <a:rPr lang="en-IN" sz="1600" dirty="0"/>
                        <a:t>“</a:t>
                      </a:r>
                      <a:r>
                        <a:rPr lang="en-IN" sz="1600" dirty="0" err="1"/>
                        <a:t>startseq</a:t>
                      </a:r>
                      <a:r>
                        <a:rPr lang="en-IN" sz="1600" dirty="0"/>
                        <a:t> man wearing helmet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xmlns="" val="53499860"/>
                  </a:ext>
                </a:extLst>
              </a:tr>
              <a:tr h="0">
                <a:tc>
                  <a:txBody>
                    <a:bodyPr/>
                    <a:lstStyle/>
                    <a:p>
                      <a:pPr algn="ctr"/>
                      <a:r>
                        <a:rPr lang="en-IN" sz="1600" dirty="0"/>
                        <a:t>14</a:t>
                      </a:r>
                    </a:p>
                  </a:txBody>
                  <a:tcPr anchor="ctr"/>
                </a:tc>
                <a:tc>
                  <a:txBody>
                    <a:bodyPr/>
                    <a:lstStyle/>
                    <a:p>
                      <a:pPr algn="just"/>
                      <a:r>
                        <a:rPr lang="en-IN" sz="1600" dirty="0"/>
                        <a:t>“</a:t>
                      </a:r>
                      <a:r>
                        <a:rPr lang="en-IN" sz="1600" dirty="0" err="1"/>
                        <a:t>startseq</a:t>
                      </a:r>
                      <a:r>
                        <a:rPr lang="en-IN" sz="1600" dirty="0"/>
                        <a:t> man wearing helmet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4,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xmlns="" val="1809846653"/>
                  </a:ext>
                </a:extLst>
              </a:tr>
              <a:tr h="0">
                <a:tc>
                  <a:txBody>
                    <a:bodyPr/>
                    <a:lstStyle/>
                    <a:p>
                      <a:pPr algn="ctr"/>
                      <a:r>
                        <a:rPr lang="en-IN" sz="1600" dirty="0"/>
                        <a:t>15</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xmlns="" val="1274676589"/>
                  </a:ext>
                </a:extLst>
              </a:tr>
              <a:tr h="0">
                <a:tc>
                  <a:txBody>
                    <a:bodyPr/>
                    <a:lstStyle/>
                    <a:p>
                      <a:pPr algn="ctr"/>
                      <a:r>
                        <a:rPr lang="en-IN" sz="1600" dirty="0"/>
                        <a:t>16</a:t>
                      </a:r>
                    </a:p>
                  </a:txBody>
                  <a:tcPr anchor="ctr"/>
                </a:tc>
                <a:tc>
                  <a:txBody>
                    <a:bodyPr/>
                    <a:lstStyle/>
                    <a:p>
                      <a:pPr algn="just"/>
                      <a:r>
                        <a:rPr lang="en-IN" sz="1600" dirty="0"/>
                        <a:t>“</a:t>
                      </a:r>
                      <a:r>
                        <a:rPr lang="en-IN" sz="1600" dirty="0" err="1"/>
                        <a:t>startseq</a:t>
                      </a:r>
                      <a:r>
                        <a:rPr lang="en-IN" sz="1600" dirty="0"/>
                        <a:t>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“enjoying”(9)</a:t>
                      </a:r>
                    </a:p>
                  </a:txBody>
                  <a:tcPr anchor="ctr"/>
                </a:tc>
                <a:extLst>
                  <a:ext uri="{0D108BD9-81ED-4DB2-BD59-A6C34878D82A}">
                    <a16:rowId xmlns:a16="http://schemas.microsoft.com/office/drawing/2014/main" xmlns="" val="1630406459"/>
                  </a:ext>
                </a:extLst>
              </a:tr>
              <a:tr h="0">
                <a:tc>
                  <a:txBody>
                    <a:bodyPr/>
                    <a:lstStyle/>
                    <a:p>
                      <a:pPr algn="ctr"/>
                      <a:r>
                        <a:rPr lang="en-IN" sz="1600" dirty="0"/>
                        <a:t>17</a:t>
                      </a:r>
                    </a:p>
                  </a:txBody>
                  <a:tcPr anchor="ctr"/>
                </a:tc>
                <a:tc>
                  <a:txBody>
                    <a:bodyPr/>
                    <a:lstStyle/>
                    <a:p>
                      <a:pPr algn="just"/>
                      <a:r>
                        <a:rPr lang="en-IN" sz="1600" dirty="0"/>
                        <a:t>“</a:t>
                      </a:r>
                      <a:r>
                        <a:rPr lang="en-IN" sz="1600" dirty="0" err="1"/>
                        <a:t>startseq</a:t>
                      </a:r>
                      <a:r>
                        <a:rPr lang="en-IN" sz="1600" dirty="0"/>
                        <a:t> man enjoying”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xmlns="" val="706789959"/>
                  </a:ext>
                </a:extLst>
              </a:tr>
              <a:tr h="0">
                <a:tc>
                  <a:txBody>
                    <a:bodyPr/>
                    <a:lstStyle/>
                    <a:p>
                      <a:pPr algn="ctr"/>
                      <a:r>
                        <a:rPr lang="en-IN" sz="1600" dirty="0"/>
                        <a:t>18</a:t>
                      </a:r>
                    </a:p>
                  </a:txBody>
                  <a:tcPr anchor="ctr"/>
                </a:tc>
                <a:tc>
                  <a:txBody>
                    <a:bodyPr/>
                    <a:lstStyle/>
                    <a:p>
                      <a:pPr algn="just"/>
                      <a:r>
                        <a:rPr lang="en-IN" sz="1600" dirty="0"/>
                        <a:t>“</a:t>
                      </a:r>
                      <a:r>
                        <a:rPr lang="en-IN" sz="1600" dirty="0" err="1"/>
                        <a:t>startseq</a:t>
                      </a:r>
                      <a:r>
                        <a:rPr lang="en-IN" sz="1600" dirty="0"/>
                        <a:t> man enjoying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xmlns="" val="1355822850"/>
                  </a:ext>
                </a:extLst>
              </a:tr>
              <a:tr h="0">
                <a:tc>
                  <a:txBody>
                    <a:bodyPr/>
                    <a:lstStyle/>
                    <a:p>
                      <a:pPr algn="ctr"/>
                      <a:r>
                        <a:rPr lang="en-IN" sz="1600" dirty="0"/>
                        <a:t>19</a:t>
                      </a:r>
                    </a:p>
                  </a:txBody>
                  <a:tcPr anchor="ctr"/>
                </a:tc>
                <a:tc>
                  <a:txBody>
                    <a:bodyPr/>
                    <a:lstStyle/>
                    <a:p>
                      <a:pPr algn="just"/>
                      <a:r>
                        <a:rPr lang="en-IN" sz="1600" dirty="0"/>
                        <a:t>“</a:t>
                      </a:r>
                      <a:r>
                        <a:rPr lang="en-IN" sz="1600" dirty="0" err="1"/>
                        <a:t>startseq</a:t>
                      </a:r>
                      <a:r>
                        <a:rPr lang="en-IN" sz="1600" dirty="0"/>
                        <a:t> man enjoying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xmlns="" val="3995620060"/>
                  </a:ext>
                </a:extLst>
              </a:tr>
              <a:tr h="0">
                <a:tc>
                  <a:txBody>
                    <a:bodyPr/>
                    <a:lstStyle/>
                    <a:p>
                      <a:pPr algn="ctr"/>
                      <a:r>
                        <a:rPr lang="en-IN" sz="1600" dirty="0"/>
                        <a:t>20</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“happy” (10)</a:t>
                      </a:r>
                    </a:p>
                  </a:txBody>
                  <a:tcPr anchor="ctr"/>
                </a:tc>
                <a:extLst>
                  <a:ext uri="{0D108BD9-81ED-4DB2-BD59-A6C34878D82A}">
                    <a16:rowId xmlns:a16="http://schemas.microsoft.com/office/drawing/2014/main" xmlns="" val="928072493"/>
                  </a:ext>
                </a:extLst>
              </a:tr>
              <a:tr h="0">
                <a:tc>
                  <a:txBody>
                    <a:bodyPr/>
                    <a:lstStyle/>
                    <a:p>
                      <a:pPr algn="ctr"/>
                      <a:r>
                        <a:rPr lang="en-IN" sz="1600" dirty="0"/>
                        <a:t>21</a:t>
                      </a:r>
                    </a:p>
                  </a:txBody>
                  <a:tcPr anchor="ctr"/>
                </a:tc>
                <a:tc>
                  <a:txBody>
                    <a:bodyPr/>
                    <a:lstStyle/>
                    <a:p>
                      <a:pPr algn="just"/>
                      <a:r>
                        <a:rPr lang="en-IN" sz="1600" dirty="0"/>
                        <a:t>“</a:t>
                      </a:r>
                      <a:r>
                        <a:rPr lang="en-IN" sz="1600" dirty="0" err="1"/>
                        <a:t>startseq</a:t>
                      </a:r>
                      <a:r>
                        <a:rPr lang="en-IN" sz="1600" dirty="0"/>
                        <a:t> happy”</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xmlns="" val="3507017606"/>
                  </a:ext>
                </a:extLst>
              </a:tr>
              <a:tr h="0">
                <a:tc>
                  <a:txBody>
                    <a:bodyPr/>
                    <a:lstStyle/>
                    <a:p>
                      <a:pPr algn="ctr"/>
                      <a:r>
                        <a:rPr lang="en-IN" sz="1600" dirty="0"/>
                        <a:t>22</a:t>
                      </a:r>
                    </a:p>
                  </a:txBody>
                  <a:tcPr anchor="ctr"/>
                </a:tc>
                <a:tc>
                  <a:txBody>
                    <a:bodyPr/>
                    <a:lstStyle/>
                    <a:p>
                      <a:pPr algn="just"/>
                      <a:r>
                        <a:rPr lang="en-IN" sz="1600" dirty="0"/>
                        <a:t>“</a:t>
                      </a:r>
                      <a:r>
                        <a:rPr lang="en-IN" sz="1600" dirty="0" err="1"/>
                        <a:t>startseq</a:t>
                      </a:r>
                      <a:r>
                        <a:rPr lang="en-IN" sz="1600" dirty="0"/>
                        <a:t> happy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xmlns="" val="4140124172"/>
                  </a:ext>
                </a:extLst>
              </a:tr>
              <a:tr h="0">
                <a:tc>
                  <a:txBody>
                    <a:bodyPr/>
                    <a:lstStyle/>
                    <a:p>
                      <a:pPr algn="ctr"/>
                      <a:r>
                        <a:rPr lang="en-IN" sz="1600" dirty="0"/>
                        <a:t>23</a:t>
                      </a:r>
                    </a:p>
                  </a:txBody>
                  <a:tcPr anchor="ctr"/>
                </a:tc>
                <a:tc>
                  <a:txBody>
                    <a:bodyPr/>
                    <a:lstStyle/>
                    <a:p>
                      <a:pPr algn="just"/>
                      <a:r>
                        <a:rPr lang="en-IN" sz="1600" dirty="0"/>
                        <a:t>“</a:t>
                      </a:r>
                      <a:r>
                        <a:rPr lang="en-IN" sz="1600" dirty="0" err="1"/>
                        <a:t>startseq</a:t>
                      </a:r>
                      <a:r>
                        <a:rPr lang="en-IN" sz="1600" dirty="0"/>
                        <a:t> happy man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xmlns="" val="4284254439"/>
                  </a:ext>
                </a:extLst>
              </a:tr>
              <a:tr h="0">
                <a:tc>
                  <a:txBody>
                    <a:bodyPr/>
                    <a:lstStyle/>
                    <a:p>
                      <a:pPr algn="ctr"/>
                      <a:r>
                        <a:rPr lang="en-IN" sz="1600" dirty="0"/>
                        <a:t>24</a:t>
                      </a:r>
                    </a:p>
                  </a:txBody>
                  <a:tcPr anchor="ctr"/>
                </a:tc>
                <a:tc>
                  <a:txBody>
                    <a:bodyPr/>
                    <a:lstStyle/>
                    <a:p>
                      <a:pPr algn="just"/>
                      <a:r>
                        <a:rPr lang="en-IN" sz="1600" dirty="0"/>
                        <a:t>“</a:t>
                      </a:r>
                      <a:r>
                        <a:rPr lang="en-IN" sz="1600" dirty="0" err="1"/>
                        <a:t>startseq</a:t>
                      </a:r>
                      <a:r>
                        <a:rPr lang="en-IN" sz="1600" dirty="0"/>
                        <a:t> happy man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xmlns="" val="1615818627"/>
                  </a:ext>
                </a:extLst>
              </a:tr>
            </a:tbl>
          </a:graphicData>
        </a:graphic>
      </p:graphicFrame>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23</a:t>
            </a:fld>
            <a:endParaRPr lang="en-IN"/>
          </a:p>
        </p:txBody>
      </p:sp>
      <p:sp>
        <p:nvSpPr>
          <p:cNvPr id="7" name="TextBox 6">
            <a:extLst>
              <a:ext uri="{FF2B5EF4-FFF2-40B4-BE49-F238E27FC236}">
                <a16:creationId xmlns:a16="http://schemas.microsoft.com/office/drawing/2014/main" xmlns="" id="{D3EFAF3B-6ACA-4777-8366-4A6C243E7E2F}"/>
              </a:ext>
            </a:extLst>
          </p:cNvPr>
          <p:cNvSpPr txBox="1"/>
          <p:nvPr/>
        </p:nvSpPr>
        <p:spPr>
          <a:xfrm>
            <a:off x="838200" y="5437025"/>
            <a:ext cx="10515596" cy="923330"/>
          </a:xfrm>
          <a:prstGeom prst="rect">
            <a:avLst/>
          </a:prstGeom>
          <a:noFill/>
        </p:spPr>
        <p:txBody>
          <a:bodyPr wrap="square" rtlCol="0">
            <a:spAutoFit/>
          </a:bodyPr>
          <a:lstStyle/>
          <a:p>
            <a:pPr algn="just"/>
            <a:r>
              <a:rPr lang="en-IN" dirty="0"/>
              <a:t>“</a:t>
            </a:r>
            <a:r>
              <a:rPr lang="en-IN" dirty="0" err="1"/>
              <a:t>data_generator_function</a:t>
            </a:r>
            <a:r>
              <a:rPr lang="en-IN" dirty="0"/>
              <a:t>” generates data for a particular number of images at a time (to prevent Memory Overflow error) in the above manner and pass it to the neural network for training.</a:t>
            </a:r>
          </a:p>
          <a:p>
            <a:pPr algn="just"/>
            <a:r>
              <a:rPr lang="en-IN" dirty="0"/>
              <a:t>After completion of training, script will save model in “output” directory.</a:t>
            </a:r>
          </a:p>
        </p:txBody>
      </p:sp>
    </p:spTree>
    <p:extLst>
      <p:ext uri="{BB962C8B-B14F-4D97-AF65-F5344CB8AC3E}">
        <p14:creationId xmlns:p14="http://schemas.microsoft.com/office/powerpoint/2010/main" val="568841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800100" lvl="1" indent="-342900" algn="just">
              <a:lnSpc>
                <a:spcPct val="100000"/>
              </a:lnSpc>
              <a:spcBef>
                <a:spcPts val="0"/>
              </a:spcBef>
              <a:buFont typeface="+mj-lt"/>
              <a:buAutoNum type="arabicPeriod" startAt="6"/>
            </a:pPr>
            <a:r>
              <a:rPr lang="en-IN" sz="1800" dirty="0"/>
              <a:t>After successful completion of training, one can use the saved model by any of the following scripts:</a:t>
            </a:r>
          </a:p>
          <a:p>
            <a:pPr marL="1314450" lvl="2" indent="-400050" algn="just">
              <a:lnSpc>
                <a:spcPct val="100000"/>
              </a:lnSpc>
              <a:spcBef>
                <a:spcPts val="0"/>
              </a:spcBef>
              <a:buFont typeface="+mj-lt"/>
              <a:buAutoNum type="romanLcPeriod"/>
            </a:pPr>
            <a:r>
              <a:rPr lang="en-IN" sz="1800" dirty="0"/>
              <a:t>Script “scripts/</a:t>
            </a:r>
            <a:r>
              <a:rPr lang="en-IN" sz="1800" dirty="0" err="1"/>
              <a:t>inference_one_image_GColab.ipynb</a:t>
            </a:r>
            <a:r>
              <a:rPr lang="en-IN" sz="1800" dirty="0"/>
              <a:t>” to get caption of one image at a time. User has to keep the test image in a “</a:t>
            </a:r>
            <a:r>
              <a:rPr lang="en-IN" sz="1800" dirty="0" err="1"/>
              <a:t>single_test_image</a:t>
            </a:r>
            <a:r>
              <a:rPr lang="en-IN" sz="1800" dirty="0"/>
              <a:t>” directory, and enter its name when script ask.</a:t>
            </a:r>
          </a:p>
          <a:p>
            <a:pPr marL="1314450" lvl="2" indent="-400050" algn="just">
              <a:lnSpc>
                <a:spcPct val="100000"/>
              </a:lnSpc>
              <a:spcBef>
                <a:spcPts val="0"/>
              </a:spcBef>
              <a:buFont typeface="+mj-lt"/>
              <a:buAutoNum type="romanLcPeriod"/>
            </a:pPr>
            <a:r>
              <a:rPr lang="en-IN" sz="1800" dirty="0"/>
              <a:t>Script “scripts/</a:t>
            </a:r>
            <a:r>
              <a:rPr lang="en-IN" sz="1800" dirty="0" err="1"/>
              <a:t>inference_test_images_GColab.ipynb</a:t>
            </a:r>
            <a:r>
              <a:rPr lang="en-IN" sz="1800" dirty="0"/>
              <a:t>” to get captions generated (or predicted) by trained model for all images saved under “</a:t>
            </a:r>
            <a:r>
              <a:rPr lang="en-IN" sz="1800" dirty="0" err="1"/>
              <a:t>test_image</a:t>
            </a:r>
            <a:r>
              <a:rPr lang="en-IN" sz="1800" dirty="0"/>
              <a:t>” directory. This script will save all those generated (or predicted) captions in a .txt file under “output/</a:t>
            </a:r>
            <a:r>
              <a:rPr lang="en-IN" sz="1800" dirty="0" err="1"/>
              <a:t>test_image_generated_captions</a:t>
            </a:r>
            <a:r>
              <a:rPr lang="en-IN" sz="1800" dirty="0"/>
              <a:t>/” directory.</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24</a:t>
            </a:fld>
            <a:endParaRPr lang="en-IN"/>
          </a:p>
        </p:txBody>
      </p:sp>
    </p:spTree>
    <p:extLst>
      <p:ext uri="{BB962C8B-B14F-4D97-AF65-F5344CB8AC3E}">
        <p14:creationId xmlns:p14="http://schemas.microsoft.com/office/powerpoint/2010/main" val="3740900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are using two pre-trained models in this project:</a:t>
            </a:r>
          </a:p>
          <a:p>
            <a:pPr marL="800100" lvl="1" indent="-342900" algn="just">
              <a:lnSpc>
                <a:spcPct val="100000"/>
              </a:lnSpc>
              <a:spcBef>
                <a:spcPts val="0"/>
              </a:spcBef>
              <a:buFont typeface="+mj-lt"/>
              <a:buAutoNum type="arabicPeriod"/>
            </a:pPr>
            <a:r>
              <a:rPr lang="en-IN" sz="1800" dirty="0"/>
              <a:t>InceptionV3: To generate bottleneck features for images.</a:t>
            </a:r>
          </a:p>
          <a:p>
            <a:pPr marL="800100" lvl="1" indent="-342900" algn="just">
              <a:lnSpc>
                <a:spcPct val="100000"/>
              </a:lnSpc>
              <a:spcBef>
                <a:spcPts val="0"/>
              </a:spcBef>
              <a:buFont typeface="+mj-lt"/>
              <a:buAutoNum type="arabicPeriod"/>
            </a:pPr>
            <a:r>
              <a:rPr lang="en-IN" sz="1800" dirty="0" err="1"/>
              <a:t>GloVe</a:t>
            </a:r>
            <a:r>
              <a:rPr lang="en-IN" sz="1800" dirty="0"/>
              <a:t>: To generate word embeddings for captions.</a:t>
            </a:r>
          </a:p>
          <a:p>
            <a:pPr algn="just">
              <a:lnSpc>
                <a:spcPct val="100000"/>
              </a:lnSpc>
              <a:spcBef>
                <a:spcPts val="0"/>
              </a:spcBef>
              <a:buFont typeface="Wingdings" panose="05000000000000000000" pitchFamily="2" charset="2"/>
              <a:buChar char="Ø"/>
            </a:pPr>
            <a:r>
              <a:rPr lang="en-IN" sz="2200" dirty="0"/>
              <a:t>Inception V3:</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25</a:t>
            </a:fld>
            <a:endParaRPr lang="en-IN"/>
          </a:p>
        </p:txBody>
      </p:sp>
      <p:pic>
        <p:nvPicPr>
          <p:cNvPr id="7" name="Picture 6" descr="Table&#10;&#10;Description automatically generated">
            <a:extLst>
              <a:ext uri="{FF2B5EF4-FFF2-40B4-BE49-F238E27FC236}">
                <a16:creationId xmlns:a16="http://schemas.microsoft.com/office/drawing/2014/main" xmlns="" id="{1253A37B-2D79-4AD6-846F-6D1D987D3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934" y="2239617"/>
            <a:ext cx="5985743" cy="4248764"/>
          </a:xfrm>
          <a:prstGeom prst="rect">
            <a:avLst/>
          </a:prstGeom>
        </p:spPr>
      </p:pic>
    </p:spTree>
    <p:extLst>
      <p:ext uri="{BB962C8B-B14F-4D97-AF65-F5344CB8AC3E}">
        <p14:creationId xmlns:p14="http://schemas.microsoft.com/office/powerpoint/2010/main" val="3689960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err="1"/>
              <a:t>GloVe</a:t>
            </a:r>
            <a:r>
              <a:rPr lang="en-IN" sz="2000" dirty="0"/>
              <a:t> (Global Vectors):</a:t>
            </a:r>
          </a:p>
          <a:p>
            <a:pPr lvl="1" algn="just">
              <a:lnSpc>
                <a:spcPct val="100000"/>
              </a:lnSpc>
              <a:spcBef>
                <a:spcPts val="0"/>
              </a:spcBef>
              <a:buFont typeface="Wingdings" panose="05000000000000000000" pitchFamily="2" charset="2"/>
              <a:buChar char="§"/>
            </a:pPr>
            <a:r>
              <a:rPr lang="en-IN" sz="1800" dirty="0" err="1"/>
              <a:t>GloVe</a:t>
            </a:r>
            <a:r>
              <a:rPr lang="en-IN" sz="1800" dirty="0"/>
              <a:t> is a word vector technique and an Unsupervised </a:t>
            </a:r>
            <a:r>
              <a:rPr lang="en-IN" sz="1800"/>
              <a:t>Learning algorithm.</a:t>
            </a:r>
            <a:endParaRPr lang="en-IN" sz="1800" dirty="0"/>
          </a:p>
          <a:p>
            <a:pPr lvl="1" algn="just">
              <a:lnSpc>
                <a:spcPct val="100000"/>
              </a:lnSpc>
              <a:spcBef>
                <a:spcPts val="0"/>
              </a:spcBef>
              <a:buFont typeface="Wingdings" panose="05000000000000000000" pitchFamily="2" charset="2"/>
              <a:buChar char="§"/>
            </a:pPr>
            <a:r>
              <a:rPr lang="en-IN" sz="1800" dirty="0"/>
              <a:t>Word Vectors put words to a nice vector space where similar words cluster together and different words </a:t>
            </a:r>
            <a:r>
              <a:rPr lang="en-IN" sz="1800" dirty="0" err="1"/>
              <a:t>repet</a:t>
            </a:r>
            <a:r>
              <a:rPr lang="en-IN" sz="1800" dirty="0"/>
              <a:t>.</a:t>
            </a:r>
          </a:p>
          <a:p>
            <a:pPr lvl="1" algn="just">
              <a:lnSpc>
                <a:spcPct val="100000"/>
              </a:lnSpc>
              <a:spcBef>
                <a:spcPts val="0"/>
              </a:spcBef>
              <a:buFont typeface="Wingdings" panose="05000000000000000000" pitchFamily="2" charset="2"/>
              <a:buChar char="§"/>
            </a:pPr>
            <a:r>
              <a:rPr lang="en-IN" sz="1800" dirty="0"/>
              <a:t>The advantage of </a:t>
            </a:r>
            <a:r>
              <a:rPr lang="en-IN" sz="1800" dirty="0" err="1"/>
              <a:t>GloVe</a:t>
            </a:r>
            <a:r>
              <a:rPr lang="en-IN" sz="1800" dirty="0"/>
              <a:t> is that unlike Word2Vec, </a:t>
            </a:r>
            <a:r>
              <a:rPr lang="en-IN" sz="1800" dirty="0" err="1"/>
              <a:t>GloVe</a:t>
            </a:r>
            <a:r>
              <a:rPr lang="en-IN" sz="1800" dirty="0"/>
              <a:t> doesn’t rely just on local statistics (i.e., local context information of words), but it incorporates global statistics (word co-occurrence) to obtain word vectors.</a:t>
            </a:r>
          </a:p>
          <a:p>
            <a:pPr lvl="1" algn="just">
              <a:lnSpc>
                <a:spcPct val="100000"/>
              </a:lnSpc>
              <a:spcBef>
                <a:spcPts val="0"/>
              </a:spcBef>
              <a:buFont typeface="Wingdings" panose="05000000000000000000" pitchFamily="2" charset="2"/>
              <a:buChar char="§"/>
            </a:pPr>
            <a:r>
              <a:rPr lang="en-IN" sz="1800" dirty="0"/>
              <a:t>Thus, </a:t>
            </a:r>
            <a:r>
              <a:rPr lang="en-IN" sz="1800" dirty="0" err="1"/>
              <a:t>GloVe</a:t>
            </a:r>
            <a:r>
              <a:rPr lang="en-IN" sz="1800" dirty="0"/>
              <a:t> captures both, global and local statistics of a corpus in order to come up with word vectors.</a:t>
            </a:r>
          </a:p>
          <a:p>
            <a:pPr lvl="1" algn="just">
              <a:lnSpc>
                <a:spcPct val="100000"/>
              </a:lnSpc>
              <a:spcBef>
                <a:spcPts val="0"/>
              </a:spcBef>
              <a:buFont typeface="Wingdings" panose="05000000000000000000" pitchFamily="2" charset="2"/>
              <a:buChar char="§"/>
            </a:pPr>
            <a:r>
              <a:rPr lang="en-IN" sz="1800" dirty="0" err="1"/>
              <a:t>GloVe</a:t>
            </a:r>
            <a:r>
              <a:rPr lang="en-IN" sz="1800" dirty="0"/>
              <a:t> method is built on an important method: Co-occurrence Matrix. </a:t>
            </a:r>
          </a:p>
          <a:p>
            <a:pPr lvl="1" algn="just">
              <a:lnSpc>
                <a:spcPct val="100000"/>
              </a:lnSpc>
              <a:spcBef>
                <a:spcPts val="0"/>
              </a:spcBef>
              <a:buFont typeface="Wingdings" panose="05000000000000000000" pitchFamily="2" charset="2"/>
              <a:buChar char="§"/>
            </a:pPr>
            <a:r>
              <a:rPr lang="en-IN" sz="1800" dirty="0"/>
              <a:t>Co-occurrence Matrix is very helpful to derive semantic relationships. Following is an example:</a:t>
            </a:r>
          </a:p>
          <a:p>
            <a:pPr marL="1371600" lvl="3" indent="0" algn="just">
              <a:lnSpc>
                <a:spcPct val="100000"/>
              </a:lnSpc>
              <a:spcBef>
                <a:spcPts val="0"/>
              </a:spcBef>
              <a:buNone/>
            </a:pPr>
            <a:r>
              <a:rPr lang="en-IN" dirty="0"/>
              <a:t>“the cat sat on the mat”</a:t>
            </a:r>
          </a:p>
          <a:p>
            <a:pPr marL="914400" lvl="2" indent="0" algn="just">
              <a:lnSpc>
                <a:spcPct val="100000"/>
              </a:lnSpc>
              <a:spcBef>
                <a:spcPts val="0"/>
              </a:spcBef>
              <a:buNone/>
            </a:pPr>
            <a:r>
              <a:rPr lang="en-IN" sz="1800" dirty="0"/>
              <a:t>Co-occurrence Matrix is:</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26</a:t>
            </a:fld>
            <a:endParaRPr lang="en-IN"/>
          </a:p>
        </p:txBody>
      </p:sp>
      <p:graphicFrame>
        <p:nvGraphicFramePr>
          <p:cNvPr id="7" name="Table 7">
            <a:extLst>
              <a:ext uri="{FF2B5EF4-FFF2-40B4-BE49-F238E27FC236}">
                <a16:creationId xmlns:a16="http://schemas.microsoft.com/office/drawing/2014/main" xmlns="" id="{13889562-6D48-4151-A7F7-697C6BB79C94}"/>
              </a:ext>
            </a:extLst>
          </p:cNvPr>
          <p:cNvGraphicFramePr>
            <a:graphicFrameLocks noGrp="1"/>
          </p:cNvGraphicFramePr>
          <p:nvPr>
            <p:extLst>
              <p:ext uri="{D42A27DB-BD31-4B8C-83A1-F6EECF244321}">
                <p14:modId xmlns:p14="http://schemas.microsoft.com/office/powerpoint/2010/main" val="2729671298"/>
              </p:ext>
            </p:extLst>
          </p:nvPr>
        </p:nvGraphicFramePr>
        <p:xfrm>
          <a:off x="5977836" y="4344670"/>
          <a:ext cx="5375964" cy="2011680"/>
        </p:xfrm>
        <a:graphic>
          <a:graphicData uri="http://schemas.openxmlformats.org/drawingml/2006/table">
            <a:tbl>
              <a:tblPr bandRow="1">
                <a:tableStyleId>{5C22544A-7EE6-4342-B048-85BDC9FD1C3A}</a:tableStyleId>
              </a:tblPr>
              <a:tblGrid>
                <a:gridCol w="895994">
                  <a:extLst>
                    <a:ext uri="{9D8B030D-6E8A-4147-A177-3AD203B41FA5}">
                      <a16:colId xmlns:a16="http://schemas.microsoft.com/office/drawing/2014/main" xmlns="" val="3470491924"/>
                    </a:ext>
                  </a:extLst>
                </a:gridCol>
                <a:gridCol w="895994">
                  <a:extLst>
                    <a:ext uri="{9D8B030D-6E8A-4147-A177-3AD203B41FA5}">
                      <a16:colId xmlns:a16="http://schemas.microsoft.com/office/drawing/2014/main" xmlns="" val="2502966855"/>
                    </a:ext>
                  </a:extLst>
                </a:gridCol>
                <a:gridCol w="895994">
                  <a:extLst>
                    <a:ext uri="{9D8B030D-6E8A-4147-A177-3AD203B41FA5}">
                      <a16:colId xmlns:a16="http://schemas.microsoft.com/office/drawing/2014/main" xmlns="" val="1083158815"/>
                    </a:ext>
                  </a:extLst>
                </a:gridCol>
                <a:gridCol w="895994">
                  <a:extLst>
                    <a:ext uri="{9D8B030D-6E8A-4147-A177-3AD203B41FA5}">
                      <a16:colId xmlns:a16="http://schemas.microsoft.com/office/drawing/2014/main" xmlns="" val="4121210064"/>
                    </a:ext>
                  </a:extLst>
                </a:gridCol>
                <a:gridCol w="895994">
                  <a:extLst>
                    <a:ext uri="{9D8B030D-6E8A-4147-A177-3AD203B41FA5}">
                      <a16:colId xmlns:a16="http://schemas.microsoft.com/office/drawing/2014/main" xmlns="" val="141701959"/>
                    </a:ext>
                  </a:extLst>
                </a:gridCol>
                <a:gridCol w="895994">
                  <a:extLst>
                    <a:ext uri="{9D8B030D-6E8A-4147-A177-3AD203B41FA5}">
                      <a16:colId xmlns:a16="http://schemas.microsoft.com/office/drawing/2014/main" xmlns="" val="3461793176"/>
                    </a:ext>
                  </a:extLst>
                </a:gridCol>
              </a:tblGrid>
              <a:tr h="165702">
                <a:tc>
                  <a:txBody>
                    <a:bodyPr/>
                    <a:lstStyle/>
                    <a:p>
                      <a:pPr algn="ctr"/>
                      <a:endParaRPr lang="en-IN" sz="1600" dirty="0"/>
                    </a:p>
                  </a:txBody>
                  <a:tcPr anchor="ctr"/>
                </a:tc>
                <a:tc>
                  <a:txBody>
                    <a:bodyPr/>
                    <a:lstStyle/>
                    <a:p>
                      <a:pPr algn="ctr"/>
                      <a:r>
                        <a:rPr lang="en-IN" sz="1600" dirty="0"/>
                        <a:t>“the”</a:t>
                      </a:r>
                    </a:p>
                  </a:txBody>
                  <a:tcPr anchor="ctr"/>
                </a:tc>
                <a:tc>
                  <a:txBody>
                    <a:bodyPr/>
                    <a:lstStyle/>
                    <a:p>
                      <a:pPr algn="ctr"/>
                      <a:r>
                        <a:rPr lang="en-IN" sz="1600" dirty="0"/>
                        <a:t>“cat”</a:t>
                      </a:r>
                    </a:p>
                  </a:txBody>
                  <a:tcPr anchor="ctr"/>
                </a:tc>
                <a:tc>
                  <a:txBody>
                    <a:bodyPr/>
                    <a:lstStyle/>
                    <a:p>
                      <a:pPr algn="ctr"/>
                      <a:r>
                        <a:rPr lang="en-IN" sz="1600" dirty="0"/>
                        <a:t>“sat”</a:t>
                      </a:r>
                    </a:p>
                  </a:txBody>
                  <a:tcPr anchor="ctr"/>
                </a:tc>
                <a:tc>
                  <a:txBody>
                    <a:bodyPr/>
                    <a:lstStyle/>
                    <a:p>
                      <a:pPr algn="ctr"/>
                      <a:r>
                        <a:rPr lang="en-IN" sz="1600" dirty="0"/>
                        <a:t>“on”</a:t>
                      </a:r>
                    </a:p>
                  </a:txBody>
                  <a:tcPr anchor="ctr"/>
                </a:tc>
                <a:tc>
                  <a:txBody>
                    <a:bodyPr/>
                    <a:lstStyle/>
                    <a:p>
                      <a:pPr algn="ctr"/>
                      <a:r>
                        <a:rPr lang="en-IN" sz="1600" dirty="0"/>
                        <a:t>“mat”</a:t>
                      </a:r>
                    </a:p>
                  </a:txBody>
                  <a:tcPr anchor="ctr"/>
                </a:tc>
                <a:extLst>
                  <a:ext uri="{0D108BD9-81ED-4DB2-BD59-A6C34878D82A}">
                    <a16:rowId xmlns:a16="http://schemas.microsoft.com/office/drawing/2014/main" xmlns="" val="2651531398"/>
                  </a:ext>
                </a:extLst>
              </a:tr>
              <a:tr h="165702">
                <a:tc>
                  <a:txBody>
                    <a:bodyPr/>
                    <a:lstStyle/>
                    <a:p>
                      <a:pPr algn="ctr"/>
                      <a:r>
                        <a:rPr lang="en-IN" sz="1600" dirty="0"/>
                        <a:t>“the”</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1</a:t>
                      </a:r>
                    </a:p>
                  </a:txBody>
                  <a:tcPr anchor="ctr"/>
                </a:tc>
                <a:extLst>
                  <a:ext uri="{0D108BD9-81ED-4DB2-BD59-A6C34878D82A}">
                    <a16:rowId xmlns:a16="http://schemas.microsoft.com/office/drawing/2014/main" xmlns="" val="3540775974"/>
                  </a:ext>
                </a:extLst>
              </a:tr>
              <a:tr h="165702">
                <a:tc>
                  <a:txBody>
                    <a:bodyPr/>
                    <a:lstStyle/>
                    <a:p>
                      <a:pPr algn="ctr"/>
                      <a:r>
                        <a:rPr lang="en-IN" sz="1600" dirty="0"/>
                        <a:t>“cat”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a16="http://schemas.microsoft.com/office/drawing/2014/main" xmlns="" val="2368716598"/>
                  </a:ext>
                </a:extLst>
              </a:tr>
              <a:tr h="165702">
                <a:tc>
                  <a:txBody>
                    <a:bodyPr/>
                    <a:lstStyle/>
                    <a:p>
                      <a:pPr algn="ctr"/>
                      <a:r>
                        <a:rPr lang="en-IN" sz="1600" dirty="0"/>
                        <a:t>“sat”</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extLst>
                  <a:ext uri="{0D108BD9-81ED-4DB2-BD59-A6C34878D82A}">
                    <a16:rowId xmlns:a16="http://schemas.microsoft.com/office/drawing/2014/main" xmlns="" val="3942807443"/>
                  </a:ext>
                </a:extLst>
              </a:tr>
              <a:tr h="165702">
                <a:tc>
                  <a:txBody>
                    <a:bodyPr/>
                    <a:lstStyle/>
                    <a:p>
                      <a:pPr algn="ctr"/>
                      <a:r>
                        <a:rPr lang="en-IN" sz="1600" dirty="0"/>
                        <a:t>“on”</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a16="http://schemas.microsoft.com/office/drawing/2014/main" xmlns="" val="1314220991"/>
                  </a:ext>
                </a:extLst>
              </a:tr>
              <a:tr h="165702">
                <a:tc>
                  <a:txBody>
                    <a:bodyPr/>
                    <a:lstStyle/>
                    <a:p>
                      <a:pPr algn="ctr"/>
                      <a:r>
                        <a:rPr lang="en-IN" sz="1600" dirty="0"/>
                        <a:t>“mat”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a16="http://schemas.microsoft.com/office/drawing/2014/main" xmlns="" val="2799734191"/>
                  </a:ext>
                </a:extLst>
              </a:tr>
            </a:tbl>
          </a:graphicData>
        </a:graphic>
      </p:graphicFrame>
      <p:sp>
        <p:nvSpPr>
          <p:cNvPr id="8" name="TextBox 7">
            <a:extLst>
              <a:ext uri="{FF2B5EF4-FFF2-40B4-BE49-F238E27FC236}">
                <a16:creationId xmlns:a16="http://schemas.microsoft.com/office/drawing/2014/main" xmlns="" id="{FA61114D-D3FC-4884-80F9-86AD98153890}"/>
              </a:ext>
            </a:extLst>
          </p:cNvPr>
          <p:cNvSpPr txBox="1"/>
          <p:nvPr/>
        </p:nvSpPr>
        <p:spPr>
          <a:xfrm>
            <a:off x="7553739" y="136525"/>
            <a:ext cx="184731" cy="369332"/>
          </a:xfrm>
          <a:prstGeom prst="rect">
            <a:avLst/>
          </a:prstGeom>
          <a:noFill/>
        </p:spPr>
        <p:txBody>
          <a:bodyPr wrap="none" rtlCol="0">
            <a:spAutoFit/>
          </a:bodyPr>
          <a:lstStyle/>
          <a:p>
            <a:pPr algn="just"/>
            <a:endParaRPr lang="en-IN" dirty="0"/>
          </a:p>
        </p:txBody>
      </p:sp>
    </p:spTree>
    <p:extLst>
      <p:ext uri="{BB962C8B-B14F-4D97-AF65-F5344CB8AC3E}">
        <p14:creationId xmlns:p14="http://schemas.microsoft.com/office/powerpoint/2010/main" val="4193493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Neural Network Framework: </a:t>
            </a:r>
            <a:r>
              <a:rPr lang="en-IN" sz="2000" dirty="0" err="1"/>
              <a:t>Keras</a:t>
            </a:r>
            <a:r>
              <a:rPr lang="en-IN" sz="2000" dirty="0"/>
              <a:t> (version: 2.4.3)</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Pre-trained models used: 	1. InceptionV3		2. </a:t>
            </a:r>
            <a:r>
              <a:rPr lang="en-IN" sz="2000" dirty="0" err="1"/>
              <a:t>GloVe</a:t>
            </a:r>
            <a:endParaRPr lang="en-IN" sz="2000" dirty="0"/>
          </a:p>
          <a:p>
            <a:pPr algn="just">
              <a:lnSpc>
                <a:spcPct val="100000"/>
              </a:lnSpc>
              <a:spcBef>
                <a:spcPts val="0"/>
              </a:spcBef>
              <a:buFont typeface="Wingdings" panose="05000000000000000000" pitchFamily="2" charset="2"/>
              <a:buChar char="Ø"/>
            </a:pPr>
            <a:r>
              <a:rPr lang="en-IN" sz="2000" dirty="0"/>
              <a:t>It is clear from the previous tables (X and Y) that the data is time-series based where sequence matters a lot (as it builds context of captions, every next word is dependent on the current word), thus RNN with LSTM (Long Short Term Memory) cells is used here.</a:t>
            </a:r>
          </a:p>
          <a:p>
            <a:pPr algn="just">
              <a:lnSpc>
                <a:spcPct val="100000"/>
              </a:lnSpc>
              <a:spcBef>
                <a:spcPts val="0"/>
              </a:spcBef>
              <a:buFont typeface="Wingdings" panose="05000000000000000000" pitchFamily="2" charset="2"/>
              <a:buChar char="Ø"/>
            </a:pPr>
            <a:r>
              <a:rPr lang="en-IN" sz="2000" dirty="0"/>
              <a:t>As it is said earlier that the classical Encoder-Decoder solution is implemented here. Following is the architecture of this solution:</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27</a:t>
            </a:fld>
            <a:endParaRPr lang="en-IN"/>
          </a:p>
        </p:txBody>
      </p:sp>
      <p:pic>
        <p:nvPicPr>
          <p:cNvPr id="7" name="Picture 6" descr="A picture containing flower, plant&#10;&#10;Description automatically generated">
            <a:extLst>
              <a:ext uri="{FF2B5EF4-FFF2-40B4-BE49-F238E27FC236}">
                <a16:creationId xmlns:a16="http://schemas.microsoft.com/office/drawing/2014/main" xmlns="" id="{E590613B-9711-44BB-88CD-E80C9F3609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023" y="5283179"/>
            <a:ext cx="1482588" cy="967157"/>
          </a:xfrm>
          <a:prstGeom prst="rect">
            <a:avLst/>
          </a:prstGeom>
        </p:spPr>
      </p:pic>
      <p:sp>
        <p:nvSpPr>
          <p:cNvPr id="55" name="TextBox 54">
            <a:extLst>
              <a:ext uri="{FF2B5EF4-FFF2-40B4-BE49-F238E27FC236}">
                <a16:creationId xmlns:a16="http://schemas.microsoft.com/office/drawing/2014/main" xmlns="" id="{ABC053D8-1D60-491C-8C05-8510DEC9846D}"/>
              </a:ext>
            </a:extLst>
          </p:cNvPr>
          <p:cNvSpPr txBox="1"/>
          <p:nvPr/>
        </p:nvSpPr>
        <p:spPr>
          <a:xfrm>
            <a:off x="1432887" y="6188130"/>
            <a:ext cx="1183209" cy="338554"/>
          </a:xfrm>
          <a:prstGeom prst="rect">
            <a:avLst/>
          </a:prstGeom>
          <a:noFill/>
        </p:spPr>
        <p:txBody>
          <a:bodyPr wrap="none" rtlCol="0">
            <a:spAutoFit/>
          </a:bodyPr>
          <a:lstStyle/>
          <a:p>
            <a:r>
              <a:rPr lang="en-IN" sz="1600" dirty="0"/>
              <a:t>Input Image</a:t>
            </a:r>
          </a:p>
        </p:txBody>
      </p:sp>
      <p:sp>
        <p:nvSpPr>
          <p:cNvPr id="60" name="Rectangle: Rounded Corners 59">
            <a:extLst>
              <a:ext uri="{FF2B5EF4-FFF2-40B4-BE49-F238E27FC236}">
                <a16:creationId xmlns:a16="http://schemas.microsoft.com/office/drawing/2014/main" xmlns="" id="{77262999-EA30-4547-BB0B-9605235117BD}"/>
              </a:ext>
            </a:extLst>
          </p:cNvPr>
          <p:cNvSpPr/>
          <p:nvPr/>
        </p:nvSpPr>
        <p:spPr>
          <a:xfrm>
            <a:off x="3501931" y="3975652"/>
            <a:ext cx="2998306" cy="2380697"/>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IN" dirty="0"/>
              <a:t>ENCODER</a:t>
            </a:r>
          </a:p>
        </p:txBody>
      </p:sp>
      <p:sp>
        <p:nvSpPr>
          <p:cNvPr id="61" name="Rectangle: Rounded Corners 60">
            <a:extLst>
              <a:ext uri="{FF2B5EF4-FFF2-40B4-BE49-F238E27FC236}">
                <a16:creationId xmlns:a16="http://schemas.microsoft.com/office/drawing/2014/main" xmlns="" id="{0B5A71C4-686A-41F6-8026-EA717B20E47A}"/>
              </a:ext>
            </a:extLst>
          </p:cNvPr>
          <p:cNvSpPr/>
          <p:nvPr/>
        </p:nvSpPr>
        <p:spPr>
          <a:xfrm>
            <a:off x="4298719" y="4556400"/>
            <a:ext cx="1404729"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RNN</a:t>
            </a:r>
          </a:p>
        </p:txBody>
      </p:sp>
      <p:sp>
        <p:nvSpPr>
          <p:cNvPr id="62" name="Cube 61">
            <a:extLst>
              <a:ext uri="{FF2B5EF4-FFF2-40B4-BE49-F238E27FC236}">
                <a16:creationId xmlns:a16="http://schemas.microsoft.com/office/drawing/2014/main" xmlns="" id="{A50A7870-F043-458E-ADB3-CA407EC8C651}"/>
              </a:ext>
            </a:extLst>
          </p:cNvPr>
          <p:cNvSpPr/>
          <p:nvPr/>
        </p:nvSpPr>
        <p:spPr>
          <a:xfrm>
            <a:off x="4138037" y="5345387"/>
            <a:ext cx="1690880" cy="84274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InceptionV3</a:t>
            </a:r>
          </a:p>
        </p:txBody>
      </p:sp>
      <p:cxnSp>
        <p:nvCxnSpPr>
          <p:cNvPr id="64" name="Straight Arrow Connector 63">
            <a:extLst>
              <a:ext uri="{FF2B5EF4-FFF2-40B4-BE49-F238E27FC236}">
                <a16:creationId xmlns:a16="http://schemas.microsoft.com/office/drawing/2014/main" xmlns="" id="{9AAE4B16-278D-4463-98E3-CEC20EB645D6}"/>
              </a:ext>
            </a:extLst>
          </p:cNvPr>
          <p:cNvCxnSpPr>
            <a:stCxn id="7" idx="3"/>
          </p:cNvCxnSpPr>
          <p:nvPr/>
        </p:nvCxnSpPr>
        <p:spPr>
          <a:xfrm>
            <a:off x="2830611" y="5766758"/>
            <a:ext cx="1307426" cy="11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xmlns="" id="{69B63072-9CAF-4C4D-9D55-18A9DA12FF78}"/>
              </a:ext>
            </a:extLst>
          </p:cNvPr>
          <p:cNvSpPr/>
          <p:nvPr/>
        </p:nvSpPr>
        <p:spPr>
          <a:xfrm>
            <a:off x="962883" y="4198843"/>
            <a:ext cx="2252868"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Partial Caption</a:t>
            </a:r>
          </a:p>
        </p:txBody>
      </p:sp>
      <p:cxnSp>
        <p:nvCxnSpPr>
          <p:cNvPr id="67" name="Straight Arrow Connector 66">
            <a:extLst>
              <a:ext uri="{FF2B5EF4-FFF2-40B4-BE49-F238E27FC236}">
                <a16:creationId xmlns:a16="http://schemas.microsoft.com/office/drawing/2014/main" xmlns="" id="{6FE0B3CA-BF63-4224-BB40-A60BA0CB3186}"/>
              </a:ext>
            </a:extLst>
          </p:cNvPr>
          <p:cNvCxnSpPr>
            <a:stCxn id="65" idx="6"/>
          </p:cNvCxnSpPr>
          <p:nvPr/>
        </p:nvCxnSpPr>
        <p:spPr>
          <a:xfrm>
            <a:off x="3215751" y="4656043"/>
            <a:ext cx="1082968" cy="20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Flowchart: Connector 67">
            <a:extLst>
              <a:ext uri="{FF2B5EF4-FFF2-40B4-BE49-F238E27FC236}">
                <a16:creationId xmlns:a16="http://schemas.microsoft.com/office/drawing/2014/main" xmlns="" id="{52A4764B-AC85-461E-81C1-7E0DEFD128F9}"/>
              </a:ext>
            </a:extLst>
          </p:cNvPr>
          <p:cNvSpPr/>
          <p:nvPr/>
        </p:nvSpPr>
        <p:spPr>
          <a:xfrm>
            <a:off x="6839825" y="505457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70" name="Straight Arrow Connector 69">
            <a:extLst>
              <a:ext uri="{FF2B5EF4-FFF2-40B4-BE49-F238E27FC236}">
                <a16:creationId xmlns:a16="http://schemas.microsoft.com/office/drawing/2014/main" xmlns="" id="{9A524E1E-B8FA-49AD-A180-E17FB7703810}"/>
              </a:ext>
            </a:extLst>
          </p:cNvPr>
          <p:cNvCxnSpPr>
            <a:stCxn id="61" idx="3"/>
            <a:endCxn id="68" idx="1"/>
          </p:cNvCxnSpPr>
          <p:nvPr/>
        </p:nvCxnSpPr>
        <p:spPr>
          <a:xfrm>
            <a:off x="5703448" y="4861200"/>
            <a:ext cx="1203332" cy="260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xmlns="" id="{41EED0A4-8D29-4A17-8402-C86AB5466503}"/>
              </a:ext>
            </a:extLst>
          </p:cNvPr>
          <p:cNvCxnSpPr>
            <a:stCxn id="62" idx="5"/>
            <a:endCxn id="68" idx="3"/>
          </p:cNvCxnSpPr>
          <p:nvPr/>
        </p:nvCxnSpPr>
        <p:spPr>
          <a:xfrm flipV="1">
            <a:off x="5828917" y="5444824"/>
            <a:ext cx="1077863" cy="216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xmlns="" id="{20B855DC-6E11-4F0F-B419-483C77840FB2}"/>
              </a:ext>
            </a:extLst>
          </p:cNvPr>
          <p:cNvSpPr/>
          <p:nvPr/>
        </p:nvSpPr>
        <p:spPr>
          <a:xfrm>
            <a:off x="7504093" y="4799469"/>
            <a:ext cx="2215117" cy="96583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IN" dirty="0"/>
              <a:t>DECODER</a:t>
            </a:r>
          </a:p>
          <a:p>
            <a:pPr algn="just"/>
            <a:r>
              <a:rPr lang="en-IN" sz="1600" dirty="0"/>
              <a:t>Feed Forward Neural Network with a </a:t>
            </a:r>
            <a:r>
              <a:rPr lang="en-IN" sz="1600" dirty="0" err="1"/>
              <a:t>Softmax</a:t>
            </a:r>
            <a:endParaRPr lang="en-IN" sz="1600" dirty="0"/>
          </a:p>
        </p:txBody>
      </p:sp>
      <p:cxnSp>
        <p:nvCxnSpPr>
          <p:cNvPr id="75" name="Straight Arrow Connector 74">
            <a:extLst>
              <a:ext uri="{FF2B5EF4-FFF2-40B4-BE49-F238E27FC236}">
                <a16:creationId xmlns:a16="http://schemas.microsoft.com/office/drawing/2014/main" xmlns="" id="{B308EC2E-A589-41CD-8D54-0886B5E9C26E}"/>
              </a:ext>
            </a:extLst>
          </p:cNvPr>
          <p:cNvCxnSpPr>
            <a:cxnSpLocks/>
            <a:stCxn id="68" idx="6"/>
          </p:cNvCxnSpPr>
          <p:nvPr/>
        </p:nvCxnSpPr>
        <p:spPr>
          <a:xfrm>
            <a:off x="7297025" y="5283179"/>
            <a:ext cx="167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0F3E3441-B224-4F9D-A90B-48CA8F2DF3D1}"/>
              </a:ext>
            </a:extLst>
          </p:cNvPr>
          <p:cNvCxnSpPr>
            <a:stCxn id="73" idx="3"/>
          </p:cNvCxnSpPr>
          <p:nvPr/>
        </p:nvCxnSpPr>
        <p:spPr>
          <a:xfrm>
            <a:off x="9719210" y="5282386"/>
            <a:ext cx="183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xmlns="" id="{AB3B930A-2C71-4545-8622-114E3E812C90}"/>
              </a:ext>
            </a:extLst>
          </p:cNvPr>
          <p:cNvSpPr/>
          <p:nvPr/>
        </p:nvSpPr>
        <p:spPr>
          <a:xfrm>
            <a:off x="9902733" y="4825186"/>
            <a:ext cx="1364973"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Predicted Next Word</a:t>
            </a:r>
          </a:p>
        </p:txBody>
      </p:sp>
      <p:sp>
        <p:nvSpPr>
          <p:cNvPr id="91" name="TextBox 90">
            <a:extLst>
              <a:ext uri="{FF2B5EF4-FFF2-40B4-BE49-F238E27FC236}">
                <a16:creationId xmlns:a16="http://schemas.microsoft.com/office/drawing/2014/main" xmlns="" id="{6CDE4D12-2455-480E-A996-1006C85A1C98}"/>
              </a:ext>
            </a:extLst>
          </p:cNvPr>
          <p:cNvSpPr txBox="1"/>
          <p:nvPr/>
        </p:nvSpPr>
        <p:spPr>
          <a:xfrm>
            <a:off x="7068425" y="4011811"/>
            <a:ext cx="3715576" cy="584775"/>
          </a:xfrm>
          <a:prstGeom prst="rect">
            <a:avLst/>
          </a:prstGeom>
          <a:noFill/>
        </p:spPr>
        <p:txBody>
          <a:bodyPr wrap="square" rtlCol="0">
            <a:spAutoFit/>
          </a:bodyPr>
          <a:lstStyle/>
          <a:p>
            <a:pPr algn="just"/>
            <a:r>
              <a:rPr lang="en-IN" sz="1600" dirty="0"/>
              <a:t>“h”: Entire output of Encoder, also called as Context Vector or Thought Vector</a:t>
            </a:r>
          </a:p>
        </p:txBody>
      </p:sp>
      <p:graphicFrame>
        <p:nvGraphicFramePr>
          <p:cNvPr id="6" name="Table 7">
            <a:extLst>
              <a:ext uri="{FF2B5EF4-FFF2-40B4-BE49-F238E27FC236}">
                <a16:creationId xmlns:a16="http://schemas.microsoft.com/office/drawing/2014/main" xmlns="" id="{96F9D78C-9CE6-4E8B-8138-21F7DC5A3D47}"/>
              </a:ext>
            </a:extLst>
          </p:cNvPr>
          <p:cNvGraphicFramePr>
            <a:graphicFrameLocks noGrp="1"/>
          </p:cNvGraphicFramePr>
          <p:nvPr>
            <p:extLst>
              <p:ext uri="{D42A27DB-BD31-4B8C-83A1-F6EECF244321}">
                <p14:modId xmlns:p14="http://schemas.microsoft.com/office/powerpoint/2010/main" val="1861672157"/>
              </p:ext>
            </p:extLst>
          </p:nvPr>
        </p:nvGraphicFramePr>
        <p:xfrm>
          <a:off x="849032" y="1449663"/>
          <a:ext cx="10478264" cy="792480"/>
        </p:xfrm>
        <a:graphic>
          <a:graphicData uri="http://schemas.openxmlformats.org/drawingml/2006/table">
            <a:tbl>
              <a:tblPr bandRow="1">
                <a:tableStyleId>{5C22544A-7EE6-4342-B048-85BDC9FD1C3A}</a:tableStyleId>
              </a:tblPr>
              <a:tblGrid>
                <a:gridCol w="4915664">
                  <a:extLst>
                    <a:ext uri="{9D8B030D-6E8A-4147-A177-3AD203B41FA5}">
                      <a16:colId xmlns:a16="http://schemas.microsoft.com/office/drawing/2014/main" xmlns="" val="343336883"/>
                    </a:ext>
                  </a:extLst>
                </a:gridCol>
                <a:gridCol w="5562600">
                  <a:extLst>
                    <a:ext uri="{9D8B030D-6E8A-4147-A177-3AD203B41FA5}">
                      <a16:colId xmlns:a16="http://schemas.microsoft.com/office/drawing/2014/main" xmlns="" val="1847998"/>
                    </a:ext>
                  </a:extLst>
                </a:gridCol>
              </a:tblGrid>
              <a:tr h="370840">
                <a:tc>
                  <a:txBody>
                    <a:bodyPr/>
                    <a:lstStyle/>
                    <a:p>
                      <a:pPr marL="285750" indent="-285750">
                        <a:buFont typeface="Wingdings" panose="05000000000000000000" pitchFamily="2" charset="2"/>
                        <a:buChar char="Ø"/>
                      </a:pPr>
                      <a:r>
                        <a:rPr lang="en-IN" sz="2000" dirty="0" err="1"/>
                        <a:t>Epchs</a:t>
                      </a:r>
                      <a:r>
                        <a:rPr lang="en-IN" sz="2000" dirty="0"/>
                        <a:t>: 20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Number of images (with 5 captions)  per batch: 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841246588"/>
                  </a:ext>
                </a:extLst>
              </a:tr>
              <a:tr h="370840">
                <a:tc>
                  <a:txBody>
                    <a:bodyPr/>
                    <a:lstStyle/>
                    <a:p>
                      <a:pPr marL="285750" indent="-285750">
                        <a:buFont typeface="Wingdings" panose="05000000000000000000" pitchFamily="2" charset="2"/>
                        <a:buChar char="Ø"/>
                      </a:pPr>
                      <a:r>
                        <a:rPr lang="en-IN" sz="2000" dirty="0"/>
                        <a:t>Loss Function: “</a:t>
                      </a:r>
                      <a:r>
                        <a:rPr lang="en-IN" sz="2000" dirty="0" err="1"/>
                        <a:t>categorical_crossentropy</a:t>
                      </a:r>
                      <a:r>
                        <a:rPr lang="en-IN" sz="2000" dirty="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Optimization Function: Adam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29798467"/>
                  </a:ext>
                </a:extLst>
              </a:tr>
            </a:tbl>
          </a:graphicData>
        </a:graphic>
      </p:graphicFrame>
    </p:spTree>
    <p:extLst>
      <p:ext uri="{BB962C8B-B14F-4D97-AF65-F5344CB8AC3E}">
        <p14:creationId xmlns:p14="http://schemas.microsoft.com/office/powerpoint/2010/main" val="4120158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code of neural network used here:</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a:t>
            </a:r>
            <a:r>
              <a:rPr lang="en-IN" sz="2000" dirty="0" err="1"/>
              <a:t>embedding_matrix</a:t>
            </a:r>
            <a:r>
              <a:rPr lang="en-IN" sz="2000" dirty="0"/>
              <a:t>” created in 5.vi. under “Scripts Execution Flow” is used here as weights: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28</a:t>
            </a:fld>
            <a:endParaRPr lang="en-IN"/>
          </a:p>
        </p:txBody>
      </p:sp>
      <p:graphicFrame>
        <p:nvGraphicFramePr>
          <p:cNvPr id="6" name="Table 6">
            <a:extLst>
              <a:ext uri="{FF2B5EF4-FFF2-40B4-BE49-F238E27FC236}">
                <a16:creationId xmlns:a16="http://schemas.microsoft.com/office/drawing/2014/main" xmlns="" id="{A3F1691A-8B2D-4A44-AE82-EFC7DA8C4460}"/>
              </a:ext>
            </a:extLst>
          </p:cNvPr>
          <p:cNvGraphicFramePr>
            <a:graphicFrameLocks noGrp="1"/>
          </p:cNvGraphicFramePr>
          <p:nvPr>
            <p:extLst>
              <p:ext uri="{D42A27DB-BD31-4B8C-83A1-F6EECF244321}">
                <p14:modId xmlns:p14="http://schemas.microsoft.com/office/powerpoint/2010/main" val="3228248974"/>
              </p:ext>
            </p:extLst>
          </p:nvPr>
        </p:nvGraphicFramePr>
        <p:xfrm>
          <a:off x="1144104" y="1541301"/>
          <a:ext cx="10209696" cy="3688080"/>
        </p:xfrm>
        <a:graphic>
          <a:graphicData uri="http://schemas.openxmlformats.org/drawingml/2006/table">
            <a:tbl>
              <a:tblPr bandRow="1">
                <a:tableStyleId>{5C22544A-7EE6-4342-B048-85BDC9FD1C3A}</a:tableStyleId>
              </a:tblPr>
              <a:tblGrid>
                <a:gridCol w="697948">
                  <a:extLst>
                    <a:ext uri="{9D8B030D-6E8A-4147-A177-3AD203B41FA5}">
                      <a16:colId xmlns:a16="http://schemas.microsoft.com/office/drawing/2014/main" xmlns="" val="1162103489"/>
                    </a:ext>
                  </a:extLst>
                </a:gridCol>
                <a:gridCol w="9511748">
                  <a:extLst>
                    <a:ext uri="{9D8B030D-6E8A-4147-A177-3AD203B41FA5}">
                      <a16:colId xmlns:a16="http://schemas.microsoft.com/office/drawing/2014/main" xmlns="" val="1404304497"/>
                    </a:ext>
                  </a:extLst>
                </a:gridCol>
              </a:tblGrid>
              <a:tr h="229738">
                <a:tc>
                  <a:txBody>
                    <a:bodyPr/>
                    <a:lstStyle/>
                    <a:p>
                      <a:pPr algn="ctr"/>
                      <a:r>
                        <a:rPr lang="en-IN" sz="1600"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inputs1 = Input(shape=(2048,))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808972098"/>
                  </a:ext>
                </a:extLst>
              </a:tr>
              <a:tr h="229738">
                <a:tc>
                  <a:txBody>
                    <a:bodyPr/>
                    <a:lstStyle/>
                    <a:p>
                      <a:pPr algn="ctr"/>
                      <a:r>
                        <a:rPr lang="en-IN" sz="1600"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fe1 = Dropout(0.5)(inputs1)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567420632"/>
                  </a:ext>
                </a:extLst>
              </a:tr>
              <a:tr h="229738">
                <a:tc>
                  <a:txBody>
                    <a:bodyPr/>
                    <a:lstStyle/>
                    <a:p>
                      <a:pPr algn="ctr"/>
                      <a:r>
                        <a:rPr lang="en-IN" sz="1600" dirty="0">
                          <a:solidFill>
                            <a:schemeClr val="accent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fe2 = Dense(256, activation=‘</a:t>
                      </a:r>
                      <a:r>
                        <a:rPr lang="en-IN" sz="1600" i="1" dirty="0" err="1">
                          <a:solidFill>
                            <a:schemeClr val="bg1"/>
                          </a:solidFill>
                        </a:rPr>
                        <a:t>relu</a:t>
                      </a:r>
                      <a:r>
                        <a:rPr lang="en-IN" sz="1600" i="1" dirty="0">
                          <a:solidFill>
                            <a:schemeClr val="bg1"/>
                          </a:solidFill>
                        </a:rPr>
                        <a:t>’)(fe1)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836116413"/>
                  </a:ext>
                </a:extLst>
              </a:tr>
              <a:tr h="229738">
                <a:tc>
                  <a:txBody>
                    <a:bodyPr/>
                    <a:lstStyle/>
                    <a:p>
                      <a:pPr algn="ctr"/>
                      <a:r>
                        <a:rPr lang="en-IN" sz="1600" dirty="0">
                          <a:solidFill>
                            <a:schemeClr val="accent1"/>
                          </a:solidFill>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inputs2 = Input(shape=(</a:t>
                      </a:r>
                      <a:r>
                        <a:rPr lang="en-IN" sz="1600" i="1" dirty="0" err="1">
                          <a:solidFill>
                            <a:schemeClr val="bg1"/>
                          </a:solidFill>
                        </a:rPr>
                        <a:t>max_caption_length</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969834672"/>
                  </a:ext>
                </a:extLst>
              </a:tr>
              <a:tr h="229738">
                <a:tc>
                  <a:txBody>
                    <a:bodyPr/>
                    <a:lstStyle/>
                    <a:p>
                      <a:pPr algn="ctr"/>
                      <a:r>
                        <a:rPr lang="en-IN" sz="1600" dirty="0">
                          <a:solidFill>
                            <a:schemeClr val="accent1"/>
                          </a:solidFill>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se1 = Embedding(</a:t>
                      </a:r>
                      <a:r>
                        <a:rPr lang="en-IN" sz="1600" i="1" dirty="0" err="1">
                          <a:solidFill>
                            <a:schemeClr val="bg1"/>
                          </a:solidFill>
                        </a:rPr>
                        <a:t>vocab_size</a:t>
                      </a:r>
                      <a:r>
                        <a:rPr lang="en-IN" sz="1600" i="1" dirty="0">
                          <a:solidFill>
                            <a:schemeClr val="bg1"/>
                          </a:solidFill>
                        </a:rPr>
                        <a:t>, EMBEDDING_DIM, </a:t>
                      </a:r>
                      <a:r>
                        <a:rPr lang="en-IN" sz="1600" i="1" dirty="0" err="1">
                          <a:solidFill>
                            <a:schemeClr val="bg1"/>
                          </a:solidFill>
                        </a:rPr>
                        <a:t>mask_zero</a:t>
                      </a:r>
                      <a:r>
                        <a:rPr lang="en-IN" sz="1600" i="1" dirty="0">
                          <a:solidFill>
                            <a:schemeClr val="bg1"/>
                          </a:solidFill>
                        </a:rPr>
                        <a:t>=True)(inputs2) # EMBEDDING_DIM=200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656653220"/>
                  </a:ext>
                </a:extLst>
              </a:tr>
              <a:tr h="229738">
                <a:tc>
                  <a:txBody>
                    <a:bodyPr/>
                    <a:lstStyle/>
                    <a:p>
                      <a:pPr algn="ctr"/>
                      <a:r>
                        <a:rPr lang="en-IN" sz="1600" dirty="0">
                          <a:solidFill>
                            <a:schemeClr val="accent1"/>
                          </a:solidFill>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se2 = Dropout(0.5)(se1)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452347896"/>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se3 = LSTM(256)(se2)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414279275"/>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decoder1 = add([fe2, se3])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358162665"/>
                  </a:ext>
                </a:extLst>
              </a:tr>
              <a:tr h="229738">
                <a:tc>
                  <a:txBody>
                    <a:bodyPr/>
                    <a:lstStyle/>
                    <a:p>
                      <a:pPr algn="ctr"/>
                      <a:r>
                        <a:rPr lang="en-IN" sz="1600" dirty="0">
                          <a:solidFill>
                            <a:schemeClr val="accent1"/>
                          </a:solidFill>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decoder2 = Dense(256, activation=‘</a:t>
                      </a:r>
                      <a:r>
                        <a:rPr lang="en-IN" sz="1600" i="1" dirty="0" err="1">
                          <a:solidFill>
                            <a:schemeClr val="bg1"/>
                          </a:solidFill>
                        </a:rPr>
                        <a:t>relu</a:t>
                      </a:r>
                      <a:r>
                        <a:rPr lang="en-IN" sz="1600" i="1" dirty="0">
                          <a:solidFill>
                            <a:schemeClr val="bg1"/>
                          </a:solidFill>
                        </a:rPr>
                        <a:t>’)(decoder1)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621379218"/>
                  </a:ext>
                </a:extLst>
              </a:tr>
              <a:tr h="229738">
                <a:tc>
                  <a:txBody>
                    <a:bodyPr/>
                    <a:lstStyle/>
                    <a:p>
                      <a:pPr algn="ctr"/>
                      <a:r>
                        <a:rPr lang="en-IN" sz="1600" dirty="0">
                          <a:solidFill>
                            <a:schemeClr val="accent1"/>
                          </a:solidFill>
                        </a:rPr>
                        <a:t>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outputs = Dense(</a:t>
                      </a:r>
                      <a:r>
                        <a:rPr lang="en-IN" sz="1600" i="1" dirty="0" err="1">
                          <a:solidFill>
                            <a:schemeClr val="bg1"/>
                          </a:solidFill>
                        </a:rPr>
                        <a:t>vocab_size</a:t>
                      </a:r>
                      <a:r>
                        <a:rPr lang="en-IN" sz="1600" i="1" dirty="0">
                          <a:solidFill>
                            <a:schemeClr val="bg1"/>
                          </a:solidFill>
                        </a:rPr>
                        <a:t>, activation=‘</a:t>
                      </a:r>
                      <a:r>
                        <a:rPr lang="en-IN" sz="1600" i="1" dirty="0" err="1">
                          <a:solidFill>
                            <a:schemeClr val="bg1"/>
                          </a:solidFill>
                        </a:rPr>
                        <a:t>softmax</a:t>
                      </a:r>
                      <a:r>
                        <a:rPr lang="en-IN" sz="1600" i="1" dirty="0">
                          <a:solidFill>
                            <a:schemeClr val="bg1"/>
                          </a:solidFill>
                        </a:rPr>
                        <a:t>’)(decoder2)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382211798"/>
                  </a:ext>
                </a:extLst>
              </a:tr>
              <a:tr h="229738">
                <a:tc>
                  <a:txBody>
                    <a:bodyPr/>
                    <a:lstStyle/>
                    <a:p>
                      <a:pPr algn="ctr"/>
                      <a:r>
                        <a:rPr lang="en-IN" sz="1600" dirty="0">
                          <a:solidFill>
                            <a:schemeClr val="accent1"/>
                          </a:solidFill>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model = Model(inputs=[inputs1, inputs2], outputs=outputs)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697084328"/>
                  </a:ext>
                </a:extLst>
              </a:tr>
            </a:tbl>
          </a:graphicData>
        </a:graphic>
      </p:graphicFrame>
      <p:graphicFrame>
        <p:nvGraphicFramePr>
          <p:cNvPr id="8" name="Table 8">
            <a:extLst>
              <a:ext uri="{FF2B5EF4-FFF2-40B4-BE49-F238E27FC236}">
                <a16:creationId xmlns:a16="http://schemas.microsoft.com/office/drawing/2014/main" xmlns="" id="{123D2D9B-81AD-4CC5-897D-814333C9F26F}"/>
              </a:ext>
            </a:extLst>
          </p:cNvPr>
          <p:cNvGraphicFramePr>
            <a:graphicFrameLocks noGrp="1"/>
          </p:cNvGraphicFramePr>
          <p:nvPr>
            <p:extLst>
              <p:ext uri="{D42A27DB-BD31-4B8C-83A1-F6EECF244321}">
                <p14:modId xmlns:p14="http://schemas.microsoft.com/office/powerpoint/2010/main" val="2781371386"/>
              </p:ext>
            </p:extLst>
          </p:nvPr>
        </p:nvGraphicFramePr>
        <p:xfrm>
          <a:off x="1144103" y="5512923"/>
          <a:ext cx="10209696" cy="741680"/>
        </p:xfrm>
        <a:graphic>
          <a:graphicData uri="http://schemas.openxmlformats.org/drawingml/2006/table">
            <a:tbl>
              <a:tblPr bandRow="1">
                <a:tableStyleId>{5C22544A-7EE6-4342-B048-85BDC9FD1C3A}</a:tableStyleId>
              </a:tblPr>
              <a:tblGrid>
                <a:gridCol w="644940">
                  <a:extLst>
                    <a:ext uri="{9D8B030D-6E8A-4147-A177-3AD203B41FA5}">
                      <a16:colId xmlns:a16="http://schemas.microsoft.com/office/drawing/2014/main" xmlns="" val="1219564251"/>
                    </a:ext>
                  </a:extLst>
                </a:gridCol>
                <a:gridCol w="9564756">
                  <a:extLst>
                    <a:ext uri="{9D8B030D-6E8A-4147-A177-3AD203B41FA5}">
                      <a16:colId xmlns:a16="http://schemas.microsoft.com/office/drawing/2014/main" xmlns="" val="1977103877"/>
                    </a:ext>
                  </a:extLst>
                </a:gridCol>
              </a:tblGrid>
              <a:tr h="370840">
                <a:tc>
                  <a:txBody>
                    <a:bodyPr/>
                    <a:lstStyle/>
                    <a:p>
                      <a:pPr algn="ctr"/>
                      <a:r>
                        <a:rPr lang="en-IN" sz="1600" i="1"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a:t>
                      </a:r>
                      <a:r>
                        <a:rPr lang="en-IN" sz="1600" i="1" dirty="0" err="1">
                          <a:solidFill>
                            <a:schemeClr val="bg1"/>
                          </a:solidFill>
                        </a:rPr>
                        <a:t>set_weights</a:t>
                      </a:r>
                      <a:r>
                        <a:rPr lang="en-IN" sz="1600" i="1" dirty="0">
                          <a:solidFill>
                            <a:schemeClr val="bg1"/>
                          </a:solidFill>
                        </a:rPr>
                        <a:t>([</a:t>
                      </a:r>
                      <a:r>
                        <a:rPr lang="en-IN" sz="1600" i="1" dirty="0" err="1">
                          <a:solidFill>
                            <a:schemeClr val="bg1"/>
                          </a:solidFill>
                        </a:rPr>
                        <a:t>embedding_matrix</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4165908067"/>
                  </a:ext>
                </a:extLst>
              </a:tr>
              <a:tr h="370840">
                <a:tc>
                  <a:txBody>
                    <a:bodyPr/>
                    <a:lstStyle/>
                    <a:p>
                      <a:pPr algn="ctr"/>
                      <a:r>
                        <a:rPr lang="en-IN" sz="1600" i="1"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[2].trainable = False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137430908"/>
                  </a:ext>
                </a:extLst>
              </a:tr>
            </a:tbl>
          </a:graphicData>
        </a:graphic>
      </p:graphicFrame>
    </p:spTree>
    <p:extLst>
      <p:ext uri="{BB962C8B-B14F-4D97-AF65-F5344CB8AC3E}">
        <p14:creationId xmlns:p14="http://schemas.microsoft.com/office/powerpoint/2010/main" val="559195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205948"/>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summary of this model:</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29</a:t>
            </a:fld>
            <a:endParaRPr lang="en-IN"/>
          </a:p>
        </p:txBody>
      </p:sp>
      <p:pic>
        <p:nvPicPr>
          <p:cNvPr id="7" name="Picture 6">
            <a:extLst>
              <a:ext uri="{FF2B5EF4-FFF2-40B4-BE49-F238E27FC236}">
                <a16:creationId xmlns:a16="http://schemas.microsoft.com/office/drawing/2014/main" xmlns="" id="{673CC656-0F93-4E6D-8891-D773305E5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074" y="1605916"/>
            <a:ext cx="9701213" cy="4750433"/>
          </a:xfrm>
          <a:prstGeom prst="rect">
            <a:avLst/>
          </a:prstGeom>
        </p:spPr>
      </p:pic>
    </p:spTree>
    <p:extLst>
      <p:ext uri="{BB962C8B-B14F-4D97-AF65-F5344CB8AC3E}">
        <p14:creationId xmlns:p14="http://schemas.microsoft.com/office/powerpoint/2010/main" val="328892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 Some other sample images are:</a:t>
            </a:r>
          </a:p>
          <a:p>
            <a:pPr marL="0" indent="0" algn="just">
              <a:lnSpc>
                <a:spcPct val="100000"/>
              </a:lnSpc>
              <a:spcBef>
                <a:spcPts val="0"/>
              </a:spcBef>
              <a:buNone/>
            </a:pPr>
            <a:endParaRPr lang="en-IN" sz="2000" dirty="0"/>
          </a:p>
          <a:p>
            <a:pPr algn="just">
              <a:lnSpc>
                <a:spcPct val="100000"/>
              </a:lnSpc>
              <a:spcBef>
                <a:spcPts val="0"/>
              </a:spcBef>
              <a:buFont typeface="Wingdings" panose="05000000000000000000" pitchFamily="2" charset="2"/>
              <a:buChar char="Ø"/>
            </a:pPr>
            <a:endParaRPr lang="en-IN" sz="2000" dirty="0"/>
          </a:p>
        </p:txBody>
      </p:sp>
      <p:pic>
        <p:nvPicPr>
          <p:cNvPr id="5" name="Picture 4">
            <a:extLst>
              <a:ext uri="{FF2B5EF4-FFF2-40B4-BE49-F238E27FC236}">
                <a16:creationId xmlns:a16="http://schemas.microsoft.com/office/drawing/2014/main" xmlns="" id="{542506C5-594F-4FC3-B982-7B2D2081C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22" y="1590260"/>
            <a:ext cx="2923208" cy="2192406"/>
          </a:xfrm>
          <a:prstGeom prst="rect">
            <a:avLst/>
          </a:prstGeom>
        </p:spPr>
      </p:pic>
      <p:pic>
        <p:nvPicPr>
          <p:cNvPr id="7" name="Picture 6" descr="A picture containing water, water sport, person, swimming&#10;&#10;Description automatically generated">
            <a:extLst>
              <a:ext uri="{FF2B5EF4-FFF2-40B4-BE49-F238E27FC236}">
                <a16:creationId xmlns:a16="http://schemas.microsoft.com/office/drawing/2014/main" xmlns="" id="{ABD7B47D-412F-4992-9BE2-FAAB90A6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030" y="1581874"/>
            <a:ext cx="2803939" cy="2200791"/>
          </a:xfrm>
          <a:prstGeom prst="rect">
            <a:avLst/>
          </a:prstGeom>
        </p:spPr>
      </p:pic>
      <p:pic>
        <p:nvPicPr>
          <p:cNvPr id="9" name="Picture 8">
            <a:extLst>
              <a:ext uri="{FF2B5EF4-FFF2-40B4-BE49-F238E27FC236}">
                <a16:creationId xmlns:a16="http://schemas.microsoft.com/office/drawing/2014/main" xmlns="" id="{6130079B-30C8-49B7-B74B-5A068C293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897" y="1581874"/>
            <a:ext cx="3291902" cy="2200791"/>
          </a:xfrm>
          <a:prstGeom prst="rect">
            <a:avLst/>
          </a:prstGeom>
        </p:spPr>
      </p:pic>
      <p:pic>
        <p:nvPicPr>
          <p:cNvPr id="11" name="Picture 10" descr="A picture containing grass, outdoor, dog, laying&#10;&#10;Description automatically generated">
            <a:extLst>
              <a:ext uri="{FF2B5EF4-FFF2-40B4-BE49-F238E27FC236}">
                <a16:creationId xmlns:a16="http://schemas.microsoft.com/office/drawing/2014/main" xmlns="" id="{B79913C4-5023-4093-A009-858D9D59B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4722" y="4216721"/>
            <a:ext cx="2923208" cy="1962846"/>
          </a:xfrm>
          <a:prstGeom prst="rect">
            <a:avLst/>
          </a:prstGeom>
        </p:spPr>
      </p:pic>
      <p:pic>
        <p:nvPicPr>
          <p:cNvPr id="13" name="Picture 12" descr="A picture containing water, sky, outdoor, boat&#10;&#10;Description automatically generated">
            <a:extLst>
              <a:ext uri="{FF2B5EF4-FFF2-40B4-BE49-F238E27FC236}">
                <a16:creationId xmlns:a16="http://schemas.microsoft.com/office/drawing/2014/main" xmlns="" id="{B0637125-865D-425A-B7D3-A61F9B377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4030" y="4214117"/>
            <a:ext cx="2803939" cy="1968054"/>
          </a:xfrm>
          <a:prstGeom prst="rect">
            <a:avLst/>
          </a:prstGeom>
        </p:spPr>
      </p:pic>
      <p:pic>
        <p:nvPicPr>
          <p:cNvPr id="15" name="Picture 14" descr="A picture containing sky, skating, outdoor, person&#10;&#10;Description automatically generated">
            <a:extLst>
              <a:ext uri="{FF2B5EF4-FFF2-40B4-BE49-F238E27FC236}">
                <a16:creationId xmlns:a16="http://schemas.microsoft.com/office/drawing/2014/main" xmlns="" id="{06B24696-E894-4ACA-A1DC-05A1C40010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897" y="4216721"/>
            <a:ext cx="3291902" cy="1961544"/>
          </a:xfrm>
          <a:prstGeom prst="rect">
            <a:avLst/>
          </a:prstGeom>
        </p:spPr>
      </p:pic>
      <p:sp>
        <p:nvSpPr>
          <p:cNvPr id="16" name="Footer Placeholder 15">
            <a:extLst>
              <a:ext uri="{FF2B5EF4-FFF2-40B4-BE49-F238E27FC236}">
                <a16:creationId xmlns:a16="http://schemas.microsoft.com/office/drawing/2014/main" xmlns="" id="{732C8F9E-F8B2-4651-BBCC-5E8DF86D3EDF}"/>
              </a:ext>
            </a:extLst>
          </p:cNvPr>
          <p:cNvSpPr>
            <a:spLocks noGrp="1"/>
          </p:cNvSpPr>
          <p:nvPr>
            <p:ph type="ftr" sz="quarter" idx="11"/>
          </p:nvPr>
        </p:nvSpPr>
        <p:spPr/>
        <p:txBody>
          <a:bodyPr/>
          <a:lstStyle/>
          <a:p>
            <a:r>
              <a:rPr lang="en-US"/>
              <a:t>Sanjay Singh | san.singhsanjay@gmail.com</a:t>
            </a:r>
            <a:endParaRPr lang="en-IN"/>
          </a:p>
        </p:txBody>
      </p:sp>
      <p:sp>
        <p:nvSpPr>
          <p:cNvPr id="17" name="Slide Number Placeholder 16">
            <a:extLst>
              <a:ext uri="{FF2B5EF4-FFF2-40B4-BE49-F238E27FC236}">
                <a16:creationId xmlns:a16="http://schemas.microsoft.com/office/drawing/2014/main" xmlns="" id="{A890141F-F96D-4F04-9A91-C201B8C9334A}"/>
              </a:ext>
            </a:extLst>
          </p:cNvPr>
          <p:cNvSpPr>
            <a:spLocks noGrp="1"/>
          </p:cNvSpPr>
          <p:nvPr>
            <p:ph type="sldNum" sz="quarter" idx="12"/>
          </p:nvPr>
        </p:nvSpPr>
        <p:spPr/>
        <p:txBody>
          <a:bodyPr/>
          <a:lstStyle/>
          <a:p>
            <a:fld id="{EC53106F-9B43-4B1F-BCB9-D94FA7734D96}" type="slidenum">
              <a:rPr lang="en-IN" smtClean="0"/>
              <a:t>3</a:t>
            </a:fld>
            <a:endParaRPr lang="en-IN"/>
          </a:p>
        </p:txBody>
      </p:sp>
    </p:spTree>
    <p:extLst>
      <p:ext uri="{BB962C8B-B14F-4D97-AF65-F5344CB8AC3E}">
        <p14:creationId xmlns:p14="http://schemas.microsoft.com/office/powerpoint/2010/main" val="1514643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the previous neural network code, there is an “Embedding” layer in which we have loaded the </a:t>
            </a:r>
            <a:r>
              <a:rPr lang="en-IN" sz="2000" dirty="0" err="1"/>
              <a:t>embedding_matrix</a:t>
            </a:r>
            <a:r>
              <a:rPr lang="en-IN" sz="2000" dirty="0"/>
              <a:t> which has </a:t>
            </a:r>
            <a:r>
              <a:rPr lang="en-IN" sz="2000" dirty="0" err="1"/>
              <a:t>GloVe</a:t>
            </a:r>
            <a:r>
              <a:rPr lang="en-IN" sz="2000" dirty="0"/>
              <a:t> bottleneck features (200 dimensional) of all words in our vocabulary.txt file. Following is the purpose of “Embedding” layer:</a:t>
            </a:r>
          </a:p>
          <a:p>
            <a:pPr lvl="1" algn="just">
              <a:lnSpc>
                <a:spcPct val="100000"/>
              </a:lnSpc>
              <a:spcBef>
                <a:spcPts val="0"/>
              </a:spcBef>
              <a:buFont typeface="Wingdings" panose="05000000000000000000" pitchFamily="2" charset="2"/>
              <a:buChar char="§"/>
            </a:pPr>
            <a:r>
              <a:rPr lang="en-IN" sz="1800" dirty="0"/>
              <a:t>Embedding Layer is one of the available layers in </a:t>
            </a:r>
            <a:r>
              <a:rPr lang="en-IN" sz="1800" dirty="0" err="1"/>
              <a:t>Keras</a:t>
            </a:r>
            <a:r>
              <a:rPr lang="en-IN" sz="1800" dirty="0"/>
              <a:t>.</a:t>
            </a:r>
          </a:p>
          <a:p>
            <a:pPr lvl="1" algn="just">
              <a:lnSpc>
                <a:spcPct val="100000"/>
              </a:lnSpc>
              <a:spcBef>
                <a:spcPts val="0"/>
              </a:spcBef>
              <a:buFont typeface="Wingdings" panose="05000000000000000000" pitchFamily="2" charset="2"/>
              <a:buChar char="§"/>
            </a:pPr>
            <a:r>
              <a:rPr lang="en-IN" sz="1800" dirty="0"/>
              <a:t>This layer is mainly useful in Natural Language Processing (NLP), and thus in Natural Language Generation (NLG).</a:t>
            </a:r>
          </a:p>
          <a:p>
            <a:pPr lvl="1" algn="just">
              <a:lnSpc>
                <a:spcPct val="100000"/>
              </a:lnSpc>
              <a:spcBef>
                <a:spcPts val="0"/>
              </a:spcBef>
              <a:buFont typeface="Wingdings" panose="05000000000000000000" pitchFamily="2" charset="2"/>
              <a:buChar char="§"/>
            </a:pPr>
            <a:r>
              <a:rPr lang="en-IN" sz="1800" dirty="0"/>
              <a:t>In NLP (or NLG), one can use pre-trained word embeddings such as </a:t>
            </a:r>
            <a:r>
              <a:rPr lang="en-IN" sz="1800" dirty="0" err="1"/>
              <a:t>GloVe</a:t>
            </a:r>
            <a:r>
              <a:rPr lang="en-IN" sz="1800" dirty="0"/>
              <a:t>. Alternatively, one can also train our own embeddings using </a:t>
            </a:r>
            <a:r>
              <a:rPr lang="en-IN" sz="1800" dirty="0" err="1"/>
              <a:t>Keras</a:t>
            </a:r>
            <a:r>
              <a:rPr lang="en-IN" sz="1800" dirty="0"/>
              <a:t> embedding layer.</a:t>
            </a:r>
          </a:p>
          <a:p>
            <a:pPr lvl="1" algn="just">
              <a:lnSpc>
                <a:spcPct val="100000"/>
              </a:lnSpc>
              <a:spcBef>
                <a:spcPts val="0"/>
              </a:spcBef>
              <a:buFont typeface="Wingdings" panose="05000000000000000000" pitchFamily="2" charset="2"/>
              <a:buChar char="§"/>
            </a:pPr>
            <a:r>
              <a:rPr lang="en-IN" sz="1800" dirty="0"/>
              <a:t>Word Embeddings can be thought of as an alternate to one-hot encoding along with dimensionality reduction.</a:t>
            </a:r>
          </a:p>
          <a:p>
            <a:pPr lvl="1" algn="just">
              <a:lnSpc>
                <a:spcPct val="100000"/>
              </a:lnSpc>
              <a:spcBef>
                <a:spcPts val="0"/>
              </a:spcBef>
              <a:buFont typeface="Wingdings" panose="05000000000000000000" pitchFamily="2" charset="2"/>
              <a:buChar char="§"/>
            </a:pPr>
            <a:r>
              <a:rPr lang="en-IN" sz="1800" dirty="0"/>
              <a:t>As we know that while dealing with textual data, we need to convert it into numbers before feeding into any machine learning model. This can be simply done by considering each word as a class (or category) and transforming every word into one-hot vectors). Thus, if we have 10,000 words in our vocabulary (i.e., 10,000 unique words, then a matrix of 10,000 x 10,000 will form where each row will have only one “1” and rest are zero. Following are the two issues with this approach:</a:t>
            </a:r>
          </a:p>
          <a:p>
            <a:pPr marL="1257300" lvl="2" indent="-342900" algn="just">
              <a:lnSpc>
                <a:spcPct val="100000"/>
              </a:lnSpc>
              <a:spcBef>
                <a:spcPts val="0"/>
              </a:spcBef>
              <a:buFont typeface="+mj-lt"/>
              <a:buAutoNum type="arabicPeriod"/>
            </a:pPr>
            <a:r>
              <a:rPr lang="en-IN" sz="1800" dirty="0"/>
              <a:t>This will require a lot of storage space.</a:t>
            </a:r>
          </a:p>
          <a:p>
            <a:pPr marL="1257300" lvl="2" indent="-342900" algn="just">
              <a:lnSpc>
                <a:spcPct val="100000"/>
              </a:lnSpc>
              <a:spcBef>
                <a:spcPts val="0"/>
              </a:spcBef>
              <a:buFont typeface="+mj-lt"/>
              <a:buAutoNum type="arabicPeriod"/>
            </a:pPr>
            <a:r>
              <a:rPr lang="en-IN" sz="1800" dirty="0"/>
              <a:t>This will reduce model’s efficiency as there will not be any mathematical justification for such representation</a:t>
            </a: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30</a:t>
            </a:fld>
            <a:endParaRPr lang="en-IN"/>
          </a:p>
        </p:txBody>
      </p:sp>
    </p:spTree>
    <p:extLst>
      <p:ext uri="{BB962C8B-B14F-4D97-AF65-F5344CB8AC3E}">
        <p14:creationId xmlns:p14="http://schemas.microsoft.com/office/powerpoint/2010/main" val="1537332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lvl="1" algn="just">
              <a:lnSpc>
                <a:spcPct val="100000"/>
              </a:lnSpc>
              <a:spcBef>
                <a:spcPts val="0"/>
              </a:spcBef>
              <a:buFont typeface="Wingdings" panose="05000000000000000000" pitchFamily="2" charset="2"/>
              <a:buChar char="§"/>
            </a:pPr>
            <a:r>
              <a:rPr lang="en-IN" sz="1800" dirty="0"/>
              <a:t>Embedding layer enables us to convert each word into a fixed length vector of defined size (reduced dimension).</a:t>
            </a:r>
          </a:p>
          <a:p>
            <a:pPr lvl="1" algn="just">
              <a:lnSpc>
                <a:spcPct val="100000"/>
              </a:lnSpc>
              <a:spcBef>
                <a:spcPts val="0"/>
              </a:spcBef>
              <a:buFont typeface="Wingdings" panose="05000000000000000000" pitchFamily="2" charset="2"/>
              <a:buChar char="§"/>
            </a:pPr>
            <a:r>
              <a:rPr lang="en-IN" sz="1800" dirty="0"/>
              <a:t>The resultant vector have real values instead of just 0s and 1s.</a:t>
            </a:r>
          </a:p>
          <a:p>
            <a:pPr lvl="1" algn="just">
              <a:lnSpc>
                <a:spcPct val="100000"/>
              </a:lnSpc>
              <a:spcBef>
                <a:spcPts val="0"/>
              </a:spcBef>
              <a:buFont typeface="Wingdings" panose="05000000000000000000" pitchFamily="2" charset="2"/>
              <a:buChar char="§"/>
            </a:pPr>
            <a:r>
              <a:rPr lang="en-IN" sz="1800" dirty="0"/>
              <a:t>This way “Embedding” layer works like a lookup table. The words (or their indices) are the keys in this table while the dense word vectors are the values.</a:t>
            </a:r>
          </a:p>
          <a:p>
            <a:pPr lvl="1" algn="just">
              <a:lnSpc>
                <a:spcPct val="100000"/>
              </a:lnSpc>
              <a:spcBef>
                <a:spcPts val="0"/>
              </a:spcBef>
              <a:buFont typeface="Wingdings" panose="05000000000000000000" pitchFamily="2" charset="2"/>
              <a:buChar char="§"/>
            </a:pPr>
            <a:endParaRPr lang="en-IN" sz="18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31</a:t>
            </a:fld>
            <a:endParaRPr lang="en-IN"/>
          </a:p>
        </p:txBody>
      </p:sp>
    </p:spTree>
    <p:extLst>
      <p:ext uri="{BB962C8B-B14F-4D97-AF65-F5344CB8AC3E}">
        <p14:creationId xmlns:p14="http://schemas.microsoft.com/office/powerpoint/2010/main" val="194348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results obtained from model:</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32</a:t>
            </a:fld>
            <a:endParaRPr lang="en-IN"/>
          </a:p>
        </p:txBody>
      </p:sp>
      <p:pic>
        <p:nvPicPr>
          <p:cNvPr id="7" name="Picture 6">
            <a:extLst>
              <a:ext uri="{FF2B5EF4-FFF2-40B4-BE49-F238E27FC236}">
                <a16:creationId xmlns:a16="http://schemas.microsoft.com/office/drawing/2014/main" xmlns="" id="{A69F92CE-D8BB-4F8F-BED3-BE4B00B6F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218" y="1629914"/>
            <a:ext cx="2978138" cy="2054915"/>
          </a:xfrm>
          <a:prstGeom prst="rect">
            <a:avLst/>
          </a:prstGeom>
        </p:spPr>
      </p:pic>
      <p:pic>
        <p:nvPicPr>
          <p:cNvPr id="11" name="Picture 10" descr="A picture containing person, wall, indoor, child&#10;&#10;Description automatically generated">
            <a:extLst>
              <a:ext uri="{FF2B5EF4-FFF2-40B4-BE49-F238E27FC236}">
                <a16:creationId xmlns:a16="http://schemas.microsoft.com/office/drawing/2014/main" xmlns="" id="{E85BACB2-A5BB-474E-A39E-7419AFD7E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218" y="4122047"/>
            <a:ext cx="2978138" cy="2054915"/>
          </a:xfrm>
          <a:prstGeom prst="rect">
            <a:avLst/>
          </a:prstGeom>
        </p:spPr>
      </p:pic>
      <p:sp>
        <p:nvSpPr>
          <p:cNvPr id="18" name="TextBox 17">
            <a:extLst>
              <a:ext uri="{FF2B5EF4-FFF2-40B4-BE49-F238E27FC236}">
                <a16:creationId xmlns:a16="http://schemas.microsoft.com/office/drawing/2014/main" xmlns="" id="{3FEC41C2-3C84-4FD0-B6FD-AE2D345AF0FC}"/>
              </a:ext>
            </a:extLst>
          </p:cNvPr>
          <p:cNvSpPr txBox="1"/>
          <p:nvPr/>
        </p:nvSpPr>
        <p:spPr>
          <a:xfrm>
            <a:off x="4176356" y="2195706"/>
            <a:ext cx="7347045" cy="923330"/>
          </a:xfrm>
          <a:prstGeom prst="rect">
            <a:avLst/>
          </a:prstGeom>
          <a:noFill/>
        </p:spPr>
        <p:txBody>
          <a:bodyPr wrap="square" rtlCol="0">
            <a:spAutoFit/>
          </a:bodyPr>
          <a:lstStyle/>
          <a:p>
            <a:pPr algn="just"/>
            <a:r>
              <a:rPr lang="en-US" dirty="0"/>
              <a:t>woman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endParaRPr lang="en-IN" dirty="0"/>
          </a:p>
        </p:txBody>
      </p:sp>
      <p:sp>
        <p:nvSpPr>
          <p:cNvPr id="19" name="TextBox 18">
            <a:extLst>
              <a:ext uri="{FF2B5EF4-FFF2-40B4-BE49-F238E27FC236}">
                <a16:creationId xmlns:a16="http://schemas.microsoft.com/office/drawing/2014/main" xmlns="" id="{9D506DFE-D00D-462C-89D8-9F7ECAB1A062}"/>
              </a:ext>
            </a:extLst>
          </p:cNvPr>
          <p:cNvSpPr txBox="1"/>
          <p:nvPr/>
        </p:nvSpPr>
        <p:spPr>
          <a:xfrm>
            <a:off x="4176355" y="4964837"/>
            <a:ext cx="7347045" cy="369332"/>
          </a:xfrm>
          <a:prstGeom prst="rect">
            <a:avLst/>
          </a:prstGeom>
          <a:noFill/>
        </p:spPr>
        <p:txBody>
          <a:bodyPr wrap="square" rtlCol="0">
            <a:spAutoFit/>
          </a:bodyPr>
          <a:lstStyle/>
          <a:p>
            <a:pPr algn="just"/>
            <a:r>
              <a:rPr lang="en-US" dirty="0"/>
              <a:t>little girl in pajamas is playing with little boy in blue shirt</a:t>
            </a:r>
            <a:endParaRPr lang="en-IN" dirty="0"/>
          </a:p>
        </p:txBody>
      </p:sp>
    </p:spTree>
    <p:extLst>
      <p:ext uri="{BB962C8B-B14F-4D97-AF65-F5344CB8AC3E}">
        <p14:creationId xmlns:p14="http://schemas.microsoft.com/office/powerpoint/2010/main" val="1889944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Result…</a:t>
            </a:r>
          </a:p>
        </p:txBody>
      </p:sp>
      <p:pic>
        <p:nvPicPr>
          <p:cNvPr id="7" name="Content Placeholder 6" descr="A picture containing building, outdoor, harp&#10;&#10;Description automatically generated">
            <a:extLst>
              <a:ext uri="{FF2B5EF4-FFF2-40B4-BE49-F238E27FC236}">
                <a16:creationId xmlns:a16="http://schemas.microsoft.com/office/drawing/2014/main" xmlns="" id="{071422BC-1756-4A99-A340-F876519AC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4121911"/>
            <a:ext cx="3354338" cy="2234439"/>
          </a:xfrm>
        </p:spPr>
      </p:pic>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33</a:t>
            </a:fld>
            <a:endParaRPr lang="en-IN"/>
          </a:p>
        </p:txBody>
      </p:sp>
      <p:pic>
        <p:nvPicPr>
          <p:cNvPr id="9" name="Picture 8">
            <a:extLst>
              <a:ext uri="{FF2B5EF4-FFF2-40B4-BE49-F238E27FC236}">
                <a16:creationId xmlns:a16="http://schemas.microsoft.com/office/drawing/2014/main" xmlns="" id="{C665D5C7-EC65-483C-9EE9-FC1A29BA4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98713"/>
            <a:ext cx="3354339" cy="2234440"/>
          </a:xfrm>
          <a:prstGeom prst="rect">
            <a:avLst/>
          </a:prstGeom>
        </p:spPr>
      </p:pic>
      <p:sp>
        <p:nvSpPr>
          <p:cNvPr id="10" name="TextBox 9">
            <a:extLst>
              <a:ext uri="{FF2B5EF4-FFF2-40B4-BE49-F238E27FC236}">
                <a16:creationId xmlns:a16="http://schemas.microsoft.com/office/drawing/2014/main" xmlns="" id="{B8D32FAB-7CB5-4038-A21C-2294BE6A3393}"/>
              </a:ext>
            </a:extLst>
          </p:cNvPr>
          <p:cNvSpPr txBox="1"/>
          <p:nvPr/>
        </p:nvSpPr>
        <p:spPr>
          <a:xfrm>
            <a:off x="4192539" y="1954268"/>
            <a:ext cx="7161261" cy="923330"/>
          </a:xfrm>
          <a:prstGeom prst="rect">
            <a:avLst/>
          </a:prstGeom>
          <a:noFill/>
        </p:spPr>
        <p:txBody>
          <a:bodyPr wrap="square" rtlCol="0">
            <a:spAutoFit/>
          </a:bodyPr>
          <a:lstStyle/>
          <a:p>
            <a:pPr algn="just"/>
            <a:r>
              <a:rPr lang="en-US" dirty="0"/>
              <a:t>man in blue shirt and blue jeans is sitting on the sidewalk next to woman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endParaRPr lang="en-IN" dirty="0"/>
          </a:p>
        </p:txBody>
      </p:sp>
      <p:sp>
        <p:nvSpPr>
          <p:cNvPr id="11" name="TextBox 10">
            <a:extLst>
              <a:ext uri="{FF2B5EF4-FFF2-40B4-BE49-F238E27FC236}">
                <a16:creationId xmlns:a16="http://schemas.microsoft.com/office/drawing/2014/main" xmlns="" id="{8075A81C-67B3-4C54-AEB6-BB5EB0B41157}"/>
              </a:ext>
            </a:extLst>
          </p:cNvPr>
          <p:cNvSpPr txBox="1"/>
          <p:nvPr/>
        </p:nvSpPr>
        <p:spPr>
          <a:xfrm>
            <a:off x="4192539" y="5030516"/>
            <a:ext cx="7161261" cy="369332"/>
          </a:xfrm>
          <a:prstGeom prst="rect">
            <a:avLst/>
          </a:prstGeom>
          <a:noFill/>
        </p:spPr>
        <p:txBody>
          <a:bodyPr wrap="square" rtlCol="0">
            <a:spAutoFit/>
          </a:bodyPr>
          <a:lstStyle/>
          <a:p>
            <a:pPr algn="just"/>
            <a:r>
              <a:rPr lang="en-US" dirty="0"/>
              <a:t>boy in blue shirt is jumping on his skateboard</a:t>
            </a:r>
            <a:endParaRPr lang="en-IN" dirty="0"/>
          </a:p>
        </p:txBody>
      </p:sp>
    </p:spTree>
    <p:extLst>
      <p:ext uri="{BB962C8B-B14F-4D97-AF65-F5344CB8AC3E}">
        <p14:creationId xmlns:p14="http://schemas.microsoft.com/office/powerpoint/2010/main" val="3511114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Trained model is tested on images marked for validation. There were 1,091 images with 5 captions for each image. Model generated a caption for each image. Since, it has become a kind of document where each reference has five texts, thus corpus bleu is used to measure the performance. Corpus BLEU Score obtained is: 0.06536756465955354</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34</a:t>
            </a:fld>
            <a:endParaRPr lang="en-IN"/>
          </a:p>
        </p:txBody>
      </p:sp>
    </p:spTree>
    <p:extLst>
      <p:ext uri="{BB962C8B-B14F-4D97-AF65-F5344CB8AC3E}">
        <p14:creationId xmlns:p14="http://schemas.microsoft.com/office/powerpoint/2010/main" val="1146316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Conclusion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Model is predicting (or generating) “woman” many times because “0” was padded in each train caption to make its length equal to “</a:t>
            </a:r>
            <a:r>
              <a:rPr lang="en-IN" sz="2000" dirty="0" err="1"/>
              <a:t>max_caption_length</a:t>
            </a:r>
            <a:r>
              <a:rPr lang="en-IN" sz="2000" dirty="0"/>
              <a:t>”. We added “0” with thought that it means nothing, however in our vocabulary (vocabulary.txt), indexing has started from zero and the word at 0</a:t>
            </a:r>
            <a:r>
              <a:rPr lang="en-IN" sz="2000" baseline="30000" dirty="0"/>
              <a:t>th</a:t>
            </a:r>
            <a:r>
              <a:rPr lang="en-IN" sz="2000" dirty="0"/>
              <a:t> index is “woman”. Thus, for all those images where model is not getting anything, it is generating 0 as output and since “woman” is at 0</a:t>
            </a:r>
            <a:r>
              <a:rPr lang="en-IN" sz="2000" baseline="30000" dirty="0"/>
              <a:t>th</a:t>
            </a:r>
            <a:r>
              <a:rPr lang="en-IN" sz="2000" dirty="0"/>
              <a:t> index, therefore we are getting “woman” several times in some predictions.</a:t>
            </a:r>
          </a:p>
          <a:p>
            <a:pPr algn="just">
              <a:lnSpc>
                <a:spcPct val="100000"/>
              </a:lnSpc>
              <a:spcBef>
                <a:spcPts val="0"/>
              </a:spcBef>
              <a:buFont typeface="Wingdings" panose="05000000000000000000" pitchFamily="2" charset="2"/>
              <a:buChar char="Ø"/>
            </a:pPr>
            <a:r>
              <a:rPr lang="en-IN" sz="2000" dirty="0"/>
              <a:t>Since model is trained for less number of epochs and also on insufficient data, thus the BLEU Score is quite less on validation images. However, if we see model’s performance on a single image, then it seems that the model has learnt something during training and it verifies the technique used here for Image Captioning.</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35</a:t>
            </a:fld>
            <a:endParaRPr lang="en-IN"/>
          </a:p>
        </p:txBody>
      </p:sp>
    </p:spTree>
    <p:extLst>
      <p:ext uri="{BB962C8B-B14F-4D97-AF65-F5344CB8AC3E}">
        <p14:creationId xmlns:p14="http://schemas.microsoft.com/office/powerpoint/2010/main" val="1138918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Future Work</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Remove the issue of many “woman” words in captions. This can be done by adding &lt;UNK&gt; (“unknown”) at 0</a:t>
            </a:r>
            <a:r>
              <a:rPr lang="en-IN" sz="2000" baseline="30000" dirty="0"/>
              <a:t>th</a:t>
            </a:r>
            <a:r>
              <a:rPr lang="en-IN" sz="2000" dirty="0"/>
              <a:t> index of vocabulary.</a:t>
            </a:r>
          </a:p>
          <a:p>
            <a:pPr algn="just">
              <a:lnSpc>
                <a:spcPct val="100000"/>
              </a:lnSpc>
              <a:spcBef>
                <a:spcPts val="0"/>
              </a:spcBef>
              <a:buFont typeface="Wingdings" panose="05000000000000000000" pitchFamily="2" charset="2"/>
              <a:buChar char="Ø"/>
            </a:pPr>
            <a:r>
              <a:rPr lang="en-IN" sz="2000" dirty="0"/>
              <a:t>Training on huge dataset, such MSCOCO, the largest open source dataset for Image Captioning, in order to improve BLEU Score of the model</a:t>
            </a:r>
            <a:r>
              <a:rPr lang="en-IN" sz="2000" dirty="0" smtClean="0"/>
              <a:t>.</a:t>
            </a:r>
          </a:p>
          <a:p>
            <a:pPr algn="just">
              <a:lnSpc>
                <a:spcPct val="100000"/>
              </a:lnSpc>
              <a:spcBef>
                <a:spcPts val="0"/>
              </a:spcBef>
              <a:buFont typeface="Wingdings" panose="05000000000000000000" pitchFamily="2" charset="2"/>
              <a:buChar char="Ø"/>
            </a:pPr>
            <a:r>
              <a:rPr lang="en-IN" sz="2000" dirty="0" smtClean="0"/>
              <a:t>Following is the drawbacks of Classical Encoder/Decoder approach for Image Captioning:</a:t>
            </a:r>
          </a:p>
          <a:p>
            <a:pPr marL="914400" lvl="2" indent="0" algn="just">
              <a:lnSpc>
                <a:spcPct val="100000"/>
              </a:lnSpc>
              <a:spcBef>
                <a:spcPts val="0"/>
              </a:spcBef>
              <a:buNone/>
            </a:pPr>
            <a:r>
              <a:rPr lang="en-IN" dirty="0" smtClean="0"/>
              <a:t>Since each word of the caption would be defining a part of the image, thus by considering the whole representation of image to generate the next word of caption which will be describing a part of image would not be efficient, especially for long captions or descriptions.</a:t>
            </a:r>
          </a:p>
          <a:p>
            <a:pPr marL="457200" lvl="1" indent="0" algn="just">
              <a:lnSpc>
                <a:spcPct val="100000"/>
              </a:lnSpc>
              <a:spcBef>
                <a:spcPts val="0"/>
              </a:spcBef>
              <a:buNone/>
            </a:pPr>
            <a:r>
              <a:rPr lang="en-IN" sz="2000" dirty="0" smtClean="0"/>
              <a:t>That’s the point where we need an advanced technique, i.e., Attention Mechanism (or Visual Attention Mechanism).</a:t>
            </a: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36</a:t>
            </a:fld>
            <a:endParaRPr lang="en-IN"/>
          </a:p>
        </p:txBody>
      </p:sp>
    </p:spTree>
    <p:extLst>
      <p:ext uri="{BB962C8B-B14F-4D97-AF65-F5344CB8AC3E}">
        <p14:creationId xmlns:p14="http://schemas.microsoft.com/office/powerpoint/2010/main" val="1671603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37</a:t>
            </a:fld>
            <a:endParaRPr lang="en-IN"/>
          </a:p>
        </p:txBody>
      </p:sp>
    </p:spTree>
    <p:extLst>
      <p:ext uri="{BB962C8B-B14F-4D97-AF65-F5344CB8AC3E}">
        <p14:creationId xmlns:p14="http://schemas.microsoft.com/office/powerpoint/2010/main" val="3797686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a16="http://schemas.microsoft.com/office/drawing/2014/main" xmlns=""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xmlns="" id="{AB5D1752-A6EE-4332-87E5-C5378F033BA1}"/>
              </a:ext>
            </a:extLst>
          </p:cNvPr>
          <p:cNvSpPr>
            <a:spLocks noGrp="1"/>
          </p:cNvSpPr>
          <p:nvPr>
            <p:ph type="sldNum" sz="quarter" idx="12"/>
          </p:nvPr>
        </p:nvSpPr>
        <p:spPr/>
        <p:txBody>
          <a:bodyPr/>
          <a:lstStyle/>
          <a:p>
            <a:fld id="{EC53106F-9B43-4B1F-BCB9-D94FA7734D96}" type="slidenum">
              <a:rPr lang="en-IN" smtClean="0"/>
              <a:t>38</a:t>
            </a:fld>
            <a:endParaRPr lang="en-IN"/>
          </a:p>
        </p:txBody>
      </p:sp>
    </p:spTree>
    <p:extLst>
      <p:ext uri="{BB962C8B-B14F-4D97-AF65-F5344CB8AC3E}">
        <p14:creationId xmlns:p14="http://schemas.microsoft.com/office/powerpoint/2010/main" val="229255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of the applications of Image Captioning:</a:t>
            </a:r>
          </a:p>
          <a:p>
            <a:pPr marL="914400" lvl="1" indent="-457200" algn="just">
              <a:lnSpc>
                <a:spcPct val="100000"/>
              </a:lnSpc>
              <a:spcBef>
                <a:spcPts val="0"/>
              </a:spcBef>
              <a:buFont typeface="+mj-lt"/>
              <a:buAutoNum type="arabicPeriod"/>
            </a:pPr>
            <a:r>
              <a:rPr lang="en-IN" sz="2000" dirty="0"/>
              <a:t>Self Driving Cars</a:t>
            </a:r>
          </a:p>
          <a:p>
            <a:pPr marL="914400" lvl="1" indent="-457200" algn="just">
              <a:lnSpc>
                <a:spcPct val="100000"/>
              </a:lnSpc>
              <a:spcBef>
                <a:spcPts val="0"/>
              </a:spcBef>
              <a:buFont typeface="+mj-lt"/>
              <a:buAutoNum type="arabicPeriod"/>
            </a:pPr>
            <a:r>
              <a:rPr lang="en-IN" sz="2000" dirty="0"/>
              <a:t>Aid to blind people: It can guide blind people by generating text for the scene in front and speaking it by using TTS (Text to Speech) systems.</a:t>
            </a:r>
          </a:p>
          <a:p>
            <a:pPr marL="914400" lvl="1" indent="-457200" algn="just">
              <a:lnSpc>
                <a:spcPct val="100000"/>
              </a:lnSpc>
              <a:spcBef>
                <a:spcPts val="0"/>
              </a:spcBef>
              <a:buFont typeface="+mj-lt"/>
              <a:buAutoNum type="arabicPeriod"/>
            </a:pPr>
            <a:r>
              <a:rPr lang="en-IN" sz="2000" dirty="0"/>
              <a:t>CCTV cameras are everywhere, but along with viewing the world, it can generate relevant captions, then we can raise alarms as any malicious activity take place.</a:t>
            </a:r>
          </a:p>
          <a:p>
            <a:pPr marL="914400" lvl="1" indent="-457200" algn="just">
              <a:lnSpc>
                <a:spcPct val="100000"/>
              </a:lnSpc>
              <a:spcBef>
                <a:spcPts val="0"/>
              </a:spcBef>
              <a:buFont typeface="+mj-lt"/>
              <a:buAutoNum type="arabicPeriod"/>
            </a:pPr>
            <a:r>
              <a:rPr lang="en-IN" sz="2000" dirty="0"/>
              <a:t>Image Captioning can make Google Image Search better.</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xmlns="" id="{780A2A81-6CFC-4314-AE6C-461D31C0090B}"/>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9E8E60AF-E24D-4DCD-9F0A-9E70670E60FF}"/>
              </a:ext>
            </a:extLst>
          </p:cNvPr>
          <p:cNvSpPr>
            <a:spLocks noGrp="1"/>
          </p:cNvSpPr>
          <p:nvPr>
            <p:ph type="sldNum" sz="quarter" idx="12"/>
          </p:nvPr>
        </p:nvSpPr>
        <p:spPr/>
        <p:txBody>
          <a:bodyPr/>
          <a:lstStyle/>
          <a:p>
            <a:fld id="{EC53106F-9B43-4B1F-BCB9-D94FA7734D96}" type="slidenum">
              <a:rPr lang="en-IN" smtClean="0"/>
              <a:t>4</a:t>
            </a:fld>
            <a:endParaRPr lang="en-IN"/>
          </a:p>
        </p:txBody>
      </p:sp>
    </p:spTree>
    <p:extLst>
      <p:ext uri="{BB962C8B-B14F-4D97-AF65-F5344CB8AC3E}">
        <p14:creationId xmlns:p14="http://schemas.microsoft.com/office/powerpoint/2010/main" val="350911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Dataset</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Flickr8k dataset is used here. Following is the link of this dataset:</a:t>
            </a:r>
          </a:p>
          <a:p>
            <a:pPr marL="0" indent="0" algn="just">
              <a:lnSpc>
                <a:spcPct val="100000"/>
              </a:lnSpc>
              <a:spcBef>
                <a:spcPts val="0"/>
              </a:spcBef>
              <a:buNone/>
            </a:pPr>
            <a:r>
              <a:rPr lang="en-IN" sz="2000" dirty="0"/>
              <a:t>	</a:t>
            </a:r>
            <a:r>
              <a:rPr lang="en-IN" sz="2000" dirty="0">
                <a:hlinkClick r:id="rId2"/>
              </a:rPr>
              <a:t>https://www.kaggle.com/adityajn105/flickr8k</a:t>
            </a:r>
            <a:endParaRPr lang="en-IN" sz="2000" dirty="0"/>
          </a:p>
          <a:p>
            <a:pPr algn="just">
              <a:lnSpc>
                <a:spcPct val="100000"/>
              </a:lnSpc>
              <a:spcBef>
                <a:spcPts val="0"/>
              </a:spcBef>
              <a:buFont typeface="Wingdings" panose="05000000000000000000" pitchFamily="2" charset="2"/>
              <a:buChar char="Ø"/>
            </a:pPr>
            <a:r>
              <a:rPr lang="en-IN" sz="2000" dirty="0"/>
              <a:t>Flickr8k has 8,091 images with caption.txt file containing five captions for each image. All these five captions are written by different people. Thus,</a:t>
            </a:r>
          </a:p>
          <a:p>
            <a:pPr marL="0" indent="0" algn="just">
              <a:lnSpc>
                <a:spcPct val="100000"/>
              </a:lnSpc>
              <a:spcBef>
                <a:spcPts val="0"/>
              </a:spcBef>
              <a:buNone/>
            </a:pPr>
            <a:r>
              <a:rPr lang="en-IN" sz="2000" dirty="0"/>
              <a:t>	8,091 Images x 5 Captions = 40,455 Image-Captions</a:t>
            </a:r>
          </a:p>
          <a:p>
            <a:pPr algn="just">
              <a:lnSpc>
                <a:spcPct val="100000"/>
              </a:lnSpc>
              <a:spcBef>
                <a:spcPts val="0"/>
              </a:spcBef>
              <a:buFont typeface="Wingdings" panose="05000000000000000000" pitchFamily="2" charset="2"/>
              <a:buChar char="Ø"/>
            </a:pPr>
            <a:r>
              <a:rPr lang="en-IN" sz="2000" dirty="0"/>
              <a:t>Size of this dataset: 1.04 GB</a:t>
            </a:r>
          </a:p>
          <a:p>
            <a:pPr algn="just">
              <a:lnSpc>
                <a:spcPct val="100000"/>
              </a:lnSpc>
              <a:spcBef>
                <a:spcPts val="0"/>
              </a:spcBef>
              <a:buFont typeface="Wingdings" panose="05000000000000000000" pitchFamily="2" charset="2"/>
              <a:buChar char="Ø"/>
            </a:pPr>
            <a:r>
              <a:rPr lang="en-IN" sz="2000" dirty="0"/>
              <a:t>A training file and testing file containing name of images to be used in training and testing is downloaded from the Internet (source is missing). </a:t>
            </a:r>
          </a:p>
          <a:p>
            <a:pPr algn="just">
              <a:lnSpc>
                <a:spcPct val="100000"/>
              </a:lnSpc>
              <a:spcBef>
                <a:spcPts val="0"/>
              </a:spcBef>
              <a:buFont typeface="Wingdings" panose="05000000000000000000" pitchFamily="2" charset="2"/>
              <a:buChar char="Ø"/>
            </a:pPr>
            <a:r>
              <a:rPr lang="en-IN" sz="2000" dirty="0"/>
              <a:t>Other than Flickr8k dataset, some other datasets for Image Captioning are:</a:t>
            </a:r>
          </a:p>
          <a:p>
            <a:pPr marL="914400" lvl="1" indent="-457200" algn="just">
              <a:lnSpc>
                <a:spcPct val="100000"/>
              </a:lnSpc>
              <a:spcBef>
                <a:spcPts val="0"/>
              </a:spcBef>
              <a:buFont typeface="+mj-lt"/>
              <a:buAutoNum type="arabicPeriod"/>
            </a:pPr>
            <a:r>
              <a:rPr lang="en-IN" sz="2000" dirty="0"/>
              <a:t>Flickr30k: It contains 30,000 images	</a:t>
            </a:r>
          </a:p>
          <a:p>
            <a:pPr marL="914400" lvl="1" indent="-457200" algn="just">
              <a:lnSpc>
                <a:spcPct val="100000"/>
              </a:lnSpc>
              <a:spcBef>
                <a:spcPts val="0"/>
              </a:spcBef>
              <a:buFont typeface="+mj-lt"/>
              <a:buAutoNum type="arabicPeriod"/>
            </a:pPr>
            <a:r>
              <a:rPr lang="en-IN" sz="2000" dirty="0"/>
              <a:t>MS-COCO: It contains 1,80,000 images. This is the largest dataset for Image Captioning.</a:t>
            </a:r>
          </a:p>
          <a:p>
            <a:pPr algn="just">
              <a:lnSpc>
                <a:spcPct val="100000"/>
              </a:lnSpc>
              <a:spcBef>
                <a:spcPts val="0"/>
              </a:spcBef>
              <a:buFont typeface="Wingdings" panose="05000000000000000000" pitchFamily="2" charset="2"/>
              <a:buChar char="Ø"/>
            </a:pPr>
            <a:r>
              <a:rPr lang="en-IN" sz="2000" dirty="0"/>
              <a:t>We will work Flickr8k dataset as this is sufficient to learn the implementation of Automatic Image Captioning.</a:t>
            </a:r>
          </a:p>
        </p:txBody>
      </p:sp>
      <p:sp>
        <p:nvSpPr>
          <p:cNvPr id="4" name="Footer Placeholder 3">
            <a:extLst>
              <a:ext uri="{FF2B5EF4-FFF2-40B4-BE49-F238E27FC236}">
                <a16:creationId xmlns:a16="http://schemas.microsoft.com/office/drawing/2014/main" xmlns="" id="{C1F0C447-1F28-4C0D-AB8A-70ED6532C551}"/>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D8A98920-A7D1-40AB-8422-7F76D9A74450}"/>
              </a:ext>
            </a:extLst>
          </p:cNvPr>
          <p:cNvSpPr>
            <a:spLocks noGrp="1"/>
          </p:cNvSpPr>
          <p:nvPr>
            <p:ph type="sldNum" sz="quarter" idx="12"/>
          </p:nvPr>
        </p:nvSpPr>
        <p:spPr/>
        <p:txBody>
          <a:bodyPr/>
          <a:lstStyle/>
          <a:p>
            <a:fld id="{EC53106F-9B43-4B1F-BCB9-D94FA7734D96}" type="slidenum">
              <a:rPr lang="en-IN" smtClean="0"/>
              <a:t>5</a:t>
            </a:fld>
            <a:endParaRPr lang="en-IN"/>
          </a:p>
        </p:txBody>
      </p:sp>
    </p:spTree>
    <p:extLst>
      <p:ext uri="{BB962C8B-B14F-4D97-AF65-F5344CB8AC3E}">
        <p14:creationId xmlns:p14="http://schemas.microsoft.com/office/powerpoint/2010/main" val="328218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In this project, classic solution (i.e., simple encoder-decoder based approach) for Image Captioning is implemented.</a:t>
            </a:r>
          </a:p>
          <a:p>
            <a:pPr algn="just">
              <a:lnSpc>
                <a:spcPct val="100000"/>
              </a:lnSpc>
              <a:spcBef>
                <a:spcPts val="0"/>
              </a:spcBef>
              <a:buFont typeface="Wingdings" panose="05000000000000000000" pitchFamily="2" charset="2"/>
              <a:buChar char="Ø"/>
            </a:pPr>
            <a:r>
              <a:rPr lang="en-IN" sz="2000" dirty="0"/>
              <a:t>An advanced approach is also there, called as Attention Mechanism which is quite useful for Neural Machine Translation (i.e., translating text from one natural language to another natural language). 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This project is at the intersection of two technologies:</a:t>
            </a:r>
          </a:p>
          <a:p>
            <a:pPr marL="914400" lvl="1" indent="-457200" algn="just">
              <a:lnSpc>
                <a:spcPct val="100000"/>
              </a:lnSpc>
              <a:spcBef>
                <a:spcPts val="0"/>
              </a:spcBef>
              <a:buFont typeface="+mj-lt"/>
              <a:buAutoNum type="arabicPeriod"/>
            </a:pPr>
            <a:r>
              <a:rPr lang="en-IN" sz="2000" dirty="0"/>
              <a:t>Computer Vision (CV): To understand the content of a given image.</a:t>
            </a:r>
          </a:p>
          <a:p>
            <a:pPr marL="914400" lvl="1" indent="-457200" algn="just">
              <a:lnSpc>
                <a:spcPct val="100000"/>
              </a:lnSpc>
              <a:spcBef>
                <a:spcPts val="0"/>
              </a:spcBef>
              <a:buFont typeface="+mj-lt"/>
              <a:buAutoNum type="arabicPeriod"/>
            </a:pPr>
            <a:r>
              <a:rPr lang="en-IN" sz="2000" dirty="0"/>
              <a:t>Natural Language Generation (NLG): NLG transforms data into plain English text.</a:t>
            </a:r>
          </a:p>
          <a:p>
            <a:pPr algn="just">
              <a:lnSpc>
                <a:spcPct val="100000"/>
              </a:lnSpc>
              <a:spcBef>
                <a:spcPts val="0"/>
              </a:spcBef>
              <a:buFont typeface="Wingdings" panose="05000000000000000000" pitchFamily="2" charset="2"/>
              <a:buChar char="Ø"/>
            </a:pPr>
            <a:r>
              <a:rPr lang="en-IN" sz="2000" dirty="0"/>
              <a:t>Applications of Natural Language Generation (NLG):</a:t>
            </a:r>
          </a:p>
          <a:p>
            <a:pPr marL="914400" lvl="1" indent="-457200" algn="just">
              <a:lnSpc>
                <a:spcPct val="100000"/>
              </a:lnSpc>
              <a:spcBef>
                <a:spcPts val="0"/>
              </a:spcBef>
              <a:buFont typeface="+mj-lt"/>
              <a:buAutoNum type="arabicPeriod"/>
            </a:pPr>
            <a:r>
              <a:rPr lang="en-IN" sz="2000" dirty="0"/>
              <a:t>Freeform text generation: User provides an input, like a phrase, sentence or paragraph and the NLG model generates continuation of this input as output. For instance, Google Smart Compose predicts a phrase following a word input in Gmail.</a:t>
            </a:r>
          </a:p>
          <a:p>
            <a:pPr marL="914400" lvl="1" indent="-457200" algn="just">
              <a:lnSpc>
                <a:spcPct val="100000"/>
              </a:lnSpc>
              <a:spcBef>
                <a:spcPts val="0"/>
              </a:spcBef>
              <a:buFont typeface="+mj-lt"/>
              <a:buAutoNum type="arabicPeriod"/>
            </a:pPr>
            <a:r>
              <a:rPr lang="en-IN" sz="2000" dirty="0"/>
              <a:t>Question Answering: This is a system that can answer questions posed by humans. These systems can be open-ended or close-ended (domain specific).</a:t>
            </a:r>
          </a:p>
        </p:txBody>
      </p:sp>
      <p:sp>
        <p:nvSpPr>
          <p:cNvPr id="4" name="Footer Placeholder 3">
            <a:extLst>
              <a:ext uri="{FF2B5EF4-FFF2-40B4-BE49-F238E27FC236}">
                <a16:creationId xmlns:a16="http://schemas.microsoft.com/office/drawing/2014/main" xmlns="" id="{468DB02D-8EA4-498F-B683-EA0654CD2170}"/>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6D5A5A2A-7919-4717-A349-4EC0FC1119D4}"/>
              </a:ext>
            </a:extLst>
          </p:cNvPr>
          <p:cNvSpPr>
            <a:spLocks noGrp="1"/>
          </p:cNvSpPr>
          <p:nvPr>
            <p:ph type="sldNum" sz="quarter" idx="12"/>
          </p:nvPr>
        </p:nvSpPr>
        <p:spPr/>
        <p:txBody>
          <a:bodyPr/>
          <a:lstStyle/>
          <a:p>
            <a:fld id="{EC53106F-9B43-4B1F-BCB9-D94FA7734D96}" type="slidenum">
              <a:rPr lang="en-IN" smtClean="0"/>
              <a:t>6</a:t>
            </a:fld>
            <a:endParaRPr lang="en-IN"/>
          </a:p>
        </p:txBody>
      </p:sp>
    </p:spTree>
    <p:extLst>
      <p:ext uri="{BB962C8B-B14F-4D97-AF65-F5344CB8AC3E}">
        <p14:creationId xmlns:p14="http://schemas.microsoft.com/office/powerpoint/2010/main" val="88558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914400" lvl="1" indent="-457200" algn="just">
              <a:lnSpc>
                <a:spcPct val="100000"/>
              </a:lnSpc>
              <a:spcBef>
                <a:spcPts val="0"/>
              </a:spcBef>
              <a:buFont typeface="+mj-lt"/>
              <a:buAutoNum type="arabicPeriod" startAt="3"/>
            </a:pPr>
            <a:r>
              <a:rPr lang="en-IN" sz="2000" dirty="0"/>
              <a:t>Summarization: Summarization reduces the amount of information while capturing the most important details in a narrative. This is of two types:</a:t>
            </a:r>
          </a:p>
          <a:p>
            <a:pPr marL="1428750" lvl="2" indent="-514350" algn="just">
              <a:lnSpc>
                <a:spcPct val="100000"/>
              </a:lnSpc>
              <a:spcBef>
                <a:spcPts val="0"/>
              </a:spcBef>
              <a:buFont typeface="+mj-lt"/>
              <a:buAutoNum type="romanLcPeriod"/>
            </a:pPr>
            <a:r>
              <a:rPr lang="en-IN" dirty="0"/>
              <a:t>Extractive Summarization: It takes the most important phrases or sentences from the given text and stitches them together to form a summarized narrative.</a:t>
            </a:r>
          </a:p>
          <a:p>
            <a:pPr marL="1428750" lvl="2" indent="-514350" algn="just">
              <a:lnSpc>
                <a:spcPct val="100000"/>
              </a:lnSpc>
              <a:spcBef>
                <a:spcPts val="0"/>
              </a:spcBef>
              <a:buFont typeface="+mj-lt"/>
              <a:buAutoNum type="romanLcPeriod"/>
            </a:pPr>
            <a:r>
              <a:rPr lang="en-IN" dirty="0"/>
              <a:t>Abstractive Summarization: This is equivalent of a human writing a summary in his / her own words. For instance, headline generation, abstract for journals / whitepaper / etc.</a:t>
            </a:r>
          </a:p>
          <a:p>
            <a:pPr marL="914400" lvl="1" indent="-457200" algn="just">
              <a:lnSpc>
                <a:spcPct val="100000"/>
              </a:lnSpc>
              <a:spcBef>
                <a:spcPts val="0"/>
              </a:spcBef>
              <a:buFont typeface="+mj-lt"/>
              <a:buAutoNum type="arabicPeriod" startAt="3"/>
            </a:pPr>
            <a:r>
              <a:rPr lang="en-IN" sz="2000" dirty="0"/>
              <a:t>Image Captioning</a:t>
            </a:r>
          </a:p>
          <a:p>
            <a:pPr algn="just">
              <a:lnSpc>
                <a:spcPct val="100000"/>
              </a:lnSpc>
              <a:spcBef>
                <a:spcPts val="0"/>
              </a:spcBef>
              <a:buFont typeface="Wingdings" panose="05000000000000000000" pitchFamily="2" charset="2"/>
              <a:buChar char="Ø"/>
            </a:pPr>
            <a:r>
              <a:rPr lang="en-IN" sz="2000" dirty="0"/>
              <a:t>How NLG is different from NLP: NLP is focussed on deriving analytic insights from textual data. Whereas, NLG is used to synthesize textual content by combining analytic output with contextualized narratives. In short, NLP reads while NLG writes.</a:t>
            </a:r>
            <a:endParaRPr lang="en-IN" sz="24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xmlns="" id="{B97B25CD-0BD4-4D74-9919-A088ED2230BC}"/>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6052105-53FA-4F13-AD4C-C4FE4A2E522F}"/>
              </a:ext>
            </a:extLst>
          </p:cNvPr>
          <p:cNvSpPr>
            <a:spLocks noGrp="1"/>
          </p:cNvSpPr>
          <p:nvPr>
            <p:ph type="sldNum" sz="quarter" idx="12"/>
          </p:nvPr>
        </p:nvSpPr>
        <p:spPr/>
        <p:txBody>
          <a:bodyPr/>
          <a:lstStyle/>
          <a:p>
            <a:fld id="{EC53106F-9B43-4B1F-BCB9-D94FA7734D96}" type="slidenum">
              <a:rPr lang="en-IN" smtClean="0"/>
              <a:t>7</a:t>
            </a:fld>
            <a:endParaRPr lang="en-IN"/>
          </a:p>
        </p:txBody>
      </p:sp>
    </p:spTree>
    <p:extLst>
      <p:ext uri="{BB962C8B-B14F-4D97-AF65-F5344CB8AC3E}">
        <p14:creationId xmlns:p14="http://schemas.microsoft.com/office/powerpoint/2010/main" val="406138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Evaluating NLG system is a much more complicated task. There are following four evaluation metrics for evaluating a NLG system:</a:t>
                </a:r>
              </a:p>
              <a:p>
                <a:pPr marL="800100" lvl="1" indent="-342900" algn="just">
                  <a:lnSpc>
                    <a:spcPct val="100000"/>
                  </a:lnSpc>
                  <a:spcBef>
                    <a:spcPts val="0"/>
                  </a:spcBef>
                  <a:buFont typeface="+mj-lt"/>
                  <a:buAutoNum type="arabicPeriod"/>
                </a:pPr>
                <a:r>
                  <a:rPr lang="en-IN" sz="2000" dirty="0"/>
                  <a:t>Bilingual Evaluation Understudy (BLEU Score)</a:t>
                </a:r>
              </a:p>
              <a:p>
                <a:pPr marL="800100" lvl="1" indent="-342900" algn="just">
                  <a:lnSpc>
                    <a:spcPct val="100000"/>
                  </a:lnSpc>
                  <a:spcBef>
                    <a:spcPts val="0"/>
                  </a:spcBef>
                  <a:buFont typeface="+mj-lt"/>
                  <a:buAutoNum type="arabicPeriod"/>
                </a:pPr>
                <a:r>
                  <a:rPr lang="en-IN" sz="2000" dirty="0"/>
                  <a:t>Recall Oriented Understudy for </a:t>
                </a:r>
                <a:r>
                  <a:rPr lang="en-IN" sz="2000" dirty="0" err="1"/>
                  <a:t>Gisting</a:t>
                </a:r>
                <a:r>
                  <a:rPr lang="en-IN" sz="2000" dirty="0"/>
                  <a:t> Evaluation (ROUGE)</a:t>
                </a:r>
              </a:p>
              <a:p>
                <a:pPr marL="800100" lvl="1" indent="-342900" algn="just">
                  <a:lnSpc>
                    <a:spcPct val="100000"/>
                  </a:lnSpc>
                  <a:spcBef>
                    <a:spcPts val="0"/>
                  </a:spcBef>
                  <a:buFont typeface="+mj-lt"/>
                  <a:buAutoNum type="arabicPeriod"/>
                </a:pPr>
                <a:r>
                  <a:rPr lang="en-IN" sz="2000" dirty="0"/>
                  <a:t>Metric for Evaluation for Translation with Explicit Ordering (METEOR)</a:t>
                </a:r>
              </a:p>
              <a:p>
                <a:pPr marL="800100" lvl="1" indent="-342900" algn="just">
                  <a:lnSpc>
                    <a:spcPct val="100000"/>
                  </a:lnSpc>
                  <a:spcBef>
                    <a:spcPts val="0"/>
                  </a:spcBef>
                  <a:buFont typeface="+mj-lt"/>
                  <a:buAutoNum type="arabicPeriod"/>
                </a:pPr>
                <a:r>
                  <a:rPr lang="en-IN" sz="2000" dirty="0"/>
                  <a:t>Consensus based Image Descriptive Evaluation (</a:t>
                </a:r>
                <a:r>
                  <a:rPr lang="en-IN" sz="2000" dirty="0" err="1"/>
                  <a:t>CIDEr</a:t>
                </a:r>
                <a:r>
                  <a:rPr lang="en-IN" sz="2000" dirty="0"/>
                  <a:t>)</a:t>
                </a:r>
              </a:p>
              <a:p>
                <a:pPr algn="just">
                  <a:lnSpc>
                    <a:spcPct val="100000"/>
                  </a:lnSpc>
                  <a:spcBef>
                    <a:spcPts val="0"/>
                  </a:spcBef>
                  <a:buFont typeface="Wingdings" panose="05000000000000000000" pitchFamily="2" charset="2"/>
                  <a:buChar char="Ø"/>
                </a:pPr>
                <a:r>
                  <a:rPr lang="en-IN" sz="2000" dirty="0"/>
                  <a:t>Since above metrics differ mostly in terms of the way Precision and Recall (i.e., Sensitivity) calculated, thus we will first see how to calculate Precision and Recall (or Sensitivity) in NLG.</a:t>
                </a:r>
              </a:p>
              <a:p>
                <a:pPr algn="just">
                  <a:lnSpc>
                    <a:spcPct val="100000"/>
                  </a:lnSpc>
                  <a:spcBef>
                    <a:spcPts val="0"/>
                  </a:spcBef>
                  <a:buFont typeface="Wingdings" panose="05000000000000000000" pitchFamily="2" charset="2"/>
                  <a:buChar char="Ø"/>
                </a:pPr>
                <a:r>
                  <a:rPr lang="en-IN" sz="2000" dirty="0"/>
                  <a:t>In general, </a:t>
                </a:r>
              </a:p>
              <a:p>
                <a:pPr marL="0" indent="0" algn="just">
                  <a:lnSpc>
                    <a:spcPct val="100000"/>
                  </a:lnSpc>
                  <a:spcBef>
                    <a:spcPts val="0"/>
                  </a:spcBef>
                  <a:buNone/>
                </a:pPr>
                <a:endParaRPr lang="en-IN" sz="1800" b="0" i="1" dirty="0">
                  <a:latin typeface="Cambria Math" panose="02040503050406030204" pitchFamily="18" charset="0"/>
                </a:endParaRPr>
              </a:p>
              <a:p>
                <a:pPr marL="0" indent="0" algn="just">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a:p>
                <a:pPr marL="0" indent="0" algn="ctr">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𝑁𝑒𝑔𝑎𝑡𝑖𝑣𝑒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𝑎𝑐𝑡𝑢𝑎𝑙</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734" r="-58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spTree>
    <p:extLst>
      <p:ext uri="{BB962C8B-B14F-4D97-AF65-F5344CB8AC3E}">
        <p14:creationId xmlns:p14="http://schemas.microsoft.com/office/powerpoint/2010/main" val="347778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200" dirty="0"/>
                  <a:t>In NLG, predicted (or generated) text is called as Candidate text and the actual text is called as Reference text.</a:t>
                </a:r>
              </a:p>
              <a:p>
                <a:pPr algn="just">
                  <a:lnSpc>
                    <a:spcPct val="100000"/>
                  </a:lnSpc>
                  <a:spcBef>
                    <a:spcPts val="0"/>
                  </a:spcBef>
                  <a:buFont typeface="Wingdings" panose="05000000000000000000" pitchFamily="2" charset="2"/>
                  <a:buChar char="Ø"/>
                </a:pPr>
                <a:r>
                  <a:rPr lang="en-IN" sz="2200" dirty="0"/>
                  <a:t>Following is the definition of Precision and Recall (or Sensitivity) in NLG:</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den>
                      </m:f>
                    </m:oMath>
                  </m:oMathPara>
                </a14:m>
                <a:endParaRPr lang="en-IN" sz="1800" dirty="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den>
                      </m:f>
                    </m:oMath>
                  </m:oMathPara>
                </a14:m>
                <a:endParaRPr lang="en-IN" sz="1800" dirty="0"/>
              </a:p>
              <a:p>
                <a:pPr algn="just">
                  <a:lnSpc>
                    <a:spcPct val="100000"/>
                  </a:lnSpc>
                  <a:spcBef>
                    <a:spcPts val="0"/>
                  </a:spcBef>
                  <a:buFont typeface="Wingdings" panose="05000000000000000000" pitchFamily="2" charset="2"/>
                  <a:buChar char="Ø"/>
                </a:pPr>
                <a:r>
                  <a:rPr lang="en-IN" sz="2200" dirty="0"/>
                  <a:t>Consider the following example:</a:t>
                </a:r>
              </a:p>
              <a:p>
                <a:pPr marL="457200" lvl="1" indent="0" algn="just">
                  <a:lnSpc>
                    <a:spcPct val="100000"/>
                  </a:lnSpc>
                  <a:spcBef>
                    <a:spcPts val="0"/>
                  </a:spcBef>
                  <a:buNone/>
                </a:pPr>
                <a:r>
                  <a:rPr lang="en-IN" sz="2200" dirty="0"/>
                  <a:t>Reference: “I work on machine learning”</a:t>
                </a:r>
              </a:p>
              <a:p>
                <a:pPr marL="457200" lvl="1" indent="0" algn="just">
                  <a:lnSpc>
                    <a:spcPct val="100000"/>
                  </a:lnSpc>
                  <a:spcBef>
                    <a:spcPts val="0"/>
                  </a:spcBef>
                  <a:buNone/>
                </a:pPr>
                <a:r>
                  <a:rPr lang="en-IN" sz="2200" dirty="0"/>
                  <a:t>Candidate A: “I work”</a:t>
                </a:r>
              </a:p>
              <a:p>
                <a:pPr marL="457200" lvl="1" indent="0" algn="just">
                  <a:lnSpc>
                    <a:spcPct val="100000"/>
                  </a:lnSpc>
                  <a:spcBef>
                    <a:spcPts val="0"/>
                  </a:spcBef>
                  <a:buNone/>
                </a:pPr>
                <a:r>
                  <a:rPr lang="en-IN" sz="2200" dirty="0"/>
                  <a:t>Candidate B: “He works on machine learning”</a:t>
                </a:r>
              </a:p>
              <a:p>
                <a:pPr marL="457200" lvl="1" indent="0" algn="just">
                  <a:lnSpc>
                    <a:spcPct val="100000"/>
                  </a:lnSpc>
                  <a:spcBef>
                    <a:spcPts val="0"/>
                  </a:spcBef>
                  <a:buNone/>
                </a:pPr>
                <a:endParaRPr lang="en-IN" sz="23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638" t="-857" r="-69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06515E04-E911-434E-B73D-C74090564F2D}"/>
                  </a:ext>
                </a:extLst>
              </p:cNvPr>
              <p:cNvSpPr txBox="1"/>
              <p:nvPr/>
            </p:nvSpPr>
            <p:spPr>
              <a:xfrm>
                <a:off x="6011334" y="4766705"/>
                <a:ext cx="6180666" cy="1410258"/>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endParaRPr lang="en-IN" dirty="0"/>
              </a:p>
            </p:txBody>
          </p:sp>
        </mc:Choice>
        <mc:Fallback xmlns="">
          <p:sp>
            <p:nvSpPr>
              <p:cNvPr id="6" name="TextBox 5">
                <a:extLst>
                  <a:ext uri="{FF2B5EF4-FFF2-40B4-BE49-F238E27FC236}">
                    <a16:creationId xmlns:a16="http://schemas.microsoft.com/office/drawing/2014/main" id="{06515E04-E911-434E-B73D-C74090564F2D}"/>
                  </a:ext>
                </a:extLst>
              </p:cNvPr>
              <p:cNvSpPr txBox="1">
                <a:spLocks noRot="1" noChangeAspect="1" noMove="1" noResize="1" noEditPoints="1" noAdjustHandles="1" noChangeArrowheads="1" noChangeShapeType="1" noTextEdit="1"/>
              </p:cNvSpPr>
              <p:nvPr/>
            </p:nvSpPr>
            <p:spPr>
              <a:xfrm>
                <a:off x="6011334" y="4766705"/>
                <a:ext cx="6180666" cy="141025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CA4377AD-0777-414C-BE82-54D482E0C00B}"/>
                  </a:ext>
                </a:extLst>
              </p:cNvPr>
              <p:cNvSpPr txBox="1"/>
              <p:nvPr/>
            </p:nvSpPr>
            <p:spPr>
              <a:xfrm>
                <a:off x="379669" y="4772567"/>
                <a:ext cx="6169061" cy="1408399"/>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2</m:t>
                          </m:r>
                        </m:den>
                      </m:f>
                      <m:r>
                        <a:rPr lang="en-IN" i="1">
                          <a:latin typeface="Cambria Math" panose="02040503050406030204" pitchFamily="18" charset="0"/>
                        </a:rPr>
                        <m:t>=100%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5</m:t>
                          </m:r>
                        </m:den>
                      </m:f>
                      <m:r>
                        <a:rPr lang="en-IN" i="1">
                          <a:latin typeface="Cambria Math" panose="02040503050406030204" pitchFamily="18" charset="0"/>
                        </a:rPr>
                        <m:t>=40%</m:t>
                      </m:r>
                    </m:oMath>
                  </m:oMathPara>
                </a14:m>
                <a:endParaRPr lang="en-IN" dirty="0"/>
              </a:p>
              <a:p>
                <a:endParaRPr lang="en-IN" dirty="0"/>
              </a:p>
            </p:txBody>
          </p:sp>
        </mc:Choice>
        <mc:Fallback xmlns="">
          <p:sp>
            <p:nvSpPr>
              <p:cNvPr id="7" name="TextBox 6">
                <a:extLst>
                  <a:ext uri="{FF2B5EF4-FFF2-40B4-BE49-F238E27FC236}">
                    <a16:creationId xmlns:a16="http://schemas.microsoft.com/office/drawing/2014/main" id="{CA4377AD-0777-414C-BE82-54D482E0C00B}"/>
                  </a:ext>
                </a:extLst>
              </p:cNvPr>
              <p:cNvSpPr txBox="1">
                <a:spLocks noRot="1" noChangeAspect="1" noMove="1" noResize="1" noEditPoints="1" noAdjustHandles="1" noChangeArrowheads="1" noChangeShapeType="1" noTextEdit="1"/>
              </p:cNvSpPr>
              <p:nvPr/>
            </p:nvSpPr>
            <p:spPr>
              <a:xfrm>
                <a:off x="379669" y="4772567"/>
                <a:ext cx="6169061" cy="140839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6062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1954</TotalTime>
  <Words>6041</Words>
  <Application>Microsoft Office PowerPoint</Application>
  <PresentationFormat>Custom</PresentationFormat>
  <Paragraphs>713</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Image Captioning Using Classical Encoder / Decoder Approach</vt:lpstr>
      <vt:lpstr>Introduction</vt:lpstr>
      <vt:lpstr>Introduction…</vt:lpstr>
      <vt:lpstr>Introduction…</vt:lpstr>
      <vt:lpstr>Dataset</vt:lpstr>
      <vt:lpstr>Technology</vt:lpstr>
      <vt:lpstr>Technology…</vt:lpstr>
      <vt:lpstr>Evaluation Metric</vt:lpstr>
      <vt:lpstr>Evaluation Metric…</vt:lpstr>
      <vt:lpstr>Evaluation Metric…</vt:lpstr>
      <vt:lpstr>Evaluation Metric…</vt:lpstr>
      <vt:lpstr>Evaluation Metric…</vt:lpstr>
      <vt:lpstr>Evaluation Metric…</vt:lpstr>
      <vt:lpstr>Evaluation Metric…</vt:lpstr>
      <vt:lpstr>Evaluation Metric…</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Pre-Trained Models</vt:lpstr>
      <vt:lpstr>Pre-Trained Models…</vt:lpstr>
      <vt:lpstr>Training &amp; Neural Networks Specific</vt:lpstr>
      <vt:lpstr>Training &amp; Neural Networks Specific…</vt:lpstr>
      <vt:lpstr>Training &amp; Neural Networks Specific…</vt:lpstr>
      <vt:lpstr>Training &amp; Neural Networks Specific…</vt:lpstr>
      <vt:lpstr>Training &amp; Neural Networks Specific…</vt:lpstr>
      <vt:lpstr>Result</vt:lpstr>
      <vt:lpstr>Result…</vt:lpstr>
      <vt:lpstr>Result…</vt:lpstr>
      <vt:lpstr>Conclusion</vt:lpstr>
      <vt:lpstr>Future Work</vt:lpstr>
      <vt:lpstr>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 Singh</cp:lastModifiedBy>
  <cp:revision>154</cp:revision>
  <dcterms:created xsi:type="dcterms:W3CDTF">2021-05-05T11:03:14Z</dcterms:created>
  <dcterms:modified xsi:type="dcterms:W3CDTF">2021-05-16T09:05:05Z</dcterms:modified>
</cp:coreProperties>
</file>