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65" r:id="rId17"/>
    <p:sldId id="275" r:id="rId18"/>
    <p:sldId id="274" r:id="rId19"/>
    <p:sldId id="276" r:id="rId20"/>
    <p:sldId id="277" r:id="rId21"/>
    <p:sldId id="278" r:id="rId22"/>
    <p:sldId id="279" r:id="rId23"/>
    <p:sldId id="280" r:id="rId24"/>
    <p:sldId id="290" r:id="rId25"/>
    <p:sldId id="284" r:id="rId26"/>
    <p:sldId id="289" r:id="rId27"/>
    <p:sldId id="282" r:id="rId28"/>
    <p:sldId id="283" r:id="rId29"/>
    <p:sldId id="285" r:id="rId30"/>
    <p:sldId id="287" r:id="rId31"/>
    <p:sldId id="288" r:id="rId32"/>
    <p:sldId id="296" r:id="rId33"/>
    <p:sldId id="291" r:id="rId34"/>
    <p:sldId id="292" r:id="rId35"/>
    <p:sldId id="293" r:id="rId36"/>
    <p:sldId id="294" r:id="rId37"/>
    <p:sldId id="295" r:id="rId38"/>
    <p:sldId id="297" r:id="rId39"/>
    <p:sldId id="2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25-05-2021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25-05-2021</a:t>
            </a:fld>
            <a:endParaRPr lang="en-IN"/>
          </a:p>
        </p:txBody>
      </p:sp>
      <p:sp>
        <p:nvSpPr>
          <p:cNvPr id="5" name="Footer Placeholder 4">
            <a:extLst>
              <a:ext uri="{FF2B5EF4-FFF2-40B4-BE49-F238E27FC236}">
                <a16:creationId xmlns=""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25-05-2021</a:t>
            </a:fld>
            <a:endParaRPr lang="en-IN"/>
          </a:p>
        </p:txBody>
      </p:sp>
      <p:sp>
        <p:nvSpPr>
          <p:cNvPr id="5" name="Footer Placeholder 4">
            <a:extLst>
              <a:ext uri="{FF2B5EF4-FFF2-40B4-BE49-F238E27FC236}">
                <a16:creationId xmlns=""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25-05-2021</a:t>
            </a:fld>
            <a:endParaRPr lang="en-IN"/>
          </a:p>
        </p:txBody>
      </p:sp>
      <p:sp>
        <p:nvSpPr>
          <p:cNvPr id="5" name="Footer Placeholder 4">
            <a:extLst>
              <a:ext uri="{FF2B5EF4-FFF2-40B4-BE49-F238E27FC236}">
                <a16:creationId xmlns=""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25-05-2021</a:t>
            </a:fld>
            <a:endParaRPr lang="en-IN"/>
          </a:p>
        </p:txBody>
      </p:sp>
      <p:sp>
        <p:nvSpPr>
          <p:cNvPr id="5" name="Footer Placeholder 4">
            <a:extLst>
              <a:ext uri="{FF2B5EF4-FFF2-40B4-BE49-F238E27FC236}">
                <a16:creationId xmlns=""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25-05-2021</a:t>
            </a:fld>
            <a:endParaRPr lang="en-IN"/>
          </a:p>
        </p:txBody>
      </p:sp>
      <p:sp>
        <p:nvSpPr>
          <p:cNvPr id="5" name="Footer Placeholder 4">
            <a:extLst>
              <a:ext uri="{FF2B5EF4-FFF2-40B4-BE49-F238E27FC236}">
                <a16:creationId xmlns=""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25-05-2021</a:t>
            </a:fld>
            <a:endParaRPr lang="en-IN"/>
          </a:p>
        </p:txBody>
      </p:sp>
      <p:sp>
        <p:nvSpPr>
          <p:cNvPr id="6" name="Footer Placeholder 5">
            <a:extLst>
              <a:ext uri="{FF2B5EF4-FFF2-40B4-BE49-F238E27FC236}">
                <a16:creationId xmlns=""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25-05-2021</a:t>
            </a:fld>
            <a:endParaRPr lang="en-IN"/>
          </a:p>
        </p:txBody>
      </p:sp>
      <p:sp>
        <p:nvSpPr>
          <p:cNvPr id="8" name="Footer Placeholder 7">
            <a:extLst>
              <a:ext uri="{FF2B5EF4-FFF2-40B4-BE49-F238E27FC236}">
                <a16:creationId xmlns=""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25-05-2021</a:t>
            </a:fld>
            <a:endParaRPr lang="en-IN"/>
          </a:p>
        </p:txBody>
      </p:sp>
      <p:sp>
        <p:nvSpPr>
          <p:cNvPr id="4" name="Footer Placeholder 3">
            <a:extLst>
              <a:ext uri="{FF2B5EF4-FFF2-40B4-BE49-F238E27FC236}">
                <a16:creationId xmlns=""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25-05-2021</a:t>
            </a:fld>
            <a:endParaRPr lang="en-IN"/>
          </a:p>
        </p:txBody>
      </p:sp>
      <p:sp>
        <p:nvSpPr>
          <p:cNvPr id="3" name="Footer Placeholder 2">
            <a:extLst>
              <a:ext uri="{FF2B5EF4-FFF2-40B4-BE49-F238E27FC236}">
                <a16:creationId xmlns=""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25-05-2021</a:t>
            </a:fld>
            <a:endParaRPr lang="en-IN"/>
          </a:p>
        </p:txBody>
      </p:sp>
      <p:sp>
        <p:nvSpPr>
          <p:cNvPr id="6" name="Footer Placeholder 5">
            <a:extLst>
              <a:ext uri="{FF2B5EF4-FFF2-40B4-BE49-F238E27FC236}">
                <a16:creationId xmlns=""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25-05-2021</a:t>
            </a:fld>
            <a:endParaRPr lang="en-IN"/>
          </a:p>
        </p:txBody>
      </p:sp>
      <p:sp>
        <p:nvSpPr>
          <p:cNvPr id="6" name="Footer Placeholder 5">
            <a:extLst>
              <a:ext uri="{FF2B5EF4-FFF2-40B4-BE49-F238E27FC236}">
                <a16:creationId xmlns=""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25-05-2021</a:t>
            </a:fld>
            <a:endParaRPr lang="en-IN"/>
          </a:p>
        </p:txBody>
      </p:sp>
      <p:sp>
        <p:nvSpPr>
          <p:cNvPr id="5" name="Footer Placeholder 4">
            <a:extLst>
              <a:ext uri="{FF2B5EF4-FFF2-40B4-BE49-F238E27FC236}">
                <a16:creationId xmlns=""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a:t>Image Captioning Using Classical Encoder / Decoder Approach</a:t>
            </a:r>
          </a:p>
        </p:txBody>
      </p:sp>
      <p:sp>
        <p:nvSpPr>
          <p:cNvPr id="3" name="Subtitle 2">
            <a:extLst>
              <a:ext uri="{FF2B5EF4-FFF2-40B4-BE49-F238E27FC236}">
                <a16:creationId xmlns=""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graphicFrame>
        <p:nvGraphicFramePr>
          <p:cNvPr id="6" name="Table 6">
            <a:extLst>
              <a:ext uri="{FF2B5EF4-FFF2-40B4-BE49-F238E27FC236}">
                <a16:creationId xmlns=""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 xmlns:a16="http://schemas.microsoft.com/office/drawing/2014/main" val="953926796"/>
                    </a:ext>
                  </a:extLst>
                </a:gridCol>
                <a:gridCol w="9371236">
                  <a:extLst>
                    <a:ext uri="{9D8B030D-6E8A-4147-A177-3AD203B41FA5}">
                      <a16:colId xmlns=""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 xmlns:a16="http://schemas.microsoft.com/office/drawing/2014/main" val="1059776522"/>
                    </a:ext>
                  </a:extLst>
                </a:gridCol>
                <a:gridCol w="1502228">
                  <a:extLst>
                    <a:ext uri="{9D8B030D-6E8A-4147-A177-3AD203B41FA5}">
                      <a16:colId xmlns="" xmlns:a16="http://schemas.microsoft.com/office/drawing/2014/main" val="51405990"/>
                    </a:ext>
                  </a:extLst>
                </a:gridCol>
                <a:gridCol w="1502228">
                  <a:extLst>
                    <a:ext uri="{9D8B030D-6E8A-4147-A177-3AD203B41FA5}">
                      <a16:colId xmlns="" xmlns:a16="http://schemas.microsoft.com/office/drawing/2014/main" val="499077790"/>
                    </a:ext>
                  </a:extLst>
                </a:gridCol>
                <a:gridCol w="1502228">
                  <a:extLst>
                    <a:ext uri="{9D8B030D-6E8A-4147-A177-3AD203B41FA5}">
                      <a16:colId xmlns="" xmlns:a16="http://schemas.microsoft.com/office/drawing/2014/main" val="1741106222"/>
                    </a:ext>
                  </a:extLst>
                </a:gridCol>
                <a:gridCol w="1502228">
                  <a:extLst>
                    <a:ext uri="{9D8B030D-6E8A-4147-A177-3AD203B41FA5}">
                      <a16:colId xmlns="" xmlns:a16="http://schemas.microsoft.com/office/drawing/2014/main" val="2560605016"/>
                    </a:ext>
                  </a:extLst>
                </a:gridCol>
                <a:gridCol w="1502228">
                  <a:extLst>
                    <a:ext uri="{9D8B030D-6E8A-4147-A177-3AD203B41FA5}">
                      <a16:colId xmlns="" xmlns:a16="http://schemas.microsoft.com/office/drawing/2014/main" val="1149909260"/>
                    </a:ext>
                  </a:extLst>
                </a:gridCol>
                <a:gridCol w="1502228">
                  <a:extLst>
                    <a:ext uri="{9D8B030D-6E8A-4147-A177-3AD203B41FA5}">
                      <a16:colId xmlns=""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 xmlns:a16="http://schemas.microsoft.com/office/drawing/2014/main" val="3169493604"/>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pic>
        <p:nvPicPr>
          <p:cNvPr id="1026" name="Picture 2" descr="Z:\no_of_imgs_in_original_train_val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40" y="3489959"/>
            <a:ext cx="5601945" cy="292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“scripts/preprocessing.py”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a:t>Script “scripts/gen_image_features.csv” does following tasks:</a:t>
            </a:r>
          </a:p>
          <a:p>
            <a:pPr marL="914400" lvl="1" indent="-457200" algn="just">
              <a:lnSpc>
                <a:spcPct val="100000"/>
              </a:lnSpc>
              <a:spcBef>
                <a:spcPts val="0"/>
              </a:spcBef>
              <a:buFont typeface="+mj-lt"/>
              <a:buAutoNum type="romanLcPeriod"/>
            </a:pPr>
            <a:r>
              <a:rPr lang="en-IN" sz="1800" dirty="0"/>
              <a:t>This script loads each image which is in Flickr_8k.trainImages.txt, resize it for the pre-trained model to generate bottleneck features (here, we have used InceptionV3, 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InceptionV3) and generates bottleneck feature of dimension 2048. Script has done this task in chunks of size 1000, i.e., generated bottleneck feature and saved them with their image filenames for 1000 images. In this manner, it will save six csv files (because we have 6,000 file names in Flickr_8k.trainImages.txt file).</a:t>
            </a:r>
          </a:p>
          <a:p>
            <a:pPr marL="914400" lvl="1" indent="-457200" algn="just">
              <a:lnSpc>
                <a:spcPct val="100000"/>
              </a:lnSpc>
              <a:spcBef>
                <a:spcPts val="0"/>
              </a:spcBef>
              <a:buFont typeface="+mj-lt"/>
              <a:buAutoNum type="romanLcPeriod"/>
            </a:pPr>
            <a:r>
              <a:rPr lang="en-IN" sz="1800" dirty="0"/>
              <a:t>At last, we can run following code snippet to concatenate all six files generated in the last step:</a:t>
            </a:r>
          </a:p>
          <a:p>
            <a:pPr marL="914400" lvl="2" indent="0" algn="just">
              <a:lnSpc>
                <a:spcPct val="100000"/>
              </a:lnSpc>
              <a:spcBef>
                <a:spcPts val="0"/>
              </a:spcBef>
              <a:buNone/>
            </a:pPr>
            <a:endParaRPr lang="en-IN" sz="16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p:graphicFrame>
        <p:nvGraphicFramePr>
          <p:cNvPr id="6" name="Table 6">
            <a:extLst>
              <a:ext uri="{FF2B5EF4-FFF2-40B4-BE49-F238E27FC236}">
                <a16:creationId xmlns="" xmlns:a16="http://schemas.microsoft.com/office/drawing/2014/main" id="{3708404E-0465-4362-9C24-B7FC57AE2CB7}"/>
              </a:ext>
            </a:extLst>
          </p:cNvPr>
          <p:cNvGraphicFramePr>
            <a:graphicFrameLocks noGrp="1"/>
          </p:cNvGraphicFramePr>
          <p:nvPr>
            <p:extLst>
              <p:ext uri="{D42A27DB-BD31-4B8C-83A1-F6EECF244321}">
                <p14:modId xmlns:p14="http://schemas.microsoft.com/office/powerpoint/2010/main" val="3836656056"/>
              </p:ext>
            </p:extLst>
          </p:nvPr>
        </p:nvGraphicFramePr>
        <p:xfrm>
          <a:off x="1842051" y="3438915"/>
          <a:ext cx="9382539" cy="3017520"/>
        </p:xfrm>
        <a:graphic>
          <a:graphicData uri="http://schemas.openxmlformats.org/drawingml/2006/table">
            <a:tbl>
              <a:tblPr bandRow="1">
                <a:solidFill>
                  <a:schemeClr val="accent3"/>
                </a:solidFill>
                <a:tableStyleId>{69C7853C-536D-4A76-A0AE-DD22124D55A5}</a:tableStyleId>
              </a:tblPr>
              <a:tblGrid>
                <a:gridCol w="652698">
                  <a:extLst>
                    <a:ext uri="{9D8B030D-6E8A-4147-A177-3AD203B41FA5}">
                      <a16:colId xmlns="" xmlns:a16="http://schemas.microsoft.com/office/drawing/2014/main" val="1025995593"/>
                    </a:ext>
                  </a:extLst>
                </a:gridCol>
                <a:gridCol w="8729841">
                  <a:extLst>
                    <a:ext uri="{9D8B030D-6E8A-4147-A177-3AD203B41FA5}">
                      <a16:colId xmlns="" xmlns:a16="http://schemas.microsoft.com/office/drawing/2014/main" val="3397351854"/>
                    </a:ext>
                  </a:extLst>
                </a:gridCol>
              </a:tblGrid>
              <a:tr h="243696">
                <a:tc>
                  <a:txBody>
                    <a:bodyPr/>
                    <a:lstStyle/>
                    <a:p>
                      <a:pPr algn="ctr"/>
                      <a:r>
                        <a:rPr lang="en-IN" sz="1600" i="1" dirty="0">
                          <a:solidFill>
                            <a:schemeClr val="accent1"/>
                          </a:solidFill>
                        </a:rPr>
                        <a:t>1</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import pandas as pd</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451917870"/>
                  </a:ext>
                </a:extLst>
              </a:tr>
              <a:tr h="243696">
                <a:tc>
                  <a:txBody>
                    <a:bodyPr/>
                    <a:lstStyle/>
                    <a:p>
                      <a:pPr algn="ctr"/>
                      <a:r>
                        <a:rPr lang="en-IN" sz="1600" i="1" dirty="0">
                          <a:solidFill>
                            <a:schemeClr val="accent1"/>
                          </a:solidFill>
                        </a:rPr>
                        <a:t>2</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data1 = </a:t>
                      </a:r>
                      <a:r>
                        <a:rPr lang="en-IN" sz="1600" i="1" dirty="0" err="1">
                          <a:solidFill>
                            <a:schemeClr val="bg1"/>
                          </a:solidFill>
                        </a:rPr>
                        <a:t>pd.read_csv</a:t>
                      </a:r>
                      <a:r>
                        <a:rPr lang="en-IN" sz="1600" i="1" dirty="0">
                          <a:solidFill>
                            <a:schemeClr val="bg1"/>
                          </a:solidFill>
                        </a:rPr>
                        <a:t>(“gen_image_vec_0_1000.csv”)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102430626"/>
                  </a:ext>
                </a:extLst>
              </a:tr>
              <a:tr h="243696">
                <a:tc>
                  <a:txBody>
                    <a:bodyPr/>
                    <a:lstStyle/>
                    <a:p>
                      <a:pPr algn="ctr"/>
                      <a:r>
                        <a:rPr lang="en-IN" sz="1600" i="1" dirty="0">
                          <a:solidFill>
                            <a:schemeClr val="accent1"/>
                          </a:solidFill>
                        </a:rPr>
                        <a:t>3</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data2 = </a:t>
                      </a:r>
                      <a:r>
                        <a:rPr lang="en-IN" sz="1600" i="1" dirty="0" err="1">
                          <a:solidFill>
                            <a:schemeClr val="bg1"/>
                          </a:solidFill>
                        </a:rPr>
                        <a:t>pd.read_csv</a:t>
                      </a:r>
                      <a:r>
                        <a:rPr lang="en-IN" sz="1600" i="1" dirty="0">
                          <a:solidFill>
                            <a:schemeClr val="bg1"/>
                          </a:solidFill>
                        </a:rPr>
                        <a:t>(“gen_image_vec_1000_2000.csv”)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818840102"/>
                  </a:ext>
                </a:extLst>
              </a:tr>
              <a:tr h="243696">
                <a:tc>
                  <a:txBody>
                    <a:bodyPr/>
                    <a:lstStyle/>
                    <a:p>
                      <a:pPr algn="ctr"/>
                      <a:r>
                        <a:rPr lang="en-IN" sz="1600" i="1" dirty="0">
                          <a:solidFill>
                            <a:schemeClr val="accent1"/>
                          </a:solidFill>
                        </a:rPr>
                        <a:t>4</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data3 = </a:t>
                      </a:r>
                      <a:r>
                        <a:rPr lang="en-IN" sz="1600" i="1" dirty="0" err="1">
                          <a:solidFill>
                            <a:schemeClr val="bg1"/>
                          </a:solidFill>
                        </a:rPr>
                        <a:t>pd.read_csv</a:t>
                      </a:r>
                      <a:r>
                        <a:rPr lang="en-IN" sz="1600" i="1" dirty="0">
                          <a:solidFill>
                            <a:schemeClr val="bg1"/>
                          </a:solidFill>
                        </a:rPr>
                        <a:t>(“gen_image_vec_2000_3000.csv”)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961751626"/>
                  </a:ext>
                </a:extLst>
              </a:tr>
              <a:tr h="243696">
                <a:tc>
                  <a:txBody>
                    <a:bodyPr/>
                    <a:lstStyle/>
                    <a:p>
                      <a:pPr algn="ctr"/>
                      <a:r>
                        <a:rPr lang="en-IN" sz="1600" i="1" dirty="0">
                          <a:solidFill>
                            <a:schemeClr val="accent1"/>
                          </a:solidFill>
                        </a:rPr>
                        <a:t>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data4 = </a:t>
                      </a:r>
                      <a:r>
                        <a:rPr lang="en-IN" sz="1600" i="1" dirty="0" err="1">
                          <a:solidFill>
                            <a:schemeClr val="bg1"/>
                          </a:solidFill>
                        </a:rPr>
                        <a:t>pd.read_csv</a:t>
                      </a:r>
                      <a:r>
                        <a:rPr lang="en-IN" sz="1600" i="1" dirty="0">
                          <a:solidFill>
                            <a:schemeClr val="bg1"/>
                          </a:solidFill>
                        </a:rPr>
                        <a:t>(“gen_image_vec_3000_4000.csv”)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585524039"/>
                  </a:ext>
                </a:extLst>
              </a:tr>
              <a:tr h="243696">
                <a:tc>
                  <a:txBody>
                    <a:bodyPr/>
                    <a:lstStyle/>
                    <a:p>
                      <a:pPr algn="ctr"/>
                      <a:r>
                        <a:rPr lang="en-IN" sz="1600" i="1" dirty="0">
                          <a:solidFill>
                            <a:schemeClr val="accent1"/>
                          </a:solidFill>
                        </a:rPr>
                        <a:t>6</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data5 = </a:t>
                      </a:r>
                      <a:r>
                        <a:rPr lang="en-IN" sz="1600" i="1" dirty="0" err="1">
                          <a:solidFill>
                            <a:schemeClr val="bg1"/>
                          </a:solidFill>
                        </a:rPr>
                        <a:t>pd.read_csv</a:t>
                      </a:r>
                      <a:r>
                        <a:rPr lang="en-IN" sz="1600" i="1" dirty="0">
                          <a:solidFill>
                            <a:schemeClr val="bg1"/>
                          </a:solidFill>
                        </a:rPr>
                        <a:t>(“gen_image_vec_4000_5000.csv”)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3600723"/>
                  </a:ext>
                </a:extLst>
              </a:tr>
              <a:tr h="243696">
                <a:tc>
                  <a:txBody>
                    <a:bodyPr/>
                    <a:lstStyle/>
                    <a:p>
                      <a:pPr algn="ctr"/>
                      <a:r>
                        <a:rPr lang="en-IN" sz="1600" i="1" dirty="0">
                          <a:solidFill>
                            <a:schemeClr val="accent1"/>
                          </a:solidFill>
                        </a:rPr>
                        <a:t>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data6 = </a:t>
                      </a:r>
                      <a:r>
                        <a:rPr lang="en-IN" sz="1600" i="1" dirty="0" err="1">
                          <a:solidFill>
                            <a:schemeClr val="bg1"/>
                          </a:solidFill>
                        </a:rPr>
                        <a:t>pd.read_csv</a:t>
                      </a:r>
                      <a:r>
                        <a:rPr lang="en-IN" sz="1600" i="1" dirty="0">
                          <a:solidFill>
                            <a:schemeClr val="bg1"/>
                          </a:solidFill>
                        </a:rPr>
                        <a:t>(“gen_image_vec_5000_6000.csv”)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508601488"/>
                  </a:ext>
                </a:extLst>
              </a:tr>
              <a:tr h="243696">
                <a:tc>
                  <a:txBody>
                    <a:bodyPr/>
                    <a:lstStyle/>
                    <a:p>
                      <a:pPr algn="ctr"/>
                      <a:r>
                        <a:rPr lang="en-IN" sz="1600" i="1" dirty="0">
                          <a:solidFill>
                            <a:schemeClr val="accent1"/>
                          </a:solidFill>
                        </a:rPr>
                        <a:t>8</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 = </a:t>
                      </a:r>
                      <a:r>
                        <a:rPr lang="en-IN" sz="1600" i="1" dirty="0" err="1">
                          <a:solidFill>
                            <a:schemeClr val="bg1"/>
                          </a:solidFill>
                        </a:rPr>
                        <a:t>pd.concat</a:t>
                      </a:r>
                      <a:r>
                        <a:rPr lang="en-IN" sz="1600" i="1" dirty="0">
                          <a:solidFill>
                            <a:schemeClr val="bg1"/>
                          </a:solidFill>
                        </a:rPr>
                        <a:t>([data1, data2, data3, data4, data5, data6]).</a:t>
                      </a:r>
                      <a:r>
                        <a:rPr lang="en-IN" sz="1600" i="1" dirty="0" err="1">
                          <a:solidFill>
                            <a:schemeClr val="bg1"/>
                          </a:solidFill>
                        </a:rPr>
                        <a:t>reset_index</a:t>
                      </a:r>
                      <a:r>
                        <a:rPr lang="en-IN" sz="1600" i="1" dirty="0">
                          <a:solidFill>
                            <a:schemeClr val="bg1"/>
                          </a:solidFill>
                        </a:rPr>
                        <a:t>(drop=True)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500996964"/>
                  </a:ext>
                </a:extLst>
              </a:tr>
              <a:tr h="243696">
                <a:tc>
                  <a:txBody>
                    <a:bodyPr/>
                    <a:lstStyle/>
                    <a:p>
                      <a:pPr algn="ctr"/>
                      <a:r>
                        <a:rPr lang="en-IN" sz="1600" i="1" dirty="0">
                          <a:solidFill>
                            <a:schemeClr val="accent1"/>
                          </a:solidFill>
                        </a:rPr>
                        <a:t>9</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err="1">
                          <a:solidFill>
                            <a:schemeClr val="bg1"/>
                          </a:solidFill>
                        </a:rPr>
                        <a:t>data.to_csv</a:t>
                      </a:r>
                      <a:r>
                        <a:rPr lang="en-IN" sz="1600" i="1" dirty="0">
                          <a:solidFill>
                            <a:schemeClr val="bg1"/>
                          </a:solidFill>
                        </a:rPr>
                        <a:t>(“train_imagename_bottleneck_feat.csv”, index=False)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211773331"/>
                  </a:ext>
                </a:extLst>
              </a:tr>
            </a:tbl>
          </a:graphicData>
        </a:graphic>
      </p:graphicFrame>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5"/>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that we will discuss later.</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indices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a:t>
            </a:r>
            <a:r>
              <a:rPr lang="en-IN" sz="1900"/>
              <a:t>line indices </a:t>
            </a:r>
            <a:r>
              <a:rPr lang="en-IN" sz="1900" dirty="0"/>
              <a:t>(from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graphicFrame>
        <p:nvGraphicFramePr>
          <p:cNvPr id="6" name="Table 6">
            <a:extLst>
              <a:ext uri="{FF2B5EF4-FFF2-40B4-BE49-F238E27FC236}">
                <a16:creationId xmlns="" xmlns:a16="http://schemas.microsoft.com/office/drawing/2014/main"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 xmlns:a16="http://schemas.microsoft.com/office/drawing/2014/main" val="736955682"/>
                    </a:ext>
                  </a:extLst>
                </a:gridCol>
                <a:gridCol w="4755874">
                  <a:extLst>
                    <a:ext uri="{9D8B030D-6E8A-4147-A177-3AD203B41FA5}">
                      <a16:colId xmlns="" xmlns:a16="http://schemas.microsoft.com/office/drawing/2014/main"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08994494"/>
                  </a:ext>
                </a:extLst>
              </a:tr>
            </a:tbl>
          </a:graphicData>
        </a:graphic>
      </p:graphicFrame>
    </p:spTree>
    <p:extLst>
      <p:ext uri="{BB962C8B-B14F-4D97-AF65-F5344CB8AC3E}">
        <p14:creationId xmlns:p14="http://schemas.microsoft.com/office/powerpoint/2010/main" val="717792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classic solution (i.e., encoder / decoder based approach) for Image Captioning is implemented. An advanced solution for Image Captioning is Attention Mechanism which is also quite useful for Neural Machine Translation (i.e., translating text from one natural language to another natural language).</a:t>
            </a:r>
          </a:p>
          <a:p>
            <a:pPr algn="just">
              <a:lnSpc>
                <a:spcPct val="100000"/>
              </a:lnSpc>
              <a:spcBef>
                <a:spcPts val="0"/>
              </a:spcBef>
              <a:buFont typeface="Wingdings" panose="05000000000000000000" pitchFamily="2" charset="2"/>
              <a:buChar char="Ø"/>
            </a:pPr>
            <a:r>
              <a:rPr lang="en-IN" sz="2000" dirty="0"/>
              <a:t>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Following 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 xmlns:a16="http://schemas.microsoft.com/office/drawing/2014/main" id="{6EA1B5B0-566F-495F-89A1-3DADA4C9C5D7}"/>
              </a:ext>
            </a:extLst>
          </p:cNvPr>
          <p:cNvSpPr txBox="1"/>
          <p:nvPr/>
        </p:nvSpPr>
        <p:spPr>
          <a:xfrm>
            <a:off x="1073426" y="4514830"/>
            <a:ext cx="7182678" cy="1754326"/>
          </a:xfrm>
          <a:prstGeom prst="rect">
            <a:avLst/>
          </a:prstGeom>
          <a:noFill/>
        </p:spPr>
        <p:txBody>
          <a:bodyPr wrap="square" rtlCol="0">
            <a:spAutoFit/>
          </a:bodyPr>
          <a:lstStyle/>
          <a:p>
            <a:r>
              <a:rPr lang="en-US" dirty="0"/>
              <a:t>1. Children sit and watch the fish moving in the pond.</a:t>
            </a:r>
            <a:br>
              <a:rPr lang="en-US" dirty="0"/>
            </a:br>
            <a:r>
              <a:rPr lang="en-US" dirty="0"/>
              <a:t>2. people stare at the orange fish.</a:t>
            </a:r>
            <a:br>
              <a:rPr lang="en-US" dirty="0"/>
            </a:br>
            <a:r>
              <a:rPr lang="en-US" dirty="0"/>
              <a:t>3. Several people are standing near a fish pond.</a:t>
            </a:r>
            <a:br>
              <a:rPr lang="en-US" dirty="0"/>
            </a:br>
            <a:r>
              <a:rPr lang="en-US" dirty="0"/>
              <a:t>4. Some children watching fish in a pool.</a:t>
            </a:r>
            <a:br>
              <a:rPr lang="en-US" dirty="0"/>
            </a:br>
            <a:r>
              <a:rPr lang="en-US" dirty="0"/>
              <a:t>5. There are several people and children looking into water with a blue tiled floor and goldfish.</a:t>
            </a:r>
          </a:p>
        </p:txBody>
      </p:sp>
      <p:sp>
        <p:nvSpPr>
          <p:cNvPr id="7" name="Footer Placeholder 6">
            <a:extLst>
              <a:ext uri="{FF2B5EF4-FFF2-40B4-BE49-F238E27FC236}">
                <a16:creationId xmlns=""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spTree>
    <p:extLst>
      <p:ext uri="{BB962C8B-B14F-4D97-AF65-F5344CB8AC3E}">
        <p14:creationId xmlns:p14="http://schemas.microsoft.com/office/powerpoint/2010/main" val="975006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(InceptionV3, 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graphicFrame>
        <p:nvGraphicFramePr>
          <p:cNvPr id="7" name="Table 7">
            <a:extLst>
              <a:ext uri="{FF2B5EF4-FFF2-40B4-BE49-F238E27FC236}">
                <a16:creationId xmlns="" xmlns:a16="http://schemas.microsoft.com/office/drawing/2014/main"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 xmlns:a16="http://schemas.microsoft.com/office/drawing/2014/main" val="3034872970"/>
                    </a:ext>
                  </a:extLst>
                </a:gridCol>
                <a:gridCol w="4598504">
                  <a:extLst>
                    <a:ext uri="{9D8B030D-6E8A-4147-A177-3AD203B41FA5}">
                      <a16:colId xmlns="" xmlns:a16="http://schemas.microsoft.com/office/drawing/2014/main"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47956420"/>
                  </a:ext>
                </a:extLst>
              </a:tr>
            </a:tbl>
          </a:graphicData>
        </a:graphic>
      </p:graphicFrame>
      <p:pic>
        <p:nvPicPr>
          <p:cNvPr id="9" name="Picture 8">
            <a:extLst>
              <a:ext uri="{FF2B5EF4-FFF2-40B4-BE49-F238E27FC236}">
                <a16:creationId xmlns="" xmlns:a16="http://schemas.microsoft.com/office/drawing/2014/main" id="{E31162F2-89B2-4922-87BE-A47BDDD257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 xmlns:a16="http://schemas.microsoft.com/office/drawing/2014/main"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 xmlns:a16="http://schemas.microsoft.com/office/drawing/2014/main" val="1625993285"/>
                    </a:ext>
                  </a:extLst>
                </a:gridCol>
                <a:gridCol w="2087097">
                  <a:extLst>
                    <a:ext uri="{9D8B030D-6E8A-4147-A177-3AD203B41FA5}">
                      <a16:colId xmlns="" xmlns:a16="http://schemas.microsoft.com/office/drawing/2014/main" val="2002752227"/>
                    </a:ext>
                  </a:extLst>
                </a:gridCol>
                <a:gridCol w="2087097">
                  <a:extLst>
                    <a:ext uri="{9D8B030D-6E8A-4147-A177-3AD203B41FA5}">
                      <a16:colId xmlns="" xmlns:a16="http://schemas.microsoft.com/office/drawing/2014/main" val="1168972226"/>
                    </a:ext>
                  </a:extLst>
                </a:gridCol>
                <a:gridCol w="2087097">
                  <a:extLst>
                    <a:ext uri="{9D8B030D-6E8A-4147-A177-3AD203B41FA5}">
                      <a16:colId xmlns="" xmlns:a16="http://schemas.microsoft.com/office/drawing/2014/main" val="873165184"/>
                    </a:ext>
                  </a:extLst>
                </a:gridCol>
                <a:gridCol w="2087097">
                  <a:extLst>
                    <a:ext uri="{9D8B030D-6E8A-4147-A177-3AD203B41FA5}">
                      <a16:colId xmlns="" xmlns:a16="http://schemas.microsoft.com/office/drawing/2014/main"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834948506"/>
                  </a:ext>
                </a:extLst>
              </a:tr>
            </a:tbl>
          </a:graphicData>
        </a:graphic>
      </p:graphicFrame>
      <p:graphicFrame>
        <p:nvGraphicFramePr>
          <p:cNvPr id="13" name="Table 13">
            <a:extLst>
              <a:ext uri="{FF2B5EF4-FFF2-40B4-BE49-F238E27FC236}">
                <a16:creationId xmlns="" xmlns:a16="http://schemas.microsoft.com/office/drawing/2014/main"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 xmlns:a16="http://schemas.microsoft.com/office/drawing/2014/main" val="764850448"/>
                    </a:ext>
                  </a:extLst>
                </a:gridCol>
                <a:gridCol w="3505200">
                  <a:extLst>
                    <a:ext uri="{9D8B030D-6E8A-4147-A177-3AD203B41FA5}">
                      <a16:colId xmlns="" xmlns:a16="http://schemas.microsoft.com/office/drawing/2014/main" val="348465865"/>
                    </a:ext>
                  </a:extLst>
                </a:gridCol>
                <a:gridCol w="3505200">
                  <a:extLst>
                    <a:ext uri="{9D8B030D-6E8A-4147-A177-3AD203B41FA5}">
                      <a16:colId xmlns="" xmlns:a16="http://schemas.microsoft.com/office/drawing/2014/main"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56008200"/>
                  </a:ext>
                </a:extLst>
              </a:tr>
            </a:tbl>
          </a:graphicData>
        </a:graphic>
      </p:graphicFrame>
    </p:spTree>
    <p:extLst>
      <p:ext uri="{BB962C8B-B14F-4D97-AF65-F5344CB8AC3E}">
        <p14:creationId xmlns:p14="http://schemas.microsoft.com/office/powerpoint/2010/main" val="3018812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graphicFrame>
        <p:nvGraphicFramePr>
          <p:cNvPr id="6" name="Table 6">
            <a:extLst>
              <a:ext uri="{FF2B5EF4-FFF2-40B4-BE49-F238E27FC236}">
                <a16:creationId xmlns="" xmlns:a16="http://schemas.microsoft.com/office/drawing/2014/main"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 xmlns:a16="http://schemas.microsoft.com/office/drawing/2014/main" val="3249865570"/>
                    </a:ext>
                  </a:extLst>
                </a:gridCol>
                <a:gridCol w="4041913">
                  <a:extLst>
                    <a:ext uri="{9D8B030D-6E8A-4147-A177-3AD203B41FA5}">
                      <a16:colId xmlns="" xmlns:a16="http://schemas.microsoft.com/office/drawing/2014/main" val="371997466"/>
                    </a:ext>
                  </a:extLst>
                </a:gridCol>
                <a:gridCol w="3472070">
                  <a:extLst>
                    <a:ext uri="{9D8B030D-6E8A-4147-A177-3AD203B41FA5}">
                      <a16:colId xmlns="" xmlns:a16="http://schemas.microsoft.com/office/drawing/2014/main" val="4110403680"/>
                    </a:ext>
                  </a:extLst>
                </a:gridCol>
                <a:gridCol w="2302566">
                  <a:extLst>
                    <a:ext uri="{9D8B030D-6E8A-4147-A177-3AD203B41FA5}">
                      <a16:colId xmlns="" xmlns:a16="http://schemas.microsoft.com/office/drawing/2014/main"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 xmlns:a16="http://schemas.microsoft.com/office/drawing/2014/main"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 xmlns:a16="http://schemas.microsoft.com/office/drawing/2014/main"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 xmlns:a16="http://schemas.microsoft.com/office/drawing/2014/main"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 xmlns:a16="http://schemas.microsoft.com/office/drawing/2014/main"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 xmlns:a16="http://schemas.microsoft.com/office/drawing/2014/main"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5947826"/>
                  </a:ext>
                </a:extLst>
              </a:tr>
            </a:tbl>
          </a:graphicData>
        </a:graphic>
      </p:graphicFrame>
    </p:spTree>
    <p:extLst>
      <p:ext uri="{BB962C8B-B14F-4D97-AF65-F5344CB8AC3E}">
        <p14:creationId xmlns:p14="http://schemas.microsoft.com/office/powerpoint/2010/main" val="878976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 xmlns:a16="http://schemas.microsoft.com/office/drawing/2014/main"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 xmlns:a16="http://schemas.microsoft.com/office/drawing/2014/main" val="3967142194"/>
                    </a:ext>
                  </a:extLst>
                </a:gridCol>
                <a:gridCol w="4850295">
                  <a:extLst>
                    <a:ext uri="{9D8B030D-6E8A-4147-A177-3AD203B41FA5}">
                      <a16:colId xmlns="" xmlns:a16="http://schemas.microsoft.com/office/drawing/2014/main" val="845744349"/>
                    </a:ext>
                  </a:extLst>
                </a:gridCol>
                <a:gridCol w="3286539">
                  <a:extLst>
                    <a:ext uri="{9D8B030D-6E8A-4147-A177-3AD203B41FA5}">
                      <a16:colId xmlns="" xmlns:a16="http://schemas.microsoft.com/office/drawing/2014/main" val="3119492930"/>
                    </a:ext>
                  </a:extLst>
                </a:gridCol>
                <a:gridCol w="1719469">
                  <a:extLst>
                    <a:ext uri="{9D8B030D-6E8A-4147-A177-3AD203B41FA5}">
                      <a16:colId xmlns="" xmlns:a16="http://schemas.microsoft.com/office/drawing/2014/main"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 xmlns:a16="http://schemas.microsoft.com/office/drawing/2014/main"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 xmlns:a16="http://schemas.microsoft.com/office/drawing/2014/main"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 xmlns:a16="http://schemas.microsoft.com/office/drawing/2014/main"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615818627"/>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
        <p:nvSpPr>
          <p:cNvPr id="7" name="TextBox 6">
            <a:extLst>
              <a:ext uri="{FF2B5EF4-FFF2-40B4-BE49-F238E27FC236}">
                <a16:creationId xmlns="" xmlns:a16="http://schemas.microsoft.com/office/drawing/2014/main" id="{D3EFAF3B-6ACA-4777-8366-4A6C243E7E2F}"/>
              </a:ext>
            </a:extLst>
          </p:cNvPr>
          <p:cNvSpPr txBox="1"/>
          <p:nvPr/>
        </p:nvSpPr>
        <p:spPr>
          <a:xfrm>
            <a:off x="838200" y="5437025"/>
            <a:ext cx="10515596" cy="923330"/>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a:p>
            <a:pPr algn="just"/>
            <a:r>
              <a:rPr lang="en-IN" dirty="0"/>
              <a:t>After completion of training, script will save model in “output” directory.</a:t>
            </a:r>
          </a:p>
        </p:txBody>
      </p:sp>
    </p:spTree>
    <p:extLst>
      <p:ext uri="{BB962C8B-B14F-4D97-AF65-F5344CB8AC3E}">
        <p14:creationId xmlns:p14="http://schemas.microsoft.com/office/powerpoint/2010/main" val="5688414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00100" lvl="1" indent="-342900" algn="just">
              <a:lnSpc>
                <a:spcPct val="100000"/>
              </a:lnSpc>
              <a:spcBef>
                <a:spcPts val="0"/>
              </a:spcBef>
              <a:buFont typeface="+mj-lt"/>
              <a:buAutoNum type="arabicPeriod" startAt="6"/>
            </a:pPr>
            <a:r>
              <a:rPr lang="en-IN" sz="1800" dirty="0"/>
              <a:t>After successful completion of training, one can use the saved model by any of the following scripts:</a:t>
            </a:r>
          </a:p>
          <a:p>
            <a:pPr marL="1314450" lvl="2" indent="-400050" algn="just">
              <a:lnSpc>
                <a:spcPct val="100000"/>
              </a:lnSpc>
              <a:spcBef>
                <a:spcPts val="0"/>
              </a:spcBef>
              <a:buFont typeface="+mj-lt"/>
              <a:buAutoNum type="romanLcPeriod"/>
            </a:pPr>
            <a:r>
              <a:rPr lang="en-IN" sz="1800" dirty="0"/>
              <a:t>Script “scripts/</a:t>
            </a:r>
            <a:r>
              <a:rPr lang="en-IN" sz="1800" dirty="0" err="1"/>
              <a:t>inference_one_image_GColab.ipynb</a:t>
            </a:r>
            <a:r>
              <a:rPr lang="en-IN" sz="1800" dirty="0"/>
              <a:t>” to get caption of one image at a time. User has to keep the test image in a “</a:t>
            </a:r>
            <a:r>
              <a:rPr lang="en-IN" sz="1800" dirty="0" err="1"/>
              <a:t>single_test_image</a:t>
            </a:r>
            <a:r>
              <a:rPr lang="en-IN" sz="1800" dirty="0"/>
              <a:t>” directory, and enter its name when script ask.</a:t>
            </a:r>
          </a:p>
          <a:p>
            <a:pPr marL="1314450" lvl="2" indent="-400050" algn="just">
              <a:lnSpc>
                <a:spcPct val="100000"/>
              </a:lnSpc>
              <a:spcBef>
                <a:spcPts val="0"/>
              </a:spcBef>
              <a:buFont typeface="+mj-lt"/>
              <a:buAutoNum type="romanLcPeriod"/>
            </a:pPr>
            <a:r>
              <a:rPr lang="en-IN" sz="1800" dirty="0"/>
              <a:t>Script “scripts/</a:t>
            </a:r>
            <a:r>
              <a:rPr lang="en-IN" sz="1800" dirty="0" err="1"/>
              <a:t>inference_test_images_GColab.ipynb</a:t>
            </a:r>
            <a:r>
              <a:rPr lang="en-IN" sz="1800" dirty="0"/>
              <a:t>” to get captions generated (or predicted) by trained model for all images saved under “</a:t>
            </a:r>
            <a:r>
              <a:rPr lang="en-IN" sz="1800" dirty="0" err="1"/>
              <a:t>test_image</a:t>
            </a:r>
            <a:r>
              <a:rPr lang="en-IN" sz="1800" dirty="0"/>
              <a:t>” directory. This script will save all those generated (or predicted) captions in a .txt file under “output/</a:t>
            </a:r>
            <a:r>
              <a:rPr lang="en-IN" sz="1800" dirty="0" err="1"/>
              <a:t>test_image_generated_captions</a:t>
            </a:r>
            <a:r>
              <a:rPr lang="en-IN" sz="1800" dirty="0"/>
              <a:t>/” directory.</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740900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are using two pre-trained models in this project:</a:t>
            </a:r>
          </a:p>
          <a:p>
            <a:pPr marL="800100" lvl="1" indent="-342900" algn="just">
              <a:lnSpc>
                <a:spcPct val="100000"/>
              </a:lnSpc>
              <a:spcBef>
                <a:spcPts val="0"/>
              </a:spcBef>
              <a:buFont typeface="+mj-lt"/>
              <a:buAutoNum type="arabicPeriod"/>
            </a:pPr>
            <a:r>
              <a:rPr lang="en-IN" sz="1800" dirty="0"/>
              <a:t>InceptionV3: To generate bottleneck features for images.</a:t>
            </a:r>
          </a:p>
          <a:p>
            <a:pPr marL="800100" lvl="1" indent="-342900" algn="just">
              <a:lnSpc>
                <a:spcPct val="100000"/>
              </a:lnSpc>
              <a:spcBef>
                <a:spcPts val="0"/>
              </a:spcBef>
              <a:buFont typeface="+mj-lt"/>
              <a:buAutoNum type="arabicPeriod"/>
            </a:pPr>
            <a:r>
              <a:rPr lang="en-IN" sz="1800" dirty="0" err="1"/>
              <a:t>GloVe</a:t>
            </a:r>
            <a:r>
              <a:rPr lang="en-IN" sz="1800" dirty="0"/>
              <a:t>: To generate word embeddings for captions.</a:t>
            </a:r>
          </a:p>
          <a:p>
            <a:pPr algn="just">
              <a:lnSpc>
                <a:spcPct val="100000"/>
              </a:lnSpc>
              <a:spcBef>
                <a:spcPts val="0"/>
              </a:spcBef>
              <a:buFont typeface="Wingdings" panose="05000000000000000000" pitchFamily="2" charset="2"/>
              <a:buChar char="Ø"/>
            </a:pPr>
            <a:r>
              <a:rPr lang="en-IN" sz="2200" dirty="0"/>
              <a:t>Inception V3:</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7" name="Picture 6" descr="Table&#10;&#10;Description automatically generated">
            <a:extLst>
              <a:ext uri="{FF2B5EF4-FFF2-40B4-BE49-F238E27FC236}">
                <a16:creationId xmlns="" xmlns:a16="http://schemas.microsoft.com/office/drawing/2014/main" id="{1253A37B-2D79-4AD6-846F-6D1D987D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34" y="2239617"/>
            <a:ext cx="5985743" cy="4248764"/>
          </a:xfrm>
          <a:prstGeom prst="rect">
            <a:avLst/>
          </a:prstGeom>
        </p:spPr>
      </p:pic>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err="1"/>
              <a:t>GloVe</a:t>
            </a:r>
            <a:r>
              <a:rPr lang="en-IN" sz="2000" dirty="0"/>
              <a:t> (Global Vectors):</a:t>
            </a:r>
          </a:p>
          <a:p>
            <a:pPr lvl="1" algn="just">
              <a:lnSpc>
                <a:spcPct val="100000"/>
              </a:lnSpc>
              <a:spcBef>
                <a:spcPts val="0"/>
              </a:spcBef>
              <a:buFont typeface="Wingdings" panose="05000000000000000000" pitchFamily="2" charset="2"/>
              <a:buChar char="§"/>
            </a:pPr>
            <a:r>
              <a:rPr lang="en-IN" sz="1800" dirty="0" err="1"/>
              <a:t>GloVe</a:t>
            </a:r>
            <a:r>
              <a:rPr lang="en-IN" sz="1800" dirty="0"/>
              <a:t> is a word vector technique and an Unsupervised </a:t>
            </a:r>
            <a:r>
              <a:rPr lang="en-IN" sz="1800"/>
              <a:t>Learning algorithm.</a:t>
            </a:r>
            <a:endParaRPr lang="en-IN" sz="1800" dirty="0"/>
          </a:p>
          <a:p>
            <a:pPr lvl="1" algn="just">
              <a:lnSpc>
                <a:spcPct val="100000"/>
              </a:lnSpc>
              <a:spcBef>
                <a:spcPts val="0"/>
              </a:spcBef>
              <a:buFont typeface="Wingdings" panose="05000000000000000000" pitchFamily="2" charset="2"/>
              <a:buChar char="§"/>
            </a:pPr>
            <a:r>
              <a:rPr lang="en-IN" sz="1800" dirty="0"/>
              <a:t>Word Vectors put words to a nice vector space where similar words cluster together and different words </a:t>
            </a:r>
            <a:r>
              <a:rPr lang="en-IN" sz="1800" dirty="0" err="1"/>
              <a:t>repet</a:t>
            </a:r>
            <a:r>
              <a:rPr lang="en-IN" sz="1800" dirty="0"/>
              <a:t>.</a:t>
            </a:r>
          </a:p>
          <a:p>
            <a:pPr lvl="1" algn="just">
              <a:lnSpc>
                <a:spcPct val="100000"/>
              </a:lnSpc>
              <a:spcBef>
                <a:spcPts val="0"/>
              </a:spcBef>
              <a:buFont typeface="Wingdings" panose="05000000000000000000" pitchFamily="2" charset="2"/>
              <a:buChar char="§"/>
            </a:pPr>
            <a:r>
              <a:rPr lang="en-IN" sz="1800" dirty="0"/>
              <a:t>The advantage of </a:t>
            </a:r>
            <a:r>
              <a:rPr lang="en-IN" sz="1800" dirty="0" err="1"/>
              <a:t>GloVe</a:t>
            </a:r>
            <a:r>
              <a:rPr lang="en-IN" sz="1800" dirty="0"/>
              <a:t> is that unlike Word2Vec, </a:t>
            </a:r>
            <a:r>
              <a:rPr lang="en-IN" sz="1800" dirty="0" err="1"/>
              <a:t>GloVe</a:t>
            </a:r>
            <a:r>
              <a:rPr lang="en-IN" sz="1800" dirty="0"/>
              <a:t> doesn’t rely just on local statistics (i.e., local context information of words), but it incorporates global statistics (word co-occurrence) to obtain word vectors.</a:t>
            </a:r>
          </a:p>
          <a:p>
            <a:pPr lvl="1" algn="just">
              <a:lnSpc>
                <a:spcPct val="100000"/>
              </a:lnSpc>
              <a:spcBef>
                <a:spcPts val="0"/>
              </a:spcBef>
              <a:buFont typeface="Wingdings" panose="05000000000000000000" pitchFamily="2" charset="2"/>
              <a:buChar char="§"/>
            </a:pPr>
            <a:r>
              <a:rPr lang="en-IN" sz="1800" dirty="0"/>
              <a:t>Thus, </a:t>
            </a:r>
            <a:r>
              <a:rPr lang="en-IN" sz="1800" dirty="0" err="1"/>
              <a:t>GloVe</a:t>
            </a:r>
            <a:r>
              <a:rPr lang="en-IN" sz="1800" dirty="0"/>
              <a:t> captures both, global and local statistics of a corpus in order to come up with word vectors.</a:t>
            </a:r>
          </a:p>
          <a:p>
            <a:pPr lvl="1" algn="just">
              <a:lnSpc>
                <a:spcPct val="100000"/>
              </a:lnSpc>
              <a:spcBef>
                <a:spcPts val="0"/>
              </a:spcBef>
              <a:buFont typeface="Wingdings" panose="05000000000000000000" pitchFamily="2" charset="2"/>
              <a:buChar char="§"/>
            </a:pPr>
            <a:r>
              <a:rPr lang="en-IN" sz="1800" dirty="0" err="1"/>
              <a:t>GloVe</a:t>
            </a:r>
            <a:r>
              <a:rPr lang="en-IN" sz="1800" dirty="0"/>
              <a:t> method is built on an important method: Co-occurrence Matrix. </a:t>
            </a:r>
          </a:p>
          <a:p>
            <a:pPr lvl="1" algn="just">
              <a:lnSpc>
                <a:spcPct val="100000"/>
              </a:lnSpc>
              <a:spcBef>
                <a:spcPts val="0"/>
              </a:spcBef>
              <a:buFont typeface="Wingdings" panose="05000000000000000000" pitchFamily="2" charset="2"/>
              <a:buChar char="§"/>
            </a:pPr>
            <a:r>
              <a:rPr lang="en-IN" sz="1800" dirty="0"/>
              <a:t>Co-occurrence Matrix is very helpful to derive semantic relationships. Following is an example:</a:t>
            </a:r>
          </a:p>
          <a:p>
            <a:pPr marL="1371600" lvl="3" indent="0" algn="just">
              <a:lnSpc>
                <a:spcPct val="100000"/>
              </a:lnSpc>
              <a:spcBef>
                <a:spcPts val="0"/>
              </a:spcBef>
              <a:buNone/>
            </a:pPr>
            <a:r>
              <a:rPr lang="en-IN" dirty="0"/>
              <a:t>“the cat sat on the mat”</a:t>
            </a:r>
          </a:p>
          <a:p>
            <a:pPr marL="914400" lvl="2" indent="0" algn="just">
              <a:lnSpc>
                <a:spcPct val="100000"/>
              </a:lnSpc>
              <a:spcBef>
                <a:spcPts val="0"/>
              </a:spcBef>
              <a:buNone/>
            </a:pPr>
            <a:r>
              <a:rPr lang="en-IN" sz="1800" dirty="0"/>
              <a:t>Co-occurrence Matrix is: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graphicFrame>
        <p:nvGraphicFramePr>
          <p:cNvPr id="7" name="Table 7">
            <a:extLst>
              <a:ext uri="{FF2B5EF4-FFF2-40B4-BE49-F238E27FC236}">
                <a16:creationId xmlns="" xmlns:a16="http://schemas.microsoft.com/office/drawing/2014/main" id="{13889562-6D48-4151-A7F7-697C6BB79C94}"/>
              </a:ext>
            </a:extLst>
          </p:cNvPr>
          <p:cNvGraphicFramePr>
            <a:graphicFrameLocks noGrp="1"/>
          </p:cNvGraphicFramePr>
          <p:nvPr>
            <p:extLst>
              <p:ext uri="{D42A27DB-BD31-4B8C-83A1-F6EECF244321}">
                <p14:modId xmlns:p14="http://schemas.microsoft.com/office/powerpoint/2010/main" val="2729671298"/>
              </p:ext>
            </p:extLst>
          </p:nvPr>
        </p:nvGraphicFramePr>
        <p:xfrm>
          <a:off x="5977836" y="4344670"/>
          <a:ext cx="5375964" cy="2011680"/>
        </p:xfrm>
        <a:graphic>
          <a:graphicData uri="http://schemas.openxmlformats.org/drawingml/2006/table">
            <a:tbl>
              <a:tblPr bandRow="1">
                <a:tableStyleId>{5C22544A-7EE6-4342-B048-85BDC9FD1C3A}</a:tableStyleId>
              </a:tblPr>
              <a:tblGrid>
                <a:gridCol w="895994">
                  <a:extLst>
                    <a:ext uri="{9D8B030D-6E8A-4147-A177-3AD203B41FA5}">
                      <a16:colId xmlns="" xmlns:a16="http://schemas.microsoft.com/office/drawing/2014/main" val="3470491924"/>
                    </a:ext>
                  </a:extLst>
                </a:gridCol>
                <a:gridCol w="895994">
                  <a:extLst>
                    <a:ext uri="{9D8B030D-6E8A-4147-A177-3AD203B41FA5}">
                      <a16:colId xmlns="" xmlns:a16="http://schemas.microsoft.com/office/drawing/2014/main" val="2502966855"/>
                    </a:ext>
                  </a:extLst>
                </a:gridCol>
                <a:gridCol w="895994">
                  <a:extLst>
                    <a:ext uri="{9D8B030D-6E8A-4147-A177-3AD203B41FA5}">
                      <a16:colId xmlns="" xmlns:a16="http://schemas.microsoft.com/office/drawing/2014/main" val="1083158815"/>
                    </a:ext>
                  </a:extLst>
                </a:gridCol>
                <a:gridCol w="895994">
                  <a:extLst>
                    <a:ext uri="{9D8B030D-6E8A-4147-A177-3AD203B41FA5}">
                      <a16:colId xmlns="" xmlns:a16="http://schemas.microsoft.com/office/drawing/2014/main" val="4121210064"/>
                    </a:ext>
                  </a:extLst>
                </a:gridCol>
                <a:gridCol w="895994">
                  <a:extLst>
                    <a:ext uri="{9D8B030D-6E8A-4147-A177-3AD203B41FA5}">
                      <a16:colId xmlns="" xmlns:a16="http://schemas.microsoft.com/office/drawing/2014/main" val="141701959"/>
                    </a:ext>
                  </a:extLst>
                </a:gridCol>
                <a:gridCol w="895994">
                  <a:extLst>
                    <a:ext uri="{9D8B030D-6E8A-4147-A177-3AD203B41FA5}">
                      <a16:colId xmlns="" xmlns:a16="http://schemas.microsoft.com/office/drawing/2014/main" val="3461793176"/>
                    </a:ext>
                  </a:extLst>
                </a:gridCol>
              </a:tblGrid>
              <a:tr h="165702">
                <a:tc>
                  <a:txBody>
                    <a:bodyPr/>
                    <a:lstStyle/>
                    <a:p>
                      <a:pPr algn="ctr"/>
                      <a:endParaRPr lang="en-IN" sz="1600" dirty="0"/>
                    </a:p>
                  </a:txBody>
                  <a:tcPr anchor="ctr"/>
                </a:tc>
                <a:tc>
                  <a:txBody>
                    <a:bodyPr/>
                    <a:lstStyle/>
                    <a:p>
                      <a:pPr algn="ctr"/>
                      <a:r>
                        <a:rPr lang="en-IN" sz="1600" dirty="0"/>
                        <a:t>“the”</a:t>
                      </a:r>
                    </a:p>
                  </a:txBody>
                  <a:tcPr anchor="ctr"/>
                </a:tc>
                <a:tc>
                  <a:txBody>
                    <a:bodyPr/>
                    <a:lstStyle/>
                    <a:p>
                      <a:pPr algn="ctr"/>
                      <a:r>
                        <a:rPr lang="en-IN" sz="1600" dirty="0"/>
                        <a:t>“cat”</a:t>
                      </a:r>
                    </a:p>
                  </a:txBody>
                  <a:tcPr anchor="ctr"/>
                </a:tc>
                <a:tc>
                  <a:txBody>
                    <a:bodyPr/>
                    <a:lstStyle/>
                    <a:p>
                      <a:pPr algn="ctr"/>
                      <a:r>
                        <a:rPr lang="en-IN" sz="1600" dirty="0"/>
                        <a:t>“sat”</a:t>
                      </a:r>
                    </a:p>
                  </a:txBody>
                  <a:tcPr anchor="ctr"/>
                </a:tc>
                <a:tc>
                  <a:txBody>
                    <a:bodyPr/>
                    <a:lstStyle/>
                    <a:p>
                      <a:pPr algn="ctr"/>
                      <a:r>
                        <a:rPr lang="en-IN" sz="1600" dirty="0"/>
                        <a:t>“on”</a:t>
                      </a:r>
                    </a:p>
                  </a:txBody>
                  <a:tcPr anchor="ctr"/>
                </a:tc>
                <a:tc>
                  <a:txBody>
                    <a:bodyPr/>
                    <a:lstStyle/>
                    <a:p>
                      <a:pPr algn="ctr"/>
                      <a:r>
                        <a:rPr lang="en-IN" sz="1600" dirty="0"/>
                        <a:t>“mat”</a:t>
                      </a:r>
                    </a:p>
                  </a:txBody>
                  <a:tcPr anchor="ctr"/>
                </a:tc>
                <a:extLst>
                  <a:ext uri="{0D108BD9-81ED-4DB2-BD59-A6C34878D82A}">
                    <a16:rowId xmlns="" xmlns:a16="http://schemas.microsoft.com/office/drawing/2014/main" val="2651531398"/>
                  </a:ext>
                </a:extLst>
              </a:tr>
              <a:tr h="165702">
                <a:tc>
                  <a:txBody>
                    <a:bodyPr/>
                    <a:lstStyle/>
                    <a:p>
                      <a:pPr algn="ctr"/>
                      <a:r>
                        <a:rPr lang="en-IN" sz="1600" dirty="0"/>
                        <a:t>“the”</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1</a:t>
                      </a:r>
                    </a:p>
                  </a:txBody>
                  <a:tcPr anchor="ctr"/>
                </a:tc>
                <a:extLst>
                  <a:ext uri="{0D108BD9-81ED-4DB2-BD59-A6C34878D82A}">
                    <a16:rowId xmlns="" xmlns:a16="http://schemas.microsoft.com/office/drawing/2014/main" val="3540775974"/>
                  </a:ext>
                </a:extLst>
              </a:tr>
              <a:tr h="165702">
                <a:tc>
                  <a:txBody>
                    <a:bodyPr/>
                    <a:lstStyle/>
                    <a:p>
                      <a:pPr algn="ctr"/>
                      <a:r>
                        <a:rPr lang="en-IN" sz="1600" dirty="0"/>
                        <a:t>“cat”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2368716598"/>
                  </a:ext>
                </a:extLst>
              </a:tr>
              <a:tr h="165702">
                <a:tc>
                  <a:txBody>
                    <a:bodyPr/>
                    <a:lstStyle/>
                    <a:p>
                      <a:pPr algn="ctr"/>
                      <a:r>
                        <a:rPr lang="en-IN" sz="1600" dirty="0"/>
                        <a:t>“sat”</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extLst>
                  <a:ext uri="{0D108BD9-81ED-4DB2-BD59-A6C34878D82A}">
                    <a16:rowId xmlns="" xmlns:a16="http://schemas.microsoft.com/office/drawing/2014/main" val="3942807443"/>
                  </a:ext>
                </a:extLst>
              </a:tr>
              <a:tr h="165702">
                <a:tc>
                  <a:txBody>
                    <a:bodyPr/>
                    <a:lstStyle/>
                    <a:p>
                      <a:pPr algn="ctr"/>
                      <a:r>
                        <a:rPr lang="en-IN" sz="1600" dirty="0"/>
                        <a:t>“on”</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1314220991"/>
                  </a:ext>
                </a:extLst>
              </a:tr>
              <a:tr h="165702">
                <a:tc>
                  <a:txBody>
                    <a:bodyPr/>
                    <a:lstStyle/>
                    <a:p>
                      <a:pPr algn="ctr"/>
                      <a:r>
                        <a:rPr lang="en-IN" sz="1600" dirty="0"/>
                        <a:t>“mat”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2799734191"/>
                  </a:ext>
                </a:extLst>
              </a:tr>
            </a:tbl>
          </a:graphicData>
        </a:graphic>
      </p:graphicFrame>
      <p:sp>
        <p:nvSpPr>
          <p:cNvPr id="8" name="TextBox 7">
            <a:extLst>
              <a:ext uri="{FF2B5EF4-FFF2-40B4-BE49-F238E27FC236}">
                <a16:creationId xmlns="" xmlns:a16="http://schemas.microsoft.com/office/drawing/2014/main" id="{FA61114D-D3FC-4884-80F9-86AD98153890}"/>
              </a:ext>
            </a:extLst>
          </p:cNvPr>
          <p:cNvSpPr txBox="1"/>
          <p:nvPr/>
        </p:nvSpPr>
        <p:spPr>
          <a:xfrm>
            <a:off x="7553739" y="136525"/>
            <a:ext cx="184731" cy="369332"/>
          </a:xfrm>
          <a:prstGeom prst="rect">
            <a:avLst/>
          </a:prstGeom>
          <a:noFill/>
        </p:spPr>
        <p:txBody>
          <a:bodyPr wrap="none" rtlCol="0">
            <a:spAutoFit/>
          </a:bodyPr>
          <a:lstStyle/>
          <a:p>
            <a:pPr algn="just"/>
            <a:endParaRPr lang="en-IN" dirty="0"/>
          </a:p>
        </p:txBody>
      </p:sp>
    </p:spTree>
    <p:extLst>
      <p:ext uri="{BB962C8B-B14F-4D97-AF65-F5344CB8AC3E}">
        <p14:creationId xmlns:p14="http://schemas.microsoft.com/office/powerpoint/2010/main" val="4193493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models used: 	1. InceptionV3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pic>
        <p:nvPicPr>
          <p:cNvPr id="7" name="Picture 6" descr="A picture containing flower, plant&#10;&#10;Description automatically generated">
            <a:extLst>
              <a:ext uri="{FF2B5EF4-FFF2-40B4-BE49-F238E27FC236}">
                <a16:creationId xmlns="" xmlns:a16="http://schemas.microsoft.com/office/drawing/2014/main" id="{E590613B-9711-44BB-88CD-E80C9F3609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 xmlns:a16="http://schemas.microsoft.com/office/drawing/2014/main"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 xmlns:a16="http://schemas.microsoft.com/office/drawing/2014/main"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 xmlns:a16="http://schemas.microsoft.com/office/drawing/2014/main"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 xmlns:a16="http://schemas.microsoft.com/office/drawing/2014/main"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InceptionV3</a:t>
            </a:r>
          </a:p>
        </p:txBody>
      </p:sp>
      <p:cxnSp>
        <p:nvCxnSpPr>
          <p:cNvPr id="64" name="Straight Arrow Connector 63">
            <a:extLst>
              <a:ext uri="{FF2B5EF4-FFF2-40B4-BE49-F238E27FC236}">
                <a16:creationId xmlns="" xmlns:a16="http://schemas.microsoft.com/office/drawing/2014/main"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 xmlns:a16="http://schemas.microsoft.com/office/drawing/2014/main"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 xmlns:a16="http://schemas.microsoft.com/office/drawing/2014/main"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 xmlns:a16="http://schemas.microsoft.com/office/drawing/2014/main"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 xmlns:a16="http://schemas.microsoft.com/office/drawing/2014/main"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 xmlns:a16="http://schemas.microsoft.com/office/drawing/2014/main"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 xmlns:a16="http://schemas.microsoft.com/office/drawing/2014/main"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 xmlns:a16="http://schemas.microsoft.com/office/drawing/2014/main"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 xmlns:a16="http://schemas.microsoft.com/office/drawing/2014/main"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 xmlns:a16="http://schemas.microsoft.com/office/drawing/2014/main"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 xmlns:a16="http://schemas.microsoft.com/office/drawing/2014/main" id="{96F9D78C-9CE6-4E8B-8138-21F7DC5A3D47}"/>
              </a:ext>
            </a:extLst>
          </p:cNvPr>
          <p:cNvGraphicFramePr>
            <a:graphicFrameLocks noGrp="1"/>
          </p:cNvGraphicFramePr>
          <p:nvPr>
            <p:extLst>
              <p:ext uri="{D42A27DB-BD31-4B8C-83A1-F6EECF244321}">
                <p14:modId xmlns:p14="http://schemas.microsoft.com/office/powerpoint/2010/main" val="1861672157"/>
              </p:ext>
            </p:extLst>
          </p:nvPr>
        </p:nvGraphicFramePr>
        <p:xfrm>
          <a:off x="849032" y="1449663"/>
          <a:ext cx="10478264" cy="792480"/>
        </p:xfrm>
        <a:graphic>
          <a:graphicData uri="http://schemas.openxmlformats.org/drawingml/2006/table">
            <a:tbl>
              <a:tblPr bandRow="1">
                <a:tableStyleId>{5C22544A-7EE6-4342-B048-85BDC9FD1C3A}</a:tableStyleId>
              </a:tblPr>
              <a:tblGrid>
                <a:gridCol w="4915664">
                  <a:extLst>
                    <a:ext uri="{9D8B030D-6E8A-4147-A177-3AD203B41FA5}">
                      <a16:colId xmlns="" xmlns:a16="http://schemas.microsoft.com/office/drawing/2014/main" val="343336883"/>
                    </a:ext>
                  </a:extLst>
                </a:gridCol>
                <a:gridCol w="5562600">
                  <a:extLst>
                    <a:ext uri="{9D8B030D-6E8A-4147-A177-3AD203B41FA5}">
                      <a16:colId xmlns="" xmlns:a16="http://schemas.microsoft.com/office/drawing/2014/main"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41246588"/>
                  </a:ext>
                </a:extLst>
              </a:tr>
              <a:tr h="370840">
                <a:tc>
                  <a:txBody>
                    <a:bodyPr/>
                    <a:lstStyle/>
                    <a:p>
                      <a:pPr marL="285750" indent="-285750">
                        <a:buFont typeface="Wingdings" panose="05000000000000000000" pitchFamily="2" charset="2"/>
                        <a:buChar char="Ø"/>
                      </a:pPr>
                      <a:r>
                        <a:rPr lang="en-IN" sz="2000" dirty="0"/>
                        <a:t>Loss Function: “</a:t>
                      </a:r>
                      <a:r>
                        <a:rPr lang="en-IN" sz="2000" dirty="0" err="1"/>
                        <a:t>categorical_crossentropy</a:t>
                      </a:r>
                      <a:r>
                        <a:rPr lang="en-IN" sz="20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529798467"/>
                  </a:ext>
                </a:extLst>
              </a:tr>
            </a:tbl>
          </a:graphicData>
        </a:graphic>
      </p:graphicFrame>
    </p:spTree>
    <p:extLst>
      <p:ext uri="{BB962C8B-B14F-4D97-AF65-F5344CB8AC3E}">
        <p14:creationId xmlns:p14="http://schemas.microsoft.com/office/powerpoint/2010/main" val="412015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graphicFrame>
        <p:nvGraphicFramePr>
          <p:cNvPr id="6" name="Table 6">
            <a:extLst>
              <a:ext uri="{FF2B5EF4-FFF2-40B4-BE49-F238E27FC236}">
                <a16:creationId xmlns="" xmlns:a16="http://schemas.microsoft.com/office/drawing/2014/main"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 xmlns:a16="http://schemas.microsoft.com/office/drawing/2014/main" val="1162103489"/>
                    </a:ext>
                  </a:extLst>
                </a:gridCol>
                <a:gridCol w="9511748">
                  <a:extLst>
                    <a:ext uri="{9D8B030D-6E8A-4147-A177-3AD203B41FA5}">
                      <a16:colId xmlns="" xmlns:a16="http://schemas.microsoft.com/office/drawing/2014/main"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697084328"/>
                  </a:ext>
                </a:extLst>
              </a:tr>
            </a:tbl>
          </a:graphicData>
        </a:graphic>
      </p:graphicFrame>
      <p:graphicFrame>
        <p:nvGraphicFramePr>
          <p:cNvPr id="8" name="Table 8">
            <a:extLst>
              <a:ext uri="{FF2B5EF4-FFF2-40B4-BE49-F238E27FC236}">
                <a16:creationId xmlns="" xmlns:a16="http://schemas.microsoft.com/office/drawing/2014/main"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 xmlns:a16="http://schemas.microsoft.com/office/drawing/2014/main" val="1219564251"/>
                    </a:ext>
                  </a:extLst>
                </a:gridCol>
                <a:gridCol w="9564756">
                  <a:extLst>
                    <a:ext uri="{9D8B030D-6E8A-4147-A177-3AD203B41FA5}">
                      <a16:colId xmlns="" xmlns:a16="http://schemas.microsoft.com/office/drawing/2014/main"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137430908"/>
                  </a:ext>
                </a:extLst>
              </a:tr>
            </a:tbl>
          </a:graphicData>
        </a:graphic>
      </p:graphicFrame>
    </p:spTree>
    <p:extLst>
      <p:ext uri="{BB962C8B-B14F-4D97-AF65-F5344CB8AC3E}">
        <p14:creationId xmlns:p14="http://schemas.microsoft.com/office/powerpoint/2010/main" val="559195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pic>
        <p:nvPicPr>
          <p:cNvPr id="7" name="Picture 6">
            <a:extLst>
              <a:ext uri="{FF2B5EF4-FFF2-40B4-BE49-F238E27FC236}">
                <a16:creationId xmlns="" xmlns:a16="http://schemas.microsoft.com/office/drawing/2014/main"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spTree>
    <p:extLst>
      <p:ext uri="{BB962C8B-B14F-4D97-AF65-F5344CB8AC3E}">
        <p14:creationId xmlns:p14="http://schemas.microsoft.com/office/powerpoint/2010/main" val="1537332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r>
              <a:rPr lang="en-IN" sz="1800" dirty="0" smtClean="0"/>
              <a:t>.</a:t>
            </a:r>
          </a:p>
          <a:p>
            <a:pPr algn="just">
              <a:lnSpc>
                <a:spcPct val="100000"/>
              </a:lnSpc>
              <a:spcBef>
                <a:spcPts val="0"/>
              </a:spcBef>
              <a:buFont typeface="Wingdings" pitchFamily="2" charset="2"/>
              <a:buChar char="Ø"/>
            </a:pPr>
            <a:r>
              <a:rPr lang="en-IN" sz="2000" dirty="0" smtClean="0"/>
              <a:t>Model is trained on the following platform:</a:t>
            </a:r>
          </a:p>
          <a:p>
            <a:pPr marL="457200" lvl="1" indent="0" algn="just">
              <a:lnSpc>
                <a:spcPct val="100000"/>
              </a:lnSpc>
              <a:spcBef>
                <a:spcPts val="0"/>
              </a:spcBef>
              <a:buNone/>
            </a:pPr>
            <a:r>
              <a:rPr lang="en-IN" sz="1800" dirty="0"/>
              <a:t>On an AMD E-series (E2-7110) CPU, it was taking enormously long time</a:t>
            </a:r>
            <a:r>
              <a:rPr lang="en-IN" sz="1800" dirty="0" smtClean="0"/>
              <a:t>.</a:t>
            </a:r>
          </a:p>
          <a:p>
            <a:pPr marL="457200" lvl="1" indent="0" algn="just">
              <a:lnSpc>
                <a:spcPct val="100000"/>
              </a:lnSpc>
              <a:spcBef>
                <a:spcPts val="0"/>
              </a:spcBef>
              <a:buNone/>
            </a:pPr>
            <a:r>
              <a:rPr lang="en-IN" sz="1800" dirty="0" smtClean="0"/>
              <a:t>Thus, a popular GPU cloud service was used for training model: paperspace.com </a:t>
            </a:r>
          </a:p>
          <a:p>
            <a:pPr marL="457200" lvl="1" indent="0" algn="just">
              <a:lnSpc>
                <a:spcPct val="100000"/>
              </a:lnSpc>
              <a:spcBef>
                <a:spcPts val="0"/>
              </a:spcBef>
              <a:buNone/>
            </a:pPr>
            <a:r>
              <a:rPr lang="en-IN" sz="1800" dirty="0" smtClean="0"/>
              <a:t>It is a paid service that charge USD 8 / month and provides 200 GB storage for a month.</a:t>
            </a:r>
          </a:p>
          <a:p>
            <a:pPr marL="457200" lvl="1" indent="0" algn="just">
              <a:lnSpc>
                <a:spcPct val="100000"/>
              </a:lnSpc>
              <a:spcBef>
                <a:spcPts val="0"/>
              </a:spcBef>
              <a:buNone/>
            </a:pPr>
            <a:r>
              <a:rPr lang="en-IN" sz="1800" dirty="0" smtClean="0"/>
              <a:t>On top of that, paid GPU was used that charges USD 0.51 / hour. Following are the offerings of this paid GPU:</a:t>
            </a:r>
          </a:p>
          <a:p>
            <a:pPr marL="457200" lvl="1" indent="0" algn="just">
              <a:lnSpc>
                <a:spcPct val="100000"/>
              </a:lnSpc>
              <a:spcBef>
                <a:spcPts val="0"/>
              </a:spcBef>
              <a:buNone/>
            </a:pPr>
            <a:r>
              <a:rPr lang="en-IN" sz="1800" dirty="0" smtClean="0"/>
              <a:t>	</a:t>
            </a:r>
            <a:r>
              <a:rPr lang="en-IN" sz="1800" dirty="0" err="1" smtClean="0"/>
              <a:t>Nvidia</a:t>
            </a:r>
            <a:r>
              <a:rPr lang="en-IN" sz="1800" dirty="0" smtClean="0"/>
              <a:t> </a:t>
            </a:r>
            <a:r>
              <a:rPr lang="en-IN" sz="1800" dirty="0" err="1" smtClean="0"/>
              <a:t>Quadro</a:t>
            </a:r>
            <a:r>
              <a:rPr lang="en-IN" sz="1800" dirty="0" smtClean="0"/>
              <a:t> P4000 GPU – 8 GB GPU Memory</a:t>
            </a:r>
          </a:p>
          <a:p>
            <a:pPr marL="457200" lvl="1" indent="0" algn="just">
              <a:lnSpc>
                <a:spcPct val="100000"/>
              </a:lnSpc>
              <a:spcBef>
                <a:spcPts val="0"/>
              </a:spcBef>
              <a:buNone/>
            </a:pPr>
            <a:r>
              <a:rPr lang="en-IN" sz="1800" dirty="0"/>
              <a:t>	</a:t>
            </a:r>
            <a:r>
              <a:rPr lang="en-IN" sz="1800" dirty="0" smtClean="0"/>
              <a:t>8 </a:t>
            </a:r>
            <a:r>
              <a:rPr lang="en-IN" sz="1800" dirty="0" err="1" smtClean="0"/>
              <a:t>vCPU</a:t>
            </a:r>
            <a:r>
              <a:rPr lang="en-IN" sz="1800" dirty="0" smtClean="0"/>
              <a:t> – 30 GB RAM</a:t>
            </a:r>
            <a:endParaRPr lang="en-IN" sz="20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Tree>
    <p:extLst>
      <p:ext uri="{BB962C8B-B14F-4D97-AF65-F5344CB8AC3E}">
        <p14:creationId xmlns:p14="http://schemas.microsoft.com/office/powerpoint/2010/main" val="194348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plot of training loss values:</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pic>
        <p:nvPicPr>
          <p:cNvPr id="1026" name="Picture 2" descr="Z:\train_loss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1568768"/>
            <a:ext cx="9966642" cy="489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7" name="Picture 6">
            <a:extLst>
              <a:ext uri="{FF2B5EF4-FFF2-40B4-BE49-F238E27FC236}">
                <a16:creationId xmlns="" xmlns:a16="http://schemas.microsoft.com/office/drawing/2014/main"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 xmlns:a16="http://schemas.microsoft.com/office/drawing/2014/main"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 xmlns:a16="http://schemas.microsoft.com/office/drawing/2014/main" id="{3FEC41C2-3C84-4FD0-B6FD-AE2D345AF0FC}"/>
              </a:ext>
            </a:extLst>
          </p:cNvPr>
          <p:cNvSpPr txBox="1"/>
          <p:nvPr/>
        </p:nvSpPr>
        <p:spPr>
          <a:xfrm>
            <a:off x="4176356" y="2195706"/>
            <a:ext cx="7347045" cy="923330"/>
          </a:xfrm>
          <a:prstGeom prst="rect">
            <a:avLst/>
          </a:prstGeom>
          <a:noFill/>
        </p:spPr>
        <p:txBody>
          <a:bodyPr wrap="square" rtlCol="0">
            <a:spAutoFit/>
          </a:bodyPr>
          <a:lstStyle/>
          <a:p>
            <a:pPr algn="just"/>
            <a:r>
              <a:rPr lang="en-US" dirty="0"/>
              <a:t>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9" name="TextBox 18">
            <a:extLst>
              <a:ext uri="{FF2B5EF4-FFF2-40B4-BE49-F238E27FC236}">
                <a16:creationId xmlns="" xmlns:a16="http://schemas.microsoft.com/office/drawing/2014/main" id="{9D506DFE-D00D-462C-89D8-9F7ECAB1A062}"/>
              </a:ext>
            </a:extLst>
          </p:cNvPr>
          <p:cNvSpPr txBox="1"/>
          <p:nvPr/>
        </p:nvSpPr>
        <p:spPr>
          <a:xfrm>
            <a:off x="4176355" y="4964837"/>
            <a:ext cx="7347045" cy="369332"/>
          </a:xfrm>
          <a:prstGeom prst="rect">
            <a:avLst/>
          </a:prstGeom>
          <a:noFill/>
        </p:spPr>
        <p:txBody>
          <a:bodyPr wrap="square" rtlCol="0">
            <a:spAutoFit/>
          </a:bodyPr>
          <a:lstStyle/>
          <a:p>
            <a:pPr algn="just"/>
            <a:r>
              <a:rPr lang="en-US" dirty="0"/>
              <a:t>little girl in pajamas is playing with little boy in blue shirt</a:t>
            </a:r>
            <a:endParaRPr lang="en-IN"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 xmlns:a16="http://schemas.microsoft.com/office/drawing/2014/main"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pic>
        <p:nvPicPr>
          <p:cNvPr id="9" name="Picture 8">
            <a:extLst>
              <a:ext uri="{FF2B5EF4-FFF2-40B4-BE49-F238E27FC236}">
                <a16:creationId xmlns="" xmlns:a16="http://schemas.microsoft.com/office/drawing/2014/main"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 xmlns:a16="http://schemas.microsoft.com/office/drawing/2014/main" id="{B8D32FAB-7CB5-4038-A21C-2294BE6A3393}"/>
              </a:ext>
            </a:extLst>
          </p:cNvPr>
          <p:cNvSpPr txBox="1"/>
          <p:nvPr/>
        </p:nvSpPr>
        <p:spPr>
          <a:xfrm>
            <a:off x="4192539" y="1954268"/>
            <a:ext cx="7161261" cy="923330"/>
          </a:xfrm>
          <a:prstGeom prst="rect">
            <a:avLst/>
          </a:prstGeom>
          <a:noFill/>
        </p:spPr>
        <p:txBody>
          <a:bodyPr wrap="square" rtlCol="0">
            <a:spAutoFit/>
          </a:bodyPr>
          <a:lstStyle/>
          <a:p>
            <a:pPr algn="just"/>
            <a:r>
              <a:rPr lang="en-US" dirty="0"/>
              <a:t>man in blue shirt and blue jeans is sitting on the sidewalk next to 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1" name="TextBox 10">
            <a:extLst>
              <a:ext uri="{FF2B5EF4-FFF2-40B4-BE49-F238E27FC236}">
                <a16:creationId xmlns="" xmlns:a16="http://schemas.microsoft.com/office/drawing/2014/main"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US" dirty="0"/>
              <a:t>boy in blue shirt is jumping on his skateboard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on images marked for validation. There were 1,091 images with 5 captions for each image. Model generated a caption for each image. Since, it has become a kind of document where each reference has five texts, thus corpus bleu is used to measure the performance. Corpus BLEU Score obtained is: 0.06536756465955354</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r>
              <a:rPr lang="en-IN" sz="2000" dirty="0" smtClean="0"/>
              <a:t>.</a:t>
            </a:r>
          </a:p>
          <a:p>
            <a:pPr algn="just">
              <a:lnSpc>
                <a:spcPct val="100000"/>
              </a:lnSpc>
              <a:spcBef>
                <a:spcPts val="0"/>
              </a:spcBef>
              <a:buFont typeface="Wingdings" panose="05000000000000000000" pitchFamily="2" charset="2"/>
              <a:buChar char="Ø"/>
            </a:pPr>
            <a:r>
              <a:rPr lang="en-IN" sz="2000" dirty="0" smtClean="0"/>
              <a:t>Following is the drawbacks of Classical Encoder/Decoder approach for Image Captioning:</a:t>
            </a:r>
          </a:p>
          <a:p>
            <a:pPr marL="914400" lvl="2" indent="0" algn="just">
              <a:lnSpc>
                <a:spcPct val="100000"/>
              </a:lnSpc>
              <a:spcBef>
                <a:spcPts val="0"/>
              </a:spcBef>
              <a:buNone/>
            </a:pPr>
            <a:r>
              <a:rPr lang="en-IN" dirty="0" smtClean="0"/>
              <a:t>Since each word of the caption would be defining a part of the image, thus by considering the whole representation of image to generate the next word of caption which will be describing a part of image would not be efficient, especially for long captions or descriptions.</a:t>
            </a:r>
          </a:p>
          <a:p>
            <a:pPr marL="457200" lvl="1" indent="0" algn="just">
              <a:lnSpc>
                <a:spcPct val="100000"/>
              </a:lnSpc>
              <a:spcBef>
                <a:spcPts val="0"/>
              </a:spcBef>
              <a:buNone/>
            </a:pPr>
            <a:r>
              <a:rPr lang="en-IN" sz="2000" dirty="0" smtClean="0"/>
              <a:t>That’s the point where we need an advanced technique, i.e., Attention Mechanism (or Visual Attention Mechanism).</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529453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39</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Captioning.</a:t>
            </a:r>
          </a:p>
        </p:txBody>
      </p:sp>
      <p:sp>
        <p:nvSpPr>
          <p:cNvPr id="4" name="Footer Placeholder 3">
            <a:extLst>
              <a:ext uri="{FF2B5EF4-FFF2-40B4-BE49-F238E27FC236}">
                <a16:creationId xmlns=""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In this project, classic solution (i.e., simple encoder-decoder based approach) for Image Captioning is implemented.</a:t>
            </a:r>
          </a:p>
          <a:p>
            <a:pPr algn="just">
              <a:lnSpc>
                <a:spcPct val="100000"/>
              </a:lnSpc>
              <a:spcBef>
                <a:spcPts val="0"/>
              </a:spcBef>
              <a:buFont typeface="Wingdings" panose="05000000000000000000" pitchFamily="2" charset="2"/>
              <a:buChar char="Ø"/>
            </a:pPr>
            <a:r>
              <a:rPr lang="en-IN" sz="2000" dirty="0"/>
              <a:t>An advanced approach is also there, called as Attention Mechanism which is quite 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2039</TotalTime>
  <Words>6144</Words>
  <Application>Microsoft Office PowerPoint</Application>
  <PresentationFormat>Custom</PresentationFormat>
  <Paragraphs>724</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Image Captioning Using Classical Encoder / Decoder Approach</vt:lpstr>
      <vt:lpstr>Introduction</vt:lpstr>
      <vt:lpstr>Introduction…</vt:lpstr>
      <vt:lpstr>Introduction…</vt:lpstr>
      <vt:lpstr>Dataset</vt:lpstr>
      <vt:lpstr>Technology</vt:lpstr>
      <vt:lpstr>Technology…</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160</cp:revision>
  <dcterms:created xsi:type="dcterms:W3CDTF">2021-05-05T11:03:14Z</dcterms:created>
  <dcterms:modified xsi:type="dcterms:W3CDTF">2021-05-25T07:32:50Z</dcterms:modified>
</cp:coreProperties>
</file>