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65" r:id="rId17"/>
    <p:sldId id="275" r:id="rId18"/>
    <p:sldId id="274" r:id="rId19"/>
    <p:sldId id="276" r:id="rId20"/>
    <p:sldId id="277" r:id="rId21"/>
    <p:sldId id="278" r:id="rId22"/>
    <p:sldId id="279" r:id="rId23"/>
    <p:sldId id="280" r:id="rId24"/>
    <p:sldId id="290" r:id="rId25"/>
    <p:sldId id="284" r:id="rId26"/>
    <p:sldId id="289" r:id="rId27"/>
    <p:sldId id="282" r:id="rId28"/>
    <p:sldId id="283" r:id="rId29"/>
    <p:sldId id="285" r:id="rId30"/>
    <p:sldId id="287" r:id="rId31"/>
    <p:sldId id="288" r:id="rId32"/>
    <p:sldId id="296" r:id="rId33"/>
    <p:sldId id="291" r:id="rId34"/>
    <p:sldId id="292" r:id="rId35"/>
    <p:sldId id="293" r:id="rId36"/>
    <p:sldId id="294" r:id="rId37"/>
    <p:sldId id="295" r:id="rId38"/>
    <p:sldId id="297" r:id="rId39"/>
    <p:sldId id="25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14-06-2021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3ABF47C-6BE7-481F-AB05-B52FBC9877B2}"/>
              </a:ext>
            </a:extLst>
          </p:cNvPr>
          <p:cNvSpPr>
            <a:spLocks noGrp="1"/>
          </p:cNvSpPr>
          <p:nvPr>
            <p:ph type="dt" sz="half" idx="10"/>
          </p:nvPr>
        </p:nvSpPr>
        <p:spPr/>
        <p:txBody>
          <a:bodyPr/>
          <a:lstStyle/>
          <a:p>
            <a:fld id="{95B38DEA-F89A-499A-81D4-0F17E13A0F54}" type="datetime1">
              <a:rPr lang="en-IN" smtClean="0"/>
              <a:t>14-06-2021</a:t>
            </a:fld>
            <a:endParaRPr lang="en-IN"/>
          </a:p>
        </p:txBody>
      </p:sp>
      <p:sp>
        <p:nvSpPr>
          <p:cNvPr id="5" name="Footer Placeholder 4">
            <a:extLst>
              <a:ext uri="{FF2B5EF4-FFF2-40B4-BE49-F238E27FC236}">
                <a16:creationId xmlns:a16="http://schemas.microsoft.com/office/drawing/2014/main" xmlns=""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20B605-C292-4D14-8912-8251D314F350}"/>
              </a:ext>
            </a:extLst>
          </p:cNvPr>
          <p:cNvSpPr>
            <a:spLocks noGrp="1"/>
          </p:cNvSpPr>
          <p:nvPr>
            <p:ph type="dt" sz="half" idx="10"/>
          </p:nvPr>
        </p:nvSpPr>
        <p:spPr/>
        <p:txBody>
          <a:bodyPr/>
          <a:lstStyle/>
          <a:p>
            <a:fld id="{52CB48DB-8752-4EC9-AEF1-132D60C612E3}" type="datetime1">
              <a:rPr lang="en-IN" smtClean="0"/>
              <a:t>14-06-2021</a:t>
            </a:fld>
            <a:endParaRPr lang="en-IN"/>
          </a:p>
        </p:txBody>
      </p:sp>
      <p:sp>
        <p:nvSpPr>
          <p:cNvPr id="5" name="Footer Placeholder 4">
            <a:extLst>
              <a:ext uri="{FF2B5EF4-FFF2-40B4-BE49-F238E27FC236}">
                <a16:creationId xmlns:a16="http://schemas.microsoft.com/office/drawing/2014/main" xmlns=""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6AA223-7897-4BD9-A6D1-A15242652B24}"/>
              </a:ext>
            </a:extLst>
          </p:cNvPr>
          <p:cNvSpPr>
            <a:spLocks noGrp="1"/>
          </p:cNvSpPr>
          <p:nvPr>
            <p:ph type="dt" sz="half" idx="10"/>
          </p:nvPr>
        </p:nvSpPr>
        <p:spPr/>
        <p:txBody>
          <a:bodyPr/>
          <a:lstStyle/>
          <a:p>
            <a:fld id="{20E4919B-0840-418F-81E8-D1EAC9FB2BFE}" type="datetime1">
              <a:rPr lang="en-IN" smtClean="0"/>
              <a:t>14-06-2021</a:t>
            </a:fld>
            <a:endParaRPr lang="en-IN"/>
          </a:p>
        </p:txBody>
      </p:sp>
      <p:sp>
        <p:nvSpPr>
          <p:cNvPr id="5" name="Footer Placeholder 4">
            <a:extLst>
              <a:ext uri="{FF2B5EF4-FFF2-40B4-BE49-F238E27FC236}">
                <a16:creationId xmlns:a16="http://schemas.microsoft.com/office/drawing/2014/main" xmlns=""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1CCF97-3F8D-4BE3-B3F4-704CF465CA7B}"/>
              </a:ext>
            </a:extLst>
          </p:cNvPr>
          <p:cNvSpPr>
            <a:spLocks noGrp="1"/>
          </p:cNvSpPr>
          <p:nvPr>
            <p:ph type="dt" sz="half" idx="10"/>
          </p:nvPr>
        </p:nvSpPr>
        <p:spPr/>
        <p:txBody>
          <a:bodyPr/>
          <a:lstStyle/>
          <a:p>
            <a:fld id="{14A56409-1144-459D-8580-EF29D8BAED4A}" type="datetime1">
              <a:rPr lang="en-IN" smtClean="0"/>
              <a:t>14-06-2021</a:t>
            </a:fld>
            <a:endParaRPr lang="en-IN"/>
          </a:p>
        </p:txBody>
      </p:sp>
      <p:sp>
        <p:nvSpPr>
          <p:cNvPr id="5" name="Footer Placeholder 4">
            <a:extLst>
              <a:ext uri="{FF2B5EF4-FFF2-40B4-BE49-F238E27FC236}">
                <a16:creationId xmlns:a16="http://schemas.microsoft.com/office/drawing/2014/main" xmlns=""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948F319-72EC-4826-9DD2-EF3EA0136035}"/>
              </a:ext>
            </a:extLst>
          </p:cNvPr>
          <p:cNvSpPr>
            <a:spLocks noGrp="1"/>
          </p:cNvSpPr>
          <p:nvPr>
            <p:ph type="dt" sz="half" idx="10"/>
          </p:nvPr>
        </p:nvSpPr>
        <p:spPr/>
        <p:txBody>
          <a:bodyPr/>
          <a:lstStyle/>
          <a:p>
            <a:fld id="{67926871-090A-4D31-A9C1-76DEC3805894}" type="datetime1">
              <a:rPr lang="en-IN" smtClean="0"/>
              <a:t>14-06-2021</a:t>
            </a:fld>
            <a:endParaRPr lang="en-IN"/>
          </a:p>
        </p:txBody>
      </p:sp>
      <p:sp>
        <p:nvSpPr>
          <p:cNvPr id="5" name="Footer Placeholder 4">
            <a:extLst>
              <a:ext uri="{FF2B5EF4-FFF2-40B4-BE49-F238E27FC236}">
                <a16:creationId xmlns:a16="http://schemas.microsoft.com/office/drawing/2014/main" xmlns=""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D14BCF1-40CD-4789-8B4C-1D20A8E3304C}"/>
              </a:ext>
            </a:extLst>
          </p:cNvPr>
          <p:cNvSpPr>
            <a:spLocks noGrp="1"/>
          </p:cNvSpPr>
          <p:nvPr>
            <p:ph type="dt" sz="half" idx="10"/>
          </p:nvPr>
        </p:nvSpPr>
        <p:spPr/>
        <p:txBody>
          <a:bodyPr/>
          <a:lstStyle/>
          <a:p>
            <a:fld id="{7F9657E2-E3D3-4B4C-9FD7-7329F62A123B}" type="datetime1">
              <a:rPr lang="en-IN" smtClean="0"/>
              <a:t>14-06-2021</a:t>
            </a:fld>
            <a:endParaRPr lang="en-IN"/>
          </a:p>
        </p:txBody>
      </p:sp>
      <p:sp>
        <p:nvSpPr>
          <p:cNvPr id="6" name="Footer Placeholder 5">
            <a:extLst>
              <a:ext uri="{FF2B5EF4-FFF2-40B4-BE49-F238E27FC236}">
                <a16:creationId xmlns:a16="http://schemas.microsoft.com/office/drawing/2014/main" xmlns=""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6D7FCDA-4AC0-4681-AE6C-03F9DBAEEE60}"/>
              </a:ext>
            </a:extLst>
          </p:cNvPr>
          <p:cNvSpPr>
            <a:spLocks noGrp="1"/>
          </p:cNvSpPr>
          <p:nvPr>
            <p:ph type="dt" sz="half" idx="10"/>
          </p:nvPr>
        </p:nvSpPr>
        <p:spPr/>
        <p:txBody>
          <a:bodyPr/>
          <a:lstStyle/>
          <a:p>
            <a:fld id="{664F21D5-2AAA-408A-910B-555FC11A1CF7}" type="datetime1">
              <a:rPr lang="en-IN" smtClean="0"/>
              <a:t>14-06-2021</a:t>
            </a:fld>
            <a:endParaRPr lang="en-IN"/>
          </a:p>
        </p:txBody>
      </p:sp>
      <p:sp>
        <p:nvSpPr>
          <p:cNvPr id="8" name="Footer Placeholder 7">
            <a:extLst>
              <a:ext uri="{FF2B5EF4-FFF2-40B4-BE49-F238E27FC236}">
                <a16:creationId xmlns:a16="http://schemas.microsoft.com/office/drawing/2014/main" xmlns=""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a16="http://schemas.microsoft.com/office/drawing/2014/main" xmlns=""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A1A5BE8-6563-4A9B-A9DF-E921E64FDBCD}"/>
              </a:ext>
            </a:extLst>
          </p:cNvPr>
          <p:cNvSpPr>
            <a:spLocks noGrp="1"/>
          </p:cNvSpPr>
          <p:nvPr>
            <p:ph type="dt" sz="half" idx="10"/>
          </p:nvPr>
        </p:nvSpPr>
        <p:spPr/>
        <p:txBody>
          <a:bodyPr/>
          <a:lstStyle/>
          <a:p>
            <a:fld id="{F356A824-9512-4355-9382-9A341080930D}" type="datetime1">
              <a:rPr lang="en-IN" smtClean="0"/>
              <a:t>14-06-2021</a:t>
            </a:fld>
            <a:endParaRPr lang="en-IN"/>
          </a:p>
        </p:txBody>
      </p:sp>
      <p:sp>
        <p:nvSpPr>
          <p:cNvPr id="4" name="Footer Placeholder 3">
            <a:extLst>
              <a:ext uri="{FF2B5EF4-FFF2-40B4-BE49-F238E27FC236}">
                <a16:creationId xmlns:a16="http://schemas.microsoft.com/office/drawing/2014/main" xmlns=""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EBC0457-3BA2-4C45-88B7-E219D4272972}"/>
              </a:ext>
            </a:extLst>
          </p:cNvPr>
          <p:cNvSpPr>
            <a:spLocks noGrp="1"/>
          </p:cNvSpPr>
          <p:nvPr>
            <p:ph type="dt" sz="half" idx="10"/>
          </p:nvPr>
        </p:nvSpPr>
        <p:spPr/>
        <p:txBody>
          <a:bodyPr/>
          <a:lstStyle/>
          <a:p>
            <a:fld id="{61D5D980-7089-4CCA-A615-7CE5DE2E0A24}" type="datetime1">
              <a:rPr lang="en-IN" smtClean="0"/>
              <a:t>14-06-2021</a:t>
            </a:fld>
            <a:endParaRPr lang="en-IN"/>
          </a:p>
        </p:txBody>
      </p:sp>
      <p:sp>
        <p:nvSpPr>
          <p:cNvPr id="3" name="Footer Placeholder 2">
            <a:extLst>
              <a:ext uri="{FF2B5EF4-FFF2-40B4-BE49-F238E27FC236}">
                <a16:creationId xmlns:a16="http://schemas.microsoft.com/office/drawing/2014/main" xmlns=""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30F158-1CCF-4187-B626-F3C2F7B23D97}"/>
              </a:ext>
            </a:extLst>
          </p:cNvPr>
          <p:cNvSpPr>
            <a:spLocks noGrp="1"/>
          </p:cNvSpPr>
          <p:nvPr>
            <p:ph type="dt" sz="half" idx="10"/>
          </p:nvPr>
        </p:nvSpPr>
        <p:spPr/>
        <p:txBody>
          <a:bodyPr/>
          <a:lstStyle/>
          <a:p>
            <a:fld id="{BCBBCC49-34F1-4143-A247-5BD173D4A05B}" type="datetime1">
              <a:rPr lang="en-IN" smtClean="0"/>
              <a:t>14-06-2021</a:t>
            </a:fld>
            <a:endParaRPr lang="en-IN"/>
          </a:p>
        </p:txBody>
      </p:sp>
      <p:sp>
        <p:nvSpPr>
          <p:cNvPr id="6" name="Footer Placeholder 5">
            <a:extLst>
              <a:ext uri="{FF2B5EF4-FFF2-40B4-BE49-F238E27FC236}">
                <a16:creationId xmlns:a16="http://schemas.microsoft.com/office/drawing/2014/main" xmlns=""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B18EA2F-8D4B-4FFD-8168-B65B7F82DF86}"/>
              </a:ext>
            </a:extLst>
          </p:cNvPr>
          <p:cNvSpPr>
            <a:spLocks noGrp="1"/>
          </p:cNvSpPr>
          <p:nvPr>
            <p:ph type="dt" sz="half" idx="10"/>
          </p:nvPr>
        </p:nvSpPr>
        <p:spPr/>
        <p:txBody>
          <a:bodyPr/>
          <a:lstStyle/>
          <a:p>
            <a:fld id="{2D62E49B-383D-4FEF-83E3-8391B88BD48A}" type="datetime1">
              <a:rPr lang="en-IN" smtClean="0"/>
              <a:t>14-06-2021</a:t>
            </a:fld>
            <a:endParaRPr lang="en-IN"/>
          </a:p>
        </p:txBody>
      </p:sp>
      <p:sp>
        <p:nvSpPr>
          <p:cNvPr id="6" name="Footer Placeholder 5">
            <a:extLst>
              <a:ext uri="{FF2B5EF4-FFF2-40B4-BE49-F238E27FC236}">
                <a16:creationId xmlns:a16="http://schemas.microsoft.com/office/drawing/2014/main" xmlns=""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14-06-2021</a:t>
            </a:fld>
            <a:endParaRPr lang="en-IN"/>
          </a:p>
        </p:txBody>
      </p:sp>
      <p:sp>
        <p:nvSpPr>
          <p:cNvPr id="5" name="Footer Placeholder 4">
            <a:extLst>
              <a:ext uri="{FF2B5EF4-FFF2-40B4-BE49-F238E27FC236}">
                <a16:creationId xmlns:a16="http://schemas.microsoft.com/office/drawing/2014/main" xmlns=""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83FEF-B0DF-4375-9F52-1D18A58B79C9}"/>
              </a:ext>
            </a:extLst>
          </p:cNvPr>
          <p:cNvSpPr>
            <a:spLocks noGrp="1"/>
          </p:cNvSpPr>
          <p:nvPr>
            <p:ph type="ctrTitle"/>
          </p:nvPr>
        </p:nvSpPr>
        <p:spPr>
          <a:xfrm>
            <a:off x="1524000" y="916955"/>
            <a:ext cx="9144000" cy="2387600"/>
          </a:xfrm>
        </p:spPr>
        <p:txBody>
          <a:bodyPr>
            <a:normAutofit fontScale="90000"/>
          </a:bodyPr>
          <a:lstStyle/>
          <a:p>
            <a:r>
              <a:rPr lang="en-IN" dirty="0"/>
              <a:t>Image Captioning Using Classical Encoder / Decoder Approach</a:t>
            </a:r>
          </a:p>
        </p:txBody>
      </p:sp>
      <p:sp>
        <p:nvSpPr>
          <p:cNvPr id="3" name="Subtitle 2">
            <a:extLst>
              <a:ext uri="{FF2B5EF4-FFF2-40B4-BE49-F238E27FC236}">
                <a16:creationId xmlns:a16="http://schemas.microsoft.com/office/drawing/2014/main" xmlns="" id="{1A2A60DB-2279-441D-8885-2771CB5128AF}"/>
              </a:ext>
            </a:extLst>
          </p:cNvPr>
          <p:cNvSpPr>
            <a:spLocks noGrp="1"/>
          </p:cNvSpPr>
          <p:nvPr>
            <p:ph type="subTitle" idx="1"/>
          </p:nvPr>
        </p:nvSpPr>
        <p:spPr>
          <a:xfrm>
            <a:off x="1524000" y="3659684"/>
            <a:ext cx="9144000" cy="2527755"/>
          </a:xfrm>
        </p:spPr>
        <p:txBody>
          <a:bodyPr>
            <a:normAutofit/>
          </a:bodyPr>
          <a:lstStyle/>
          <a:p>
            <a:r>
              <a:rPr lang="en-IN" dirty="0"/>
              <a:t>Sanjay </a:t>
            </a:r>
            <a:r>
              <a:rPr lang="en-IN" dirty="0" smtClean="0"/>
              <a:t>Singh</a:t>
            </a:r>
          </a:p>
          <a:p>
            <a:r>
              <a:rPr lang="en-IN" dirty="0" smtClean="0"/>
              <a:t>Dec-2019 to Sep-2020</a:t>
            </a:r>
          </a:p>
          <a:p>
            <a:r>
              <a:rPr lang="en-IN" dirty="0" err="1" smtClean="0"/>
              <a:t>Jio</a:t>
            </a:r>
            <a:r>
              <a:rPr lang="en-IN" dirty="0" smtClean="0"/>
              <a:t> Platforms Ltd. – </a:t>
            </a:r>
            <a:r>
              <a:rPr lang="en-IN" dirty="0" err="1" smtClean="0"/>
              <a:t>Navi</a:t>
            </a:r>
            <a:r>
              <a:rPr lang="en-IN" dirty="0" smtClean="0"/>
              <a:t> Mumbai (M.H</a:t>
            </a:r>
            <a:r>
              <a:rPr lang="en-IN" smtClean="0"/>
              <a:t>), India</a:t>
            </a:r>
          </a:p>
          <a:p>
            <a:endParaRPr lang="en-IN" dirty="0"/>
          </a:p>
          <a:p>
            <a:r>
              <a:rPr lang="en-IN" dirty="0"/>
              <a:t>san.singhsanjay@gmail.com</a:t>
            </a:r>
          </a:p>
        </p:txBody>
      </p:sp>
      <p:sp>
        <p:nvSpPr>
          <p:cNvPr id="4" name="Footer Placeholder 3">
            <a:extLst>
              <a:ext uri="{FF2B5EF4-FFF2-40B4-BE49-F238E27FC236}">
                <a16:creationId xmlns:a16="http://schemas.microsoft.com/office/drawing/2014/main" xmlns=""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3351984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graphicFrame>
        <p:nvGraphicFramePr>
          <p:cNvPr id="6" name="Table 6">
            <a:extLst>
              <a:ext uri="{FF2B5EF4-FFF2-40B4-BE49-F238E27FC236}">
                <a16:creationId xmlns:a16="http://schemas.microsoft.com/office/drawing/2014/main" xmlns=""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a16="http://schemas.microsoft.com/office/drawing/2014/main" xmlns="" val="953926796"/>
                    </a:ext>
                  </a:extLst>
                </a:gridCol>
                <a:gridCol w="9371236">
                  <a:extLst>
                    <a:ext uri="{9D8B030D-6E8A-4147-A177-3AD203B41FA5}">
                      <a16:colId xmlns:a16="http://schemas.microsoft.com/office/drawing/2014/main" xmlns=""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295560409"/>
                  </a:ext>
                </a:extLst>
              </a:tr>
            </a:tbl>
          </a:graphicData>
        </a:graphic>
      </p:graphicFrame>
    </p:spTree>
    <p:extLst>
      <p:ext uri="{BB962C8B-B14F-4D97-AF65-F5344CB8AC3E}">
        <p14:creationId xmlns:p14="http://schemas.microsoft.com/office/powerpoint/2010/main" val="1336043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2011855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a16="http://schemas.microsoft.com/office/drawing/2014/main" xmlns=""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xmlns="" val="1059776522"/>
                    </a:ext>
                  </a:extLst>
                </a:gridCol>
                <a:gridCol w="1502228">
                  <a:extLst>
                    <a:ext uri="{9D8B030D-6E8A-4147-A177-3AD203B41FA5}">
                      <a16:colId xmlns:a16="http://schemas.microsoft.com/office/drawing/2014/main" xmlns="" val="51405990"/>
                    </a:ext>
                  </a:extLst>
                </a:gridCol>
                <a:gridCol w="1502228">
                  <a:extLst>
                    <a:ext uri="{9D8B030D-6E8A-4147-A177-3AD203B41FA5}">
                      <a16:colId xmlns:a16="http://schemas.microsoft.com/office/drawing/2014/main" xmlns="" val="499077790"/>
                    </a:ext>
                  </a:extLst>
                </a:gridCol>
                <a:gridCol w="1502228">
                  <a:extLst>
                    <a:ext uri="{9D8B030D-6E8A-4147-A177-3AD203B41FA5}">
                      <a16:colId xmlns:a16="http://schemas.microsoft.com/office/drawing/2014/main" xmlns="" val="1741106222"/>
                    </a:ext>
                  </a:extLst>
                </a:gridCol>
                <a:gridCol w="1502228">
                  <a:extLst>
                    <a:ext uri="{9D8B030D-6E8A-4147-A177-3AD203B41FA5}">
                      <a16:colId xmlns:a16="http://schemas.microsoft.com/office/drawing/2014/main" xmlns="" val="2560605016"/>
                    </a:ext>
                  </a:extLst>
                </a:gridCol>
                <a:gridCol w="1502228">
                  <a:extLst>
                    <a:ext uri="{9D8B030D-6E8A-4147-A177-3AD203B41FA5}">
                      <a16:colId xmlns:a16="http://schemas.microsoft.com/office/drawing/2014/main" xmlns="" val="1149909260"/>
                    </a:ext>
                  </a:extLst>
                </a:gridCol>
                <a:gridCol w="1502228">
                  <a:extLst>
                    <a:ext uri="{9D8B030D-6E8A-4147-A177-3AD203B41FA5}">
                      <a16:colId xmlns:a16="http://schemas.microsoft.com/office/drawing/2014/main" xmlns=""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a16="http://schemas.microsoft.com/office/drawing/2014/main" xmlns=""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a16="http://schemas.microsoft.com/office/drawing/2014/main" xmlns=""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a16="http://schemas.microsoft.com/office/drawing/2014/main" xmlns=""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a16="http://schemas.microsoft.com/office/drawing/2014/main" xmlns=""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a16="http://schemas.microsoft.com/office/drawing/2014/main" xmlns=""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a16="http://schemas.microsoft.com/office/drawing/2014/main" xmlns="" val="3169493604"/>
                  </a:ext>
                </a:extLst>
              </a:tr>
            </a:tbl>
          </a:graphicData>
        </a:graphic>
      </p:graphicFrame>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spTree>
    <p:extLst>
      <p:ext uri="{BB962C8B-B14F-4D97-AF65-F5344CB8AC3E}">
        <p14:creationId xmlns:p14="http://schemas.microsoft.com/office/powerpoint/2010/main" val="2522140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2857406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pic>
        <p:nvPicPr>
          <p:cNvPr id="1026" name="Picture 2" descr="Z:\no_of_imgs_in_original_train_val_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40" y="3489959"/>
            <a:ext cx="5601945" cy="292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272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and save it in train_image_caption.csv, val_image_caption.csv and test_image_caption.csv. </a:t>
            </a:r>
          </a:p>
          <a:p>
            <a:pPr marL="914400" lvl="1" indent="-457200" algn="just">
              <a:lnSpc>
                <a:spcPct val="100000"/>
              </a:lnSpc>
              <a:spcBef>
                <a:spcPts val="0"/>
              </a:spcBef>
              <a:buFont typeface="+mj-lt"/>
              <a:buAutoNum type="romanLcPeriod"/>
            </a:pPr>
            <a:r>
              <a:rPr lang="en-IN" sz="1800" dirty="0"/>
              <a:t>All these files (i.e., train_image_caption.csv, val_image_caption.csv and test_image_caption.csv) have two columns: “image” and “caption”.</a:t>
            </a:r>
          </a:p>
          <a:p>
            <a:pPr marL="914400" lvl="1" indent="-457200" algn="just">
              <a:lnSpc>
                <a:spcPct val="100000"/>
              </a:lnSpc>
              <a:spcBef>
                <a:spcPts val="0"/>
              </a:spcBef>
              <a:buFont typeface="+mj-lt"/>
              <a:buAutoNum type="romanLcPeriod"/>
            </a:pPr>
            <a:r>
              <a:rPr lang="en-IN" sz="1800" dirty="0"/>
              <a:t> All five caption of an image are in a single row corresponding to its image filename, separated by “&lt;&gt;”. These captions are yet not cleaned.</a:t>
            </a:r>
          </a:p>
          <a:p>
            <a:pPr marL="457200" indent="-457200" algn="just">
              <a:lnSpc>
                <a:spcPct val="100000"/>
              </a:lnSpc>
              <a:spcBef>
                <a:spcPts val="0"/>
              </a:spcBef>
              <a:buFont typeface="+mj-lt"/>
              <a:buAutoNum type="arabicPeriod" startAt="3"/>
            </a:pPr>
            <a:r>
              <a:rPr lang="en-IN" sz="2000" dirty="0"/>
              <a:t>Script “scripts/preprocessing.py”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put “</a:t>
            </a:r>
            <a:r>
              <a:rPr lang="en-IN" sz="1800" dirty="0" err="1"/>
              <a:t>startseq</a:t>
            </a:r>
            <a:r>
              <a:rPr lang="en-IN" sz="1800" dirty="0"/>
              <a:t>” and “</a:t>
            </a:r>
            <a:r>
              <a:rPr lang="en-IN" sz="1800" dirty="0" err="1"/>
              <a:t>endseq</a:t>
            </a:r>
            <a:r>
              <a:rPr lang="en-IN" sz="1800" dirty="0"/>
              <a:t>” before and after each processed caption, join them by “#” and save it with its image filename in file train_image_caption_processed.csv. “</a:t>
            </a:r>
            <a:r>
              <a:rPr lang="en-IN" sz="1800" dirty="0" err="1"/>
              <a:t>startseq</a:t>
            </a:r>
            <a:r>
              <a:rPr lang="en-IN" sz="1800" dirty="0"/>
              <a:t>” and “</a:t>
            </a:r>
            <a:r>
              <a:rPr lang="en-IN" sz="1800" dirty="0" err="1"/>
              <a:t>endseq</a:t>
            </a:r>
            <a:r>
              <a:rPr lang="en-IN" sz="1800" dirty="0"/>
              <a:t>” 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p:spTree>
    <p:extLst>
      <p:ext uri="{BB962C8B-B14F-4D97-AF65-F5344CB8AC3E}">
        <p14:creationId xmlns:p14="http://schemas.microsoft.com/office/powerpoint/2010/main" val="2277737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4"/>
            </a:pPr>
            <a:r>
              <a:rPr lang="en-IN" sz="2000" dirty="0"/>
              <a:t>Script “scripts/gen_image_features.csv” does following tasks:</a:t>
            </a:r>
          </a:p>
          <a:p>
            <a:pPr marL="914400" lvl="1" indent="-457200" algn="just">
              <a:lnSpc>
                <a:spcPct val="100000"/>
              </a:lnSpc>
              <a:spcBef>
                <a:spcPts val="0"/>
              </a:spcBef>
              <a:buFont typeface="+mj-lt"/>
              <a:buAutoNum type="romanLcPeriod"/>
            </a:pPr>
            <a:r>
              <a:rPr lang="en-IN" sz="1800" dirty="0"/>
              <a:t>This script loads each image which is in Flickr_8k.trainImages.txt, resize it for the pre-trained model to generate bottleneck features (here, we have used InceptionV3, discussed in later slides).</a:t>
            </a:r>
          </a:p>
          <a:p>
            <a:pPr marL="914400" lvl="1" indent="-457200" algn="just">
              <a:lnSpc>
                <a:spcPct val="100000"/>
              </a:lnSpc>
              <a:spcBef>
                <a:spcPts val="0"/>
              </a:spcBef>
              <a:buFont typeface="+mj-lt"/>
              <a:buAutoNum type="romanLcPeriod"/>
            </a:pPr>
            <a:r>
              <a:rPr lang="en-IN" sz="1800" dirty="0"/>
              <a:t>Then, it passes each of these images through our chosen pre-trained model (here it is InceptionV3) and generates bottleneck feature of dimension 2048. Script has done this task in chunks of size 1000, i.e., generated bottleneck feature and saved them with their image filenames for 1000 images. In this manner, it will save six csv files (because we have 6,000 file names in Flickr_8k.trainImages.txt file).</a:t>
            </a:r>
          </a:p>
          <a:p>
            <a:pPr marL="914400" lvl="1" indent="-457200" algn="just">
              <a:lnSpc>
                <a:spcPct val="100000"/>
              </a:lnSpc>
              <a:spcBef>
                <a:spcPts val="0"/>
              </a:spcBef>
              <a:buFont typeface="+mj-lt"/>
              <a:buAutoNum type="romanLcPeriod"/>
            </a:pPr>
            <a:r>
              <a:rPr lang="en-IN" sz="1800" dirty="0"/>
              <a:t>At last, we can run following code snippet to concatenate all six files generated in the last step:</a:t>
            </a:r>
          </a:p>
          <a:p>
            <a:pPr marL="914400" lvl="2" indent="0" algn="just">
              <a:lnSpc>
                <a:spcPct val="100000"/>
              </a:lnSpc>
              <a:spcBef>
                <a:spcPts val="0"/>
              </a:spcBef>
              <a:buNone/>
            </a:pPr>
            <a:endParaRPr lang="en-IN" sz="16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p:graphicFrame>
        <p:nvGraphicFramePr>
          <p:cNvPr id="6" name="Table 6">
            <a:extLst>
              <a:ext uri="{FF2B5EF4-FFF2-40B4-BE49-F238E27FC236}">
                <a16:creationId xmlns:a16="http://schemas.microsoft.com/office/drawing/2014/main" xmlns="" id="{3708404E-0465-4362-9C24-B7FC57AE2CB7}"/>
              </a:ext>
            </a:extLst>
          </p:cNvPr>
          <p:cNvGraphicFramePr>
            <a:graphicFrameLocks noGrp="1"/>
          </p:cNvGraphicFramePr>
          <p:nvPr>
            <p:extLst>
              <p:ext uri="{D42A27DB-BD31-4B8C-83A1-F6EECF244321}">
                <p14:modId xmlns:p14="http://schemas.microsoft.com/office/powerpoint/2010/main" val="3836656056"/>
              </p:ext>
            </p:extLst>
          </p:nvPr>
        </p:nvGraphicFramePr>
        <p:xfrm>
          <a:off x="1842051" y="3438915"/>
          <a:ext cx="9382539" cy="3017520"/>
        </p:xfrm>
        <a:graphic>
          <a:graphicData uri="http://schemas.openxmlformats.org/drawingml/2006/table">
            <a:tbl>
              <a:tblPr bandRow="1">
                <a:solidFill>
                  <a:schemeClr val="accent3"/>
                </a:solidFill>
                <a:tableStyleId>{69C7853C-536D-4A76-A0AE-DD22124D55A5}</a:tableStyleId>
              </a:tblPr>
              <a:tblGrid>
                <a:gridCol w="652698">
                  <a:extLst>
                    <a:ext uri="{9D8B030D-6E8A-4147-A177-3AD203B41FA5}">
                      <a16:colId xmlns:a16="http://schemas.microsoft.com/office/drawing/2014/main" xmlns="" val="1025995593"/>
                    </a:ext>
                  </a:extLst>
                </a:gridCol>
                <a:gridCol w="8729841">
                  <a:extLst>
                    <a:ext uri="{9D8B030D-6E8A-4147-A177-3AD203B41FA5}">
                      <a16:colId xmlns:a16="http://schemas.microsoft.com/office/drawing/2014/main" xmlns="" val="3397351854"/>
                    </a:ext>
                  </a:extLst>
                </a:gridCol>
              </a:tblGrid>
              <a:tr h="243696">
                <a:tc>
                  <a:txBody>
                    <a:bodyPr/>
                    <a:lstStyle/>
                    <a:p>
                      <a:pPr algn="ctr"/>
                      <a:r>
                        <a:rPr lang="en-IN" sz="1600" i="1" dirty="0">
                          <a:solidFill>
                            <a:schemeClr val="accent1"/>
                          </a:solidFill>
                        </a:rPr>
                        <a:t>1</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import pandas as pd</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451917870"/>
                  </a:ext>
                </a:extLst>
              </a:tr>
              <a:tr h="243696">
                <a:tc>
                  <a:txBody>
                    <a:bodyPr/>
                    <a:lstStyle/>
                    <a:p>
                      <a:pPr algn="ctr"/>
                      <a:r>
                        <a:rPr lang="en-IN" sz="1600" i="1" dirty="0">
                          <a:solidFill>
                            <a:schemeClr val="accent1"/>
                          </a:solidFill>
                        </a:rPr>
                        <a:t>2</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data1 = </a:t>
                      </a:r>
                      <a:r>
                        <a:rPr lang="en-IN" sz="1600" i="1" dirty="0" err="1">
                          <a:solidFill>
                            <a:schemeClr val="bg1"/>
                          </a:solidFill>
                        </a:rPr>
                        <a:t>pd.read_csv</a:t>
                      </a:r>
                      <a:r>
                        <a:rPr lang="en-IN" sz="1600" i="1" dirty="0">
                          <a:solidFill>
                            <a:schemeClr val="bg1"/>
                          </a:solidFill>
                        </a:rPr>
                        <a:t>(“gen_image_vec_0_1000.csv”)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102430626"/>
                  </a:ext>
                </a:extLst>
              </a:tr>
              <a:tr h="243696">
                <a:tc>
                  <a:txBody>
                    <a:bodyPr/>
                    <a:lstStyle/>
                    <a:p>
                      <a:pPr algn="ctr"/>
                      <a:r>
                        <a:rPr lang="en-IN" sz="1600" i="1" dirty="0">
                          <a:solidFill>
                            <a:schemeClr val="accent1"/>
                          </a:solidFill>
                        </a:rPr>
                        <a:t>3</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data2 = </a:t>
                      </a:r>
                      <a:r>
                        <a:rPr lang="en-IN" sz="1600" i="1" dirty="0" err="1">
                          <a:solidFill>
                            <a:schemeClr val="bg1"/>
                          </a:solidFill>
                        </a:rPr>
                        <a:t>pd.read_csv</a:t>
                      </a:r>
                      <a:r>
                        <a:rPr lang="en-IN" sz="1600" i="1" dirty="0">
                          <a:solidFill>
                            <a:schemeClr val="bg1"/>
                          </a:solidFill>
                        </a:rPr>
                        <a:t>(“gen_image_vec_1000_2000.csv”)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818840102"/>
                  </a:ext>
                </a:extLst>
              </a:tr>
              <a:tr h="243696">
                <a:tc>
                  <a:txBody>
                    <a:bodyPr/>
                    <a:lstStyle/>
                    <a:p>
                      <a:pPr algn="ctr"/>
                      <a:r>
                        <a:rPr lang="en-IN" sz="1600" i="1" dirty="0">
                          <a:solidFill>
                            <a:schemeClr val="accent1"/>
                          </a:solidFill>
                        </a:rPr>
                        <a:t>4</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data3 = </a:t>
                      </a:r>
                      <a:r>
                        <a:rPr lang="en-IN" sz="1600" i="1" dirty="0" err="1">
                          <a:solidFill>
                            <a:schemeClr val="bg1"/>
                          </a:solidFill>
                        </a:rPr>
                        <a:t>pd.read_csv</a:t>
                      </a:r>
                      <a:r>
                        <a:rPr lang="en-IN" sz="1600" i="1" dirty="0">
                          <a:solidFill>
                            <a:schemeClr val="bg1"/>
                          </a:solidFill>
                        </a:rPr>
                        <a:t>(“gen_image_vec_2000_3000.csv”)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961751626"/>
                  </a:ext>
                </a:extLst>
              </a:tr>
              <a:tr h="243696">
                <a:tc>
                  <a:txBody>
                    <a:bodyPr/>
                    <a:lstStyle/>
                    <a:p>
                      <a:pPr algn="ctr"/>
                      <a:r>
                        <a:rPr lang="en-IN" sz="1600" i="1" dirty="0">
                          <a:solidFill>
                            <a:schemeClr val="accent1"/>
                          </a:solidFill>
                        </a:rPr>
                        <a:t>5</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data4 = </a:t>
                      </a:r>
                      <a:r>
                        <a:rPr lang="en-IN" sz="1600" i="1" dirty="0" err="1">
                          <a:solidFill>
                            <a:schemeClr val="bg1"/>
                          </a:solidFill>
                        </a:rPr>
                        <a:t>pd.read_csv</a:t>
                      </a:r>
                      <a:r>
                        <a:rPr lang="en-IN" sz="1600" i="1" dirty="0">
                          <a:solidFill>
                            <a:schemeClr val="bg1"/>
                          </a:solidFill>
                        </a:rPr>
                        <a:t>(“gen_image_vec_3000_4000.csv”)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585524039"/>
                  </a:ext>
                </a:extLst>
              </a:tr>
              <a:tr h="243696">
                <a:tc>
                  <a:txBody>
                    <a:bodyPr/>
                    <a:lstStyle/>
                    <a:p>
                      <a:pPr algn="ctr"/>
                      <a:r>
                        <a:rPr lang="en-IN" sz="1600" i="1" dirty="0">
                          <a:solidFill>
                            <a:schemeClr val="accent1"/>
                          </a:solidFill>
                        </a:rPr>
                        <a:t>6</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data5 = </a:t>
                      </a:r>
                      <a:r>
                        <a:rPr lang="en-IN" sz="1600" i="1" dirty="0" err="1">
                          <a:solidFill>
                            <a:schemeClr val="bg1"/>
                          </a:solidFill>
                        </a:rPr>
                        <a:t>pd.read_csv</a:t>
                      </a:r>
                      <a:r>
                        <a:rPr lang="en-IN" sz="1600" i="1" dirty="0">
                          <a:solidFill>
                            <a:schemeClr val="bg1"/>
                          </a:solidFill>
                        </a:rPr>
                        <a:t>(“gen_image_vec_4000_5000.csv”)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23600723"/>
                  </a:ext>
                </a:extLst>
              </a:tr>
              <a:tr h="243696">
                <a:tc>
                  <a:txBody>
                    <a:bodyPr/>
                    <a:lstStyle/>
                    <a:p>
                      <a:pPr algn="ctr"/>
                      <a:r>
                        <a:rPr lang="en-IN" sz="1600" i="1" dirty="0">
                          <a:solidFill>
                            <a:schemeClr val="accent1"/>
                          </a:solidFill>
                        </a:rPr>
                        <a:t>7</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data6 = </a:t>
                      </a:r>
                      <a:r>
                        <a:rPr lang="en-IN" sz="1600" i="1" dirty="0" err="1">
                          <a:solidFill>
                            <a:schemeClr val="bg1"/>
                          </a:solidFill>
                        </a:rPr>
                        <a:t>pd.read_csv</a:t>
                      </a:r>
                      <a:r>
                        <a:rPr lang="en-IN" sz="1600" i="1" dirty="0">
                          <a:solidFill>
                            <a:schemeClr val="bg1"/>
                          </a:solidFill>
                        </a:rPr>
                        <a:t>(“gen_image_vec_5000_6000.csv”)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508601488"/>
                  </a:ext>
                </a:extLst>
              </a:tr>
              <a:tr h="243696">
                <a:tc>
                  <a:txBody>
                    <a:bodyPr/>
                    <a:lstStyle/>
                    <a:p>
                      <a:pPr algn="ctr"/>
                      <a:r>
                        <a:rPr lang="en-IN" sz="1600" i="1" dirty="0">
                          <a:solidFill>
                            <a:schemeClr val="accent1"/>
                          </a:solidFill>
                        </a:rPr>
                        <a:t>8</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 = </a:t>
                      </a:r>
                      <a:r>
                        <a:rPr lang="en-IN" sz="1600" i="1" dirty="0" err="1">
                          <a:solidFill>
                            <a:schemeClr val="bg1"/>
                          </a:solidFill>
                        </a:rPr>
                        <a:t>pd.concat</a:t>
                      </a:r>
                      <a:r>
                        <a:rPr lang="en-IN" sz="1600" i="1" dirty="0">
                          <a:solidFill>
                            <a:schemeClr val="bg1"/>
                          </a:solidFill>
                        </a:rPr>
                        <a:t>([data1, data2, data3, data4, data5, data6]).</a:t>
                      </a:r>
                      <a:r>
                        <a:rPr lang="en-IN" sz="1600" i="1" dirty="0" err="1">
                          <a:solidFill>
                            <a:schemeClr val="bg1"/>
                          </a:solidFill>
                        </a:rPr>
                        <a:t>reset_index</a:t>
                      </a:r>
                      <a:r>
                        <a:rPr lang="en-IN" sz="1600" i="1" dirty="0">
                          <a:solidFill>
                            <a:schemeClr val="bg1"/>
                          </a:solidFill>
                        </a:rPr>
                        <a:t>(drop=True)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500996964"/>
                  </a:ext>
                </a:extLst>
              </a:tr>
              <a:tr h="243696">
                <a:tc>
                  <a:txBody>
                    <a:bodyPr/>
                    <a:lstStyle/>
                    <a:p>
                      <a:pPr algn="ctr"/>
                      <a:r>
                        <a:rPr lang="en-IN" sz="1600" i="1" dirty="0">
                          <a:solidFill>
                            <a:schemeClr val="accent1"/>
                          </a:solidFill>
                        </a:rPr>
                        <a:t>9</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err="1">
                          <a:solidFill>
                            <a:schemeClr val="bg1"/>
                          </a:solidFill>
                        </a:rPr>
                        <a:t>data.to_csv</a:t>
                      </a:r>
                      <a:r>
                        <a:rPr lang="en-IN" sz="1600" i="1" dirty="0">
                          <a:solidFill>
                            <a:schemeClr val="bg1"/>
                          </a:solidFill>
                        </a:rPr>
                        <a:t>(“train_imagename_bottleneck_feat.csv”, index=False)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211773331"/>
                  </a:ext>
                </a:extLst>
              </a:tr>
            </a:tbl>
          </a:graphicData>
        </a:graphic>
      </p:graphicFrame>
    </p:spTree>
    <p:extLst>
      <p:ext uri="{BB962C8B-B14F-4D97-AF65-F5344CB8AC3E}">
        <p14:creationId xmlns:p14="http://schemas.microsoft.com/office/powerpoint/2010/main" val="1311540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5"/>
            </a:pPr>
            <a:r>
              <a:rPr lang="en-IN" sz="2000" dirty="0"/>
              <a:t>Script “scripts/training_GColab.py” does following tasks:</a:t>
            </a:r>
          </a:p>
          <a:p>
            <a:pPr marL="914400" lvl="1" indent="-457200" algn="just">
              <a:lnSpc>
                <a:spcPct val="100000"/>
              </a:lnSpc>
              <a:spcBef>
                <a:spcPts val="0"/>
              </a:spcBef>
              <a:buFont typeface="+mj-lt"/>
              <a:buAutoNum type="romanLcPeriod"/>
            </a:pPr>
            <a:r>
              <a:rPr lang="en-IN" sz="1900" dirty="0"/>
              <a:t>Upload following files on Google Drive:</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endParaRPr lang="en-IN" sz="1800" dirty="0"/>
          </a:p>
          <a:p>
            <a:pPr marL="914400" lvl="2" indent="0" algn="just">
              <a:lnSpc>
                <a:spcPct val="100000"/>
              </a:lnSpc>
              <a:spcBef>
                <a:spcPts val="0"/>
              </a:spcBef>
              <a:buNone/>
            </a:pPr>
            <a:endParaRPr lang="en-IN" sz="1900" dirty="0"/>
          </a:p>
          <a:p>
            <a:pPr marL="914400" lvl="2" indent="0" algn="just">
              <a:lnSpc>
                <a:spcPct val="100000"/>
              </a:lnSpc>
              <a:spcBef>
                <a:spcPts val="0"/>
              </a:spcBef>
              <a:buNone/>
            </a:pPr>
            <a:r>
              <a:rPr lang="en-IN" sz="1900" dirty="0"/>
              <a:t>All files mentioned above are generated in previous steps except “glove.6B.200d.txt”. It is a pre-trained model from NLP (Natural Language Processing) that we will discuss later.</a:t>
            </a:r>
          </a:p>
          <a:p>
            <a:pPr marL="914400" lvl="1" indent="-457200" algn="just">
              <a:lnSpc>
                <a:spcPct val="100000"/>
              </a:lnSpc>
              <a:spcBef>
                <a:spcPts val="0"/>
              </a:spcBef>
              <a:buFont typeface="+mj-lt"/>
              <a:buAutoNum type="romanLcPeriod" startAt="2"/>
            </a:pPr>
            <a:r>
              <a:rPr lang="en-IN" sz="1900" dirty="0"/>
              <a:t>First thing that this script does is reading above mentioned files. It will create dictionary type variable for </a:t>
            </a:r>
            <a:r>
              <a:rPr lang="en-IN" sz="1900" dirty="0" err="1"/>
              <a:t>i</a:t>
            </a:r>
            <a:r>
              <a:rPr lang="en-IN" sz="19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900" dirty="0"/>
              <a:t>After reading “vocabulary.txt”, it creates a dictionary, “</a:t>
            </a:r>
            <a:r>
              <a:rPr lang="en-IN" sz="1900" dirty="0" err="1"/>
              <a:t>wordtoix</a:t>
            </a:r>
            <a:r>
              <a:rPr lang="en-IN" sz="1900" dirty="0"/>
              <a:t>” (i.e., word-to-index). This dictionary type variable has all words of our cleaned captions as key and their line indices (from 0) in vocabulary.txt as value. This variable (i.e., “</a:t>
            </a:r>
            <a:r>
              <a:rPr lang="en-IN" sz="1900" dirty="0" err="1"/>
              <a:t>wordtoix</a:t>
            </a:r>
            <a:r>
              <a:rPr lang="en-IN" sz="19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900" dirty="0"/>
              <a:t>Similarly, we also create one more variable “</a:t>
            </a:r>
            <a:r>
              <a:rPr lang="en-IN" sz="1900" dirty="0" err="1"/>
              <a:t>ixtoword</a:t>
            </a:r>
            <a:r>
              <a:rPr lang="en-IN" sz="1900" dirty="0"/>
              <a:t>”. This variable is also of dictionary type but has </a:t>
            </a:r>
            <a:r>
              <a:rPr lang="en-IN" sz="1900"/>
              <a:t>line indices </a:t>
            </a:r>
            <a:r>
              <a:rPr lang="en-IN" sz="1900" dirty="0"/>
              <a:t>(from 0) as key and word as value. This variable will be helpful during inference.</a:t>
            </a:r>
          </a:p>
          <a:p>
            <a:pPr marL="914400" lvl="1" indent="-457200" algn="just">
              <a:lnSpc>
                <a:spcPct val="100000"/>
              </a:lnSpc>
              <a:spcBef>
                <a:spcPts val="0"/>
              </a:spcBef>
              <a:buFont typeface="+mj-lt"/>
              <a:buAutoNum type="romanLcPeriod" startAt="2"/>
            </a:pPr>
            <a:r>
              <a:rPr lang="en-IN" sz="1900" dirty="0"/>
              <a:t>Script will save “</a:t>
            </a:r>
            <a:r>
              <a:rPr lang="en-IN" sz="1900" dirty="0" err="1"/>
              <a:t>wordtoix</a:t>
            </a:r>
            <a:r>
              <a:rPr lang="en-IN" sz="1900" dirty="0"/>
              <a:t>” and “</a:t>
            </a:r>
            <a:r>
              <a:rPr lang="en-IN" sz="1900" dirty="0" err="1"/>
              <a:t>ixtoword</a:t>
            </a:r>
            <a:r>
              <a:rPr lang="en-IN" sz="1900" dirty="0"/>
              <a:t>” as csv file for later use (when you will make inference without running this training script).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graphicFrame>
        <p:nvGraphicFramePr>
          <p:cNvPr id="6" name="Table 6">
            <a:extLst>
              <a:ext uri="{FF2B5EF4-FFF2-40B4-BE49-F238E27FC236}">
                <a16:creationId xmlns:a16="http://schemas.microsoft.com/office/drawing/2014/main" xmlns="" id="{B5A67E9F-258D-4488-8F85-5457E84D83EF}"/>
              </a:ext>
            </a:extLst>
          </p:cNvPr>
          <p:cNvGraphicFramePr>
            <a:graphicFrameLocks noGrp="1"/>
          </p:cNvGraphicFramePr>
          <p:nvPr>
            <p:extLst>
              <p:ext uri="{D42A27DB-BD31-4B8C-83A1-F6EECF244321}">
                <p14:modId xmlns:p14="http://schemas.microsoft.com/office/powerpoint/2010/main" val="2903512846"/>
              </p:ext>
            </p:extLst>
          </p:nvPr>
        </p:nvGraphicFramePr>
        <p:xfrm>
          <a:off x="1842052" y="1726831"/>
          <a:ext cx="9511748" cy="1112520"/>
        </p:xfrm>
        <a:graphic>
          <a:graphicData uri="http://schemas.openxmlformats.org/drawingml/2006/table">
            <a:tbl>
              <a:tblPr bandRow="1">
                <a:tableStyleId>{5C22544A-7EE6-4342-B048-85BDC9FD1C3A}</a:tableStyleId>
              </a:tblPr>
              <a:tblGrid>
                <a:gridCol w="4755874">
                  <a:extLst>
                    <a:ext uri="{9D8B030D-6E8A-4147-A177-3AD203B41FA5}">
                      <a16:colId xmlns:a16="http://schemas.microsoft.com/office/drawing/2014/main" xmlns="" val="736955682"/>
                    </a:ext>
                  </a:extLst>
                </a:gridCol>
                <a:gridCol w="4755874">
                  <a:extLst>
                    <a:ext uri="{9D8B030D-6E8A-4147-A177-3AD203B41FA5}">
                      <a16:colId xmlns:a16="http://schemas.microsoft.com/office/drawing/2014/main" xmlns="" val="637564705"/>
                    </a:ext>
                  </a:extLst>
                </a:gridCol>
              </a:tblGrid>
              <a:tr h="370840">
                <a:tc>
                  <a:txBody>
                    <a:bodyPr/>
                    <a:lstStyle/>
                    <a:p>
                      <a:r>
                        <a:rPr lang="en-IN" sz="1800" dirty="0" err="1"/>
                        <a:t>i</a:t>
                      </a:r>
                      <a:r>
                        <a:rPr lang="en-IN" sz="18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ii. train_imagename_bottleneck_feat.csv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36873272"/>
                  </a:ext>
                </a:extLst>
              </a:tr>
              <a:tr h="370840">
                <a:tc>
                  <a:txBody>
                    <a:bodyPr/>
                    <a:lstStyle/>
                    <a:p>
                      <a:r>
                        <a:rPr lang="en-IN" sz="18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51995317"/>
                  </a:ext>
                </a:extLst>
              </a:tr>
              <a:tr h="370840">
                <a:tc>
                  <a:txBody>
                    <a:bodyPr/>
                    <a:lstStyle/>
                    <a:p>
                      <a:r>
                        <a:rPr lang="en-IN" sz="1800" dirty="0"/>
                        <a:t>v. glove.6B.200d.txt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808994494"/>
                  </a:ext>
                </a:extLst>
              </a:tr>
            </a:tbl>
          </a:graphicData>
        </a:graphic>
      </p:graphicFrame>
    </p:spTree>
    <p:extLst>
      <p:ext uri="{BB962C8B-B14F-4D97-AF65-F5344CB8AC3E}">
        <p14:creationId xmlns:p14="http://schemas.microsoft.com/office/powerpoint/2010/main" val="717792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classic solution (i.e., encoder / decoder based approach) for Image Captioning is implemented. An advanced solution for Image Captioning is Attention Mechanism which is also quite useful for Neural Machine Translation (i.e., translating text from one natural language to another natural language).</a:t>
            </a:r>
          </a:p>
          <a:p>
            <a:pPr algn="just">
              <a:lnSpc>
                <a:spcPct val="100000"/>
              </a:lnSpc>
              <a:spcBef>
                <a:spcPts val="0"/>
              </a:spcBef>
              <a:buFont typeface="Wingdings" panose="05000000000000000000" pitchFamily="2" charset="2"/>
              <a:buChar char="Ø"/>
            </a:pPr>
            <a:r>
              <a:rPr lang="en-IN" sz="2000" dirty="0"/>
              <a:t>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Following 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a16="http://schemas.microsoft.com/office/drawing/2014/main" xmlns=""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a16="http://schemas.microsoft.com/office/drawing/2014/main" xmlns="" id="{6EA1B5B0-566F-495F-89A1-3DADA4C9C5D7}"/>
              </a:ext>
            </a:extLst>
          </p:cNvPr>
          <p:cNvSpPr txBox="1"/>
          <p:nvPr/>
        </p:nvSpPr>
        <p:spPr>
          <a:xfrm>
            <a:off x="1073426" y="4514830"/>
            <a:ext cx="7182678" cy="1754326"/>
          </a:xfrm>
          <a:prstGeom prst="rect">
            <a:avLst/>
          </a:prstGeom>
          <a:noFill/>
        </p:spPr>
        <p:txBody>
          <a:bodyPr wrap="square" rtlCol="0">
            <a:spAutoFit/>
          </a:bodyPr>
          <a:lstStyle/>
          <a:p>
            <a:r>
              <a:rPr lang="en-US" dirty="0"/>
              <a:t>1. Children sit and watch the fish moving in the pond.</a:t>
            </a:r>
            <a:br>
              <a:rPr lang="en-US" dirty="0"/>
            </a:br>
            <a:r>
              <a:rPr lang="en-US" dirty="0"/>
              <a:t>2. people stare at the orange fish.</a:t>
            </a:r>
            <a:br>
              <a:rPr lang="en-US" dirty="0"/>
            </a:br>
            <a:r>
              <a:rPr lang="en-US" dirty="0"/>
              <a:t>3. Several people are standing near a fish pond.</a:t>
            </a:r>
            <a:br>
              <a:rPr lang="en-US" dirty="0"/>
            </a:br>
            <a:r>
              <a:rPr lang="en-US" dirty="0"/>
              <a:t>4. Some children watching fish in a pool.</a:t>
            </a:r>
            <a:br>
              <a:rPr lang="en-US" dirty="0"/>
            </a:br>
            <a:r>
              <a:rPr lang="en-US" dirty="0"/>
              <a:t>5. There are several people and children looking into water with a blue tiled floor and goldfish.</a:t>
            </a:r>
          </a:p>
        </p:txBody>
      </p:sp>
      <p:sp>
        <p:nvSpPr>
          <p:cNvPr id="7" name="Footer Placeholder 6">
            <a:extLst>
              <a:ext uri="{FF2B5EF4-FFF2-40B4-BE49-F238E27FC236}">
                <a16:creationId xmlns:a16="http://schemas.microsoft.com/office/drawing/2014/main" xmlns=""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a16="http://schemas.microsoft.com/office/drawing/2014/main" xmlns=""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spTree>
    <p:extLst>
      <p:ext uri="{BB962C8B-B14F-4D97-AF65-F5344CB8AC3E}">
        <p14:creationId xmlns:p14="http://schemas.microsoft.com/office/powerpoint/2010/main" val="975006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(InceptionV3, 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graphicFrame>
        <p:nvGraphicFramePr>
          <p:cNvPr id="7" name="Table 7">
            <a:extLst>
              <a:ext uri="{FF2B5EF4-FFF2-40B4-BE49-F238E27FC236}">
                <a16:creationId xmlns:a16="http://schemas.microsoft.com/office/drawing/2014/main" xmlns=""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a16="http://schemas.microsoft.com/office/drawing/2014/main" xmlns="" val="3034872970"/>
                    </a:ext>
                  </a:extLst>
                </a:gridCol>
                <a:gridCol w="4598504">
                  <a:extLst>
                    <a:ext uri="{9D8B030D-6E8A-4147-A177-3AD203B41FA5}">
                      <a16:colId xmlns:a16="http://schemas.microsoft.com/office/drawing/2014/main" xmlns=""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47956420"/>
                  </a:ext>
                </a:extLst>
              </a:tr>
            </a:tbl>
          </a:graphicData>
        </a:graphic>
      </p:graphicFrame>
      <p:pic>
        <p:nvPicPr>
          <p:cNvPr id="9" name="Picture 8">
            <a:extLst>
              <a:ext uri="{FF2B5EF4-FFF2-40B4-BE49-F238E27FC236}">
                <a16:creationId xmlns:a16="http://schemas.microsoft.com/office/drawing/2014/main" xmlns="" id="{E31162F2-89B2-4922-87BE-A47BDDD257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a16="http://schemas.microsoft.com/office/drawing/2014/main" xmlns=""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a16="http://schemas.microsoft.com/office/drawing/2014/main" xmlns="" val="1625993285"/>
                    </a:ext>
                  </a:extLst>
                </a:gridCol>
                <a:gridCol w="2087097">
                  <a:extLst>
                    <a:ext uri="{9D8B030D-6E8A-4147-A177-3AD203B41FA5}">
                      <a16:colId xmlns:a16="http://schemas.microsoft.com/office/drawing/2014/main" xmlns="" val="2002752227"/>
                    </a:ext>
                  </a:extLst>
                </a:gridCol>
                <a:gridCol w="2087097">
                  <a:extLst>
                    <a:ext uri="{9D8B030D-6E8A-4147-A177-3AD203B41FA5}">
                      <a16:colId xmlns:a16="http://schemas.microsoft.com/office/drawing/2014/main" xmlns="" val="1168972226"/>
                    </a:ext>
                  </a:extLst>
                </a:gridCol>
                <a:gridCol w="2087097">
                  <a:extLst>
                    <a:ext uri="{9D8B030D-6E8A-4147-A177-3AD203B41FA5}">
                      <a16:colId xmlns:a16="http://schemas.microsoft.com/office/drawing/2014/main" xmlns="" val="873165184"/>
                    </a:ext>
                  </a:extLst>
                </a:gridCol>
                <a:gridCol w="2087097">
                  <a:extLst>
                    <a:ext uri="{9D8B030D-6E8A-4147-A177-3AD203B41FA5}">
                      <a16:colId xmlns:a16="http://schemas.microsoft.com/office/drawing/2014/main" xmlns=""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34948506"/>
                  </a:ext>
                </a:extLst>
              </a:tr>
            </a:tbl>
          </a:graphicData>
        </a:graphic>
      </p:graphicFrame>
      <p:graphicFrame>
        <p:nvGraphicFramePr>
          <p:cNvPr id="13" name="Table 13">
            <a:extLst>
              <a:ext uri="{FF2B5EF4-FFF2-40B4-BE49-F238E27FC236}">
                <a16:creationId xmlns:a16="http://schemas.microsoft.com/office/drawing/2014/main" xmlns=""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a16="http://schemas.microsoft.com/office/drawing/2014/main" xmlns="" val="764850448"/>
                    </a:ext>
                  </a:extLst>
                </a:gridCol>
                <a:gridCol w="3505200">
                  <a:extLst>
                    <a:ext uri="{9D8B030D-6E8A-4147-A177-3AD203B41FA5}">
                      <a16:colId xmlns:a16="http://schemas.microsoft.com/office/drawing/2014/main" xmlns="" val="348465865"/>
                    </a:ext>
                  </a:extLst>
                </a:gridCol>
                <a:gridCol w="3505200">
                  <a:extLst>
                    <a:ext uri="{9D8B030D-6E8A-4147-A177-3AD203B41FA5}">
                      <a16:colId xmlns:a16="http://schemas.microsoft.com/office/drawing/2014/main" xmlns=""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6008200"/>
                  </a:ext>
                </a:extLst>
              </a:tr>
            </a:tbl>
          </a:graphicData>
        </a:graphic>
      </p:graphicFrame>
    </p:spTree>
    <p:extLst>
      <p:ext uri="{BB962C8B-B14F-4D97-AF65-F5344CB8AC3E}">
        <p14:creationId xmlns:p14="http://schemas.microsoft.com/office/powerpoint/2010/main" val="3018812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graphicFrame>
        <p:nvGraphicFramePr>
          <p:cNvPr id="6" name="Table 6">
            <a:extLst>
              <a:ext uri="{FF2B5EF4-FFF2-40B4-BE49-F238E27FC236}">
                <a16:creationId xmlns:a16="http://schemas.microsoft.com/office/drawing/2014/main" xmlns=""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a16="http://schemas.microsoft.com/office/drawing/2014/main" xmlns="" val="3249865570"/>
                    </a:ext>
                  </a:extLst>
                </a:gridCol>
                <a:gridCol w="4041913">
                  <a:extLst>
                    <a:ext uri="{9D8B030D-6E8A-4147-A177-3AD203B41FA5}">
                      <a16:colId xmlns:a16="http://schemas.microsoft.com/office/drawing/2014/main" xmlns="" val="371997466"/>
                    </a:ext>
                  </a:extLst>
                </a:gridCol>
                <a:gridCol w="3472070">
                  <a:extLst>
                    <a:ext uri="{9D8B030D-6E8A-4147-A177-3AD203B41FA5}">
                      <a16:colId xmlns:a16="http://schemas.microsoft.com/office/drawing/2014/main" xmlns="" val="4110403680"/>
                    </a:ext>
                  </a:extLst>
                </a:gridCol>
                <a:gridCol w="2302566">
                  <a:extLst>
                    <a:ext uri="{9D8B030D-6E8A-4147-A177-3AD203B41FA5}">
                      <a16:colId xmlns:a16="http://schemas.microsoft.com/office/drawing/2014/main" xmlns=""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a16="http://schemas.microsoft.com/office/drawing/2014/main" xmlns=""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a16="http://schemas.microsoft.com/office/drawing/2014/main" xmlns=""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xmlns=""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xmlns=""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a16="http://schemas.microsoft.com/office/drawing/2014/main" xmlns=""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xmlns=""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a16="http://schemas.microsoft.com/office/drawing/2014/main" xmlns=""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a16="http://schemas.microsoft.com/office/drawing/2014/main" xmlns=""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xmlns="" val="705947826"/>
                  </a:ext>
                </a:extLst>
              </a:tr>
            </a:tbl>
          </a:graphicData>
        </a:graphic>
      </p:graphicFrame>
    </p:spTree>
    <p:extLst>
      <p:ext uri="{BB962C8B-B14F-4D97-AF65-F5344CB8AC3E}">
        <p14:creationId xmlns:p14="http://schemas.microsoft.com/office/powerpoint/2010/main" val="878976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a16="http://schemas.microsoft.com/office/drawing/2014/main" xmlns=""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a16="http://schemas.microsoft.com/office/drawing/2014/main" xmlns="" val="3967142194"/>
                    </a:ext>
                  </a:extLst>
                </a:gridCol>
                <a:gridCol w="4850295">
                  <a:extLst>
                    <a:ext uri="{9D8B030D-6E8A-4147-A177-3AD203B41FA5}">
                      <a16:colId xmlns:a16="http://schemas.microsoft.com/office/drawing/2014/main" xmlns="" val="845744349"/>
                    </a:ext>
                  </a:extLst>
                </a:gridCol>
                <a:gridCol w="3286539">
                  <a:extLst>
                    <a:ext uri="{9D8B030D-6E8A-4147-A177-3AD203B41FA5}">
                      <a16:colId xmlns:a16="http://schemas.microsoft.com/office/drawing/2014/main" xmlns="" val="3119492930"/>
                    </a:ext>
                  </a:extLst>
                </a:gridCol>
                <a:gridCol w="1719469">
                  <a:extLst>
                    <a:ext uri="{9D8B030D-6E8A-4147-A177-3AD203B41FA5}">
                      <a16:colId xmlns:a16="http://schemas.microsoft.com/office/drawing/2014/main" xmlns=""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a16="http://schemas.microsoft.com/office/drawing/2014/main" xmlns=""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xmlns=""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a16="http://schemas.microsoft.com/office/drawing/2014/main" xmlns=""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xmlns=""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a16="http://schemas.microsoft.com/office/drawing/2014/main" xmlns=""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xmlns=""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xmlns=""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1615818627"/>
                  </a:ext>
                </a:extLst>
              </a:tr>
            </a:tbl>
          </a:graphicData>
        </a:graphic>
      </p:graphicFrame>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
        <p:nvSpPr>
          <p:cNvPr id="7" name="TextBox 6">
            <a:extLst>
              <a:ext uri="{FF2B5EF4-FFF2-40B4-BE49-F238E27FC236}">
                <a16:creationId xmlns:a16="http://schemas.microsoft.com/office/drawing/2014/main" xmlns="" id="{D3EFAF3B-6ACA-4777-8366-4A6C243E7E2F}"/>
              </a:ext>
            </a:extLst>
          </p:cNvPr>
          <p:cNvSpPr txBox="1"/>
          <p:nvPr/>
        </p:nvSpPr>
        <p:spPr>
          <a:xfrm>
            <a:off x="838200" y="5437025"/>
            <a:ext cx="10515596" cy="923330"/>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a:p>
            <a:pPr algn="just"/>
            <a:r>
              <a:rPr lang="en-IN" dirty="0"/>
              <a:t>After completion of training, script will save model in “output” directory.</a:t>
            </a:r>
          </a:p>
        </p:txBody>
      </p:sp>
    </p:spTree>
    <p:extLst>
      <p:ext uri="{BB962C8B-B14F-4D97-AF65-F5344CB8AC3E}">
        <p14:creationId xmlns:p14="http://schemas.microsoft.com/office/powerpoint/2010/main" val="5688414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800100" lvl="1" indent="-342900" algn="just">
              <a:lnSpc>
                <a:spcPct val="100000"/>
              </a:lnSpc>
              <a:spcBef>
                <a:spcPts val="0"/>
              </a:spcBef>
              <a:buFont typeface="+mj-lt"/>
              <a:buAutoNum type="arabicPeriod" startAt="6"/>
            </a:pPr>
            <a:r>
              <a:rPr lang="en-IN" sz="1800" dirty="0"/>
              <a:t>After successful completion of training, one can use the saved model by any of the following scripts:</a:t>
            </a:r>
          </a:p>
          <a:p>
            <a:pPr marL="1314450" lvl="2" indent="-400050" algn="just">
              <a:lnSpc>
                <a:spcPct val="100000"/>
              </a:lnSpc>
              <a:spcBef>
                <a:spcPts val="0"/>
              </a:spcBef>
              <a:buFont typeface="+mj-lt"/>
              <a:buAutoNum type="romanLcPeriod"/>
            </a:pPr>
            <a:r>
              <a:rPr lang="en-IN" sz="1800" dirty="0"/>
              <a:t>Script “scripts/</a:t>
            </a:r>
            <a:r>
              <a:rPr lang="en-IN" sz="1800" dirty="0" err="1"/>
              <a:t>inference_one_image_GColab.ipynb</a:t>
            </a:r>
            <a:r>
              <a:rPr lang="en-IN" sz="1800" dirty="0"/>
              <a:t>” to get caption of one image at a time. User has to keep the test image in a “</a:t>
            </a:r>
            <a:r>
              <a:rPr lang="en-IN" sz="1800" dirty="0" err="1"/>
              <a:t>single_test_image</a:t>
            </a:r>
            <a:r>
              <a:rPr lang="en-IN" sz="1800" dirty="0"/>
              <a:t>” directory, and enter its name when script ask.</a:t>
            </a:r>
          </a:p>
          <a:p>
            <a:pPr marL="1314450" lvl="2" indent="-400050" algn="just">
              <a:lnSpc>
                <a:spcPct val="100000"/>
              </a:lnSpc>
              <a:spcBef>
                <a:spcPts val="0"/>
              </a:spcBef>
              <a:buFont typeface="+mj-lt"/>
              <a:buAutoNum type="romanLcPeriod"/>
            </a:pPr>
            <a:r>
              <a:rPr lang="en-IN" sz="1800" dirty="0"/>
              <a:t>Script “scripts/</a:t>
            </a:r>
            <a:r>
              <a:rPr lang="en-IN" sz="1800" dirty="0" err="1"/>
              <a:t>inference_test_images_GColab.ipynb</a:t>
            </a:r>
            <a:r>
              <a:rPr lang="en-IN" sz="1800" dirty="0"/>
              <a:t>” to get captions generated (or predicted) by trained model for all images saved under “</a:t>
            </a:r>
            <a:r>
              <a:rPr lang="en-IN" sz="1800" dirty="0" err="1"/>
              <a:t>test_image</a:t>
            </a:r>
            <a:r>
              <a:rPr lang="en-IN" sz="1800" dirty="0"/>
              <a:t>” directory. This script will save all those generated (or predicted) captions in a .txt file under “output/</a:t>
            </a:r>
            <a:r>
              <a:rPr lang="en-IN" sz="1800" dirty="0" err="1"/>
              <a:t>test_image_generated_captions</a:t>
            </a:r>
            <a:r>
              <a:rPr lang="en-IN" sz="1800" dirty="0"/>
              <a:t>/” directory.</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spTree>
    <p:extLst>
      <p:ext uri="{BB962C8B-B14F-4D97-AF65-F5344CB8AC3E}">
        <p14:creationId xmlns:p14="http://schemas.microsoft.com/office/powerpoint/2010/main" val="3740900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are using two pre-trained models in this project:</a:t>
            </a:r>
          </a:p>
          <a:p>
            <a:pPr marL="800100" lvl="1" indent="-342900" algn="just">
              <a:lnSpc>
                <a:spcPct val="100000"/>
              </a:lnSpc>
              <a:spcBef>
                <a:spcPts val="0"/>
              </a:spcBef>
              <a:buFont typeface="+mj-lt"/>
              <a:buAutoNum type="arabicPeriod"/>
            </a:pPr>
            <a:r>
              <a:rPr lang="en-IN" sz="1800" dirty="0"/>
              <a:t>InceptionV3: To generate bottleneck features for images.</a:t>
            </a:r>
          </a:p>
          <a:p>
            <a:pPr marL="800100" lvl="1" indent="-342900" algn="just">
              <a:lnSpc>
                <a:spcPct val="100000"/>
              </a:lnSpc>
              <a:spcBef>
                <a:spcPts val="0"/>
              </a:spcBef>
              <a:buFont typeface="+mj-lt"/>
              <a:buAutoNum type="arabicPeriod"/>
            </a:pPr>
            <a:r>
              <a:rPr lang="en-IN" sz="1800" dirty="0" err="1"/>
              <a:t>GloVe</a:t>
            </a:r>
            <a:r>
              <a:rPr lang="en-IN" sz="1800" dirty="0"/>
              <a:t>: To generate word embeddings for captions.</a:t>
            </a:r>
          </a:p>
          <a:p>
            <a:pPr algn="just">
              <a:lnSpc>
                <a:spcPct val="100000"/>
              </a:lnSpc>
              <a:spcBef>
                <a:spcPts val="0"/>
              </a:spcBef>
              <a:buFont typeface="Wingdings" panose="05000000000000000000" pitchFamily="2" charset="2"/>
              <a:buChar char="Ø"/>
            </a:pPr>
            <a:r>
              <a:rPr lang="en-IN" sz="2200" dirty="0"/>
              <a:t>Inception V3:</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pic>
        <p:nvPicPr>
          <p:cNvPr id="7" name="Picture 6" descr="Table&#10;&#10;Description automatically generated">
            <a:extLst>
              <a:ext uri="{FF2B5EF4-FFF2-40B4-BE49-F238E27FC236}">
                <a16:creationId xmlns:a16="http://schemas.microsoft.com/office/drawing/2014/main" xmlns="" id="{1253A37B-2D79-4AD6-846F-6D1D987D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34" y="2239617"/>
            <a:ext cx="5985743" cy="4248764"/>
          </a:xfrm>
          <a:prstGeom prst="rect">
            <a:avLst/>
          </a:prstGeom>
        </p:spPr>
      </p:pic>
    </p:spTree>
    <p:extLst>
      <p:ext uri="{BB962C8B-B14F-4D97-AF65-F5344CB8AC3E}">
        <p14:creationId xmlns:p14="http://schemas.microsoft.com/office/powerpoint/2010/main" val="3689960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err="1"/>
              <a:t>GloVe</a:t>
            </a:r>
            <a:r>
              <a:rPr lang="en-IN" sz="2000" dirty="0"/>
              <a:t> (Global Vectors):</a:t>
            </a:r>
          </a:p>
          <a:p>
            <a:pPr lvl="1" algn="just">
              <a:lnSpc>
                <a:spcPct val="100000"/>
              </a:lnSpc>
              <a:spcBef>
                <a:spcPts val="0"/>
              </a:spcBef>
              <a:buFont typeface="Wingdings" panose="05000000000000000000" pitchFamily="2" charset="2"/>
              <a:buChar char="§"/>
            </a:pPr>
            <a:r>
              <a:rPr lang="en-IN" sz="1800" dirty="0" err="1"/>
              <a:t>GloVe</a:t>
            </a:r>
            <a:r>
              <a:rPr lang="en-IN" sz="1800" dirty="0"/>
              <a:t> is a word vector technique and an Unsupervised </a:t>
            </a:r>
            <a:r>
              <a:rPr lang="en-IN" sz="1800"/>
              <a:t>Learning algorithm.</a:t>
            </a:r>
            <a:endParaRPr lang="en-IN" sz="1800" dirty="0"/>
          </a:p>
          <a:p>
            <a:pPr lvl="1" algn="just">
              <a:lnSpc>
                <a:spcPct val="100000"/>
              </a:lnSpc>
              <a:spcBef>
                <a:spcPts val="0"/>
              </a:spcBef>
              <a:buFont typeface="Wingdings" panose="05000000000000000000" pitchFamily="2" charset="2"/>
              <a:buChar char="§"/>
            </a:pPr>
            <a:r>
              <a:rPr lang="en-IN" sz="1800" dirty="0"/>
              <a:t>Word Vectors put words to a nice vector space where similar words cluster together and different words </a:t>
            </a:r>
            <a:r>
              <a:rPr lang="en-IN" sz="1800" dirty="0" err="1"/>
              <a:t>repet</a:t>
            </a:r>
            <a:r>
              <a:rPr lang="en-IN" sz="1800" dirty="0"/>
              <a:t>.</a:t>
            </a:r>
          </a:p>
          <a:p>
            <a:pPr lvl="1" algn="just">
              <a:lnSpc>
                <a:spcPct val="100000"/>
              </a:lnSpc>
              <a:spcBef>
                <a:spcPts val="0"/>
              </a:spcBef>
              <a:buFont typeface="Wingdings" panose="05000000000000000000" pitchFamily="2" charset="2"/>
              <a:buChar char="§"/>
            </a:pPr>
            <a:r>
              <a:rPr lang="en-IN" sz="1800" dirty="0"/>
              <a:t>The advantage of </a:t>
            </a:r>
            <a:r>
              <a:rPr lang="en-IN" sz="1800" dirty="0" err="1"/>
              <a:t>GloVe</a:t>
            </a:r>
            <a:r>
              <a:rPr lang="en-IN" sz="1800" dirty="0"/>
              <a:t> is that unlike Word2Vec, </a:t>
            </a:r>
            <a:r>
              <a:rPr lang="en-IN" sz="1800" dirty="0" err="1"/>
              <a:t>GloVe</a:t>
            </a:r>
            <a:r>
              <a:rPr lang="en-IN" sz="1800" dirty="0"/>
              <a:t> doesn’t rely just on local statistics (i.e., local context information of words), but it incorporates global statistics (word co-occurrence) to obtain word vectors.</a:t>
            </a:r>
          </a:p>
          <a:p>
            <a:pPr lvl="1" algn="just">
              <a:lnSpc>
                <a:spcPct val="100000"/>
              </a:lnSpc>
              <a:spcBef>
                <a:spcPts val="0"/>
              </a:spcBef>
              <a:buFont typeface="Wingdings" panose="05000000000000000000" pitchFamily="2" charset="2"/>
              <a:buChar char="§"/>
            </a:pPr>
            <a:r>
              <a:rPr lang="en-IN" sz="1800" dirty="0"/>
              <a:t>Thus, </a:t>
            </a:r>
            <a:r>
              <a:rPr lang="en-IN" sz="1800" dirty="0" err="1"/>
              <a:t>GloVe</a:t>
            </a:r>
            <a:r>
              <a:rPr lang="en-IN" sz="1800" dirty="0"/>
              <a:t> captures both, global and local statistics of a corpus in order to come up with word vectors.</a:t>
            </a:r>
          </a:p>
          <a:p>
            <a:pPr lvl="1" algn="just">
              <a:lnSpc>
                <a:spcPct val="100000"/>
              </a:lnSpc>
              <a:spcBef>
                <a:spcPts val="0"/>
              </a:spcBef>
              <a:buFont typeface="Wingdings" panose="05000000000000000000" pitchFamily="2" charset="2"/>
              <a:buChar char="§"/>
            </a:pPr>
            <a:r>
              <a:rPr lang="en-IN" sz="1800" dirty="0" err="1"/>
              <a:t>GloVe</a:t>
            </a:r>
            <a:r>
              <a:rPr lang="en-IN" sz="1800" dirty="0"/>
              <a:t> method is built on an important method: Co-occurrence Matrix. </a:t>
            </a:r>
          </a:p>
          <a:p>
            <a:pPr lvl="1" algn="just">
              <a:lnSpc>
                <a:spcPct val="100000"/>
              </a:lnSpc>
              <a:spcBef>
                <a:spcPts val="0"/>
              </a:spcBef>
              <a:buFont typeface="Wingdings" panose="05000000000000000000" pitchFamily="2" charset="2"/>
              <a:buChar char="§"/>
            </a:pPr>
            <a:r>
              <a:rPr lang="en-IN" sz="1800" dirty="0"/>
              <a:t>Co-occurrence Matrix is very helpful to derive semantic relationships. Following is an example:</a:t>
            </a:r>
          </a:p>
          <a:p>
            <a:pPr marL="1371600" lvl="3" indent="0" algn="just">
              <a:lnSpc>
                <a:spcPct val="100000"/>
              </a:lnSpc>
              <a:spcBef>
                <a:spcPts val="0"/>
              </a:spcBef>
              <a:buNone/>
            </a:pPr>
            <a:r>
              <a:rPr lang="en-IN" dirty="0"/>
              <a:t>“the cat sat on the mat”</a:t>
            </a:r>
          </a:p>
          <a:p>
            <a:pPr marL="914400" lvl="2" indent="0" algn="just">
              <a:lnSpc>
                <a:spcPct val="100000"/>
              </a:lnSpc>
              <a:spcBef>
                <a:spcPts val="0"/>
              </a:spcBef>
              <a:buNone/>
            </a:pPr>
            <a:r>
              <a:rPr lang="en-IN" sz="1800" dirty="0"/>
              <a:t>Co-occurrence Matrix is:</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graphicFrame>
        <p:nvGraphicFramePr>
          <p:cNvPr id="7" name="Table 7">
            <a:extLst>
              <a:ext uri="{FF2B5EF4-FFF2-40B4-BE49-F238E27FC236}">
                <a16:creationId xmlns:a16="http://schemas.microsoft.com/office/drawing/2014/main" xmlns="" id="{13889562-6D48-4151-A7F7-697C6BB79C94}"/>
              </a:ext>
            </a:extLst>
          </p:cNvPr>
          <p:cNvGraphicFramePr>
            <a:graphicFrameLocks noGrp="1"/>
          </p:cNvGraphicFramePr>
          <p:nvPr>
            <p:extLst>
              <p:ext uri="{D42A27DB-BD31-4B8C-83A1-F6EECF244321}">
                <p14:modId xmlns:p14="http://schemas.microsoft.com/office/powerpoint/2010/main" val="2729671298"/>
              </p:ext>
            </p:extLst>
          </p:nvPr>
        </p:nvGraphicFramePr>
        <p:xfrm>
          <a:off x="5977836" y="4344670"/>
          <a:ext cx="5375964" cy="2011680"/>
        </p:xfrm>
        <a:graphic>
          <a:graphicData uri="http://schemas.openxmlformats.org/drawingml/2006/table">
            <a:tbl>
              <a:tblPr bandRow="1">
                <a:tableStyleId>{5C22544A-7EE6-4342-B048-85BDC9FD1C3A}</a:tableStyleId>
              </a:tblPr>
              <a:tblGrid>
                <a:gridCol w="895994">
                  <a:extLst>
                    <a:ext uri="{9D8B030D-6E8A-4147-A177-3AD203B41FA5}">
                      <a16:colId xmlns:a16="http://schemas.microsoft.com/office/drawing/2014/main" xmlns="" val="3470491924"/>
                    </a:ext>
                  </a:extLst>
                </a:gridCol>
                <a:gridCol w="895994">
                  <a:extLst>
                    <a:ext uri="{9D8B030D-6E8A-4147-A177-3AD203B41FA5}">
                      <a16:colId xmlns:a16="http://schemas.microsoft.com/office/drawing/2014/main" xmlns="" val="2502966855"/>
                    </a:ext>
                  </a:extLst>
                </a:gridCol>
                <a:gridCol w="895994">
                  <a:extLst>
                    <a:ext uri="{9D8B030D-6E8A-4147-A177-3AD203B41FA5}">
                      <a16:colId xmlns:a16="http://schemas.microsoft.com/office/drawing/2014/main" xmlns="" val="1083158815"/>
                    </a:ext>
                  </a:extLst>
                </a:gridCol>
                <a:gridCol w="895994">
                  <a:extLst>
                    <a:ext uri="{9D8B030D-6E8A-4147-A177-3AD203B41FA5}">
                      <a16:colId xmlns:a16="http://schemas.microsoft.com/office/drawing/2014/main" xmlns="" val="4121210064"/>
                    </a:ext>
                  </a:extLst>
                </a:gridCol>
                <a:gridCol w="895994">
                  <a:extLst>
                    <a:ext uri="{9D8B030D-6E8A-4147-A177-3AD203B41FA5}">
                      <a16:colId xmlns:a16="http://schemas.microsoft.com/office/drawing/2014/main" xmlns="" val="141701959"/>
                    </a:ext>
                  </a:extLst>
                </a:gridCol>
                <a:gridCol w="895994">
                  <a:extLst>
                    <a:ext uri="{9D8B030D-6E8A-4147-A177-3AD203B41FA5}">
                      <a16:colId xmlns:a16="http://schemas.microsoft.com/office/drawing/2014/main" xmlns="" val="3461793176"/>
                    </a:ext>
                  </a:extLst>
                </a:gridCol>
              </a:tblGrid>
              <a:tr h="165702">
                <a:tc>
                  <a:txBody>
                    <a:bodyPr/>
                    <a:lstStyle/>
                    <a:p>
                      <a:pPr algn="ctr"/>
                      <a:endParaRPr lang="en-IN" sz="1600" dirty="0"/>
                    </a:p>
                  </a:txBody>
                  <a:tcPr anchor="ctr"/>
                </a:tc>
                <a:tc>
                  <a:txBody>
                    <a:bodyPr/>
                    <a:lstStyle/>
                    <a:p>
                      <a:pPr algn="ctr"/>
                      <a:r>
                        <a:rPr lang="en-IN" sz="1600" dirty="0"/>
                        <a:t>“the”</a:t>
                      </a:r>
                    </a:p>
                  </a:txBody>
                  <a:tcPr anchor="ctr"/>
                </a:tc>
                <a:tc>
                  <a:txBody>
                    <a:bodyPr/>
                    <a:lstStyle/>
                    <a:p>
                      <a:pPr algn="ctr"/>
                      <a:r>
                        <a:rPr lang="en-IN" sz="1600" dirty="0"/>
                        <a:t>“cat”</a:t>
                      </a:r>
                    </a:p>
                  </a:txBody>
                  <a:tcPr anchor="ctr"/>
                </a:tc>
                <a:tc>
                  <a:txBody>
                    <a:bodyPr/>
                    <a:lstStyle/>
                    <a:p>
                      <a:pPr algn="ctr"/>
                      <a:r>
                        <a:rPr lang="en-IN" sz="1600" dirty="0"/>
                        <a:t>“sat”</a:t>
                      </a:r>
                    </a:p>
                  </a:txBody>
                  <a:tcPr anchor="ctr"/>
                </a:tc>
                <a:tc>
                  <a:txBody>
                    <a:bodyPr/>
                    <a:lstStyle/>
                    <a:p>
                      <a:pPr algn="ctr"/>
                      <a:r>
                        <a:rPr lang="en-IN" sz="1600" dirty="0"/>
                        <a:t>“on”</a:t>
                      </a:r>
                    </a:p>
                  </a:txBody>
                  <a:tcPr anchor="ctr"/>
                </a:tc>
                <a:tc>
                  <a:txBody>
                    <a:bodyPr/>
                    <a:lstStyle/>
                    <a:p>
                      <a:pPr algn="ctr"/>
                      <a:r>
                        <a:rPr lang="en-IN" sz="1600" dirty="0"/>
                        <a:t>“mat”</a:t>
                      </a:r>
                    </a:p>
                  </a:txBody>
                  <a:tcPr anchor="ctr"/>
                </a:tc>
                <a:extLst>
                  <a:ext uri="{0D108BD9-81ED-4DB2-BD59-A6C34878D82A}">
                    <a16:rowId xmlns:a16="http://schemas.microsoft.com/office/drawing/2014/main" xmlns="" val="2651531398"/>
                  </a:ext>
                </a:extLst>
              </a:tr>
              <a:tr h="165702">
                <a:tc>
                  <a:txBody>
                    <a:bodyPr/>
                    <a:lstStyle/>
                    <a:p>
                      <a:pPr algn="ctr"/>
                      <a:r>
                        <a:rPr lang="en-IN" sz="1600" dirty="0"/>
                        <a:t>“the”</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1</a:t>
                      </a:r>
                    </a:p>
                  </a:txBody>
                  <a:tcPr anchor="ctr"/>
                </a:tc>
                <a:extLst>
                  <a:ext uri="{0D108BD9-81ED-4DB2-BD59-A6C34878D82A}">
                    <a16:rowId xmlns:a16="http://schemas.microsoft.com/office/drawing/2014/main" xmlns="" val="3540775974"/>
                  </a:ext>
                </a:extLst>
              </a:tr>
              <a:tr h="165702">
                <a:tc>
                  <a:txBody>
                    <a:bodyPr/>
                    <a:lstStyle/>
                    <a:p>
                      <a:pPr algn="ctr"/>
                      <a:r>
                        <a:rPr lang="en-IN" sz="1600" dirty="0"/>
                        <a:t>“cat”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xmlns="" val="2368716598"/>
                  </a:ext>
                </a:extLst>
              </a:tr>
              <a:tr h="165702">
                <a:tc>
                  <a:txBody>
                    <a:bodyPr/>
                    <a:lstStyle/>
                    <a:p>
                      <a:pPr algn="ctr"/>
                      <a:r>
                        <a:rPr lang="en-IN" sz="1600" dirty="0"/>
                        <a:t>“sat”</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extLst>
                  <a:ext uri="{0D108BD9-81ED-4DB2-BD59-A6C34878D82A}">
                    <a16:rowId xmlns:a16="http://schemas.microsoft.com/office/drawing/2014/main" xmlns="" val="3942807443"/>
                  </a:ext>
                </a:extLst>
              </a:tr>
              <a:tr h="165702">
                <a:tc>
                  <a:txBody>
                    <a:bodyPr/>
                    <a:lstStyle/>
                    <a:p>
                      <a:pPr algn="ctr"/>
                      <a:r>
                        <a:rPr lang="en-IN" sz="1600" dirty="0"/>
                        <a:t>“on”</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xmlns="" val="1314220991"/>
                  </a:ext>
                </a:extLst>
              </a:tr>
              <a:tr h="165702">
                <a:tc>
                  <a:txBody>
                    <a:bodyPr/>
                    <a:lstStyle/>
                    <a:p>
                      <a:pPr algn="ctr"/>
                      <a:r>
                        <a:rPr lang="en-IN" sz="1600" dirty="0"/>
                        <a:t>“mat”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xmlns="" val="2799734191"/>
                  </a:ext>
                </a:extLst>
              </a:tr>
            </a:tbl>
          </a:graphicData>
        </a:graphic>
      </p:graphicFrame>
      <p:sp>
        <p:nvSpPr>
          <p:cNvPr id="8" name="TextBox 7">
            <a:extLst>
              <a:ext uri="{FF2B5EF4-FFF2-40B4-BE49-F238E27FC236}">
                <a16:creationId xmlns:a16="http://schemas.microsoft.com/office/drawing/2014/main" xmlns="" id="{FA61114D-D3FC-4884-80F9-86AD98153890}"/>
              </a:ext>
            </a:extLst>
          </p:cNvPr>
          <p:cNvSpPr txBox="1"/>
          <p:nvPr/>
        </p:nvSpPr>
        <p:spPr>
          <a:xfrm>
            <a:off x="7553739" y="136525"/>
            <a:ext cx="184731" cy="369332"/>
          </a:xfrm>
          <a:prstGeom prst="rect">
            <a:avLst/>
          </a:prstGeom>
          <a:noFill/>
        </p:spPr>
        <p:txBody>
          <a:bodyPr wrap="none" rtlCol="0">
            <a:spAutoFit/>
          </a:bodyPr>
          <a:lstStyle/>
          <a:p>
            <a:pPr algn="just"/>
            <a:endParaRPr lang="en-IN" dirty="0"/>
          </a:p>
        </p:txBody>
      </p:sp>
    </p:spTree>
    <p:extLst>
      <p:ext uri="{BB962C8B-B14F-4D97-AF65-F5344CB8AC3E}">
        <p14:creationId xmlns:p14="http://schemas.microsoft.com/office/powerpoint/2010/main" val="4193493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Keras</a:t>
            </a:r>
            <a:r>
              <a:rPr lang="en-IN" sz="2000" dirty="0"/>
              <a:t> (version: 2.4.3)</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Pre-trained models used: 	1. InceptionV3		2. </a:t>
            </a:r>
            <a:r>
              <a:rPr lang="en-IN" sz="2000" dirty="0" err="1"/>
              <a:t>GloVe</a:t>
            </a:r>
            <a:endParaRPr lang="en-IN" sz="2000" dirty="0"/>
          </a:p>
          <a:p>
            <a:pPr algn="just">
              <a:lnSpc>
                <a:spcPct val="100000"/>
              </a:lnSpc>
              <a:spcBef>
                <a:spcPts val="0"/>
              </a:spcBef>
              <a:buFont typeface="Wingdings" panose="05000000000000000000" pitchFamily="2" charset="2"/>
              <a:buChar char="Ø"/>
            </a:pPr>
            <a:r>
              <a:rPr lang="en-IN" sz="2000" dirty="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a:t>As it is said earlier that the classical Encoder-Decoder solution is implemented here. Following is the architecture of this solution:</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pic>
        <p:nvPicPr>
          <p:cNvPr id="7" name="Picture 6" descr="A picture containing flower, plant&#10;&#10;Description automatically generated">
            <a:extLst>
              <a:ext uri="{FF2B5EF4-FFF2-40B4-BE49-F238E27FC236}">
                <a16:creationId xmlns:a16="http://schemas.microsoft.com/office/drawing/2014/main" xmlns="" id="{E590613B-9711-44BB-88CD-E80C9F3609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a16="http://schemas.microsoft.com/office/drawing/2014/main" xmlns=""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a16="http://schemas.microsoft.com/office/drawing/2014/main" xmlns=""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a16="http://schemas.microsoft.com/office/drawing/2014/main" xmlns=""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a16="http://schemas.microsoft.com/office/drawing/2014/main" xmlns=""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InceptionV3</a:t>
            </a:r>
          </a:p>
        </p:txBody>
      </p:sp>
      <p:cxnSp>
        <p:nvCxnSpPr>
          <p:cNvPr id="64" name="Straight Arrow Connector 63">
            <a:extLst>
              <a:ext uri="{FF2B5EF4-FFF2-40B4-BE49-F238E27FC236}">
                <a16:creationId xmlns:a16="http://schemas.microsoft.com/office/drawing/2014/main" xmlns=""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xmlns=""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a16="http://schemas.microsoft.com/office/drawing/2014/main" xmlns=""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a16="http://schemas.microsoft.com/office/drawing/2014/main" xmlns=""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a16="http://schemas.microsoft.com/office/drawing/2014/main" xmlns=""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xmlns=""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a16="http://schemas.microsoft.com/office/drawing/2014/main" xmlns=""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xmlns=""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a16="http://schemas.microsoft.com/office/drawing/2014/main" xmlns=""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graphicFrame>
        <p:nvGraphicFramePr>
          <p:cNvPr id="6" name="Table 7">
            <a:extLst>
              <a:ext uri="{FF2B5EF4-FFF2-40B4-BE49-F238E27FC236}">
                <a16:creationId xmlns:a16="http://schemas.microsoft.com/office/drawing/2014/main" xmlns="" id="{96F9D78C-9CE6-4E8B-8138-21F7DC5A3D47}"/>
              </a:ext>
            </a:extLst>
          </p:cNvPr>
          <p:cNvGraphicFramePr>
            <a:graphicFrameLocks noGrp="1"/>
          </p:cNvGraphicFramePr>
          <p:nvPr>
            <p:extLst>
              <p:ext uri="{D42A27DB-BD31-4B8C-83A1-F6EECF244321}">
                <p14:modId xmlns:p14="http://schemas.microsoft.com/office/powerpoint/2010/main" val="1861672157"/>
              </p:ext>
            </p:extLst>
          </p:nvPr>
        </p:nvGraphicFramePr>
        <p:xfrm>
          <a:off x="849032" y="1449663"/>
          <a:ext cx="10478264" cy="792480"/>
        </p:xfrm>
        <a:graphic>
          <a:graphicData uri="http://schemas.openxmlformats.org/drawingml/2006/table">
            <a:tbl>
              <a:tblPr bandRow="1">
                <a:tableStyleId>{5C22544A-7EE6-4342-B048-85BDC9FD1C3A}</a:tableStyleId>
              </a:tblPr>
              <a:tblGrid>
                <a:gridCol w="4915664">
                  <a:extLst>
                    <a:ext uri="{9D8B030D-6E8A-4147-A177-3AD203B41FA5}">
                      <a16:colId xmlns:a16="http://schemas.microsoft.com/office/drawing/2014/main" xmlns="" val="343336883"/>
                    </a:ext>
                  </a:extLst>
                </a:gridCol>
                <a:gridCol w="5562600">
                  <a:extLst>
                    <a:ext uri="{9D8B030D-6E8A-4147-A177-3AD203B41FA5}">
                      <a16:colId xmlns:a16="http://schemas.microsoft.com/office/drawing/2014/main" xmlns="" val="1847998"/>
                    </a:ext>
                  </a:extLst>
                </a:gridCol>
              </a:tblGrid>
              <a:tr h="370840">
                <a:tc>
                  <a:txBody>
                    <a:bodyPr/>
                    <a:lstStyle/>
                    <a:p>
                      <a:pPr marL="285750" indent="-285750">
                        <a:buFont typeface="Wingdings" panose="05000000000000000000" pitchFamily="2" charset="2"/>
                        <a:buChar char="Ø"/>
                      </a:pPr>
                      <a:r>
                        <a:rPr lang="en-IN" sz="2000" dirty="0" err="1"/>
                        <a:t>Epchs</a:t>
                      </a:r>
                      <a:r>
                        <a:rPr lang="en-IN" sz="2000" dirty="0"/>
                        <a:t>: 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Number of images (with 5 captions)  per batch: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841246588"/>
                  </a:ext>
                </a:extLst>
              </a:tr>
              <a:tr h="370840">
                <a:tc>
                  <a:txBody>
                    <a:bodyPr/>
                    <a:lstStyle/>
                    <a:p>
                      <a:pPr marL="285750" indent="-285750">
                        <a:buFont typeface="Wingdings" panose="05000000000000000000" pitchFamily="2" charset="2"/>
                        <a:buChar char="Ø"/>
                      </a:pPr>
                      <a:r>
                        <a:rPr lang="en-IN" sz="2000" dirty="0"/>
                        <a:t>Loss Function: “</a:t>
                      </a:r>
                      <a:r>
                        <a:rPr lang="en-IN" sz="2000" dirty="0" err="1"/>
                        <a:t>categorical_crossentropy</a:t>
                      </a:r>
                      <a:r>
                        <a:rPr lang="en-IN" sz="2000"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Optimization Function: Adam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9798467"/>
                  </a:ext>
                </a:extLst>
              </a:tr>
            </a:tbl>
          </a:graphicData>
        </a:graphic>
      </p:graphicFrame>
    </p:spTree>
    <p:extLst>
      <p:ext uri="{BB962C8B-B14F-4D97-AF65-F5344CB8AC3E}">
        <p14:creationId xmlns:p14="http://schemas.microsoft.com/office/powerpoint/2010/main" val="412015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code of neural network used here:</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a:t>
            </a:r>
            <a:r>
              <a:rPr lang="en-IN" sz="2000" dirty="0" err="1"/>
              <a:t>embedding_matrix</a:t>
            </a:r>
            <a:r>
              <a:rPr lang="en-IN" sz="2000" dirty="0"/>
              <a:t>” created in 5.vi. under “Scripts Execution Flow” is used here as weights: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graphicFrame>
        <p:nvGraphicFramePr>
          <p:cNvPr id="6" name="Table 6">
            <a:extLst>
              <a:ext uri="{FF2B5EF4-FFF2-40B4-BE49-F238E27FC236}">
                <a16:creationId xmlns:a16="http://schemas.microsoft.com/office/drawing/2014/main" xmlns="" id="{A3F1691A-8B2D-4A44-AE82-EFC7DA8C4460}"/>
              </a:ext>
            </a:extLst>
          </p:cNvPr>
          <p:cNvGraphicFramePr>
            <a:graphicFrameLocks noGrp="1"/>
          </p:cNvGraphicFramePr>
          <p:nvPr>
            <p:extLst>
              <p:ext uri="{D42A27DB-BD31-4B8C-83A1-F6EECF244321}">
                <p14:modId xmlns:p14="http://schemas.microsoft.com/office/powerpoint/2010/main" val="3228248974"/>
              </p:ext>
            </p:extLst>
          </p:nvPr>
        </p:nvGraphicFramePr>
        <p:xfrm>
          <a:off x="1144104" y="1541301"/>
          <a:ext cx="10209696" cy="3688080"/>
        </p:xfrm>
        <a:graphic>
          <a:graphicData uri="http://schemas.openxmlformats.org/drawingml/2006/table">
            <a:tbl>
              <a:tblPr bandRow="1">
                <a:tableStyleId>{5C22544A-7EE6-4342-B048-85BDC9FD1C3A}</a:tableStyleId>
              </a:tblPr>
              <a:tblGrid>
                <a:gridCol w="697948">
                  <a:extLst>
                    <a:ext uri="{9D8B030D-6E8A-4147-A177-3AD203B41FA5}">
                      <a16:colId xmlns:a16="http://schemas.microsoft.com/office/drawing/2014/main" xmlns="" val="1162103489"/>
                    </a:ext>
                  </a:extLst>
                </a:gridCol>
                <a:gridCol w="9511748">
                  <a:extLst>
                    <a:ext uri="{9D8B030D-6E8A-4147-A177-3AD203B41FA5}">
                      <a16:colId xmlns:a16="http://schemas.microsoft.com/office/drawing/2014/main" xmlns="" val="1404304497"/>
                    </a:ext>
                  </a:extLst>
                </a:gridCol>
              </a:tblGrid>
              <a:tr h="229738">
                <a:tc>
                  <a:txBody>
                    <a:bodyPr/>
                    <a:lstStyle/>
                    <a:p>
                      <a:pPr algn="ctr"/>
                      <a:r>
                        <a:rPr lang="en-IN" sz="1600"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inputs1 = Input(shape=(2048,))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808972098"/>
                  </a:ext>
                </a:extLst>
              </a:tr>
              <a:tr h="229738">
                <a:tc>
                  <a:txBody>
                    <a:bodyPr/>
                    <a:lstStyle/>
                    <a:p>
                      <a:pPr algn="ctr"/>
                      <a:r>
                        <a:rPr lang="en-IN" sz="1600"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fe1 = Dropout(0.5)(inputs1)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567420632"/>
                  </a:ext>
                </a:extLst>
              </a:tr>
              <a:tr h="229738">
                <a:tc>
                  <a:txBody>
                    <a:bodyPr/>
                    <a:lstStyle/>
                    <a:p>
                      <a:pPr algn="ctr"/>
                      <a:r>
                        <a:rPr lang="en-IN" sz="1600" dirty="0">
                          <a:solidFill>
                            <a:schemeClr val="accent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fe2 = Dense(256, activation=‘</a:t>
                      </a:r>
                      <a:r>
                        <a:rPr lang="en-IN" sz="1600" i="1" dirty="0" err="1">
                          <a:solidFill>
                            <a:schemeClr val="bg1"/>
                          </a:solidFill>
                        </a:rPr>
                        <a:t>relu</a:t>
                      </a:r>
                      <a:r>
                        <a:rPr lang="en-IN" sz="1600" i="1" dirty="0">
                          <a:solidFill>
                            <a:schemeClr val="bg1"/>
                          </a:solidFill>
                        </a:rPr>
                        <a:t>’)(fe1)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836116413"/>
                  </a:ext>
                </a:extLst>
              </a:tr>
              <a:tr h="229738">
                <a:tc>
                  <a:txBody>
                    <a:bodyPr/>
                    <a:lstStyle/>
                    <a:p>
                      <a:pPr algn="ctr"/>
                      <a:r>
                        <a:rPr lang="en-IN" sz="1600" dirty="0">
                          <a:solidFill>
                            <a:schemeClr val="accent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inputs2 = Input(shape=(</a:t>
                      </a:r>
                      <a:r>
                        <a:rPr lang="en-IN" sz="1600" i="1" dirty="0" err="1">
                          <a:solidFill>
                            <a:schemeClr val="bg1"/>
                          </a:solidFill>
                        </a:rPr>
                        <a:t>max_caption_length</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969834672"/>
                  </a:ext>
                </a:extLst>
              </a:tr>
              <a:tr h="229738">
                <a:tc>
                  <a:txBody>
                    <a:bodyPr/>
                    <a:lstStyle/>
                    <a:p>
                      <a:pPr algn="ctr"/>
                      <a:r>
                        <a:rPr lang="en-IN" sz="1600" dirty="0">
                          <a:solidFill>
                            <a:schemeClr val="accent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se1 = Embedding(</a:t>
                      </a:r>
                      <a:r>
                        <a:rPr lang="en-IN" sz="1600" i="1" dirty="0" err="1">
                          <a:solidFill>
                            <a:schemeClr val="bg1"/>
                          </a:solidFill>
                        </a:rPr>
                        <a:t>vocab_size</a:t>
                      </a:r>
                      <a:r>
                        <a:rPr lang="en-IN" sz="1600" i="1" dirty="0">
                          <a:solidFill>
                            <a:schemeClr val="bg1"/>
                          </a:solidFill>
                        </a:rPr>
                        <a:t>, EMBEDDING_DIM, </a:t>
                      </a:r>
                      <a:r>
                        <a:rPr lang="en-IN" sz="1600" i="1" dirty="0" err="1">
                          <a:solidFill>
                            <a:schemeClr val="bg1"/>
                          </a:solidFill>
                        </a:rPr>
                        <a:t>mask_zero</a:t>
                      </a:r>
                      <a:r>
                        <a:rPr lang="en-IN" sz="1600" i="1" dirty="0">
                          <a:solidFill>
                            <a:schemeClr val="bg1"/>
                          </a:solidFill>
                        </a:rPr>
                        <a:t>=True)(inputs2) # EMBEDDING_DIM=200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656653220"/>
                  </a:ext>
                </a:extLst>
              </a:tr>
              <a:tr h="229738">
                <a:tc>
                  <a:txBody>
                    <a:bodyPr/>
                    <a:lstStyle/>
                    <a:p>
                      <a:pPr algn="ctr"/>
                      <a:r>
                        <a:rPr lang="en-IN" sz="1600" dirty="0">
                          <a:solidFill>
                            <a:schemeClr val="accent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se2 = Dropout(0.5)(se1)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452347896"/>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se3 = LSTM(256)(se2)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414279275"/>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decoder1 = add([fe2, se3])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358162665"/>
                  </a:ext>
                </a:extLst>
              </a:tr>
              <a:tr h="229738">
                <a:tc>
                  <a:txBody>
                    <a:bodyPr/>
                    <a:lstStyle/>
                    <a:p>
                      <a:pPr algn="ctr"/>
                      <a:r>
                        <a:rPr lang="en-IN" sz="1600" dirty="0">
                          <a:solidFill>
                            <a:schemeClr val="accent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decoder2 = Dense(256, activation=‘</a:t>
                      </a:r>
                      <a:r>
                        <a:rPr lang="en-IN" sz="1600" i="1" dirty="0" err="1">
                          <a:solidFill>
                            <a:schemeClr val="bg1"/>
                          </a:solidFill>
                        </a:rPr>
                        <a:t>relu</a:t>
                      </a:r>
                      <a:r>
                        <a:rPr lang="en-IN" sz="1600" i="1" dirty="0">
                          <a:solidFill>
                            <a:schemeClr val="bg1"/>
                          </a:solidFill>
                        </a:rPr>
                        <a:t>’)(decoder1)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621379218"/>
                  </a:ext>
                </a:extLst>
              </a:tr>
              <a:tr h="229738">
                <a:tc>
                  <a:txBody>
                    <a:bodyPr/>
                    <a:lstStyle/>
                    <a:p>
                      <a:pPr algn="ctr"/>
                      <a:r>
                        <a:rPr lang="en-IN" sz="1600" dirty="0">
                          <a:solidFill>
                            <a:schemeClr val="accent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outputs = Dense(</a:t>
                      </a:r>
                      <a:r>
                        <a:rPr lang="en-IN" sz="1600" i="1" dirty="0" err="1">
                          <a:solidFill>
                            <a:schemeClr val="bg1"/>
                          </a:solidFill>
                        </a:rPr>
                        <a:t>vocab_size</a:t>
                      </a:r>
                      <a:r>
                        <a:rPr lang="en-IN" sz="1600" i="1" dirty="0">
                          <a:solidFill>
                            <a:schemeClr val="bg1"/>
                          </a:solidFill>
                        </a:rPr>
                        <a:t>, activation=‘</a:t>
                      </a:r>
                      <a:r>
                        <a:rPr lang="en-IN" sz="1600" i="1" dirty="0" err="1">
                          <a:solidFill>
                            <a:schemeClr val="bg1"/>
                          </a:solidFill>
                        </a:rPr>
                        <a:t>softmax</a:t>
                      </a:r>
                      <a:r>
                        <a:rPr lang="en-IN" sz="1600" i="1" dirty="0">
                          <a:solidFill>
                            <a:schemeClr val="bg1"/>
                          </a:solidFill>
                        </a:rPr>
                        <a:t>’)(decoder2)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382211798"/>
                  </a:ext>
                </a:extLst>
              </a:tr>
              <a:tr h="229738">
                <a:tc>
                  <a:txBody>
                    <a:bodyPr/>
                    <a:lstStyle/>
                    <a:p>
                      <a:pPr algn="ctr"/>
                      <a:r>
                        <a:rPr lang="en-IN" sz="1600" dirty="0">
                          <a:solidFill>
                            <a:schemeClr val="accent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model = Model(inputs=[inputs1, inputs2], outputs=outputs)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697084328"/>
                  </a:ext>
                </a:extLst>
              </a:tr>
            </a:tbl>
          </a:graphicData>
        </a:graphic>
      </p:graphicFrame>
      <p:graphicFrame>
        <p:nvGraphicFramePr>
          <p:cNvPr id="8" name="Table 8">
            <a:extLst>
              <a:ext uri="{FF2B5EF4-FFF2-40B4-BE49-F238E27FC236}">
                <a16:creationId xmlns:a16="http://schemas.microsoft.com/office/drawing/2014/main" xmlns="" id="{123D2D9B-81AD-4CC5-897D-814333C9F26F}"/>
              </a:ext>
            </a:extLst>
          </p:cNvPr>
          <p:cNvGraphicFramePr>
            <a:graphicFrameLocks noGrp="1"/>
          </p:cNvGraphicFramePr>
          <p:nvPr>
            <p:extLst>
              <p:ext uri="{D42A27DB-BD31-4B8C-83A1-F6EECF244321}">
                <p14:modId xmlns:p14="http://schemas.microsoft.com/office/powerpoint/2010/main" val="2781371386"/>
              </p:ext>
            </p:extLst>
          </p:nvPr>
        </p:nvGraphicFramePr>
        <p:xfrm>
          <a:off x="1144103" y="5512923"/>
          <a:ext cx="10209696" cy="741680"/>
        </p:xfrm>
        <a:graphic>
          <a:graphicData uri="http://schemas.openxmlformats.org/drawingml/2006/table">
            <a:tbl>
              <a:tblPr bandRow="1">
                <a:tableStyleId>{5C22544A-7EE6-4342-B048-85BDC9FD1C3A}</a:tableStyleId>
              </a:tblPr>
              <a:tblGrid>
                <a:gridCol w="644940">
                  <a:extLst>
                    <a:ext uri="{9D8B030D-6E8A-4147-A177-3AD203B41FA5}">
                      <a16:colId xmlns:a16="http://schemas.microsoft.com/office/drawing/2014/main" xmlns="" val="1219564251"/>
                    </a:ext>
                  </a:extLst>
                </a:gridCol>
                <a:gridCol w="9564756">
                  <a:extLst>
                    <a:ext uri="{9D8B030D-6E8A-4147-A177-3AD203B41FA5}">
                      <a16:colId xmlns:a16="http://schemas.microsoft.com/office/drawing/2014/main" xmlns="" val="1977103877"/>
                    </a:ext>
                  </a:extLst>
                </a:gridCol>
              </a:tblGrid>
              <a:tr h="370840">
                <a:tc>
                  <a:txBody>
                    <a:bodyPr/>
                    <a:lstStyle/>
                    <a:p>
                      <a:pPr algn="ctr"/>
                      <a:r>
                        <a:rPr lang="en-IN" sz="1600" i="1"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a:t>
                      </a:r>
                      <a:r>
                        <a:rPr lang="en-IN" sz="1600" i="1" dirty="0" err="1">
                          <a:solidFill>
                            <a:schemeClr val="bg1"/>
                          </a:solidFill>
                        </a:rPr>
                        <a:t>set_weights</a:t>
                      </a:r>
                      <a:r>
                        <a:rPr lang="en-IN" sz="1600" i="1" dirty="0">
                          <a:solidFill>
                            <a:schemeClr val="bg1"/>
                          </a:solidFill>
                        </a:rPr>
                        <a:t>([</a:t>
                      </a:r>
                      <a:r>
                        <a:rPr lang="en-IN" sz="1600" i="1" dirty="0" err="1">
                          <a:solidFill>
                            <a:schemeClr val="bg1"/>
                          </a:solidFill>
                        </a:rPr>
                        <a:t>embedding_matrix</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4165908067"/>
                  </a:ext>
                </a:extLst>
              </a:tr>
              <a:tr h="370840">
                <a:tc>
                  <a:txBody>
                    <a:bodyPr/>
                    <a:lstStyle/>
                    <a:p>
                      <a:pPr algn="ctr"/>
                      <a:r>
                        <a:rPr lang="en-IN" sz="1600" i="1"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[2].trainable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137430908"/>
                  </a:ext>
                </a:extLst>
              </a:tr>
            </a:tbl>
          </a:graphicData>
        </a:graphic>
      </p:graphicFrame>
    </p:spTree>
    <p:extLst>
      <p:ext uri="{BB962C8B-B14F-4D97-AF65-F5344CB8AC3E}">
        <p14:creationId xmlns:p14="http://schemas.microsoft.com/office/powerpoint/2010/main" val="559195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205948"/>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summary of this model:</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pic>
        <p:nvPicPr>
          <p:cNvPr id="7" name="Picture 6">
            <a:extLst>
              <a:ext uri="{FF2B5EF4-FFF2-40B4-BE49-F238E27FC236}">
                <a16:creationId xmlns:a16="http://schemas.microsoft.com/office/drawing/2014/main" xmlns="" id="{673CC656-0F93-4E6D-8891-D773305E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74" y="1605916"/>
            <a:ext cx="9701213" cy="4750433"/>
          </a:xfrm>
          <a:prstGeom prst="rect">
            <a:avLst/>
          </a:prstGeom>
        </p:spPr>
      </p:pic>
    </p:spTree>
    <p:extLst>
      <p:ext uri="{BB962C8B-B14F-4D97-AF65-F5344CB8AC3E}">
        <p14:creationId xmlns:p14="http://schemas.microsoft.com/office/powerpoint/2010/main" val="328892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a16="http://schemas.microsoft.com/office/drawing/2014/main" xmlns=""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a16="http://schemas.microsoft.com/office/drawing/2014/main" xmlns=""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a16="http://schemas.microsoft.com/office/drawing/2014/main" xmlns=""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a16="http://schemas.microsoft.com/office/drawing/2014/main" xmlns=""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a16="http://schemas.microsoft.com/office/drawing/2014/main" xmlns=""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a16="http://schemas.microsoft.com/office/drawing/2014/main" xmlns=""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a16="http://schemas.microsoft.com/office/drawing/2014/main" xmlns=""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a16="http://schemas.microsoft.com/office/drawing/2014/main" xmlns=""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the previous neural network code, there is an “Embedding” layer in which we have loaded the </a:t>
            </a:r>
            <a:r>
              <a:rPr lang="en-IN" sz="2000" dirty="0" err="1"/>
              <a:t>embedding_matrix</a:t>
            </a:r>
            <a:r>
              <a:rPr lang="en-IN" sz="2000" dirty="0"/>
              <a:t> which has </a:t>
            </a:r>
            <a:r>
              <a:rPr lang="en-IN" sz="2000" dirty="0" err="1"/>
              <a:t>GloVe</a:t>
            </a:r>
            <a:r>
              <a:rPr lang="en-IN" sz="2000" dirty="0"/>
              <a:t> bottleneck features (200 dimensional) of all words in our vocabulary.txt file. Following is the purpose of “Embedding” layer:</a:t>
            </a:r>
          </a:p>
          <a:p>
            <a:pPr lvl="1" algn="just">
              <a:lnSpc>
                <a:spcPct val="100000"/>
              </a:lnSpc>
              <a:spcBef>
                <a:spcPts val="0"/>
              </a:spcBef>
              <a:buFont typeface="Wingdings" panose="05000000000000000000" pitchFamily="2" charset="2"/>
              <a:buChar char="§"/>
            </a:pPr>
            <a:r>
              <a:rPr lang="en-IN" sz="1800" dirty="0"/>
              <a:t>Embedding Layer is one of the available layers in </a:t>
            </a:r>
            <a:r>
              <a:rPr lang="en-IN" sz="1800" dirty="0" err="1"/>
              <a:t>Keras</a:t>
            </a:r>
            <a:r>
              <a:rPr lang="en-IN" sz="1800" dirty="0"/>
              <a:t>.</a:t>
            </a:r>
          </a:p>
          <a:p>
            <a:pPr lvl="1" algn="just">
              <a:lnSpc>
                <a:spcPct val="100000"/>
              </a:lnSpc>
              <a:spcBef>
                <a:spcPts val="0"/>
              </a:spcBef>
              <a:buFont typeface="Wingdings" panose="05000000000000000000" pitchFamily="2" charset="2"/>
              <a:buChar char="§"/>
            </a:pPr>
            <a:r>
              <a:rPr lang="en-IN" sz="1800" dirty="0"/>
              <a:t>This layer is mainly useful in Natural Language Processing (NLP), and thus in Natural Language Generation (NLG).</a:t>
            </a:r>
          </a:p>
          <a:p>
            <a:pPr lvl="1" algn="just">
              <a:lnSpc>
                <a:spcPct val="100000"/>
              </a:lnSpc>
              <a:spcBef>
                <a:spcPts val="0"/>
              </a:spcBef>
              <a:buFont typeface="Wingdings" panose="05000000000000000000" pitchFamily="2" charset="2"/>
              <a:buChar char="§"/>
            </a:pPr>
            <a:r>
              <a:rPr lang="en-IN" sz="1800" dirty="0"/>
              <a:t>In NLP (or NLG), one can use pre-trained word embeddings such as </a:t>
            </a:r>
            <a:r>
              <a:rPr lang="en-IN" sz="1800" dirty="0" err="1"/>
              <a:t>GloVe</a:t>
            </a:r>
            <a:r>
              <a:rPr lang="en-IN" sz="1800" dirty="0"/>
              <a:t>. Alternatively, one can also train our own embeddings using </a:t>
            </a:r>
            <a:r>
              <a:rPr lang="en-IN" sz="1800" dirty="0" err="1"/>
              <a:t>Keras</a:t>
            </a:r>
            <a:r>
              <a:rPr lang="en-IN" sz="1800" dirty="0"/>
              <a:t> embedding layer.</a:t>
            </a:r>
          </a:p>
          <a:p>
            <a:pPr lvl="1" algn="just">
              <a:lnSpc>
                <a:spcPct val="100000"/>
              </a:lnSpc>
              <a:spcBef>
                <a:spcPts val="0"/>
              </a:spcBef>
              <a:buFont typeface="Wingdings" panose="05000000000000000000" pitchFamily="2" charset="2"/>
              <a:buChar char="§"/>
            </a:pPr>
            <a:r>
              <a:rPr lang="en-IN" sz="1800" dirty="0"/>
              <a:t>Word Embeddings can be thought of as an alternate to one-hot encoding along with dimensionality reduction.</a:t>
            </a:r>
          </a:p>
          <a:p>
            <a:pPr lvl="1" algn="just">
              <a:lnSpc>
                <a:spcPct val="100000"/>
              </a:lnSpc>
              <a:spcBef>
                <a:spcPts val="0"/>
              </a:spcBef>
              <a:buFont typeface="Wingdings" panose="05000000000000000000" pitchFamily="2" charset="2"/>
              <a:buChar char="§"/>
            </a:pPr>
            <a:r>
              <a:rPr lang="en-IN" sz="1800" dirty="0"/>
              <a:t>As we know that while dealing with textual data, we need to convert it into numbers before feeding into any machine learning model. This can be simply done by considering each word as a class (or category) and transforming every word into one-hot vectors). Thus, if we have 10,000 words in our vocabulary (i.e., 10,000 unique words, then a matrix of 10,000 x 10,000 will form where each row will have only one “1” and rest are zero. Following are the two issues with this approach:</a:t>
            </a:r>
          </a:p>
          <a:p>
            <a:pPr marL="1257300" lvl="2" indent="-342900" algn="just">
              <a:lnSpc>
                <a:spcPct val="100000"/>
              </a:lnSpc>
              <a:spcBef>
                <a:spcPts val="0"/>
              </a:spcBef>
              <a:buFont typeface="+mj-lt"/>
              <a:buAutoNum type="arabicPeriod"/>
            </a:pPr>
            <a:r>
              <a:rPr lang="en-IN" sz="1800" dirty="0"/>
              <a:t>This will require a lot of storage space.</a:t>
            </a:r>
          </a:p>
          <a:p>
            <a:pPr marL="1257300" lvl="2" indent="-342900" algn="just">
              <a:lnSpc>
                <a:spcPct val="100000"/>
              </a:lnSpc>
              <a:spcBef>
                <a:spcPts val="0"/>
              </a:spcBef>
              <a:buFont typeface="+mj-lt"/>
              <a:buAutoNum type="arabicPeriod"/>
            </a:pPr>
            <a:r>
              <a:rPr lang="en-IN" sz="1800" dirty="0"/>
              <a:t>This will reduce model’s efficiency as there will not be any mathematical justification for such representation</a:t>
            </a: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spTree>
    <p:extLst>
      <p:ext uri="{BB962C8B-B14F-4D97-AF65-F5344CB8AC3E}">
        <p14:creationId xmlns:p14="http://schemas.microsoft.com/office/powerpoint/2010/main" val="15373328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chor="ctr">
            <a:normAutofit/>
          </a:bodyPr>
          <a:lstStyle/>
          <a:p>
            <a:pPr lvl="1" algn="just">
              <a:lnSpc>
                <a:spcPct val="100000"/>
              </a:lnSpc>
              <a:spcBef>
                <a:spcPts val="0"/>
              </a:spcBef>
              <a:buFont typeface="Wingdings" panose="05000000000000000000" pitchFamily="2" charset="2"/>
              <a:buChar char="§"/>
            </a:pPr>
            <a:r>
              <a:rPr lang="en-IN" sz="1800" dirty="0"/>
              <a:t>Embedding layer enables us to convert each word into a fixed length vector of defined size (reduced dimension).</a:t>
            </a:r>
          </a:p>
          <a:p>
            <a:pPr lvl="1" algn="just">
              <a:lnSpc>
                <a:spcPct val="100000"/>
              </a:lnSpc>
              <a:spcBef>
                <a:spcPts val="0"/>
              </a:spcBef>
              <a:buFont typeface="Wingdings" panose="05000000000000000000" pitchFamily="2" charset="2"/>
              <a:buChar char="§"/>
            </a:pPr>
            <a:r>
              <a:rPr lang="en-IN" sz="1800" dirty="0"/>
              <a:t>The resultant vector have real values instead of just 0s and 1s.</a:t>
            </a:r>
          </a:p>
          <a:p>
            <a:pPr lvl="1" algn="just">
              <a:lnSpc>
                <a:spcPct val="100000"/>
              </a:lnSpc>
              <a:spcBef>
                <a:spcPts val="0"/>
              </a:spcBef>
              <a:buFont typeface="Wingdings" panose="05000000000000000000" pitchFamily="2" charset="2"/>
              <a:buChar char="§"/>
            </a:pPr>
            <a:r>
              <a:rPr lang="en-IN" sz="1800" dirty="0"/>
              <a:t>This way “Embedding” layer works like a lookup table. The words (or their indices) are the keys in this table while the dense word vectors are the values</a:t>
            </a:r>
            <a:r>
              <a:rPr lang="en-IN" sz="1800" dirty="0" smtClean="0"/>
              <a:t>.</a:t>
            </a:r>
          </a:p>
          <a:p>
            <a:pPr algn="just">
              <a:lnSpc>
                <a:spcPct val="100000"/>
              </a:lnSpc>
              <a:spcBef>
                <a:spcPts val="0"/>
              </a:spcBef>
              <a:buFont typeface="Wingdings" pitchFamily="2" charset="2"/>
              <a:buChar char="Ø"/>
            </a:pPr>
            <a:r>
              <a:rPr lang="en-IN" sz="2000" dirty="0" smtClean="0"/>
              <a:t>Model is trained on the following platform:</a:t>
            </a:r>
          </a:p>
          <a:p>
            <a:pPr marL="457200" lvl="1" indent="0" algn="just">
              <a:lnSpc>
                <a:spcPct val="100000"/>
              </a:lnSpc>
              <a:spcBef>
                <a:spcPts val="0"/>
              </a:spcBef>
              <a:buNone/>
            </a:pPr>
            <a:r>
              <a:rPr lang="en-IN" sz="1800" dirty="0"/>
              <a:t>On an AMD E-series (E2-7110) CPU, it was taking enormously long time</a:t>
            </a:r>
            <a:r>
              <a:rPr lang="en-IN" sz="1800" dirty="0" smtClean="0"/>
              <a:t>.</a:t>
            </a:r>
          </a:p>
          <a:p>
            <a:pPr marL="457200" lvl="1" indent="0" algn="just">
              <a:lnSpc>
                <a:spcPct val="100000"/>
              </a:lnSpc>
              <a:spcBef>
                <a:spcPts val="0"/>
              </a:spcBef>
              <a:buNone/>
            </a:pPr>
            <a:r>
              <a:rPr lang="en-IN" sz="1800" dirty="0" smtClean="0"/>
              <a:t>Thus, a popular GPU cloud service was used for training model: paperspace.com </a:t>
            </a:r>
          </a:p>
          <a:p>
            <a:pPr marL="457200" lvl="1" indent="0" algn="just">
              <a:lnSpc>
                <a:spcPct val="100000"/>
              </a:lnSpc>
              <a:spcBef>
                <a:spcPts val="0"/>
              </a:spcBef>
              <a:buNone/>
            </a:pPr>
            <a:r>
              <a:rPr lang="en-IN" sz="1800" dirty="0" smtClean="0"/>
              <a:t>It is a paid service that charge USD 8 / month and provides 200 GB storage for a month.</a:t>
            </a:r>
          </a:p>
          <a:p>
            <a:pPr marL="457200" lvl="1" indent="0" algn="just">
              <a:lnSpc>
                <a:spcPct val="100000"/>
              </a:lnSpc>
              <a:spcBef>
                <a:spcPts val="0"/>
              </a:spcBef>
              <a:buNone/>
            </a:pPr>
            <a:r>
              <a:rPr lang="en-IN" sz="1800" dirty="0" smtClean="0"/>
              <a:t>On top of that, paid GPU was used that charges USD 0.51 / hour. Following are the offerings of this paid GPU:</a:t>
            </a:r>
          </a:p>
          <a:p>
            <a:pPr marL="457200" lvl="1" indent="0" algn="just">
              <a:lnSpc>
                <a:spcPct val="100000"/>
              </a:lnSpc>
              <a:spcBef>
                <a:spcPts val="0"/>
              </a:spcBef>
              <a:buNone/>
            </a:pPr>
            <a:r>
              <a:rPr lang="en-IN" sz="1800" dirty="0" smtClean="0"/>
              <a:t>	</a:t>
            </a:r>
            <a:r>
              <a:rPr lang="en-IN" sz="1800" dirty="0" err="1" smtClean="0"/>
              <a:t>Nvidia</a:t>
            </a:r>
            <a:r>
              <a:rPr lang="en-IN" sz="1800" dirty="0" smtClean="0"/>
              <a:t> </a:t>
            </a:r>
            <a:r>
              <a:rPr lang="en-IN" sz="1800" dirty="0" err="1" smtClean="0"/>
              <a:t>Quadro</a:t>
            </a:r>
            <a:r>
              <a:rPr lang="en-IN" sz="1800" dirty="0" smtClean="0"/>
              <a:t> P4000 GPU – 8 GB GPU Memory</a:t>
            </a:r>
          </a:p>
          <a:p>
            <a:pPr marL="457200" lvl="1" indent="0" algn="just">
              <a:lnSpc>
                <a:spcPct val="100000"/>
              </a:lnSpc>
              <a:spcBef>
                <a:spcPts val="0"/>
              </a:spcBef>
              <a:buNone/>
            </a:pPr>
            <a:r>
              <a:rPr lang="en-IN" sz="1800" dirty="0"/>
              <a:t>	</a:t>
            </a:r>
            <a:r>
              <a:rPr lang="en-IN" sz="1800" dirty="0" smtClean="0"/>
              <a:t>8 </a:t>
            </a:r>
            <a:r>
              <a:rPr lang="en-IN" sz="1800" dirty="0" err="1" smtClean="0"/>
              <a:t>vCPU</a:t>
            </a:r>
            <a:r>
              <a:rPr lang="en-IN" sz="1800" dirty="0" smtClean="0"/>
              <a:t> – 30 GB RAM</a:t>
            </a:r>
            <a:endParaRPr lang="en-IN" sz="20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spTree>
    <p:extLst>
      <p:ext uri="{BB962C8B-B14F-4D97-AF65-F5344CB8AC3E}">
        <p14:creationId xmlns:p14="http://schemas.microsoft.com/office/powerpoint/2010/main" val="194348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Following is the plot of training loss values:</a:t>
            </a: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pic>
        <p:nvPicPr>
          <p:cNvPr id="1026" name="Picture 2" descr="Z:\train_loss_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1568768"/>
            <a:ext cx="9966642" cy="489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6862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pic>
        <p:nvPicPr>
          <p:cNvPr id="7" name="Picture 6">
            <a:extLst>
              <a:ext uri="{FF2B5EF4-FFF2-40B4-BE49-F238E27FC236}">
                <a16:creationId xmlns:a16="http://schemas.microsoft.com/office/drawing/2014/main" xmlns=""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a16="http://schemas.microsoft.com/office/drawing/2014/main" xmlns=""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a16="http://schemas.microsoft.com/office/drawing/2014/main" xmlns="" id="{3FEC41C2-3C84-4FD0-B6FD-AE2D345AF0FC}"/>
              </a:ext>
            </a:extLst>
          </p:cNvPr>
          <p:cNvSpPr txBox="1"/>
          <p:nvPr/>
        </p:nvSpPr>
        <p:spPr>
          <a:xfrm>
            <a:off x="4176356" y="2195706"/>
            <a:ext cx="7347045" cy="923330"/>
          </a:xfrm>
          <a:prstGeom prst="rect">
            <a:avLst/>
          </a:prstGeom>
          <a:noFill/>
        </p:spPr>
        <p:txBody>
          <a:bodyPr wrap="square" rtlCol="0">
            <a:spAutoFit/>
          </a:bodyPr>
          <a:lstStyle/>
          <a:p>
            <a:pPr algn="just"/>
            <a:r>
              <a:rPr lang="en-US" dirty="0"/>
              <a:t>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9" name="TextBox 18">
            <a:extLst>
              <a:ext uri="{FF2B5EF4-FFF2-40B4-BE49-F238E27FC236}">
                <a16:creationId xmlns:a16="http://schemas.microsoft.com/office/drawing/2014/main" xmlns="" id="{9D506DFE-D00D-462C-89D8-9F7ECAB1A062}"/>
              </a:ext>
            </a:extLst>
          </p:cNvPr>
          <p:cNvSpPr txBox="1"/>
          <p:nvPr/>
        </p:nvSpPr>
        <p:spPr>
          <a:xfrm>
            <a:off x="4176355" y="4964837"/>
            <a:ext cx="7347045" cy="369332"/>
          </a:xfrm>
          <a:prstGeom prst="rect">
            <a:avLst/>
          </a:prstGeom>
          <a:noFill/>
        </p:spPr>
        <p:txBody>
          <a:bodyPr wrap="square" rtlCol="0">
            <a:spAutoFit/>
          </a:bodyPr>
          <a:lstStyle/>
          <a:p>
            <a:pPr algn="just"/>
            <a:r>
              <a:rPr lang="en-US" dirty="0"/>
              <a:t>little girl in pajamas is playing with little boy in blue shirt</a:t>
            </a:r>
            <a:endParaRPr lang="en-IN" dirty="0"/>
          </a:p>
        </p:txBody>
      </p:sp>
    </p:spTree>
    <p:extLst>
      <p:ext uri="{BB962C8B-B14F-4D97-AF65-F5344CB8AC3E}">
        <p14:creationId xmlns:p14="http://schemas.microsoft.com/office/powerpoint/2010/main" val="18899440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a16="http://schemas.microsoft.com/office/drawing/2014/main" xmlns=""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pic>
        <p:nvPicPr>
          <p:cNvPr id="9" name="Picture 8">
            <a:extLst>
              <a:ext uri="{FF2B5EF4-FFF2-40B4-BE49-F238E27FC236}">
                <a16:creationId xmlns:a16="http://schemas.microsoft.com/office/drawing/2014/main" xmlns=""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a16="http://schemas.microsoft.com/office/drawing/2014/main" xmlns="" id="{B8D32FAB-7CB5-4038-A21C-2294BE6A3393}"/>
              </a:ext>
            </a:extLst>
          </p:cNvPr>
          <p:cNvSpPr txBox="1"/>
          <p:nvPr/>
        </p:nvSpPr>
        <p:spPr>
          <a:xfrm>
            <a:off x="4192539" y="1954268"/>
            <a:ext cx="7161261" cy="923330"/>
          </a:xfrm>
          <a:prstGeom prst="rect">
            <a:avLst/>
          </a:prstGeom>
          <a:noFill/>
        </p:spPr>
        <p:txBody>
          <a:bodyPr wrap="square" rtlCol="0">
            <a:spAutoFit/>
          </a:bodyPr>
          <a:lstStyle/>
          <a:p>
            <a:pPr algn="just"/>
            <a:r>
              <a:rPr lang="en-US" dirty="0"/>
              <a:t>man in blue shirt and blue jeans is sitting on the sidewalk next to 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1" name="TextBox 10">
            <a:extLst>
              <a:ext uri="{FF2B5EF4-FFF2-40B4-BE49-F238E27FC236}">
                <a16:creationId xmlns:a16="http://schemas.microsoft.com/office/drawing/2014/main" xmlns=""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US" dirty="0"/>
              <a:t>boy in blue shirt is jumping on his skateboard</a:t>
            </a:r>
            <a:endParaRPr lang="en-IN" dirty="0"/>
          </a:p>
        </p:txBody>
      </p:sp>
    </p:spTree>
    <p:extLst>
      <p:ext uri="{BB962C8B-B14F-4D97-AF65-F5344CB8AC3E}">
        <p14:creationId xmlns:p14="http://schemas.microsoft.com/office/powerpoint/2010/main" val="3511114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on images marked </a:t>
            </a:r>
            <a:r>
              <a:rPr lang="en-IN" sz="2000" dirty="0" smtClean="0"/>
              <a:t>for </a:t>
            </a:r>
            <a:r>
              <a:rPr lang="en-IN" sz="2000" dirty="0"/>
              <a:t>validation. </a:t>
            </a:r>
            <a:endParaRPr lang="en-IN" sz="2000" dirty="0" smtClean="0"/>
          </a:p>
          <a:p>
            <a:pPr algn="just">
              <a:lnSpc>
                <a:spcPct val="100000"/>
              </a:lnSpc>
              <a:spcBef>
                <a:spcPts val="0"/>
              </a:spcBef>
              <a:buFont typeface="Wingdings" panose="05000000000000000000" pitchFamily="2" charset="2"/>
              <a:buChar char="Ø"/>
            </a:pPr>
            <a:r>
              <a:rPr lang="en-IN" sz="2000" dirty="0" smtClean="0"/>
              <a:t>There </a:t>
            </a:r>
            <a:r>
              <a:rPr lang="en-IN" sz="2000" dirty="0"/>
              <a:t>were 1,091 </a:t>
            </a:r>
            <a:r>
              <a:rPr lang="en-IN" sz="2000" dirty="0" smtClean="0"/>
              <a:t>validation images </a:t>
            </a:r>
            <a:r>
              <a:rPr lang="en-IN" sz="2000" dirty="0"/>
              <a:t>with 5 captions for each </a:t>
            </a:r>
            <a:r>
              <a:rPr lang="en-IN" sz="2000" dirty="0" smtClean="0"/>
              <a:t>image written by different people.</a:t>
            </a:r>
          </a:p>
          <a:p>
            <a:pPr algn="just">
              <a:lnSpc>
                <a:spcPct val="100000"/>
              </a:lnSpc>
              <a:spcBef>
                <a:spcPts val="0"/>
              </a:spcBef>
              <a:buFont typeface="Wingdings" panose="05000000000000000000" pitchFamily="2" charset="2"/>
              <a:buChar char="Ø"/>
            </a:pPr>
            <a:r>
              <a:rPr lang="en-IN" sz="2000" dirty="0" smtClean="0"/>
              <a:t>Model </a:t>
            </a:r>
            <a:r>
              <a:rPr lang="en-IN" sz="2000" dirty="0"/>
              <a:t>generated a caption for each </a:t>
            </a:r>
            <a:r>
              <a:rPr lang="en-IN" sz="2000" dirty="0" smtClean="0"/>
              <a:t>image.</a:t>
            </a:r>
          </a:p>
          <a:p>
            <a:pPr algn="just">
              <a:lnSpc>
                <a:spcPct val="100000"/>
              </a:lnSpc>
              <a:spcBef>
                <a:spcPts val="0"/>
              </a:spcBef>
              <a:buFont typeface="Wingdings" panose="05000000000000000000" pitchFamily="2" charset="2"/>
              <a:buChar char="Ø"/>
            </a:pPr>
            <a:r>
              <a:rPr lang="en-IN" sz="2000" dirty="0" smtClean="0"/>
              <a:t>Since</a:t>
            </a:r>
            <a:r>
              <a:rPr lang="en-IN" sz="2000" dirty="0"/>
              <a:t>, it has become a kind of document where each reference has five </a:t>
            </a:r>
            <a:r>
              <a:rPr lang="en-IN" sz="2000" dirty="0" smtClean="0"/>
              <a:t>texts, </a:t>
            </a:r>
            <a:r>
              <a:rPr lang="en-IN" sz="2000" dirty="0"/>
              <a:t>thus corpus bleu is used to measure the performance. </a:t>
            </a:r>
            <a:endParaRPr lang="en-IN" sz="2000" dirty="0" smtClean="0"/>
          </a:p>
          <a:p>
            <a:pPr algn="just">
              <a:lnSpc>
                <a:spcPct val="100000"/>
              </a:lnSpc>
              <a:spcBef>
                <a:spcPts val="0"/>
              </a:spcBef>
              <a:buFont typeface="Wingdings" panose="05000000000000000000" pitchFamily="2" charset="2"/>
              <a:buChar char="Ø"/>
            </a:pPr>
            <a:r>
              <a:rPr lang="en-IN" sz="2000" dirty="0" smtClean="0"/>
              <a:t>Obtained Corpus </a:t>
            </a:r>
            <a:r>
              <a:rPr lang="en-IN" sz="2000" dirty="0"/>
              <a:t>BLEU </a:t>
            </a:r>
            <a:r>
              <a:rPr lang="en-IN" sz="2000" dirty="0" smtClean="0"/>
              <a:t>Score is:</a:t>
            </a:r>
          </a:p>
          <a:p>
            <a:pPr marL="0" indent="0" algn="ctr">
              <a:lnSpc>
                <a:spcPct val="100000"/>
              </a:lnSpc>
              <a:spcBef>
                <a:spcPts val="0"/>
              </a:spcBef>
              <a:buNone/>
            </a:pPr>
            <a:r>
              <a:rPr lang="en-IN" sz="2000" smtClean="0"/>
              <a:t>0.06536756465955354</a:t>
            </a:r>
            <a:endParaRPr lang="en-IN" sz="2000" dirty="0"/>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spTree>
    <p:extLst>
      <p:ext uri="{BB962C8B-B14F-4D97-AF65-F5344CB8AC3E}">
        <p14:creationId xmlns:p14="http://schemas.microsoft.com/office/powerpoint/2010/main" val="1146316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Model is predicting (or generating) “woman” many times because “0” was padded in each train caption to make its length equal to “</a:t>
            </a:r>
            <a:r>
              <a:rPr lang="en-IN" sz="2000" dirty="0" err="1"/>
              <a:t>max_caption_length</a:t>
            </a:r>
            <a:r>
              <a:rPr lang="en-IN" sz="2000" dirty="0"/>
              <a:t>”. We added “0” with thought that it means nothing, however in our vocabulary (vocabulary.txt), indexing has started from zero and the word at 0</a:t>
            </a:r>
            <a:r>
              <a:rPr lang="en-IN" sz="2000" baseline="30000" dirty="0"/>
              <a:t>th</a:t>
            </a:r>
            <a:r>
              <a:rPr lang="en-IN" sz="2000" dirty="0"/>
              <a:t> index is “woman”. Thus, for all those images where model is not getting anything, it is generating 0 as output and since “woman” is at 0</a:t>
            </a:r>
            <a:r>
              <a:rPr lang="en-IN" sz="2000" baseline="30000" dirty="0"/>
              <a:t>th</a:t>
            </a:r>
            <a:r>
              <a:rPr lang="en-IN" sz="2000" dirty="0"/>
              <a:t> index, therefore we are getting “woman” several times in some predictions.</a:t>
            </a:r>
          </a:p>
          <a:p>
            <a:pPr algn="just">
              <a:lnSpc>
                <a:spcPct val="100000"/>
              </a:lnSpc>
              <a:spcBef>
                <a:spcPts val="0"/>
              </a:spcBef>
              <a:buFont typeface="Wingdings" panose="05000000000000000000" pitchFamily="2" charset="2"/>
              <a:buChar char="Ø"/>
            </a:pPr>
            <a:r>
              <a:rPr lang="en-IN" sz="2000" dirty="0"/>
              <a:t>Since 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spTree>
    <p:extLst>
      <p:ext uri="{BB962C8B-B14F-4D97-AF65-F5344CB8AC3E}">
        <p14:creationId xmlns:p14="http://schemas.microsoft.com/office/powerpoint/2010/main" val="11389184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Remove the issue of many “woman” words in captions. This can be done by adding &lt;UNK&gt; (“unknown”) at 0</a:t>
            </a:r>
            <a:r>
              <a:rPr lang="en-IN" sz="2000" baseline="30000" dirty="0"/>
              <a:t>th</a:t>
            </a:r>
            <a:r>
              <a:rPr lang="en-IN" sz="2000" dirty="0"/>
              <a:t> index of vocabulary.</a:t>
            </a:r>
          </a:p>
          <a:p>
            <a:pPr algn="just">
              <a:lnSpc>
                <a:spcPct val="100000"/>
              </a:lnSpc>
              <a:spcBef>
                <a:spcPts val="0"/>
              </a:spcBef>
              <a:buFont typeface="Wingdings" panose="05000000000000000000" pitchFamily="2" charset="2"/>
              <a:buChar char="Ø"/>
            </a:pPr>
            <a:r>
              <a:rPr lang="en-IN" sz="2000" dirty="0"/>
              <a:t>Training on huge dataset, such MSCOCO, the largest open source dataset for Image Captioning, in order to improve BLEU Score of the model</a:t>
            </a:r>
            <a:r>
              <a:rPr lang="en-IN" sz="2000" dirty="0" smtClean="0"/>
              <a:t>.</a:t>
            </a:r>
          </a:p>
          <a:p>
            <a:pPr algn="just">
              <a:lnSpc>
                <a:spcPct val="100000"/>
              </a:lnSpc>
              <a:spcBef>
                <a:spcPts val="0"/>
              </a:spcBef>
              <a:buFont typeface="Wingdings" panose="05000000000000000000" pitchFamily="2" charset="2"/>
              <a:buChar char="Ø"/>
            </a:pPr>
            <a:r>
              <a:rPr lang="en-IN" sz="2000" dirty="0" smtClean="0"/>
              <a:t>Following is the drawbacks of Classical Encoder/Decoder approach for Image Captioning:</a:t>
            </a:r>
          </a:p>
          <a:p>
            <a:pPr marL="914400" lvl="2" indent="0" algn="just">
              <a:lnSpc>
                <a:spcPct val="100000"/>
              </a:lnSpc>
              <a:spcBef>
                <a:spcPts val="0"/>
              </a:spcBef>
              <a:buNone/>
            </a:pPr>
            <a:r>
              <a:rPr lang="en-IN" dirty="0" smtClean="0"/>
              <a:t>Since each word of the caption would be defining a part of the image, thus by considering the whole representation of image to generate the next word of caption which will be describing a part of image would not be efficient, especially for long captions or descriptions.</a:t>
            </a:r>
          </a:p>
          <a:p>
            <a:pPr marL="457200" lvl="1" indent="0" algn="just">
              <a:lnSpc>
                <a:spcPct val="100000"/>
              </a:lnSpc>
              <a:spcBef>
                <a:spcPts val="0"/>
              </a:spcBef>
              <a:buNone/>
            </a:pPr>
            <a:r>
              <a:rPr lang="en-IN" sz="2000" dirty="0" smtClean="0"/>
              <a:t>That’s the point where we need an advanced technique, i.e., Attention Mechanism (or Visual Attention Mechanism).</a:t>
            </a: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spTree>
    <p:extLst>
      <p:ext uri="{BB962C8B-B14F-4D97-AF65-F5344CB8AC3E}">
        <p14:creationId xmlns:p14="http://schemas.microsoft.com/office/powerpoint/2010/main" val="1671603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529453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a16="http://schemas.microsoft.com/office/drawing/2014/main" xmlns=""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AB5D1752-A6EE-4332-87E5-C5378F033BA1}"/>
              </a:ext>
            </a:extLst>
          </p:cNvPr>
          <p:cNvSpPr>
            <a:spLocks noGrp="1"/>
          </p:cNvSpPr>
          <p:nvPr>
            <p:ph type="sldNum" sz="quarter" idx="12"/>
          </p:nvPr>
        </p:nvSpPr>
        <p:spPr/>
        <p:txBody>
          <a:bodyPr/>
          <a:lstStyle/>
          <a:p>
            <a:fld id="{EC53106F-9B43-4B1F-BCB9-D94FA7734D96}" type="slidenum">
              <a:rPr lang="en-IN" smtClean="0"/>
              <a:t>39</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work Flickr8k dataset as this is sufficient to learn the implementation of Automatic Image Captioning.</a:t>
            </a:r>
          </a:p>
        </p:txBody>
      </p:sp>
      <p:sp>
        <p:nvSpPr>
          <p:cNvPr id="4" name="Footer Placeholder 3">
            <a:extLst>
              <a:ext uri="{FF2B5EF4-FFF2-40B4-BE49-F238E27FC236}">
                <a16:creationId xmlns:a16="http://schemas.microsoft.com/office/drawing/2014/main" xmlns=""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In this project, classic solution (i.e., simple encoder-decoder based approach) for Image Captioning is implemented.</a:t>
            </a:r>
          </a:p>
          <a:p>
            <a:pPr algn="just">
              <a:lnSpc>
                <a:spcPct val="100000"/>
              </a:lnSpc>
              <a:spcBef>
                <a:spcPts val="0"/>
              </a:spcBef>
              <a:buFont typeface="Wingdings" panose="05000000000000000000" pitchFamily="2" charset="2"/>
              <a:buChar char="Ø"/>
            </a:pPr>
            <a:r>
              <a:rPr lang="en-IN" sz="2000" dirty="0"/>
              <a:t>An advanced approach is also there, called as Attention Mechanism which is quite 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a16="http://schemas.microsoft.com/office/drawing/2014/main" xmlns=""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477788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2041</TotalTime>
  <Words>6163</Words>
  <Application>Microsoft Office PowerPoint</Application>
  <PresentationFormat>Custom</PresentationFormat>
  <Paragraphs>732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Image Captioning Using Classical Encoder / Decoder Approach</vt:lpstr>
      <vt:lpstr>Introduction</vt:lpstr>
      <vt:lpstr>Introduction…</vt:lpstr>
      <vt:lpstr>Introduction…</vt:lpstr>
      <vt:lpstr>Dataset</vt:lpstr>
      <vt:lpstr>Technology</vt:lpstr>
      <vt:lpstr>Technology…</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162</cp:revision>
  <dcterms:created xsi:type="dcterms:W3CDTF">2021-05-05T11:03:14Z</dcterms:created>
  <dcterms:modified xsi:type="dcterms:W3CDTF">2021-06-14T03:44:33Z</dcterms:modified>
</cp:coreProperties>
</file>