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65" r:id="rId17"/>
    <p:sldId id="275" r:id="rId18"/>
    <p:sldId id="274" r:id="rId19"/>
    <p:sldId id="276" r:id="rId20"/>
    <p:sldId id="277" r:id="rId21"/>
    <p:sldId id="278" r:id="rId22"/>
    <p:sldId id="279" r:id="rId23"/>
    <p:sldId id="280" r:id="rId24"/>
    <p:sldId id="284" r:id="rId25"/>
    <p:sldId id="282" r:id="rId26"/>
    <p:sldId id="283" r:id="rId27"/>
    <p:sldId id="285"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09-05-2021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09-05-2021</a:t>
            </a:fld>
            <a:endParaRPr lang="en-IN"/>
          </a:p>
        </p:txBody>
      </p:sp>
      <p:sp>
        <p:nvSpPr>
          <p:cNvPr id="5" name="Footer Placeholder 4">
            <a:extLst>
              <a:ext uri="{FF2B5EF4-FFF2-40B4-BE49-F238E27FC236}">
                <a16:creationId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09-05-2021</a:t>
            </a:fld>
            <a:endParaRPr lang="en-IN"/>
          </a:p>
        </p:txBody>
      </p:sp>
      <p:sp>
        <p:nvSpPr>
          <p:cNvPr id="5" name="Footer Placeholder 4">
            <a:extLst>
              <a:ext uri="{FF2B5EF4-FFF2-40B4-BE49-F238E27FC236}">
                <a16:creationId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09-05-2021</a:t>
            </a:fld>
            <a:endParaRPr lang="en-IN"/>
          </a:p>
        </p:txBody>
      </p:sp>
      <p:sp>
        <p:nvSpPr>
          <p:cNvPr id="5" name="Footer Placeholder 4">
            <a:extLst>
              <a:ext uri="{FF2B5EF4-FFF2-40B4-BE49-F238E27FC236}">
                <a16:creationId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09-05-2021</a:t>
            </a:fld>
            <a:endParaRPr lang="en-IN"/>
          </a:p>
        </p:txBody>
      </p:sp>
      <p:sp>
        <p:nvSpPr>
          <p:cNvPr id="5" name="Footer Placeholder 4">
            <a:extLst>
              <a:ext uri="{FF2B5EF4-FFF2-40B4-BE49-F238E27FC236}">
                <a16:creationId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09-05-2021</a:t>
            </a:fld>
            <a:endParaRPr lang="en-IN"/>
          </a:p>
        </p:txBody>
      </p:sp>
      <p:sp>
        <p:nvSpPr>
          <p:cNvPr id="5" name="Footer Placeholder 4">
            <a:extLst>
              <a:ext uri="{FF2B5EF4-FFF2-40B4-BE49-F238E27FC236}">
                <a16:creationId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09-05-2021</a:t>
            </a:fld>
            <a:endParaRPr lang="en-IN"/>
          </a:p>
        </p:txBody>
      </p:sp>
      <p:sp>
        <p:nvSpPr>
          <p:cNvPr id="6" name="Footer Placeholder 5">
            <a:extLst>
              <a:ext uri="{FF2B5EF4-FFF2-40B4-BE49-F238E27FC236}">
                <a16:creationId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09-05-2021</a:t>
            </a:fld>
            <a:endParaRPr lang="en-IN"/>
          </a:p>
        </p:txBody>
      </p:sp>
      <p:sp>
        <p:nvSpPr>
          <p:cNvPr id="8" name="Footer Placeholder 7">
            <a:extLst>
              <a:ext uri="{FF2B5EF4-FFF2-40B4-BE49-F238E27FC236}">
                <a16:creationId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09-05-2021</a:t>
            </a:fld>
            <a:endParaRPr lang="en-IN"/>
          </a:p>
        </p:txBody>
      </p:sp>
      <p:sp>
        <p:nvSpPr>
          <p:cNvPr id="4" name="Footer Placeholder 3">
            <a:extLst>
              <a:ext uri="{FF2B5EF4-FFF2-40B4-BE49-F238E27FC236}">
                <a16:creationId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09-05-2021</a:t>
            </a:fld>
            <a:endParaRPr lang="en-IN"/>
          </a:p>
        </p:txBody>
      </p:sp>
      <p:sp>
        <p:nvSpPr>
          <p:cNvPr id="3" name="Footer Placeholder 2">
            <a:extLst>
              <a:ext uri="{FF2B5EF4-FFF2-40B4-BE49-F238E27FC236}">
                <a16:creationId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09-05-2021</a:t>
            </a:fld>
            <a:endParaRPr lang="en-IN"/>
          </a:p>
        </p:txBody>
      </p:sp>
      <p:sp>
        <p:nvSpPr>
          <p:cNvPr id="6" name="Footer Placeholder 5">
            <a:extLst>
              <a:ext uri="{FF2B5EF4-FFF2-40B4-BE49-F238E27FC236}">
                <a16:creationId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09-05-2021</a:t>
            </a:fld>
            <a:endParaRPr lang="en-IN"/>
          </a:p>
        </p:txBody>
      </p:sp>
      <p:sp>
        <p:nvSpPr>
          <p:cNvPr id="6" name="Footer Placeholder 5">
            <a:extLst>
              <a:ext uri="{FF2B5EF4-FFF2-40B4-BE49-F238E27FC236}">
                <a16:creationId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09-05-2021</a:t>
            </a:fld>
            <a:endParaRPr lang="en-IN"/>
          </a:p>
        </p:txBody>
      </p:sp>
      <p:sp>
        <p:nvSpPr>
          <p:cNvPr id="5" name="Footer Placeholder 4">
            <a:extLst>
              <a:ext uri="{FF2B5EF4-FFF2-40B4-BE49-F238E27FC236}">
                <a16:creationId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fontScale="90000"/>
          </a:bodyPr>
          <a:lstStyle/>
          <a:p>
            <a:r>
              <a:rPr lang="en-IN" dirty="0"/>
              <a:t>Image Captioning Using Classical Encoder / Decoder Approach</a:t>
            </a:r>
          </a:p>
        </p:txBody>
      </p:sp>
      <p:sp>
        <p:nvSpPr>
          <p:cNvPr id="3" name="Subtitle 2">
            <a:extLst>
              <a:ext uri="{FF2B5EF4-FFF2-40B4-BE49-F238E27FC236}">
                <a16:creationId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panose="02040503050406030204" pitchFamily="18" charset="0"/>
                            </a:rPr>
                          </m:ctrlPr>
                        </m:funcPr>
                        <m:fName>
                          <m:r>
                            <m:rPr>
                              <m:sty m:val="p"/>
                            </m:rPr>
                            <a:rPr lang="en-IN" sz="1900" b="0" i="0" smtClean="0">
                              <a:latin typeface="Cambria Math" panose="02040503050406030204" pitchFamily="18" charset="0"/>
                            </a:rPr>
                            <m:t>exp</m:t>
                          </m:r>
                        </m:fName>
                        <m:e>
                          <m:d>
                            <m:dPr>
                              <m:ctrlPr>
                                <a:rPr lang="en-IN" sz="1900" b="0" i="1" smtClean="0">
                                  <a:latin typeface="Cambria Math" panose="02040503050406030204" pitchFamily="18" charset="0"/>
                                </a:rPr>
                              </m:ctrlPr>
                            </m:dPr>
                            <m:e>
                              <m:nary>
                                <m:naryPr>
                                  <m:chr m:val="∑"/>
                                  <m:ctrlPr>
                                    <a:rPr lang="en-IN" sz="1900" b="0" i="1" smtClean="0">
                                      <a:latin typeface="Cambria Math" panose="02040503050406030204" pitchFamily="18" charset="0"/>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panose="02040503050406030204" pitchFamily="18" charset="0"/>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panose="02040503050406030204" pitchFamily="18" charset="0"/>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panose="02040503050406030204" pitchFamily="18" charset="0"/>
                            </a:rPr>
                          </m:ctrlPr>
                        </m:dPr>
                        <m:e>
                          <m:eqArr>
                            <m:eqArrPr>
                              <m:ctrlPr>
                                <a:rPr lang="en-IN" sz="1900" b="0" i="1" smtClean="0">
                                  <a:latin typeface="Cambria Math" panose="02040503050406030204" pitchFamily="18" charset="0"/>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panose="02040503050406030204" pitchFamily="18" charset="0"/>
                                    </a:rPr>
                                  </m:ctrlPr>
                                </m:funcPr>
                                <m:fName>
                                  <m:r>
                                    <m:rPr>
                                      <m:sty m:val="p"/>
                                    </m:rPr>
                                    <a:rPr lang="en-IN" sz="1900" b="0" i="0" smtClean="0">
                                      <a:latin typeface="Cambria Math" panose="02040503050406030204" pitchFamily="18" charset="0"/>
                                    </a:rPr>
                                    <m:t>exp</m:t>
                                  </m:r>
                                </m:fName>
                                <m:e>
                                  <m:d>
                                    <m:dPr>
                                      <m:ctrlPr>
                                        <a:rPr lang="en-IN" sz="1900" b="0" i="1" smtClean="0">
                                          <a:latin typeface="Cambria Math" panose="02040503050406030204" pitchFamily="18" charset="0"/>
                                        </a:rPr>
                                      </m:ctrlPr>
                                    </m:dPr>
                                    <m:e>
                                      <m:r>
                                        <a:rPr lang="en-IN" sz="1900" b="0" i="1" smtClean="0">
                                          <a:latin typeface="Cambria Math" panose="02040503050406030204" pitchFamily="18" charset="0"/>
                                        </a:rPr>
                                        <m:t>1 − </m:t>
                                      </m:r>
                                      <m:f>
                                        <m:fPr>
                                          <m:ctrlPr>
                                            <a:rPr lang="en-IN" sz="1900" b="0" i="1" smtClean="0">
                                              <a:latin typeface="Cambria Math" panose="02040503050406030204" pitchFamily="18" charset="0"/>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335198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graphicFrame>
        <p:nvGraphicFramePr>
          <p:cNvPr id="6" name="Table 6">
            <a:extLst>
              <a:ext uri="{FF2B5EF4-FFF2-40B4-BE49-F238E27FC236}">
                <a16:creationId xmlns:a16="http://schemas.microsoft.com/office/drawing/2014/main" id="{08CE9452-00C6-4E2F-AF96-8DB070484659}"/>
              </a:ext>
            </a:extLst>
          </p:cNvPr>
          <p:cNvGraphicFramePr>
            <a:graphicFrameLocks noGrp="1"/>
          </p:cNvGraphicFramePr>
          <p:nvPr>
            <p:extLst>
              <p:ext uri="{D42A27DB-BD31-4B8C-83A1-F6EECF244321}">
                <p14:modId xmlns:p14="http://schemas.microsoft.com/office/powerpoint/2010/main" val="2515693096"/>
              </p:ext>
            </p:extLst>
          </p:nvPr>
        </p:nvGraphicFramePr>
        <p:xfrm>
          <a:off x="1369390" y="5435283"/>
          <a:ext cx="9984409" cy="74168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a16="http://schemas.microsoft.com/office/drawing/2014/main" val="953926796"/>
                    </a:ext>
                  </a:extLst>
                </a:gridCol>
                <a:gridCol w="9371236">
                  <a:extLst>
                    <a:ext uri="{9D8B030D-6E8A-4147-A177-3AD203B41FA5}">
                      <a16:colId xmlns:a16="http://schemas.microsoft.com/office/drawing/2014/main"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92879483"/>
                  </a:ext>
                </a:extLst>
              </a:tr>
            </a:tbl>
          </a:graphicData>
        </a:graphic>
      </p:graphicFrame>
    </p:spTree>
    <p:extLst>
      <p:ext uri="{BB962C8B-B14F-4D97-AF65-F5344CB8AC3E}">
        <p14:creationId xmlns:p14="http://schemas.microsoft.com/office/powerpoint/2010/main" val="133604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201185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a16="http://schemas.microsoft.com/office/drawing/2014/main"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1059776522"/>
                    </a:ext>
                  </a:extLst>
                </a:gridCol>
                <a:gridCol w="1502228">
                  <a:extLst>
                    <a:ext uri="{9D8B030D-6E8A-4147-A177-3AD203B41FA5}">
                      <a16:colId xmlns:a16="http://schemas.microsoft.com/office/drawing/2014/main" val="51405990"/>
                    </a:ext>
                  </a:extLst>
                </a:gridCol>
                <a:gridCol w="1502228">
                  <a:extLst>
                    <a:ext uri="{9D8B030D-6E8A-4147-A177-3AD203B41FA5}">
                      <a16:colId xmlns:a16="http://schemas.microsoft.com/office/drawing/2014/main" val="499077790"/>
                    </a:ext>
                  </a:extLst>
                </a:gridCol>
                <a:gridCol w="1502228">
                  <a:extLst>
                    <a:ext uri="{9D8B030D-6E8A-4147-A177-3AD203B41FA5}">
                      <a16:colId xmlns:a16="http://schemas.microsoft.com/office/drawing/2014/main" val="1741106222"/>
                    </a:ext>
                  </a:extLst>
                </a:gridCol>
                <a:gridCol w="1502228">
                  <a:extLst>
                    <a:ext uri="{9D8B030D-6E8A-4147-A177-3AD203B41FA5}">
                      <a16:colId xmlns:a16="http://schemas.microsoft.com/office/drawing/2014/main" val="2560605016"/>
                    </a:ext>
                  </a:extLst>
                </a:gridCol>
                <a:gridCol w="1502228">
                  <a:extLst>
                    <a:ext uri="{9D8B030D-6E8A-4147-A177-3AD203B41FA5}">
                      <a16:colId xmlns:a16="http://schemas.microsoft.com/office/drawing/2014/main" val="1149909260"/>
                    </a:ext>
                  </a:extLst>
                </a:gridCol>
                <a:gridCol w="1502228">
                  <a:extLst>
                    <a:ext uri="{9D8B030D-6E8A-4147-A177-3AD203B41FA5}">
                      <a16:colId xmlns:a16="http://schemas.microsoft.com/office/drawing/2014/main"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a16="http://schemas.microsoft.com/office/drawing/2014/main"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a16="http://schemas.microsoft.com/office/drawing/2014/main"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a16="http://schemas.microsoft.com/office/drawing/2014/main"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a16="http://schemas.microsoft.com/office/drawing/2014/main"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a16="http://schemas.microsoft.com/office/drawing/2014/main"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a16="http://schemas.microsoft.com/office/drawing/2014/main" val="3169493604"/>
                  </a:ext>
                </a:extLst>
              </a:tr>
            </a:tbl>
          </a:graphicData>
        </a:graphic>
      </p:graphicFrame>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spTree>
    <p:extLst>
      <p:ext uri="{BB962C8B-B14F-4D97-AF65-F5344CB8AC3E}">
        <p14:creationId xmlns:p14="http://schemas.microsoft.com/office/powerpoint/2010/main" val="252214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panose="02040503050406030204" pitchFamily="18" charset="0"/>
                            </a:rPr>
                          </m:ctrlPr>
                        </m:dPr>
                        <m:e>
                          <m:eqArr>
                            <m:eqArrPr>
                              <m:ctrlPr>
                                <a:rPr lang="en-IN" sz="1800" b="0" i="1" smtClean="0">
                                  <a:latin typeface="Cambria Math" panose="02040503050406030204" pitchFamily="18" charset="0"/>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1 −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panose="02040503050406030204" pitchFamily="18" charset="0"/>
                            </a:rPr>
                          </m:ctrlPr>
                        </m:dPr>
                        <m:e>
                          <m:nary>
                            <m:naryPr>
                              <m:chr m:val="∑"/>
                              <m:ctrlPr>
                                <a:rPr lang="en-IN" sz="1800" b="0" i="1" smtClean="0">
                                  <a:latin typeface="Cambria Math" panose="02040503050406030204" pitchFamily="18" charset="0"/>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285740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pic>
        <p:nvPicPr>
          <p:cNvPr id="7" name="Picture 6" descr="Chart, histogram&#10;&#10;Description automatically generated">
            <a:extLst>
              <a:ext uri="{FF2B5EF4-FFF2-40B4-BE49-F238E27FC236}">
                <a16:creationId xmlns:a16="http://schemas.microsoft.com/office/drawing/2014/main" id="{C4C3E85A-6B66-4125-B46B-BE7517BF0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443914"/>
            <a:ext cx="5097117" cy="2912436"/>
          </a:xfrm>
          <a:prstGeom prst="rect">
            <a:avLst/>
          </a:prstGeom>
        </p:spPr>
      </p:pic>
    </p:spTree>
    <p:extLst>
      <p:ext uri="{BB962C8B-B14F-4D97-AF65-F5344CB8AC3E}">
        <p14:creationId xmlns:p14="http://schemas.microsoft.com/office/powerpoint/2010/main" val="359927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and save it in train_image_caption.csv, val_image_caption.csv and test_image_caption.csv. </a:t>
            </a:r>
          </a:p>
          <a:p>
            <a:pPr marL="914400" lvl="1" indent="-457200" algn="just">
              <a:lnSpc>
                <a:spcPct val="100000"/>
              </a:lnSpc>
              <a:spcBef>
                <a:spcPts val="0"/>
              </a:spcBef>
              <a:buFont typeface="+mj-lt"/>
              <a:buAutoNum type="romanLcPeriod"/>
            </a:pPr>
            <a:r>
              <a:rPr lang="en-IN" sz="1800" dirty="0"/>
              <a:t>All these files (i.e., train_image_caption.csv, val_image_caption.csv and test_image_caption.csv) have two columns: “image” and “caption”.</a:t>
            </a:r>
          </a:p>
          <a:p>
            <a:pPr marL="914400" lvl="1" indent="-457200" algn="just">
              <a:lnSpc>
                <a:spcPct val="100000"/>
              </a:lnSpc>
              <a:spcBef>
                <a:spcPts val="0"/>
              </a:spcBef>
              <a:buFont typeface="+mj-lt"/>
              <a:buAutoNum type="romanLcPeriod"/>
            </a:pPr>
            <a:r>
              <a:rPr lang="en-IN" sz="1800" dirty="0"/>
              <a:t> All five caption of an image are in a single row corresponding to its image filename, separated by “&lt;&gt;”. These captions are yet not cleaned.</a:t>
            </a:r>
          </a:p>
          <a:p>
            <a:pPr marL="457200" indent="-457200" algn="just">
              <a:lnSpc>
                <a:spcPct val="100000"/>
              </a:lnSpc>
              <a:spcBef>
                <a:spcPts val="0"/>
              </a:spcBef>
              <a:buFont typeface="+mj-lt"/>
              <a:buAutoNum type="arabicPeriod" startAt="3"/>
            </a:pPr>
            <a:r>
              <a:rPr lang="en-IN" sz="2000" dirty="0"/>
              <a:t>Script “scripts/preprocessing.py”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put “</a:t>
            </a:r>
            <a:r>
              <a:rPr lang="en-IN" sz="1800" dirty="0" err="1"/>
              <a:t>startseq</a:t>
            </a:r>
            <a:r>
              <a:rPr lang="en-IN" sz="1800" dirty="0"/>
              <a:t>” and “</a:t>
            </a:r>
            <a:r>
              <a:rPr lang="en-IN" sz="1800" dirty="0" err="1"/>
              <a:t>endseq</a:t>
            </a:r>
            <a:r>
              <a:rPr lang="en-IN" sz="1800" dirty="0"/>
              <a:t>” before and after each processed caption, join them by “#” and save it with its image filename in file train_image_caption_processed.csv. “</a:t>
            </a:r>
            <a:r>
              <a:rPr lang="en-IN" sz="1800" dirty="0" err="1"/>
              <a:t>startseq</a:t>
            </a:r>
            <a:r>
              <a:rPr lang="en-IN" sz="1800" dirty="0"/>
              <a:t>” and “</a:t>
            </a:r>
            <a:r>
              <a:rPr lang="en-IN" sz="1800" dirty="0" err="1"/>
              <a:t>endseq</a:t>
            </a:r>
            <a:r>
              <a:rPr lang="en-IN" sz="1800" dirty="0"/>
              <a:t>” 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p:spTree>
    <p:extLst>
      <p:ext uri="{BB962C8B-B14F-4D97-AF65-F5344CB8AC3E}">
        <p14:creationId xmlns:p14="http://schemas.microsoft.com/office/powerpoint/2010/main" val="227773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4"/>
            </a:pPr>
            <a:r>
              <a:rPr lang="en-IN" sz="2000" dirty="0"/>
              <a:t>Script “scripts/gen_image_features.csv” does following tasks:</a:t>
            </a:r>
          </a:p>
          <a:p>
            <a:pPr marL="914400" lvl="1" indent="-457200" algn="just">
              <a:lnSpc>
                <a:spcPct val="100000"/>
              </a:lnSpc>
              <a:spcBef>
                <a:spcPts val="0"/>
              </a:spcBef>
              <a:buFont typeface="+mj-lt"/>
              <a:buAutoNum type="romanLcPeriod"/>
            </a:pPr>
            <a:r>
              <a:rPr lang="en-IN" sz="1800" dirty="0"/>
              <a:t>This script loads each image which is in Flickr_8k.trainImages.txt, resize it for the pre-trained model to generate bottleneck features (here, we have used InceptionV3, discussed in later slides).</a:t>
            </a:r>
          </a:p>
          <a:p>
            <a:pPr marL="914400" lvl="1" indent="-457200" algn="just">
              <a:lnSpc>
                <a:spcPct val="100000"/>
              </a:lnSpc>
              <a:spcBef>
                <a:spcPts val="0"/>
              </a:spcBef>
              <a:buFont typeface="+mj-lt"/>
              <a:buAutoNum type="romanLcPeriod"/>
            </a:pPr>
            <a:r>
              <a:rPr lang="en-IN" sz="1800" dirty="0"/>
              <a:t>Then, it passes each of these images through our chosen pre-trained model (here it is InceptionV3) and generates bottleneck feature of dimension 2048. Script has done this task in chunks of size 1000, i.e., generated bottleneck feature and saved them with their image filenames for 1000 images. In this manner, it will save six csv files (because we have 6,000 file names in Flickr_8k.trainImages.txt file).</a:t>
            </a:r>
          </a:p>
          <a:p>
            <a:pPr marL="914400" lvl="1" indent="-457200" algn="just">
              <a:lnSpc>
                <a:spcPct val="100000"/>
              </a:lnSpc>
              <a:spcBef>
                <a:spcPts val="0"/>
              </a:spcBef>
              <a:buFont typeface="+mj-lt"/>
              <a:buAutoNum type="romanLcPeriod"/>
            </a:pPr>
            <a:r>
              <a:rPr lang="en-IN" sz="1800" dirty="0"/>
              <a:t>At last, we can run following code snippet to concatenate all six files generated in the last step:</a:t>
            </a:r>
          </a:p>
          <a:p>
            <a:pPr marL="914400" lvl="2" indent="0" algn="just">
              <a:lnSpc>
                <a:spcPct val="100000"/>
              </a:lnSpc>
              <a:spcBef>
                <a:spcPts val="0"/>
              </a:spcBef>
              <a:buNone/>
            </a:pPr>
            <a:endParaRPr lang="en-IN" sz="16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p:graphicFrame>
        <p:nvGraphicFramePr>
          <p:cNvPr id="6" name="Table 6">
            <a:extLst>
              <a:ext uri="{FF2B5EF4-FFF2-40B4-BE49-F238E27FC236}">
                <a16:creationId xmlns:a16="http://schemas.microsoft.com/office/drawing/2014/main" id="{3708404E-0465-4362-9C24-B7FC57AE2CB7}"/>
              </a:ext>
            </a:extLst>
          </p:cNvPr>
          <p:cNvGraphicFramePr>
            <a:graphicFrameLocks noGrp="1"/>
          </p:cNvGraphicFramePr>
          <p:nvPr>
            <p:extLst>
              <p:ext uri="{D42A27DB-BD31-4B8C-83A1-F6EECF244321}">
                <p14:modId xmlns:p14="http://schemas.microsoft.com/office/powerpoint/2010/main" val="1128254660"/>
              </p:ext>
            </p:extLst>
          </p:nvPr>
        </p:nvGraphicFramePr>
        <p:xfrm>
          <a:off x="1842051" y="3438915"/>
          <a:ext cx="9382539" cy="3017520"/>
        </p:xfrm>
        <a:graphic>
          <a:graphicData uri="http://schemas.openxmlformats.org/drawingml/2006/table">
            <a:tbl>
              <a:tblPr bandRow="1">
                <a:solidFill>
                  <a:schemeClr val="accent3"/>
                </a:solidFill>
                <a:tableStyleId>{69C7853C-536D-4A76-A0AE-DD22124D55A5}</a:tableStyleId>
              </a:tblPr>
              <a:tblGrid>
                <a:gridCol w="652698">
                  <a:extLst>
                    <a:ext uri="{9D8B030D-6E8A-4147-A177-3AD203B41FA5}">
                      <a16:colId xmlns:a16="http://schemas.microsoft.com/office/drawing/2014/main" val="1025995593"/>
                    </a:ext>
                  </a:extLst>
                </a:gridCol>
                <a:gridCol w="8729841">
                  <a:extLst>
                    <a:ext uri="{9D8B030D-6E8A-4147-A177-3AD203B41FA5}">
                      <a16:colId xmlns:a16="http://schemas.microsoft.com/office/drawing/2014/main" val="3397351854"/>
                    </a:ext>
                  </a:extLst>
                </a:gridCol>
              </a:tblGrid>
              <a:tr h="243696">
                <a:tc>
                  <a:txBody>
                    <a:bodyPr/>
                    <a:lstStyle/>
                    <a:p>
                      <a:pPr algn="ctr"/>
                      <a:r>
                        <a:rPr lang="en-IN" sz="1600" i="1" dirty="0">
                          <a:solidFill>
                            <a:schemeClr val="accent1"/>
                          </a:solidFill>
                        </a:rPr>
                        <a:t>1</a:t>
                      </a:r>
                    </a:p>
                  </a:txBody>
                  <a:tcPr/>
                </a:tc>
                <a:tc>
                  <a:txBody>
                    <a:bodyPr/>
                    <a:lstStyle/>
                    <a:p>
                      <a:r>
                        <a:rPr lang="en-IN" sz="1600" i="1" dirty="0">
                          <a:solidFill>
                            <a:schemeClr val="bg1"/>
                          </a:solidFill>
                        </a:rPr>
                        <a:t>import pandas as pd</a:t>
                      </a:r>
                    </a:p>
                  </a:txBody>
                  <a:tcPr/>
                </a:tc>
                <a:extLst>
                  <a:ext uri="{0D108BD9-81ED-4DB2-BD59-A6C34878D82A}">
                    <a16:rowId xmlns:a16="http://schemas.microsoft.com/office/drawing/2014/main" val="2451917870"/>
                  </a:ext>
                </a:extLst>
              </a:tr>
              <a:tr h="243696">
                <a:tc>
                  <a:txBody>
                    <a:bodyPr/>
                    <a:lstStyle/>
                    <a:p>
                      <a:pPr algn="ctr"/>
                      <a:r>
                        <a:rPr lang="en-IN" sz="1600" i="1" dirty="0">
                          <a:solidFill>
                            <a:schemeClr val="accent1"/>
                          </a:solidFill>
                        </a:rPr>
                        <a:t>2</a:t>
                      </a:r>
                    </a:p>
                  </a:txBody>
                  <a:tcPr/>
                </a:tc>
                <a:tc>
                  <a:txBody>
                    <a:bodyPr/>
                    <a:lstStyle/>
                    <a:p>
                      <a:r>
                        <a:rPr lang="en-IN" sz="1600" i="1" dirty="0">
                          <a:solidFill>
                            <a:schemeClr val="bg1"/>
                          </a:solidFill>
                        </a:rPr>
                        <a:t>data1 = </a:t>
                      </a:r>
                      <a:r>
                        <a:rPr lang="en-IN" sz="1600" i="1" dirty="0" err="1">
                          <a:solidFill>
                            <a:schemeClr val="bg1"/>
                          </a:solidFill>
                        </a:rPr>
                        <a:t>pd.read_csv</a:t>
                      </a:r>
                      <a:r>
                        <a:rPr lang="en-IN" sz="1600" i="1" dirty="0">
                          <a:solidFill>
                            <a:schemeClr val="bg1"/>
                          </a:solidFill>
                        </a:rPr>
                        <a:t>(“gen_image_vec_0_1000.csv”)</a:t>
                      </a:r>
                    </a:p>
                  </a:txBody>
                  <a:tcPr/>
                </a:tc>
                <a:extLst>
                  <a:ext uri="{0D108BD9-81ED-4DB2-BD59-A6C34878D82A}">
                    <a16:rowId xmlns:a16="http://schemas.microsoft.com/office/drawing/2014/main" val="2102430626"/>
                  </a:ext>
                </a:extLst>
              </a:tr>
              <a:tr h="243696">
                <a:tc>
                  <a:txBody>
                    <a:bodyPr/>
                    <a:lstStyle/>
                    <a:p>
                      <a:pPr algn="ctr"/>
                      <a:r>
                        <a:rPr lang="en-IN" sz="1600" i="1" dirty="0">
                          <a:solidFill>
                            <a:schemeClr val="accent1"/>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data2 = </a:t>
                      </a:r>
                      <a:r>
                        <a:rPr lang="en-IN" sz="1600" i="1" dirty="0" err="1">
                          <a:solidFill>
                            <a:schemeClr val="bg1"/>
                          </a:solidFill>
                        </a:rPr>
                        <a:t>pd.read_csv</a:t>
                      </a:r>
                      <a:r>
                        <a:rPr lang="en-IN" sz="1600" i="1" dirty="0">
                          <a:solidFill>
                            <a:schemeClr val="bg1"/>
                          </a:solidFill>
                        </a:rPr>
                        <a:t>(“gen_image_vec_1000_2000.csv”)</a:t>
                      </a:r>
                    </a:p>
                  </a:txBody>
                  <a:tcPr/>
                </a:tc>
                <a:extLst>
                  <a:ext uri="{0D108BD9-81ED-4DB2-BD59-A6C34878D82A}">
                    <a16:rowId xmlns:a16="http://schemas.microsoft.com/office/drawing/2014/main" val="2818840102"/>
                  </a:ext>
                </a:extLst>
              </a:tr>
              <a:tr h="243696">
                <a:tc>
                  <a:txBody>
                    <a:bodyPr/>
                    <a:lstStyle/>
                    <a:p>
                      <a:pPr algn="ctr"/>
                      <a:r>
                        <a:rPr lang="en-IN" sz="1600" i="1" dirty="0">
                          <a:solidFill>
                            <a:schemeClr val="accent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data3 = </a:t>
                      </a:r>
                      <a:r>
                        <a:rPr lang="en-IN" sz="1600" i="1" dirty="0" err="1">
                          <a:solidFill>
                            <a:schemeClr val="bg1"/>
                          </a:solidFill>
                        </a:rPr>
                        <a:t>pd.read_csv</a:t>
                      </a:r>
                      <a:r>
                        <a:rPr lang="en-IN" sz="1600" i="1" dirty="0">
                          <a:solidFill>
                            <a:schemeClr val="bg1"/>
                          </a:solidFill>
                        </a:rPr>
                        <a:t>(“gen_image_vec_2000_3000.csv”)</a:t>
                      </a:r>
                    </a:p>
                  </a:txBody>
                  <a:tcPr/>
                </a:tc>
                <a:extLst>
                  <a:ext uri="{0D108BD9-81ED-4DB2-BD59-A6C34878D82A}">
                    <a16:rowId xmlns:a16="http://schemas.microsoft.com/office/drawing/2014/main" val="1961751626"/>
                  </a:ext>
                </a:extLst>
              </a:tr>
              <a:tr h="243696">
                <a:tc>
                  <a:txBody>
                    <a:bodyPr/>
                    <a:lstStyle/>
                    <a:p>
                      <a:pPr algn="ctr"/>
                      <a:r>
                        <a:rPr lang="en-IN" sz="1600" i="1" dirty="0">
                          <a:solidFill>
                            <a:schemeClr val="accent1"/>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data4 = </a:t>
                      </a:r>
                      <a:r>
                        <a:rPr lang="en-IN" sz="1600" i="1" dirty="0" err="1">
                          <a:solidFill>
                            <a:schemeClr val="bg1"/>
                          </a:solidFill>
                        </a:rPr>
                        <a:t>pd.read_csv</a:t>
                      </a:r>
                      <a:r>
                        <a:rPr lang="en-IN" sz="1600" i="1" dirty="0">
                          <a:solidFill>
                            <a:schemeClr val="bg1"/>
                          </a:solidFill>
                        </a:rPr>
                        <a:t>(“gen_image_vec_3000_4000.csv”)</a:t>
                      </a:r>
                    </a:p>
                  </a:txBody>
                  <a:tcPr/>
                </a:tc>
                <a:extLst>
                  <a:ext uri="{0D108BD9-81ED-4DB2-BD59-A6C34878D82A}">
                    <a16:rowId xmlns:a16="http://schemas.microsoft.com/office/drawing/2014/main" val="1585524039"/>
                  </a:ext>
                </a:extLst>
              </a:tr>
              <a:tr h="243696">
                <a:tc>
                  <a:txBody>
                    <a:bodyPr/>
                    <a:lstStyle/>
                    <a:p>
                      <a:pPr algn="ctr"/>
                      <a:r>
                        <a:rPr lang="en-IN" sz="1600" i="1" dirty="0">
                          <a:solidFill>
                            <a:schemeClr val="accent1"/>
                          </a:solidFill>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data5 = </a:t>
                      </a:r>
                      <a:r>
                        <a:rPr lang="en-IN" sz="1600" i="1" dirty="0" err="1">
                          <a:solidFill>
                            <a:schemeClr val="bg1"/>
                          </a:solidFill>
                        </a:rPr>
                        <a:t>pd.read_csv</a:t>
                      </a:r>
                      <a:r>
                        <a:rPr lang="en-IN" sz="1600" i="1" dirty="0">
                          <a:solidFill>
                            <a:schemeClr val="bg1"/>
                          </a:solidFill>
                        </a:rPr>
                        <a:t>(“gen_image_vec_4000_5000.csv”)</a:t>
                      </a:r>
                    </a:p>
                  </a:txBody>
                  <a:tcPr/>
                </a:tc>
                <a:extLst>
                  <a:ext uri="{0D108BD9-81ED-4DB2-BD59-A6C34878D82A}">
                    <a16:rowId xmlns:a16="http://schemas.microsoft.com/office/drawing/2014/main" val="323600723"/>
                  </a:ext>
                </a:extLst>
              </a:tr>
              <a:tr h="243696">
                <a:tc>
                  <a:txBody>
                    <a:bodyPr/>
                    <a:lstStyle/>
                    <a:p>
                      <a:pPr algn="ctr"/>
                      <a:r>
                        <a:rPr lang="en-IN" sz="1600" i="1" dirty="0">
                          <a:solidFill>
                            <a:schemeClr val="accent1"/>
                          </a:solidFill>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data6 = </a:t>
                      </a:r>
                      <a:r>
                        <a:rPr lang="en-IN" sz="1600" i="1" dirty="0" err="1">
                          <a:solidFill>
                            <a:schemeClr val="bg1"/>
                          </a:solidFill>
                        </a:rPr>
                        <a:t>pd.read_csv</a:t>
                      </a:r>
                      <a:r>
                        <a:rPr lang="en-IN" sz="1600" i="1" dirty="0">
                          <a:solidFill>
                            <a:schemeClr val="bg1"/>
                          </a:solidFill>
                        </a:rPr>
                        <a:t>(“gen_image_vec_5000_6000.csv”)</a:t>
                      </a:r>
                    </a:p>
                  </a:txBody>
                  <a:tcPr/>
                </a:tc>
                <a:extLst>
                  <a:ext uri="{0D108BD9-81ED-4DB2-BD59-A6C34878D82A}">
                    <a16:rowId xmlns:a16="http://schemas.microsoft.com/office/drawing/2014/main" val="3508601488"/>
                  </a:ext>
                </a:extLst>
              </a:tr>
              <a:tr h="243696">
                <a:tc>
                  <a:txBody>
                    <a:bodyPr/>
                    <a:lstStyle/>
                    <a:p>
                      <a:pPr algn="ctr"/>
                      <a:r>
                        <a:rPr lang="en-IN" sz="1600" i="1" dirty="0">
                          <a:solidFill>
                            <a:schemeClr val="accent1"/>
                          </a:solidFill>
                        </a:rPr>
                        <a:t>8</a:t>
                      </a:r>
                    </a:p>
                  </a:txBody>
                  <a:tcPr/>
                </a:tc>
                <a:tc>
                  <a:txBody>
                    <a:bodyPr/>
                    <a:lstStyle/>
                    <a:p>
                      <a:r>
                        <a:rPr lang="en-IN" sz="1600" i="1" dirty="0">
                          <a:solidFill>
                            <a:schemeClr val="bg1"/>
                          </a:solidFill>
                        </a:rPr>
                        <a:t>data = </a:t>
                      </a:r>
                      <a:r>
                        <a:rPr lang="en-IN" sz="1600" i="1" dirty="0" err="1">
                          <a:solidFill>
                            <a:schemeClr val="bg1"/>
                          </a:solidFill>
                        </a:rPr>
                        <a:t>pd.concat</a:t>
                      </a:r>
                      <a:r>
                        <a:rPr lang="en-IN" sz="1600" i="1" dirty="0">
                          <a:solidFill>
                            <a:schemeClr val="bg1"/>
                          </a:solidFill>
                        </a:rPr>
                        <a:t>([data1, data2, data3, data4, data5, data6]).</a:t>
                      </a:r>
                      <a:r>
                        <a:rPr lang="en-IN" sz="1600" i="1" dirty="0" err="1">
                          <a:solidFill>
                            <a:schemeClr val="bg1"/>
                          </a:solidFill>
                        </a:rPr>
                        <a:t>reset_index</a:t>
                      </a:r>
                      <a:r>
                        <a:rPr lang="en-IN" sz="1600" i="1" dirty="0">
                          <a:solidFill>
                            <a:schemeClr val="bg1"/>
                          </a:solidFill>
                        </a:rPr>
                        <a:t>(drop=True)</a:t>
                      </a:r>
                    </a:p>
                  </a:txBody>
                  <a:tcPr/>
                </a:tc>
                <a:extLst>
                  <a:ext uri="{0D108BD9-81ED-4DB2-BD59-A6C34878D82A}">
                    <a16:rowId xmlns:a16="http://schemas.microsoft.com/office/drawing/2014/main" val="500996964"/>
                  </a:ext>
                </a:extLst>
              </a:tr>
              <a:tr h="243696">
                <a:tc>
                  <a:txBody>
                    <a:bodyPr/>
                    <a:lstStyle/>
                    <a:p>
                      <a:pPr algn="ctr"/>
                      <a:r>
                        <a:rPr lang="en-IN" sz="1600" i="1" dirty="0">
                          <a:solidFill>
                            <a:schemeClr val="accent1"/>
                          </a:solidFill>
                        </a:rPr>
                        <a:t>9</a:t>
                      </a:r>
                    </a:p>
                  </a:txBody>
                  <a:tcPr/>
                </a:tc>
                <a:tc>
                  <a:txBody>
                    <a:bodyPr/>
                    <a:lstStyle/>
                    <a:p>
                      <a:r>
                        <a:rPr lang="en-IN" sz="1600" i="1" dirty="0" err="1">
                          <a:solidFill>
                            <a:schemeClr val="bg1"/>
                          </a:solidFill>
                        </a:rPr>
                        <a:t>data.to_csv</a:t>
                      </a:r>
                      <a:r>
                        <a:rPr lang="en-IN" sz="1600" i="1" dirty="0">
                          <a:solidFill>
                            <a:schemeClr val="bg1"/>
                          </a:solidFill>
                        </a:rPr>
                        <a:t>(“train_imagename_bottleneck_feat.csv”, index=False)</a:t>
                      </a:r>
                    </a:p>
                  </a:txBody>
                  <a:tcPr/>
                </a:tc>
                <a:extLst>
                  <a:ext uri="{0D108BD9-81ED-4DB2-BD59-A6C34878D82A}">
                    <a16:rowId xmlns:a16="http://schemas.microsoft.com/office/drawing/2014/main" val="2211773331"/>
                  </a:ext>
                </a:extLst>
              </a:tr>
            </a:tbl>
          </a:graphicData>
        </a:graphic>
      </p:graphicFrame>
    </p:spTree>
    <p:extLst>
      <p:ext uri="{BB962C8B-B14F-4D97-AF65-F5344CB8AC3E}">
        <p14:creationId xmlns:p14="http://schemas.microsoft.com/office/powerpoint/2010/main" val="131154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5"/>
            </a:pPr>
            <a:r>
              <a:rPr lang="en-IN" sz="2000" dirty="0"/>
              <a:t>Script “scripts/training_GColab.py” does following tasks:</a:t>
            </a:r>
          </a:p>
          <a:p>
            <a:pPr marL="914400" lvl="1" indent="-457200" algn="just">
              <a:lnSpc>
                <a:spcPct val="100000"/>
              </a:lnSpc>
              <a:spcBef>
                <a:spcPts val="0"/>
              </a:spcBef>
              <a:buFont typeface="+mj-lt"/>
              <a:buAutoNum type="romanLcPeriod"/>
            </a:pPr>
            <a:r>
              <a:rPr lang="en-IN" sz="1900" dirty="0"/>
              <a:t>Upload following files on Google Drive:</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endParaRPr lang="en-IN" sz="1800" dirty="0"/>
          </a:p>
          <a:p>
            <a:pPr marL="914400" lvl="2" indent="0" algn="just">
              <a:lnSpc>
                <a:spcPct val="100000"/>
              </a:lnSpc>
              <a:spcBef>
                <a:spcPts val="0"/>
              </a:spcBef>
              <a:buNone/>
            </a:pPr>
            <a:endParaRPr lang="en-IN" sz="1900" dirty="0"/>
          </a:p>
          <a:p>
            <a:pPr marL="914400" lvl="2" indent="0" algn="just">
              <a:lnSpc>
                <a:spcPct val="100000"/>
              </a:lnSpc>
              <a:spcBef>
                <a:spcPts val="0"/>
              </a:spcBef>
              <a:buNone/>
            </a:pPr>
            <a:r>
              <a:rPr lang="en-IN" sz="1900" dirty="0"/>
              <a:t>All files mentioned above are generated in previous steps except “glove.6B.200d.txt”. It is a pre-trained model from NLP (Natural Language Processing). We will discuss in detail about this model in the upcoming slides.</a:t>
            </a:r>
          </a:p>
          <a:p>
            <a:pPr marL="914400" lvl="1" indent="-457200" algn="just">
              <a:lnSpc>
                <a:spcPct val="100000"/>
              </a:lnSpc>
              <a:spcBef>
                <a:spcPts val="0"/>
              </a:spcBef>
              <a:buFont typeface="+mj-lt"/>
              <a:buAutoNum type="romanLcPeriod" startAt="2"/>
            </a:pPr>
            <a:r>
              <a:rPr lang="en-IN" sz="1900" dirty="0"/>
              <a:t>First thing that this script does is reading above mentioned files. It will create dictionary type variable for </a:t>
            </a:r>
            <a:r>
              <a:rPr lang="en-IN" sz="1900" dirty="0" err="1"/>
              <a:t>i</a:t>
            </a:r>
            <a:r>
              <a:rPr lang="en-IN" sz="19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900" dirty="0"/>
              <a:t>After reading “vocabulary.txt”, it creates a dictionary, “</a:t>
            </a:r>
            <a:r>
              <a:rPr lang="en-IN" sz="1900" dirty="0" err="1"/>
              <a:t>wordtoix</a:t>
            </a:r>
            <a:r>
              <a:rPr lang="en-IN" sz="1900" dirty="0"/>
              <a:t>” (i.e., word-to-index). This dictionary type variable has all words of our cleaned captions as key and their line number in vocabulary.txt as value. This variable (i.e., “</a:t>
            </a:r>
            <a:r>
              <a:rPr lang="en-IN" sz="1900" dirty="0" err="1"/>
              <a:t>wordtoix</a:t>
            </a:r>
            <a:r>
              <a:rPr lang="en-IN" sz="19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900" dirty="0"/>
              <a:t>Similar to </a:t>
            </a:r>
            <a:r>
              <a:rPr lang="en-IN" sz="1900" dirty="0" err="1"/>
              <a:t>wordtoix</a:t>
            </a:r>
            <a:r>
              <a:rPr lang="en-IN" sz="1900" dirty="0"/>
              <a:t>, we also create one more variable “</a:t>
            </a:r>
            <a:r>
              <a:rPr lang="en-IN" sz="1900" dirty="0" err="1"/>
              <a:t>ixtoword</a:t>
            </a:r>
            <a:r>
              <a:rPr lang="en-IN" sz="1900" dirty="0"/>
              <a:t>”. This variable is also of dictionary type but has line number as key and word as value. This variable will be helpful during inference.</a:t>
            </a:r>
          </a:p>
          <a:p>
            <a:pPr marL="914400" lvl="1" indent="-457200" algn="just">
              <a:lnSpc>
                <a:spcPct val="100000"/>
              </a:lnSpc>
              <a:spcBef>
                <a:spcPts val="0"/>
              </a:spcBef>
              <a:buFont typeface="+mj-lt"/>
              <a:buAutoNum type="romanLcPeriod" startAt="2"/>
            </a:pPr>
            <a:r>
              <a:rPr lang="en-IN" sz="1900" dirty="0"/>
              <a:t>Script will save “</a:t>
            </a:r>
            <a:r>
              <a:rPr lang="en-IN" sz="1900" dirty="0" err="1"/>
              <a:t>wordtoix</a:t>
            </a:r>
            <a:r>
              <a:rPr lang="en-IN" sz="1900" dirty="0"/>
              <a:t>” and “</a:t>
            </a:r>
            <a:r>
              <a:rPr lang="en-IN" sz="1900" dirty="0" err="1"/>
              <a:t>ixtoword</a:t>
            </a:r>
            <a:r>
              <a:rPr lang="en-IN" sz="1900" dirty="0"/>
              <a:t>” as csv file for later use (when you will make inference without running this training script).</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graphicFrame>
        <p:nvGraphicFramePr>
          <p:cNvPr id="6" name="Table 6">
            <a:extLst>
              <a:ext uri="{FF2B5EF4-FFF2-40B4-BE49-F238E27FC236}">
                <a16:creationId xmlns:a16="http://schemas.microsoft.com/office/drawing/2014/main" id="{B5A67E9F-258D-4488-8F85-5457E84D83EF}"/>
              </a:ext>
            </a:extLst>
          </p:cNvPr>
          <p:cNvGraphicFramePr>
            <a:graphicFrameLocks noGrp="1"/>
          </p:cNvGraphicFramePr>
          <p:nvPr>
            <p:extLst>
              <p:ext uri="{D42A27DB-BD31-4B8C-83A1-F6EECF244321}">
                <p14:modId xmlns:p14="http://schemas.microsoft.com/office/powerpoint/2010/main" val="2903512846"/>
              </p:ext>
            </p:extLst>
          </p:nvPr>
        </p:nvGraphicFramePr>
        <p:xfrm>
          <a:off x="1842052" y="1726831"/>
          <a:ext cx="9511748" cy="1112520"/>
        </p:xfrm>
        <a:graphic>
          <a:graphicData uri="http://schemas.openxmlformats.org/drawingml/2006/table">
            <a:tbl>
              <a:tblPr bandRow="1">
                <a:tableStyleId>{5C22544A-7EE6-4342-B048-85BDC9FD1C3A}</a:tableStyleId>
              </a:tblPr>
              <a:tblGrid>
                <a:gridCol w="4755874">
                  <a:extLst>
                    <a:ext uri="{9D8B030D-6E8A-4147-A177-3AD203B41FA5}">
                      <a16:colId xmlns:a16="http://schemas.microsoft.com/office/drawing/2014/main" val="736955682"/>
                    </a:ext>
                  </a:extLst>
                </a:gridCol>
                <a:gridCol w="4755874">
                  <a:extLst>
                    <a:ext uri="{9D8B030D-6E8A-4147-A177-3AD203B41FA5}">
                      <a16:colId xmlns:a16="http://schemas.microsoft.com/office/drawing/2014/main" val="637564705"/>
                    </a:ext>
                  </a:extLst>
                </a:gridCol>
              </a:tblGrid>
              <a:tr h="370840">
                <a:tc>
                  <a:txBody>
                    <a:bodyPr/>
                    <a:lstStyle/>
                    <a:p>
                      <a:r>
                        <a:rPr lang="en-IN" sz="1800" dirty="0" err="1"/>
                        <a:t>i</a:t>
                      </a:r>
                      <a:r>
                        <a:rPr lang="en-IN" sz="18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ii. train_imagename_bottleneck_feat.csv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36873272"/>
                  </a:ext>
                </a:extLst>
              </a:tr>
              <a:tr h="370840">
                <a:tc>
                  <a:txBody>
                    <a:bodyPr/>
                    <a:lstStyle/>
                    <a:p>
                      <a:r>
                        <a:rPr lang="en-IN" sz="18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1995317"/>
                  </a:ext>
                </a:extLst>
              </a:tr>
              <a:tr h="370840">
                <a:tc>
                  <a:txBody>
                    <a:bodyPr/>
                    <a:lstStyle/>
                    <a:p>
                      <a:r>
                        <a:rPr lang="en-IN" sz="1800" dirty="0"/>
                        <a:t>v. glove.6B.200d.txt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08994494"/>
                  </a:ext>
                </a:extLst>
              </a:tr>
            </a:tbl>
          </a:graphicData>
        </a:graphic>
      </p:graphicFrame>
    </p:spTree>
    <p:extLst>
      <p:ext uri="{BB962C8B-B14F-4D97-AF65-F5344CB8AC3E}">
        <p14:creationId xmlns:p14="http://schemas.microsoft.com/office/powerpoint/2010/main" val="71779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classic solution (i.e., encoder / decoder based approach) for Image Captioning is implemented. An advanced solution for Image Captioning is Attention Mechanism which is also quite useful for Neural Machine Translation (i.e., translating text from one natural language to another natural language).</a:t>
            </a:r>
          </a:p>
          <a:p>
            <a:pPr algn="just">
              <a:lnSpc>
                <a:spcPct val="100000"/>
              </a:lnSpc>
              <a:spcBef>
                <a:spcPts val="0"/>
              </a:spcBef>
              <a:buFont typeface="Wingdings" panose="05000000000000000000" pitchFamily="2" charset="2"/>
              <a:buChar char="Ø"/>
            </a:pPr>
            <a:r>
              <a:rPr lang="en-IN" sz="2000" dirty="0"/>
              <a:t>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Following 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a16="http://schemas.microsoft.com/office/drawing/2014/main"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a16="http://schemas.microsoft.com/office/drawing/2014/main" id="{6EA1B5B0-566F-495F-89A1-3DADA4C9C5D7}"/>
              </a:ext>
            </a:extLst>
          </p:cNvPr>
          <p:cNvSpPr txBox="1"/>
          <p:nvPr/>
        </p:nvSpPr>
        <p:spPr>
          <a:xfrm>
            <a:off x="1073426" y="4514830"/>
            <a:ext cx="7182678" cy="1754326"/>
          </a:xfrm>
          <a:prstGeom prst="rect">
            <a:avLst/>
          </a:prstGeom>
          <a:noFill/>
        </p:spPr>
        <p:txBody>
          <a:bodyPr wrap="square" rtlCol="0">
            <a:spAutoFit/>
          </a:bodyPr>
          <a:lstStyle/>
          <a:p>
            <a:r>
              <a:rPr lang="en-US" dirty="0"/>
              <a:t>1. Children sit and watch the fish moving in the pond.</a:t>
            </a:r>
            <a:br>
              <a:rPr lang="en-US" dirty="0"/>
            </a:br>
            <a:r>
              <a:rPr lang="en-US" dirty="0"/>
              <a:t>2. people stare at the orange fish.</a:t>
            </a:r>
            <a:br>
              <a:rPr lang="en-US" dirty="0"/>
            </a:br>
            <a:r>
              <a:rPr lang="en-US" dirty="0"/>
              <a:t>3. Several people are standing near a fish pond.</a:t>
            </a:r>
            <a:br>
              <a:rPr lang="en-US" dirty="0"/>
            </a:br>
            <a:r>
              <a:rPr lang="en-US" dirty="0"/>
              <a:t>4. Some children watching fish in a pool.</a:t>
            </a:r>
            <a:br>
              <a:rPr lang="en-US" dirty="0"/>
            </a:br>
            <a:r>
              <a:rPr lang="en-US" dirty="0"/>
              <a:t>5. There are several people and children looking into water with a blue tiled floor and goldfish.</a:t>
            </a:r>
          </a:p>
        </p:txBody>
      </p:sp>
      <p:sp>
        <p:nvSpPr>
          <p:cNvPr id="7" name="Footer Placeholder 6">
            <a:extLst>
              <a:ext uri="{FF2B5EF4-FFF2-40B4-BE49-F238E27FC236}">
                <a16:creationId xmlns:a16="http://schemas.microsoft.com/office/drawing/2014/main"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a16="http://schemas.microsoft.com/office/drawing/2014/main"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spTree>
    <p:extLst>
      <p:ext uri="{BB962C8B-B14F-4D97-AF65-F5344CB8AC3E}">
        <p14:creationId xmlns:p14="http://schemas.microsoft.com/office/powerpoint/2010/main" val="97500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(InceptionV3, 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graphicFrame>
        <p:nvGraphicFramePr>
          <p:cNvPr id="7" name="Table 7">
            <a:extLst>
              <a:ext uri="{FF2B5EF4-FFF2-40B4-BE49-F238E27FC236}">
                <a16:creationId xmlns:a16="http://schemas.microsoft.com/office/drawing/2014/main"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a16="http://schemas.microsoft.com/office/drawing/2014/main" val="3034872970"/>
                    </a:ext>
                  </a:extLst>
                </a:gridCol>
                <a:gridCol w="4598504">
                  <a:extLst>
                    <a:ext uri="{9D8B030D-6E8A-4147-A177-3AD203B41FA5}">
                      <a16:colId xmlns:a16="http://schemas.microsoft.com/office/drawing/2014/main"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7956420"/>
                  </a:ext>
                </a:extLst>
              </a:tr>
            </a:tbl>
          </a:graphicData>
        </a:graphic>
      </p:graphicFrame>
      <p:pic>
        <p:nvPicPr>
          <p:cNvPr id="9" name="Picture 8">
            <a:extLst>
              <a:ext uri="{FF2B5EF4-FFF2-40B4-BE49-F238E27FC236}">
                <a16:creationId xmlns:a16="http://schemas.microsoft.com/office/drawing/2014/main" id="{E31162F2-89B2-4922-87BE-A47BDDD25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a16="http://schemas.microsoft.com/office/drawing/2014/main"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a16="http://schemas.microsoft.com/office/drawing/2014/main" val="1625993285"/>
                    </a:ext>
                  </a:extLst>
                </a:gridCol>
                <a:gridCol w="2087097">
                  <a:extLst>
                    <a:ext uri="{9D8B030D-6E8A-4147-A177-3AD203B41FA5}">
                      <a16:colId xmlns:a16="http://schemas.microsoft.com/office/drawing/2014/main" val="2002752227"/>
                    </a:ext>
                  </a:extLst>
                </a:gridCol>
                <a:gridCol w="2087097">
                  <a:extLst>
                    <a:ext uri="{9D8B030D-6E8A-4147-A177-3AD203B41FA5}">
                      <a16:colId xmlns:a16="http://schemas.microsoft.com/office/drawing/2014/main" val="1168972226"/>
                    </a:ext>
                  </a:extLst>
                </a:gridCol>
                <a:gridCol w="2087097">
                  <a:extLst>
                    <a:ext uri="{9D8B030D-6E8A-4147-A177-3AD203B41FA5}">
                      <a16:colId xmlns:a16="http://schemas.microsoft.com/office/drawing/2014/main" val="873165184"/>
                    </a:ext>
                  </a:extLst>
                </a:gridCol>
                <a:gridCol w="2087097">
                  <a:extLst>
                    <a:ext uri="{9D8B030D-6E8A-4147-A177-3AD203B41FA5}">
                      <a16:colId xmlns:a16="http://schemas.microsoft.com/office/drawing/2014/main"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4948506"/>
                  </a:ext>
                </a:extLst>
              </a:tr>
            </a:tbl>
          </a:graphicData>
        </a:graphic>
      </p:graphicFrame>
      <p:graphicFrame>
        <p:nvGraphicFramePr>
          <p:cNvPr id="13" name="Table 13">
            <a:extLst>
              <a:ext uri="{FF2B5EF4-FFF2-40B4-BE49-F238E27FC236}">
                <a16:creationId xmlns:a16="http://schemas.microsoft.com/office/drawing/2014/main"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a16="http://schemas.microsoft.com/office/drawing/2014/main" val="764850448"/>
                    </a:ext>
                  </a:extLst>
                </a:gridCol>
                <a:gridCol w="3505200">
                  <a:extLst>
                    <a:ext uri="{9D8B030D-6E8A-4147-A177-3AD203B41FA5}">
                      <a16:colId xmlns:a16="http://schemas.microsoft.com/office/drawing/2014/main" val="348465865"/>
                    </a:ext>
                  </a:extLst>
                </a:gridCol>
                <a:gridCol w="3505200">
                  <a:extLst>
                    <a:ext uri="{9D8B030D-6E8A-4147-A177-3AD203B41FA5}">
                      <a16:colId xmlns:a16="http://schemas.microsoft.com/office/drawing/2014/main"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008200"/>
                  </a:ext>
                </a:extLst>
              </a:tr>
            </a:tbl>
          </a:graphicData>
        </a:graphic>
      </p:graphicFrame>
    </p:spTree>
    <p:extLst>
      <p:ext uri="{BB962C8B-B14F-4D97-AF65-F5344CB8AC3E}">
        <p14:creationId xmlns:p14="http://schemas.microsoft.com/office/powerpoint/2010/main" val="3018812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graphicFrame>
        <p:nvGraphicFramePr>
          <p:cNvPr id="6" name="Table 6">
            <a:extLst>
              <a:ext uri="{FF2B5EF4-FFF2-40B4-BE49-F238E27FC236}">
                <a16:creationId xmlns:a16="http://schemas.microsoft.com/office/drawing/2014/main"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a16="http://schemas.microsoft.com/office/drawing/2014/main" val="3249865570"/>
                    </a:ext>
                  </a:extLst>
                </a:gridCol>
                <a:gridCol w="4041913">
                  <a:extLst>
                    <a:ext uri="{9D8B030D-6E8A-4147-A177-3AD203B41FA5}">
                      <a16:colId xmlns:a16="http://schemas.microsoft.com/office/drawing/2014/main" val="371997466"/>
                    </a:ext>
                  </a:extLst>
                </a:gridCol>
                <a:gridCol w="3472070">
                  <a:extLst>
                    <a:ext uri="{9D8B030D-6E8A-4147-A177-3AD203B41FA5}">
                      <a16:colId xmlns:a16="http://schemas.microsoft.com/office/drawing/2014/main" val="4110403680"/>
                    </a:ext>
                  </a:extLst>
                </a:gridCol>
                <a:gridCol w="2302566">
                  <a:extLst>
                    <a:ext uri="{9D8B030D-6E8A-4147-A177-3AD203B41FA5}">
                      <a16:colId xmlns:a16="http://schemas.microsoft.com/office/drawing/2014/main"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a16="http://schemas.microsoft.com/office/drawing/2014/main"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a16="http://schemas.microsoft.com/office/drawing/2014/main"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a16="http://schemas.microsoft.com/office/drawing/2014/main"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a16="http://schemas.microsoft.com/office/drawing/2014/main"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a16="http://schemas.microsoft.com/office/drawing/2014/main"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705947826"/>
                  </a:ext>
                </a:extLst>
              </a:tr>
            </a:tbl>
          </a:graphicData>
        </a:graphic>
      </p:graphicFrame>
    </p:spTree>
    <p:extLst>
      <p:ext uri="{BB962C8B-B14F-4D97-AF65-F5344CB8AC3E}">
        <p14:creationId xmlns:p14="http://schemas.microsoft.com/office/powerpoint/2010/main" val="87897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a16="http://schemas.microsoft.com/office/drawing/2014/main"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a16="http://schemas.microsoft.com/office/drawing/2014/main" val="3967142194"/>
                    </a:ext>
                  </a:extLst>
                </a:gridCol>
                <a:gridCol w="4850295">
                  <a:extLst>
                    <a:ext uri="{9D8B030D-6E8A-4147-A177-3AD203B41FA5}">
                      <a16:colId xmlns:a16="http://schemas.microsoft.com/office/drawing/2014/main" val="845744349"/>
                    </a:ext>
                  </a:extLst>
                </a:gridCol>
                <a:gridCol w="3286539">
                  <a:extLst>
                    <a:ext uri="{9D8B030D-6E8A-4147-A177-3AD203B41FA5}">
                      <a16:colId xmlns:a16="http://schemas.microsoft.com/office/drawing/2014/main" val="3119492930"/>
                    </a:ext>
                  </a:extLst>
                </a:gridCol>
                <a:gridCol w="1719469">
                  <a:extLst>
                    <a:ext uri="{9D8B030D-6E8A-4147-A177-3AD203B41FA5}">
                      <a16:colId xmlns:a16="http://schemas.microsoft.com/office/drawing/2014/main"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a16="http://schemas.microsoft.com/office/drawing/2014/main"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a16="http://schemas.microsoft.com/office/drawing/2014/main"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a16="http://schemas.microsoft.com/office/drawing/2014/main"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1615818627"/>
                  </a:ext>
                </a:extLst>
              </a:tr>
            </a:tbl>
          </a:graphicData>
        </a:graphic>
      </p:graphicFrame>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
        <p:nvSpPr>
          <p:cNvPr id="7" name="TextBox 6">
            <a:extLst>
              <a:ext uri="{FF2B5EF4-FFF2-40B4-BE49-F238E27FC236}">
                <a16:creationId xmlns:a16="http://schemas.microsoft.com/office/drawing/2014/main" id="{D3EFAF3B-6ACA-4777-8366-4A6C243E7E2F}"/>
              </a:ext>
            </a:extLst>
          </p:cNvPr>
          <p:cNvSpPr txBox="1"/>
          <p:nvPr/>
        </p:nvSpPr>
        <p:spPr>
          <a:xfrm>
            <a:off x="838200" y="5437025"/>
            <a:ext cx="10515596" cy="646331"/>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p:txBody>
      </p:sp>
    </p:spTree>
    <p:extLst>
      <p:ext uri="{BB962C8B-B14F-4D97-AF65-F5344CB8AC3E}">
        <p14:creationId xmlns:p14="http://schemas.microsoft.com/office/powerpoint/2010/main" val="56884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InceptionV3</a:t>
            </a:r>
          </a:p>
          <a:p>
            <a:pPr marL="457200" indent="-457200" algn="just">
              <a:lnSpc>
                <a:spcPct val="100000"/>
              </a:lnSpc>
              <a:spcBef>
                <a:spcPts val="0"/>
              </a:spcBef>
              <a:buFont typeface="+mj-lt"/>
              <a:buAutoNum type="arabicPeriod"/>
            </a:pPr>
            <a:r>
              <a:rPr lang="en-IN" sz="2000" dirty="0" err="1"/>
              <a:t>GloVe</a:t>
            </a: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spTree>
    <p:extLst>
      <p:ext uri="{BB962C8B-B14F-4D97-AF65-F5344CB8AC3E}">
        <p14:creationId xmlns:p14="http://schemas.microsoft.com/office/powerpoint/2010/main" val="3689960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Architecture: </a:t>
            </a:r>
            <a:r>
              <a:rPr lang="en-IN" sz="2000" dirty="0" err="1"/>
              <a:t>Keras</a:t>
            </a:r>
            <a:endParaRPr lang="en-IN" sz="2000" dirty="0"/>
          </a:p>
          <a:p>
            <a:pPr algn="just">
              <a:lnSpc>
                <a:spcPct val="100000"/>
              </a:lnSpc>
              <a:spcBef>
                <a:spcPts val="0"/>
              </a:spcBef>
              <a:buFont typeface="Wingdings" panose="05000000000000000000" pitchFamily="2" charset="2"/>
              <a:buChar char="Ø"/>
            </a:pPr>
            <a:r>
              <a:rPr lang="en-IN" sz="2000" dirty="0"/>
              <a:t>Epochs: 20</a:t>
            </a:r>
          </a:p>
          <a:p>
            <a:pPr algn="just">
              <a:lnSpc>
                <a:spcPct val="100000"/>
              </a:lnSpc>
              <a:spcBef>
                <a:spcPts val="0"/>
              </a:spcBef>
              <a:buFont typeface="Wingdings" panose="05000000000000000000" pitchFamily="2" charset="2"/>
              <a:buChar char="Ø"/>
            </a:pPr>
            <a:r>
              <a:rPr lang="en-IN" sz="2000" dirty="0"/>
              <a:t>Number of images (each with 5 captions) per batch: 3</a:t>
            </a:r>
          </a:p>
          <a:p>
            <a:pPr algn="just">
              <a:lnSpc>
                <a:spcPct val="100000"/>
              </a:lnSpc>
              <a:spcBef>
                <a:spcPts val="0"/>
              </a:spcBef>
              <a:buFont typeface="Wingdings" panose="05000000000000000000" pitchFamily="2" charset="2"/>
              <a:buChar char="Ø"/>
            </a:pPr>
            <a:r>
              <a:rPr lang="en-IN" sz="2000" dirty="0"/>
              <a:t>Pre-trained models used: 	1. InceptionV3		2. </a:t>
            </a:r>
            <a:r>
              <a:rPr lang="en-IN" sz="2000" dirty="0" err="1"/>
              <a:t>GloVe</a:t>
            </a:r>
            <a:endParaRPr lang="en-IN" sz="2000" dirty="0"/>
          </a:p>
          <a:p>
            <a:pPr algn="just">
              <a:lnSpc>
                <a:spcPct val="100000"/>
              </a:lnSpc>
              <a:spcBef>
                <a:spcPts val="0"/>
              </a:spcBef>
              <a:buFont typeface="Wingdings" panose="05000000000000000000" pitchFamily="2" charset="2"/>
              <a:buChar char="Ø"/>
            </a:pPr>
            <a:r>
              <a:rPr lang="en-IN" sz="2000" dirty="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a:t>As it is said earlier that the classical Encoder-Decoder solution is implemented here. Following is the architecture of this solution:</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pic>
        <p:nvPicPr>
          <p:cNvPr id="7" name="Picture 6" descr="A picture containing flower, plant&#10;&#10;Description automatically generated">
            <a:extLst>
              <a:ext uri="{FF2B5EF4-FFF2-40B4-BE49-F238E27FC236}">
                <a16:creationId xmlns:a16="http://schemas.microsoft.com/office/drawing/2014/main" id="{E590613B-9711-44BB-88CD-E80C9F360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a16="http://schemas.microsoft.com/office/drawing/2014/main"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a16="http://schemas.microsoft.com/office/drawing/2014/main"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a16="http://schemas.microsoft.com/office/drawing/2014/main"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a16="http://schemas.microsoft.com/office/drawing/2014/main"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InceptionV3</a:t>
            </a:r>
          </a:p>
        </p:txBody>
      </p:sp>
      <p:cxnSp>
        <p:nvCxnSpPr>
          <p:cNvPr id="64" name="Straight Arrow Connector 63">
            <a:extLst>
              <a:ext uri="{FF2B5EF4-FFF2-40B4-BE49-F238E27FC236}">
                <a16:creationId xmlns:a16="http://schemas.microsoft.com/office/drawing/2014/main"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a16="http://schemas.microsoft.com/office/drawing/2014/main"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a16="http://schemas.microsoft.com/office/drawing/2014/main"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a16="http://schemas.microsoft.com/office/drawing/2014/main"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a16="http://schemas.microsoft.com/office/drawing/2014/main"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a16="http://schemas.microsoft.com/office/drawing/2014/main"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spTree>
    <p:extLst>
      <p:ext uri="{BB962C8B-B14F-4D97-AF65-F5344CB8AC3E}">
        <p14:creationId xmlns:p14="http://schemas.microsoft.com/office/powerpoint/2010/main" val="412015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Add neural network code</a:t>
            </a:r>
          </a:p>
          <a:p>
            <a:pPr algn="just">
              <a:lnSpc>
                <a:spcPct val="100000"/>
              </a:lnSpc>
              <a:spcBef>
                <a:spcPts val="0"/>
              </a:spcBef>
              <a:buFont typeface="Wingdings" panose="05000000000000000000" pitchFamily="2" charset="2"/>
              <a:buChar char="Ø"/>
            </a:pPr>
            <a:r>
              <a:rPr lang="en-IN" sz="2000" dirty="0"/>
              <a:t>Add line loading </a:t>
            </a:r>
            <a:r>
              <a:rPr lang="en-IN" sz="2000" dirty="0" err="1"/>
              <a:t>embedding_matrix</a:t>
            </a:r>
            <a:r>
              <a:rPr lang="en-IN" sz="2000" dirty="0"/>
              <a:t> in network</a:t>
            </a:r>
          </a:p>
          <a:p>
            <a:pPr algn="just">
              <a:lnSpc>
                <a:spcPct val="100000"/>
              </a:lnSpc>
              <a:spcBef>
                <a:spcPts val="0"/>
              </a:spcBef>
              <a:buFont typeface="Wingdings" panose="05000000000000000000" pitchFamily="2" charset="2"/>
              <a:buChar char="Ø"/>
            </a:pPr>
            <a:r>
              <a:rPr lang="en-IN" sz="2000" dirty="0"/>
              <a:t>Explanation of network including what embedding matrix is doing as weights in network and how it is contributing (all </a:t>
            </a:r>
            <a:r>
              <a:rPr lang="en-IN" sz="2000"/>
              <a:t>at mathematical level)</a:t>
            </a: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spTree>
    <p:extLst>
      <p:ext uri="{BB962C8B-B14F-4D97-AF65-F5344CB8AC3E}">
        <p14:creationId xmlns:p14="http://schemas.microsoft.com/office/powerpoint/2010/main" val="559195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spTree>
    <p:extLst>
      <p:ext uri="{BB962C8B-B14F-4D97-AF65-F5344CB8AC3E}">
        <p14:creationId xmlns:p14="http://schemas.microsoft.com/office/powerpoint/2010/main" val="3288925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28</a:t>
            </a:fld>
            <a:endParaRPr lang="en-IN"/>
          </a:p>
        </p:txBody>
      </p:sp>
    </p:spTree>
    <p:extLst>
      <p:ext uri="{BB962C8B-B14F-4D97-AF65-F5344CB8AC3E}">
        <p14:creationId xmlns:p14="http://schemas.microsoft.com/office/powerpoint/2010/main" val="229255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a16="http://schemas.microsoft.com/office/drawing/2014/main"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a16="http://schemas.microsoft.com/office/drawing/2014/main"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a16="http://schemas.microsoft.com/office/drawing/2014/main"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a16="http://schemas.microsoft.com/office/drawing/2014/main"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a16="http://schemas.microsoft.com/office/drawing/2014/main"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a16="http://schemas.microsoft.com/office/drawing/2014/main"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a16="http://schemas.microsoft.com/office/drawing/2014/main"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a16="http://schemas.microsoft.com/office/drawing/2014/main"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work Flickr8k dataset as this is sufficient to learn the implementation of Automatic Image Captioning.</a:t>
            </a:r>
          </a:p>
        </p:txBody>
      </p:sp>
      <p:sp>
        <p:nvSpPr>
          <p:cNvPr id="4" name="Footer Placeholder 3">
            <a:extLst>
              <a:ext uri="{FF2B5EF4-FFF2-40B4-BE49-F238E27FC236}">
                <a16:creationId xmlns:a16="http://schemas.microsoft.com/office/drawing/2014/main"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In this project, classic solution (i.e., simple encoder-decoder based approach) for Image Captioning is implemented.</a:t>
            </a:r>
          </a:p>
          <a:p>
            <a:pPr algn="just">
              <a:lnSpc>
                <a:spcPct val="100000"/>
              </a:lnSpc>
              <a:spcBef>
                <a:spcPts val="0"/>
              </a:spcBef>
              <a:buFont typeface="Wingdings" panose="05000000000000000000" pitchFamily="2" charset="2"/>
              <a:buChar char="Ø"/>
            </a:pPr>
            <a:r>
              <a:rPr lang="en-IN" sz="2000" dirty="0"/>
              <a:t>An advanced approach is also there, called as Attention Mechanism which is quite 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a16="http://schemas.microsoft.com/office/drawing/2014/main"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47778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5402</Words>
  <Application>Microsoft Office PowerPoint</Application>
  <PresentationFormat>Widescreen</PresentationFormat>
  <Paragraphs>553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Wingdings</vt:lpstr>
      <vt:lpstr>Office Theme</vt:lpstr>
      <vt:lpstr>Image Captioning Using Classical Encoder / Decoder Approach</vt:lpstr>
      <vt:lpstr>Introduction</vt:lpstr>
      <vt:lpstr>Introduction…</vt:lpstr>
      <vt:lpstr>Introduction…</vt:lpstr>
      <vt:lpstr>Dataset</vt:lpstr>
      <vt:lpstr>Technology</vt:lpstr>
      <vt:lpstr>Technology…</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Neural Networks Specific</vt:lpstr>
      <vt:lpstr>Neural Networks Specific…</vt:lpstr>
      <vt:lpstr>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Sanjay40 Singh</cp:lastModifiedBy>
  <cp:revision>115</cp:revision>
  <dcterms:created xsi:type="dcterms:W3CDTF">2021-05-05T11:03:14Z</dcterms:created>
  <dcterms:modified xsi:type="dcterms:W3CDTF">2021-05-09T11:39:50Z</dcterms:modified>
</cp:coreProperties>
</file>