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60" r:id="rId4"/>
    <p:sldId id="261" r:id="rId5"/>
    <p:sldId id="262" r:id="rId6"/>
    <p:sldId id="263" r:id="rId7"/>
    <p:sldId id="264" r:id="rId8"/>
    <p:sldId id="296" r:id="rId9"/>
    <p:sldId id="304" r:id="rId10"/>
    <p:sldId id="298" r:id="rId11"/>
    <p:sldId id="299" r:id="rId12"/>
    <p:sldId id="300" r:id="rId13"/>
    <p:sldId id="301" r:id="rId14"/>
    <p:sldId id="302" r:id="rId15"/>
    <p:sldId id="303" r:id="rId16"/>
    <p:sldId id="266" r:id="rId17"/>
    <p:sldId id="267" r:id="rId18"/>
    <p:sldId id="268" r:id="rId19"/>
    <p:sldId id="269" r:id="rId20"/>
    <p:sldId id="270" r:id="rId21"/>
    <p:sldId id="271" r:id="rId22"/>
    <p:sldId id="272" r:id="rId23"/>
    <p:sldId id="273" r:id="rId24"/>
    <p:sldId id="265" r:id="rId25"/>
    <p:sldId id="275" r:id="rId26"/>
    <p:sldId id="274" r:id="rId27"/>
    <p:sldId id="297" r:id="rId28"/>
    <p:sldId id="306" r:id="rId29"/>
    <p:sldId id="308" r:id="rId30"/>
    <p:sldId id="284" r:id="rId31"/>
    <p:sldId id="309" r:id="rId32"/>
    <p:sldId id="310" r:id="rId33"/>
    <p:sldId id="311" r:id="rId34"/>
    <p:sldId id="312" r:id="rId35"/>
    <p:sldId id="305" r:id="rId36"/>
    <p:sldId id="291" r:id="rId37"/>
    <p:sldId id="292" r:id="rId38"/>
    <p:sldId id="293" r:id="rId39"/>
    <p:sldId id="294" r:id="rId40"/>
    <p:sldId id="295" r:id="rId41"/>
    <p:sldId id="307" r:id="rId42"/>
    <p:sldId id="25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9" autoAdjust="0"/>
  </p:normalViewPr>
  <p:slideViewPr>
    <p:cSldViewPr snapToGrid="0">
      <p:cViewPr varScale="1">
        <p:scale>
          <a:sx n="63" d="100"/>
          <a:sy n="63" d="100"/>
        </p:scale>
        <p:origin x="-85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19CC-9519-4C5F-A78F-AFC3EB8C266D}" type="datetimeFigureOut">
              <a:rPr lang="en-IN" smtClean="0"/>
              <a:t>14-06-2021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8E6D6-E5B6-49CD-B281-C9A98B75D160}" type="slidenum">
              <a:rPr lang="en-IN" smtClean="0"/>
              <a:t>‹#›</a:t>
            </a:fld>
            <a:endParaRPr lang="en-IN"/>
          </a:p>
        </p:txBody>
      </p:sp>
    </p:spTree>
    <p:extLst>
      <p:ext uri="{BB962C8B-B14F-4D97-AF65-F5344CB8AC3E}">
        <p14:creationId xmlns:p14="http://schemas.microsoft.com/office/powerpoint/2010/main" val="347425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6677EC-8707-4820-BADA-C8D002623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4CA423-B559-4D4C-A990-FC9123A2D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3ABF47C-6BE7-481F-AB05-B52FBC9877B2}"/>
              </a:ext>
            </a:extLst>
          </p:cNvPr>
          <p:cNvSpPr>
            <a:spLocks noGrp="1"/>
          </p:cNvSpPr>
          <p:nvPr>
            <p:ph type="dt" sz="half" idx="10"/>
          </p:nvPr>
        </p:nvSpPr>
        <p:spPr/>
        <p:txBody>
          <a:bodyPr/>
          <a:lstStyle/>
          <a:p>
            <a:fld id="{95B38DEA-F89A-499A-81D4-0F17E13A0F54}" type="datetime1">
              <a:rPr lang="en-IN" smtClean="0"/>
              <a:t>14-06-2021</a:t>
            </a:fld>
            <a:endParaRPr lang="en-IN"/>
          </a:p>
        </p:txBody>
      </p:sp>
      <p:sp>
        <p:nvSpPr>
          <p:cNvPr id="5" name="Footer Placeholder 4">
            <a:extLst>
              <a:ext uri="{FF2B5EF4-FFF2-40B4-BE49-F238E27FC236}">
                <a16:creationId xmlns:a16="http://schemas.microsoft.com/office/drawing/2014/main" xmlns="" id="{CDB0413F-8EF5-4D34-BD5B-3C522BCECAD9}"/>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3F3B31F8-E781-4D49-A386-D0041E93058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963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13ED4C-2D41-4FDA-ACD9-CF186DD3C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E0B6A18-318A-4D0E-8ED7-59987F342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B20B605-C292-4D14-8912-8251D314F350}"/>
              </a:ext>
            </a:extLst>
          </p:cNvPr>
          <p:cNvSpPr>
            <a:spLocks noGrp="1"/>
          </p:cNvSpPr>
          <p:nvPr>
            <p:ph type="dt" sz="half" idx="10"/>
          </p:nvPr>
        </p:nvSpPr>
        <p:spPr/>
        <p:txBody>
          <a:bodyPr/>
          <a:lstStyle/>
          <a:p>
            <a:fld id="{52CB48DB-8752-4EC9-AEF1-132D60C612E3}" type="datetime1">
              <a:rPr lang="en-IN" smtClean="0"/>
              <a:t>14-06-2021</a:t>
            </a:fld>
            <a:endParaRPr lang="en-IN"/>
          </a:p>
        </p:txBody>
      </p:sp>
      <p:sp>
        <p:nvSpPr>
          <p:cNvPr id="5" name="Footer Placeholder 4">
            <a:extLst>
              <a:ext uri="{FF2B5EF4-FFF2-40B4-BE49-F238E27FC236}">
                <a16:creationId xmlns:a16="http://schemas.microsoft.com/office/drawing/2014/main" xmlns="" id="{0D230557-72CD-41CF-A4E5-A9B64FF15213}"/>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2FE1D16F-C026-46E0-A7C9-F83599048AE0}"/>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06504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469DE12-C071-4A7D-8AE5-91FA861BC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58265D5-5610-4284-BF94-42B608C74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06AA223-7897-4BD9-A6D1-A15242652B24}"/>
              </a:ext>
            </a:extLst>
          </p:cNvPr>
          <p:cNvSpPr>
            <a:spLocks noGrp="1"/>
          </p:cNvSpPr>
          <p:nvPr>
            <p:ph type="dt" sz="half" idx="10"/>
          </p:nvPr>
        </p:nvSpPr>
        <p:spPr/>
        <p:txBody>
          <a:bodyPr/>
          <a:lstStyle/>
          <a:p>
            <a:fld id="{20E4919B-0840-418F-81E8-D1EAC9FB2BFE}" type="datetime1">
              <a:rPr lang="en-IN" smtClean="0"/>
              <a:t>14-06-2021</a:t>
            </a:fld>
            <a:endParaRPr lang="en-IN"/>
          </a:p>
        </p:txBody>
      </p:sp>
      <p:sp>
        <p:nvSpPr>
          <p:cNvPr id="5" name="Footer Placeholder 4">
            <a:extLst>
              <a:ext uri="{FF2B5EF4-FFF2-40B4-BE49-F238E27FC236}">
                <a16:creationId xmlns:a16="http://schemas.microsoft.com/office/drawing/2014/main" xmlns="" id="{449AFCD7-05C4-4EFD-9123-53F406BD522A}"/>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0E1416BD-B766-4C6F-9275-FD4ACE1EE922}"/>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4005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2538AA-70C7-403B-9DCD-1DCB5FC6C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821E538-2875-4884-8011-6C623ABE5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F1CCF97-3F8D-4BE3-B3F4-704CF465CA7B}"/>
              </a:ext>
            </a:extLst>
          </p:cNvPr>
          <p:cNvSpPr>
            <a:spLocks noGrp="1"/>
          </p:cNvSpPr>
          <p:nvPr>
            <p:ph type="dt" sz="half" idx="10"/>
          </p:nvPr>
        </p:nvSpPr>
        <p:spPr/>
        <p:txBody>
          <a:bodyPr/>
          <a:lstStyle/>
          <a:p>
            <a:fld id="{14A56409-1144-459D-8580-EF29D8BAED4A}" type="datetime1">
              <a:rPr lang="en-IN" smtClean="0"/>
              <a:t>14-06-2021</a:t>
            </a:fld>
            <a:endParaRPr lang="en-IN"/>
          </a:p>
        </p:txBody>
      </p:sp>
      <p:sp>
        <p:nvSpPr>
          <p:cNvPr id="5" name="Footer Placeholder 4">
            <a:extLst>
              <a:ext uri="{FF2B5EF4-FFF2-40B4-BE49-F238E27FC236}">
                <a16:creationId xmlns:a16="http://schemas.microsoft.com/office/drawing/2014/main" xmlns="" id="{8FCA0885-0058-4DCE-B0D8-A392309ED5F6}"/>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12630807-4DF9-41CF-8A31-3107A20D42A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5316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EB71D-02FC-48B4-A779-ADFE40687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1083A76-206C-445B-88AB-6EA74EA88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948F319-72EC-4826-9DD2-EF3EA0136035}"/>
              </a:ext>
            </a:extLst>
          </p:cNvPr>
          <p:cNvSpPr>
            <a:spLocks noGrp="1"/>
          </p:cNvSpPr>
          <p:nvPr>
            <p:ph type="dt" sz="half" idx="10"/>
          </p:nvPr>
        </p:nvSpPr>
        <p:spPr/>
        <p:txBody>
          <a:bodyPr/>
          <a:lstStyle/>
          <a:p>
            <a:fld id="{67926871-090A-4D31-A9C1-76DEC3805894}" type="datetime1">
              <a:rPr lang="en-IN" smtClean="0"/>
              <a:t>14-06-2021</a:t>
            </a:fld>
            <a:endParaRPr lang="en-IN"/>
          </a:p>
        </p:txBody>
      </p:sp>
      <p:sp>
        <p:nvSpPr>
          <p:cNvPr id="5" name="Footer Placeholder 4">
            <a:extLst>
              <a:ext uri="{FF2B5EF4-FFF2-40B4-BE49-F238E27FC236}">
                <a16:creationId xmlns:a16="http://schemas.microsoft.com/office/drawing/2014/main" xmlns="" id="{BABA8B88-7AB1-4668-B759-ED40AF13F292}"/>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CCB6E71B-F180-4BD9-81AD-DA4B1CFA38B8}"/>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5262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7950D1-0BC5-4433-9307-0C1090AF4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D7D2B18-603C-40A0-AAAC-676EE2654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54421C5-CFEF-4155-AB5E-010A7A9A6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D14BCF1-40CD-4789-8B4C-1D20A8E3304C}"/>
              </a:ext>
            </a:extLst>
          </p:cNvPr>
          <p:cNvSpPr>
            <a:spLocks noGrp="1"/>
          </p:cNvSpPr>
          <p:nvPr>
            <p:ph type="dt" sz="half" idx="10"/>
          </p:nvPr>
        </p:nvSpPr>
        <p:spPr/>
        <p:txBody>
          <a:bodyPr/>
          <a:lstStyle/>
          <a:p>
            <a:fld id="{7F9657E2-E3D3-4B4C-9FD7-7329F62A123B}" type="datetime1">
              <a:rPr lang="en-IN" smtClean="0"/>
              <a:t>14-06-2021</a:t>
            </a:fld>
            <a:endParaRPr lang="en-IN"/>
          </a:p>
        </p:txBody>
      </p:sp>
      <p:sp>
        <p:nvSpPr>
          <p:cNvPr id="6" name="Footer Placeholder 5">
            <a:extLst>
              <a:ext uri="{FF2B5EF4-FFF2-40B4-BE49-F238E27FC236}">
                <a16:creationId xmlns:a16="http://schemas.microsoft.com/office/drawing/2014/main" xmlns="" id="{E4922A8D-303B-4526-80C4-42AED2713A8B}"/>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xmlns="" id="{E3C30F65-B743-42C4-8ABC-09B07934697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620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95C1A-15C2-48ED-B0F8-BAA935B81F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3F02048-7C2A-4B08-BF76-13F8E88F3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B11E60C-383E-4752-AAC7-4D0B3FA81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6B61BD6-6302-4813-867C-D0AAEEE20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DF16956-D767-410D-AAFD-FBDA7772B6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6D7FCDA-4AC0-4681-AE6C-03F9DBAEEE60}"/>
              </a:ext>
            </a:extLst>
          </p:cNvPr>
          <p:cNvSpPr>
            <a:spLocks noGrp="1"/>
          </p:cNvSpPr>
          <p:nvPr>
            <p:ph type="dt" sz="half" idx="10"/>
          </p:nvPr>
        </p:nvSpPr>
        <p:spPr/>
        <p:txBody>
          <a:bodyPr/>
          <a:lstStyle/>
          <a:p>
            <a:fld id="{664F21D5-2AAA-408A-910B-555FC11A1CF7}" type="datetime1">
              <a:rPr lang="en-IN" smtClean="0"/>
              <a:t>14-06-2021</a:t>
            </a:fld>
            <a:endParaRPr lang="en-IN"/>
          </a:p>
        </p:txBody>
      </p:sp>
      <p:sp>
        <p:nvSpPr>
          <p:cNvPr id="8" name="Footer Placeholder 7">
            <a:extLst>
              <a:ext uri="{FF2B5EF4-FFF2-40B4-BE49-F238E27FC236}">
                <a16:creationId xmlns:a16="http://schemas.microsoft.com/office/drawing/2014/main" xmlns="" id="{3BD46444-BBA5-497F-AA32-5A16AAB20EA5}"/>
              </a:ext>
            </a:extLst>
          </p:cNvPr>
          <p:cNvSpPr>
            <a:spLocks noGrp="1"/>
          </p:cNvSpPr>
          <p:nvPr>
            <p:ph type="ftr" sz="quarter" idx="11"/>
          </p:nvPr>
        </p:nvSpPr>
        <p:spPr/>
        <p:txBody>
          <a:bodyPr/>
          <a:lstStyle/>
          <a:p>
            <a:r>
              <a:rPr lang="en-US"/>
              <a:t>Sanjay Singh | san.singhsanjay@gmail.com</a:t>
            </a:r>
            <a:endParaRPr lang="en-IN"/>
          </a:p>
        </p:txBody>
      </p:sp>
      <p:sp>
        <p:nvSpPr>
          <p:cNvPr id="9" name="Slide Number Placeholder 8">
            <a:extLst>
              <a:ext uri="{FF2B5EF4-FFF2-40B4-BE49-F238E27FC236}">
                <a16:creationId xmlns:a16="http://schemas.microsoft.com/office/drawing/2014/main" xmlns="" id="{5835D463-682D-4A5C-A63F-C5813E57712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05477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014203-0E89-4589-AC9B-7CBB8ACFEB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A1A5BE8-6563-4A9B-A9DF-E921E64FDBCD}"/>
              </a:ext>
            </a:extLst>
          </p:cNvPr>
          <p:cNvSpPr>
            <a:spLocks noGrp="1"/>
          </p:cNvSpPr>
          <p:nvPr>
            <p:ph type="dt" sz="half" idx="10"/>
          </p:nvPr>
        </p:nvSpPr>
        <p:spPr/>
        <p:txBody>
          <a:bodyPr/>
          <a:lstStyle/>
          <a:p>
            <a:fld id="{F356A824-9512-4355-9382-9A341080930D}" type="datetime1">
              <a:rPr lang="en-IN" smtClean="0"/>
              <a:t>14-06-2021</a:t>
            </a:fld>
            <a:endParaRPr lang="en-IN"/>
          </a:p>
        </p:txBody>
      </p:sp>
      <p:sp>
        <p:nvSpPr>
          <p:cNvPr id="4" name="Footer Placeholder 3">
            <a:extLst>
              <a:ext uri="{FF2B5EF4-FFF2-40B4-BE49-F238E27FC236}">
                <a16:creationId xmlns:a16="http://schemas.microsoft.com/office/drawing/2014/main" xmlns="" id="{9A1CE8E4-E1B6-4FCC-BE1D-B60BD1B1B01D}"/>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5C17A080-59BF-4690-930A-E3838C1219E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1109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EBC0457-3BA2-4C45-88B7-E219D4272972}"/>
              </a:ext>
            </a:extLst>
          </p:cNvPr>
          <p:cNvSpPr>
            <a:spLocks noGrp="1"/>
          </p:cNvSpPr>
          <p:nvPr>
            <p:ph type="dt" sz="half" idx="10"/>
          </p:nvPr>
        </p:nvSpPr>
        <p:spPr/>
        <p:txBody>
          <a:bodyPr/>
          <a:lstStyle/>
          <a:p>
            <a:fld id="{61D5D980-7089-4CCA-A615-7CE5DE2E0A24}" type="datetime1">
              <a:rPr lang="en-IN" smtClean="0"/>
              <a:t>14-06-2021</a:t>
            </a:fld>
            <a:endParaRPr lang="en-IN"/>
          </a:p>
        </p:txBody>
      </p:sp>
      <p:sp>
        <p:nvSpPr>
          <p:cNvPr id="3" name="Footer Placeholder 2">
            <a:extLst>
              <a:ext uri="{FF2B5EF4-FFF2-40B4-BE49-F238E27FC236}">
                <a16:creationId xmlns:a16="http://schemas.microsoft.com/office/drawing/2014/main" xmlns="" id="{3BDC4564-BA34-4AF2-87DE-426509FD1319}"/>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a16="http://schemas.microsoft.com/office/drawing/2014/main" xmlns="" id="{6771982A-07E2-45C5-A479-D2B8CF93713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182311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06415D-865A-4910-87F5-700C46224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7825CFD-6151-4A9A-928C-5B14495E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DD50256-14A9-4760-867F-54FFAC07E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D30F158-1CCF-4187-B626-F3C2F7B23D97}"/>
              </a:ext>
            </a:extLst>
          </p:cNvPr>
          <p:cNvSpPr>
            <a:spLocks noGrp="1"/>
          </p:cNvSpPr>
          <p:nvPr>
            <p:ph type="dt" sz="half" idx="10"/>
          </p:nvPr>
        </p:nvSpPr>
        <p:spPr/>
        <p:txBody>
          <a:bodyPr/>
          <a:lstStyle/>
          <a:p>
            <a:fld id="{BCBBCC49-34F1-4143-A247-5BD173D4A05B}" type="datetime1">
              <a:rPr lang="en-IN" smtClean="0"/>
              <a:t>14-06-2021</a:t>
            </a:fld>
            <a:endParaRPr lang="en-IN"/>
          </a:p>
        </p:txBody>
      </p:sp>
      <p:sp>
        <p:nvSpPr>
          <p:cNvPr id="6" name="Footer Placeholder 5">
            <a:extLst>
              <a:ext uri="{FF2B5EF4-FFF2-40B4-BE49-F238E27FC236}">
                <a16:creationId xmlns:a16="http://schemas.microsoft.com/office/drawing/2014/main" xmlns="" id="{4512C3F2-F875-4CB4-9457-F9A1515D0EC7}"/>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xmlns="" id="{AA3CE853-B5FE-4227-AF0F-664B0F6ED8B7}"/>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5421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D99D6D-E397-499B-80A1-FCCB8CD81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6722E0C-C01F-432B-9A07-4394593E6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BA23BD5-F29F-48AE-A588-72C8B39B7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B18EA2F-8D4B-4FFD-8168-B65B7F82DF86}"/>
              </a:ext>
            </a:extLst>
          </p:cNvPr>
          <p:cNvSpPr>
            <a:spLocks noGrp="1"/>
          </p:cNvSpPr>
          <p:nvPr>
            <p:ph type="dt" sz="half" idx="10"/>
          </p:nvPr>
        </p:nvSpPr>
        <p:spPr/>
        <p:txBody>
          <a:bodyPr/>
          <a:lstStyle/>
          <a:p>
            <a:fld id="{2D62E49B-383D-4FEF-83E3-8391B88BD48A}" type="datetime1">
              <a:rPr lang="en-IN" smtClean="0"/>
              <a:t>14-06-2021</a:t>
            </a:fld>
            <a:endParaRPr lang="en-IN"/>
          </a:p>
        </p:txBody>
      </p:sp>
      <p:sp>
        <p:nvSpPr>
          <p:cNvPr id="6" name="Footer Placeholder 5">
            <a:extLst>
              <a:ext uri="{FF2B5EF4-FFF2-40B4-BE49-F238E27FC236}">
                <a16:creationId xmlns:a16="http://schemas.microsoft.com/office/drawing/2014/main" xmlns="" id="{8AA3483C-4BE1-456C-A6A4-4239387D691F}"/>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xmlns="" id="{7C032B66-311F-43C3-A0AB-4512D5F17D6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73946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AE5B7F7-712F-49D6-9569-DF86C5A96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9F23EA2-C30F-43FD-A4C2-02AE6A315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2CE41F2-C832-43D8-B69F-F49E7AAD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03040-39FF-48B5-9AA8-D98B49EA5B67}" type="datetime1">
              <a:rPr lang="en-IN" smtClean="0"/>
              <a:t>14-06-2021</a:t>
            </a:fld>
            <a:endParaRPr lang="en-IN"/>
          </a:p>
        </p:txBody>
      </p:sp>
      <p:sp>
        <p:nvSpPr>
          <p:cNvPr id="5" name="Footer Placeholder 4">
            <a:extLst>
              <a:ext uri="{FF2B5EF4-FFF2-40B4-BE49-F238E27FC236}">
                <a16:creationId xmlns:a16="http://schemas.microsoft.com/office/drawing/2014/main" xmlns="" id="{16C0C3F3-C749-4F32-9EA1-BDF5BCF5F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DF4FB91D-C6B8-421D-81EB-651EAD2A8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3106F-9B43-4B1F-BCB9-D94FA7734D96}" type="slidenum">
              <a:rPr lang="en-IN" smtClean="0"/>
              <a:t>‹#›</a:t>
            </a:fld>
            <a:endParaRPr lang="en-IN"/>
          </a:p>
        </p:txBody>
      </p:sp>
    </p:spTree>
    <p:extLst>
      <p:ext uri="{BB962C8B-B14F-4D97-AF65-F5344CB8AC3E}">
        <p14:creationId xmlns:p14="http://schemas.microsoft.com/office/powerpoint/2010/main" val="2160271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adityajn105/flickr8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983FEF-B0DF-4375-9F52-1D18A58B79C9}"/>
              </a:ext>
            </a:extLst>
          </p:cNvPr>
          <p:cNvSpPr>
            <a:spLocks noGrp="1"/>
          </p:cNvSpPr>
          <p:nvPr>
            <p:ph type="ctrTitle"/>
          </p:nvPr>
        </p:nvSpPr>
        <p:spPr>
          <a:xfrm>
            <a:off x="1524000" y="1023635"/>
            <a:ext cx="9144000" cy="2387600"/>
          </a:xfrm>
        </p:spPr>
        <p:txBody>
          <a:bodyPr>
            <a:normAutofit/>
          </a:bodyPr>
          <a:lstStyle/>
          <a:p>
            <a:r>
              <a:rPr lang="en-IN" dirty="0"/>
              <a:t>Image Captioning Using </a:t>
            </a:r>
            <a:r>
              <a:rPr lang="en-IN" dirty="0" smtClean="0"/>
              <a:t>Attention Mechanism</a:t>
            </a:r>
            <a:endParaRPr lang="en-IN" dirty="0"/>
          </a:p>
        </p:txBody>
      </p:sp>
      <p:sp>
        <p:nvSpPr>
          <p:cNvPr id="3" name="Subtitle 2">
            <a:extLst>
              <a:ext uri="{FF2B5EF4-FFF2-40B4-BE49-F238E27FC236}">
                <a16:creationId xmlns:a16="http://schemas.microsoft.com/office/drawing/2014/main" xmlns="" id="{1A2A60DB-2279-441D-8885-2771CB5128AF}"/>
              </a:ext>
            </a:extLst>
          </p:cNvPr>
          <p:cNvSpPr>
            <a:spLocks noGrp="1"/>
          </p:cNvSpPr>
          <p:nvPr>
            <p:ph type="subTitle" idx="1"/>
          </p:nvPr>
        </p:nvSpPr>
        <p:spPr>
          <a:xfrm>
            <a:off x="1524000" y="3644444"/>
            <a:ext cx="9144000" cy="2573475"/>
          </a:xfrm>
        </p:spPr>
        <p:txBody>
          <a:bodyPr>
            <a:normAutofit/>
          </a:bodyPr>
          <a:lstStyle/>
          <a:p>
            <a:r>
              <a:rPr lang="en-IN" dirty="0"/>
              <a:t>Sanjay </a:t>
            </a:r>
            <a:r>
              <a:rPr lang="en-IN" dirty="0" smtClean="0"/>
              <a:t>Singh</a:t>
            </a:r>
          </a:p>
          <a:p>
            <a:r>
              <a:rPr lang="en-IN" dirty="0" smtClean="0"/>
              <a:t>Dec-2019 to Sep-2020</a:t>
            </a:r>
          </a:p>
          <a:p>
            <a:r>
              <a:rPr lang="en-IN" dirty="0" err="1" smtClean="0"/>
              <a:t>Jio</a:t>
            </a:r>
            <a:r>
              <a:rPr lang="en-IN" dirty="0" smtClean="0"/>
              <a:t> Platforms Ltd. – </a:t>
            </a:r>
            <a:r>
              <a:rPr lang="en-IN" dirty="0" err="1" smtClean="0"/>
              <a:t>Navi</a:t>
            </a:r>
            <a:r>
              <a:rPr lang="en-IN" dirty="0" smtClean="0"/>
              <a:t> Mumbai (M.H), India</a:t>
            </a:r>
          </a:p>
          <a:p>
            <a:endParaRPr lang="en-IN" dirty="0"/>
          </a:p>
          <a:p>
            <a:r>
              <a:rPr lang="en-IN" dirty="0"/>
              <a:t>san.singhsanjay@gmail.com</a:t>
            </a:r>
          </a:p>
        </p:txBody>
      </p:sp>
      <p:sp>
        <p:nvSpPr>
          <p:cNvPr id="4" name="Footer Placeholder 3">
            <a:extLst>
              <a:ext uri="{FF2B5EF4-FFF2-40B4-BE49-F238E27FC236}">
                <a16:creationId xmlns:a16="http://schemas.microsoft.com/office/drawing/2014/main" xmlns="" id="{2508C9A7-6855-4D15-8EB4-41AA058C5DD7}"/>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00F6A3EF-20DA-497B-A31B-F0824C635938}"/>
              </a:ext>
            </a:extLst>
          </p:cNvPr>
          <p:cNvSpPr>
            <a:spLocks noGrp="1"/>
          </p:cNvSpPr>
          <p:nvPr>
            <p:ph type="sldNum" sz="quarter" idx="12"/>
          </p:nvPr>
        </p:nvSpPr>
        <p:spPr/>
        <p:txBody>
          <a:bodyPr/>
          <a:lstStyle/>
          <a:p>
            <a:fld id="{EC53106F-9B43-4B1F-BCB9-D94FA7734D96}" type="slidenum">
              <a:rPr lang="en-IN" smtClean="0"/>
              <a:t>1</a:t>
            </a:fld>
            <a:endParaRPr lang="en-IN"/>
          </a:p>
        </p:txBody>
      </p:sp>
    </p:spTree>
    <p:extLst>
      <p:ext uri="{BB962C8B-B14F-4D97-AF65-F5344CB8AC3E}">
        <p14:creationId xmlns:p14="http://schemas.microsoft.com/office/powerpoint/2010/main" val="2355134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With Attention Mechanism for Image Captioning, the image is first divided into n parts and we compute representation of each part (representation of each part is denoted by h</a:t>
            </a:r>
            <a:r>
              <a:rPr lang="en-IN" sz="2000" baseline="-25000" dirty="0" smtClean="0"/>
              <a:t>1</a:t>
            </a:r>
            <a:r>
              <a:rPr lang="en-IN" sz="2000" dirty="0" smtClean="0"/>
              <a:t>, h</a:t>
            </a:r>
            <a:r>
              <a:rPr lang="en-IN" sz="2000" baseline="-25000" dirty="0" smtClean="0"/>
              <a:t>2</a:t>
            </a:r>
            <a:r>
              <a:rPr lang="en-IN" sz="2000" dirty="0" smtClean="0"/>
              <a:t>, h</a:t>
            </a:r>
            <a:r>
              <a:rPr lang="en-IN" sz="2000" baseline="-25000" dirty="0" smtClean="0"/>
              <a:t>3</a:t>
            </a:r>
            <a:r>
              <a:rPr lang="en-IN" sz="2000" dirty="0" smtClean="0"/>
              <a:t>, …, </a:t>
            </a:r>
            <a:r>
              <a:rPr lang="en-IN" sz="2000" dirty="0" err="1" smtClean="0"/>
              <a:t>h</a:t>
            </a:r>
            <a:r>
              <a:rPr lang="en-IN" sz="2000" baseline="-25000" dirty="0" err="1" smtClean="0"/>
              <a:t>n</a:t>
            </a:r>
            <a:r>
              <a:rPr lang="en-IN" sz="2000" dirty="0" smtClean="0"/>
              <a:t>)</a:t>
            </a:r>
            <a:r>
              <a:rPr lang="en-IN" sz="2000" dirty="0"/>
              <a:t> </a:t>
            </a:r>
            <a:r>
              <a:rPr lang="en-IN" sz="2000" dirty="0" smtClean="0"/>
              <a:t>by a CNN (Convolutional Neural Network).</a:t>
            </a:r>
          </a:p>
          <a:p>
            <a:pPr marL="457200" lvl="1" indent="0" algn="just">
              <a:lnSpc>
                <a:spcPct val="100000"/>
              </a:lnSpc>
              <a:spcBef>
                <a:spcPts val="0"/>
              </a:spcBef>
              <a:buNone/>
            </a:pPr>
            <a:r>
              <a:rPr lang="en-IN" sz="2000" dirty="0" smtClean="0"/>
              <a:t>When the RNN (Recurrent Neural Network) is generating a new word, the Attention Mechanism focuses on the relevant part of the image. So, the decoder uses the specific parts of input image while generating a new (or next) word. Following is the example:</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10</a:t>
            </a:fld>
            <a:endParaRPr lang="en-IN"/>
          </a:p>
        </p:txBody>
      </p:sp>
      <p:pic>
        <p:nvPicPr>
          <p:cNvPr id="1026" name="Picture 2" descr="Z:\ImageCaptioning_AttentionMe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 y="3139440"/>
            <a:ext cx="10226040" cy="326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519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Following is the architecture of our Neural Network with Attention Mechanism for Image Captioning (similar to Classical Encoder / Decoder architecture but with an additional layer of Attention Mechanism AM):</a:t>
            </a: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11</a:t>
            </a:fld>
            <a:endParaRPr lang="en-IN"/>
          </a:p>
        </p:txBody>
      </p:sp>
      <p:pic>
        <p:nvPicPr>
          <p:cNvPr id="2050" name="Picture 2" descr="Z:\car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1118" y="3113006"/>
            <a:ext cx="2468882" cy="1780938"/>
          </a:xfrm>
          <a:prstGeom prst="rect">
            <a:avLst/>
          </a:prstGeom>
          <a:noFill/>
          <a:extLst>
            <a:ext uri="{909E8E84-426E-40DD-AFC4-6F175D3DCCD1}">
              <a14:hiddenFill xmlns:a14="http://schemas.microsoft.com/office/drawing/2010/main">
                <a:solidFill>
                  <a:srgbClr val="FFFFFF"/>
                </a:solidFill>
              </a14:hiddenFill>
            </a:ext>
          </a:extLst>
        </p:spPr>
      </p:pic>
      <p:sp>
        <p:nvSpPr>
          <p:cNvPr id="6" name="Cube 5"/>
          <p:cNvSpPr/>
          <p:nvPr/>
        </p:nvSpPr>
        <p:spPr>
          <a:xfrm>
            <a:off x="4710684" y="3395399"/>
            <a:ext cx="1216152" cy="12161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dirty="0"/>
          </a:p>
        </p:txBody>
      </p:sp>
      <p:sp>
        <p:nvSpPr>
          <p:cNvPr id="7" name="Flowchart: Connector 6"/>
          <p:cNvSpPr/>
          <p:nvPr/>
        </p:nvSpPr>
        <p:spPr>
          <a:xfrm>
            <a:off x="6644640" y="2183366"/>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1</a:t>
            </a:r>
            <a:endParaRPr lang="en-GB" baseline="-25000" dirty="0"/>
          </a:p>
        </p:txBody>
      </p:sp>
      <p:sp>
        <p:nvSpPr>
          <p:cNvPr id="9" name="Flowchart: Connector 8"/>
          <p:cNvSpPr/>
          <p:nvPr/>
        </p:nvSpPr>
        <p:spPr>
          <a:xfrm>
            <a:off x="6659880" y="2894502"/>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2</a:t>
            </a:r>
            <a:endParaRPr lang="en-GB" baseline="-25000" dirty="0"/>
          </a:p>
        </p:txBody>
      </p:sp>
      <p:sp>
        <p:nvSpPr>
          <p:cNvPr id="10" name="Flowchart: Connector 9"/>
          <p:cNvSpPr/>
          <p:nvPr/>
        </p:nvSpPr>
        <p:spPr>
          <a:xfrm>
            <a:off x="6659880" y="3626022"/>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3</a:t>
            </a:r>
            <a:endParaRPr lang="en-GB" baseline="-25000" dirty="0"/>
          </a:p>
        </p:txBody>
      </p:sp>
      <p:cxnSp>
        <p:nvCxnSpPr>
          <p:cNvPr id="11" name="Straight Connector 10"/>
          <p:cNvCxnSpPr>
            <a:stCxn id="10" idx="4"/>
          </p:cNvCxnSpPr>
          <p:nvPr/>
        </p:nvCxnSpPr>
        <p:spPr>
          <a:xfrm flipH="1">
            <a:off x="6949440" y="4231576"/>
            <a:ext cx="15240" cy="1331024"/>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6644640" y="5562600"/>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y</a:t>
            </a:r>
            <a:r>
              <a:rPr lang="en-US" baseline="-25000" dirty="0" err="1" smtClean="0"/>
              <a:t>n</a:t>
            </a:r>
            <a:endParaRPr lang="en-GB" baseline="-25000" dirty="0"/>
          </a:p>
        </p:txBody>
      </p:sp>
      <p:sp>
        <p:nvSpPr>
          <p:cNvPr id="15" name="Right Arrow 14"/>
          <p:cNvSpPr/>
          <p:nvPr/>
        </p:nvSpPr>
        <p:spPr>
          <a:xfrm>
            <a:off x="3810000" y="3761159"/>
            <a:ext cx="9006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ight Arrow 16"/>
          <p:cNvSpPr/>
          <p:nvPr/>
        </p:nvSpPr>
        <p:spPr>
          <a:xfrm>
            <a:off x="5926836" y="3761159"/>
            <a:ext cx="7178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7818120" y="2277926"/>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19" name="Rectangle 18"/>
          <p:cNvSpPr/>
          <p:nvPr/>
        </p:nvSpPr>
        <p:spPr>
          <a:xfrm>
            <a:off x="7833360" y="2993099"/>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20" name="Rectangle 19"/>
          <p:cNvSpPr/>
          <p:nvPr/>
        </p:nvSpPr>
        <p:spPr>
          <a:xfrm>
            <a:off x="7833360" y="3724619"/>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21" name="Rectangle 20"/>
          <p:cNvSpPr/>
          <p:nvPr/>
        </p:nvSpPr>
        <p:spPr>
          <a:xfrm>
            <a:off x="7818120" y="5661197"/>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cxnSp>
        <p:nvCxnSpPr>
          <p:cNvPr id="22" name="Straight Connector 21"/>
          <p:cNvCxnSpPr/>
          <p:nvPr/>
        </p:nvCxnSpPr>
        <p:spPr>
          <a:xfrm>
            <a:off x="8183880" y="4420514"/>
            <a:ext cx="0" cy="1056017"/>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991600" y="2281963"/>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sp>
        <p:nvSpPr>
          <p:cNvPr id="25" name="Rectangle 24"/>
          <p:cNvSpPr/>
          <p:nvPr/>
        </p:nvSpPr>
        <p:spPr>
          <a:xfrm>
            <a:off x="8991600" y="2993099"/>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sp>
        <p:nvSpPr>
          <p:cNvPr id="26" name="Rectangle 25"/>
          <p:cNvSpPr/>
          <p:nvPr/>
        </p:nvSpPr>
        <p:spPr>
          <a:xfrm>
            <a:off x="8991600" y="3724618"/>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sp>
        <p:nvSpPr>
          <p:cNvPr id="27" name="Rectangle 26"/>
          <p:cNvSpPr/>
          <p:nvPr/>
        </p:nvSpPr>
        <p:spPr>
          <a:xfrm>
            <a:off x="8991600" y="5661197"/>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cxnSp>
        <p:nvCxnSpPr>
          <p:cNvPr id="28" name="Straight Connector 27"/>
          <p:cNvCxnSpPr/>
          <p:nvPr/>
        </p:nvCxnSpPr>
        <p:spPr>
          <a:xfrm>
            <a:off x="9403080" y="4404360"/>
            <a:ext cx="0" cy="97536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3"/>
          </p:cNvCxnSpPr>
          <p:nvPr/>
        </p:nvCxnSpPr>
        <p:spPr>
          <a:xfrm>
            <a:off x="9860280" y="2486143"/>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867900" y="3229781"/>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9867900" y="3928797"/>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9867900" y="5865376"/>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149840" y="2262923"/>
            <a:ext cx="701346" cy="369332"/>
          </a:xfrm>
          <a:prstGeom prst="rect">
            <a:avLst/>
          </a:prstGeom>
          <a:noFill/>
        </p:spPr>
        <p:txBody>
          <a:bodyPr wrap="none" rtlCol="0">
            <a:spAutoFit/>
          </a:bodyPr>
          <a:lstStyle/>
          <a:p>
            <a:r>
              <a:rPr lang="en-US" dirty="0" smtClean="0"/>
              <a:t>many</a:t>
            </a:r>
            <a:endParaRPr lang="en-GB" dirty="0"/>
          </a:p>
        </p:txBody>
      </p:sp>
      <p:sp>
        <p:nvSpPr>
          <p:cNvPr id="35" name="TextBox 34"/>
          <p:cNvSpPr txBox="1"/>
          <p:nvPr/>
        </p:nvSpPr>
        <p:spPr>
          <a:xfrm>
            <a:off x="10157460" y="3029875"/>
            <a:ext cx="557076" cy="369332"/>
          </a:xfrm>
          <a:prstGeom prst="rect">
            <a:avLst/>
          </a:prstGeom>
          <a:noFill/>
        </p:spPr>
        <p:txBody>
          <a:bodyPr wrap="none" rtlCol="0">
            <a:spAutoFit/>
          </a:bodyPr>
          <a:lstStyle/>
          <a:p>
            <a:r>
              <a:rPr lang="en-US" dirty="0" smtClean="0"/>
              <a:t>cars</a:t>
            </a:r>
            <a:endParaRPr lang="en-GB" dirty="0"/>
          </a:p>
        </p:txBody>
      </p:sp>
      <p:sp>
        <p:nvSpPr>
          <p:cNvPr id="36" name="TextBox 35"/>
          <p:cNvSpPr txBox="1"/>
          <p:nvPr/>
        </p:nvSpPr>
        <p:spPr>
          <a:xfrm>
            <a:off x="10157460" y="3724619"/>
            <a:ext cx="487826" cy="369332"/>
          </a:xfrm>
          <a:prstGeom prst="rect">
            <a:avLst/>
          </a:prstGeom>
          <a:noFill/>
        </p:spPr>
        <p:txBody>
          <a:bodyPr wrap="none" rtlCol="0">
            <a:spAutoFit/>
          </a:bodyPr>
          <a:lstStyle/>
          <a:p>
            <a:r>
              <a:rPr lang="en-US" dirty="0" smtClean="0"/>
              <a:t>are</a:t>
            </a:r>
            <a:endParaRPr lang="en-GB" dirty="0"/>
          </a:p>
        </p:txBody>
      </p:sp>
      <p:sp>
        <p:nvSpPr>
          <p:cNvPr id="37" name="TextBox 36"/>
          <p:cNvSpPr txBox="1"/>
          <p:nvPr/>
        </p:nvSpPr>
        <p:spPr>
          <a:xfrm>
            <a:off x="10157460" y="5680710"/>
            <a:ext cx="615361" cy="369332"/>
          </a:xfrm>
          <a:prstGeom prst="rect">
            <a:avLst/>
          </a:prstGeom>
          <a:noFill/>
        </p:spPr>
        <p:txBody>
          <a:bodyPr wrap="none" rtlCol="0">
            <a:spAutoFit/>
          </a:bodyPr>
          <a:lstStyle/>
          <a:p>
            <a:r>
              <a:rPr lang="en-US" dirty="0" smtClean="0"/>
              <a:t>road</a:t>
            </a:r>
            <a:endParaRPr lang="en-GB" dirty="0"/>
          </a:p>
        </p:txBody>
      </p:sp>
      <p:cxnSp>
        <p:nvCxnSpPr>
          <p:cNvPr id="38" name="Straight Arrow Connector 37"/>
          <p:cNvCxnSpPr>
            <a:stCxn id="7" idx="6"/>
            <a:endCxn id="16" idx="1"/>
          </p:cNvCxnSpPr>
          <p:nvPr/>
        </p:nvCxnSpPr>
        <p:spPr>
          <a:xfrm flipV="1">
            <a:off x="7254240" y="2482106"/>
            <a:ext cx="563880" cy="4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6"/>
            <a:endCxn id="19" idx="1"/>
          </p:cNvCxnSpPr>
          <p:nvPr/>
        </p:nvCxnSpPr>
        <p:spPr>
          <a:xfrm>
            <a:off x="7254240" y="2486143"/>
            <a:ext cx="579120" cy="711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7" idx="6"/>
            <a:endCxn id="20" idx="1"/>
          </p:cNvCxnSpPr>
          <p:nvPr/>
        </p:nvCxnSpPr>
        <p:spPr>
          <a:xfrm>
            <a:off x="7254240" y="2486143"/>
            <a:ext cx="579120" cy="1442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 idx="6"/>
          </p:cNvCxnSpPr>
          <p:nvPr/>
        </p:nvCxnSpPr>
        <p:spPr>
          <a:xfrm>
            <a:off x="7254240" y="2486143"/>
            <a:ext cx="563880" cy="31945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9" idx="6"/>
            <a:endCxn id="16" idx="1"/>
          </p:cNvCxnSpPr>
          <p:nvPr/>
        </p:nvCxnSpPr>
        <p:spPr>
          <a:xfrm flipV="1">
            <a:off x="7269480" y="2482106"/>
            <a:ext cx="548640" cy="7151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 idx="6"/>
            <a:endCxn id="19" idx="1"/>
          </p:cNvCxnSpPr>
          <p:nvPr/>
        </p:nvCxnSpPr>
        <p:spPr>
          <a:xfrm>
            <a:off x="7269480" y="3197279"/>
            <a:ext cx="563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9" idx="6"/>
            <a:endCxn id="20" idx="1"/>
          </p:cNvCxnSpPr>
          <p:nvPr/>
        </p:nvCxnSpPr>
        <p:spPr>
          <a:xfrm>
            <a:off x="7269480" y="3197279"/>
            <a:ext cx="563880" cy="731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9" idx="6"/>
            <a:endCxn id="21" idx="1"/>
          </p:cNvCxnSpPr>
          <p:nvPr/>
        </p:nvCxnSpPr>
        <p:spPr>
          <a:xfrm>
            <a:off x="7269480" y="3197279"/>
            <a:ext cx="548640" cy="2668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0" idx="6"/>
          </p:cNvCxnSpPr>
          <p:nvPr/>
        </p:nvCxnSpPr>
        <p:spPr>
          <a:xfrm flipV="1">
            <a:off x="7269480" y="2632255"/>
            <a:ext cx="548640" cy="1296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0" idx="6"/>
          </p:cNvCxnSpPr>
          <p:nvPr/>
        </p:nvCxnSpPr>
        <p:spPr>
          <a:xfrm flipV="1">
            <a:off x="7269480" y="3280527"/>
            <a:ext cx="548640" cy="648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0" idx="6"/>
            <a:endCxn id="20" idx="1"/>
          </p:cNvCxnSpPr>
          <p:nvPr/>
        </p:nvCxnSpPr>
        <p:spPr>
          <a:xfrm>
            <a:off x="7269480" y="3928799"/>
            <a:ext cx="563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0" idx="6"/>
            <a:endCxn id="21" idx="1"/>
          </p:cNvCxnSpPr>
          <p:nvPr/>
        </p:nvCxnSpPr>
        <p:spPr>
          <a:xfrm>
            <a:off x="7269480" y="3928799"/>
            <a:ext cx="548640" cy="1936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3" idx="6"/>
          </p:cNvCxnSpPr>
          <p:nvPr/>
        </p:nvCxnSpPr>
        <p:spPr>
          <a:xfrm flipV="1">
            <a:off x="7254240" y="2632255"/>
            <a:ext cx="579120" cy="3233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48" name="Straight Arrow Connector 2047"/>
          <p:cNvCxnSpPr>
            <a:stCxn id="13" idx="6"/>
          </p:cNvCxnSpPr>
          <p:nvPr/>
        </p:nvCxnSpPr>
        <p:spPr>
          <a:xfrm flipV="1">
            <a:off x="7254240" y="3399207"/>
            <a:ext cx="579120" cy="2466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1" name="Straight Arrow Connector 2050"/>
          <p:cNvCxnSpPr>
            <a:stCxn id="13" idx="6"/>
          </p:cNvCxnSpPr>
          <p:nvPr/>
        </p:nvCxnSpPr>
        <p:spPr>
          <a:xfrm flipV="1">
            <a:off x="7254240" y="4093951"/>
            <a:ext cx="563880" cy="17714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3" name="Straight Arrow Connector 2052"/>
          <p:cNvCxnSpPr>
            <a:stCxn id="13" idx="6"/>
            <a:endCxn id="21" idx="1"/>
          </p:cNvCxnSpPr>
          <p:nvPr/>
        </p:nvCxnSpPr>
        <p:spPr>
          <a:xfrm>
            <a:off x="7254240" y="5865377"/>
            <a:ext cx="563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5" name="Straight Arrow Connector 2054"/>
          <p:cNvCxnSpPr>
            <a:stCxn id="16" idx="3"/>
            <a:endCxn id="24" idx="1"/>
          </p:cNvCxnSpPr>
          <p:nvPr/>
        </p:nvCxnSpPr>
        <p:spPr>
          <a:xfrm>
            <a:off x="8503920" y="2482106"/>
            <a:ext cx="487680" cy="4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a:stCxn id="19" idx="3"/>
            <a:endCxn id="25" idx="1"/>
          </p:cNvCxnSpPr>
          <p:nvPr/>
        </p:nvCxnSpPr>
        <p:spPr>
          <a:xfrm>
            <a:off x="8519160" y="3197279"/>
            <a:ext cx="472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9" name="Straight Arrow Connector 2058"/>
          <p:cNvCxnSpPr>
            <a:stCxn id="20" idx="3"/>
            <a:endCxn id="26" idx="1"/>
          </p:cNvCxnSpPr>
          <p:nvPr/>
        </p:nvCxnSpPr>
        <p:spPr>
          <a:xfrm flipV="1">
            <a:off x="8519160" y="3928798"/>
            <a:ext cx="47244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1" name="Straight Arrow Connector 2060"/>
          <p:cNvCxnSpPr>
            <a:stCxn id="21" idx="3"/>
            <a:endCxn id="27" idx="1"/>
          </p:cNvCxnSpPr>
          <p:nvPr/>
        </p:nvCxnSpPr>
        <p:spPr>
          <a:xfrm>
            <a:off x="8503920" y="5865377"/>
            <a:ext cx="4876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3" name="Straight Arrow Connector 2062"/>
          <p:cNvCxnSpPr>
            <a:stCxn id="24" idx="2"/>
            <a:endCxn id="25" idx="0"/>
          </p:cNvCxnSpPr>
          <p:nvPr/>
        </p:nvCxnSpPr>
        <p:spPr>
          <a:xfrm>
            <a:off x="9425940" y="2690322"/>
            <a:ext cx="0" cy="302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5" name="Straight Arrow Connector 2064"/>
          <p:cNvCxnSpPr>
            <a:stCxn id="25" idx="2"/>
            <a:endCxn id="26" idx="0"/>
          </p:cNvCxnSpPr>
          <p:nvPr/>
        </p:nvCxnSpPr>
        <p:spPr>
          <a:xfrm>
            <a:off x="9425940" y="3401458"/>
            <a:ext cx="0" cy="32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1" name="Straight Arrow Connector 2070"/>
          <p:cNvCxnSpPr>
            <a:stCxn id="26" idx="2"/>
          </p:cNvCxnSpPr>
          <p:nvPr/>
        </p:nvCxnSpPr>
        <p:spPr>
          <a:xfrm>
            <a:off x="9425940" y="4132977"/>
            <a:ext cx="0" cy="271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4" name="Straight Arrow Connector 2073"/>
          <p:cNvCxnSpPr>
            <a:endCxn id="27" idx="0"/>
          </p:cNvCxnSpPr>
          <p:nvPr/>
        </p:nvCxnSpPr>
        <p:spPr>
          <a:xfrm>
            <a:off x="9403080" y="5379720"/>
            <a:ext cx="22860" cy="2814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8" name="Elbow Connector 2077"/>
          <p:cNvCxnSpPr>
            <a:endCxn id="19" idx="0"/>
          </p:cNvCxnSpPr>
          <p:nvPr/>
        </p:nvCxnSpPr>
        <p:spPr>
          <a:xfrm rot="10800000" flipV="1">
            <a:off x="8176260" y="2788919"/>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Elbow Connector 96"/>
          <p:cNvCxnSpPr/>
          <p:nvPr/>
        </p:nvCxnSpPr>
        <p:spPr>
          <a:xfrm rot="10800000" flipV="1">
            <a:off x="8183880" y="3520439"/>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Elbow Connector 97"/>
          <p:cNvCxnSpPr/>
          <p:nvPr/>
        </p:nvCxnSpPr>
        <p:spPr>
          <a:xfrm rot="10800000" flipV="1">
            <a:off x="8161020" y="4216335"/>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Elbow Connector 98"/>
          <p:cNvCxnSpPr/>
          <p:nvPr/>
        </p:nvCxnSpPr>
        <p:spPr>
          <a:xfrm rot="10800000" flipV="1">
            <a:off x="8176260" y="5476531"/>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84" name="Straight Arrow Connector 2083"/>
          <p:cNvCxnSpPr>
            <a:endCxn id="24" idx="0"/>
          </p:cNvCxnSpPr>
          <p:nvPr/>
        </p:nvCxnSpPr>
        <p:spPr>
          <a:xfrm>
            <a:off x="9403080" y="2042160"/>
            <a:ext cx="22860" cy="2398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496239" y="1926566"/>
            <a:ext cx="385042" cy="369332"/>
          </a:xfrm>
          <a:prstGeom prst="rect">
            <a:avLst/>
          </a:prstGeom>
          <a:noFill/>
        </p:spPr>
        <p:txBody>
          <a:bodyPr wrap="none" rtlCol="0">
            <a:spAutoFit/>
          </a:bodyPr>
          <a:lstStyle/>
          <a:p>
            <a:r>
              <a:rPr lang="en-US" dirty="0" smtClean="0"/>
              <a:t>h</a:t>
            </a:r>
            <a:r>
              <a:rPr lang="en-US" baseline="-25000" dirty="0" smtClean="0"/>
              <a:t>0</a:t>
            </a:r>
            <a:endParaRPr lang="en-GB" baseline="-25000" dirty="0"/>
          </a:p>
        </p:txBody>
      </p:sp>
      <p:sp>
        <p:nvSpPr>
          <p:cNvPr id="106" name="TextBox 105"/>
          <p:cNvSpPr txBox="1"/>
          <p:nvPr/>
        </p:nvSpPr>
        <p:spPr>
          <a:xfrm>
            <a:off x="9576017" y="2660543"/>
            <a:ext cx="385042" cy="369332"/>
          </a:xfrm>
          <a:prstGeom prst="rect">
            <a:avLst/>
          </a:prstGeom>
          <a:noFill/>
        </p:spPr>
        <p:txBody>
          <a:bodyPr wrap="none" rtlCol="0">
            <a:spAutoFit/>
          </a:bodyPr>
          <a:lstStyle/>
          <a:p>
            <a:r>
              <a:rPr lang="en-US" dirty="0" smtClean="0"/>
              <a:t>h</a:t>
            </a:r>
            <a:r>
              <a:rPr lang="en-US" baseline="-25000" dirty="0"/>
              <a:t>1</a:t>
            </a:r>
            <a:endParaRPr lang="en-GB" baseline="-25000" dirty="0"/>
          </a:p>
        </p:txBody>
      </p:sp>
      <p:sp>
        <p:nvSpPr>
          <p:cNvPr id="107" name="TextBox 106"/>
          <p:cNvSpPr txBox="1"/>
          <p:nvPr/>
        </p:nvSpPr>
        <p:spPr>
          <a:xfrm>
            <a:off x="9576017" y="3378372"/>
            <a:ext cx="385042" cy="369332"/>
          </a:xfrm>
          <a:prstGeom prst="rect">
            <a:avLst/>
          </a:prstGeom>
          <a:noFill/>
        </p:spPr>
        <p:txBody>
          <a:bodyPr wrap="none" rtlCol="0">
            <a:spAutoFit/>
          </a:bodyPr>
          <a:lstStyle/>
          <a:p>
            <a:r>
              <a:rPr lang="en-US" dirty="0" smtClean="0"/>
              <a:t>h</a:t>
            </a:r>
            <a:r>
              <a:rPr lang="en-US" baseline="-25000" dirty="0"/>
              <a:t>2</a:t>
            </a:r>
            <a:endParaRPr lang="en-GB" baseline="-25000" dirty="0"/>
          </a:p>
        </p:txBody>
      </p:sp>
      <p:sp>
        <p:nvSpPr>
          <p:cNvPr id="108" name="TextBox 107"/>
          <p:cNvSpPr txBox="1"/>
          <p:nvPr/>
        </p:nvSpPr>
        <p:spPr>
          <a:xfrm>
            <a:off x="9576017" y="4093951"/>
            <a:ext cx="385042" cy="369332"/>
          </a:xfrm>
          <a:prstGeom prst="rect">
            <a:avLst/>
          </a:prstGeom>
          <a:noFill/>
        </p:spPr>
        <p:txBody>
          <a:bodyPr wrap="none" rtlCol="0">
            <a:spAutoFit/>
          </a:bodyPr>
          <a:lstStyle/>
          <a:p>
            <a:r>
              <a:rPr lang="en-US" dirty="0" smtClean="0"/>
              <a:t>h</a:t>
            </a:r>
            <a:r>
              <a:rPr lang="en-US" baseline="-25000" dirty="0"/>
              <a:t>3</a:t>
            </a:r>
            <a:endParaRPr lang="en-GB" baseline="-25000" dirty="0"/>
          </a:p>
        </p:txBody>
      </p:sp>
      <p:sp>
        <p:nvSpPr>
          <p:cNvPr id="109" name="TextBox 108"/>
          <p:cNvSpPr txBox="1"/>
          <p:nvPr/>
        </p:nvSpPr>
        <p:spPr>
          <a:xfrm>
            <a:off x="9576017" y="5317700"/>
            <a:ext cx="502061" cy="369332"/>
          </a:xfrm>
          <a:prstGeom prst="rect">
            <a:avLst/>
          </a:prstGeom>
          <a:noFill/>
        </p:spPr>
        <p:txBody>
          <a:bodyPr wrap="none" rtlCol="0">
            <a:spAutoFit/>
          </a:bodyPr>
          <a:lstStyle/>
          <a:p>
            <a:r>
              <a:rPr lang="en-US" dirty="0" smtClean="0"/>
              <a:t>h</a:t>
            </a:r>
            <a:r>
              <a:rPr lang="en-US" baseline="-25000" dirty="0" smtClean="0"/>
              <a:t>k-1</a:t>
            </a:r>
            <a:endParaRPr lang="en-GB" baseline="-25000" dirty="0"/>
          </a:p>
        </p:txBody>
      </p:sp>
      <p:sp>
        <p:nvSpPr>
          <p:cNvPr id="110" name="Rectangle 109"/>
          <p:cNvSpPr/>
          <p:nvPr/>
        </p:nvSpPr>
        <p:spPr>
          <a:xfrm>
            <a:off x="1371599" y="5191570"/>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2085" name="TextBox 2084"/>
          <p:cNvSpPr txBox="1"/>
          <p:nvPr/>
        </p:nvSpPr>
        <p:spPr>
          <a:xfrm>
            <a:off x="2057399" y="5230597"/>
            <a:ext cx="2328586" cy="923330"/>
          </a:xfrm>
          <a:prstGeom prst="rect">
            <a:avLst/>
          </a:prstGeom>
          <a:noFill/>
        </p:spPr>
        <p:txBody>
          <a:bodyPr wrap="none" rtlCol="0">
            <a:spAutoFit/>
          </a:bodyPr>
          <a:lstStyle/>
          <a:p>
            <a:r>
              <a:rPr lang="en-US" dirty="0" smtClean="0"/>
              <a:t>: Attention Mechanism</a:t>
            </a:r>
          </a:p>
          <a:p>
            <a:endParaRPr lang="en-US" dirty="0"/>
          </a:p>
          <a:p>
            <a:r>
              <a:rPr lang="en-US" dirty="0"/>
              <a:t>h</a:t>
            </a:r>
            <a:r>
              <a:rPr lang="en-US" baseline="-25000" dirty="0" smtClean="0"/>
              <a:t>0</a:t>
            </a:r>
            <a:r>
              <a:rPr lang="en-US" dirty="0" smtClean="0"/>
              <a:t>: “</a:t>
            </a:r>
            <a:r>
              <a:rPr lang="en-US" dirty="0" err="1" smtClean="0"/>
              <a:t>startseq</a:t>
            </a:r>
            <a:r>
              <a:rPr lang="en-US" dirty="0" smtClean="0"/>
              <a:t>”</a:t>
            </a:r>
            <a:endParaRPr lang="en-GB" dirty="0"/>
          </a:p>
        </p:txBody>
      </p:sp>
      <p:sp>
        <p:nvSpPr>
          <p:cNvPr id="8" name="TextBox 7"/>
          <p:cNvSpPr txBox="1"/>
          <p:nvPr/>
        </p:nvSpPr>
        <p:spPr>
          <a:xfrm>
            <a:off x="4658675" y="4647532"/>
            <a:ext cx="1320170" cy="369332"/>
          </a:xfrm>
          <a:prstGeom prst="rect">
            <a:avLst/>
          </a:prstGeom>
          <a:noFill/>
        </p:spPr>
        <p:txBody>
          <a:bodyPr wrap="none" rtlCol="0">
            <a:spAutoFit/>
          </a:bodyPr>
          <a:lstStyle/>
          <a:p>
            <a:r>
              <a:rPr lang="en-US" dirty="0" smtClean="0"/>
              <a:t>InceptionV3</a:t>
            </a:r>
            <a:endParaRPr lang="en-GB" dirty="0"/>
          </a:p>
        </p:txBody>
      </p:sp>
      <p:sp>
        <p:nvSpPr>
          <p:cNvPr id="12" name="Rectangle 11"/>
          <p:cNvSpPr/>
          <p:nvPr/>
        </p:nvSpPr>
        <p:spPr>
          <a:xfrm>
            <a:off x="1280157" y="5145850"/>
            <a:ext cx="3044867" cy="9623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6412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chor="ctr">
            <a:normAutofit/>
          </a:bodyPr>
          <a:lstStyle/>
          <a:p>
            <a:pPr algn="just">
              <a:lnSpc>
                <a:spcPct val="100000"/>
              </a:lnSpc>
              <a:spcBef>
                <a:spcPts val="0"/>
              </a:spcBef>
              <a:buFont typeface="Wingdings" panose="05000000000000000000" pitchFamily="2" charset="2"/>
              <a:buChar char="Ø"/>
            </a:pPr>
            <a:r>
              <a:rPr lang="en-IN" sz="2000" dirty="0" smtClean="0"/>
              <a:t>Following is how this advanced solution works:</a:t>
            </a:r>
          </a:p>
          <a:p>
            <a:pPr marL="457200" lvl="1" indent="0" algn="just">
              <a:lnSpc>
                <a:spcPct val="100000"/>
              </a:lnSpc>
              <a:spcBef>
                <a:spcPts val="0"/>
              </a:spcBef>
              <a:buNone/>
            </a:pPr>
            <a:r>
              <a:rPr lang="en-IN" sz="2000" dirty="0" smtClean="0"/>
              <a:t>If network has predicted </a:t>
            </a:r>
            <a:r>
              <a:rPr lang="en-IN" sz="2000" dirty="0" err="1" smtClean="0"/>
              <a:t>i</a:t>
            </a:r>
            <a:r>
              <a:rPr lang="en-IN" sz="2000" dirty="0" smtClean="0"/>
              <a:t> words, then the hidden state of LSTM would be h</a:t>
            </a:r>
            <a:r>
              <a:rPr lang="en-IN" sz="2000" baseline="-25000" dirty="0" smtClean="0"/>
              <a:t>i</a:t>
            </a:r>
            <a:r>
              <a:rPr lang="en-IN" sz="2000" dirty="0" smtClean="0"/>
              <a:t>. This h</a:t>
            </a:r>
            <a:r>
              <a:rPr lang="en-IN" sz="2000" baseline="-25000" dirty="0" smtClean="0"/>
              <a:t>i</a:t>
            </a:r>
            <a:r>
              <a:rPr lang="en-IN" sz="2000" dirty="0" smtClean="0"/>
              <a:t> would be passed to the AM (i.e., Attention Mechanism) which will select the relevant part of the image by using h</a:t>
            </a:r>
            <a:r>
              <a:rPr lang="en-IN" sz="2000" baseline="-25000" dirty="0" smtClean="0"/>
              <a:t>i</a:t>
            </a:r>
            <a:r>
              <a:rPr lang="en-IN" sz="2000" dirty="0" smtClean="0"/>
              <a:t> as context and pass this relevant part of image (say, </a:t>
            </a:r>
            <a:r>
              <a:rPr lang="en-IN" sz="2000" dirty="0" err="1" smtClean="0"/>
              <a:t>z</a:t>
            </a:r>
            <a:r>
              <a:rPr lang="en-IN" sz="2000" baseline="-25000" dirty="0" err="1" smtClean="0"/>
              <a:t>i</a:t>
            </a:r>
            <a:r>
              <a:rPr lang="en-IN" sz="2000" dirty="0" smtClean="0"/>
              <a:t>) to LSTM to predict the next word which will make the hidden state of LSTM as h</a:t>
            </a:r>
            <a:r>
              <a:rPr lang="en-IN" sz="2000" baseline="-25000" dirty="0" smtClean="0"/>
              <a:t>i+1</a:t>
            </a:r>
            <a:r>
              <a:rPr lang="en-IN" sz="2000" dirty="0" smtClean="0"/>
              <a:t>.</a:t>
            </a:r>
            <a:endParaRPr lang="en-IN" sz="2000" dirty="0"/>
          </a:p>
          <a:p>
            <a:pPr algn="just">
              <a:lnSpc>
                <a:spcPct val="100000"/>
              </a:lnSpc>
              <a:spcBef>
                <a:spcPts val="0"/>
              </a:spcBef>
              <a:buFont typeface="Wingdings" pitchFamily="2" charset="2"/>
              <a:buChar char="Ø"/>
            </a:pPr>
            <a:r>
              <a:rPr lang="en-IN" sz="2000" dirty="0" smtClean="0"/>
              <a:t>There are two types of Attention Mechanism:</a:t>
            </a:r>
          </a:p>
          <a:p>
            <a:pPr marL="800100" lvl="1" indent="-342900" algn="just">
              <a:lnSpc>
                <a:spcPct val="100000"/>
              </a:lnSpc>
              <a:spcBef>
                <a:spcPts val="0"/>
              </a:spcBef>
              <a:buFont typeface="+mj-lt"/>
              <a:buAutoNum type="arabicPeriod"/>
            </a:pPr>
            <a:r>
              <a:rPr lang="en-IN" sz="2000" dirty="0" smtClean="0"/>
              <a:t>Global Attention Mechanism (aka </a:t>
            </a:r>
            <a:r>
              <a:rPr lang="en-IN" sz="2000" dirty="0" err="1" smtClean="0"/>
              <a:t>Luong’s</a:t>
            </a:r>
            <a:r>
              <a:rPr lang="en-IN" sz="2000" dirty="0" smtClean="0"/>
              <a:t> Attention): Attention is placed on all source position.</a:t>
            </a:r>
          </a:p>
          <a:p>
            <a:pPr marL="800100" lvl="1" indent="-342900" algn="just">
              <a:lnSpc>
                <a:spcPct val="100000"/>
              </a:lnSpc>
              <a:spcBef>
                <a:spcPts val="0"/>
              </a:spcBef>
              <a:buFont typeface="+mj-lt"/>
              <a:buAutoNum type="arabicPeriod"/>
            </a:pPr>
            <a:r>
              <a:rPr lang="en-IN" sz="2000" dirty="0" smtClean="0"/>
              <a:t>Local Attention Mechanism (aka </a:t>
            </a:r>
            <a:r>
              <a:rPr lang="en-IN" sz="2000" dirty="0" err="1" smtClean="0"/>
              <a:t>Bahdanau’s</a:t>
            </a:r>
            <a:r>
              <a:rPr lang="en-IN" sz="2000" dirty="0" smtClean="0"/>
              <a:t> Attention): Attention is placed only on a few source positions.</a:t>
            </a:r>
          </a:p>
          <a:p>
            <a:pPr algn="just">
              <a:lnSpc>
                <a:spcPct val="100000"/>
              </a:lnSpc>
              <a:spcBef>
                <a:spcPts val="0"/>
              </a:spcBef>
              <a:buFont typeface="Wingdings" pitchFamily="2" charset="2"/>
              <a:buChar char="Ø"/>
            </a:pPr>
            <a:r>
              <a:rPr lang="en-IN" sz="2000" dirty="0" smtClean="0"/>
              <a:t>Both the types of Attention Mechanisms differ from the classical Encoder / Decoder architecture only in the decoding phase due to presence of AM (i.e., Attention Mechanism layer).</a:t>
            </a:r>
          </a:p>
          <a:p>
            <a:pPr algn="just">
              <a:lnSpc>
                <a:spcPct val="100000"/>
              </a:lnSpc>
              <a:spcBef>
                <a:spcPts val="0"/>
              </a:spcBef>
              <a:buFont typeface="Wingdings" pitchFamily="2" charset="2"/>
              <a:buChar char="Ø"/>
            </a:pPr>
            <a:r>
              <a:rPr lang="en-IN" sz="2000" dirty="0" smtClean="0"/>
              <a:t>Both Global and Local Attention Mechanism differ in the way that they compute context vector (aka thought vector, i.e., the output of Encoder), can be represented by c(t).</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12</a:t>
            </a:fld>
            <a:endParaRPr lang="en-IN"/>
          </a:p>
        </p:txBody>
      </p:sp>
    </p:spTree>
    <p:extLst>
      <p:ext uri="{BB962C8B-B14F-4D97-AF65-F5344CB8AC3E}">
        <p14:creationId xmlns:p14="http://schemas.microsoft.com/office/powerpoint/2010/main" val="3945517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Global Attention (i.e., </a:t>
            </a:r>
            <a:r>
              <a:rPr lang="en-IN" sz="2000" dirty="0" err="1" smtClean="0"/>
              <a:t>Luong’s</a:t>
            </a:r>
            <a:r>
              <a:rPr lang="en-IN" sz="2000" dirty="0" smtClean="0"/>
              <a:t> Attention) takes into consideration all encoder hidden states to derive the context vector c(t).</a:t>
            </a:r>
          </a:p>
          <a:p>
            <a:pPr marL="457200" lvl="1" indent="0" algn="just">
              <a:lnSpc>
                <a:spcPct val="100000"/>
              </a:lnSpc>
              <a:spcBef>
                <a:spcPts val="0"/>
              </a:spcBef>
              <a:buNone/>
            </a:pPr>
            <a:r>
              <a:rPr lang="en-IN" sz="2000" dirty="0" smtClean="0"/>
              <a:t>This can be further simplified as in case of Neural Machine Translation, Global Attention focuses on all source side words to derive all target words. Similarly in case of Image Captioning, Global Attention considers all divided parts of input image to generate the caption (or textual description) for image.</a:t>
            </a:r>
          </a:p>
          <a:p>
            <a:pPr marL="457200" lvl="1" indent="0" algn="just">
              <a:lnSpc>
                <a:spcPct val="100000"/>
              </a:lnSpc>
              <a:spcBef>
                <a:spcPts val="0"/>
              </a:spcBef>
              <a:buNone/>
            </a:pPr>
            <a:r>
              <a:rPr lang="en-IN" sz="2000" dirty="0" smtClean="0"/>
              <a:t>Thus, it is computationally very expensive and is impractical when translating for long sentences.</a:t>
            </a:r>
          </a:p>
          <a:p>
            <a:pPr algn="just">
              <a:lnSpc>
                <a:spcPct val="100000"/>
              </a:lnSpc>
              <a:spcBef>
                <a:spcPts val="0"/>
              </a:spcBef>
              <a:buFont typeface="Wingdings" pitchFamily="2" charset="2"/>
              <a:buChar char="Ø"/>
            </a:pPr>
            <a:r>
              <a:rPr lang="en-IN" sz="2000" dirty="0" smtClean="0"/>
              <a:t>Therefore, we will see implementation of only Local Attention (i.e., </a:t>
            </a:r>
            <a:r>
              <a:rPr lang="en-IN" sz="2000" dirty="0" err="1" smtClean="0"/>
              <a:t>Bahdanau’s</a:t>
            </a:r>
            <a:r>
              <a:rPr lang="en-IN" sz="2000" dirty="0" smtClean="0"/>
              <a:t> Attention).</a:t>
            </a:r>
          </a:p>
          <a:p>
            <a:pPr algn="just">
              <a:lnSpc>
                <a:spcPct val="100000"/>
              </a:lnSpc>
              <a:spcBef>
                <a:spcPts val="0"/>
              </a:spcBef>
              <a:buFont typeface="Wingdings" pitchFamily="2" charset="2"/>
              <a:buChar char="Ø"/>
            </a:pPr>
            <a:r>
              <a:rPr lang="en-IN" sz="2000" dirty="0" smtClean="0"/>
              <a:t>Local Attention (or </a:t>
            </a:r>
            <a:r>
              <a:rPr lang="en-IN" sz="2000" dirty="0" err="1" smtClean="0"/>
              <a:t>Bahdanau’s</a:t>
            </a:r>
            <a:r>
              <a:rPr lang="en-IN" sz="2000" dirty="0" smtClean="0"/>
              <a:t> Attention):</a:t>
            </a:r>
          </a:p>
          <a:p>
            <a:pPr marL="457200" lvl="1" indent="0" algn="just">
              <a:lnSpc>
                <a:spcPct val="100000"/>
              </a:lnSpc>
              <a:spcBef>
                <a:spcPts val="0"/>
              </a:spcBef>
              <a:buNone/>
            </a:pPr>
            <a:r>
              <a:rPr lang="en-IN" sz="2000" dirty="0" smtClean="0"/>
              <a:t>Suppose, we have divided our input image into an input sequence of 5 parts. Now, before we start decoding, we first need to encode the input sequence into a set of internal states (h</a:t>
            </a:r>
            <a:r>
              <a:rPr lang="en-IN" sz="2000" baseline="-25000" dirty="0" smtClean="0"/>
              <a:t>1</a:t>
            </a:r>
            <a:r>
              <a:rPr lang="en-IN" sz="2000" dirty="0" smtClean="0"/>
              <a:t>, h</a:t>
            </a:r>
            <a:r>
              <a:rPr lang="en-IN" sz="2000" baseline="-25000" dirty="0" smtClean="0"/>
              <a:t>2</a:t>
            </a:r>
            <a:r>
              <a:rPr lang="en-IN" sz="2000" dirty="0" smtClean="0"/>
              <a:t>,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a:t>
            </a:r>
          </a:p>
          <a:p>
            <a:pPr marL="457200" lvl="1" indent="0" algn="just">
              <a:lnSpc>
                <a:spcPct val="100000"/>
              </a:lnSpc>
              <a:spcBef>
                <a:spcPts val="0"/>
              </a:spcBef>
              <a:buNone/>
            </a:pPr>
            <a:r>
              <a:rPr lang="en-IN" sz="2000" dirty="0" smtClean="0"/>
              <a:t>Now, the next word in the output sequence is dependent on the current state of the decoder as well as on the hidden state of the encoder. Thus, at each time step, we consider these two things and follow the below steps:</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13</a:t>
            </a:fld>
            <a:endParaRPr lang="en-IN"/>
          </a:p>
        </p:txBody>
      </p:sp>
    </p:spTree>
    <p:extLst>
      <p:ext uri="{BB962C8B-B14F-4D97-AF65-F5344CB8AC3E}">
        <p14:creationId xmlns:p14="http://schemas.microsoft.com/office/powerpoint/2010/main" val="1550099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smtClean="0"/>
              <a:t>We want our decoder to pay more attention to the states h</a:t>
            </a:r>
            <a:r>
              <a:rPr lang="en-IN" sz="2000" baseline="-25000" dirty="0" smtClean="0"/>
              <a:t>1</a:t>
            </a:r>
            <a:r>
              <a:rPr lang="en-IN" sz="2000" dirty="0" smtClean="0"/>
              <a:t> and h</a:t>
            </a:r>
            <a:r>
              <a:rPr lang="en-IN" sz="2000" baseline="-25000" dirty="0" smtClean="0"/>
              <a:t>2</a:t>
            </a:r>
            <a:r>
              <a:rPr lang="en-IN" sz="2000" dirty="0" smtClean="0"/>
              <a:t> (assume) while paying less attention to the remaining states of the encoder. For this reason, we train a feed forward neural network which will learn to identify relevant encoder states by generating a high score for the states for which attention is to be paid while low score for the states which are to be ignored. </a:t>
            </a:r>
          </a:p>
          <a:p>
            <a:pPr marL="457200" lvl="1" indent="0" algn="just">
              <a:lnSpc>
                <a:spcPct val="100000"/>
              </a:lnSpc>
              <a:spcBef>
                <a:spcPts val="0"/>
              </a:spcBef>
              <a:buNone/>
            </a:pPr>
            <a:r>
              <a:rPr lang="en-IN" sz="2000" dirty="0" smtClean="0"/>
              <a:t>Let s</a:t>
            </a:r>
            <a:r>
              <a:rPr lang="en-IN" sz="2000" baseline="-25000" dirty="0" smtClean="0"/>
              <a:t>1</a:t>
            </a:r>
            <a:r>
              <a:rPr lang="en-IN" sz="2000" dirty="0" smtClean="0"/>
              <a:t>, s</a:t>
            </a:r>
            <a:r>
              <a:rPr lang="en-IN" sz="2000" baseline="-25000" dirty="0" smtClean="0"/>
              <a:t>2</a:t>
            </a:r>
            <a:r>
              <a:rPr lang="en-IN" sz="2000" dirty="0" smtClean="0"/>
              <a:t>, s</a:t>
            </a:r>
            <a:r>
              <a:rPr lang="en-IN" sz="2000" baseline="-25000" dirty="0" smtClean="0"/>
              <a:t>3</a:t>
            </a:r>
            <a:r>
              <a:rPr lang="en-IN" sz="2000" dirty="0" smtClean="0"/>
              <a:t>, s</a:t>
            </a:r>
            <a:r>
              <a:rPr lang="en-IN" sz="2000" baseline="-25000" dirty="0" smtClean="0"/>
              <a:t>4</a:t>
            </a:r>
            <a:r>
              <a:rPr lang="en-IN" sz="2000" dirty="0" smtClean="0"/>
              <a:t>, s</a:t>
            </a:r>
            <a:r>
              <a:rPr lang="en-IN" sz="2000" baseline="-25000" dirty="0" smtClean="0"/>
              <a:t>5</a:t>
            </a:r>
            <a:r>
              <a:rPr lang="en-IN" sz="2000" dirty="0" smtClean="0"/>
              <a:t> be the scores generated for the states h</a:t>
            </a:r>
            <a:r>
              <a:rPr lang="en-IN" sz="2000" baseline="-25000" dirty="0" smtClean="0"/>
              <a:t>1</a:t>
            </a:r>
            <a:r>
              <a:rPr lang="en-IN" sz="2000" dirty="0" smtClean="0"/>
              <a:t>, h</a:t>
            </a:r>
            <a:r>
              <a:rPr lang="en-IN" sz="2000" baseline="-25000" dirty="0" smtClean="0"/>
              <a:t>2</a:t>
            </a:r>
            <a:r>
              <a:rPr lang="en-IN" sz="2000" dirty="0" smtClean="0"/>
              <a:t>,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 Since, we want to pay attention to h</a:t>
            </a:r>
            <a:r>
              <a:rPr lang="en-IN" sz="2000" baseline="-25000" dirty="0" smtClean="0"/>
              <a:t>1</a:t>
            </a:r>
            <a:r>
              <a:rPr lang="en-IN" sz="2000" dirty="0" smtClean="0"/>
              <a:t> and h</a:t>
            </a:r>
            <a:r>
              <a:rPr lang="en-IN" sz="2000" baseline="-25000" dirty="0" smtClean="0"/>
              <a:t>2</a:t>
            </a:r>
            <a:r>
              <a:rPr lang="en-IN" sz="2000" dirty="0" smtClean="0"/>
              <a:t> (assume) and ignore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 thus s</a:t>
            </a:r>
            <a:r>
              <a:rPr lang="en-IN" sz="2000" baseline="-25000" dirty="0" smtClean="0"/>
              <a:t>1</a:t>
            </a:r>
            <a:r>
              <a:rPr lang="en-IN" sz="2000" dirty="0" smtClean="0"/>
              <a:t> and s</a:t>
            </a:r>
            <a:r>
              <a:rPr lang="en-IN" sz="2000" baseline="-25000" dirty="0" smtClean="0"/>
              <a:t>2</a:t>
            </a:r>
            <a:r>
              <a:rPr lang="en-IN" sz="2000" dirty="0" smtClean="0"/>
              <a:t> will be high while (s</a:t>
            </a:r>
            <a:r>
              <a:rPr lang="en-IN" sz="2000" baseline="-25000" dirty="0" smtClean="0"/>
              <a:t>3</a:t>
            </a:r>
            <a:r>
              <a:rPr lang="en-IN" sz="2000" dirty="0" smtClean="0"/>
              <a:t>, s</a:t>
            </a:r>
            <a:r>
              <a:rPr lang="en-IN" sz="2000" baseline="-25000" dirty="0" smtClean="0"/>
              <a:t>4</a:t>
            </a:r>
            <a:r>
              <a:rPr lang="en-IN" sz="2000" dirty="0" smtClean="0"/>
              <a:t>, s</a:t>
            </a:r>
            <a:r>
              <a:rPr lang="en-IN" sz="2000" baseline="-25000" dirty="0" smtClean="0"/>
              <a:t>5</a:t>
            </a:r>
            <a:r>
              <a:rPr lang="en-IN" sz="2000" dirty="0" smtClean="0"/>
              <a:t>) are relatively low.</a:t>
            </a:r>
          </a:p>
          <a:p>
            <a:pPr marL="457200" lvl="1" indent="0" algn="just">
              <a:lnSpc>
                <a:spcPct val="100000"/>
              </a:lnSpc>
              <a:spcBef>
                <a:spcPts val="0"/>
              </a:spcBef>
              <a:buNone/>
            </a:pPr>
            <a:r>
              <a:rPr lang="en-IN" sz="2000" dirty="0" smtClean="0"/>
              <a:t>Once these scores are generated, we apply a </a:t>
            </a:r>
            <a:r>
              <a:rPr lang="en-IN" sz="2000" dirty="0" err="1" smtClean="0"/>
              <a:t>softmax</a:t>
            </a:r>
            <a:r>
              <a:rPr lang="en-IN" sz="2000" dirty="0" smtClean="0"/>
              <a:t> on these scores to produce the attention weights (e</a:t>
            </a:r>
            <a:r>
              <a:rPr lang="en-IN" sz="2000" baseline="-25000" dirty="0" smtClean="0"/>
              <a:t>1</a:t>
            </a:r>
            <a:r>
              <a:rPr lang="en-IN" sz="2000" dirty="0" smtClean="0"/>
              <a:t>, e</a:t>
            </a:r>
            <a:r>
              <a:rPr lang="en-IN" sz="2000" baseline="-25000" dirty="0" smtClean="0"/>
              <a:t>2</a:t>
            </a:r>
            <a:r>
              <a:rPr lang="en-IN" sz="2000" dirty="0" smtClean="0"/>
              <a:t>, e</a:t>
            </a:r>
            <a:r>
              <a:rPr lang="en-IN" sz="2000" baseline="-25000" dirty="0" smtClean="0"/>
              <a:t>3</a:t>
            </a:r>
            <a:r>
              <a:rPr lang="en-IN" sz="2000" dirty="0" smtClean="0"/>
              <a:t>, e</a:t>
            </a:r>
            <a:r>
              <a:rPr lang="en-IN" sz="2000" baseline="-25000" dirty="0" smtClean="0"/>
              <a:t>4</a:t>
            </a:r>
            <a:r>
              <a:rPr lang="en-IN" sz="2000" dirty="0" smtClean="0"/>
              <a:t>, e</a:t>
            </a:r>
            <a:r>
              <a:rPr lang="en-IN" sz="2000" baseline="-25000" dirty="0" smtClean="0"/>
              <a:t>5</a:t>
            </a:r>
            <a:r>
              <a:rPr lang="en-IN" sz="2000" dirty="0" smtClean="0"/>
              <a:t>).</a:t>
            </a:r>
          </a:p>
          <a:p>
            <a:pPr marL="457200" lvl="1" indent="0" algn="just">
              <a:lnSpc>
                <a:spcPct val="100000"/>
              </a:lnSpc>
              <a:spcBef>
                <a:spcPts val="0"/>
              </a:spcBef>
              <a:buNone/>
            </a:pPr>
            <a:r>
              <a:rPr lang="en-IN" sz="2000" dirty="0" smtClean="0"/>
              <a:t>The advantage of applying </a:t>
            </a:r>
            <a:r>
              <a:rPr lang="en-IN" sz="2000" dirty="0" err="1" smtClean="0"/>
              <a:t>softmax</a:t>
            </a:r>
            <a:r>
              <a:rPr lang="en-IN" sz="2000" dirty="0" smtClean="0"/>
              <a:t> is as below:</a:t>
            </a:r>
          </a:p>
          <a:p>
            <a:pPr marL="914400" lvl="1" indent="-457200" algn="just">
              <a:lnSpc>
                <a:spcPct val="100000"/>
              </a:lnSpc>
              <a:spcBef>
                <a:spcPts val="0"/>
              </a:spcBef>
              <a:buFont typeface="+mj-lt"/>
              <a:buAutoNum type="arabicPeriod"/>
            </a:pPr>
            <a:r>
              <a:rPr lang="en-IN" sz="2000" dirty="0" smtClean="0"/>
              <a:t>All the weights lie between 0 and 1, i.e., (e</a:t>
            </a:r>
            <a:r>
              <a:rPr lang="en-IN" sz="2000" baseline="-25000" dirty="0" smtClean="0"/>
              <a:t>1</a:t>
            </a:r>
            <a:r>
              <a:rPr lang="en-IN" sz="2000" dirty="0" smtClean="0"/>
              <a:t>, e</a:t>
            </a:r>
            <a:r>
              <a:rPr lang="en-IN" sz="2000" baseline="-25000" dirty="0" smtClean="0"/>
              <a:t>2</a:t>
            </a:r>
            <a:r>
              <a:rPr lang="en-IN" sz="2000" dirty="0" smtClean="0"/>
              <a:t>, e</a:t>
            </a:r>
            <a:r>
              <a:rPr lang="en-IN" sz="2000" baseline="-25000" dirty="0" smtClean="0"/>
              <a:t>3</a:t>
            </a:r>
            <a:r>
              <a:rPr lang="en-IN" sz="2000" dirty="0" smtClean="0"/>
              <a:t>, e</a:t>
            </a:r>
            <a:r>
              <a:rPr lang="en-IN" sz="2000" baseline="-25000" dirty="0" smtClean="0"/>
              <a:t>4</a:t>
            </a:r>
            <a:r>
              <a:rPr lang="en-IN" sz="2000" dirty="0" smtClean="0"/>
              <a:t>, e</a:t>
            </a:r>
            <a:r>
              <a:rPr lang="en-IN" sz="2000" baseline="-25000" dirty="0" smtClean="0"/>
              <a:t>5</a:t>
            </a:r>
            <a:r>
              <a:rPr lang="en-IN" sz="2000" dirty="0" smtClean="0"/>
              <a:t>) </a:t>
            </a:r>
            <a:r>
              <a:rPr lang="el-GR" sz="2000" dirty="0" smtClean="0"/>
              <a:t>ϵ</a:t>
            </a:r>
            <a:r>
              <a:rPr lang="en-US" sz="2000" dirty="0" smtClean="0"/>
              <a:t> [0, 1].</a:t>
            </a:r>
          </a:p>
          <a:p>
            <a:pPr marL="914400" lvl="1" indent="-457200" algn="just">
              <a:lnSpc>
                <a:spcPct val="100000"/>
              </a:lnSpc>
              <a:spcBef>
                <a:spcPts val="0"/>
              </a:spcBef>
              <a:buFont typeface="+mj-lt"/>
              <a:buAutoNum type="arabicPeriod"/>
            </a:pPr>
            <a:r>
              <a:rPr lang="en-US" sz="2000" dirty="0" smtClean="0"/>
              <a:t>All the weights sum to 1, i.e., e</a:t>
            </a:r>
            <a:r>
              <a:rPr lang="en-US" sz="2000" baseline="-25000" dirty="0" smtClean="0"/>
              <a:t>1</a:t>
            </a:r>
            <a:r>
              <a:rPr lang="en-US" sz="2000" dirty="0" smtClean="0"/>
              <a:t> + e</a:t>
            </a:r>
            <a:r>
              <a:rPr lang="en-US" sz="2000" baseline="-25000" dirty="0" smtClean="0"/>
              <a:t>2</a:t>
            </a:r>
            <a:r>
              <a:rPr lang="en-US" sz="2000" dirty="0" smtClean="0"/>
              <a:t> + e</a:t>
            </a:r>
            <a:r>
              <a:rPr lang="en-US" sz="2000" baseline="-25000" dirty="0" smtClean="0"/>
              <a:t>3</a:t>
            </a:r>
            <a:r>
              <a:rPr lang="en-US" sz="2000" dirty="0" smtClean="0"/>
              <a:t> + e</a:t>
            </a:r>
            <a:r>
              <a:rPr lang="en-US" sz="2000" baseline="-25000" dirty="0" smtClean="0"/>
              <a:t>4</a:t>
            </a:r>
            <a:r>
              <a:rPr lang="en-US" sz="2000" dirty="0" smtClean="0"/>
              <a:t> + e</a:t>
            </a:r>
            <a:r>
              <a:rPr lang="en-US" sz="2000" baseline="-25000" dirty="0" smtClean="0"/>
              <a:t>5</a:t>
            </a:r>
            <a:r>
              <a:rPr lang="en-US" sz="2000" dirty="0" smtClean="0"/>
              <a:t> = 1.</a:t>
            </a:r>
          </a:p>
          <a:p>
            <a:pPr marL="457200" lvl="1" indent="0" algn="just">
              <a:lnSpc>
                <a:spcPct val="100000"/>
              </a:lnSpc>
              <a:spcBef>
                <a:spcPts val="0"/>
              </a:spcBef>
              <a:buNone/>
            </a:pPr>
            <a:r>
              <a:rPr lang="en-US" sz="2000" dirty="0" smtClean="0"/>
              <a:t>Suppose, following are the values of attention weights:</a:t>
            </a:r>
          </a:p>
          <a:p>
            <a:pPr marL="457200" lvl="1" indent="0" algn="just">
              <a:lnSpc>
                <a:spcPct val="100000"/>
              </a:lnSpc>
              <a:spcBef>
                <a:spcPts val="0"/>
              </a:spcBef>
              <a:buNone/>
            </a:pPr>
            <a:endParaRPr lang="en-IN" sz="2000" dirty="0" smtClean="0"/>
          </a:p>
          <a:p>
            <a:pPr marL="457200" lvl="1" indent="0" algn="just">
              <a:lnSpc>
                <a:spcPct val="100000"/>
              </a:lnSpc>
              <a:spcBef>
                <a:spcPts val="0"/>
              </a:spcBef>
              <a:buNone/>
            </a:pPr>
            <a:r>
              <a:rPr lang="en-IN" sz="2000" dirty="0" smtClean="0"/>
              <a:t>Thus, due to large values of e</a:t>
            </a:r>
            <a:r>
              <a:rPr lang="en-IN" sz="2000" baseline="-25000" dirty="0" smtClean="0"/>
              <a:t>1</a:t>
            </a:r>
            <a:r>
              <a:rPr lang="en-IN" sz="2000" dirty="0" smtClean="0"/>
              <a:t> and e</a:t>
            </a:r>
            <a:r>
              <a:rPr lang="en-IN" sz="2000" baseline="-25000" dirty="0" smtClean="0"/>
              <a:t>2</a:t>
            </a:r>
            <a:r>
              <a:rPr lang="en-IN" sz="2000" dirty="0" smtClean="0"/>
              <a:t>, attention will be on h</a:t>
            </a:r>
            <a:r>
              <a:rPr lang="en-IN" sz="2000" baseline="-25000" dirty="0" smtClean="0"/>
              <a:t>1</a:t>
            </a:r>
            <a:r>
              <a:rPr lang="en-IN" sz="2000" dirty="0" smtClean="0"/>
              <a:t> and h</a:t>
            </a:r>
            <a:r>
              <a:rPr lang="en-IN" sz="2000" baseline="-25000" dirty="0" smtClean="0"/>
              <a:t>2</a:t>
            </a:r>
            <a:r>
              <a:rPr lang="en-IN" sz="2000" dirty="0" smtClean="0"/>
              <a:t>, others (i.e.,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 will be ignored due to small values of (e</a:t>
            </a:r>
            <a:r>
              <a:rPr lang="en-IN" sz="2000" baseline="-25000" dirty="0" smtClean="0"/>
              <a:t>3</a:t>
            </a:r>
            <a:r>
              <a:rPr lang="en-IN" sz="2000" dirty="0" smtClean="0"/>
              <a:t>, e</a:t>
            </a:r>
            <a:r>
              <a:rPr lang="en-IN" sz="2000" baseline="-25000" dirty="0" smtClean="0"/>
              <a:t>4</a:t>
            </a:r>
            <a:r>
              <a:rPr lang="en-IN" sz="2000" dirty="0" smtClean="0"/>
              <a:t>, e</a:t>
            </a:r>
            <a:r>
              <a:rPr lang="en-IN" sz="2000" baseline="-25000" dirty="0" smtClean="0"/>
              <a:t>5</a:t>
            </a:r>
            <a:r>
              <a:rPr lang="en-IN" sz="2000" dirty="0" smtClean="0"/>
              <a:t>).</a:t>
            </a: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14</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264223098"/>
              </p:ext>
            </p:extLst>
          </p:nvPr>
        </p:nvGraphicFramePr>
        <p:xfrm>
          <a:off x="1391920" y="5184986"/>
          <a:ext cx="9855200" cy="370840"/>
        </p:xfrm>
        <a:graphic>
          <a:graphicData uri="http://schemas.openxmlformats.org/drawingml/2006/table">
            <a:tbl>
              <a:tblPr bandRow="1">
                <a:tableStyleId>{5C22544A-7EE6-4342-B048-85BDC9FD1C3A}</a:tableStyleId>
              </a:tblPr>
              <a:tblGrid>
                <a:gridCol w="1971040"/>
                <a:gridCol w="1971040"/>
                <a:gridCol w="1971040"/>
                <a:gridCol w="1971040"/>
                <a:gridCol w="1971040"/>
              </a:tblGrid>
              <a:tr h="370840">
                <a:tc>
                  <a:txBody>
                    <a:bodyPr/>
                    <a:lstStyle/>
                    <a:p>
                      <a:pPr algn="ctr"/>
                      <a:r>
                        <a:rPr lang="en-US" dirty="0" smtClean="0"/>
                        <a:t>e</a:t>
                      </a:r>
                      <a:r>
                        <a:rPr lang="en-US" baseline="-25000" dirty="0" smtClean="0"/>
                        <a:t>1</a:t>
                      </a:r>
                      <a:r>
                        <a:rPr lang="en-US" baseline="0" dirty="0" smtClean="0"/>
                        <a:t> = 0.75</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2</a:t>
                      </a:r>
                      <a:r>
                        <a:rPr lang="en-US" dirty="0" smtClean="0"/>
                        <a:t> = 0.2</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3</a:t>
                      </a:r>
                      <a:r>
                        <a:rPr lang="en-US" dirty="0" smtClean="0"/>
                        <a:t> = 0.02</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4</a:t>
                      </a:r>
                      <a:r>
                        <a:rPr lang="en-US" dirty="0" smtClean="0"/>
                        <a:t> = 0.02</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5</a:t>
                      </a:r>
                      <a:r>
                        <a:rPr lang="en-US" dirty="0" smtClean="0"/>
                        <a:t> = 0.01</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241991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chor="t">
                <a:normAutofit/>
              </a:bodyPr>
              <a:lstStyle/>
              <a:p>
                <a:pPr marL="457200" lvl="1" indent="0" algn="just">
                  <a:lnSpc>
                    <a:spcPct val="100000"/>
                  </a:lnSpc>
                  <a:spcBef>
                    <a:spcPts val="0"/>
                  </a:spcBef>
                  <a:buNone/>
                </a:pPr>
                <a:r>
                  <a:rPr lang="en-IN" sz="2000" dirty="0" smtClean="0"/>
                  <a:t>Now, we will compute the context vector (or thought vector) which will be used by the decoder in order to predict (or generate) the next word in the sequence:</a:t>
                </a:r>
              </a:p>
              <a:p>
                <a:pPr marL="0" indent="0" algn="ctr">
                  <a:lnSpc>
                    <a:spcPct val="100000"/>
                  </a:lnSpc>
                  <a:spcBef>
                    <a:spcPts val="0"/>
                  </a:spcBef>
                  <a:buNone/>
                </a:pPr>
                <a14:m>
                  <m:oMath xmlns:m="http://schemas.openxmlformats.org/officeDocument/2006/math">
                    <m:r>
                      <a:rPr lang="en-US" sz="2000" b="0" i="1" smtClean="0">
                        <a:latin typeface="Cambria Math"/>
                      </a:rPr>
                      <m:t>𝑐𝑜𝑛𝑡𝑒𝑥𝑡</m:t>
                    </m:r>
                    <m:r>
                      <a:rPr lang="en-US" sz="2000" b="0" i="1" smtClean="0">
                        <a:latin typeface="Cambria Math"/>
                      </a:rPr>
                      <m:t> </m:t>
                    </m:r>
                    <m:r>
                      <a:rPr lang="en-US" sz="2000" b="0" i="1" smtClean="0">
                        <a:latin typeface="Cambria Math"/>
                      </a:rPr>
                      <m:t>𝑣𝑒𝑐𝑡𝑜𝑟</m:t>
                    </m:r>
                    <m:r>
                      <a:rPr lang="en-US" sz="2000" b="0" i="1" smtClean="0">
                        <a:latin typeface="Cambria Math"/>
                      </a:rPr>
                      <m:t>, </m:t>
                    </m:r>
                    <m:r>
                      <a:rPr lang="en-US" sz="2000" b="0" i="1" smtClean="0">
                        <a:latin typeface="Cambria Math"/>
                      </a:rPr>
                      <m:t>𝑐</m:t>
                    </m:r>
                    <m:d>
                      <m:dPr>
                        <m:ctrlPr>
                          <a:rPr lang="en-US" sz="2000" b="0" i="1" smtClean="0">
                            <a:latin typeface="Cambria Math"/>
                          </a:rPr>
                        </m:ctrlPr>
                      </m:dPr>
                      <m:e>
                        <m:r>
                          <a:rPr lang="en-US" sz="2000" b="0" i="1" smtClean="0">
                            <a:latin typeface="Cambria Math"/>
                          </a:rPr>
                          <m:t>𝑡</m:t>
                        </m:r>
                      </m:e>
                    </m:d>
                    <m:r>
                      <a:rPr lang="en-US" sz="2000" b="0" i="1" smtClean="0">
                        <a:latin typeface="Cambria Math"/>
                      </a:rPr>
                      <m:t>= </m:t>
                    </m:r>
                    <m:sSub>
                      <m:sSubPr>
                        <m:ctrlPr>
                          <a:rPr lang="en-US" sz="2000" b="0" i="1" smtClean="0">
                            <a:latin typeface="Cambria Math"/>
                          </a:rPr>
                        </m:ctrlPr>
                      </m:sSubPr>
                      <m:e>
                        <m:r>
                          <a:rPr lang="en-US" sz="2000" b="0" i="1" smtClean="0">
                            <a:latin typeface="Cambria Math"/>
                          </a:rPr>
                          <m:t>𝑒</m:t>
                        </m:r>
                      </m:e>
                      <m:sub>
                        <m:r>
                          <a:rPr lang="en-US" sz="2000" b="0" i="1" smtClean="0">
                            <a:latin typeface="Cambria Math"/>
                          </a:rPr>
                          <m:t>1</m:t>
                        </m:r>
                      </m:sub>
                    </m:sSub>
                    <m:r>
                      <a:rPr lang="en-US" sz="2000" b="0" i="1" smtClean="0">
                        <a:latin typeface="Cambria Math"/>
                      </a:rPr>
                      <m:t>∗</m:t>
                    </m:r>
                    <m:sSub>
                      <m:sSubPr>
                        <m:ctrlPr>
                          <a:rPr lang="en-US" sz="2000" i="1">
                            <a:latin typeface="Cambria Math"/>
                          </a:rPr>
                        </m:ctrlPr>
                      </m:sSubPr>
                      <m:e>
                        <m:r>
                          <a:rPr lang="en-US" sz="2000" b="0" i="1" smtClean="0">
                            <a:latin typeface="Cambria Math"/>
                          </a:rPr>
                          <m:t>h</m:t>
                        </m:r>
                      </m:e>
                      <m:sub>
                        <m:r>
                          <a:rPr lang="en-US" sz="2000" i="1">
                            <a:latin typeface="Cambria Math"/>
                          </a:rPr>
                          <m:t>1</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2</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2</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3</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3</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4</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4</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5</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5</m:t>
                        </m:r>
                      </m:sub>
                    </m:sSub>
                  </m:oMath>
                </a14:m>
                <a:endParaRPr lang="en-IN" sz="2000" dirty="0" smtClean="0"/>
              </a:p>
              <a:p>
                <a:pPr marL="457200" lvl="1" indent="0" algn="just">
                  <a:lnSpc>
                    <a:spcPct val="100000"/>
                  </a:lnSpc>
                  <a:spcBef>
                    <a:spcPts val="0"/>
                  </a:spcBef>
                  <a:buNone/>
                </a:pPr>
                <a:r>
                  <a:rPr lang="en-IN" sz="2000" dirty="0" smtClean="0"/>
                  <a:t>Due to high values of e</a:t>
                </a:r>
                <a:r>
                  <a:rPr lang="en-IN" sz="2000" baseline="-25000" dirty="0" smtClean="0"/>
                  <a:t>1</a:t>
                </a:r>
                <a:r>
                  <a:rPr lang="en-IN" sz="2000" dirty="0" smtClean="0"/>
                  <a:t> and e</a:t>
                </a:r>
                <a:r>
                  <a:rPr lang="en-IN" sz="2000" baseline="-25000" dirty="0" smtClean="0"/>
                  <a:t>2</a:t>
                </a:r>
                <a:r>
                  <a:rPr lang="en-IN" sz="2000" dirty="0" smtClean="0"/>
                  <a:t>, context vector (or thought vector) will have more information from the states h</a:t>
                </a:r>
                <a:r>
                  <a:rPr lang="en-IN" sz="2000" baseline="-25000" dirty="0" smtClean="0"/>
                  <a:t>1</a:t>
                </a:r>
                <a:r>
                  <a:rPr lang="en-IN" sz="2000" dirty="0" smtClean="0"/>
                  <a:t> and h</a:t>
                </a:r>
                <a:r>
                  <a:rPr lang="en-IN" sz="2000" baseline="-25000" dirty="0" smtClean="0"/>
                  <a:t>2</a:t>
                </a:r>
                <a:r>
                  <a:rPr lang="en-IN" sz="2000" dirty="0" smtClean="0"/>
                  <a:t>, and relatively less information from the states h</a:t>
                </a:r>
                <a:r>
                  <a:rPr lang="en-IN" sz="2000" baseline="-25000" dirty="0" smtClean="0"/>
                  <a:t>3</a:t>
                </a:r>
                <a:r>
                  <a:rPr lang="en-IN" sz="2000" dirty="0" smtClean="0"/>
                  <a:t>, h</a:t>
                </a:r>
                <a:r>
                  <a:rPr lang="en-IN" sz="2000" baseline="-25000" dirty="0" smtClean="0"/>
                  <a:t>4</a:t>
                </a:r>
                <a:r>
                  <a:rPr lang="en-IN" sz="2000" dirty="0" smtClean="0"/>
                  <a:t> and h</a:t>
                </a:r>
                <a:r>
                  <a:rPr lang="en-IN" sz="2000" baseline="-25000" dirty="0" smtClean="0"/>
                  <a:t>5</a:t>
                </a:r>
                <a:r>
                  <a:rPr lang="en-IN" sz="2000" dirty="0" smtClean="0"/>
                  <a:t>.</a:t>
                </a:r>
              </a:p>
              <a:p>
                <a:pPr marL="457200" lvl="1" indent="0" algn="just">
                  <a:lnSpc>
                    <a:spcPct val="100000"/>
                  </a:lnSpc>
                  <a:spcBef>
                    <a:spcPts val="0"/>
                  </a:spcBef>
                  <a:buNone/>
                </a:pPr>
                <a:r>
                  <a:rPr lang="en-IN" sz="2000" dirty="0" smtClean="0"/>
                  <a:t>Finally, the decoder will use the below two inputs to generate the next word in the sequence:</a:t>
                </a:r>
              </a:p>
              <a:p>
                <a:pPr marL="914400" lvl="1" indent="-457200" algn="just">
                  <a:lnSpc>
                    <a:spcPct val="100000"/>
                  </a:lnSpc>
                  <a:spcBef>
                    <a:spcPts val="0"/>
                  </a:spcBef>
                  <a:buFont typeface="+mj-lt"/>
                  <a:buAutoNum type="arabicPeriod"/>
                </a:pPr>
                <a:r>
                  <a:rPr lang="en-IN" sz="2000" dirty="0" smtClean="0"/>
                  <a:t>The context vector (or thought vector), c(t).</a:t>
                </a:r>
              </a:p>
              <a:p>
                <a:pPr marL="914400" lvl="1" indent="-457200" algn="just">
                  <a:lnSpc>
                    <a:spcPct val="100000"/>
                  </a:lnSpc>
                  <a:spcBef>
                    <a:spcPts val="0"/>
                  </a:spcBef>
                  <a:buFont typeface="+mj-lt"/>
                  <a:buAutoNum type="arabicPeriod"/>
                </a:pPr>
                <a:r>
                  <a:rPr lang="en-IN" sz="2000" dirty="0" smtClean="0"/>
                  <a:t>The output word generated from the previous time step.</a:t>
                </a:r>
              </a:p>
              <a:p>
                <a:pPr marL="457200" lvl="1" indent="0" algn="just">
                  <a:lnSpc>
                    <a:spcPct val="100000"/>
                  </a:lnSpc>
                  <a:spcBef>
                    <a:spcPts val="0"/>
                  </a:spcBef>
                  <a:buNone/>
                </a:pPr>
                <a:r>
                  <a:rPr lang="en-IN" sz="2000" dirty="0" smtClean="0"/>
                  <a:t>Note that for the first time step, since there is no output from the previous time step, thus we use a special &lt;</a:t>
                </a:r>
                <a:r>
                  <a:rPr lang="en-IN" sz="2000" dirty="0" err="1" smtClean="0"/>
                  <a:t>startseq</a:t>
                </a:r>
                <a:r>
                  <a:rPr lang="en-IN" sz="2000" dirty="0" smtClean="0"/>
                  <a:t>&gt; token for this purpose.</a:t>
                </a:r>
              </a:p>
              <a:p>
                <a:pPr marL="457200" lvl="1" indent="0" algn="just">
                  <a:lnSpc>
                    <a:spcPct val="100000"/>
                  </a:lnSpc>
                  <a:spcBef>
                    <a:spcPts val="0"/>
                  </a:spcBef>
                  <a:buNone/>
                </a:pPr>
                <a:r>
                  <a:rPr lang="en-IN" sz="2000" dirty="0" smtClean="0"/>
                  <a:t>The decoder then generates the next word in the sequence and along with the output, the decoder will also generate an internal hidden state, let’s call it as d</a:t>
                </a:r>
                <a:r>
                  <a:rPr lang="en-IN" sz="2000" baseline="-25000" dirty="0" smtClean="0"/>
                  <a:t>1</a:t>
                </a:r>
                <a:r>
                  <a:rPr lang="en-IN" sz="2000" dirty="0" smtClean="0"/>
                  <a:t>.</a:t>
                </a:r>
              </a:p>
              <a:p>
                <a:pPr marL="457200" lvl="1" indent="0" algn="just">
                  <a:lnSpc>
                    <a:spcPct val="100000"/>
                  </a:lnSpc>
                  <a:spcBef>
                    <a:spcPts val="0"/>
                  </a:spcBef>
                  <a:buNone/>
                </a:pPr>
                <a:r>
                  <a:rPr lang="en-IN" sz="2000" dirty="0" smtClean="0"/>
                  <a:t>In order to generate the next word, the decoder will repeat the same procedure. </a:t>
                </a:r>
              </a:p>
              <a:p>
                <a:pPr marL="457200" lvl="1" indent="0" algn="just">
                  <a:lnSpc>
                    <a:spcPct val="100000"/>
                  </a:lnSpc>
                  <a:spcBef>
                    <a:spcPts val="0"/>
                  </a:spcBef>
                  <a:buNone/>
                </a:pPr>
                <a:r>
                  <a:rPr lang="en-IN" sz="2000" dirty="0" smtClean="0"/>
                  <a:t>At the end, the decoder will either output &lt;</a:t>
                </a:r>
                <a:r>
                  <a:rPr lang="en-IN" sz="2000" dirty="0" err="1" smtClean="0"/>
                  <a:t>endseq</a:t>
                </a:r>
                <a:r>
                  <a:rPr lang="en-IN" sz="2000" dirty="0" smtClean="0"/>
                  <a:t>&gt; token or it would have generated (or predicted) words equal to maximum caption length, then we will stop the generation process.</a:t>
                </a:r>
              </a:p>
            </p:txBody>
          </p:sp>
        </mc:Choice>
        <mc:Fallback xmlns="">
          <p:sp>
            <p:nvSpPr>
              <p:cNvPr id="3" name="Content Placeholder 2">
                <a:extLst>
                  <a:ext uri="{FF2B5EF4-FFF2-40B4-BE49-F238E27FC236}">
                    <a16:creationId xmlns="" xmlns:a16="http://schemas.microsoft.com/office/drawing/2014/main" xmlns:a14="http://schemas.microsoft.com/office/drawing/2010/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rotWithShape="1">
                <a:blip r:embed="rId2"/>
                <a:stretch>
                  <a:fillRect t="-612" r="-580"/>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15</a:t>
            </a:fld>
            <a:endParaRPr lang="en-IN"/>
          </a:p>
        </p:txBody>
      </p:sp>
    </p:spTree>
    <p:extLst>
      <p:ext uri="{BB962C8B-B14F-4D97-AF65-F5344CB8AC3E}">
        <p14:creationId xmlns:p14="http://schemas.microsoft.com/office/powerpoint/2010/main" val="4151103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Evaluating NLG system is a much more complicated task. There are following four evaluation metrics for evaluating a NLG system:</a:t>
                </a:r>
              </a:p>
              <a:p>
                <a:pPr marL="800100" lvl="1" indent="-342900" algn="just">
                  <a:lnSpc>
                    <a:spcPct val="100000"/>
                  </a:lnSpc>
                  <a:spcBef>
                    <a:spcPts val="0"/>
                  </a:spcBef>
                  <a:buFont typeface="+mj-lt"/>
                  <a:buAutoNum type="arabicPeriod"/>
                </a:pPr>
                <a:r>
                  <a:rPr lang="en-IN" sz="2000" dirty="0"/>
                  <a:t>Bilingual Evaluation Understudy (BLEU Score)</a:t>
                </a:r>
              </a:p>
              <a:p>
                <a:pPr marL="800100" lvl="1" indent="-342900" algn="just">
                  <a:lnSpc>
                    <a:spcPct val="100000"/>
                  </a:lnSpc>
                  <a:spcBef>
                    <a:spcPts val="0"/>
                  </a:spcBef>
                  <a:buFont typeface="+mj-lt"/>
                  <a:buAutoNum type="arabicPeriod"/>
                </a:pPr>
                <a:r>
                  <a:rPr lang="en-IN" sz="2000" dirty="0"/>
                  <a:t>Recall Oriented Understudy for </a:t>
                </a:r>
                <a:r>
                  <a:rPr lang="en-IN" sz="2000" dirty="0" err="1"/>
                  <a:t>Gisting</a:t>
                </a:r>
                <a:r>
                  <a:rPr lang="en-IN" sz="2000" dirty="0"/>
                  <a:t> Evaluation (ROUGE)</a:t>
                </a:r>
              </a:p>
              <a:p>
                <a:pPr marL="800100" lvl="1" indent="-342900" algn="just">
                  <a:lnSpc>
                    <a:spcPct val="100000"/>
                  </a:lnSpc>
                  <a:spcBef>
                    <a:spcPts val="0"/>
                  </a:spcBef>
                  <a:buFont typeface="+mj-lt"/>
                  <a:buAutoNum type="arabicPeriod"/>
                </a:pPr>
                <a:r>
                  <a:rPr lang="en-IN" sz="2000" dirty="0"/>
                  <a:t>Metric for Evaluation for Translation with Explicit Ordering (METEOR)</a:t>
                </a:r>
              </a:p>
              <a:p>
                <a:pPr marL="800100" lvl="1" indent="-342900" algn="just">
                  <a:lnSpc>
                    <a:spcPct val="100000"/>
                  </a:lnSpc>
                  <a:spcBef>
                    <a:spcPts val="0"/>
                  </a:spcBef>
                  <a:buFont typeface="+mj-lt"/>
                  <a:buAutoNum type="arabicPeriod"/>
                </a:pPr>
                <a:r>
                  <a:rPr lang="en-IN" sz="2000" dirty="0"/>
                  <a:t>Consensus based Image Descriptive Evaluation (</a:t>
                </a:r>
                <a:r>
                  <a:rPr lang="en-IN" sz="2000" dirty="0" err="1"/>
                  <a:t>CIDEr</a:t>
                </a:r>
                <a:r>
                  <a:rPr lang="en-IN" sz="2000" dirty="0"/>
                  <a:t>)</a:t>
                </a:r>
              </a:p>
              <a:p>
                <a:pPr algn="just">
                  <a:lnSpc>
                    <a:spcPct val="100000"/>
                  </a:lnSpc>
                  <a:spcBef>
                    <a:spcPts val="0"/>
                  </a:spcBef>
                  <a:buFont typeface="Wingdings" panose="05000000000000000000" pitchFamily="2" charset="2"/>
                  <a:buChar char="Ø"/>
                </a:pPr>
                <a:r>
                  <a:rPr lang="en-IN" sz="2000" dirty="0"/>
                  <a:t>Since above metrics differ mostly in terms of the way Precision and Recall (i.e., Sensitivity) calculated, thus we will first see how to calculate Precision and Recall (or Sensitivity) in NLG.</a:t>
                </a:r>
              </a:p>
              <a:p>
                <a:pPr algn="just">
                  <a:lnSpc>
                    <a:spcPct val="100000"/>
                  </a:lnSpc>
                  <a:spcBef>
                    <a:spcPts val="0"/>
                  </a:spcBef>
                  <a:buFont typeface="Wingdings" panose="05000000000000000000" pitchFamily="2" charset="2"/>
                  <a:buChar char="Ø"/>
                </a:pPr>
                <a:r>
                  <a:rPr lang="en-IN" sz="2000" dirty="0"/>
                  <a:t>In general, </a:t>
                </a:r>
              </a:p>
              <a:p>
                <a:pPr marL="0" indent="0" algn="just">
                  <a:lnSpc>
                    <a:spcPct val="100000"/>
                  </a:lnSpc>
                  <a:spcBef>
                    <a:spcPts val="0"/>
                  </a:spcBef>
                  <a:buNone/>
                </a:pPr>
                <a:endParaRPr lang="en-IN" sz="1800" b="0" i="1" dirty="0">
                  <a:latin typeface="Cambria Math" panose="02040503050406030204" pitchFamily="18" charset="0"/>
                </a:endParaRPr>
              </a:p>
              <a:p>
                <a:pPr marL="0" indent="0" algn="just">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a:p>
                <a:pPr marL="0" indent="0" algn="ctr">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𝑁𝑒𝑔𝑎𝑡𝑖𝑣𝑒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𝑎𝑐𝑡𝑢𝑎𝑙</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734" r="-58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16</a:t>
            </a:fld>
            <a:endParaRPr lang="en-IN"/>
          </a:p>
        </p:txBody>
      </p:sp>
    </p:spTree>
    <p:extLst>
      <p:ext uri="{BB962C8B-B14F-4D97-AF65-F5344CB8AC3E}">
        <p14:creationId xmlns:p14="http://schemas.microsoft.com/office/powerpoint/2010/main" val="3477788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200" dirty="0"/>
                  <a:t>In NLG, predicted (or generated) text is called as Candidate text and the actual text is called as Reference text.</a:t>
                </a:r>
              </a:p>
              <a:p>
                <a:pPr algn="just">
                  <a:lnSpc>
                    <a:spcPct val="100000"/>
                  </a:lnSpc>
                  <a:spcBef>
                    <a:spcPts val="0"/>
                  </a:spcBef>
                  <a:buFont typeface="Wingdings" panose="05000000000000000000" pitchFamily="2" charset="2"/>
                  <a:buChar char="Ø"/>
                </a:pPr>
                <a:r>
                  <a:rPr lang="en-IN" sz="2200" dirty="0"/>
                  <a:t>Following is the definition of Precision and Recall (or Sensitivity) in NLG:</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den>
                      </m:f>
                    </m:oMath>
                  </m:oMathPara>
                </a14:m>
                <a:endParaRPr lang="en-IN" sz="1800" dirty="0"/>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den>
                      </m:f>
                    </m:oMath>
                  </m:oMathPara>
                </a14:m>
                <a:endParaRPr lang="en-IN" sz="1800" dirty="0"/>
              </a:p>
              <a:p>
                <a:pPr algn="just">
                  <a:lnSpc>
                    <a:spcPct val="100000"/>
                  </a:lnSpc>
                  <a:spcBef>
                    <a:spcPts val="0"/>
                  </a:spcBef>
                  <a:buFont typeface="Wingdings" panose="05000000000000000000" pitchFamily="2" charset="2"/>
                  <a:buChar char="Ø"/>
                </a:pPr>
                <a:r>
                  <a:rPr lang="en-IN" sz="2200" dirty="0"/>
                  <a:t>Consider the following example:</a:t>
                </a:r>
              </a:p>
              <a:p>
                <a:pPr marL="457200" lvl="1" indent="0" algn="just">
                  <a:lnSpc>
                    <a:spcPct val="100000"/>
                  </a:lnSpc>
                  <a:spcBef>
                    <a:spcPts val="0"/>
                  </a:spcBef>
                  <a:buNone/>
                </a:pPr>
                <a:r>
                  <a:rPr lang="en-IN" sz="2200" dirty="0"/>
                  <a:t>Reference: “I work on machine learning”</a:t>
                </a:r>
              </a:p>
              <a:p>
                <a:pPr marL="457200" lvl="1" indent="0" algn="just">
                  <a:lnSpc>
                    <a:spcPct val="100000"/>
                  </a:lnSpc>
                  <a:spcBef>
                    <a:spcPts val="0"/>
                  </a:spcBef>
                  <a:buNone/>
                </a:pPr>
                <a:r>
                  <a:rPr lang="en-IN" sz="2200" dirty="0"/>
                  <a:t>Candidate A: “I work”</a:t>
                </a:r>
              </a:p>
              <a:p>
                <a:pPr marL="457200" lvl="1" indent="0" algn="just">
                  <a:lnSpc>
                    <a:spcPct val="100000"/>
                  </a:lnSpc>
                  <a:spcBef>
                    <a:spcPts val="0"/>
                  </a:spcBef>
                  <a:buNone/>
                </a:pPr>
                <a:r>
                  <a:rPr lang="en-IN" sz="2200" dirty="0"/>
                  <a:t>Candidate B: “He works on machine learning”</a:t>
                </a:r>
              </a:p>
              <a:p>
                <a:pPr marL="457200" lvl="1" indent="0" algn="just">
                  <a:lnSpc>
                    <a:spcPct val="100000"/>
                  </a:lnSpc>
                  <a:spcBef>
                    <a:spcPts val="0"/>
                  </a:spcBef>
                  <a:buNone/>
                </a:pPr>
                <a:endParaRPr lang="en-IN" sz="23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638" t="-857" r="-696"/>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17</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06515E04-E911-434E-B73D-C74090564F2D}"/>
                  </a:ext>
                </a:extLst>
              </p:cNvPr>
              <p:cNvSpPr txBox="1"/>
              <p:nvPr/>
            </p:nvSpPr>
            <p:spPr>
              <a:xfrm>
                <a:off x="6011334" y="4766705"/>
                <a:ext cx="6180666" cy="1410258"/>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endParaRPr lang="en-IN" dirty="0"/>
              </a:p>
            </p:txBody>
          </p:sp>
        </mc:Choice>
        <mc:Fallback xmlns="">
          <p:sp>
            <p:nvSpPr>
              <p:cNvPr id="6" name="TextBox 5">
                <a:extLst>
                  <a:ext uri="{FF2B5EF4-FFF2-40B4-BE49-F238E27FC236}">
                    <a16:creationId xmlns:a16="http://schemas.microsoft.com/office/drawing/2014/main" id="{06515E04-E911-434E-B73D-C74090564F2D}"/>
                  </a:ext>
                </a:extLst>
              </p:cNvPr>
              <p:cNvSpPr txBox="1">
                <a:spLocks noRot="1" noChangeAspect="1" noMove="1" noResize="1" noEditPoints="1" noAdjustHandles="1" noChangeArrowheads="1" noChangeShapeType="1" noTextEdit="1"/>
              </p:cNvSpPr>
              <p:nvPr/>
            </p:nvSpPr>
            <p:spPr>
              <a:xfrm>
                <a:off x="6011334" y="4766705"/>
                <a:ext cx="6180666" cy="141025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CA4377AD-0777-414C-BE82-54D482E0C00B}"/>
                  </a:ext>
                </a:extLst>
              </p:cNvPr>
              <p:cNvSpPr txBox="1"/>
              <p:nvPr/>
            </p:nvSpPr>
            <p:spPr>
              <a:xfrm>
                <a:off x="379669" y="4772567"/>
                <a:ext cx="6169061" cy="1408399"/>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2</m:t>
                          </m:r>
                        </m:den>
                      </m:f>
                      <m:r>
                        <a:rPr lang="en-IN" i="1">
                          <a:latin typeface="Cambria Math" panose="02040503050406030204" pitchFamily="18" charset="0"/>
                        </a:rPr>
                        <m:t>=100%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5</m:t>
                          </m:r>
                        </m:den>
                      </m:f>
                      <m:r>
                        <a:rPr lang="en-IN" i="1">
                          <a:latin typeface="Cambria Math" panose="02040503050406030204" pitchFamily="18" charset="0"/>
                        </a:rPr>
                        <m:t>=40%</m:t>
                      </m:r>
                    </m:oMath>
                  </m:oMathPara>
                </a14:m>
                <a:endParaRPr lang="en-IN" dirty="0"/>
              </a:p>
              <a:p>
                <a:endParaRPr lang="en-IN" dirty="0"/>
              </a:p>
            </p:txBody>
          </p:sp>
        </mc:Choice>
        <mc:Fallback xmlns="">
          <p:sp>
            <p:nvSpPr>
              <p:cNvPr id="7" name="TextBox 6">
                <a:extLst>
                  <a:ext uri="{FF2B5EF4-FFF2-40B4-BE49-F238E27FC236}">
                    <a16:creationId xmlns:a16="http://schemas.microsoft.com/office/drawing/2014/main" id="{CA4377AD-0777-414C-BE82-54D482E0C00B}"/>
                  </a:ext>
                </a:extLst>
              </p:cNvPr>
              <p:cNvSpPr txBox="1">
                <a:spLocks noRot="1" noChangeAspect="1" noMove="1" noResize="1" noEditPoints="1" noAdjustHandles="1" noChangeArrowheads="1" noChangeShapeType="1" noTextEdit="1"/>
              </p:cNvSpPr>
              <p:nvPr/>
            </p:nvSpPr>
            <p:spPr>
              <a:xfrm>
                <a:off x="379669" y="4772567"/>
                <a:ext cx="6169061" cy="1408399"/>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6062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All previous calculations are done by using unigrams (i.e., no. of words, n = 1). These calculation can also be done by using bigrams (n = 2), trigrams (n = 3) and so on.</a:t>
            </a:r>
          </a:p>
          <a:p>
            <a:pPr algn="just">
              <a:lnSpc>
                <a:spcPct val="100000"/>
              </a:lnSpc>
              <a:spcBef>
                <a:spcPts val="0"/>
              </a:spcBef>
              <a:buFont typeface="Wingdings" panose="05000000000000000000" pitchFamily="2" charset="2"/>
              <a:buChar char="Ø"/>
            </a:pPr>
            <a:r>
              <a:rPr lang="en-IN" sz="2000" dirty="0"/>
              <a:t>Consider the following example:</a:t>
            </a:r>
          </a:p>
          <a:p>
            <a:pPr marL="914400" lvl="2" indent="0" algn="just">
              <a:lnSpc>
                <a:spcPct val="100000"/>
              </a:lnSpc>
              <a:spcBef>
                <a:spcPts val="0"/>
              </a:spcBef>
              <a:buNone/>
            </a:pPr>
            <a:r>
              <a:rPr lang="en-IN" sz="1800" dirty="0"/>
              <a:t>Reference: “I work on machine learning”</a:t>
            </a:r>
          </a:p>
          <a:p>
            <a:pPr marL="914400" lvl="2" indent="0" algn="just">
              <a:lnSpc>
                <a:spcPct val="100000"/>
              </a:lnSpc>
              <a:spcBef>
                <a:spcPts val="0"/>
              </a:spcBef>
              <a:buNone/>
            </a:pPr>
            <a:r>
              <a:rPr lang="en-IN" sz="1800" dirty="0"/>
              <a:t>Candidate A: “He works on machine learning”</a:t>
            </a:r>
          </a:p>
          <a:p>
            <a:pPr marL="914400" lvl="2" indent="0" algn="just">
              <a:lnSpc>
                <a:spcPct val="100000"/>
              </a:lnSpc>
              <a:spcBef>
                <a:spcPts val="0"/>
              </a:spcBef>
              <a:buNone/>
            </a:pPr>
            <a:r>
              <a:rPr lang="en-IN" sz="1800" dirty="0"/>
              <a:t>Candidate B: “He works on </a:t>
            </a:r>
            <a:r>
              <a:rPr lang="en-IN" sz="1800" dirty="0" err="1"/>
              <a:t>on</a:t>
            </a:r>
            <a:r>
              <a:rPr lang="en-IN" sz="1800" dirty="0"/>
              <a:t> machine </a:t>
            </a:r>
            <a:r>
              <a:rPr lang="en-IN" sz="1800" dirty="0" err="1"/>
              <a:t>machine</a:t>
            </a:r>
            <a:r>
              <a:rPr lang="en-IN" sz="1800" dirty="0"/>
              <a:t> learning </a:t>
            </a:r>
            <a:r>
              <a:rPr lang="en-IN" sz="1800" dirty="0" err="1"/>
              <a:t>learning</a:t>
            </a:r>
            <a:r>
              <a:rPr lang="en-IN" sz="1800" dirty="0"/>
              <a:t>”</a:t>
            </a:r>
          </a:p>
          <a:p>
            <a:pPr marL="457200" lvl="1" indent="0" algn="just">
              <a:lnSpc>
                <a:spcPct val="100000"/>
              </a:lnSpc>
              <a:spcBef>
                <a:spcPts val="0"/>
              </a:spcBef>
              <a:buNone/>
            </a:pPr>
            <a:r>
              <a:rPr lang="en-IN" sz="1800" dirty="0"/>
              <a:t>In case of unigram (i.e., n = 1):</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algn="just">
              <a:lnSpc>
                <a:spcPct val="100000"/>
              </a:lnSpc>
              <a:spcBef>
                <a:spcPts val="0"/>
              </a:spcBef>
              <a:buFont typeface="Wingdings" panose="05000000000000000000" pitchFamily="2" charset="2"/>
              <a:buChar char="Ø"/>
            </a:pPr>
            <a:r>
              <a:rPr lang="en-IN" sz="2000" dirty="0"/>
              <a:t>There is a modified n-gram scheme in which we match candidate’s n-grams only as many times as they are present in any of reference text. Thus, “on”, “machine” and “learning of Candidate B will get match only once in unigram (i.e., n = 1).</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18</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3B7D199C-87B8-4A4A-8528-5D7137997D35}"/>
                  </a:ext>
                </a:extLst>
              </p:cNvPr>
              <p:cNvSpPr txBox="1"/>
              <p:nvPr/>
            </p:nvSpPr>
            <p:spPr>
              <a:xfrm>
                <a:off x="1348015" y="3224247"/>
                <a:ext cx="4114781"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i="1">
                              <a:latin typeface="Cambria Math" panose="02040503050406030204" pitchFamily="18" charset="0"/>
                            </a:rPr>
                            <m:t>8</m:t>
                          </m:r>
                        </m:den>
                      </m:f>
                      <m:r>
                        <a:rPr lang="en-IN" i="1">
                          <a:latin typeface="Cambria Math" panose="02040503050406030204" pitchFamily="18" charset="0"/>
                        </a:rPr>
                        <m:t>=75%</m:t>
                      </m:r>
                    </m:oMath>
                  </m:oMathPara>
                </a14:m>
                <a:endParaRPr lang="en-IN" dirty="0"/>
              </a:p>
            </p:txBody>
          </p:sp>
        </mc:Choice>
        <mc:Fallback xmlns="">
          <p:sp>
            <p:nvSpPr>
              <p:cNvPr id="6" name="TextBox 5">
                <a:extLst>
                  <a:ext uri="{FF2B5EF4-FFF2-40B4-BE49-F238E27FC236}">
                    <a16:creationId xmlns:a16="http://schemas.microsoft.com/office/drawing/2014/main" id="{3B7D199C-87B8-4A4A-8528-5D7137997D35}"/>
                  </a:ext>
                </a:extLst>
              </p:cNvPr>
              <p:cNvSpPr txBox="1">
                <a:spLocks noRot="1" noChangeAspect="1" noMove="1" noResize="1" noEditPoints="1" noAdjustHandles="1" noChangeArrowheads="1" noChangeShapeType="1" noTextEdit="1"/>
              </p:cNvSpPr>
              <p:nvPr/>
            </p:nvSpPr>
            <p:spPr>
              <a:xfrm>
                <a:off x="1348015" y="3224247"/>
                <a:ext cx="4114781" cy="113319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A9E66421-BD90-4084-9F9B-6ABE27CAF5BD}"/>
                  </a:ext>
                </a:extLst>
              </p:cNvPr>
              <p:cNvSpPr txBox="1"/>
              <p:nvPr/>
            </p:nvSpPr>
            <p:spPr>
              <a:xfrm>
                <a:off x="5919360" y="3224246"/>
                <a:ext cx="5574668"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120</m:t>
                      </m:r>
                      <m:r>
                        <a:rPr lang="en-IN" i="1">
                          <a:latin typeface="Cambria Math" panose="02040503050406030204" pitchFamily="18" charset="0"/>
                        </a:rPr>
                        <m:t>%</m:t>
                      </m:r>
                    </m:oMath>
                  </m:oMathPara>
                </a14:m>
                <a:endParaRPr lang="en-IN" dirty="0"/>
              </a:p>
            </p:txBody>
          </p:sp>
        </mc:Choice>
        <mc:Fallback xmlns="">
          <p:sp>
            <p:nvSpPr>
              <p:cNvPr id="7" name="TextBox 6">
                <a:extLst>
                  <a:ext uri="{FF2B5EF4-FFF2-40B4-BE49-F238E27FC236}">
                    <a16:creationId xmlns:a16="http://schemas.microsoft.com/office/drawing/2014/main" id="{A9E66421-BD90-4084-9F9B-6ABE27CAF5BD}"/>
                  </a:ext>
                </a:extLst>
              </p:cNvPr>
              <p:cNvSpPr txBox="1">
                <a:spLocks noRot="1" noChangeAspect="1" noMove="1" noResize="1" noEditPoints="1" noAdjustHandles="1" noChangeArrowheads="1" noChangeShapeType="1" noTextEdit="1"/>
              </p:cNvSpPr>
              <p:nvPr/>
            </p:nvSpPr>
            <p:spPr>
              <a:xfrm>
                <a:off x="5919360" y="3224246"/>
                <a:ext cx="5574668" cy="113325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1C685DB0-6F52-425A-A009-34864907B0A1}"/>
                  </a:ext>
                </a:extLst>
              </p:cNvPr>
              <p:cNvSpPr txBox="1"/>
              <p:nvPr/>
            </p:nvSpPr>
            <p:spPr>
              <a:xfrm>
                <a:off x="1253227" y="5218699"/>
                <a:ext cx="4291110"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𝑃𝑟𝑒𝑐𝑖𝑠𝑖𝑜𝑛</m:t>
                      </m:r>
                      <m:r>
                        <a:rPr lang="en-IN" i="1" smtClean="0">
                          <a:latin typeface="Cambria Math" panose="02040503050406030204" pitchFamily="18" charset="0"/>
                        </a:rPr>
                        <m:t> </m:t>
                      </m:r>
                      <m:r>
                        <a:rPr lang="en-IN" i="1" smtClean="0">
                          <a:latin typeface="Cambria Math" panose="02040503050406030204" pitchFamily="18" charset="0"/>
                        </a:rPr>
                        <m:t>𝑜𝑓</m:t>
                      </m:r>
                      <m:r>
                        <a:rPr lang="en-IN" i="1" smtClean="0">
                          <a:latin typeface="Cambria Math" panose="02040503050406030204" pitchFamily="18" charset="0"/>
                        </a:rPr>
                        <m:t> </m:t>
                      </m:r>
                      <m:r>
                        <a:rPr lang="en-IN" i="1" smtClean="0">
                          <a:latin typeface="Cambria Math" panose="02040503050406030204" pitchFamily="18" charset="0"/>
                        </a:rPr>
                        <m:t>𝐶𝑎𝑛𝑑𝑖𝑑𝑎𝑡𝑒</m:t>
                      </m:r>
                      <m:r>
                        <a:rPr lang="en-IN" i="1" smtClean="0">
                          <a:latin typeface="Cambria Math" panose="02040503050406030204" pitchFamily="18" charset="0"/>
                        </a:rPr>
                        <m:t> </m:t>
                      </m:r>
                      <m:r>
                        <a:rPr lang="en-IN" i="1" smtClean="0">
                          <a:latin typeface="Cambria Math" panose="02040503050406030204" pitchFamily="18" charset="0"/>
                        </a:rPr>
                        <m:t>𝐴</m:t>
                      </m:r>
                      <m:r>
                        <a:rPr lang="en-IN" i="1" smtClean="0">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i="1">
                              <a:latin typeface="Cambria Math" panose="02040503050406030204" pitchFamily="18" charset="0"/>
                            </a:rPr>
                            <m:t>8</m:t>
                          </m:r>
                        </m:den>
                      </m:f>
                      <m:r>
                        <a:rPr lang="en-IN" i="1">
                          <a:latin typeface="Cambria Math" panose="02040503050406030204" pitchFamily="18" charset="0"/>
                        </a:rPr>
                        <m:t>=</m:t>
                      </m:r>
                      <m:r>
                        <a:rPr lang="en-IN" b="0" i="1" smtClean="0">
                          <a:latin typeface="Cambria Math" panose="02040503050406030204" pitchFamily="18" charset="0"/>
                        </a:rPr>
                        <m:t>37.5</m:t>
                      </m:r>
                      <m:r>
                        <a:rPr lang="en-IN" i="1">
                          <a:latin typeface="Cambria Math" panose="02040503050406030204" pitchFamily="18" charset="0"/>
                        </a:rPr>
                        <m:t>%</m:t>
                      </m:r>
                    </m:oMath>
                  </m:oMathPara>
                </a14:m>
                <a:endParaRPr lang="en-IN" dirty="0"/>
              </a:p>
            </p:txBody>
          </p:sp>
        </mc:Choice>
        <mc:Fallback xmlns="">
          <p:sp>
            <p:nvSpPr>
              <p:cNvPr id="8" name="TextBox 7">
                <a:extLst>
                  <a:ext uri="{FF2B5EF4-FFF2-40B4-BE49-F238E27FC236}">
                    <a16:creationId xmlns:a16="http://schemas.microsoft.com/office/drawing/2014/main" id="{1C685DB0-6F52-425A-A009-34864907B0A1}"/>
                  </a:ext>
                </a:extLst>
              </p:cNvPr>
              <p:cNvSpPr txBox="1">
                <a:spLocks noRot="1" noChangeAspect="1" noMove="1" noResize="1" noEditPoints="1" noAdjustHandles="1" noChangeArrowheads="1" noChangeShapeType="1" noTextEdit="1"/>
              </p:cNvSpPr>
              <p:nvPr/>
            </p:nvSpPr>
            <p:spPr>
              <a:xfrm>
                <a:off x="1253227" y="5218699"/>
                <a:ext cx="4291110" cy="113319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3DAB24E0-EDF4-4C3C-8A39-C4846E7D141A}"/>
                  </a:ext>
                </a:extLst>
              </p:cNvPr>
              <p:cNvSpPr txBox="1"/>
              <p:nvPr/>
            </p:nvSpPr>
            <p:spPr>
              <a:xfrm>
                <a:off x="5982050" y="5218698"/>
                <a:ext cx="5436039"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60</m:t>
                      </m:r>
                      <m:r>
                        <a:rPr lang="en-IN" i="1">
                          <a:latin typeface="Cambria Math" panose="02040503050406030204" pitchFamily="18" charset="0"/>
                        </a:rPr>
                        <m:t>%</m:t>
                      </m:r>
                    </m:oMath>
                  </m:oMathPara>
                </a14:m>
                <a:endParaRPr lang="en-IN" dirty="0"/>
              </a:p>
            </p:txBody>
          </p:sp>
        </mc:Choice>
        <mc:Fallback xmlns="">
          <p:sp>
            <p:nvSpPr>
              <p:cNvPr id="9" name="TextBox 8">
                <a:extLst>
                  <a:ext uri="{FF2B5EF4-FFF2-40B4-BE49-F238E27FC236}">
                    <a16:creationId xmlns:a16="http://schemas.microsoft.com/office/drawing/2014/main" id="{3DAB24E0-EDF4-4C3C-8A39-C4846E7D141A}"/>
                  </a:ext>
                </a:extLst>
              </p:cNvPr>
              <p:cNvSpPr txBox="1">
                <a:spLocks noRot="1" noChangeAspect="1" noMove="1" noResize="1" noEditPoints="1" noAdjustHandles="1" noChangeArrowheads="1" noChangeShapeType="1" noTextEdit="1"/>
              </p:cNvSpPr>
              <p:nvPr/>
            </p:nvSpPr>
            <p:spPr>
              <a:xfrm>
                <a:off x="5982050" y="5218698"/>
                <a:ext cx="5436039" cy="113325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222707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fontScale="92500" lnSpcReduction="10000"/>
              </a:bodyPr>
              <a:lstStyle/>
              <a:p>
                <a:pPr algn="just">
                  <a:lnSpc>
                    <a:spcPct val="100000"/>
                  </a:lnSpc>
                  <a:spcBef>
                    <a:spcPts val="0"/>
                  </a:spcBef>
                  <a:buFont typeface="Wingdings" panose="05000000000000000000" pitchFamily="2" charset="2"/>
                  <a:buChar char="Ø"/>
                </a:pPr>
                <a:r>
                  <a:rPr lang="en-IN" sz="2200" dirty="0"/>
                  <a:t>To include all the n-gram precision scores (i.e., precision calculated by using unigram, bigram, trigram, etc.) in our final precision, we take their geometric mean. This is done because it has been found that precision decreases exponentially with n and we would require logarithmic averaging to represent all values fairly.</a:t>
                </a:r>
              </a:p>
              <a:p>
                <a:pPr marL="0" indent="0" algn="ctr">
                  <a:lnSpc>
                    <a:spcPct val="100000"/>
                  </a:lnSpc>
                  <a:spcBef>
                    <a:spcPts val="0"/>
                  </a:spcBef>
                  <a:buNone/>
                </a:pPr>
                <a14:m>
                  <m:oMathPara xmlns:m="http://schemas.openxmlformats.org/officeDocument/2006/math">
                    <m:oMathParaPr>
                      <m:jc m:val="right"/>
                    </m:oMathParaPr>
                    <m:oMath xmlns:m="http://schemas.openxmlformats.org/officeDocument/2006/math">
                      <m:r>
                        <a:rPr lang="en-IN" sz="1900" b="0" i="1" smtClean="0">
                          <a:latin typeface="Cambria Math" panose="02040503050406030204" pitchFamily="18" charset="0"/>
                        </a:rPr>
                        <m:t>𝑃𝑟𝑒𝑐𝑖𝑠𝑖𝑜𝑛</m:t>
                      </m:r>
                      <m:r>
                        <a:rPr lang="en-IN" sz="1900" b="0" i="1" smtClean="0">
                          <a:latin typeface="Cambria Math" panose="02040503050406030204" pitchFamily="18" charset="0"/>
                        </a:rPr>
                        <m:t>=</m:t>
                      </m:r>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nary>
                                <m:naryPr>
                                  <m:chr m:val="∑"/>
                                  <m:ctrlPr>
                                    <a:rPr lang="en-IN" sz="1900" b="0" i="1" smtClean="0">
                                      <a:latin typeface="Cambria Math"/>
                                    </a:rPr>
                                  </m:ctrlPr>
                                </m:naryPr>
                                <m:sub>
                                  <m:r>
                                    <m:rPr>
                                      <m:brk m:alnAt="23"/>
                                    </m:rPr>
                                    <a:rPr lang="en-IN" sz="1900" b="0" i="1" smtClean="0">
                                      <a:latin typeface="Cambria Math" panose="02040503050406030204" pitchFamily="18" charset="0"/>
                                    </a:rPr>
                                    <m:t>𝑛</m:t>
                                  </m:r>
                                  <m:r>
                                    <a:rPr lang="en-IN" sz="1900" b="0" i="1" smtClean="0">
                                      <a:latin typeface="Cambria Math" panose="02040503050406030204" pitchFamily="18" charset="0"/>
                                    </a:rPr>
                                    <m:t>=1</m:t>
                                  </m:r>
                                </m:sub>
                                <m:sup>
                                  <m:r>
                                    <a:rPr lang="en-IN" sz="1900" b="0" i="1" smtClean="0">
                                      <a:latin typeface="Cambria Math" panose="02040503050406030204" pitchFamily="18" charset="0"/>
                                    </a:rPr>
                                    <m:t>𝑁</m:t>
                                  </m:r>
                                </m:sup>
                                <m:e>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func>
                                    <m:funcPr>
                                      <m:ctrlPr>
                                        <a:rPr lang="en-IN" sz="1900" b="0" i="1" smtClean="0">
                                          <a:latin typeface="Cambria Math"/>
                                        </a:rPr>
                                      </m:ctrlPr>
                                    </m:funcPr>
                                    <m:fName>
                                      <m:r>
                                        <m:rPr>
                                          <m:sty m:val="p"/>
                                        </m:rPr>
                                        <a:rPr lang="en-IN" sz="1900" b="0" i="0" smtClean="0">
                                          <a:latin typeface="Cambria Math" panose="02040503050406030204" pitchFamily="18" charset="0"/>
                                        </a:rPr>
                                        <m:t>log</m:t>
                                      </m:r>
                                    </m:fName>
                                    <m:e>
                                      <m:sSub>
                                        <m:sSubPr>
                                          <m:ctrlPr>
                                            <a:rPr lang="en-IN" sz="1900" b="0" i="1" smtClean="0">
                                              <a:latin typeface="Cambria Math"/>
                                            </a:rPr>
                                          </m:ctrlPr>
                                        </m:sSubPr>
                                        <m:e>
                                          <m:r>
                                            <a:rPr lang="en-IN" sz="1900" b="0" i="1" smtClean="0">
                                              <a:latin typeface="Cambria Math" panose="02040503050406030204" pitchFamily="18" charset="0"/>
                                            </a:rPr>
                                            <m:t>𝑝</m:t>
                                          </m:r>
                                        </m:e>
                                        <m:sub>
                                          <m:r>
                                            <a:rPr lang="en-IN" sz="1900" b="0" i="1" smtClean="0">
                                              <a:latin typeface="Cambria Math" panose="02040503050406030204" pitchFamily="18" charset="0"/>
                                            </a:rPr>
                                            <m:t>𝑛</m:t>
                                          </m:r>
                                        </m:sub>
                                      </m:sSub>
                                    </m:e>
                                  </m:func>
                                </m:e>
                              </m:nary>
                            </m:e>
                          </m:d>
                          <m:r>
                            <a:rPr lang="en-IN" sz="1900" b="0" i="1" smtClean="0">
                              <a:latin typeface="Cambria Math" panose="02040503050406030204" pitchFamily="18" charset="0"/>
                            </a:rPr>
                            <m:t>,</m:t>
                          </m:r>
                        </m:e>
                      </m:func>
                      <m:r>
                        <a:rPr lang="en-IN" sz="1900" b="0" i="1" smtClean="0">
                          <a:latin typeface="Cambria Math" panose="02040503050406030204" pitchFamily="18" charset="0"/>
                        </a:rPr>
                        <m:t>                             </m:t>
                      </m:r>
                      <m:r>
                        <a:rPr lang="en-IN" sz="1900" b="0" i="1" smtClean="0">
                          <a:latin typeface="Cambria Math" panose="02040503050406030204" pitchFamily="18" charset="0"/>
                        </a:rPr>
                        <m:t>𝑤h𝑒𝑟𝑒</m:t>
                      </m:r>
                      <m:r>
                        <a:rPr lang="en-IN" sz="1900" b="0" i="1" smtClean="0">
                          <a:latin typeface="Cambria Math" panose="02040503050406030204" pitchFamily="18" charset="0"/>
                        </a:rPr>
                        <m:t>, </m:t>
                      </m:r>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r>
                        <a:rPr lang="en-IN" sz="1900" b="0" i="1" smtClean="0">
                          <a:latin typeface="Cambria Math" panose="02040503050406030204" pitchFamily="18" charset="0"/>
                        </a:rPr>
                        <m:t>= </m:t>
                      </m:r>
                      <m:f>
                        <m:fPr>
                          <m:ctrlPr>
                            <a:rPr lang="en-IN" sz="1900" i="1" smtClean="0">
                              <a:latin typeface="Cambria Math"/>
                            </a:rPr>
                          </m:ctrlPr>
                        </m:fPr>
                        <m:num>
                          <m:r>
                            <a:rPr lang="en-IN" sz="1900" b="0" i="1" smtClean="0">
                              <a:latin typeface="Cambria Math" panose="02040503050406030204" pitchFamily="18" charset="0"/>
                            </a:rPr>
                            <m:t>1</m:t>
                          </m:r>
                        </m:num>
                        <m:den>
                          <m:r>
                            <a:rPr lang="en-IN" sz="1900" b="0" i="1" smtClean="0">
                              <a:latin typeface="Cambria Math" panose="02040503050406030204" pitchFamily="18" charset="0"/>
                            </a:rPr>
                            <m:t>𝑛</m:t>
                          </m:r>
                        </m:den>
                      </m:f>
                    </m:oMath>
                  </m:oMathPara>
                </a14:m>
                <a:endParaRPr lang="en-IN" sz="1900" dirty="0"/>
              </a:p>
              <a:p>
                <a:pPr algn="just">
                  <a:lnSpc>
                    <a:spcPct val="100000"/>
                  </a:lnSpc>
                  <a:spcBef>
                    <a:spcPts val="0"/>
                  </a:spcBef>
                  <a:buFont typeface="Wingdings" panose="05000000000000000000" pitchFamily="2" charset="2"/>
                  <a:buChar char="Ø"/>
                </a:pPr>
                <a:r>
                  <a:rPr lang="en-IN" sz="2200" dirty="0"/>
                  <a:t>Best Match Length: The problem with recall (or sensitivity) is that there may be many reference texts. So it is difficult to calculate the sensitivity of the candidate w.r.t a general reference. However, it is intuitive to think that a longer candidate text is more likely to contain a larger fraction of some reference than a shorter candidate.</a:t>
                </a:r>
              </a:p>
              <a:p>
                <a:pPr marL="457200" lvl="1" indent="0" algn="just">
                  <a:lnSpc>
                    <a:spcPct val="100000"/>
                  </a:lnSpc>
                  <a:spcBef>
                    <a:spcPts val="0"/>
                  </a:spcBef>
                  <a:buNone/>
                </a:pPr>
                <a:r>
                  <a:rPr lang="en-IN" sz="2200" dirty="0"/>
                  <a:t>Therefore, we can introduce recall by just penalizing brevity (meaning: the state of being short or quick) in candidate texts. This is done by adding a multiplicative factor, called as Brevity Penalty (BP) with the modified n-gram precision as follows:</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900" b="0" i="1" smtClean="0">
                          <a:latin typeface="Cambria Math" panose="02040503050406030204" pitchFamily="18" charset="0"/>
                        </a:rPr>
                        <m:t>𝐵𝑃</m:t>
                      </m:r>
                      <m:r>
                        <a:rPr lang="en-IN" sz="1900" b="0" i="1" smtClean="0">
                          <a:latin typeface="Cambria Math" panose="02040503050406030204" pitchFamily="18" charset="0"/>
                        </a:rPr>
                        <m:t>=</m:t>
                      </m:r>
                      <m:d>
                        <m:dPr>
                          <m:begChr m:val="{"/>
                          <m:endChr m:val=""/>
                          <m:ctrlPr>
                            <a:rPr lang="en-IN" sz="1900" b="0" i="1" smtClean="0">
                              <a:latin typeface="Cambria Math"/>
                            </a:rPr>
                          </m:ctrlPr>
                        </m:dPr>
                        <m:e>
                          <m:eqArr>
                            <m:eqArrPr>
                              <m:ctrlPr>
                                <a:rPr lang="en-IN" sz="1900" b="0" i="1" smtClean="0">
                                  <a:latin typeface="Cambria Math"/>
                                </a:rPr>
                              </m:ctrlPr>
                            </m:eqArrPr>
                            <m:e>
                              <m:r>
                                <a:rPr lang="en-IN" sz="1900" b="0" i="1" smtClean="0">
                                  <a:latin typeface="Cambria Math" panose="02040503050406030204" pitchFamily="18" charset="0"/>
                                </a:rPr>
                                <m:t>1,          </m:t>
                              </m:r>
                              <m:r>
                                <a:rPr lang="en-IN" sz="1900" b="0" i="1" smtClean="0">
                                  <a:latin typeface="Cambria Math" panose="02040503050406030204" pitchFamily="18" charset="0"/>
                                </a:rPr>
                                <m:t>𝑖𝑓</m:t>
                              </m:r>
                              <m:r>
                                <a:rPr lang="en-IN" sz="1900" b="0" i="1" smtClean="0">
                                  <a:latin typeface="Cambria Math" panose="02040503050406030204" pitchFamily="18" charset="0"/>
                                </a:rPr>
                                <m:t> </m:t>
                              </m:r>
                              <m:r>
                                <a:rPr lang="en-IN" sz="1900" b="0" i="1" smtClean="0">
                                  <a:latin typeface="Cambria Math" panose="02040503050406030204" pitchFamily="18" charset="0"/>
                                </a:rPr>
                                <m:t>𝑐</m:t>
                              </m:r>
                              <m:r>
                                <a:rPr lang="en-IN" sz="1900" b="0" i="1" smtClean="0">
                                  <a:latin typeface="Cambria Math" panose="02040503050406030204" pitchFamily="18" charset="0"/>
                                </a:rPr>
                                <m:t>&gt;</m:t>
                              </m:r>
                              <m:r>
                                <a:rPr lang="en-IN" sz="1900" b="0" i="1" smtClean="0">
                                  <a:latin typeface="Cambria Math" panose="02040503050406030204" pitchFamily="18" charset="0"/>
                                </a:rPr>
                                <m:t>𝑟</m:t>
                              </m:r>
                            </m:e>
                            <m:e>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r>
                                        <a:rPr lang="en-IN" sz="1900" b="0" i="1" smtClean="0">
                                          <a:latin typeface="Cambria Math" panose="02040503050406030204" pitchFamily="18" charset="0"/>
                                        </a:rPr>
                                        <m:t>1 − </m:t>
                                      </m:r>
                                      <m:f>
                                        <m:fPr>
                                          <m:ctrlPr>
                                            <a:rPr lang="en-IN" sz="1900" b="0" i="1" smtClean="0">
                                              <a:latin typeface="Cambria Math"/>
                                            </a:rPr>
                                          </m:ctrlPr>
                                        </m:fPr>
                                        <m:num>
                                          <m:r>
                                            <a:rPr lang="en-IN" sz="1900" b="0" i="1" smtClean="0">
                                              <a:latin typeface="Cambria Math" panose="02040503050406030204" pitchFamily="18" charset="0"/>
                                            </a:rPr>
                                            <m:t>𝑟</m:t>
                                          </m:r>
                                        </m:num>
                                        <m:den>
                                          <m:r>
                                            <a:rPr lang="en-IN" sz="1900" b="0" i="1" smtClean="0">
                                              <a:latin typeface="Cambria Math" panose="02040503050406030204" pitchFamily="18" charset="0"/>
                                            </a:rPr>
                                            <m:t>𝑐</m:t>
                                          </m:r>
                                        </m:den>
                                      </m:f>
                                    </m:e>
                                  </m:d>
                                </m:e>
                              </m:func>
                              <m:r>
                                <a:rPr lang="en-IN" sz="1900" b="0" i="1" smtClean="0">
                                  <a:latin typeface="Cambria Math" panose="02040503050406030204" pitchFamily="18" charset="0"/>
                                </a:rPr>
                                <m:t>, </m:t>
                              </m:r>
                              <m:r>
                                <a:rPr lang="en-IN" sz="1900" b="0" i="1" smtClean="0">
                                  <a:latin typeface="Cambria Math" panose="02040503050406030204" pitchFamily="18" charset="0"/>
                                </a:rPr>
                                <m:t>𝑜𝑡h𝑒𝑟𝑤𝑖𝑠𝑒</m:t>
                              </m:r>
                            </m:e>
                          </m:eqArr>
                        </m:e>
                      </m:d>
                    </m:oMath>
                  </m:oMathPara>
                </a14:m>
                <a:endParaRPr lang="en-IN" sz="1900" b="0" dirty="0"/>
              </a:p>
              <a:p>
                <a:pPr marL="0" indent="0" algn="ctr">
                  <a:lnSpc>
                    <a:spcPct val="100000"/>
                  </a:lnSpc>
                  <a:spcBef>
                    <a:spcPts val="0"/>
                  </a:spcBef>
                  <a:buNone/>
                </a:pPr>
                <a:endParaRPr lang="en-IN" sz="24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1346" r="-58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19</a:t>
            </a:fld>
            <a:endParaRPr lang="en-IN"/>
          </a:p>
        </p:txBody>
      </p:sp>
    </p:spTree>
    <p:extLst>
      <p:ext uri="{BB962C8B-B14F-4D97-AF65-F5344CB8AC3E}">
        <p14:creationId xmlns:p14="http://schemas.microsoft.com/office/powerpoint/2010/main" val="3351984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Automated Image Captioning (or simply Image Captioning) can be defined as generating a textual description for a given image.</a:t>
            </a:r>
          </a:p>
          <a:p>
            <a:pPr algn="just">
              <a:lnSpc>
                <a:spcPct val="100000"/>
              </a:lnSpc>
              <a:spcBef>
                <a:spcPts val="0"/>
              </a:spcBef>
              <a:buFont typeface="Wingdings" panose="05000000000000000000" pitchFamily="2" charset="2"/>
              <a:buChar char="Ø"/>
            </a:pPr>
            <a:r>
              <a:rPr lang="en-IN" sz="2000" dirty="0"/>
              <a:t>This problem was well researched by Andrej </a:t>
            </a:r>
            <a:r>
              <a:rPr lang="en-IN" sz="2000" dirty="0" err="1"/>
              <a:t>Karpathy</a:t>
            </a:r>
            <a:r>
              <a:rPr lang="en-IN" sz="2000" dirty="0"/>
              <a:t> in his PhD at Stanford University.</a:t>
            </a:r>
          </a:p>
          <a:p>
            <a:pPr algn="just">
              <a:lnSpc>
                <a:spcPct val="100000"/>
              </a:lnSpc>
              <a:spcBef>
                <a:spcPts val="0"/>
              </a:spcBef>
              <a:buFont typeface="Wingdings" panose="05000000000000000000" pitchFamily="2" charset="2"/>
              <a:buChar char="Ø"/>
            </a:pPr>
            <a:r>
              <a:rPr lang="en-IN" sz="2000" dirty="0"/>
              <a:t>Deep Learning has achieved state-of-art result in Image Captioning. </a:t>
            </a:r>
          </a:p>
          <a:p>
            <a:pPr algn="just">
              <a:lnSpc>
                <a:spcPct val="100000"/>
              </a:lnSpc>
              <a:spcBef>
                <a:spcPts val="0"/>
              </a:spcBef>
              <a:buFont typeface="Wingdings" panose="05000000000000000000" pitchFamily="2" charset="2"/>
              <a:buChar char="Ø"/>
            </a:pPr>
            <a:r>
              <a:rPr lang="en-IN" sz="2000" dirty="0"/>
              <a:t>In this project, the </a:t>
            </a:r>
            <a:r>
              <a:rPr lang="en-IN" sz="2000" dirty="0" smtClean="0"/>
              <a:t>advanced solution (i.e., Attention Mechanism or to be more specific, Visual Attention Mechanism) for </a:t>
            </a:r>
            <a:r>
              <a:rPr lang="en-IN" sz="2000" dirty="0"/>
              <a:t>Image Captioning is implemented. </a:t>
            </a:r>
            <a:r>
              <a:rPr lang="en-IN" sz="2000" dirty="0" smtClean="0"/>
              <a:t>A classical </a:t>
            </a:r>
            <a:r>
              <a:rPr lang="en-IN" sz="2000" dirty="0"/>
              <a:t>solution for Image Captioning is </a:t>
            </a:r>
            <a:r>
              <a:rPr lang="en-IN" sz="2000" dirty="0" smtClean="0"/>
              <a:t>Encoder/Decoder based</a:t>
            </a:r>
          </a:p>
          <a:p>
            <a:pPr algn="just">
              <a:lnSpc>
                <a:spcPct val="100000"/>
              </a:lnSpc>
              <a:spcBef>
                <a:spcPts val="0"/>
              </a:spcBef>
              <a:buFont typeface="Wingdings" panose="05000000000000000000" pitchFamily="2" charset="2"/>
              <a:buChar char="Ø"/>
            </a:pPr>
            <a:r>
              <a:rPr lang="en-IN" sz="2000" dirty="0" smtClean="0"/>
              <a:t>Attention Mechanism is also quite useful in Neural Machine Translation, i.e., translating text from one natural language to another.</a:t>
            </a:r>
          </a:p>
          <a:p>
            <a:pPr algn="just">
              <a:lnSpc>
                <a:spcPct val="100000"/>
              </a:lnSpc>
              <a:spcBef>
                <a:spcPts val="0"/>
              </a:spcBef>
              <a:buFont typeface="Wingdings" panose="05000000000000000000" pitchFamily="2" charset="2"/>
              <a:buChar char="Ø"/>
            </a:pPr>
            <a:r>
              <a:rPr lang="en-IN" sz="2000" dirty="0" smtClean="0"/>
              <a:t>Following </a:t>
            </a:r>
            <a:r>
              <a:rPr lang="en-IN" sz="2000" dirty="0"/>
              <a:t>is an example of Image Captioning:</a:t>
            </a:r>
          </a:p>
          <a:p>
            <a:pPr marL="0" indent="0" algn="just">
              <a:lnSpc>
                <a:spcPct val="100000"/>
              </a:lnSpc>
              <a:spcBef>
                <a:spcPts val="0"/>
              </a:spcBef>
              <a:buNone/>
            </a:pPr>
            <a:endParaRPr lang="en-IN" sz="2000" dirty="0"/>
          </a:p>
        </p:txBody>
      </p:sp>
      <p:pic>
        <p:nvPicPr>
          <p:cNvPr id="5" name="Picture 4">
            <a:extLst>
              <a:ext uri="{FF2B5EF4-FFF2-40B4-BE49-F238E27FC236}">
                <a16:creationId xmlns:a16="http://schemas.microsoft.com/office/drawing/2014/main" xmlns="" id="{7E47B480-A1F1-498C-A3D5-AA5E72134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104" y="4088840"/>
            <a:ext cx="3097696" cy="2088123"/>
          </a:xfrm>
          <a:prstGeom prst="rect">
            <a:avLst/>
          </a:prstGeom>
        </p:spPr>
      </p:pic>
      <p:sp>
        <p:nvSpPr>
          <p:cNvPr id="6" name="TextBox 5">
            <a:extLst>
              <a:ext uri="{FF2B5EF4-FFF2-40B4-BE49-F238E27FC236}">
                <a16:creationId xmlns:a16="http://schemas.microsoft.com/office/drawing/2014/main" xmlns="" id="{6EA1B5B0-566F-495F-89A1-3DADA4C9C5D7}"/>
              </a:ext>
            </a:extLst>
          </p:cNvPr>
          <p:cNvSpPr txBox="1"/>
          <p:nvPr/>
        </p:nvSpPr>
        <p:spPr>
          <a:xfrm>
            <a:off x="1073426" y="4301470"/>
            <a:ext cx="7182678" cy="1938992"/>
          </a:xfrm>
          <a:prstGeom prst="rect">
            <a:avLst/>
          </a:prstGeom>
          <a:noFill/>
        </p:spPr>
        <p:txBody>
          <a:bodyPr wrap="square" rtlCol="0">
            <a:spAutoFit/>
          </a:bodyPr>
          <a:lstStyle/>
          <a:p>
            <a:r>
              <a:rPr lang="en-US" sz="2000" dirty="0"/>
              <a:t>1. Children sit and watch the fish moving in the pond.</a:t>
            </a:r>
            <a:br>
              <a:rPr lang="en-US" sz="2000" dirty="0"/>
            </a:br>
            <a:r>
              <a:rPr lang="en-US" sz="2000" dirty="0"/>
              <a:t>2. people stare at the orange fish.</a:t>
            </a:r>
            <a:br>
              <a:rPr lang="en-US" sz="2000" dirty="0"/>
            </a:br>
            <a:r>
              <a:rPr lang="en-US" sz="2000" dirty="0"/>
              <a:t>3. Several people are standing near a fish pond.</a:t>
            </a:r>
            <a:br>
              <a:rPr lang="en-US" sz="2000" dirty="0"/>
            </a:br>
            <a:r>
              <a:rPr lang="en-US" sz="2000" dirty="0"/>
              <a:t>4. Some children watching fish in a pool.</a:t>
            </a:r>
            <a:br>
              <a:rPr lang="en-US" sz="2000" dirty="0"/>
            </a:br>
            <a:r>
              <a:rPr lang="en-US" sz="2000" dirty="0"/>
              <a:t>5. There are several people and children looking into water with a blue tiled floor and </a:t>
            </a:r>
            <a:r>
              <a:rPr lang="en-US" sz="2000" dirty="0" smtClean="0"/>
              <a:t>gold fish</a:t>
            </a:r>
            <a:r>
              <a:rPr lang="en-US" sz="2000" dirty="0"/>
              <a:t>.</a:t>
            </a:r>
          </a:p>
        </p:txBody>
      </p:sp>
      <p:sp>
        <p:nvSpPr>
          <p:cNvPr id="7" name="Footer Placeholder 6">
            <a:extLst>
              <a:ext uri="{FF2B5EF4-FFF2-40B4-BE49-F238E27FC236}">
                <a16:creationId xmlns:a16="http://schemas.microsoft.com/office/drawing/2014/main" xmlns="" id="{40B3E9F5-CEA5-49AC-85C6-B8339B793AF9}"/>
              </a:ext>
            </a:extLst>
          </p:cNvPr>
          <p:cNvSpPr>
            <a:spLocks noGrp="1"/>
          </p:cNvSpPr>
          <p:nvPr>
            <p:ph type="ftr" sz="quarter" idx="11"/>
          </p:nvPr>
        </p:nvSpPr>
        <p:spPr/>
        <p:txBody>
          <a:bodyPr/>
          <a:lstStyle/>
          <a:p>
            <a:r>
              <a:rPr lang="en-US"/>
              <a:t>Sanjay Singh | san.singhsanjay@gmail.com</a:t>
            </a:r>
            <a:endParaRPr lang="en-IN"/>
          </a:p>
        </p:txBody>
      </p:sp>
      <p:sp>
        <p:nvSpPr>
          <p:cNvPr id="8" name="Slide Number Placeholder 7">
            <a:extLst>
              <a:ext uri="{FF2B5EF4-FFF2-40B4-BE49-F238E27FC236}">
                <a16:creationId xmlns:a16="http://schemas.microsoft.com/office/drawing/2014/main" xmlns="" id="{8DD8198B-D92C-41F5-9CF3-3B55147EB73A}"/>
              </a:ext>
            </a:extLst>
          </p:cNvPr>
          <p:cNvSpPr>
            <a:spLocks noGrp="1"/>
          </p:cNvSpPr>
          <p:nvPr>
            <p:ph type="sldNum" sz="quarter" idx="12"/>
          </p:nvPr>
        </p:nvSpPr>
        <p:spPr/>
        <p:txBody>
          <a:bodyPr/>
          <a:lstStyle/>
          <a:p>
            <a:fld id="{EC53106F-9B43-4B1F-BCB9-D94FA7734D96}" type="slidenum">
              <a:rPr lang="en-IN" smtClean="0"/>
              <a:t>2</a:t>
            </a:fld>
            <a:endParaRPr lang="en-IN"/>
          </a:p>
        </p:txBody>
      </p:sp>
    </p:spTree>
    <p:extLst>
      <p:ext uri="{BB962C8B-B14F-4D97-AF65-F5344CB8AC3E}">
        <p14:creationId xmlns:p14="http://schemas.microsoft.com/office/powerpoint/2010/main" val="1086977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Where,</a:t>
                </a:r>
              </a:p>
              <a:p>
                <a:pPr marL="914400" lvl="2" indent="0" algn="just">
                  <a:lnSpc>
                    <a:spcPct val="100000"/>
                  </a:lnSpc>
                  <a:spcBef>
                    <a:spcPts val="0"/>
                  </a:spcBef>
                  <a:buNone/>
                </a:pPr>
                <a:r>
                  <a:rPr lang="en-IN" dirty="0"/>
                  <a:t>“c”: Total length of candidate translation corpus</a:t>
                </a:r>
              </a:p>
              <a:p>
                <a:pPr marL="914400" lvl="2" indent="0" algn="just">
                  <a:lnSpc>
                    <a:spcPct val="100000"/>
                  </a:lnSpc>
                  <a:spcBef>
                    <a:spcPts val="0"/>
                  </a:spcBef>
                  <a:buNone/>
                </a:pPr>
                <a:r>
                  <a:rPr lang="en-IN" dirty="0"/>
                  <a:t>“r”: The effective reference length of corpus, i.e., average length of all references</a:t>
                </a:r>
              </a:p>
              <a:p>
                <a:pPr marL="457200" lvl="1" indent="0" algn="just">
                  <a:lnSpc>
                    <a:spcPct val="100000"/>
                  </a:lnSpc>
                  <a:spcBef>
                    <a:spcPts val="0"/>
                  </a:spcBef>
                  <a:buNone/>
                </a:pPr>
                <a:r>
                  <a:rPr lang="en-IN" sz="2000" dirty="0"/>
                  <a:t>As the candidate length decreases, the ration </a:t>
                </a:r>
                <a14:m>
                  <m:oMath xmlns:m="http://schemas.openxmlformats.org/officeDocument/2006/math">
                    <m:f>
                      <m:fPr>
                        <m:ctrlPr>
                          <a:rPr lang="en-IN" sz="2000" i="1" smtClean="0">
                            <a:latin typeface="Cambria Math"/>
                          </a:rPr>
                        </m:ctrlPr>
                      </m:fPr>
                      <m:num>
                        <m:r>
                          <a:rPr lang="en-IN" sz="2000" b="0" i="1" smtClean="0">
                            <a:latin typeface="Cambria Math" panose="02040503050406030204" pitchFamily="18" charset="0"/>
                          </a:rPr>
                          <m:t>𝑟</m:t>
                        </m:r>
                      </m:num>
                      <m:den>
                        <m:r>
                          <a:rPr lang="en-IN" sz="2000" b="0" i="1" smtClean="0">
                            <a:latin typeface="Cambria Math" panose="02040503050406030204" pitchFamily="18" charset="0"/>
                          </a:rPr>
                          <m:t>𝑐</m:t>
                        </m:r>
                      </m:den>
                    </m:f>
                  </m:oMath>
                </a14:m>
                <a:r>
                  <a:rPr lang="en-IN" sz="2000" dirty="0"/>
                  <a:t> increases, and the BP decreases exponentially.</a:t>
                </a:r>
              </a:p>
              <a:p>
                <a:pPr marL="457200" lvl="1" indent="0" algn="just">
                  <a:lnSpc>
                    <a:spcPct val="100000"/>
                  </a:lnSpc>
                  <a:spcBef>
                    <a:spcPts val="0"/>
                  </a:spcBef>
                  <a:buNone/>
                </a:pPr>
                <a:r>
                  <a:rPr lang="en-IN" sz="2000" dirty="0"/>
                  <a:t>Following is the formula of BLEU Score: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 </m:t>
                      </m:r>
                      <m:r>
                        <a:rPr lang="en-IN" sz="1800" b="0" i="1" smtClean="0">
                          <a:latin typeface="Cambria Math" panose="02040503050406030204" pitchFamily="18" charset="0"/>
                        </a:rPr>
                        <m:t>𝑆𝑐𝑜𝑟𝑒</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𝑀𝑜𝑑𝑖𝑓𝑖𝑒𝑑</m:t>
                          </m:r>
                          <m:r>
                            <a:rPr lang="en-IN" sz="1800" b="0" i="1" smtClean="0">
                              <a:latin typeface="Cambria Math" panose="02040503050406030204" pitchFamily="18" charset="0"/>
                            </a:rPr>
                            <m:t> </m:t>
                          </m:r>
                          <m:r>
                            <a:rPr lang="en-IN" sz="1800" b="0" i="1" smtClean="0">
                              <a:latin typeface="Cambria Math" panose="02040503050406030204" pitchFamily="18" charset="0"/>
                            </a:rPr>
                            <m:t>𝑛</m:t>
                          </m:r>
                          <m:r>
                            <a:rPr lang="en-IN" sz="1800" b="0" i="1" smtClean="0">
                              <a:latin typeface="Cambria Math" panose="02040503050406030204" pitchFamily="18" charset="0"/>
                            </a:rPr>
                            <m:t>−</m:t>
                          </m:r>
                          <m:r>
                            <a:rPr lang="en-IN" sz="1800" b="0" i="1" smtClean="0">
                              <a:latin typeface="Cambria Math" panose="02040503050406030204" pitchFamily="18" charset="0"/>
                            </a:rPr>
                            <m:t>𝑔𝑟𝑎𝑚</m:t>
                          </m:r>
                          <m:r>
                            <a:rPr lang="en-IN" sz="1800" b="0" i="1" smtClean="0">
                              <a:latin typeface="Cambria Math" panose="02040503050406030204" pitchFamily="18" charset="0"/>
                            </a:rPr>
                            <m:t> </m:t>
                          </m:r>
                          <m:r>
                            <a:rPr lang="en-IN" sz="1800" b="0" i="1" smtClean="0">
                              <a:latin typeface="Cambria Math" panose="02040503050406030204" pitchFamily="18" charset="0"/>
                            </a:rPr>
                            <m:t>𝑝𝑟𝑒𝑐𝑖𝑠𝑖𝑜𝑛</m:t>
                          </m:r>
                        </m:e>
                      </m:d>
                    </m:oMath>
                  </m:oMathPara>
                </a14:m>
                <a:endParaRPr lang="en-IN" sz="1800" b="0" dirty="0"/>
              </a:p>
              <a:p>
                <a:pPr marL="457200" lvl="1" indent="0" algn="just">
                  <a:lnSpc>
                    <a:spcPct val="100000"/>
                  </a:lnSpc>
                  <a:spcBef>
                    <a:spcPts val="0"/>
                  </a:spcBef>
                  <a:buNone/>
                </a:pPr>
                <a:r>
                  <a:rPr lang="en-IN" sz="2000" dirty="0"/>
                  <a:t>BLEU Score ϵ [0, 1].</a:t>
                </a:r>
              </a:p>
              <a:p>
                <a:pPr marL="457200" lvl="1" indent="0" algn="just">
                  <a:lnSpc>
                    <a:spcPct val="100000"/>
                  </a:lnSpc>
                  <a:spcBef>
                    <a:spcPts val="0"/>
                  </a:spcBef>
                  <a:buNone/>
                </a:pPr>
                <a:r>
                  <a:rPr lang="en-IN" sz="2000" dirty="0"/>
                  <a:t>BLEU is used for:</a:t>
                </a:r>
              </a:p>
              <a:p>
                <a:pPr marL="914400" lvl="1" indent="-457200" algn="just">
                  <a:lnSpc>
                    <a:spcPct val="100000"/>
                  </a:lnSpc>
                  <a:spcBef>
                    <a:spcPts val="0"/>
                  </a:spcBef>
                  <a:buFont typeface="+mj-lt"/>
                  <a:buAutoNum type="arabicPeriod"/>
                </a:pPr>
                <a:r>
                  <a:rPr lang="en-IN" sz="2000" dirty="0"/>
                  <a:t>Neural Machine Translation (or simply Machine Translation)</a:t>
                </a:r>
              </a:p>
              <a:p>
                <a:pPr marL="914400" lvl="1" indent="-457200" algn="just">
                  <a:lnSpc>
                    <a:spcPct val="100000"/>
                  </a:lnSpc>
                  <a:spcBef>
                    <a:spcPts val="0"/>
                  </a:spcBef>
                  <a:buFont typeface="+mj-lt"/>
                  <a:buAutoNum type="arabicPeriod"/>
                </a:pPr>
                <a:r>
                  <a:rPr lang="en-IN" sz="2000" dirty="0"/>
                  <a:t>Image Captioning</a:t>
                </a:r>
              </a:p>
              <a:p>
                <a:pPr marL="914400" lvl="1" indent="-457200" algn="just">
                  <a:lnSpc>
                    <a:spcPct val="100000"/>
                  </a:lnSpc>
                  <a:spcBef>
                    <a:spcPts val="0"/>
                  </a:spcBef>
                  <a:buFont typeface="+mj-lt"/>
                  <a:buAutoNum type="arabicPeriod"/>
                </a:pPr>
                <a:r>
                  <a:rPr lang="en-IN" sz="2000" dirty="0"/>
                  <a:t>Text Summarization</a:t>
                </a:r>
              </a:p>
              <a:p>
                <a:pPr marL="914400" lvl="1" indent="-457200" algn="just">
                  <a:lnSpc>
                    <a:spcPct val="100000"/>
                  </a:lnSpc>
                  <a:spcBef>
                    <a:spcPts val="0"/>
                  </a:spcBef>
                  <a:buFont typeface="+mj-lt"/>
                  <a:buAutoNum type="arabicPeriod"/>
                </a:pPr>
                <a:r>
                  <a:rPr lang="en-IN" sz="2000" dirty="0"/>
                  <a:t>Speech Recognition</a:t>
                </a:r>
              </a:p>
              <a:p>
                <a:pPr marL="457200" lvl="1" indent="0" algn="just">
                  <a:lnSpc>
                    <a:spcPct val="100000"/>
                  </a:lnSpc>
                  <a:spcBef>
                    <a:spcPts val="0"/>
                  </a:spcBef>
                  <a:buNone/>
                </a:pPr>
                <a:r>
                  <a:rPr lang="en-IN" sz="2000" dirty="0"/>
                  <a:t>BLEU Score can be directly used from the “</a:t>
                </a:r>
                <a:r>
                  <a:rPr lang="en-IN" sz="2000" dirty="0" err="1"/>
                  <a:t>nltk</a:t>
                </a:r>
                <a:r>
                  <a:rPr lang="en-IN" sz="2000" dirty="0"/>
                  <a:t>” library of Python:</a:t>
                </a:r>
              </a:p>
              <a:p>
                <a:pPr marL="0" indent="0" algn="just">
                  <a:lnSpc>
                    <a:spcPct val="100000"/>
                  </a:lnSpc>
                  <a:spcBef>
                    <a:spcPts val="0"/>
                  </a:spcBef>
                  <a:buNone/>
                </a:pPr>
                <a:endParaRPr lang="en-IN" sz="2000" i="1" dirty="0">
                  <a:highlight>
                    <a:srgbClr val="C0C0C0"/>
                  </a:highlight>
                </a:endParaRP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734"/>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20</a:t>
            </a:fld>
            <a:endParaRPr lang="en-IN"/>
          </a:p>
        </p:txBody>
      </p:sp>
      <p:graphicFrame>
        <p:nvGraphicFramePr>
          <p:cNvPr id="6" name="Table 6">
            <a:extLst>
              <a:ext uri="{FF2B5EF4-FFF2-40B4-BE49-F238E27FC236}">
                <a16:creationId xmlns:a16="http://schemas.microsoft.com/office/drawing/2014/main" xmlns="" id="{08CE9452-00C6-4E2F-AF96-8DB070484659}"/>
              </a:ext>
            </a:extLst>
          </p:cNvPr>
          <p:cNvGraphicFramePr>
            <a:graphicFrameLocks noGrp="1"/>
          </p:cNvGraphicFramePr>
          <p:nvPr>
            <p:extLst>
              <p:ext uri="{D42A27DB-BD31-4B8C-83A1-F6EECF244321}">
                <p14:modId xmlns:p14="http://schemas.microsoft.com/office/powerpoint/2010/main" val="1603973714"/>
              </p:ext>
            </p:extLst>
          </p:nvPr>
        </p:nvGraphicFramePr>
        <p:xfrm>
          <a:off x="1369390" y="5263007"/>
          <a:ext cx="9984409" cy="1112520"/>
        </p:xfrm>
        <a:graphic>
          <a:graphicData uri="http://schemas.openxmlformats.org/drawingml/2006/table">
            <a:tbl>
              <a:tblPr bandRow="1">
                <a:solidFill>
                  <a:schemeClr val="bg2">
                    <a:lumMod val="90000"/>
                  </a:schemeClr>
                </a:solidFill>
                <a:tableStyleId>{5C22544A-7EE6-4342-B048-85BDC9FD1C3A}</a:tableStyleId>
              </a:tblPr>
              <a:tblGrid>
                <a:gridCol w="613173">
                  <a:extLst>
                    <a:ext uri="{9D8B030D-6E8A-4147-A177-3AD203B41FA5}">
                      <a16:colId xmlns:a16="http://schemas.microsoft.com/office/drawing/2014/main" xmlns="" val="953926796"/>
                    </a:ext>
                  </a:extLst>
                </a:gridCol>
                <a:gridCol w="9371236">
                  <a:extLst>
                    <a:ext uri="{9D8B030D-6E8A-4147-A177-3AD203B41FA5}">
                      <a16:colId xmlns:a16="http://schemas.microsoft.com/office/drawing/2014/main" xmlns="" val="319029335"/>
                    </a:ext>
                  </a:extLst>
                </a:gridCol>
              </a:tblGrid>
              <a:tr h="370840">
                <a:tc>
                  <a:txBody>
                    <a:bodyPr/>
                    <a:lstStyle/>
                    <a:p>
                      <a:pPr algn="ctr"/>
                      <a:r>
                        <a:rPr lang="en-IN" i="1" dirty="0">
                          <a:solidFill>
                            <a:schemeClr val="accent1"/>
                          </a:solidFill>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lvl="0" indent="0" algn="l">
                        <a:lnSpc>
                          <a:spcPct val="100000"/>
                        </a:lnSpc>
                        <a:spcBef>
                          <a:spcPts val="0"/>
                        </a:spcBef>
                        <a:buNone/>
                      </a:pPr>
                      <a:r>
                        <a:rPr lang="en-IN" sz="1800" i="1" dirty="0">
                          <a:solidFill>
                            <a:schemeClr val="bg1"/>
                          </a:solidFill>
                        </a:rPr>
                        <a:t>import </a:t>
                      </a:r>
                      <a:r>
                        <a:rPr lang="en-IN" sz="1800" i="1" dirty="0" err="1">
                          <a:solidFill>
                            <a:schemeClr val="bg1"/>
                          </a:solidFill>
                        </a:rPr>
                        <a:t>nltk.translate.bleu_score</a:t>
                      </a:r>
                      <a:r>
                        <a:rPr lang="en-IN" sz="1800" i="1" dirty="0">
                          <a:solidFill>
                            <a:schemeClr val="bg1"/>
                          </a:solidFill>
                        </a:rPr>
                        <a:t> as bleu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454209587"/>
                  </a:ext>
                </a:extLst>
              </a:tr>
              <a:tr h="370840">
                <a:tc>
                  <a:txBody>
                    <a:bodyPr/>
                    <a:lstStyle/>
                    <a:p>
                      <a:pPr algn="ctr"/>
                      <a:r>
                        <a:rPr lang="en-IN" i="1" dirty="0">
                          <a:solidFill>
                            <a:schemeClr val="accent1"/>
                          </a:solidFill>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bleu.sentence_bleu</a:t>
                      </a:r>
                      <a:r>
                        <a:rPr lang="en-IN" sz="1800" i="1" dirty="0">
                          <a:solidFill>
                            <a:schemeClr val="bg1"/>
                          </a:solidFill>
                        </a:rPr>
                        <a:t>(reference, candidate) </a:t>
                      </a:r>
                      <a:r>
                        <a:rPr lang="en-IN" sz="1800" i="1" dirty="0">
                          <a:solidFill>
                            <a:schemeClr val="accent2"/>
                          </a:solidFill>
                        </a:rPr>
                        <a:t># for one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92879483"/>
                  </a:ext>
                </a:extLst>
              </a:tr>
              <a:tr h="370840">
                <a:tc>
                  <a:txBody>
                    <a:bodyPr/>
                    <a:lstStyle/>
                    <a:p>
                      <a:pPr algn="ctr"/>
                      <a:r>
                        <a:rPr lang="en-IN" i="1" dirty="0">
                          <a:solidFill>
                            <a:schemeClr val="accent1"/>
                          </a:solidFill>
                        </a:rPr>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bleu.corpus_bleu</a:t>
                      </a:r>
                      <a:r>
                        <a:rPr lang="en-IN" sz="1800" i="1" dirty="0">
                          <a:solidFill>
                            <a:schemeClr val="bg1"/>
                          </a:solidFill>
                        </a:rPr>
                        <a:t>(reference, candidate) </a:t>
                      </a:r>
                      <a:r>
                        <a:rPr lang="en-IN" sz="1800" i="1" dirty="0">
                          <a:solidFill>
                            <a:schemeClr val="accent2"/>
                          </a:solidFill>
                        </a:rPr>
                        <a:t># for multiple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295560409"/>
                  </a:ext>
                </a:extLst>
              </a:tr>
            </a:tbl>
          </a:graphicData>
        </a:graphic>
      </p:graphicFrame>
    </p:spTree>
    <p:extLst>
      <p:ext uri="{BB962C8B-B14F-4D97-AF65-F5344CB8AC3E}">
        <p14:creationId xmlns:p14="http://schemas.microsoft.com/office/powerpoint/2010/main" val="1336043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have seen how to calculate modified n-gram precision for one reference. However, practically we have multiple references. Thus, let us see how to calculate it for multiple references:</a:t>
            </a:r>
          </a:p>
          <a:p>
            <a:pPr marL="457200" lvl="1" indent="0" algn="just">
              <a:lnSpc>
                <a:spcPct val="100000"/>
              </a:lnSpc>
              <a:spcBef>
                <a:spcPts val="0"/>
              </a:spcBef>
              <a:buNone/>
            </a:pPr>
            <a:r>
              <a:rPr lang="en-IN" sz="1800" dirty="0"/>
              <a:t>Candidate 1: It is a guide to action which ensures that the military always obeys the commands of the party.</a:t>
            </a:r>
          </a:p>
          <a:p>
            <a:pPr marL="457200" lvl="1" indent="0" algn="just">
              <a:lnSpc>
                <a:spcPct val="100000"/>
              </a:lnSpc>
              <a:spcBef>
                <a:spcPts val="0"/>
              </a:spcBef>
              <a:buNone/>
            </a:pPr>
            <a:r>
              <a:rPr lang="en-IN" sz="1800" dirty="0"/>
              <a:t>Reference 1: It is a guide to action that ensures that the military will forever heed party commands.</a:t>
            </a:r>
          </a:p>
          <a:p>
            <a:pPr marL="457200" lvl="1" indent="0" algn="just">
              <a:lnSpc>
                <a:spcPct val="100000"/>
              </a:lnSpc>
              <a:spcBef>
                <a:spcPts val="0"/>
              </a:spcBef>
              <a:buNone/>
            </a:pPr>
            <a:r>
              <a:rPr lang="en-IN" sz="1800" dirty="0"/>
              <a:t>Reference 2: It is the guiding principle which guarantees the military forces always being under the command of the party.</a:t>
            </a:r>
          </a:p>
          <a:p>
            <a:pPr marL="457200" lvl="1" indent="0" algn="just">
              <a:lnSpc>
                <a:spcPct val="100000"/>
              </a:lnSpc>
              <a:spcBef>
                <a:spcPts val="0"/>
              </a:spcBef>
              <a:buNone/>
            </a:pPr>
            <a:r>
              <a:rPr lang="en-IN" sz="1800" dirty="0"/>
              <a:t>Reference 3: It is the practical guide for the army always to heed the directions of the party.</a:t>
            </a:r>
          </a:p>
          <a:p>
            <a:pPr algn="just">
              <a:lnSpc>
                <a:spcPct val="100000"/>
              </a:lnSpc>
              <a:spcBef>
                <a:spcPts val="0"/>
              </a:spcBef>
              <a:buFont typeface="Wingdings" panose="05000000000000000000" pitchFamily="2" charset="2"/>
              <a:buChar char="Ø"/>
            </a:pPr>
            <a:r>
              <a:rPr lang="en-IN" sz="2000" dirty="0"/>
              <a:t>We will calculate following:</a:t>
            </a:r>
          </a:p>
          <a:p>
            <a:pPr marL="800100" lvl="1" indent="-342900" algn="just">
              <a:lnSpc>
                <a:spcPct val="100000"/>
              </a:lnSpc>
              <a:spcBef>
                <a:spcPts val="0"/>
              </a:spcBef>
              <a:buFont typeface="+mj-lt"/>
              <a:buAutoNum type="arabicPeriod"/>
            </a:pPr>
            <a:r>
              <a:rPr lang="en-IN" sz="1800" dirty="0"/>
              <a:t>Count: Count the maximum number of times a candidate n-gram occurs in the candidate.</a:t>
            </a:r>
          </a:p>
          <a:p>
            <a:pPr marL="800100" lvl="1" indent="-342900" algn="just">
              <a:lnSpc>
                <a:spcPct val="100000"/>
              </a:lnSpc>
              <a:spcBef>
                <a:spcPts val="0"/>
              </a:spcBef>
              <a:buFont typeface="+mj-lt"/>
              <a:buAutoNum type="arabicPeriod"/>
            </a:pPr>
            <a:r>
              <a:rPr lang="en-IN" sz="1800" dirty="0"/>
              <a:t>Ref1 Count, Ref2 Count and Ref3 Count: For each reference sentence, count the number of times a candidate n-gram occurs.</a:t>
            </a:r>
          </a:p>
          <a:p>
            <a:pPr marL="800100" lvl="1" indent="-342900" algn="just">
              <a:lnSpc>
                <a:spcPct val="100000"/>
              </a:lnSpc>
              <a:spcBef>
                <a:spcPts val="0"/>
              </a:spcBef>
              <a:buFont typeface="+mj-lt"/>
              <a:buAutoNum type="arabicPeriod"/>
            </a:pPr>
            <a:r>
              <a:rPr lang="en-IN" sz="1800" dirty="0"/>
              <a:t>Max Ref Count: Take the maximum number of n-grams occurrences in reference count.</a:t>
            </a:r>
          </a:p>
          <a:p>
            <a:pPr marL="800100" lvl="1" indent="-342900" algn="just">
              <a:lnSpc>
                <a:spcPct val="100000"/>
              </a:lnSpc>
              <a:spcBef>
                <a:spcPts val="0"/>
              </a:spcBef>
              <a:buFont typeface="+mj-lt"/>
              <a:buAutoNum type="arabicPeriod"/>
            </a:pPr>
            <a:r>
              <a:rPr lang="en-IN" sz="1800" dirty="0"/>
              <a:t>Count Clip: Take the minimum number of Count and Max Ref Count.</a:t>
            </a:r>
          </a:p>
          <a:p>
            <a:pPr marL="0" indent="0" algn="ctr">
              <a:lnSpc>
                <a:spcPct val="100000"/>
              </a:lnSpc>
              <a:spcBef>
                <a:spcPts val="0"/>
              </a:spcBef>
              <a:buNone/>
            </a:pPr>
            <a:r>
              <a:rPr lang="en-IN" sz="1800" i="1" dirty="0"/>
              <a:t>Count Clip = min(Count, Max Ref Count)</a:t>
            </a:r>
          </a:p>
          <a:p>
            <a:pPr marL="800100" lvl="1" indent="-342900" algn="just">
              <a:lnSpc>
                <a:spcPct val="100000"/>
              </a:lnSpc>
              <a:spcBef>
                <a:spcPts val="0"/>
              </a:spcBef>
              <a:buFont typeface="+mj-lt"/>
              <a:buAutoNum type="arabicPeriod" startAt="5"/>
            </a:pPr>
            <a:r>
              <a:rPr lang="en-IN" sz="1800" dirty="0"/>
              <a:t>Divide the Clipped Count by the total unclipped number of candidate n-grams to get the modified precision score (</a:t>
            </a:r>
            <a:r>
              <a:rPr lang="en-IN" sz="1800" dirty="0" err="1"/>
              <a:t>p</a:t>
            </a:r>
            <a:r>
              <a:rPr lang="en-IN" sz="1800" baseline="-25000" dirty="0" err="1"/>
              <a:t>n</a:t>
            </a:r>
            <a:r>
              <a:rPr lang="en-IN" sz="1800" dirty="0"/>
              <a:t>).</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21</a:t>
            </a:fld>
            <a:endParaRPr lang="en-IN"/>
          </a:p>
        </p:txBody>
      </p:sp>
    </p:spTree>
    <p:extLst>
      <p:ext uri="{BB962C8B-B14F-4D97-AF65-F5344CB8AC3E}">
        <p14:creationId xmlns:p14="http://schemas.microsoft.com/office/powerpoint/2010/main" val="2011855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graphicFrame>
        <p:nvGraphicFramePr>
          <p:cNvPr id="6" name="Table 6">
            <a:extLst>
              <a:ext uri="{FF2B5EF4-FFF2-40B4-BE49-F238E27FC236}">
                <a16:creationId xmlns:a16="http://schemas.microsoft.com/office/drawing/2014/main" xmlns="" id="{705F427A-9AF8-4A7C-A89C-A285216FCFA6}"/>
              </a:ext>
            </a:extLst>
          </p:cNvPr>
          <p:cNvGraphicFramePr>
            <a:graphicFrameLocks noGrp="1"/>
          </p:cNvGraphicFramePr>
          <p:nvPr>
            <p:ph idx="1"/>
            <p:extLst>
              <p:ext uri="{D42A27DB-BD31-4B8C-83A1-F6EECF244321}">
                <p14:modId xmlns:p14="http://schemas.microsoft.com/office/powerpoint/2010/main" val="272081942"/>
              </p:ext>
            </p:extLst>
          </p:nvPr>
        </p:nvGraphicFramePr>
        <p:xfrm>
          <a:off x="877956" y="990739"/>
          <a:ext cx="10515596" cy="548640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xmlns="" val="1059776522"/>
                    </a:ext>
                  </a:extLst>
                </a:gridCol>
                <a:gridCol w="1502228">
                  <a:extLst>
                    <a:ext uri="{9D8B030D-6E8A-4147-A177-3AD203B41FA5}">
                      <a16:colId xmlns:a16="http://schemas.microsoft.com/office/drawing/2014/main" xmlns="" val="51405990"/>
                    </a:ext>
                  </a:extLst>
                </a:gridCol>
                <a:gridCol w="1502228">
                  <a:extLst>
                    <a:ext uri="{9D8B030D-6E8A-4147-A177-3AD203B41FA5}">
                      <a16:colId xmlns:a16="http://schemas.microsoft.com/office/drawing/2014/main" xmlns="" val="499077790"/>
                    </a:ext>
                  </a:extLst>
                </a:gridCol>
                <a:gridCol w="1502228">
                  <a:extLst>
                    <a:ext uri="{9D8B030D-6E8A-4147-A177-3AD203B41FA5}">
                      <a16:colId xmlns:a16="http://schemas.microsoft.com/office/drawing/2014/main" xmlns="" val="1741106222"/>
                    </a:ext>
                  </a:extLst>
                </a:gridCol>
                <a:gridCol w="1502228">
                  <a:extLst>
                    <a:ext uri="{9D8B030D-6E8A-4147-A177-3AD203B41FA5}">
                      <a16:colId xmlns:a16="http://schemas.microsoft.com/office/drawing/2014/main" xmlns="" val="2560605016"/>
                    </a:ext>
                  </a:extLst>
                </a:gridCol>
                <a:gridCol w="1502228">
                  <a:extLst>
                    <a:ext uri="{9D8B030D-6E8A-4147-A177-3AD203B41FA5}">
                      <a16:colId xmlns:a16="http://schemas.microsoft.com/office/drawing/2014/main" xmlns="" val="1149909260"/>
                    </a:ext>
                  </a:extLst>
                </a:gridCol>
                <a:gridCol w="1502228">
                  <a:extLst>
                    <a:ext uri="{9D8B030D-6E8A-4147-A177-3AD203B41FA5}">
                      <a16:colId xmlns:a16="http://schemas.microsoft.com/office/drawing/2014/main" xmlns="" val="2441742596"/>
                    </a:ext>
                  </a:extLst>
                </a:gridCol>
              </a:tblGrid>
              <a:tr h="298090">
                <a:tc>
                  <a:txBody>
                    <a:bodyPr/>
                    <a:lstStyle/>
                    <a:p>
                      <a:pPr algn="ctr"/>
                      <a:r>
                        <a:rPr lang="en-IN" sz="1400" dirty="0"/>
                        <a:t>Candidate n-gram</a:t>
                      </a:r>
                    </a:p>
                  </a:txBody>
                  <a:tcPr anchor="ctr"/>
                </a:tc>
                <a:tc>
                  <a:txBody>
                    <a:bodyPr/>
                    <a:lstStyle/>
                    <a:p>
                      <a:pPr algn="ctr"/>
                      <a:r>
                        <a:rPr lang="en-IN" sz="1400" dirty="0"/>
                        <a:t>Count</a:t>
                      </a:r>
                    </a:p>
                  </a:txBody>
                  <a:tcPr anchor="ctr"/>
                </a:tc>
                <a:tc>
                  <a:txBody>
                    <a:bodyPr/>
                    <a:lstStyle/>
                    <a:p>
                      <a:pPr algn="ctr"/>
                      <a:r>
                        <a:rPr lang="en-IN" sz="1400" dirty="0"/>
                        <a:t>Ref1 Count</a:t>
                      </a:r>
                    </a:p>
                  </a:txBody>
                  <a:tcPr anchor="ctr"/>
                </a:tc>
                <a:tc>
                  <a:txBody>
                    <a:bodyPr/>
                    <a:lstStyle/>
                    <a:p>
                      <a:pPr algn="ctr"/>
                      <a:r>
                        <a:rPr lang="en-IN" sz="1400" dirty="0"/>
                        <a:t>Ref2 Count</a:t>
                      </a:r>
                    </a:p>
                  </a:txBody>
                  <a:tcPr anchor="ctr"/>
                </a:tc>
                <a:tc>
                  <a:txBody>
                    <a:bodyPr/>
                    <a:lstStyle/>
                    <a:p>
                      <a:pPr algn="ctr"/>
                      <a:r>
                        <a:rPr lang="en-IN" sz="1400" dirty="0"/>
                        <a:t>Ref3 Count</a:t>
                      </a:r>
                    </a:p>
                  </a:txBody>
                  <a:tcPr anchor="ctr"/>
                </a:tc>
                <a:tc>
                  <a:txBody>
                    <a:bodyPr/>
                    <a:lstStyle/>
                    <a:p>
                      <a:pPr algn="ctr"/>
                      <a:r>
                        <a:rPr lang="en-IN" sz="1400" dirty="0"/>
                        <a:t>Max Ref Count</a:t>
                      </a:r>
                    </a:p>
                  </a:txBody>
                  <a:tcPr anchor="ctr"/>
                </a:tc>
                <a:tc>
                  <a:txBody>
                    <a:bodyPr/>
                    <a:lstStyle/>
                    <a:p>
                      <a:pPr algn="ctr"/>
                      <a:r>
                        <a:rPr lang="en-IN" sz="1400" dirty="0"/>
                        <a:t>Count Clip</a:t>
                      </a:r>
                    </a:p>
                  </a:txBody>
                  <a:tcPr anchor="ctr"/>
                </a:tc>
                <a:extLst>
                  <a:ext uri="{0D108BD9-81ED-4DB2-BD59-A6C34878D82A}">
                    <a16:rowId xmlns:a16="http://schemas.microsoft.com/office/drawing/2014/main" xmlns="" val="2130431935"/>
                  </a:ext>
                </a:extLst>
              </a:tr>
              <a:tr h="298090">
                <a:tc>
                  <a:txBody>
                    <a:bodyPr/>
                    <a:lstStyle/>
                    <a:p>
                      <a:pPr algn="ctr"/>
                      <a:r>
                        <a:rPr lang="en-IN" sz="1400" dirty="0"/>
                        <a:t>“It”</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48642347"/>
                  </a:ext>
                </a:extLst>
              </a:tr>
              <a:tr h="298090">
                <a:tc>
                  <a:txBody>
                    <a:bodyPr/>
                    <a:lstStyle/>
                    <a:p>
                      <a:pPr algn="ctr"/>
                      <a:r>
                        <a:rPr lang="en-IN" sz="1400" dirty="0"/>
                        <a:t>“is”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1130119694"/>
                  </a:ext>
                </a:extLst>
              </a:tr>
              <a:tr h="298090">
                <a:tc>
                  <a:txBody>
                    <a:bodyPr/>
                    <a:lstStyle/>
                    <a:p>
                      <a:pPr algn="ctr"/>
                      <a:r>
                        <a:rPr lang="en-IN" sz="1400" dirty="0"/>
                        <a:t>“a”</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1111558667"/>
                  </a:ext>
                </a:extLst>
              </a:tr>
              <a:tr h="298090">
                <a:tc>
                  <a:txBody>
                    <a:bodyPr/>
                    <a:lstStyle/>
                    <a:p>
                      <a:pPr algn="ctr"/>
                      <a:r>
                        <a:rPr lang="en-IN" sz="1400" dirty="0"/>
                        <a:t>“guide”</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390475499"/>
                  </a:ext>
                </a:extLst>
              </a:tr>
              <a:tr h="298090">
                <a:tc>
                  <a:txBody>
                    <a:bodyPr/>
                    <a:lstStyle/>
                    <a:p>
                      <a:pPr algn="ctr"/>
                      <a:r>
                        <a:rPr lang="en-IN" sz="1400" dirty="0"/>
                        <a:t>“to”</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756342863"/>
                  </a:ext>
                </a:extLst>
              </a:tr>
              <a:tr h="298090">
                <a:tc>
                  <a:txBody>
                    <a:bodyPr/>
                    <a:lstStyle/>
                    <a:p>
                      <a:pPr algn="ctr"/>
                      <a:r>
                        <a:rPr lang="en-IN" sz="1400" dirty="0"/>
                        <a:t>“action”</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319341810"/>
                  </a:ext>
                </a:extLst>
              </a:tr>
              <a:tr h="298090">
                <a:tc>
                  <a:txBody>
                    <a:bodyPr/>
                    <a:lstStyle/>
                    <a:p>
                      <a:pPr algn="ctr"/>
                      <a:r>
                        <a:rPr lang="en-IN" sz="1400" dirty="0"/>
                        <a:t>“which”</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497939862"/>
                  </a:ext>
                </a:extLst>
              </a:tr>
              <a:tr h="298090">
                <a:tc>
                  <a:txBody>
                    <a:bodyPr/>
                    <a:lstStyle/>
                    <a:p>
                      <a:pPr algn="ctr"/>
                      <a:r>
                        <a:rPr lang="en-IN" sz="1400" dirty="0"/>
                        <a:t>“ensures”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181185807"/>
                  </a:ext>
                </a:extLst>
              </a:tr>
              <a:tr h="298090">
                <a:tc>
                  <a:txBody>
                    <a:bodyPr/>
                    <a:lstStyle/>
                    <a:p>
                      <a:pPr algn="ctr"/>
                      <a:r>
                        <a:rPr lang="en-IN" sz="1400" dirty="0"/>
                        <a:t>“that”</a:t>
                      </a:r>
                    </a:p>
                  </a:txBody>
                  <a:tcPr anchor="ctr"/>
                </a:tc>
                <a:tc>
                  <a:txBody>
                    <a:bodyPr/>
                    <a:lstStyle/>
                    <a:p>
                      <a:pPr algn="ctr"/>
                      <a:r>
                        <a:rPr lang="en-IN" sz="1400" dirty="0"/>
                        <a:t>2 (1)</a:t>
                      </a:r>
                    </a:p>
                  </a:txBody>
                  <a:tcPr anchor="ctr"/>
                </a:tc>
                <a:tc>
                  <a:txBody>
                    <a:bodyPr/>
                    <a:lstStyle/>
                    <a:p>
                      <a:pPr algn="ctr"/>
                      <a:r>
                        <a:rPr lang="en-IN" sz="1400" dirty="0"/>
                        <a:t>2</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2</a:t>
                      </a:r>
                    </a:p>
                  </a:txBody>
                  <a:tcPr anchor="ctr"/>
                </a:tc>
                <a:tc>
                  <a:txBody>
                    <a:bodyPr/>
                    <a:lstStyle/>
                    <a:p>
                      <a:pPr algn="ctr"/>
                      <a:r>
                        <a:rPr lang="en-IN" sz="1400" dirty="0"/>
                        <a:t>2 (1)</a:t>
                      </a:r>
                    </a:p>
                  </a:txBody>
                  <a:tcPr anchor="ctr"/>
                </a:tc>
                <a:extLst>
                  <a:ext uri="{0D108BD9-81ED-4DB2-BD59-A6C34878D82A}">
                    <a16:rowId xmlns:a16="http://schemas.microsoft.com/office/drawing/2014/main" xmlns="" val="3843312928"/>
                  </a:ext>
                </a:extLst>
              </a:tr>
              <a:tr h="298090">
                <a:tc>
                  <a:txBody>
                    <a:bodyPr/>
                    <a:lstStyle/>
                    <a:p>
                      <a:pPr algn="ctr"/>
                      <a:r>
                        <a:rPr lang="en-IN" sz="1400" dirty="0"/>
                        <a:t>“the”</a:t>
                      </a:r>
                    </a:p>
                  </a:txBody>
                  <a:tcPr anchor="ctr"/>
                </a:tc>
                <a:tc>
                  <a:txBody>
                    <a:bodyPr/>
                    <a:lstStyle/>
                    <a:p>
                      <a:pPr algn="ctr"/>
                      <a:r>
                        <a:rPr lang="en-IN" sz="1400" dirty="0"/>
                        <a:t>3</a:t>
                      </a:r>
                    </a:p>
                  </a:txBody>
                  <a:tcPr anchor="ctr"/>
                </a:tc>
                <a:tc>
                  <a:txBody>
                    <a:bodyPr/>
                    <a:lstStyle/>
                    <a:p>
                      <a:pPr algn="ctr"/>
                      <a:r>
                        <a:rPr lang="en-IN" sz="1400" dirty="0"/>
                        <a:t>1</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3</a:t>
                      </a:r>
                    </a:p>
                  </a:txBody>
                  <a:tcPr anchor="ctr"/>
                </a:tc>
                <a:extLst>
                  <a:ext uri="{0D108BD9-81ED-4DB2-BD59-A6C34878D82A}">
                    <a16:rowId xmlns:a16="http://schemas.microsoft.com/office/drawing/2014/main" xmlns="" val="204907763"/>
                  </a:ext>
                </a:extLst>
              </a:tr>
              <a:tr h="298090">
                <a:tc>
                  <a:txBody>
                    <a:bodyPr/>
                    <a:lstStyle/>
                    <a:p>
                      <a:pPr algn="ctr"/>
                      <a:r>
                        <a:rPr lang="en-IN" sz="1400" dirty="0"/>
                        <a:t>“military”</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194616918"/>
                  </a:ext>
                </a:extLst>
              </a:tr>
              <a:tr h="298090">
                <a:tc>
                  <a:txBody>
                    <a:bodyPr/>
                    <a:lstStyle/>
                    <a:p>
                      <a:pPr algn="ctr"/>
                      <a:r>
                        <a:rPr lang="en-IN" sz="1400" dirty="0"/>
                        <a:t>“always”</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388109032"/>
                  </a:ext>
                </a:extLst>
              </a:tr>
              <a:tr h="298090">
                <a:tc>
                  <a:txBody>
                    <a:bodyPr/>
                    <a:lstStyle/>
                    <a:p>
                      <a:pPr algn="ctr"/>
                      <a:r>
                        <a:rPr lang="en-IN" sz="1400" dirty="0"/>
                        <a:t>“obeys”</a:t>
                      </a:r>
                    </a:p>
                  </a:txBody>
                  <a:tcPr anchor="ctr"/>
                </a:tc>
                <a:tc>
                  <a:txBody>
                    <a:bodyPr/>
                    <a:lstStyle/>
                    <a:p>
                      <a:pPr algn="ctr"/>
                      <a:r>
                        <a:rPr lang="en-IN" sz="1400" dirty="0"/>
                        <a:t>0 (1)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extLst>
                  <a:ext uri="{0D108BD9-81ED-4DB2-BD59-A6C34878D82A}">
                    <a16:rowId xmlns:a16="http://schemas.microsoft.com/office/drawing/2014/main" xmlns="" val="297863002"/>
                  </a:ext>
                </a:extLst>
              </a:tr>
              <a:tr h="298090">
                <a:tc>
                  <a:txBody>
                    <a:bodyPr/>
                    <a:lstStyle/>
                    <a:p>
                      <a:pPr algn="ctr"/>
                      <a:r>
                        <a:rPr lang="en-IN" sz="1400" dirty="0"/>
                        <a:t>“commands”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4134358320"/>
                  </a:ext>
                </a:extLst>
              </a:tr>
              <a:tr h="298090">
                <a:tc>
                  <a:txBody>
                    <a:bodyPr/>
                    <a:lstStyle/>
                    <a:p>
                      <a:pPr algn="ctr"/>
                      <a:r>
                        <a:rPr lang="en-IN" sz="1400" dirty="0"/>
                        <a:t>“of”</a:t>
                      </a:r>
                    </a:p>
                  </a:txBody>
                  <a:tcPr anchor="ctr"/>
                </a:tc>
                <a:tc>
                  <a:txBody>
                    <a:bodyPr/>
                    <a:lstStyle/>
                    <a:p>
                      <a:pPr algn="ctr"/>
                      <a:r>
                        <a:rPr lang="en-IN" sz="1400" dirty="0"/>
                        <a:t>0 (1) </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 (1)</a:t>
                      </a:r>
                    </a:p>
                  </a:txBody>
                  <a:tcPr anchor="ctr"/>
                </a:tc>
                <a:extLst>
                  <a:ext uri="{0D108BD9-81ED-4DB2-BD59-A6C34878D82A}">
                    <a16:rowId xmlns:a16="http://schemas.microsoft.com/office/drawing/2014/main" xmlns="" val="435795987"/>
                  </a:ext>
                </a:extLst>
              </a:tr>
              <a:tr h="298090">
                <a:tc>
                  <a:txBody>
                    <a:bodyPr/>
                    <a:lstStyle/>
                    <a:p>
                      <a:pPr algn="ctr"/>
                      <a:r>
                        <a:rPr lang="en-IN" sz="1400" dirty="0"/>
                        <a:t>“party”</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 (1)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374723660"/>
                  </a:ext>
                </a:extLst>
              </a:tr>
              <a:tr h="298090">
                <a:tc>
                  <a:txBody>
                    <a:bodyPr/>
                    <a:lstStyle/>
                    <a:p>
                      <a:pPr algn="ctr"/>
                      <a:r>
                        <a:rPr lang="en-IN" sz="1400" dirty="0"/>
                        <a:t>18</a:t>
                      </a:r>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r>
                        <a:rPr lang="en-IN" sz="1400" dirty="0"/>
                        <a:t>17</a:t>
                      </a:r>
                    </a:p>
                  </a:txBody>
                  <a:tcPr anchor="ctr">
                    <a:solidFill>
                      <a:schemeClr val="accent1"/>
                    </a:solidFill>
                  </a:tcPr>
                </a:tc>
                <a:extLst>
                  <a:ext uri="{0D108BD9-81ED-4DB2-BD59-A6C34878D82A}">
                    <a16:rowId xmlns:a16="http://schemas.microsoft.com/office/drawing/2014/main" xmlns="" val="3169493604"/>
                  </a:ext>
                </a:extLst>
              </a:tr>
            </a:tbl>
          </a:graphicData>
        </a:graphic>
      </p:graphicFrame>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dirty="0"/>
              <a:t>Sanjay Singh | san.singhsanjay@gmail.com</a:t>
            </a:r>
            <a:endParaRPr lang="en-IN" dirty="0"/>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22</a:t>
            </a:fld>
            <a:endParaRPr lang="en-IN"/>
          </a:p>
        </p:txBody>
      </p:sp>
    </p:spTree>
    <p:extLst>
      <p:ext uri="{BB962C8B-B14F-4D97-AF65-F5344CB8AC3E}">
        <p14:creationId xmlns:p14="http://schemas.microsoft.com/office/powerpoint/2010/main" val="2522140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Applying step 5 (calculating Modified Precision Score, </a:t>
                </a:r>
                <a:r>
                  <a:rPr lang="en-IN" sz="2000" dirty="0" err="1"/>
                  <a:t>p</a:t>
                </a:r>
                <a:r>
                  <a:rPr lang="en-IN" sz="2000" baseline="-25000" dirty="0" err="1"/>
                  <a:t>n</a:t>
                </a:r>
                <a:r>
                  <a:rPr lang="en-IN" sz="2000" dirty="0"/>
                  <a:t>):</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17</m:t>
                          </m:r>
                        </m:num>
                        <m:den>
                          <m:r>
                            <a:rPr lang="en-IN" sz="1800" b="0" i="1" smtClean="0">
                              <a:latin typeface="Cambria Math" panose="02040503050406030204" pitchFamily="18" charset="0"/>
                            </a:rPr>
                            <m:t>18</m:t>
                          </m:r>
                        </m:den>
                      </m:f>
                    </m:oMath>
                  </m:oMathPara>
                </a14:m>
                <a:endParaRPr lang="en-IN" sz="1800" b="0" dirty="0"/>
              </a:p>
              <a:p>
                <a:pPr marL="457200" lvl="1" indent="0" algn="just">
                  <a:lnSpc>
                    <a:spcPct val="100000"/>
                  </a:lnSpc>
                  <a:spcBef>
                    <a:spcPts val="0"/>
                  </a:spcBef>
                  <a:buNone/>
                </a:pPr>
                <a:r>
                  <a:rPr lang="en-IN" sz="2000" dirty="0"/>
                  <a:t>Modified n-gram Precision Score (</a:t>
                </a:r>
                <a:r>
                  <a:rPr lang="en-IN" sz="2000" dirty="0" err="1"/>
                  <a:t>p</a:t>
                </a:r>
                <a:r>
                  <a:rPr lang="en-IN" sz="2000" baseline="-25000" dirty="0" err="1"/>
                  <a:t>n</a:t>
                </a:r>
                <a:r>
                  <a:rPr lang="en-IN" sz="2000" dirty="0"/>
                  <a:t>) captures:</a:t>
                </a:r>
              </a:p>
              <a:p>
                <a:pPr marL="800100" lvl="1" indent="-342900" algn="just">
                  <a:lnSpc>
                    <a:spcPct val="100000"/>
                  </a:lnSpc>
                  <a:spcBef>
                    <a:spcPts val="0"/>
                  </a:spcBef>
                  <a:buFont typeface="+mj-lt"/>
                  <a:buAutoNum type="arabicPeriod"/>
                </a:pPr>
                <a:r>
                  <a:rPr lang="en-IN" sz="1800" dirty="0"/>
                  <a:t>Adequacy: A candidate using the same words as in the references tends to satisfy adequacy.</a:t>
                </a:r>
              </a:p>
              <a:p>
                <a:pPr marL="800100" lvl="1" indent="-342900" algn="just">
                  <a:lnSpc>
                    <a:spcPct val="100000"/>
                  </a:lnSpc>
                  <a:spcBef>
                    <a:spcPts val="0"/>
                  </a:spcBef>
                  <a:buFont typeface="+mj-lt"/>
                  <a:buAutoNum type="arabicPeriod"/>
                </a:pPr>
                <a:r>
                  <a:rPr lang="en-IN" sz="1800" dirty="0"/>
                  <a:t>Fluency: The long n-gram matches between candidate and reference account for fluency.</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𝐵𝑟𝑒𝑣𝑖𝑡𝑦</m:t>
                      </m:r>
                      <m:r>
                        <a:rPr lang="en-IN" sz="1800" b="0" i="1" smtClean="0">
                          <a:latin typeface="Cambria Math" panose="02040503050406030204" pitchFamily="18" charset="0"/>
                        </a:rPr>
                        <m:t> </m:t>
                      </m:r>
                      <m:r>
                        <a:rPr lang="en-IN" sz="1800" b="0" i="1" smtClean="0">
                          <a:latin typeface="Cambria Math" panose="02040503050406030204" pitchFamily="18" charset="0"/>
                        </a:rPr>
                        <m:t>𝑃𝑒𝑛𝑎𝑙𝑡𝑦</m:t>
                      </m:r>
                      <m:r>
                        <a:rPr lang="en-IN" sz="1800" b="0" i="1" smtClean="0">
                          <a:latin typeface="Cambria Math" panose="02040503050406030204" pitchFamily="18" charset="0"/>
                        </a:rPr>
                        <m:t>, </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begChr m:val="{"/>
                          <m:endChr m:val=""/>
                          <m:ctrlPr>
                            <a:rPr lang="en-IN" sz="1800" b="0" i="1" smtClean="0">
                              <a:latin typeface="Cambria Math"/>
                            </a:rPr>
                          </m:ctrlPr>
                        </m:dPr>
                        <m:e>
                          <m:eqArr>
                            <m:eqArrPr>
                              <m:ctrlPr>
                                <a:rPr lang="en-IN" sz="1800" b="0" i="1" smtClean="0">
                                  <a:latin typeface="Cambria Math"/>
                                </a:rPr>
                              </m:ctrlPr>
                            </m:eqArrPr>
                            <m:e>
                              <m:r>
                                <a:rPr lang="en-IN" sz="1800" b="0" i="1" smtClean="0">
                                  <a:latin typeface="Cambria Math" panose="02040503050406030204" pitchFamily="18" charset="0"/>
                                </a:rPr>
                                <m:t>1,          </m:t>
                              </m:r>
                              <m:r>
                                <a:rPr lang="en-IN" sz="1800" b="0" i="1" smtClean="0">
                                  <a:latin typeface="Cambria Math" panose="02040503050406030204" pitchFamily="18" charset="0"/>
                                </a:rPr>
                                <m:t>𝑖𝑓</m:t>
                              </m:r>
                              <m:r>
                                <a:rPr lang="en-IN" sz="1800" b="0" i="1" smtClean="0">
                                  <a:latin typeface="Cambria Math" panose="02040503050406030204" pitchFamily="18" charset="0"/>
                                </a:rPr>
                                <m:t> </m:t>
                              </m:r>
                              <m:r>
                                <a:rPr lang="en-IN" sz="1800" b="0" i="1" smtClean="0">
                                  <a:latin typeface="Cambria Math" panose="02040503050406030204" pitchFamily="18" charset="0"/>
                                </a:rPr>
                                <m:t>𝑐</m:t>
                              </m:r>
                              <m:r>
                                <a:rPr lang="en-IN" sz="1800" b="0" i="1" smtClean="0">
                                  <a:latin typeface="Cambria Math" panose="02040503050406030204" pitchFamily="18" charset="0"/>
                                </a:rPr>
                                <m:t>&gt;</m:t>
                              </m:r>
                              <m:r>
                                <a:rPr lang="en-IN" sz="1800" b="0" i="1" smtClean="0">
                                  <a:latin typeface="Cambria Math" panose="02040503050406030204" pitchFamily="18" charset="0"/>
                                </a:rPr>
                                <m:t>𝑟</m:t>
                              </m:r>
                            </m:e>
                            <m:e>
                              <m:r>
                                <a:rPr lang="en-IN" sz="1800" b="0" i="1" smtClean="0">
                                  <a:latin typeface="Cambria Math" panose="02040503050406030204" pitchFamily="18" charset="0"/>
                                </a:rPr>
                                <m:t>𝑒𝑥𝑝</m:t>
                              </m:r>
                              <m:d>
                                <m:dPr>
                                  <m:ctrlPr>
                                    <a:rPr lang="en-IN" sz="1800" b="0" i="1" smtClean="0">
                                      <a:latin typeface="Cambria Math"/>
                                    </a:rPr>
                                  </m:ctrlPr>
                                </m:dPr>
                                <m:e>
                                  <m:r>
                                    <a:rPr lang="en-IN" sz="1800" b="0" i="1" smtClean="0">
                                      <a:latin typeface="Cambria Math" panose="02040503050406030204" pitchFamily="18" charset="0"/>
                                    </a:rPr>
                                    <m:t>1 − </m:t>
                                  </m:r>
                                  <m:f>
                                    <m:fPr>
                                      <m:ctrlPr>
                                        <a:rPr lang="en-IN" sz="1800" b="0" i="1" smtClean="0">
                                          <a:latin typeface="Cambria Math"/>
                                        </a:rPr>
                                      </m:ctrlPr>
                                    </m:fPr>
                                    <m:num>
                                      <m:r>
                                        <a:rPr lang="en-IN" sz="1800" b="0" i="1" smtClean="0">
                                          <a:latin typeface="Cambria Math" panose="02040503050406030204" pitchFamily="18" charset="0"/>
                                        </a:rPr>
                                        <m:t>𝑟</m:t>
                                      </m:r>
                                    </m:num>
                                    <m:den>
                                      <m:r>
                                        <a:rPr lang="en-IN" sz="1800" b="0" i="1" smtClean="0">
                                          <a:latin typeface="Cambria Math" panose="02040503050406030204" pitchFamily="18" charset="0"/>
                                        </a:rPr>
                                        <m:t>𝑐</m:t>
                                      </m:r>
                                    </m:den>
                                  </m:f>
                                </m:e>
                              </m:d>
                              <m:r>
                                <a:rPr lang="en-IN" sz="1800" b="0" i="1" smtClean="0">
                                  <a:latin typeface="Cambria Math" panose="02040503050406030204" pitchFamily="18" charset="0"/>
                                </a:rPr>
                                <m:t>, </m:t>
                              </m:r>
                              <m:r>
                                <a:rPr lang="en-IN" sz="1800" b="0" i="1" smtClean="0">
                                  <a:latin typeface="Cambria Math" panose="02040503050406030204" pitchFamily="18" charset="0"/>
                                </a:rPr>
                                <m:t>𝑜𝑡h𝑒𝑟𝑤𝑖𝑠𝑒</m:t>
                              </m:r>
                            </m:e>
                          </m:eqArr>
                        </m:e>
                      </m:d>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“r”: Count of words in reference. 			“c”: Count of words in candidate.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r>
                        <m:rPr>
                          <m:sty m:val="p"/>
                        </m:rPr>
                        <a:rPr lang="en-IN" sz="1800" b="0" i="0" smtClean="0">
                          <a:latin typeface="Cambria Math" panose="02040503050406030204" pitchFamily="18" charset="0"/>
                        </a:rPr>
                        <m:t>exp</m:t>
                      </m:r>
                      <m:d>
                        <m:dPr>
                          <m:ctrlPr>
                            <a:rPr lang="en-IN" sz="1800" b="0" i="1" smtClean="0">
                              <a:latin typeface="Cambria Math"/>
                            </a:rPr>
                          </m:ctrlPr>
                        </m:dPr>
                        <m:e>
                          <m:nary>
                            <m:naryPr>
                              <m:chr m:val="∑"/>
                              <m:ctrlPr>
                                <a:rPr lang="en-IN" sz="1800" b="0" i="1" smtClean="0">
                                  <a:latin typeface="Cambria Math"/>
                                </a:rPr>
                              </m:ctrlPr>
                            </m:naryPr>
                            <m:sub>
                              <m:r>
                                <m:rPr>
                                  <m:brk m:alnAt="23"/>
                                </m:rPr>
                                <a:rPr lang="en-IN" sz="1800" b="0" i="1" smtClean="0">
                                  <a:latin typeface="Cambria Math" panose="02040503050406030204" pitchFamily="18" charset="0"/>
                                </a:rPr>
                                <m:t>𝑛</m:t>
                              </m:r>
                              <m:r>
                                <a:rPr lang="en-IN" sz="1800" b="0" i="1" smtClean="0">
                                  <a:latin typeface="Cambria Math" panose="02040503050406030204" pitchFamily="18" charset="0"/>
                                </a:rPr>
                                <m:t>=1</m:t>
                              </m:r>
                            </m:sub>
                            <m:sup>
                              <m:r>
                                <a:rPr lang="en-IN" sz="1800" b="0" i="1" smtClean="0">
                                  <a:latin typeface="Cambria Math" panose="02040503050406030204" pitchFamily="18" charset="0"/>
                                </a:rPr>
                                <m:t>𝑁</m:t>
                              </m:r>
                            </m:sup>
                            <m:e>
                              <m:sSub>
                                <m:sSubPr>
                                  <m:ctrlPr>
                                    <a:rPr lang="en-IN" sz="1800" b="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func>
                                <m:funcPr>
                                  <m:ctrlPr>
                                    <a:rPr lang="en-IN" sz="1800" b="0" i="1" smtClean="0">
                                      <a:latin typeface="Cambria Math"/>
                                    </a:rPr>
                                  </m:ctrlPr>
                                </m:funcPr>
                                <m:fName>
                                  <m:r>
                                    <m:rPr>
                                      <m:sty m:val="p"/>
                                    </m:rPr>
                                    <a:rPr lang="en-IN" sz="1800" b="0" i="0" smtClean="0">
                                      <a:latin typeface="Cambria Math" panose="02040503050406030204" pitchFamily="18" charset="0"/>
                                    </a:rPr>
                                    <m:t>log</m:t>
                                  </m:r>
                                </m:fName>
                                <m:e>
                                  <m:sSub>
                                    <m:sSubPr>
                                      <m:ctrlPr>
                                        <a:rPr lang="en-IN" sz="1800" b="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e>
                              </m:func>
                            </m:e>
                          </m:nary>
                        </m:e>
                      </m:d>
                      <m:r>
                        <a:rPr lang="en-IN" sz="1800" b="0" i="1" smtClean="0">
                          <a:latin typeface="Cambria Math" panose="02040503050406030204" pitchFamily="18" charset="0"/>
                        </a:rPr>
                        <m:t>⁡</m:t>
                      </m:r>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N: No. of n-grams, we usually use unigram, bigram, trigram, 4-gram.</a:t>
                </a:r>
              </a:p>
              <a:p>
                <a:pPr marL="914400" lvl="2" indent="0" algn="just">
                  <a:lnSpc>
                    <a:spcPct val="100000"/>
                  </a:lnSpc>
                  <a:spcBef>
                    <a:spcPts val="0"/>
                  </a:spcBef>
                  <a:buNone/>
                </a:pPr>
                <a14:m>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m:t>
                        </m:r>
                      </m:num>
                      <m:den>
                        <m:r>
                          <a:rPr lang="en-IN" sz="1800" b="0" i="1" smtClean="0">
                            <a:latin typeface="Cambria Math" panose="02040503050406030204" pitchFamily="18" charset="0"/>
                          </a:rPr>
                          <m:t>𝑁</m:t>
                        </m:r>
                      </m:den>
                    </m:f>
                    <m:r>
                      <a:rPr lang="en-IN" sz="1800" b="0" i="1" smtClean="0">
                        <a:latin typeface="Cambria Math" panose="02040503050406030204" pitchFamily="18" charset="0"/>
                      </a:rPr>
                      <m:t>, </m:t>
                    </m:r>
                    <m:r>
                      <a:rPr lang="en-IN" sz="1800" b="0" i="1" smtClean="0">
                        <a:latin typeface="Cambria Math" panose="02040503050406030204" pitchFamily="18" charset="0"/>
                      </a:rPr>
                      <m:t>𝑏𝑦</m:t>
                    </m:r>
                    <m:r>
                      <a:rPr lang="en-IN" sz="1800" b="0" i="1" smtClean="0">
                        <a:latin typeface="Cambria Math" panose="02040503050406030204" pitchFamily="18" charset="0"/>
                      </a:rPr>
                      <m:t> </m:t>
                    </m:r>
                    <m:r>
                      <a:rPr lang="en-IN" sz="1800" b="0" i="1" smtClean="0">
                        <a:latin typeface="Cambria Math" panose="02040503050406030204" pitchFamily="18" charset="0"/>
                      </a:rPr>
                      <m:t>𝑑𝑒𝑓𝑎𝑢𝑙𝑡</m:t>
                    </m:r>
                    <m:r>
                      <a:rPr lang="en-IN" sz="1800" b="0" i="1" smtClean="0">
                        <a:latin typeface="Cambria Math" panose="02040503050406030204" pitchFamily="18" charset="0"/>
                      </a:rPr>
                      <m:t> </m:t>
                    </m:r>
                    <m:r>
                      <a:rPr lang="en-IN" sz="1800" b="0" i="1" smtClean="0">
                        <a:latin typeface="Cambria Math" panose="02040503050406030204" pitchFamily="18" charset="0"/>
                      </a:rPr>
                      <m:t>𝑁</m:t>
                    </m:r>
                    <m:r>
                      <a:rPr lang="en-IN" sz="1800" b="0" i="1" smtClean="0">
                        <a:latin typeface="Cambria Math" panose="02040503050406030204" pitchFamily="18" charset="0"/>
                      </a:rPr>
                      <m:t>=4</m:t>
                    </m:r>
                  </m:oMath>
                </a14:m>
                <a:r>
                  <a:rPr lang="en-IN" sz="1800" dirty="0"/>
                  <a:t> and </a:t>
                </a:r>
                <a:r>
                  <a:rPr lang="en-IN" sz="1800" dirty="0" err="1"/>
                  <a:t>p</a:t>
                </a:r>
                <a:r>
                  <a:rPr lang="en-IN" sz="1800" baseline="-25000" dirty="0" err="1"/>
                  <a:t>n</a:t>
                </a:r>
                <a:r>
                  <a:rPr lang="en-IN" sz="1800" dirty="0"/>
                  <a:t>: Modified Precision Score</a:t>
                </a: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1346"/>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23</a:t>
            </a:fld>
            <a:endParaRPr lang="en-IN"/>
          </a:p>
        </p:txBody>
      </p:sp>
    </p:spTree>
    <p:extLst>
      <p:ext uri="{BB962C8B-B14F-4D97-AF65-F5344CB8AC3E}">
        <p14:creationId xmlns:p14="http://schemas.microsoft.com/office/powerpoint/2010/main" val="2857406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lnSpcReduction="10000"/>
          </a:bodyPr>
          <a:lstStyle/>
          <a:p>
            <a:pPr marL="457200" indent="-457200" algn="just">
              <a:lnSpc>
                <a:spcPct val="100000"/>
              </a:lnSpc>
              <a:spcBef>
                <a:spcPts val="0"/>
              </a:spcBef>
              <a:buFont typeface="+mj-lt"/>
              <a:buAutoNum type="arabicPeriod"/>
            </a:pPr>
            <a:r>
              <a:rPr lang="en-IN" sz="2000" dirty="0"/>
              <a:t>Script “scripts/check_training_val_test.py” does following tasks:</a:t>
            </a:r>
          </a:p>
          <a:p>
            <a:pPr marL="914400" lvl="1" indent="-457200" algn="just">
              <a:lnSpc>
                <a:spcPct val="100000"/>
              </a:lnSpc>
              <a:spcBef>
                <a:spcPts val="0"/>
              </a:spcBef>
              <a:buFont typeface="+mj-lt"/>
              <a:buAutoNum type="romanLcPeriod"/>
            </a:pPr>
            <a:r>
              <a:rPr lang="en-IN" sz="1800" dirty="0"/>
              <a:t>Verifies that the name of images given in training and testing .txt files (i.e., Flickr_8k.trainImages.txt and Flickr_8k.testImages.txt) are in captions.txt file or not.</a:t>
            </a:r>
          </a:p>
          <a:p>
            <a:pPr marL="914400" lvl="1" indent="-457200" algn="just">
              <a:lnSpc>
                <a:spcPct val="100000"/>
              </a:lnSpc>
              <a:spcBef>
                <a:spcPts val="0"/>
              </a:spcBef>
              <a:buFont typeface="+mj-lt"/>
              <a:buAutoNum type="romanLcPeriod"/>
            </a:pPr>
            <a:r>
              <a:rPr lang="en-IN" sz="1800" dirty="0"/>
              <a:t>It also creates a file Flickr8k.valImages.txt which has name of images that are not in training and not in testing .txt file (i.e., Flickr_8k.trainImages.txt and Flickr_8k.testImages.txt). These images can be used for validation purpose, as the name of file suggests. </a:t>
            </a:r>
          </a:p>
          <a:p>
            <a:pPr marL="914400" lvl="1" indent="-457200" algn="just">
              <a:lnSpc>
                <a:spcPct val="100000"/>
              </a:lnSpc>
              <a:spcBef>
                <a:spcPts val="0"/>
              </a:spcBef>
              <a:buFont typeface="+mj-lt"/>
              <a:buAutoNum type="romanLcPeriod"/>
            </a:pPr>
            <a:r>
              <a:rPr lang="en-IN" sz="1800" dirty="0"/>
              <a:t>At last, this script generates and saves following plot which summarizes the number of images in the entire dataset; training, validation and testing subsets</a:t>
            </a:r>
            <a:r>
              <a:rPr lang="en-IN" sz="1800" dirty="0" smtClean="0"/>
              <a:t>.</a:t>
            </a:r>
          </a:p>
          <a:p>
            <a:pPr marL="457200" indent="-457200" algn="just">
              <a:lnSpc>
                <a:spcPct val="100000"/>
              </a:lnSpc>
              <a:spcBef>
                <a:spcPts val="0"/>
              </a:spcBef>
              <a:buFont typeface="+mj-lt"/>
              <a:buAutoNum type="arabicPeriod" startAt="2"/>
            </a:pPr>
            <a:r>
              <a:rPr lang="en-IN" sz="2000" dirty="0"/>
              <a:t>Script “scripts/segregate_train_val_test.py” does following tasks:</a:t>
            </a:r>
          </a:p>
          <a:p>
            <a:pPr marL="914400" lvl="1" indent="-457200" algn="just">
              <a:lnSpc>
                <a:spcPct val="100000"/>
              </a:lnSpc>
              <a:spcBef>
                <a:spcPts val="0"/>
              </a:spcBef>
              <a:buFont typeface="+mj-lt"/>
              <a:buAutoNum type="romanLcPeriod"/>
            </a:pPr>
            <a:r>
              <a:rPr lang="en-IN" sz="1800" dirty="0"/>
              <a:t>This script reads image filenames from Flickr_8.trainImages.txt, Flickr_8k.valImages.txt and Flickr_8k.testImages.txt; extracts these filenames and their captions (5 captions per file) from captions.txt; </a:t>
            </a:r>
            <a:endParaRPr lang="en-IN" sz="1800" dirty="0" smtClean="0"/>
          </a:p>
          <a:p>
            <a:pPr marL="914400" lvl="1" indent="-457200" algn="just">
              <a:lnSpc>
                <a:spcPct val="100000"/>
              </a:lnSpc>
              <a:spcBef>
                <a:spcPts val="0"/>
              </a:spcBef>
              <a:buFont typeface="+mj-lt"/>
              <a:buAutoNum type="romanLcPeriod"/>
            </a:pPr>
            <a:r>
              <a:rPr lang="en-IN" sz="1800" dirty="0" smtClean="0"/>
              <a:t>Since we need more data to train Attention Mechanism in order to get acceptable performance, the complete training data along with complete validation and half of testing data is combined to use for training. Only remaining half of test data is used for testing. </a:t>
            </a:r>
          </a:p>
          <a:p>
            <a:pPr marL="914400" lvl="1" indent="-457200" algn="just">
              <a:lnSpc>
                <a:spcPct val="100000"/>
              </a:lnSpc>
              <a:spcBef>
                <a:spcPts val="0"/>
              </a:spcBef>
              <a:buFont typeface="+mj-lt"/>
              <a:buAutoNum type="romanLcPeriod"/>
            </a:pPr>
            <a:r>
              <a:rPr lang="en-IN" sz="1800" dirty="0" smtClean="0"/>
              <a:t>Then, this script generated two </a:t>
            </a:r>
            <a:r>
              <a:rPr lang="en-IN" sz="1800" dirty="0" err="1" smtClean="0"/>
              <a:t>csv</a:t>
            </a:r>
            <a:r>
              <a:rPr lang="en-IN" sz="1800" dirty="0" smtClean="0"/>
              <a:t> files: train_image_caption.csv and test_image_caption.csv having two columns: ‘image’ and ‘caption’. ‘image’ column has image names and ‘caption’ columns has all 5 captions of corresponding image separated by ‘&lt;&gt;’.</a:t>
            </a:r>
          </a:p>
          <a:p>
            <a:pPr marL="914400" lvl="1" indent="-457200" algn="just">
              <a:lnSpc>
                <a:spcPct val="100000"/>
              </a:lnSpc>
              <a:spcBef>
                <a:spcPts val="0"/>
              </a:spcBef>
              <a:buFont typeface="+mj-lt"/>
              <a:buAutoNum type="romanLcPeriod"/>
            </a:pPr>
            <a:r>
              <a:rPr lang="en-IN" sz="1800" dirty="0" smtClean="0"/>
              <a:t>At last, this script generated a plot showing below:</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24</a:t>
            </a:fld>
            <a:endParaRPr lang="en-IN"/>
          </a:p>
        </p:txBody>
      </p:sp>
    </p:spTree>
    <p:extLst>
      <p:ext uri="{BB962C8B-B14F-4D97-AF65-F5344CB8AC3E}">
        <p14:creationId xmlns:p14="http://schemas.microsoft.com/office/powerpoint/2010/main" val="35992724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lnSpcReduction="10000"/>
          </a:bodyPr>
          <a:lstStyle/>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a:p>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a:p>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a:p>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a:p>
          <a:p>
            <a:pPr marL="457200" indent="-457200" algn="just">
              <a:lnSpc>
                <a:spcPct val="100000"/>
              </a:lnSpc>
              <a:spcBef>
                <a:spcPts val="0"/>
              </a:spcBef>
              <a:buFont typeface="+mj-lt"/>
              <a:buAutoNum type="arabicPeriod" startAt="3"/>
            </a:pPr>
            <a:r>
              <a:rPr lang="en-IN" sz="2000" dirty="0" smtClean="0"/>
              <a:t>Script </a:t>
            </a:r>
            <a:r>
              <a:rPr lang="en-IN" sz="2000" dirty="0"/>
              <a:t>“</a:t>
            </a:r>
            <a:r>
              <a:rPr lang="en-IN" sz="2000" dirty="0" smtClean="0"/>
              <a:t>scripts/preprocessing_train.py</a:t>
            </a:r>
            <a:r>
              <a:rPr lang="en-IN" sz="2000" dirty="0"/>
              <a:t>” does following tasks:</a:t>
            </a:r>
          </a:p>
          <a:p>
            <a:pPr marL="914400" lvl="1" indent="-457200" algn="just">
              <a:lnSpc>
                <a:spcPct val="100000"/>
              </a:lnSpc>
              <a:spcBef>
                <a:spcPts val="0"/>
              </a:spcBef>
              <a:buFont typeface="+mj-lt"/>
              <a:buAutoNum type="romanLcPeriod"/>
            </a:pPr>
            <a:r>
              <a:rPr lang="en-IN" sz="1800" dirty="0"/>
              <a:t>It reads train_image_caption.csv file. Extracts image filenames and their five captions (joint by “&lt;&gt;”).</a:t>
            </a:r>
          </a:p>
          <a:p>
            <a:pPr marL="914400" lvl="1" indent="-457200" algn="just">
              <a:lnSpc>
                <a:spcPct val="100000"/>
              </a:lnSpc>
              <a:spcBef>
                <a:spcPts val="0"/>
              </a:spcBef>
              <a:buFont typeface="+mj-lt"/>
              <a:buAutoNum type="romanLcPeriod"/>
            </a:pPr>
            <a:r>
              <a:rPr lang="en-IN" sz="1800" dirty="0"/>
              <a:t>It takes out each caption of each image file and perform these operations: converts into lower case, removes all special characters, removes all single characters (like ‘a’, ‘s’, etc.) and removes numerical figures (such as ‘1’, ‘2’, etc.). This part is well known as Data Cleaning or Data Pre-processing.</a:t>
            </a:r>
          </a:p>
          <a:p>
            <a:pPr marL="914400" lvl="1" indent="-457200" algn="just">
              <a:lnSpc>
                <a:spcPct val="100000"/>
              </a:lnSpc>
              <a:spcBef>
                <a:spcPts val="0"/>
              </a:spcBef>
              <a:buFont typeface="+mj-lt"/>
              <a:buAutoNum type="romanLcPeriod"/>
            </a:pPr>
            <a:r>
              <a:rPr lang="en-IN" sz="1800" dirty="0"/>
              <a:t>Then, it </a:t>
            </a:r>
            <a:r>
              <a:rPr lang="en-IN" sz="1800" dirty="0" smtClean="0"/>
              <a:t>puts “&lt;</a:t>
            </a:r>
            <a:r>
              <a:rPr lang="en-IN" sz="1800" dirty="0" err="1" smtClean="0"/>
              <a:t>startseq</a:t>
            </a:r>
            <a:r>
              <a:rPr lang="en-IN" sz="1800" dirty="0" smtClean="0"/>
              <a:t>&gt;” </a:t>
            </a:r>
            <a:r>
              <a:rPr lang="en-IN" sz="1800" dirty="0"/>
              <a:t>and </a:t>
            </a:r>
            <a:r>
              <a:rPr lang="en-IN" sz="1800" dirty="0" smtClean="0"/>
              <a:t>“&lt;</a:t>
            </a:r>
            <a:r>
              <a:rPr lang="en-IN" sz="1800" dirty="0" err="1" smtClean="0"/>
              <a:t>endseq</a:t>
            </a:r>
            <a:r>
              <a:rPr lang="en-IN" sz="1800" dirty="0" smtClean="0"/>
              <a:t>&gt;” </a:t>
            </a:r>
            <a:r>
              <a:rPr lang="en-IN" sz="1800" dirty="0"/>
              <a:t>before and after each processed </a:t>
            </a:r>
            <a:r>
              <a:rPr lang="en-IN" sz="1800" dirty="0" smtClean="0"/>
              <a:t>caption, </a:t>
            </a:r>
            <a:r>
              <a:rPr lang="en-IN" sz="1800" dirty="0"/>
              <a:t>join </a:t>
            </a:r>
            <a:r>
              <a:rPr lang="en-IN" sz="1800" dirty="0" smtClean="0"/>
              <a:t>these processed captions </a:t>
            </a:r>
            <a:r>
              <a:rPr lang="en-IN" sz="1800" dirty="0"/>
              <a:t>by “#” and save it with its image filename in file train_image_caption_processed.csv. </a:t>
            </a:r>
            <a:r>
              <a:rPr lang="en-IN" sz="1800" dirty="0" smtClean="0"/>
              <a:t>“&lt;</a:t>
            </a:r>
            <a:r>
              <a:rPr lang="en-IN" sz="1800" dirty="0" err="1" smtClean="0"/>
              <a:t>startseq</a:t>
            </a:r>
            <a:r>
              <a:rPr lang="en-IN" sz="1800" dirty="0" smtClean="0"/>
              <a:t>&gt;” </a:t>
            </a:r>
            <a:r>
              <a:rPr lang="en-IN" sz="1800" dirty="0"/>
              <a:t>and </a:t>
            </a:r>
            <a:r>
              <a:rPr lang="en-IN" sz="1800" dirty="0" smtClean="0"/>
              <a:t>“&lt;</a:t>
            </a:r>
            <a:r>
              <a:rPr lang="en-IN" sz="1800" dirty="0" err="1" smtClean="0"/>
              <a:t>endseq</a:t>
            </a:r>
            <a:r>
              <a:rPr lang="en-IN" sz="1800" dirty="0" smtClean="0"/>
              <a:t>&gt;” </a:t>
            </a:r>
            <a:r>
              <a:rPr lang="en-IN" sz="1800" dirty="0"/>
              <a:t>are special tokens.</a:t>
            </a:r>
          </a:p>
          <a:p>
            <a:pPr marL="914400" lvl="1" indent="-457200" algn="just">
              <a:lnSpc>
                <a:spcPct val="100000"/>
              </a:lnSpc>
              <a:spcBef>
                <a:spcPts val="0"/>
              </a:spcBef>
              <a:buFont typeface="+mj-lt"/>
              <a:buAutoNum type="romanLcPeriod"/>
            </a:pPr>
            <a:r>
              <a:rPr lang="en-IN" sz="1800" dirty="0"/>
              <a:t>Along with this, it also saves following files: max_caption_length.txt, vocabulary.txt &amp; WordFreq.csv.</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25</a:t>
            </a:fld>
            <a:endParaRPr lang="en-IN"/>
          </a:p>
        </p:txBody>
      </p:sp>
      <p:pic>
        <p:nvPicPr>
          <p:cNvPr id="6" name="Picture 2" descr="Z:\no_of_imgs_in_total_train_t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319" y="929640"/>
            <a:ext cx="5394961" cy="272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7372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fontScale="92500" lnSpcReduction="20000"/>
          </a:bodyPr>
          <a:lstStyle/>
          <a:p>
            <a:pPr marL="457200" indent="-457200" algn="just">
              <a:lnSpc>
                <a:spcPct val="100000"/>
              </a:lnSpc>
              <a:spcBef>
                <a:spcPts val="0"/>
              </a:spcBef>
              <a:buFont typeface="+mj-lt"/>
              <a:buAutoNum type="arabicPeriod" startAt="4"/>
            </a:pPr>
            <a:r>
              <a:rPr lang="en-IN" sz="2200" dirty="0" smtClean="0"/>
              <a:t>Script “scripts/preprocessing_test.py” does following tasks:</a:t>
            </a:r>
          </a:p>
          <a:p>
            <a:pPr marL="914400" lvl="1" indent="-457200" algn="just">
              <a:lnSpc>
                <a:spcPct val="100000"/>
              </a:lnSpc>
              <a:spcBef>
                <a:spcPts val="0"/>
              </a:spcBef>
              <a:buFont typeface="+mj-lt"/>
              <a:buAutoNum type="romanLcPeriod"/>
            </a:pPr>
            <a:r>
              <a:rPr lang="en-IN" sz="1900" dirty="0" smtClean="0"/>
              <a:t>This script reads test_image_caption.csv file</a:t>
            </a:r>
            <a:r>
              <a:rPr lang="en-IN" sz="1900" dirty="0"/>
              <a:t>. Extracts image filenames </a:t>
            </a:r>
            <a:r>
              <a:rPr lang="en-IN" sz="1900" dirty="0" smtClean="0"/>
              <a:t>&amp; </a:t>
            </a:r>
            <a:r>
              <a:rPr lang="en-IN" sz="1900" dirty="0"/>
              <a:t>their five captions (joint by “&lt;&gt;”).</a:t>
            </a:r>
          </a:p>
          <a:p>
            <a:pPr marL="914400" lvl="1" indent="-457200" algn="just">
              <a:lnSpc>
                <a:spcPct val="100000"/>
              </a:lnSpc>
              <a:spcBef>
                <a:spcPts val="0"/>
              </a:spcBef>
              <a:buFont typeface="+mj-lt"/>
              <a:buAutoNum type="romanLcPeriod"/>
            </a:pPr>
            <a:r>
              <a:rPr lang="en-IN" sz="1900" dirty="0"/>
              <a:t>It takes out each caption of each image file and perform these operations: converts into lower case, removes all special characters, removes all single characters (like ‘a’, ‘s’, etc.) and removes numerical figures (such as ‘1’, ‘2’, etc.). This part is well known as Data Cleaning or Data Pre-processing</a:t>
            </a:r>
            <a:r>
              <a:rPr lang="en-IN" sz="1900" dirty="0" smtClean="0"/>
              <a:t>. This entire processing will be done by referring vocabulary.txt file as words not in vocabulary will be deleted from captions.</a:t>
            </a:r>
            <a:endParaRPr lang="en-IN" sz="1900" dirty="0"/>
          </a:p>
          <a:p>
            <a:pPr marL="914400" lvl="1" indent="-457200" algn="just">
              <a:lnSpc>
                <a:spcPct val="100000"/>
              </a:lnSpc>
              <a:spcBef>
                <a:spcPts val="0"/>
              </a:spcBef>
              <a:buFont typeface="+mj-lt"/>
              <a:buAutoNum type="romanLcPeriod"/>
            </a:pPr>
            <a:r>
              <a:rPr lang="en-IN" sz="1900" dirty="0"/>
              <a:t>Then, it </a:t>
            </a:r>
            <a:r>
              <a:rPr lang="en-IN" sz="1900" dirty="0" smtClean="0"/>
              <a:t>joins processed captions </a:t>
            </a:r>
            <a:r>
              <a:rPr lang="en-IN" sz="1900" dirty="0"/>
              <a:t>by “#” and save </a:t>
            </a:r>
            <a:r>
              <a:rPr lang="en-IN" sz="1900" dirty="0" smtClean="0"/>
              <a:t>them </a:t>
            </a:r>
            <a:r>
              <a:rPr lang="en-IN" sz="1900" dirty="0"/>
              <a:t>with </a:t>
            </a:r>
            <a:r>
              <a:rPr lang="en-IN" sz="1900" dirty="0" smtClean="0"/>
              <a:t>their </a:t>
            </a:r>
            <a:r>
              <a:rPr lang="en-IN" sz="1900" dirty="0"/>
              <a:t>image filename in file </a:t>
            </a:r>
            <a:r>
              <a:rPr lang="en-IN" sz="1900" dirty="0" smtClean="0"/>
              <a:t>test_image_caption_processed.csv. “&lt;</a:t>
            </a:r>
            <a:r>
              <a:rPr lang="en-IN" sz="1900" dirty="0" err="1" smtClean="0"/>
              <a:t>startseq</a:t>
            </a:r>
            <a:r>
              <a:rPr lang="en-IN" sz="1900" dirty="0" smtClean="0"/>
              <a:t>&gt;” </a:t>
            </a:r>
            <a:r>
              <a:rPr lang="en-IN" sz="1900" dirty="0"/>
              <a:t>and </a:t>
            </a:r>
            <a:r>
              <a:rPr lang="en-IN" sz="1900" dirty="0" smtClean="0"/>
              <a:t>“&lt;</a:t>
            </a:r>
            <a:r>
              <a:rPr lang="en-IN" sz="1900" dirty="0" err="1" smtClean="0"/>
              <a:t>endseq</a:t>
            </a:r>
            <a:r>
              <a:rPr lang="en-IN" sz="1900" dirty="0" smtClean="0"/>
              <a:t>&gt;” special tokens are not required for test data because we have to directly match with generated captions which will not have “&lt;</a:t>
            </a:r>
            <a:r>
              <a:rPr lang="en-IN" sz="1900" dirty="0" err="1" smtClean="0"/>
              <a:t>startseq</a:t>
            </a:r>
            <a:r>
              <a:rPr lang="en-IN" sz="1900" dirty="0" smtClean="0"/>
              <a:t>&gt;” and “&lt;</a:t>
            </a:r>
            <a:r>
              <a:rPr lang="en-IN" sz="1900" dirty="0" err="1" smtClean="0"/>
              <a:t>endseq</a:t>
            </a:r>
            <a:r>
              <a:rPr lang="en-IN" sz="1900" dirty="0" smtClean="0"/>
              <a:t>&gt;” tokens.</a:t>
            </a:r>
            <a:endParaRPr lang="en-IN" sz="1900" dirty="0"/>
          </a:p>
          <a:p>
            <a:pPr marL="457200" indent="-457200" algn="just">
              <a:lnSpc>
                <a:spcPct val="100000"/>
              </a:lnSpc>
              <a:spcBef>
                <a:spcPts val="0"/>
              </a:spcBef>
              <a:buFont typeface="+mj-lt"/>
              <a:buAutoNum type="arabicPeriod" startAt="4"/>
            </a:pPr>
            <a:r>
              <a:rPr lang="en-IN" sz="2200" dirty="0" smtClean="0"/>
              <a:t>Script “scripts/gen_image_features.csv” does following tasks:</a:t>
            </a:r>
          </a:p>
          <a:p>
            <a:pPr marL="914400" lvl="1" indent="-457200" algn="just">
              <a:lnSpc>
                <a:spcPct val="100000"/>
              </a:lnSpc>
              <a:spcBef>
                <a:spcPts val="0"/>
              </a:spcBef>
              <a:buFont typeface="+mj-lt"/>
              <a:buAutoNum type="romanLcPeriod"/>
            </a:pPr>
            <a:r>
              <a:rPr lang="en-IN" sz="1900" dirty="0" smtClean="0"/>
              <a:t>This </a:t>
            </a:r>
            <a:r>
              <a:rPr lang="en-IN" sz="1900" dirty="0"/>
              <a:t>script loads each image which is in </a:t>
            </a:r>
            <a:r>
              <a:rPr lang="en-IN" sz="1900" dirty="0" smtClean="0"/>
              <a:t>train_image_caption_processed.csv, </a:t>
            </a:r>
            <a:r>
              <a:rPr lang="en-IN" sz="1900" dirty="0"/>
              <a:t>resize it for the pre-trained model to generate bottleneck features (here, we have used </a:t>
            </a:r>
            <a:r>
              <a:rPr lang="en-IN" sz="1900" dirty="0" smtClean="0"/>
              <a:t>InceptionV3, </a:t>
            </a:r>
            <a:r>
              <a:rPr lang="en-IN" sz="1900" dirty="0"/>
              <a:t>discussed in later slides).</a:t>
            </a:r>
          </a:p>
          <a:p>
            <a:pPr marL="914400" lvl="1" indent="-457200" algn="just">
              <a:lnSpc>
                <a:spcPct val="100000"/>
              </a:lnSpc>
              <a:spcBef>
                <a:spcPts val="0"/>
              </a:spcBef>
              <a:buFont typeface="+mj-lt"/>
              <a:buAutoNum type="romanLcPeriod"/>
            </a:pPr>
            <a:r>
              <a:rPr lang="en-IN" sz="1900" dirty="0"/>
              <a:t>Then, it passes each of these images through our chosen pre-trained model (here it is </a:t>
            </a:r>
            <a:r>
              <a:rPr lang="en-IN" sz="1900" dirty="0" smtClean="0"/>
              <a:t>InceptionV3) </a:t>
            </a:r>
            <a:r>
              <a:rPr lang="en-IN" sz="1900" dirty="0"/>
              <a:t>and generates bottleneck feature of dimension </a:t>
            </a:r>
            <a:r>
              <a:rPr lang="en-IN" sz="1900" dirty="0" smtClean="0"/>
              <a:t>(8, 8, 2048). Then, script is reshaping it to (64, 2048) and saving it as a </a:t>
            </a:r>
            <a:r>
              <a:rPr lang="en-IN" sz="1900" dirty="0" err="1" smtClean="0"/>
              <a:t>npy</a:t>
            </a:r>
            <a:r>
              <a:rPr lang="en-IN" sz="1900" dirty="0" smtClean="0"/>
              <a:t> file. Script </a:t>
            </a:r>
            <a:r>
              <a:rPr lang="en-IN" sz="1900" dirty="0"/>
              <a:t>has done this task </a:t>
            </a:r>
            <a:r>
              <a:rPr lang="en-IN" sz="1900" dirty="0" smtClean="0"/>
              <a:t>in batches of 64 images. </a:t>
            </a:r>
            <a:r>
              <a:rPr lang="en-IN" sz="1900" dirty="0"/>
              <a:t>In this manner, it </a:t>
            </a:r>
            <a:r>
              <a:rPr lang="en-IN" sz="1900" dirty="0" smtClean="0"/>
              <a:t>has saved 7,591 </a:t>
            </a:r>
            <a:r>
              <a:rPr lang="en-IN" sz="1900" dirty="0" err="1" smtClean="0"/>
              <a:t>npy</a:t>
            </a:r>
            <a:r>
              <a:rPr lang="en-IN" sz="1900" dirty="0" smtClean="0"/>
              <a:t> </a:t>
            </a:r>
            <a:r>
              <a:rPr lang="en-IN" sz="1900" dirty="0"/>
              <a:t>files </a:t>
            </a:r>
            <a:r>
              <a:rPr lang="en-IN" sz="1900" dirty="0" smtClean="0"/>
              <a:t>(since </a:t>
            </a:r>
            <a:r>
              <a:rPr lang="en-IN" sz="1900" dirty="0"/>
              <a:t>we have </a:t>
            </a:r>
            <a:r>
              <a:rPr lang="en-IN" sz="1900" dirty="0" smtClean="0"/>
              <a:t>7591 </a:t>
            </a:r>
            <a:r>
              <a:rPr lang="en-IN" sz="1900" dirty="0"/>
              <a:t>file names in </a:t>
            </a:r>
            <a:r>
              <a:rPr lang="en-IN" sz="1900" dirty="0" smtClean="0"/>
              <a:t>train_image_caption_processed.csv </a:t>
            </a:r>
            <a:r>
              <a:rPr lang="en-IN" sz="1900" dirty="0"/>
              <a:t>file</a:t>
            </a:r>
            <a:r>
              <a:rPr lang="en-IN" sz="1900" dirty="0" smtClean="0"/>
              <a:t>).</a:t>
            </a:r>
            <a:endParaRPr lang="en-IN" sz="19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26</a:t>
            </a:fld>
            <a:endParaRPr lang="en-IN"/>
          </a:p>
        </p:txBody>
      </p:sp>
    </p:spTree>
    <p:extLst>
      <p:ext uri="{BB962C8B-B14F-4D97-AF65-F5344CB8AC3E}">
        <p14:creationId xmlns:p14="http://schemas.microsoft.com/office/powerpoint/2010/main" val="13115401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Scripts Execution Flow…</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startAt="6"/>
            </a:pPr>
            <a:r>
              <a:rPr lang="en-IN" sz="2000" dirty="0" smtClean="0"/>
              <a:t>Script “scripts/training.py” or “scripts/</a:t>
            </a:r>
            <a:r>
              <a:rPr lang="en-IN" sz="2000" dirty="0" err="1" smtClean="0"/>
              <a:t>training.ipynb</a:t>
            </a:r>
            <a:r>
              <a:rPr lang="en-IN" sz="2000" dirty="0" smtClean="0"/>
              <a:t>” does following tasks:</a:t>
            </a:r>
          </a:p>
          <a:p>
            <a:pPr marL="914400" lvl="1" indent="-457200" algn="just">
              <a:lnSpc>
                <a:spcPct val="100000"/>
              </a:lnSpc>
              <a:spcBef>
                <a:spcPts val="0"/>
              </a:spcBef>
              <a:buFont typeface="+mj-lt"/>
              <a:buAutoNum type="romanLcPeriod"/>
            </a:pPr>
            <a:r>
              <a:rPr lang="en-IN" sz="1800" dirty="0" smtClean="0"/>
              <a:t>This script is accessing following paths:</a:t>
            </a:r>
          </a:p>
          <a:p>
            <a:pPr marL="1257300" lvl="2" indent="-342900" algn="just">
              <a:lnSpc>
                <a:spcPct val="100000"/>
              </a:lnSpc>
              <a:spcBef>
                <a:spcPts val="0"/>
              </a:spcBef>
              <a:buFont typeface="+mj-lt"/>
              <a:buAutoNum type="alphaLcParenR"/>
            </a:pPr>
            <a:r>
              <a:rPr lang="en-IN" sz="1800" dirty="0" smtClean="0"/>
              <a:t>“</a:t>
            </a:r>
            <a:r>
              <a:rPr lang="en-IN" sz="1800" dirty="0" err="1" smtClean="0"/>
              <a:t>images_npy_path</a:t>
            </a:r>
            <a:r>
              <a:rPr lang="en-IN" sz="1800" dirty="0" smtClean="0"/>
              <a:t>”: This path has 7591 </a:t>
            </a:r>
            <a:r>
              <a:rPr lang="en-IN" sz="1800" dirty="0" err="1" smtClean="0"/>
              <a:t>npy</a:t>
            </a:r>
            <a:r>
              <a:rPr lang="en-IN" sz="1800" dirty="0" smtClean="0"/>
              <a:t> files for each of 7591 images. Each of these </a:t>
            </a:r>
            <a:r>
              <a:rPr lang="en-IN" sz="1800" dirty="0" err="1" smtClean="0"/>
              <a:t>npy</a:t>
            </a:r>
            <a:r>
              <a:rPr lang="en-IN" sz="1800" dirty="0" smtClean="0"/>
              <a:t> files have (64 x 2048) dimensional bottleneck feature generated by using IncpetionV3 model in earlier steps.</a:t>
            </a:r>
          </a:p>
          <a:p>
            <a:pPr marL="1257300" lvl="2" indent="-342900" algn="just">
              <a:lnSpc>
                <a:spcPct val="100000"/>
              </a:lnSpc>
              <a:spcBef>
                <a:spcPts val="0"/>
              </a:spcBef>
              <a:buFont typeface="+mj-lt"/>
              <a:buAutoNum type="alphaLcParenR"/>
            </a:pPr>
            <a:r>
              <a:rPr lang="en-IN" sz="1800" dirty="0" smtClean="0"/>
              <a:t>“</a:t>
            </a:r>
            <a:r>
              <a:rPr lang="en-IN" sz="1800" dirty="0" err="1" smtClean="0"/>
              <a:t>img_caption_csv_path</a:t>
            </a:r>
            <a:r>
              <a:rPr lang="en-IN" sz="1800" dirty="0" smtClean="0"/>
              <a:t>”: This is the path of file “train_image_caption_processed.csv” file. This file contains name of 7591 images in one column and their 5 captions in another column. So, the dimension of this file (7591, 2). All captions are cleaned (or processed) in earlier steps.</a:t>
            </a:r>
          </a:p>
          <a:p>
            <a:pPr marL="1257300" lvl="2" indent="-342900" algn="just">
              <a:lnSpc>
                <a:spcPct val="100000"/>
              </a:lnSpc>
              <a:spcBef>
                <a:spcPts val="0"/>
              </a:spcBef>
              <a:buFont typeface="+mj-lt"/>
              <a:buAutoNum type="alphaLcParenR"/>
            </a:pPr>
            <a:r>
              <a:rPr lang="en-IN" sz="1800" dirty="0" smtClean="0"/>
              <a:t>“</a:t>
            </a:r>
            <a:r>
              <a:rPr lang="en-IN" sz="1800" dirty="0" err="1" smtClean="0"/>
              <a:t>vocabulary_path</a:t>
            </a:r>
            <a:r>
              <a:rPr lang="en-IN" sz="1800" dirty="0" smtClean="0"/>
              <a:t>”: This is the path of “vocabulary.txt” file. This file has all unique words of our captions.</a:t>
            </a:r>
          </a:p>
          <a:p>
            <a:pPr marL="1257300" lvl="2" indent="-342900" algn="just">
              <a:lnSpc>
                <a:spcPct val="100000"/>
              </a:lnSpc>
              <a:spcBef>
                <a:spcPts val="0"/>
              </a:spcBef>
              <a:buFont typeface="+mj-lt"/>
              <a:buAutoNum type="alphaLcParenR"/>
            </a:pPr>
            <a:r>
              <a:rPr lang="en-IN" sz="1800" dirty="0" smtClean="0"/>
              <a:t>“</a:t>
            </a:r>
            <a:r>
              <a:rPr lang="en-IN" sz="1800" dirty="0" err="1" smtClean="0"/>
              <a:t>max_caption_len_path</a:t>
            </a:r>
            <a:r>
              <a:rPr lang="en-IN" sz="1800" dirty="0" smtClean="0"/>
              <a:t>”: This is the path of file “max_caption_length.txt” file. This file has the maximum length of any caption found.</a:t>
            </a:r>
          </a:p>
          <a:p>
            <a:pPr marL="1257300" lvl="2" indent="-342900" algn="just">
              <a:lnSpc>
                <a:spcPct val="100000"/>
              </a:lnSpc>
              <a:spcBef>
                <a:spcPts val="0"/>
              </a:spcBef>
              <a:buFont typeface="+mj-lt"/>
              <a:buAutoNum type="alphaLcParenR"/>
            </a:pPr>
            <a:r>
              <a:rPr lang="en-IN" sz="1800" dirty="0" smtClean="0"/>
              <a:t>“</a:t>
            </a:r>
            <a:r>
              <a:rPr lang="en-IN" sz="1800" dirty="0" err="1" smtClean="0"/>
              <a:t>checkpoint_path</a:t>
            </a:r>
            <a:r>
              <a:rPr lang="en-IN" sz="1800" dirty="0" smtClean="0"/>
              <a:t>”: This is the path where this script will save the trained model.</a:t>
            </a:r>
          </a:p>
          <a:p>
            <a:pPr marL="800100" lvl="1" indent="-342900" algn="just">
              <a:lnSpc>
                <a:spcPct val="100000"/>
              </a:lnSpc>
              <a:spcBef>
                <a:spcPts val="0"/>
              </a:spcBef>
              <a:buFont typeface="+mj-lt"/>
              <a:buAutoNum type="romanLcPeriod"/>
            </a:pPr>
            <a:r>
              <a:rPr lang="en-IN" sz="1800" dirty="0" smtClean="0"/>
              <a:t>The first thing that this script does is loading data of train_image_caption_processed.csv file. This file has path of all 7591 images and their 5 captions.</a:t>
            </a:r>
          </a:p>
          <a:p>
            <a:pPr marL="800100" lvl="1" indent="-342900" algn="just">
              <a:lnSpc>
                <a:spcPct val="100000"/>
              </a:lnSpc>
              <a:spcBef>
                <a:spcPts val="0"/>
              </a:spcBef>
              <a:buFont typeface="+mj-lt"/>
              <a:buAutoNum type="romanLcPeriod"/>
            </a:pPr>
            <a:r>
              <a:rPr lang="en-IN" sz="1800" dirty="0" smtClean="0"/>
              <a:t>After this, script will load data of “vocabulary.txt” file. Along with that, script has also created “</a:t>
            </a:r>
            <a:r>
              <a:rPr lang="en-IN" sz="1800" dirty="0" err="1" smtClean="0"/>
              <a:t>wordtoix</a:t>
            </a:r>
            <a:r>
              <a:rPr lang="en-IN" sz="1800" dirty="0" smtClean="0"/>
              <a:t>” (“word-to-index”) dictionary type variable.</a:t>
            </a:r>
          </a:p>
          <a:p>
            <a:pPr marL="800100" lvl="1" indent="-342900" algn="just">
              <a:lnSpc>
                <a:spcPct val="100000"/>
              </a:lnSpc>
              <a:spcBef>
                <a:spcPts val="0"/>
              </a:spcBef>
              <a:buFont typeface="+mj-lt"/>
              <a:buAutoNum type="romanLcPeriod"/>
            </a:pPr>
            <a:endParaRPr lang="en-IN" sz="1800" dirty="0" smtClean="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27</a:t>
            </a:fld>
            <a:endParaRPr lang="en-IN"/>
          </a:p>
        </p:txBody>
      </p:sp>
    </p:spTree>
    <p:extLst>
      <p:ext uri="{BB962C8B-B14F-4D97-AF65-F5344CB8AC3E}">
        <p14:creationId xmlns:p14="http://schemas.microsoft.com/office/powerpoint/2010/main" val="34049212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Scripts Execution Flow…</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857250" lvl="1" indent="-400050" algn="just">
              <a:lnSpc>
                <a:spcPct val="100000"/>
              </a:lnSpc>
              <a:spcBef>
                <a:spcPts val="0"/>
              </a:spcBef>
              <a:buFont typeface="+mj-lt"/>
              <a:buAutoNum type="romanLcPeriod" startAt="4"/>
            </a:pPr>
            <a:r>
              <a:rPr lang="en-IN" sz="1800" dirty="0" smtClean="0"/>
              <a:t>Then, script is loading “max_caption_length.txt” file. This file has the length of longest caption, i.e., maximum length of any caption. Script will extract this value from this file and store it in “</a:t>
            </a:r>
            <a:r>
              <a:rPr lang="en-IN" sz="1800" dirty="0" err="1" smtClean="0"/>
              <a:t>max_caption_len</a:t>
            </a:r>
            <a:r>
              <a:rPr lang="en-IN" sz="1800" dirty="0" smtClean="0"/>
              <a:t>” variable (an </a:t>
            </a:r>
            <a:r>
              <a:rPr lang="en-IN" sz="1800" dirty="0" err="1" smtClean="0"/>
              <a:t>int</a:t>
            </a:r>
            <a:r>
              <a:rPr lang="en-IN" sz="1800" dirty="0" smtClean="0"/>
              <a:t> type variable).</a:t>
            </a:r>
          </a:p>
          <a:p>
            <a:pPr marL="857250" lvl="1" indent="-400050" algn="just">
              <a:lnSpc>
                <a:spcPct val="100000"/>
              </a:lnSpc>
              <a:spcBef>
                <a:spcPts val="0"/>
              </a:spcBef>
              <a:buFont typeface="+mj-lt"/>
              <a:buAutoNum type="romanLcPeriod" startAt="4"/>
            </a:pPr>
            <a:r>
              <a:rPr lang="en-IN" sz="1800" dirty="0" smtClean="0"/>
              <a:t>Now, script will replace all captions by their indices by using “</a:t>
            </a:r>
            <a:r>
              <a:rPr lang="en-IN" sz="1800" dirty="0" err="1" smtClean="0"/>
              <a:t>wordtoix</a:t>
            </a:r>
            <a:r>
              <a:rPr lang="en-IN" sz="1800" dirty="0" smtClean="0"/>
              <a:t>” (i.e., word-to-index) dictionary type variable. In this way, all textual captions will become a numerical vectors. For instance:</a:t>
            </a:r>
          </a:p>
          <a:p>
            <a:pPr marL="457200" lvl="1" indent="0" algn="just">
              <a:lnSpc>
                <a:spcPct val="100000"/>
              </a:lnSpc>
              <a:spcBef>
                <a:spcPts val="0"/>
              </a:spcBef>
              <a:buNone/>
            </a:pPr>
            <a:r>
              <a:rPr lang="en-IN" sz="1800" dirty="0"/>
              <a:t>	</a:t>
            </a:r>
            <a:r>
              <a:rPr lang="en-IN" sz="1800" dirty="0" smtClean="0"/>
              <a:t>Caption: “one boy is walking on street”</a:t>
            </a:r>
          </a:p>
          <a:p>
            <a:pPr marL="457200" lvl="1" indent="0" algn="just">
              <a:lnSpc>
                <a:spcPct val="100000"/>
              </a:lnSpc>
              <a:spcBef>
                <a:spcPts val="0"/>
              </a:spcBef>
              <a:buNone/>
            </a:pPr>
            <a:r>
              <a:rPr lang="en-IN" sz="1800" dirty="0"/>
              <a:t>	</a:t>
            </a:r>
            <a:r>
              <a:rPr lang="en-IN" sz="1800" dirty="0" smtClean="0"/>
              <a:t>Equivalent numerical vector: [4928, 880, 3813, 8136, 4925, 7192]</a:t>
            </a:r>
          </a:p>
          <a:p>
            <a:pPr marL="914400" lvl="2" indent="0" algn="just">
              <a:lnSpc>
                <a:spcPct val="100000"/>
              </a:lnSpc>
              <a:spcBef>
                <a:spcPts val="0"/>
              </a:spcBef>
              <a:buNone/>
            </a:pPr>
            <a:r>
              <a:rPr lang="en-IN" sz="1800" dirty="0" smtClean="0"/>
              <a:t>All these indices are taken from vocabulary.txt file. These indices are actually (line number – 1) of these words in vocabulary.txt file.</a:t>
            </a:r>
          </a:p>
          <a:p>
            <a:pPr marL="971550" lvl="1" indent="-514350" algn="just">
              <a:lnSpc>
                <a:spcPct val="100000"/>
              </a:lnSpc>
              <a:spcBef>
                <a:spcPts val="0"/>
              </a:spcBef>
              <a:buFont typeface="+mj-lt"/>
              <a:buAutoNum type="romanLcPeriod" startAt="6"/>
            </a:pPr>
            <a:r>
              <a:rPr lang="en-IN" sz="1800" dirty="0" smtClean="0"/>
              <a:t>Since it is the need of algorithm to have all numerical vectors of captions to be equal, thus we will pad zeros in all these numerical vectors to make them equal in length. For this, we will grow the length of each numerical vector by padding zeros until their length is lesser than </a:t>
            </a:r>
            <a:r>
              <a:rPr lang="en-IN" sz="1800" dirty="0" err="1" smtClean="0"/>
              <a:t>max_caption_len</a:t>
            </a:r>
            <a:r>
              <a:rPr lang="en-IN" sz="1800" dirty="0" smtClean="0"/>
              <a:t> (an </a:t>
            </a:r>
            <a:r>
              <a:rPr lang="en-IN" sz="1800" dirty="0" err="1" smtClean="0"/>
              <a:t>int</a:t>
            </a:r>
            <a:r>
              <a:rPr lang="en-IN" sz="1800" dirty="0" smtClean="0"/>
              <a:t> type variable explained above). Thus, suppose the value of </a:t>
            </a:r>
            <a:r>
              <a:rPr lang="en-IN" sz="1800" dirty="0" err="1" smtClean="0"/>
              <a:t>max_caption_len</a:t>
            </a:r>
            <a:r>
              <a:rPr lang="en-IN" sz="1800" dirty="0" smtClean="0"/>
              <a:t> is 10, then we have to add 4 zeros in the above example, i.e.,:</a:t>
            </a:r>
          </a:p>
          <a:p>
            <a:pPr marL="914400" lvl="2" indent="0" algn="just">
              <a:lnSpc>
                <a:spcPct val="100000"/>
              </a:lnSpc>
              <a:spcBef>
                <a:spcPts val="0"/>
              </a:spcBef>
              <a:buNone/>
            </a:pPr>
            <a:r>
              <a:rPr lang="en-IN" sz="1800" dirty="0" smtClean="0"/>
              <a:t>Caption: “one boy is walking on street”</a:t>
            </a:r>
          </a:p>
          <a:p>
            <a:pPr marL="914400" lvl="2" indent="0" algn="just">
              <a:lnSpc>
                <a:spcPct val="100000"/>
              </a:lnSpc>
              <a:spcBef>
                <a:spcPts val="0"/>
              </a:spcBef>
              <a:buNone/>
            </a:pPr>
            <a:r>
              <a:rPr lang="en-IN" sz="1800" dirty="0" smtClean="0"/>
              <a:t>Equivalent numerical vector: [4928, 880, 3813, 8136, 4925, 7192], length: 6</a:t>
            </a:r>
          </a:p>
          <a:p>
            <a:pPr marL="914400" lvl="2" indent="0" algn="just">
              <a:lnSpc>
                <a:spcPct val="100000"/>
              </a:lnSpc>
              <a:spcBef>
                <a:spcPts val="0"/>
              </a:spcBef>
              <a:buNone/>
            </a:pPr>
            <a:r>
              <a:rPr lang="en-IN" sz="1800" dirty="0" smtClean="0"/>
              <a:t>Padded numerical vector: [4928, 880, 3813, 8136, 4925, 7192, 0, 0, 0, 0], length: 10</a:t>
            </a:r>
            <a:endParaRPr lang="en-IN" sz="18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28</a:t>
            </a:fld>
            <a:endParaRPr lang="en-IN"/>
          </a:p>
        </p:txBody>
      </p:sp>
    </p:spTree>
    <p:extLst>
      <p:ext uri="{BB962C8B-B14F-4D97-AF65-F5344CB8AC3E}">
        <p14:creationId xmlns:p14="http://schemas.microsoft.com/office/powerpoint/2010/main" val="33483549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Scripts Execution Flow…</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lnSpcReduction="10000"/>
          </a:bodyPr>
          <a:lstStyle/>
          <a:p>
            <a:pPr marL="857250" lvl="1" indent="-400050" algn="just">
              <a:lnSpc>
                <a:spcPct val="100000"/>
              </a:lnSpc>
              <a:spcBef>
                <a:spcPts val="0"/>
              </a:spcBef>
              <a:buFont typeface="+mj-lt"/>
              <a:buAutoNum type="romanLcPeriod" startAt="7"/>
            </a:pPr>
            <a:r>
              <a:rPr lang="en-IN" sz="1800" dirty="0" smtClean="0"/>
              <a:t>After this, script has created a dataset variable which will pass data in batches during training runtime. This will prevent “</a:t>
            </a:r>
            <a:r>
              <a:rPr lang="en-IN" sz="1800" dirty="0" err="1" smtClean="0"/>
              <a:t>MemoryOverflow</a:t>
            </a:r>
            <a:r>
              <a:rPr lang="en-IN" sz="1800" dirty="0" smtClean="0"/>
              <a:t>” error. </a:t>
            </a:r>
          </a:p>
          <a:p>
            <a:pPr marL="857250" lvl="1" indent="-400050" algn="just">
              <a:lnSpc>
                <a:spcPct val="100000"/>
              </a:lnSpc>
              <a:spcBef>
                <a:spcPts val="0"/>
              </a:spcBef>
              <a:buFont typeface="+mj-lt"/>
              <a:buAutoNum type="romanLcPeriod" startAt="7"/>
            </a:pPr>
            <a:r>
              <a:rPr lang="en-IN" sz="1800" dirty="0" smtClean="0"/>
              <a:t>Script has defined “Adam” optimizer</a:t>
            </a:r>
          </a:p>
          <a:p>
            <a:pPr marL="857250" lvl="1" indent="-400050" algn="just">
              <a:lnSpc>
                <a:spcPct val="100000"/>
              </a:lnSpc>
              <a:spcBef>
                <a:spcPts val="0"/>
              </a:spcBef>
              <a:buFont typeface="+mj-lt"/>
              <a:buAutoNum type="romanLcPeriod" startAt="7"/>
            </a:pPr>
            <a:r>
              <a:rPr lang="en-IN" sz="1800" dirty="0" smtClean="0"/>
              <a:t>Then, it has defined “</a:t>
            </a:r>
            <a:r>
              <a:rPr lang="en-IN" sz="1800" dirty="0" err="1" smtClean="0"/>
              <a:t>SparseCategoricalCrossentropy</a:t>
            </a:r>
            <a:r>
              <a:rPr lang="en-IN" sz="1800" dirty="0" smtClean="0"/>
              <a:t>” as the loss function.</a:t>
            </a:r>
          </a:p>
          <a:p>
            <a:pPr marL="857250" lvl="1" indent="-400050" algn="just">
              <a:lnSpc>
                <a:spcPct val="100000"/>
              </a:lnSpc>
              <a:spcBef>
                <a:spcPts val="0"/>
              </a:spcBef>
              <a:buFont typeface="+mj-lt"/>
              <a:buAutoNum type="romanLcPeriod" startAt="7"/>
            </a:pPr>
            <a:r>
              <a:rPr lang="en-IN" sz="1800" dirty="0" smtClean="0"/>
              <a:t>After this, script has created object of class “</a:t>
            </a:r>
            <a:r>
              <a:rPr lang="en-IN" sz="1800" dirty="0" err="1" smtClean="0"/>
              <a:t>CNN_Encoder</a:t>
            </a:r>
            <a:r>
              <a:rPr lang="en-IN" sz="1800" dirty="0" smtClean="0"/>
              <a:t>” and “</a:t>
            </a:r>
            <a:r>
              <a:rPr lang="en-IN" sz="1800" dirty="0" err="1" smtClean="0"/>
              <a:t>RNN_Decoder</a:t>
            </a:r>
            <a:r>
              <a:rPr lang="en-IN" sz="1800" dirty="0" smtClean="0"/>
              <a:t>” and called them “encoder” and “decoder”.</a:t>
            </a:r>
          </a:p>
          <a:p>
            <a:pPr marL="857250" lvl="1" indent="-400050" algn="just">
              <a:lnSpc>
                <a:spcPct val="100000"/>
              </a:lnSpc>
              <a:spcBef>
                <a:spcPts val="0"/>
              </a:spcBef>
              <a:buFont typeface="+mj-lt"/>
              <a:buAutoNum type="romanLcPeriod" startAt="7"/>
            </a:pPr>
            <a:r>
              <a:rPr lang="en-IN" sz="1800" dirty="0" smtClean="0"/>
              <a:t>Script has created checkpoint object to save the entire network after (or during) training.</a:t>
            </a:r>
          </a:p>
          <a:p>
            <a:pPr marL="857250" lvl="1" indent="-400050" algn="just">
              <a:lnSpc>
                <a:spcPct val="100000"/>
              </a:lnSpc>
              <a:spcBef>
                <a:spcPts val="0"/>
              </a:spcBef>
              <a:buFont typeface="+mj-lt"/>
              <a:buAutoNum type="romanLcPeriod" startAt="7"/>
            </a:pPr>
            <a:r>
              <a:rPr lang="en-IN" sz="1800" dirty="0" smtClean="0"/>
              <a:t>Finally, script will start training in a for-loop.</a:t>
            </a:r>
          </a:p>
          <a:p>
            <a:pPr marL="457200" indent="-457200" algn="just">
              <a:lnSpc>
                <a:spcPct val="100000"/>
              </a:lnSpc>
              <a:spcBef>
                <a:spcPts val="0"/>
              </a:spcBef>
              <a:buFont typeface="+mj-lt"/>
              <a:buAutoNum type="arabicPeriod" startAt="7"/>
            </a:pPr>
            <a:r>
              <a:rPr lang="en-IN" sz="2000" dirty="0" smtClean="0"/>
              <a:t>After completion of training, one can run any of the following scripts to see the performance of the model:</a:t>
            </a:r>
          </a:p>
          <a:p>
            <a:pPr marL="914400" lvl="1" indent="-457200" algn="just">
              <a:lnSpc>
                <a:spcPct val="100000"/>
              </a:lnSpc>
              <a:spcBef>
                <a:spcPts val="0"/>
              </a:spcBef>
              <a:buFont typeface="+mj-lt"/>
              <a:buAutoNum type="romanLcPeriod"/>
            </a:pPr>
            <a:r>
              <a:rPr lang="en-IN" sz="1800" dirty="0" smtClean="0"/>
              <a:t>Script “scripts/inference_on_single_instance.py”: This script outputs the caption for a single input image. User has to change the path of image to be tested in the script. This path is mentioned at the top of the script. Thus, user can change this path and the script will pass this image through the model and the model will generate the caption for the input image on the terminal.</a:t>
            </a:r>
          </a:p>
          <a:p>
            <a:pPr marL="914400" lvl="1" indent="-457200" algn="just">
              <a:lnSpc>
                <a:spcPct val="100000"/>
              </a:lnSpc>
              <a:spcBef>
                <a:spcPts val="0"/>
              </a:spcBef>
              <a:buFont typeface="+mj-lt"/>
              <a:buAutoNum type="romanLcPeriod"/>
            </a:pPr>
            <a:r>
              <a:rPr lang="en-IN" sz="1800" dirty="0" smtClean="0"/>
              <a:t>Script “scripts/inference_on_bulk_data.py”: This script outputs captions for a bulk data, i.e., more than one test image. User has to change the path “</a:t>
            </a:r>
            <a:r>
              <a:rPr lang="en-IN" sz="1800" dirty="0" err="1" smtClean="0"/>
              <a:t>test_images_path</a:t>
            </a:r>
            <a:r>
              <a:rPr lang="en-IN" sz="1800" dirty="0" smtClean="0"/>
              <a:t>” variable to make it to point to their test data. Script will pass this test data through model, generate captions and save all generated captions with their image name in a file “test_data_predicted_captions.csv” file under “./output/</a:t>
            </a:r>
            <a:r>
              <a:rPr lang="en-IN" sz="1800" dirty="0" err="1" smtClean="0"/>
              <a:t>generated_captions</a:t>
            </a:r>
            <a:r>
              <a:rPr lang="en-IN" sz="1800" dirty="0" smtClean="0"/>
              <a:t>/” directory.</a:t>
            </a:r>
            <a:endParaRPr lang="en-IN" sz="18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29</a:t>
            </a:fld>
            <a:endParaRPr lang="en-IN"/>
          </a:p>
        </p:txBody>
      </p:sp>
    </p:spTree>
    <p:extLst>
      <p:ext uri="{BB962C8B-B14F-4D97-AF65-F5344CB8AC3E}">
        <p14:creationId xmlns:p14="http://schemas.microsoft.com/office/powerpoint/2010/main" val="2101701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 Some other sample images are:</a:t>
            </a:r>
          </a:p>
          <a:p>
            <a:pPr marL="0" indent="0" algn="just">
              <a:lnSpc>
                <a:spcPct val="100000"/>
              </a:lnSpc>
              <a:spcBef>
                <a:spcPts val="0"/>
              </a:spcBef>
              <a:buNone/>
            </a:pPr>
            <a:endParaRPr lang="en-IN" sz="2000" dirty="0"/>
          </a:p>
          <a:p>
            <a:pPr algn="just">
              <a:lnSpc>
                <a:spcPct val="100000"/>
              </a:lnSpc>
              <a:spcBef>
                <a:spcPts val="0"/>
              </a:spcBef>
              <a:buFont typeface="Wingdings" panose="05000000000000000000" pitchFamily="2" charset="2"/>
              <a:buChar char="Ø"/>
            </a:pPr>
            <a:endParaRPr lang="en-IN" sz="2000" dirty="0"/>
          </a:p>
        </p:txBody>
      </p:sp>
      <p:pic>
        <p:nvPicPr>
          <p:cNvPr id="5" name="Picture 4">
            <a:extLst>
              <a:ext uri="{FF2B5EF4-FFF2-40B4-BE49-F238E27FC236}">
                <a16:creationId xmlns:a16="http://schemas.microsoft.com/office/drawing/2014/main" xmlns="" id="{542506C5-594F-4FC3-B982-7B2D2081C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22" y="1590260"/>
            <a:ext cx="2923208" cy="2192406"/>
          </a:xfrm>
          <a:prstGeom prst="rect">
            <a:avLst/>
          </a:prstGeom>
        </p:spPr>
      </p:pic>
      <p:pic>
        <p:nvPicPr>
          <p:cNvPr id="7" name="Picture 6" descr="A picture containing water, water sport, person, swimming&#10;&#10;Description automatically generated">
            <a:extLst>
              <a:ext uri="{FF2B5EF4-FFF2-40B4-BE49-F238E27FC236}">
                <a16:creationId xmlns:a16="http://schemas.microsoft.com/office/drawing/2014/main" xmlns="" id="{ABD7B47D-412F-4992-9BE2-FAAB90A6B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030" y="1581874"/>
            <a:ext cx="2803939" cy="2200791"/>
          </a:xfrm>
          <a:prstGeom prst="rect">
            <a:avLst/>
          </a:prstGeom>
        </p:spPr>
      </p:pic>
      <p:pic>
        <p:nvPicPr>
          <p:cNvPr id="9" name="Picture 8">
            <a:extLst>
              <a:ext uri="{FF2B5EF4-FFF2-40B4-BE49-F238E27FC236}">
                <a16:creationId xmlns:a16="http://schemas.microsoft.com/office/drawing/2014/main" xmlns="" id="{6130079B-30C8-49B7-B74B-5A068C293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897" y="1581874"/>
            <a:ext cx="3291902" cy="2200791"/>
          </a:xfrm>
          <a:prstGeom prst="rect">
            <a:avLst/>
          </a:prstGeom>
        </p:spPr>
      </p:pic>
      <p:pic>
        <p:nvPicPr>
          <p:cNvPr id="11" name="Picture 10" descr="A picture containing grass, outdoor, dog, laying&#10;&#10;Description automatically generated">
            <a:extLst>
              <a:ext uri="{FF2B5EF4-FFF2-40B4-BE49-F238E27FC236}">
                <a16:creationId xmlns:a16="http://schemas.microsoft.com/office/drawing/2014/main" xmlns="" id="{B79913C4-5023-4093-A009-858D9D59B4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4722" y="4216721"/>
            <a:ext cx="2923208" cy="1962846"/>
          </a:xfrm>
          <a:prstGeom prst="rect">
            <a:avLst/>
          </a:prstGeom>
        </p:spPr>
      </p:pic>
      <p:pic>
        <p:nvPicPr>
          <p:cNvPr id="13" name="Picture 12" descr="A picture containing water, sky, outdoor, boat&#10;&#10;Description automatically generated">
            <a:extLst>
              <a:ext uri="{FF2B5EF4-FFF2-40B4-BE49-F238E27FC236}">
                <a16:creationId xmlns:a16="http://schemas.microsoft.com/office/drawing/2014/main" xmlns="" id="{B0637125-865D-425A-B7D3-A61F9B377D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4030" y="4214117"/>
            <a:ext cx="2803939" cy="1968054"/>
          </a:xfrm>
          <a:prstGeom prst="rect">
            <a:avLst/>
          </a:prstGeom>
        </p:spPr>
      </p:pic>
      <p:pic>
        <p:nvPicPr>
          <p:cNvPr id="15" name="Picture 14" descr="A picture containing sky, skating, outdoor, person&#10;&#10;Description automatically generated">
            <a:extLst>
              <a:ext uri="{FF2B5EF4-FFF2-40B4-BE49-F238E27FC236}">
                <a16:creationId xmlns:a16="http://schemas.microsoft.com/office/drawing/2014/main" xmlns="" id="{06B24696-E894-4ACA-A1DC-05A1C40010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1897" y="4216721"/>
            <a:ext cx="3291902" cy="1961544"/>
          </a:xfrm>
          <a:prstGeom prst="rect">
            <a:avLst/>
          </a:prstGeom>
        </p:spPr>
      </p:pic>
      <p:sp>
        <p:nvSpPr>
          <p:cNvPr id="16" name="Footer Placeholder 15">
            <a:extLst>
              <a:ext uri="{FF2B5EF4-FFF2-40B4-BE49-F238E27FC236}">
                <a16:creationId xmlns:a16="http://schemas.microsoft.com/office/drawing/2014/main" xmlns="" id="{732C8F9E-F8B2-4651-BBCC-5E8DF86D3EDF}"/>
              </a:ext>
            </a:extLst>
          </p:cNvPr>
          <p:cNvSpPr>
            <a:spLocks noGrp="1"/>
          </p:cNvSpPr>
          <p:nvPr>
            <p:ph type="ftr" sz="quarter" idx="11"/>
          </p:nvPr>
        </p:nvSpPr>
        <p:spPr/>
        <p:txBody>
          <a:bodyPr/>
          <a:lstStyle/>
          <a:p>
            <a:r>
              <a:rPr lang="en-US"/>
              <a:t>Sanjay Singh | san.singhsanjay@gmail.com</a:t>
            </a:r>
            <a:endParaRPr lang="en-IN"/>
          </a:p>
        </p:txBody>
      </p:sp>
      <p:sp>
        <p:nvSpPr>
          <p:cNvPr id="17" name="Slide Number Placeholder 16">
            <a:extLst>
              <a:ext uri="{FF2B5EF4-FFF2-40B4-BE49-F238E27FC236}">
                <a16:creationId xmlns:a16="http://schemas.microsoft.com/office/drawing/2014/main" xmlns="" id="{A890141F-F96D-4F04-9A91-C201B8C9334A}"/>
              </a:ext>
            </a:extLst>
          </p:cNvPr>
          <p:cNvSpPr>
            <a:spLocks noGrp="1"/>
          </p:cNvSpPr>
          <p:nvPr>
            <p:ph type="sldNum" sz="quarter" idx="12"/>
          </p:nvPr>
        </p:nvSpPr>
        <p:spPr/>
        <p:txBody>
          <a:bodyPr/>
          <a:lstStyle/>
          <a:p>
            <a:fld id="{EC53106F-9B43-4B1F-BCB9-D94FA7734D96}" type="slidenum">
              <a:rPr lang="en-IN" smtClean="0"/>
              <a:t>3</a:t>
            </a:fld>
            <a:endParaRPr lang="en-IN"/>
          </a:p>
        </p:txBody>
      </p:sp>
    </p:spTree>
    <p:extLst>
      <p:ext uri="{BB962C8B-B14F-4D97-AF65-F5344CB8AC3E}">
        <p14:creationId xmlns:p14="http://schemas.microsoft.com/office/powerpoint/2010/main" val="15146432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a:t>
            </a:r>
            <a:r>
              <a:rPr lang="en-IN" sz="2000" dirty="0" smtClean="0"/>
              <a:t>have used only one pre-trained model to generate bottleneck features of images. This model is  InceptionV3:</a:t>
            </a:r>
            <a:endParaRPr lang="en-IN" sz="22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30</a:t>
            </a:fld>
            <a:endParaRPr lang="en-IN"/>
          </a:p>
        </p:txBody>
      </p:sp>
      <p:pic>
        <p:nvPicPr>
          <p:cNvPr id="1026" name="Picture 2" descr="Z:\inception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1904999"/>
            <a:ext cx="6734175" cy="4467225"/>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1736217" y="533552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518161" y="4474250"/>
            <a:ext cx="1935480" cy="923330"/>
          </a:xfrm>
          <a:prstGeom prst="rect">
            <a:avLst/>
          </a:prstGeom>
          <a:noFill/>
        </p:spPr>
        <p:txBody>
          <a:bodyPr wrap="square" rtlCol="0">
            <a:spAutoFit/>
          </a:bodyPr>
          <a:lstStyle/>
          <a:p>
            <a:pPr algn="ctr"/>
            <a:r>
              <a:rPr lang="en-US" dirty="0" smtClean="0"/>
              <a:t>Output of this layer is taken as bottleneck feature</a:t>
            </a:r>
            <a:endParaRPr lang="en-GB" dirty="0"/>
          </a:p>
        </p:txBody>
      </p:sp>
    </p:spTree>
    <p:extLst>
      <p:ext uri="{BB962C8B-B14F-4D97-AF65-F5344CB8AC3E}">
        <p14:creationId xmlns:p14="http://schemas.microsoft.com/office/powerpoint/2010/main" val="3689960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188720" y="3985914"/>
            <a:ext cx="1844040" cy="217104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Neural Network Framework: </a:t>
            </a:r>
            <a:r>
              <a:rPr lang="en-IN" sz="2000" dirty="0" err="1"/>
              <a:t>Tensorflow</a:t>
            </a:r>
            <a:r>
              <a:rPr lang="en-IN" sz="2000" dirty="0"/>
              <a:t> (version: 2.4.1</a:t>
            </a:r>
            <a:r>
              <a:rPr lang="en-IN" sz="2000" dirty="0" smtClean="0"/>
              <a:t>)</a:t>
            </a:r>
          </a:p>
          <a:p>
            <a:pPr algn="just">
              <a:lnSpc>
                <a:spcPct val="100000"/>
              </a:lnSpc>
              <a:spcBef>
                <a:spcPts val="0"/>
              </a:spcBef>
              <a:buFont typeface="Wingdings" panose="05000000000000000000" pitchFamily="2" charset="2"/>
              <a:buChar char="Ø"/>
            </a:pPr>
            <a:r>
              <a:rPr lang="en-IN" sz="2000" dirty="0" smtClean="0"/>
              <a:t>Other training / neural – network related details:</a:t>
            </a:r>
            <a:endParaRPr lang="en-IN" sz="2000" dirty="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r>
              <a:rPr lang="en-IN" sz="2000" dirty="0" smtClean="0"/>
              <a:t>Pre-trained model used: InceptionV3 to generate (8 x 8 x 2048) dimensional bottleneck feature. These (8 x 8 x 2048) bottleneck features are reshaped to (64 x 2048) dimension and then saved.</a:t>
            </a:r>
            <a:endParaRPr lang="en-IN" sz="2000" dirty="0"/>
          </a:p>
          <a:p>
            <a:pPr algn="just">
              <a:lnSpc>
                <a:spcPct val="100000"/>
              </a:lnSpc>
              <a:spcBef>
                <a:spcPts val="0"/>
              </a:spcBef>
              <a:buFont typeface="Wingdings" panose="05000000000000000000" pitchFamily="2" charset="2"/>
              <a:buChar char="Ø"/>
            </a:pPr>
            <a:r>
              <a:rPr lang="en-IN" sz="2000" dirty="0" smtClean="0"/>
              <a:t>Following is the snapshot of the entire Neural Network with Visual Attention Mechanism for Image Captioning (</a:t>
            </a:r>
            <a:r>
              <a:rPr lang="en-IN" sz="2000" dirty="0" err="1" smtClean="0"/>
              <a:t>bs</a:t>
            </a:r>
            <a:r>
              <a:rPr lang="en-IN" sz="2000" dirty="0" smtClean="0"/>
              <a:t>: batch size):</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31</a:t>
            </a:fld>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630186616"/>
              </p:ext>
            </p:extLst>
          </p:nvPr>
        </p:nvGraphicFramePr>
        <p:xfrm>
          <a:off x="1209040" y="1908386"/>
          <a:ext cx="10175240" cy="741680"/>
        </p:xfrm>
        <a:graphic>
          <a:graphicData uri="http://schemas.openxmlformats.org/drawingml/2006/table">
            <a:tbl>
              <a:tblPr bandRow="1">
                <a:tableStyleId>{2D5ABB26-0587-4C30-8999-92F81FD0307C}</a:tableStyleId>
              </a:tblPr>
              <a:tblGrid>
                <a:gridCol w="5087620"/>
                <a:gridCol w="5087620"/>
              </a:tblGrid>
              <a:tr h="370840">
                <a:tc>
                  <a:txBody>
                    <a:bodyPr/>
                    <a:lstStyle/>
                    <a:p>
                      <a:pPr marL="285750" indent="-285750">
                        <a:buFont typeface="Arial" pitchFamily="34" charset="0"/>
                        <a:buChar char="•"/>
                      </a:pPr>
                      <a:r>
                        <a:rPr lang="en-US" dirty="0" smtClean="0"/>
                        <a:t>Epochs: 20</a:t>
                      </a:r>
                      <a:endParaRPr lang="en-GB" dirty="0"/>
                    </a:p>
                  </a:txBody>
                  <a:tcPr/>
                </a:tc>
                <a:tc>
                  <a:txBody>
                    <a:bodyPr/>
                    <a:lstStyle/>
                    <a:p>
                      <a:pPr marL="285750" indent="-285750">
                        <a:buFont typeface="Arial" pitchFamily="34" charset="0"/>
                        <a:buChar char="•"/>
                      </a:pPr>
                      <a:r>
                        <a:rPr lang="en-US" dirty="0" smtClean="0"/>
                        <a:t>Batch Size: 64 (i.e., 64 image-caption</a:t>
                      </a:r>
                      <a:r>
                        <a:rPr lang="en-US" baseline="0" dirty="0" smtClean="0"/>
                        <a:t> pairs)</a:t>
                      </a:r>
                      <a:endParaRPr lang="en-GB" dirty="0"/>
                    </a:p>
                  </a:txBody>
                  <a:tcPr/>
                </a:tc>
              </a:tr>
              <a:tr h="370840">
                <a:tc>
                  <a:txBody>
                    <a:bodyPr/>
                    <a:lstStyle/>
                    <a:p>
                      <a:pPr marL="285750" indent="-285750">
                        <a:buFont typeface="Arial" pitchFamily="34" charset="0"/>
                        <a:buChar char="•"/>
                      </a:pPr>
                      <a:r>
                        <a:rPr lang="en-US" dirty="0" smtClean="0"/>
                        <a:t>Loss Function: “</a:t>
                      </a:r>
                      <a:r>
                        <a:rPr lang="en-US" dirty="0" err="1" smtClean="0"/>
                        <a:t>SparseCategoricalCrossentropy</a:t>
                      </a:r>
                      <a:r>
                        <a:rPr lang="en-US" dirty="0" smtClean="0"/>
                        <a:t>”</a:t>
                      </a:r>
                      <a:endParaRPr lang="en-GB" dirty="0"/>
                    </a:p>
                  </a:txBody>
                  <a:tcPr/>
                </a:tc>
                <a:tc>
                  <a:txBody>
                    <a:bodyPr/>
                    <a:lstStyle/>
                    <a:p>
                      <a:pPr marL="285750" indent="-285750">
                        <a:buFont typeface="Arial" pitchFamily="34" charset="0"/>
                        <a:buChar char="•"/>
                      </a:pPr>
                      <a:r>
                        <a:rPr lang="en-US" dirty="0" smtClean="0"/>
                        <a:t>Optimization</a:t>
                      </a:r>
                      <a:r>
                        <a:rPr lang="en-US" baseline="0" dirty="0" smtClean="0"/>
                        <a:t> Function: Adam</a:t>
                      </a:r>
                      <a:endParaRPr lang="en-GB" dirty="0"/>
                    </a:p>
                  </a:txBody>
                  <a:tcPr/>
                </a:tc>
              </a:tr>
            </a:tbl>
          </a:graphicData>
        </a:graphic>
      </p:graphicFrame>
      <p:pic>
        <p:nvPicPr>
          <p:cNvPr id="1026" name="Picture 2" descr="Z:\asia_market_fe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6830" y="4138641"/>
            <a:ext cx="1588770" cy="60894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Z:\car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6830" y="5403560"/>
            <a:ext cx="1588770" cy="60894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2101215" y="4769368"/>
            <a:ext cx="0" cy="642889"/>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36320" y="6134752"/>
            <a:ext cx="2148840" cy="338554"/>
          </a:xfrm>
          <a:prstGeom prst="rect">
            <a:avLst/>
          </a:prstGeom>
          <a:noFill/>
        </p:spPr>
        <p:txBody>
          <a:bodyPr wrap="square" rtlCol="0">
            <a:spAutoFit/>
          </a:bodyPr>
          <a:lstStyle/>
          <a:p>
            <a:pPr algn="just"/>
            <a:r>
              <a:rPr lang="en-US" sz="1600" dirty="0" smtClean="0"/>
              <a:t>“</a:t>
            </a:r>
            <a:r>
              <a:rPr lang="en-US" sz="1600" dirty="0" err="1" smtClean="0"/>
              <a:t>bs</a:t>
            </a:r>
            <a:r>
              <a:rPr lang="en-US" sz="1600" dirty="0" smtClean="0"/>
              <a:t>” images - diff. dims.</a:t>
            </a:r>
            <a:endParaRPr lang="en-GB" sz="1600" dirty="0"/>
          </a:p>
        </p:txBody>
      </p:sp>
      <p:sp>
        <p:nvSpPr>
          <p:cNvPr id="17" name="Rounded Rectangle 16"/>
          <p:cNvSpPr/>
          <p:nvPr/>
        </p:nvSpPr>
        <p:spPr>
          <a:xfrm>
            <a:off x="4099560" y="3985914"/>
            <a:ext cx="1844040" cy="217104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18" name="Picture 2" descr="Z:\asia_market_fe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7670" y="4138641"/>
            <a:ext cx="1588770" cy="60894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Z:\car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7670" y="5403560"/>
            <a:ext cx="1588770" cy="608943"/>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p:cNvCxnSpPr/>
          <p:nvPr/>
        </p:nvCxnSpPr>
        <p:spPr>
          <a:xfrm>
            <a:off x="5012055" y="4769368"/>
            <a:ext cx="0" cy="642889"/>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1960" y="6134752"/>
            <a:ext cx="1600200" cy="338554"/>
          </a:xfrm>
          <a:prstGeom prst="rect">
            <a:avLst/>
          </a:prstGeom>
          <a:noFill/>
        </p:spPr>
        <p:txBody>
          <a:bodyPr wrap="square" rtlCol="0">
            <a:spAutoFit/>
          </a:bodyPr>
          <a:lstStyle/>
          <a:p>
            <a:pPr algn="ctr"/>
            <a:r>
              <a:rPr lang="en-US" sz="1600" dirty="0" smtClean="0"/>
              <a:t>(</a:t>
            </a:r>
            <a:r>
              <a:rPr lang="en-US" sz="1600" dirty="0" err="1" smtClean="0"/>
              <a:t>bs</a:t>
            </a:r>
            <a:r>
              <a:rPr lang="en-US" sz="1600" dirty="0" smtClean="0"/>
              <a:t>, 299, 299, 3)</a:t>
            </a:r>
            <a:endParaRPr lang="en-GB" sz="1600" dirty="0"/>
          </a:p>
        </p:txBody>
      </p:sp>
      <p:sp>
        <p:nvSpPr>
          <p:cNvPr id="15" name="Right Arrow 14"/>
          <p:cNvSpPr/>
          <p:nvPr/>
        </p:nvSpPr>
        <p:spPr>
          <a:xfrm>
            <a:off x="3032760" y="4909020"/>
            <a:ext cx="1066800" cy="363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2948940" y="4080628"/>
            <a:ext cx="1234440" cy="877163"/>
          </a:xfrm>
          <a:prstGeom prst="rect">
            <a:avLst/>
          </a:prstGeom>
          <a:noFill/>
        </p:spPr>
        <p:txBody>
          <a:bodyPr wrap="square" rtlCol="0">
            <a:spAutoFit/>
          </a:bodyPr>
          <a:lstStyle/>
          <a:p>
            <a:pPr algn="ctr"/>
            <a:r>
              <a:rPr lang="en-US" sz="1700" dirty="0" smtClean="0"/>
              <a:t>Reshape images to (299,299,3)</a:t>
            </a:r>
            <a:endParaRPr lang="en-GB" sz="1700" dirty="0"/>
          </a:p>
        </p:txBody>
      </p:sp>
      <p:sp>
        <p:nvSpPr>
          <p:cNvPr id="22" name="Cube 21"/>
          <p:cNvSpPr/>
          <p:nvPr/>
        </p:nvSpPr>
        <p:spPr>
          <a:xfrm>
            <a:off x="6553200" y="4443112"/>
            <a:ext cx="1216152" cy="12161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6530808" y="5652193"/>
            <a:ext cx="1238544" cy="338554"/>
          </a:xfrm>
          <a:prstGeom prst="rect">
            <a:avLst/>
          </a:prstGeom>
          <a:noFill/>
        </p:spPr>
        <p:txBody>
          <a:bodyPr wrap="none" rtlCol="0">
            <a:spAutoFit/>
          </a:bodyPr>
          <a:lstStyle/>
          <a:p>
            <a:r>
              <a:rPr lang="en-US" sz="1600" dirty="0" smtClean="0"/>
              <a:t>Inception V3</a:t>
            </a:r>
            <a:endParaRPr lang="en-GB" sz="1600" dirty="0"/>
          </a:p>
        </p:txBody>
      </p:sp>
      <p:sp>
        <p:nvSpPr>
          <p:cNvPr id="26" name="Right Arrow 25"/>
          <p:cNvSpPr/>
          <p:nvPr/>
        </p:nvSpPr>
        <p:spPr>
          <a:xfrm>
            <a:off x="5943600" y="4889645"/>
            <a:ext cx="609600" cy="363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Multidocument 23"/>
          <p:cNvSpPr/>
          <p:nvPr/>
        </p:nvSpPr>
        <p:spPr>
          <a:xfrm>
            <a:off x="8397240" y="4519209"/>
            <a:ext cx="1060704" cy="97056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ight Arrow 27"/>
          <p:cNvSpPr/>
          <p:nvPr/>
        </p:nvSpPr>
        <p:spPr>
          <a:xfrm>
            <a:off x="7787640" y="4869396"/>
            <a:ext cx="609600" cy="363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p:cNvSpPr txBox="1"/>
          <p:nvPr/>
        </p:nvSpPr>
        <p:spPr>
          <a:xfrm>
            <a:off x="8127492" y="5660255"/>
            <a:ext cx="1600200" cy="338554"/>
          </a:xfrm>
          <a:prstGeom prst="rect">
            <a:avLst/>
          </a:prstGeom>
          <a:noFill/>
        </p:spPr>
        <p:txBody>
          <a:bodyPr wrap="square" rtlCol="0">
            <a:spAutoFit/>
          </a:bodyPr>
          <a:lstStyle/>
          <a:p>
            <a:pPr algn="ctr"/>
            <a:r>
              <a:rPr lang="en-US" sz="1600" dirty="0" smtClean="0"/>
              <a:t>(</a:t>
            </a:r>
            <a:r>
              <a:rPr lang="en-US" sz="1600" dirty="0" err="1" smtClean="0"/>
              <a:t>bs</a:t>
            </a:r>
            <a:r>
              <a:rPr lang="en-US" sz="1600" dirty="0" smtClean="0"/>
              <a:t>, 8, 8, 2048)</a:t>
            </a:r>
            <a:endParaRPr lang="en-GB" sz="1600" dirty="0"/>
          </a:p>
        </p:txBody>
      </p:sp>
      <p:sp>
        <p:nvSpPr>
          <p:cNvPr id="30" name="Flowchart: Multidocument 29"/>
          <p:cNvSpPr/>
          <p:nvPr/>
        </p:nvSpPr>
        <p:spPr>
          <a:xfrm>
            <a:off x="10067544" y="4519209"/>
            <a:ext cx="1060704" cy="97056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ight Arrow 30"/>
          <p:cNvSpPr/>
          <p:nvPr/>
        </p:nvSpPr>
        <p:spPr>
          <a:xfrm>
            <a:off x="9457944" y="4869396"/>
            <a:ext cx="609600" cy="363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p:cNvSpPr txBox="1"/>
          <p:nvPr/>
        </p:nvSpPr>
        <p:spPr>
          <a:xfrm>
            <a:off x="9797796" y="5660255"/>
            <a:ext cx="1600200" cy="584775"/>
          </a:xfrm>
          <a:prstGeom prst="rect">
            <a:avLst/>
          </a:prstGeom>
          <a:noFill/>
        </p:spPr>
        <p:txBody>
          <a:bodyPr wrap="square" rtlCol="0">
            <a:spAutoFit/>
          </a:bodyPr>
          <a:lstStyle/>
          <a:p>
            <a:pPr algn="ctr"/>
            <a:r>
              <a:rPr lang="en-US" sz="1600" dirty="0" err="1"/>
              <a:t>i</a:t>
            </a:r>
            <a:r>
              <a:rPr lang="en-US" sz="1600" dirty="0" err="1" smtClean="0"/>
              <a:t>mg_tensor</a:t>
            </a:r>
            <a:r>
              <a:rPr lang="en-US" sz="1600" dirty="0" smtClean="0"/>
              <a:t>:</a:t>
            </a:r>
          </a:p>
          <a:p>
            <a:pPr algn="ctr"/>
            <a:r>
              <a:rPr lang="en-US" sz="1600" dirty="0" smtClean="0"/>
              <a:t>(</a:t>
            </a:r>
            <a:r>
              <a:rPr lang="en-US" sz="1600" dirty="0" err="1" smtClean="0"/>
              <a:t>bs</a:t>
            </a:r>
            <a:r>
              <a:rPr lang="en-US" sz="1600" dirty="0" smtClean="0"/>
              <a:t>, 64, 2048)</a:t>
            </a:r>
            <a:endParaRPr lang="en-GB" sz="1600" dirty="0"/>
          </a:p>
        </p:txBody>
      </p:sp>
      <p:sp>
        <p:nvSpPr>
          <p:cNvPr id="25" name="TextBox 24"/>
          <p:cNvSpPr txBox="1"/>
          <p:nvPr/>
        </p:nvSpPr>
        <p:spPr>
          <a:xfrm>
            <a:off x="9266849" y="5187260"/>
            <a:ext cx="891206" cy="338554"/>
          </a:xfrm>
          <a:prstGeom prst="rect">
            <a:avLst/>
          </a:prstGeom>
          <a:noFill/>
        </p:spPr>
        <p:txBody>
          <a:bodyPr wrap="none" rtlCol="0">
            <a:spAutoFit/>
          </a:bodyPr>
          <a:lstStyle/>
          <a:p>
            <a:pPr algn="ctr"/>
            <a:r>
              <a:rPr lang="en-US" sz="1600" dirty="0" smtClean="0"/>
              <a:t>Reshape</a:t>
            </a:r>
            <a:endParaRPr lang="en-GB" sz="1600" dirty="0"/>
          </a:p>
        </p:txBody>
      </p:sp>
    </p:spTree>
    <p:extLst>
      <p:ext uri="{BB962C8B-B14F-4D97-AF65-F5344CB8AC3E}">
        <p14:creationId xmlns:p14="http://schemas.microsoft.com/office/powerpoint/2010/main" val="22267077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Training &amp; Neural Networks </a:t>
            </a:r>
            <a:r>
              <a:rPr lang="en-IN" dirty="0" smtClean="0"/>
              <a:t>Specific…</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0" indent="0" algn="just">
              <a:lnSpc>
                <a:spcPct val="100000"/>
              </a:lnSpc>
              <a:spcBef>
                <a:spcPts val="0"/>
              </a:spcBef>
              <a:buNone/>
            </a:pPr>
            <a:endParaRPr lang="en-IN" sz="2000" dirty="0" smtClean="0"/>
          </a:p>
          <a:p>
            <a:pPr marL="0" indent="0" algn="just">
              <a:lnSpc>
                <a:spcPct val="100000"/>
              </a:lnSpc>
              <a:spcBef>
                <a:spcPts val="0"/>
              </a:spcBef>
              <a:buNone/>
            </a:pPr>
            <a:r>
              <a:rPr lang="en-IN" sz="2000" dirty="0" smtClean="0"/>
              <a:t>Input:</a:t>
            </a:r>
          </a:p>
          <a:p>
            <a:pPr marL="0" indent="0" algn="just">
              <a:lnSpc>
                <a:spcPct val="100000"/>
              </a:lnSpc>
              <a:spcBef>
                <a:spcPts val="0"/>
              </a:spcBef>
              <a:buNone/>
            </a:pPr>
            <a:endParaRPr lang="en-IN" sz="2000" dirty="0"/>
          </a:p>
          <a:p>
            <a:pPr marL="0" indent="0" algn="just">
              <a:lnSpc>
                <a:spcPct val="100000"/>
              </a:lnSpc>
              <a:spcBef>
                <a:spcPts val="0"/>
              </a:spcBef>
              <a:buNone/>
            </a:pPr>
            <a:endParaRPr lang="en-IN" sz="2000" dirty="0" smtClean="0"/>
          </a:p>
          <a:p>
            <a:pPr marL="0" indent="0" algn="just">
              <a:lnSpc>
                <a:spcPct val="100000"/>
              </a:lnSpc>
              <a:spcBef>
                <a:spcPts val="0"/>
              </a:spcBef>
              <a:buNone/>
            </a:pPr>
            <a:endParaRPr lang="en-IN" sz="2000" dirty="0" smtClean="0"/>
          </a:p>
          <a:p>
            <a:pPr marL="0" indent="0" algn="just">
              <a:lnSpc>
                <a:spcPct val="100000"/>
              </a:lnSpc>
              <a:spcBef>
                <a:spcPts val="0"/>
              </a:spcBef>
              <a:buNone/>
            </a:pPr>
            <a:r>
              <a:rPr lang="en-IN" sz="2000" dirty="0" err="1"/>
              <a:t>b</a:t>
            </a:r>
            <a:r>
              <a:rPr lang="en-IN" sz="2000" dirty="0" err="1" smtClean="0"/>
              <a:t>s</a:t>
            </a:r>
            <a:r>
              <a:rPr lang="en-IN" sz="2000" dirty="0" smtClean="0"/>
              <a:t>: “BATCH_SIZE”; mcl (maximum caption length)= 34; UNITS</a:t>
            </a:r>
            <a:r>
              <a:rPr lang="en-IN" sz="2000" dirty="0"/>
              <a:t>=</a:t>
            </a:r>
            <a:r>
              <a:rPr lang="en-IN" sz="2000" dirty="0" smtClean="0"/>
              <a:t> 512; EMBEDDING_DIM (ED)= 256, </a:t>
            </a:r>
          </a:p>
          <a:p>
            <a:pPr marL="0" indent="0" algn="just">
              <a:lnSpc>
                <a:spcPct val="100000"/>
              </a:lnSpc>
              <a:spcBef>
                <a:spcPts val="0"/>
              </a:spcBef>
              <a:buNone/>
            </a:pPr>
            <a:r>
              <a:rPr lang="en-IN" sz="2000" dirty="0" err="1" smtClean="0"/>
              <a:t>vs</a:t>
            </a:r>
            <a:r>
              <a:rPr lang="en-IN" sz="2000" dirty="0" smtClean="0"/>
              <a:t> (vocabulary size)= 8511;</a:t>
            </a:r>
            <a:endParaRPr lang="en-IN" sz="2000" dirty="0"/>
          </a:p>
          <a:p>
            <a:pPr marL="457200" indent="-457200" algn="just">
              <a:lnSpc>
                <a:spcPct val="100000"/>
              </a:lnSpc>
              <a:spcBef>
                <a:spcPts val="0"/>
              </a:spcBef>
              <a:buFont typeface="+mj-lt"/>
              <a:buAutoNum type="arabicPeriod"/>
            </a:pPr>
            <a:r>
              <a:rPr lang="en-IN" sz="2000" dirty="0" smtClean="0"/>
              <a:t>Reset </a:t>
            </a:r>
            <a:r>
              <a:rPr lang="en-IN" sz="2000" dirty="0" err="1" smtClean="0"/>
              <a:t>RNN_Decoder</a:t>
            </a:r>
            <a:r>
              <a:rPr lang="en-IN" sz="2000" dirty="0" smtClean="0"/>
              <a:t> state to zeros, called it “hidden”, its dimension will be (</a:t>
            </a:r>
            <a:r>
              <a:rPr lang="en-IN" sz="2000" dirty="0" err="1" smtClean="0"/>
              <a:t>bs</a:t>
            </a:r>
            <a:r>
              <a:rPr lang="en-IN" sz="2000" dirty="0" smtClean="0"/>
              <a:t>, UNITS).</a:t>
            </a:r>
          </a:p>
          <a:p>
            <a:pPr marL="457200" indent="-457200" algn="just">
              <a:lnSpc>
                <a:spcPct val="100000"/>
              </a:lnSpc>
              <a:spcBef>
                <a:spcPts val="0"/>
              </a:spcBef>
              <a:buFont typeface="+mj-lt"/>
              <a:buAutoNum type="arabicPeriod"/>
            </a:pPr>
            <a:r>
              <a:rPr lang="en-IN" sz="2000" dirty="0" smtClean="0"/>
              <a:t>Here, input to </a:t>
            </a:r>
            <a:r>
              <a:rPr lang="en-IN" sz="2000" dirty="0" err="1" smtClean="0"/>
              <a:t>RNN_Decoder</a:t>
            </a:r>
            <a:r>
              <a:rPr lang="en-IN" sz="2000" dirty="0" smtClean="0"/>
              <a:t> is called as “</a:t>
            </a:r>
            <a:r>
              <a:rPr lang="en-IN" sz="2000" dirty="0" err="1" smtClean="0"/>
              <a:t>decoder_input</a:t>
            </a:r>
            <a:r>
              <a:rPr lang="en-IN" sz="2000" dirty="0" smtClean="0"/>
              <a:t>”. The first input to </a:t>
            </a:r>
            <a:r>
              <a:rPr lang="en-IN" sz="2000" dirty="0" err="1" smtClean="0"/>
              <a:t>RNN_Decoder</a:t>
            </a:r>
            <a:r>
              <a:rPr lang="en-IN" sz="2000" dirty="0" smtClean="0"/>
              <a:t> will be “&lt;</a:t>
            </a:r>
            <a:r>
              <a:rPr lang="en-IN" sz="2000" dirty="0" err="1" smtClean="0"/>
              <a:t>startseq</a:t>
            </a:r>
            <a:r>
              <a:rPr lang="en-IN" sz="2000" dirty="0" smtClean="0"/>
              <a:t>&gt;”. It will be a numerical vector having index of “&lt;</a:t>
            </a:r>
            <a:r>
              <a:rPr lang="en-IN" sz="2000" dirty="0" err="1" smtClean="0"/>
              <a:t>startseq</a:t>
            </a:r>
            <a:r>
              <a:rPr lang="en-IN" sz="2000" dirty="0" smtClean="0"/>
              <a:t>&gt;” for all instances in batch, thus its dimension will be (</a:t>
            </a:r>
            <a:r>
              <a:rPr lang="en-IN" sz="2000" dirty="0" err="1" smtClean="0"/>
              <a:t>bs</a:t>
            </a:r>
            <a:r>
              <a:rPr lang="en-IN" sz="2000" dirty="0" smtClean="0"/>
              <a:t>, 1).</a:t>
            </a:r>
          </a:p>
          <a:p>
            <a:pPr marL="457200" indent="-457200" algn="just">
              <a:lnSpc>
                <a:spcPct val="100000"/>
              </a:lnSpc>
              <a:spcBef>
                <a:spcPts val="0"/>
              </a:spcBef>
              <a:buFont typeface="+mj-lt"/>
              <a:buAutoNum type="arabicPeriod"/>
            </a:pPr>
            <a:r>
              <a:rPr lang="en-IN" sz="2000" dirty="0" smtClean="0"/>
              <a:t>Pass </a:t>
            </a:r>
            <a:r>
              <a:rPr lang="en-IN" sz="2000" dirty="0" err="1" smtClean="0"/>
              <a:t>img_tensor</a:t>
            </a:r>
            <a:r>
              <a:rPr lang="en-IN" sz="2000" dirty="0" smtClean="0"/>
              <a:t> to Encoder for encoding the meaningful features generated by InceptionV3 to be suitable for image captioning. Following it is depicted:</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32</a:t>
            </a:fld>
            <a:endParaRPr lang="en-IN"/>
          </a:p>
        </p:txBody>
      </p:sp>
      <p:sp>
        <p:nvSpPr>
          <p:cNvPr id="6" name="Flowchart: Multidocument 5"/>
          <p:cNvSpPr/>
          <p:nvPr/>
        </p:nvSpPr>
        <p:spPr>
          <a:xfrm>
            <a:off x="1716024" y="1242609"/>
            <a:ext cx="813816" cy="67763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322832" y="1920240"/>
            <a:ext cx="1600200" cy="584775"/>
          </a:xfrm>
          <a:prstGeom prst="rect">
            <a:avLst/>
          </a:prstGeom>
          <a:noFill/>
        </p:spPr>
        <p:txBody>
          <a:bodyPr wrap="square" rtlCol="0">
            <a:spAutoFit/>
          </a:bodyPr>
          <a:lstStyle/>
          <a:p>
            <a:pPr algn="ctr"/>
            <a:r>
              <a:rPr lang="en-US" sz="1600" dirty="0" err="1"/>
              <a:t>i</a:t>
            </a:r>
            <a:r>
              <a:rPr lang="en-US" sz="1600" dirty="0" err="1" smtClean="0"/>
              <a:t>mg_tensor</a:t>
            </a:r>
            <a:r>
              <a:rPr lang="en-US" sz="1600" dirty="0" smtClean="0"/>
              <a:t>:</a:t>
            </a:r>
          </a:p>
          <a:p>
            <a:pPr algn="ctr"/>
            <a:r>
              <a:rPr lang="en-US" sz="1600" dirty="0" smtClean="0"/>
              <a:t>(</a:t>
            </a:r>
            <a:r>
              <a:rPr lang="en-US" sz="1600" dirty="0" err="1" smtClean="0"/>
              <a:t>bs</a:t>
            </a:r>
            <a:r>
              <a:rPr lang="en-US" sz="1600" dirty="0" smtClean="0"/>
              <a:t>, 64, 2048)</a:t>
            </a:r>
            <a:endParaRPr lang="en-GB" sz="1600" dirty="0"/>
          </a:p>
        </p:txBody>
      </p:sp>
      <p:sp>
        <p:nvSpPr>
          <p:cNvPr id="8" name="Double Bracket 7"/>
          <p:cNvSpPr/>
          <p:nvPr/>
        </p:nvSpPr>
        <p:spPr>
          <a:xfrm>
            <a:off x="3017520" y="1242609"/>
            <a:ext cx="457200" cy="721935"/>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p:cNvSpPr txBox="1"/>
          <p:nvPr/>
        </p:nvSpPr>
        <p:spPr>
          <a:xfrm>
            <a:off x="2800837" y="1964544"/>
            <a:ext cx="890565" cy="584775"/>
          </a:xfrm>
          <a:prstGeom prst="rect">
            <a:avLst/>
          </a:prstGeom>
          <a:noFill/>
        </p:spPr>
        <p:txBody>
          <a:bodyPr wrap="none" rtlCol="0">
            <a:spAutoFit/>
          </a:bodyPr>
          <a:lstStyle/>
          <a:p>
            <a:pPr algn="ctr"/>
            <a:r>
              <a:rPr lang="en-US" sz="1600" dirty="0" smtClean="0"/>
              <a:t>target:</a:t>
            </a:r>
          </a:p>
          <a:p>
            <a:pPr algn="ctr"/>
            <a:r>
              <a:rPr lang="en-US" sz="1600" dirty="0" smtClean="0"/>
              <a:t>(</a:t>
            </a:r>
            <a:r>
              <a:rPr lang="en-US" sz="1600" dirty="0" err="1" smtClean="0"/>
              <a:t>bs</a:t>
            </a:r>
            <a:r>
              <a:rPr lang="en-US" sz="1600" dirty="0" smtClean="0"/>
              <a:t>, mcl)</a:t>
            </a:r>
            <a:endParaRPr lang="en-GB" sz="1600" dirty="0"/>
          </a:p>
        </p:txBody>
      </p:sp>
      <p:sp>
        <p:nvSpPr>
          <p:cNvPr id="10" name="TextBox 9"/>
          <p:cNvSpPr txBox="1"/>
          <p:nvPr/>
        </p:nvSpPr>
        <p:spPr>
          <a:xfrm>
            <a:off x="3691402" y="1258669"/>
            <a:ext cx="7586198" cy="923330"/>
          </a:xfrm>
          <a:prstGeom prst="rect">
            <a:avLst/>
          </a:prstGeom>
          <a:noFill/>
        </p:spPr>
        <p:txBody>
          <a:bodyPr wrap="square" rtlCol="0">
            <a:spAutoFit/>
          </a:bodyPr>
          <a:lstStyle/>
          <a:p>
            <a:pPr marL="285750" indent="-285750" algn="just">
              <a:buFont typeface="Arial" pitchFamily="34" charset="0"/>
              <a:buChar char="•"/>
            </a:pPr>
            <a:r>
              <a:rPr lang="en-IN" dirty="0"/>
              <a:t> Here, </a:t>
            </a:r>
            <a:r>
              <a:rPr lang="en-IN" dirty="0" err="1"/>
              <a:t>bs</a:t>
            </a:r>
            <a:r>
              <a:rPr lang="en-IN" dirty="0"/>
              <a:t> is “batch size” and mcl is “maximum caption length”. </a:t>
            </a:r>
            <a:endParaRPr lang="en-IN" dirty="0" smtClean="0"/>
          </a:p>
          <a:p>
            <a:pPr marL="285750" indent="-285750" algn="just">
              <a:buFont typeface="Arial" pitchFamily="34" charset="0"/>
              <a:buChar char="•"/>
            </a:pPr>
            <a:r>
              <a:rPr lang="en-IN" dirty="0" smtClean="0"/>
              <a:t>“</a:t>
            </a:r>
            <a:r>
              <a:rPr lang="en-IN" dirty="0"/>
              <a:t>target” </a:t>
            </a:r>
            <a:r>
              <a:rPr lang="en-IN" dirty="0" smtClean="0"/>
              <a:t>has </a:t>
            </a:r>
            <a:r>
              <a:rPr lang="en-IN" dirty="0"/>
              <a:t>indices (</a:t>
            </a:r>
            <a:r>
              <a:rPr lang="en-IN" dirty="0" err="1"/>
              <a:t>int</a:t>
            </a:r>
            <a:r>
              <a:rPr lang="en-IN" dirty="0"/>
              <a:t> values) of words of </a:t>
            </a:r>
            <a:r>
              <a:rPr lang="en-IN" dirty="0" smtClean="0"/>
              <a:t>captions, padded with zeros to make these vectors equal to </a:t>
            </a:r>
            <a:r>
              <a:rPr lang="en-IN" dirty="0" err="1" smtClean="0"/>
              <a:t>max_caption_length</a:t>
            </a:r>
            <a:r>
              <a:rPr lang="en-IN" dirty="0" smtClean="0"/>
              <a:t>.</a:t>
            </a:r>
            <a:endParaRPr lang="en-GB" dirty="0"/>
          </a:p>
        </p:txBody>
      </p:sp>
      <p:sp>
        <p:nvSpPr>
          <p:cNvPr id="11" name="Flowchart: Multidocument 10"/>
          <p:cNvSpPr/>
          <p:nvPr/>
        </p:nvSpPr>
        <p:spPr>
          <a:xfrm>
            <a:off x="3430524" y="5248215"/>
            <a:ext cx="594360" cy="50292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2944368" y="5684520"/>
            <a:ext cx="1600200" cy="584775"/>
          </a:xfrm>
          <a:prstGeom prst="rect">
            <a:avLst/>
          </a:prstGeom>
          <a:noFill/>
        </p:spPr>
        <p:txBody>
          <a:bodyPr wrap="square" rtlCol="0">
            <a:spAutoFit/>
          </a:bodyPr>
          <a:lstStyle/>
          <a:p>
            <a:pPr algn="ctr"/>
            <a:r>
              <a:rPr lang="en-US" sz="1600" dirty="0" err="1"/>
              <a:t>i</a:t>
            </a:r>
            <a:r>
              <a:rPr lang="en-US" sz="1600" dirty="0" err="1" smtClean="0"/>
              <a:t>mg_tensor</a:t>
            </a:r>
            <a:r>
              <a:rPr lang="en-US" sz="1600" dirty="0" smtClean="0"/>
              <a:t>:</a:t>
            </a:r>
          </a:p>
          <a:p>
            <a:pPr algn="ctr"/>
            <a:r>
              <a:rPr lang="en-US" sz="1600" dirty="0" smtClean="0"/>
              <a:t>(</a:t>
            </a:r>
            <a:r>
              <a:rPr lang="en-US" sz="1600" dirty="0" err="1" smtClean="0"/>
              <a:t>bs</a:t>
            </a:r>
            <a:r>
              <a:rPr lang="en-US" sz="1600" dirty="0" smtClean="0"/>
              <a:t>, 64, 2048)</a:t>
            </a:r>
            <a:endParaRPr lang="en-GB" sz="1600" dirty="0"/>
          </a:p>
        </p:txBody>
      </p:sp>
      <p:sp>
        <p:nvSpPr>
          <p:cNvPr id="13" name="Rectangle 12"/>
          <p:cNvSpPr/>
          <p:nvPr/>
        </p:nvSpPr>
        <p:spPr>
          <a:xfrm>
            <a:off x="5161375" y="5208150"/>
            <a:ext cx="216683" cy="5429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4" name="Flowchart: Connector 13"/>
          <p:cNvSpPr/>
          <p:nvPr/>
        </p:nvSpPr>
        <p:spPr>
          <a:xfrm>
            <a:off x="5208758" y="5232976"/>
            <a:ext cx="120258" cy="1461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p:cNvSpPr/>
          <p:nvPr/>
        </p:nvSpPr>
        <p:spPr>
          <a:xfrm>
            <a:off x="5208758" y="5415856"/>
            <a:ext cx="120258" cy="1461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p:cNvSpPr/>
          <p:nvPr/>
        </p:nvSpPr>
        <p:spPr>
          <a:xfrm>
            <a:off x="5208758" y="5598736"/>
            <a:ext cx="120258" cy="1461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4526280" y="5771480"/>
            <a:ext cx="1451122" cy="584775"/>
          </a:xfrm>
          <a:prstGeom prst="rect">
            <a:avLst/>
          </a:prstGeom>
          <a:noFill/>
        </p:spPr>
        <p:txBody>
          <a:bodyPr wrap="square" rtlCol="0">
            <a:spAutoFit/>
          </a:bodyPr>
          <a:lstStyle/>
          <a:p>
            <a:pPr algn="ctr"/>
            <a:r>
              <a:rPr lang="en-US" sz="1600" dirty="0" smtClean="0"/>
              <a:t>“fc” layer with ED cells</a:t>
            </a:r>
            <a:endParaRPr lang="en-GB" sz="1600" dirty="0"/>
          </a:p>
        </p:txBody>
      </p:sp>
      <p:sp>
        <p:nvSpPr>
          <p:cNvPr id="18" name="Right Arrow 17"/>
          <p:cNvSpPr/>
          <p:nvPr/>
        </p:nvSpPr>
        <p:spPr>
          <a:xfrm>
            <a:off x="4085844" y="5346616"/>
            <a:ext cx="1031061" cy="230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ight Arrow 18"/>
          <p:cNvSpPr/>
          <p:nvPr/>
        </p:nvSpPr>
        <p:spPr>
          <a:xfrm>
            <a:off x="5461871" y="5384338"/>
            <a:ext cx="1031061" cy="230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p:cNvSpPr/>
          <p:nvPr/>
        </p:nvSpPr>
        <p:spPr>
          <a:xfrm>
            <a:off x="6492932" y="5271075"/>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995971" y="5807630"/>
            <a:ext cx="1451122" cy="338554"/>
          </a:xfrm>
          <a:prstGeom prst="rect">
            <a:avLst/>
          </a:prstGeom>
          <a:noFill/>
        </p:spPr>
        <p:txBody>
          <a:bodyPr wrap="square" rtlCol="0">
            <a:spAutoFit/>
          </a:bodyPr>
          <a:lstStyle/>
          <a:p>
            <a:pPr algn="ctr"/>
            <a:r>
              <a:rPr lang="en-US" sz="1600" dirty="0" err="1" smtClean="0"/>
              <a:t>ReLU</a:t>
            </a:r>
            <a:endParaRPr lang="en-GB" sz="1600" dirty="0"/>
          </a:p>
        </p:txBody>
      </p:sp>
      <p:sp>
        <p:nvSpPr>
          <p:cNvPr id="22" name="Right Arrow 21"/>
          <p:cNvSpPr/>
          <p:nvPr/>
        </p:nvSpPr>
        <p:spPr>
          <a:xfrm>
            <a:off x="6950132" y="5413891"/>
            <a:ext cx="1031061" cy="230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lowchart: Multidocument 24"/>
          <p:cNvSpPr/>
          <p:nvPr/>
        </p:nvSpPr>
        <p:spPr>
          <a:xfrm>
            <a:off x="8093964" y="5221425"/>
            <a:ext cx="594360" cy="50292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7607808" y="5657730"/>
            <a:ext cx="1600200" cy="584775"/>
          </a:xfrm>
          <a:prstGeom prst="rect">
            <a:avLst/>
          </a:prstGeom>
          <a:noFill/>
        </p:spPr>
        <p:txBody>
          <a:bodyPr wrap="square" rtlCol="0">
            <a:spAutoFit/>
          </a:bodyPr>
          <a:lstStyle/>
          <a:p>
            <a:pPr algn="ctr"/>
            <a:r>
              <a:rPr lang="en-US" sz="1600" dirty="0" smtClean="0"/>
              <a:t>features:</a:t>
            </a:r>
          </a:p>
          <a:p>
            <a:pPr algn="ctr"/>
            <a:r>
              <a:rPr lang="en-US" sz="1600" dirty="0" smtClean="0"/>
              <a:t>(</a:t>
            </a:r>
            <a:r>
              <a:rPr lang="en-US" sz="1600" dirty="0" err="1" smtClean="0"/>
              <a:t>bs</a:t>
            </a:r>
            <a:r>
              <a:rPr lang="en-US" sz="1600" dirty="0" smtClean="0"/>
              <a:t>, 64, 256)</a:t>
            </a:r>
            <a:endParaRPr lang="en-GB" sz="1600" dirty="0"/>
          </a:p>
        </p:txBody>
      </p:sp>
    </p:spTree>
    <p:extLst>
      <p:ext uri="{BB962C8B-B14F-4D97-AF65-F5344CB8AC3E}">
        <p14:creationId xmlns:p14="http://schemas.microsoft.com/office/powerpoint/2010/main" val="26353480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startAt="4"/>
            </a:pPr>
            <a:r>
              <a:rPr lang="en-IN" sz="2000" dirty="0" smtClean="0"/>
              <a:t>Run a for-loop from 1 to mcl (maximum caption length):</a:t>
            </a:r>
          </a:p>
          <a:p>
            <a:pPr marL="457200" lvl="1" indent="0" algn="just">
              <a:lnSpc>
                <a:spcPct val="100000"/>
              </a:lnSpc>
              <a:spcBef>
                <a:spcPts val="0"/>
              </a:spcBef>
              <a:buNone/>
            </a:pPr>
            <a:endParaRPr lang="en-IN" sz="1800" i="1" dirty="0" smtClean="0"/>
          </a:p>
          <a:p>
            <a:pPr marL="457200" lvl="1" indent="0" algn="just">
              <a:lnSpc>
                <a:spcPct val="100000"/>
              </a:lnSpc>
              <a:spcBef>
                <a:spcPts val="0"/>
              </a:spcBef>
              <a:buNone/>
            </a:pPr>
            <a:endParaRPr lang="en-IN" sz="1800" i="1" dirty="0"/>
          </a:p>
          <a:p>
            <a:pPr marL="457200" lvl="1" indent="0" algn="just">
              <a:lnSpc>
                <a:spcPct val="100000"/>
              </a:lnSpc>
              <a:spcBef>
                <a:spcPts val="0"/>
              </a:spcBef>
              <a:buNone/>
            </a:pPr>
            <a:endParaRPr lang="en-IN" sz="1800" i="1" dirty="0" smtClean="0"/>
          </a:p>
          <a:p>
            <a:pPr marL="457200" lvl="1" indent="0" algn="just">
              <a:lnSpc>
                <a:spcPct val="100000"/>
              </a:lnSpc>
              <a:spcBef>
                <a:spcPts val="0"/>
              </a:spcBef>
              <a:buNone/>
            </a:pPr>
            <a:endParaRPr lang="en-IN" sz="1800" i="1" dirty="0"/>
          </a:p>
          <a:p>
            <a:pPr marL="457200" lvl="1" indent="0" algn="just">
              <a:lnSpc>
                <a:spcPct val="100000"/>
              </a:lnSpc>
              <a:spcBef>
                <a:spcPts val="0"/>
              </a:spcBef>
              <a:buNone/>
            </a:pPr>
            <a:r>
              <a:rPr lang="en-IN" sz="1800" i="1" dirty="0" err="1" smtClean="0"/>
              <a:t>attention_hidden_layer</a:t>
            </a:r>
            <a:r>
              <a:rPr lang="en-IN" sz="1800" i="1" dirty="0" smtClean="0"/>
              <a:t> = </a:t>
            </a:r>
            <a:r>
              <a:rPr lang="en-IN" sz="1800" i="1" dirty="0" err="1" smtClean="0"/>
              <a:t>tf.nn.tanh</a:t>
            </a:r>
            <a:r>
              <a:rPr lang="en-IN" sz="1800" i="1" dirty="0" smtClean="0"/>
              <a:t>(W1(features) + W2(</a:t>
            </a:r>
            <a:r>
              <a:rPr lang="en-IN" sz="1800" i="1" dirty="0" err="1" smtClean="0"/>
              <a:t>hidden_with_time_axis</a:t>
            </a:r>
            <a:r>
              <a:rPr lang="en-IN" sz="1800" i="1" dirty="0" smtClean="0"/>
              <a:t>))</a:t>
            </a:r>
          </a:p>
          <a:p>
            <a:pPr marL="457200" lvl="1" indent="0" algn="just">
              <a:lnSpc>
                <a:spcPct val="100000"/>
              </a:lnSpc>
              <a:spcBef>
                <a:spcPts val="0"/>
              </a:spcBef>
              <a:buNone/>
            </a:pPr>
            <a:endParaRPr lang="en-IN" sz="1800" i="1" dirty="0"/>
          </a:p>
          <a:p>
            <a:pPr marL="457200" lvl="1" indent="0" algn="just">
              <a:lnSpc>
                <a:spcPct val="100000"/>
              </a:lnSpc>
              <a:spcBef>
                <a:spcPts val="0"/>
              </a:spcBef>
              <a:buNone/>
            </a:pPr>
            <a:endParaRPr lang="en-IN" sz="1800" i="1" dirty="0" smtClean="0"/>
          </a:p>
          <a:p>
            <a:pPr marL="457200" lvl="1" indent="0" algn="just">
              <a:lnSpc>
                <a:spcPct val="100000"/>
              </a:lnSpc>
              <a:spcBef>
                <a:spcPts val="0"/>
              </a:spcBef>
              <a:buNone/>
            </a:pPr>
            <a:endParaRPr lang="en-IN" sz="1800" i="1" dirty="0"/>
          </a:p>
          <a:p>
            <a:pPr marL="457200" lvl="1" indent="0" algn="just">
              <a:lnSpc>
                <a:spcPct val="100000"/>
              </a:lnSpc>
              <a:spcBef>
                <a:spcPts val="0"/>
              </a:spcBef>
              <a:buNone/>
            </a:pPr>
            <a:endParaRPr lang="en-IN" sz="1800" i="1" dirty="0" smtClean="0"/>
          </a:p>
          <a:p>
            <a:pPr marL="457200" lvl="1" indent="0" algn="just">
              <a:lnSpc>
                <a:spcPct val="100000"/>
              </a:lnSpc>
              <a:spcBef>
                <a:spcPts val="0"/>
              </a:spcBef>
              <a:buNone/>
            </a:pPr>
            <a:endParaRPr lang="en-IN" sz="1800" i="1" dirty="0"/>
          </a:p>
          <a:p>
            <a:pPr marL="457200" lvl="1" indent="0" algn="just">
              <a:lnSpc>
                <a:spcPct val="100000"/>
              </a:lnSpc>
              <a:spcBef>
                <a:spcPts val="0"/>
              </a:spcBef>
              <a:buNone/>
            </a:pPr>
            <a:endParaRPr lang="en-IN" sz="1800" i="1" dirty="0" smtClean="0"/>
          </a:p>
          <a:p>
            <a:pPr marL="457200" lvl="1" indent="0" algn="just">
              <a:lnSpc>
                <a:spcPct val="100000"/>
              </a:lnSpc>
              <a:spcBef>
                <a:spcPts val="0"/>
              </a:spcBef>
              <a:buNone/>
            </a:pPr>
            <a:endParaRPr lang="en-IN" sz="1800" i="1" dirty="0" smtClean="0"/>
          </a:p>
          <a:p>
            <a:pPr marL="457200" lvl="1" indent="0" algn="just">
              <a:lnSpc>
                <a:spcPct val="100000"/>
              </a:lnSpc>
              <a:spcBef>
                <a:spcPts val="0"/>
              </a:spcBef>
              <a:buNone/>
            </a:pPr>
            <a:r>
              <a:rPr lang="en-IN" sz="1800" i="1" dirty="0" smtClean="0"/>
              <a:t>score = V(</a:t>
            </a:r>
            <a:r>
              <a:rPr lang="en-IN" sz="1800" i="1" dirty="0" err="1" smtClean="0"/>
              <a:t>attention_hidden_layer</a:t>
            </a:r>
            <a:r>
              <a:rPr lang="en-IN" sz="1800" i="1" dirty="0" smtClean="0"/>
              <a:t>);</a:t>
            </a:r>
            <a:r>
              <a:rPr lang="en-IN" sz="1800" dirty="0" smtClean="0"/>
              <a:t> shape of </a:t>
            </a:r>
            <a:r>
              <a:rPr lang="en-IN" sz="1800" i="1" dirty="0" smtClean="0"/>
              <a:t>score</a:t>
            </a:r>
            <a:r>
              <a:rPr lang="en-IN" sz="1800" dirty="0" smtClean="0"/>
              <a:t>: (</a:t>
            </a:r>
            <a:r>
              <a:rPr lang="en-IN" sz="1800" dirty="0" err="1" smtClean="0"/>
              <a:t>bs</a:t>
            </a:r>
            <a:r>
              <a:rPr lang="en-IN" sz="1800" dirty="0" smtClean="0"/>
              <a:t>, 64, 1)</a:t>
            </a:r>
          </a:p>
          <a:p>
            <a:pPr marL="457200" lvl="1" indent="0" algn="just">
              <a:lnSpc>
                <a:spcPct val="100000"/>
              </a:lnSpc>
              <a:spcBef>
                <a:spcPts val="0"/>
              </a:spcBef>
              <a:buNone/>
            </a:pPr>
            <a:r>
              <a:rPr lang="en-IN" sz="1800" i="1" dirty="0" err="1" smtClean="0"/>
              <a:t>attention_weights</a:t>
            </a:r>
            <a:r>
              <a:rPr lang="en-IN" sz="1800" i="1" dirty="0" smtClean="0"/>
              <a:t> = </a:t>
            </a:r>
            <a:r>
              <a:rPr lang="en-IN" sz="1800" i="1" dirty="0" err="1" smtClean="0"/>
              <a:t>tf.nn.softmax</a:t>
            </a:r>
            <a:r>
              <a:rPr lang="en-IN" sz="1800" i="1" dirty="0" smtClean="0"/>
              <a:t>(score); </a:t>
            </a:r>
            <a:r>
              <a:rPr lang="en-IN" sz="1800" dirty="0" smtClean="0"/>
              <a:t>shape of </a:t>
            </a:r>
            <a:r>
              <a:rPr lang="en-IN" sz="1800" i="1" dirty="0" err="1" smtClean="0"/>
              <a:t>attention_weights</a:t>
            </a:r>
            <a:r>
              <a:rPr lang="en-IN" sz="1800" dirty="0" smtClean="0"/>
              <a:t>: (</a:t>
            </a:r>
            <a:r>
              <a:rPr lang="en-IN" sz="1800" dirty="0" err="1" smtClean="0"/>
              <a:t>bs</a:t>
            </a:r>
            <a:r>
              <a:rPr lang="en-IN" sz="1800" dirty="0" smtClean="0"/>
              <a:t>, 64, 1)</a:t>
            </a:r>
          </a:p>
          <a:p>
            <a:pPr marL="457200" lvl="1" indent="0" algn="just">
              <a:lnSpc>
                <a:spcPct val="100000"/>
              </a:lnSpc>
              <a:spcBef>
                <a:spcPts val="0"/>
              </a:spcBef>
              <a:buNone/>
            </a:pPr>
            <a:r>
              <a:rPr lang="en-IN" sz="1800" i="1" dirty="0" err="1" smtClean="0"/>
              <a:t>context_vector</a:t>
            </a:r>
            <a:r>
              <a:rPr lang="en-IN" sz="1800" i="1" dirty="0" smtClean="0"/>
              <a:t> = </a:t>
            </a:r>
            <a:r>
              <a:rPr lang="en-IN" sz="1800" i="1" dirty="0" err="1" smtClean="0"/>
              <a:t>attention_weights</a:t>
            </a:r>
            <a:r>
              <a:rPr lang="en-IN" sz="1800" i="1" dirty="0" smtClean="0"/>
              <a:t> * features;</a:t>
            </a:r>
            <a:r>
              <a:rPr lang="en-IN" sz="1800" dirty="0" smtClean="0"/>
              <a:t> (</a:t>
            </a:r>
            <a:r>
              <a:rPr lang="en-IN" sz="1800" dirty="0" err="1" smtClean="0"/>
              <a:t>bs</a:t>
            </a:r>
            <a:r>
              <a:rPr lang="en-IN" sz="1800" dirty="0" smtClean="0"/>
              <a:t>, 64, 1) * (</a:t>
            </a:r>
            <a:r>
              <a:rPr lang="en-IN" sz="1800" dirty="0" err="1" smtClean="0"/>
              <a:t>bs</a:t>
            </a:r>
            <a:r>
              <a:rPr lang="en-IN" sz="1800" dirty="0" smtClean="0"/>
              <a:t>, 64, 256) → (</a:t>
            </a:r>
            <a:r>
              <a:rPr lang="en-IN" sz="1800" dirty="0" err="1" smtClean="0"/>
              <a:t>bs</a:t>
            </a:r>
            <a:r>
              <a:rPr lang="en-IN" sz="1800" dirty="0" smtClean="0"/>
              <a:t>, 64, 256)</a:t>
            </a:r>
            <a:endParaRPr lang="en-IN" sz="1800" i="1"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33</a:t>
            </a:fld>
            <a:endParaRPr lang="en-IN"/>
          </a:p>
        </p:txBody>
      </p:sp>
      <p:sp>
        <p:nvSpPr>
          <p:cNvPr id="6" name="Flowchart: Multidocument 5"/>
          <p:cNvSpPr/>
          <p:nvPr/>
        </p:nvSpPr>
        <p:spPr>
          <a:xfrm>
            <a:off x="2135124" y="1590615"/>
            <a:ext cx="594360" cy="50292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648968" y="2026920"/>
            <a:ext cx="1600200" cy="584775"/>
          </a:xfrm>
          <a:prstGeom prst="rect">
            <a:avLst/>
          </a:prstGeom>
          <a:noFill/>
        </p:spPr>
        <p:txBody>
          <a:bodyPr wrap="square" rtlCol="0">
            <a:spAutoFit/>
          </a:bodyPr>
          <a:lstStyle/>
          <a:p>
            <a:pPr algn="ctr"/>
            <a:r>
              <a:rPr lang="en-US" sz="1600" dirty="0" smtClean="0"/>
              <a:t>hidden:</a:t>
            </a:r>
          </a:p>
          <a:p>
            <a:pPr algn="ctr"/>
            <a:r>
              <a:rPr lang="en-US" sz="1600" dirty="0" smtClean="0"/>
              <a:t>(</a:t>
            </a:r>
            <a:r>
              <a:rPr lang="en-US" sz="1600" dirty="0" err="1" smtClean="0"/>
              <a:t>bs</a:t>
            </a:r>
            <a:r>
              <a:rPr lang="en-US" sz="1600" dirty="0" smtClean="0"/>
              <a:t>, UNITS)</a:t>
            </a:r>
            <a:endParaRPr lang="en-GB" sz="1600" dirty="0"/>
          </a:p>
        </p:txBody>
      </p:sp>
      <p:sp>
        <p:nvSpPr>
          <p:cNvPr id="8" name="Right Arrow 7"/>
          <p:cNvSpPr/>
          <p:nvPr/>
        </p:nvSpPr>
        <p:spPr>
          <a:xfrm>
            <a:off x="2959608" y="1720917"/>
            <a:ext cx="97840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3938016" y="1657409"/>
            <a:ext cx="1626214" cy="369332"/>
          </a:xfrm>
          <a:prstGeom prst="rect">
            <a:avLst/>
          </a:prstGeom>
          <a:noFill/>
        </p:spPr>
        <p:txBody>
          <a:bodyPr wrap="none" rtlCol="0">
            <a:spAutoFit/>
          </a:bodyPr>
          <a:lstStyle/>
          <a:p>
            <a:r>
              <a:rPr lang="en-US" dirty="0" err="1" smtClean="0"/>
              <a:t>tf.expand_dims</a:t>
            </a:r>
            <a:endParaRPr lang="en-GB" dirty="0"/>
          </a:p>
        </p:txBody>
      </p:sp>
      <p:sp>
        <p:nvSpPr>
          <p:cNvPr id="10" name="Right Arrow 9"/>
          <p:cNvSpPr/>
          <p:nvPr/>
        </p:nvSpPr>
        <p:spPr>
          <a:xfrm>
            <a:off x="5564230" y="1720917"/>
            <a:ext cx="97840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Multidocument 10"/>
          <p:cNvSpPr/>
          <p:nvPr/>
        </p:nvSpPr>
        <p:spPr>
          <a:xfrm>
            <a:off x="6661404" y="1590615"/>
            <a:ext cx="594360" cy="50292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6175248" y="2026920"/>
            <a:ext cx="1600200" cy="584775"/>
          </a:xfrm>
          <a:prstGeom prst="rect">
            <a:avLst/>
          </a:prstGeom>
          <a:noFill/>
        </p:spPr>
        <p:txBody>
          <a:bodyPr wrap="square" rtlCol="0">
            <a:spAutoFit/>
          </a:bodyPr>
          <a:lstStyle/>
          <a:p>
            <a:pPr algn="ctr"/>
            <a:r>
              <a:rPr lang="en-US" sz="1600" dirty="0" smtClean="0"/>
              <a:t>hidden:</a:t>
            </a:r>
          </a:p>
          <a:p>
            <a:pPr algn="ctr"/>
            <a:r>
              <a:rPr lang="en-US" sz="1600" dirty="0" smtClean="0"/>
              <a:t>(</a:t>
            </a:r>
            <a:r>
              <a:rPr lang="en-US" sz="1600" dirty="0" err="1" smtClean="0"/>
              <a:t>bs</a:t>
            </a:r>
            <a:r>
              <a:rPr lang="en-US" sz="1600" dirty="0" smtClean="0"/>
              <a:t>, 1, UNITS)</a:t>
            </a:r>
            <a:endParaRPr lang="en-GB" sz="1600" dirty="0"/>
          </a:p>
        </p:txBody>
      </p:sp>
      <p:sp>
        <p:nvSpPr>
          <p:cNvPr id="13" name="Left Brace 12"/>
          <p:cNvSpPr/>
          <p:nvPr/>
        </p:nvSpPr>
        <p:spPr>
          <a:xfrm rot="16200000">
            <a:off x="5486506" y="2529840"/>
            <a:ext cx="155448" cy="9144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Left Brace 13"/>
          <p:cNvSpPr/>
          <p:nvPr/>
        </p:nvSpPr>
        <p:spPr>
          <a:xfrm rot="16200000">
            <a:off x="7544615" y="1922578"/>
            <a:ext cx="155448" cy="215940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Left Brace 14"/>
          <p:cNvSpPr/>
          <p:nvPr/>
        </p:nvSpPr>
        <p:spPr>
          <a:xfrm rot="16200000">
            <a:off x="5366163" y="2849933"/>
            <a:ext cx="155448" cy="121909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Left Brace 15"/>
          <p:cNvSpPr/>
          <p:nvPr/>
        </p:nvSpPr>
        <p:spPr>
          <a:xfrm rot="16200000">
            <a:off x="7468769" y="2089048"/>
            <a:ext cx="77724" cy="2663137"/>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Left Brace 16"/>
          <p:cNvSpPr/>
          <p:nvPr/>
        </p:nvSpPr>
        <p:spPr>
          <a:xfrm rot="16200000">
            <a:off x="6298392" y="1497787"/>
            <a:ext cx="77723" cy="5003897"/>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p:cNvSpPr txBox="1"/>
          <p:nvPr/>
        </p:nvSpPr>
        <p:spPr>
          <a:xfrm>
            <a:off x="4933736" y="3118877"/>
            <a:ext cx="1212768" cy="338554"/>
          </a:xfrm>
          <a:prstGeom prst="rect">
            <a:avLst/>
          </a:prstGeom>
          <a:noFill/>
        </p:spPr>
        <p:txBody>
          <a:bodyPr wrap="none" rtlCol="0">
            <a:spAutoFit/>
          </a:bodyPr>
          <a:lstStyle/>
          <a:p>
            <a:r>
              <a:rPr lang="en-US" sz="1600" dirty="0" smtClean="0"/>
              <a:t>(</a:t>
            </a:r>
            <a:r>
              <a:rPr lang="en-US" sz="1600" dirty="0" err="1" smtClean="0"/>
              <a:t>bs</a:t>
            </a:r>
            <a:r>
              <a:rPr lang="en-US" sz="1600" dirty="0" smtClean="0"/>
              <a:t>, 64, 256)</a:t>
            </a:r>
            <a:endParaRPr lang="en-GB" sz="1600" dirty="0"/>
          </a:p>
        </p:txBody>
      </p:sp>
      <p:sp>
        <p:nvSpPr>
          <p:cNvPr id="19" name="TextBox 18"/>
          <p:cNvSpPr txBox="1"/>
          <p:nvPr/>
        </p:nvSpPr>
        <p:spPr>
          <a:xfrm>
            <a:off x="7015955" y="3064764"/>
            <a:ext cx="1304716" cy="338554"/>
          </a:xfrm>
          <a:prstGeom prst="rect">
            <a:avLst/>
          </a:prstGeom>
          <a:noFill/>
        </p:spPr>
        <p:txBody>
          <a:bodyPr wrap="none" rtlCol="0">
            <a:spAutoFit/>
          </a:bodyPr>
          <a:lstStyle/>
          <a:p>
            <a:r>
              <a:rPr lang="en-US" sz="1600" dirty="0" smtClean="0"/>
              <a:t>(</a:t>
            </a:r>
            <a:r>
              <a:rPr lang="en-US" sz="1600" dirty="0" err="1" smtClean="0"/>
              <a:t>bs</a:t>
            </a:r>
            <a:r>
              <a:rPr lang="en-US" sz="1600" dirty="0" smtClean="0"/>
              <a:t>, 1, UNITS)</a:t>
            </a:r>
            <a:endParaRPr lang="en-GB" sz="1600" dirty="0"/>
          </a:p>
        </p:txBody>
      </p:sp>
      <p:sp>
        <p:nvSpPr>
          <p:cNvPr id="20" name="TextBox 19"/>
          <p:cNvSpPr txBox="1"/>
          <p:nvPr/>
        </p:nvSpPr>
        <p:spPr>
          <a:xfrm>
            <a:off x="4808662" y="3604508"/>
            <a:ext cx="1212768" cy="338554"/>
          </a:xfrm>
          <a:prstGeom prst="rect">
            <a:avLst/>
          </a:prstGeom>
          <a:noFill/>
        </p:spPr>
        <p:txBody>
          <a:bodyPr wrap="none" rtlCol="0">
            <a:spAutoFit/>
          </a:bodyPr>
          <a:lstStyle/>
          <a:p>
            <a:r>
              <a:rPr lang="en-US" sz="1600" dirty="0" smtClean="0"/>
              <a:t>(</a:t>
            </a:r>
            <a:r>
              <a:rPr lang="en-US" sz="1600" dirty="0" err="1" smtClean="0"/>
              <a:t>bs</a:t>
            </a:r>
            <a:r>
              <a:rPr lang="en-US" sz="1600" dirty="0" smtClean="0"/>
              <a:t>, 64, 512)</a:t>
            </a:r>
            <a:endParaRPr lang="en-GB" sz="1600" dirty="0"/>
          </a:p>
        </p:txBody>
      </p:sp>
      <p:sp>
        <p:nvSpPr>
          <p:cNvPr id="21" name="TextBox 20"/>
          <p:cNvSpPr txBox="1"/>
          <p:nvPr/>
        </p:nvSpPr>
        <p:spPr>
          <a:xfrm>
            <a:off x="6958584" y="3604508"/>
            <a:ext cx="1212768" cy="338554"/>
          </a:xfrm>
          <a:prstGeom prst="rect">
            <a:avLst/>
          </a:prstGeom>
          <a:noFill/>
        </p:spPr>
        <p:txBody>
          <a:bodyPr wrap="none" rtlCol="0">
            <a:spAutoFit/>
          </a:bodyPr>
          <a:lstStyle/>
          <a:p>
            <a:r>
              <a:rPr lang="en-US" sz="1600" dirty="0" smtClean="0"/>
              <a:t>(</a:t>
            </a:r>
            <a:r>
              <a:rPr lang="en-US" sz="1600" dirty="0" err="1" smtClean="0"/>
              <a:t>bs</a:t>
            </a:r>
            <a:r>
              <a:rPr lang="en-US" sz="1600" dirty="0" smtClean="0"/>
              <a:t>, 64, 512)</a:t>
            </a:r>
            <a:endParaRPr lang="en-GB" sz="1600" dirty="0"/>
          </a:p>
        </p:txBody>
      </p:sp>
      <p:sp>
        <p:nvSpPr>
          <p:cNvPr id="22" name="TextBox 21"/>
          <p:cNvSpPr txBox="1"/>
          <p:nvPr/>
        </p:nvSpPr>
        <p:spPr>
          <a:xfrm>
            <a:off x="5730869" y="4099557"/>
            <a:ext cx="1212768" cy="338554"/>
          </a:xfrm>
          <a:prstGeom prst="rect">
            <a:avLst/>
          </a:prstGeom>
          <a:noFill/>
        </p:spPr>
        <p:txBody>
          <a:bodyPr wrap="none" rtlCol="0">
            <a:spAutoFit/>
          </a:bodyPr>
          <a:lstStyle/>
          <a:p>
            <a:r>
              <a:rPr lang="en-US" sz="1600" dirty="0" smtClean="0"/>
              <a:t>(</a:t>
            </a:r>
            <a:r>
              <a:rPr lang="en-US" sz="1600" dirty="0" err="1" smtClean="0"/>
              <a:t>bs</a:t>
            </a:r>
            <a:r>
              <a:rPr lang="en-US" sz="1600" dirty="0" smtClean="0"/>
              <a:t>, 64, 512)</a:t>
            </a:r>
            <a:endParaRPr lang="en-GB" sz="1600" dirty="0"/>
          </a:p>
        </p:txBody>
      </p:sp>
    </p:spTree>
    <p:extLst>
      <p:ext uri="{BB962C8B-B14F-4D97-AF65-F5344CB8AC3E}">
        <p14:creationId xmlns:p14="http://schemas.microsoft.com/office/powerpoint/2010/main" val="1384652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1800" i="1" dirty="0" err="1" smtClean="0"/>
              <a:t>context_vector</a:t>
            </a:r>
            <a:r>
              <a:rPr lang="en-IN" sz="1800" i="1" dirty="0" smtClean="0"/>
              <a:t> = </a:t>
            </a:r>
            <a:r>
              <a:rPr lang="en-IN" sz="1800" i="1" dirty="0" err="1" smtClean="0"/>
              <a:t>tf.reduce_sum</a:t>
            </a:r>
            <a:r>
              <a:rPr lang="en-IN" sz="1800" i="1" dirty="0" smtClean="0"/>
              <a:t>(</a:t>
            </a:r>
            <a:r>
              <a:rPr lang="en-IN" sz="1800" i="1" dirty="0" err="1" smtClean="0"/>
              <a:t>context_vector</a:t>
            </a:r>
            <a:r>
              <a:rPr lang="en-IN" sz="1800" i="1" dirty="0" smtClean="0"/>
              <a:t>);</a:t>
            </a:r>
            <a:r>
              <a:rPr lang="en-IN" sz="1800" dirty="0" smtClean="0"/>
              <a:t> (</a:t>
            </a:r>
            <a:r>
              <a:rPr lang="en-IN" sz="1800" dirty="0" err="1" smtClean="0"/>
              <a:t>bs</a:t>
            </a:r>
            <a:r>
              <a:rPr lang="en-IN" sz="1800" dirty="0" smtClean="0"/>
              <a:t>, 64, </a:t>
            </a:r>
            <a:r>
              <a:rPr lang="en-IN" sz="1800" dirty="0"/>
              <a:t>256) </a:t>
            </a:r>
            <a:r>
              <a:rPr lang="en-IN" sz="1800" dirty="0" smtClean="0"/>
              <a:t>→ (</a:t>
            </a:r>
            <a:r>
              <a:rPr lang="en-IN" sz="1800" dirty="0" err="1" smtClean="0"/>
              <a:t>bs</a:t>
            </a:r>
            <a:r>
              <a:rPr lang="en-IN" sz="1800" dirty="0" smtClean="0"/>
              <a:t>, 256)</a:t>
            </a:r>
          </a:p>
          <a:p>
            <a:pPr marL="457200" lvl="1" indent="0" algn="just">
              <a:lnSpc>
                <a:spcPct val="100000"/>
              </a:lnSpc>
              <a:spcBef>
                <a:spcPts val="0"/>
              </a:spcBef>
              <a:buNone/>
            </a:pPr>
            <a:r>
              <a:rPr lang="en-IN" sz="1800" i="1" dirty="0" err="1" smtClean="0"/>
              <a:t>decoder_input</a:t>
            </a:r>
            <a:r>
              <a:rPr lang="en-IN" sz="1800" i="1" dirty="0" smtClean="0"/>
              <a:t>        →        </a:t>
            </a:r>
            <a:r>
              <a:rPr lang="en-IN" sz="1800" i="1" dirty="0" err="1" smtClean="0"/>
              <a:t>embeddings</a:t>
            </a:r>
            <a:r>
              <a:rPr lang="en-IN" sz="1800" i="1" dirty="0" smtClean="0"/>
              <a:t>        →        </a:t>
            </a:r>
            <a:r>
              <a:rPr lang="en-IN" sz="1800" i="1" dirty="0" err="1" smtClean="0"/>
              <a:t>decoder_input</a:t>
            </a:r>
            <a:endParaRPr lang="en-IN" sz="1800" i="1" dirty="0" smtClean="0"/>
          </a:p>
          <a:p>
            <a:pPr marL="457200" lvl="1" indent="0" algn="just">
              <a:lnSpc>
                <a:spcPct val="100000"/>
              </a:lnSpc>
              <a:spcBef>
                <a:spcPts val="0"/>
              </a:spcBef>
              <a:buNone/>
            </a:pPr>
            <a:r>
              <a:rPr lang="en-IN" sz="1800" dirty="0" smtClean="0"/>
              <a:t>        (</a:t>
            </a:r>
            <a:r>
              <a:rPr lang="en-IN" sz="1800" dirty="0" err="1" smtClean="0"/>
              <a:t>bs</a:t>
            </a:r>
            <a:r>
              <a:rPr lang="en-IN" sz="1800" dirty="0" smtClean="0"/>
              <a:t>, 1)                    (</a:t>
            </a:r>
            <a:r>
              <a:rPr lang="en-IN" sz="1800" dirty="0" err="1" smtClean="0"/>
              <a:t>vs</a:t>
            </a:r>
            <a:r>
              <a:rPr lang="en-IN" sz="1800" dirty="0" smtClean="0"/>
              <a:t>, ED)=(8511, 256)                (</a:t>
            </a:r>
            <a:r>
              <a:rPr lang="en-IN" sz="1800" dirty="0" err="1" smtClean="0"/>
              <a:t>bs</a:t>
            </a:r>
            <a:r>
              <a:rPr lang="en-IN" sz="1800" dirty="0" smtClean="0"/>
              <a:t>, 1, 256)</a:t>
            </a:r>
          </a:p>
          <a:p>
            <a:pPr marL="457200" lvl="1" indent="0" algn="just">
              <a:lnSpc>
                <a:spcPct val="100000"/>
              </a:lnSpc>
              <a:spcBef>
                <a:spcPts val="0"/>
              </a:spcBef>
              <a:buNone/>
            </a:pPr>
            <a:r>
              <a:rPr lang="en-IN" sz="1800" i="1" dirty="0" smtClean="0"/>
              <a:t>x = </a:t>
            </a:r>
            <a:r>
              <a:rPr lang="en-IN" sz="1800" i="1" dirty="0" err="1" smtClean="0"/>
              <a:t>tf.concat</a:t>
            </a:r>
            <a:r>
              <a:rPr lang="en-IN" sz="1800" i="1" dirty="0" smtClean="0"/>
              <a:t>(</a:t>
            </a:r>
            <a:r>
              <a:rPr lang="en-IN" sz="1800" i="1" dirty="0" err="1" smtClean="0"/>
              <a:t>context_vector</a:t>
            </a:r>
            <a:r>
              <a:rPr lang="en-IN" sz="1800" i="1" dirty="0" smtClean="0"/>
              <a:t>, </a:t>
            </a:r>
            <a:r>
              <a:rPr lang="en-IN" sz="1800" i="1" dirty="0" err="1" smtClean="0"/>
              <a:t>decoder_input</a:t>
            </a:r>
            <a:r>
              <a:rPr lang="en-IN" sz="1800" i="1" dirty="0" smtClean="0"/>
              <a:t>);</a:t>
            </a:r>
            <a:r>
              <a:rPr lang="en-IN" sz="1800" dirty="0" smtClean="0"/>
              <a:t> </a:t>
            </a:r>
            <a:r>
              <a:rPr lang="en-IN" sz="1800" dirty="0" err="1" smtClean="0"/>
              <a:t>concat</a:t>
            </a:r>
            <a:r>
              <a:rPr lang="en-IN" sz="1800" dirty="0" smtClean="0"/>
              <a:t>((</a:t>
            </a:r>
            <a:r>
              <a:rPr lang="en-IN" sz="1800" dirty="0" err="1" smtClean="0"/>
              <a:t>bs</a:t>
            </a:r>
            <a:r>
              <a:rPr lang="en-IN" sz="1800" dirty="0" smtClean="0"/>
              <a:t>, 256), (</a:t>
            </a:r>
            <a:r>
              <a:rPr lang="en-IN" sz="1800" dirty="0" err="1" smtClean="0"/>
              <a:t>bs</a:t>
            </a:r>
            <a:r>
              <a:rPr lang="en-IN" sz="1800" dirty="0" smtClean="0"/>
              <a:t>, 1, 256)): (</a:t>
            </a:r>
            <a:r>
              <a:rPr lang="en-IN" sz="1800" dirty="0" err="1" smtClean="0"/>
              <a:t>bs</a:t>
            </a:r>
            <a:r>
              <a:rPr lang="en-IN" sz="1800" dirty="0" smtClean="0"/>
              <a:t>, 1, 512)</a:t>
            </a:r>
          </a:p>
          <a:p>
            <a:pPr marL="457200" lvl="1" indent="0" algn="just">
              <a:lnSpc>
                <a:spcPct val="100000"/>
              </a:lnSpc>
              <a:spcBef>
                <a:spcPts val="0"/>
              </a:spcBef>
              <a:buNone/>
            </a:pPr>
            <a:r>
              <a:rPr lang="en-IN" sz="1800" i="1" dirty="0" smtClean="0"/>
              <a:t>                                                                          output: (</a:t>
            </a:r>
            <a:r>
              <a:rPr lang="en-IN" sz="1800" i="1" dirty="0" err="1" smtClean="0"/>
              <a:t>bs</a:t>
            </a:r>
            <a:r>
              <a:rPr lang="en-IN" sz="1800" i="1" dirty="0" smtClean="0"/>
              <a:t>, 1, 512)</a:t>
            </a:r>
            <a:endParaRPr lang="en-IN" sz="1800" i="1" dirty="0"/>
          </a:p>
          <a:p>
            <a:pPr marL="457200" lvl="1" indent="0" algn="just">
              <a:lnSpc>
                <a:spcPct val="100000"/>
              </a:lnSpc>
              <a:spcBef>
                <a:spcPts val="0"/>
              </a:spcBef>
              <a:buNone/>
            </a:pPr>
            <a:r>
              <a:rPr lang="en-IN" sz="1800" i="1" dirty="0" smtClean="0"/>
              <a:t>        x        →                GRU                 →        </a:t>
            </a:r>
          </a:p>
          <a:p>
            <a:pPr marL="457200" lvl="1" indent="0" algn="just">
              <a:lnSpc>
                <a:spcPct val="100000"/>
              </a:lnSpc>
              <a:spcBef>
                <a:spcPts val="0"/>
              </a:spcBef>
              <a:buNone/>
            </a:pPr>
            <a:r>
              <a:rPr lang="en-IN" sz="1800" i="1" dirty="0" smtClean="0"/>
              <a:t>(</a:t>
            </a:r>
            <a:r>
              <a:rPr lang="en-IN" sz="1800" i="1" dirty="0" err="1" smtClean="0"/>
              <a:t>bs</a:t>
            </a:r>
            <a:r>
              <a:rPr lang="en-IN" sz="1800" i="1" dirty="0" smtClean="0"/>
              <a:t>, 1, 512)         (UNITS = 512))                    state: (</a:t>
            </a:r>
            <a:r>
              <a:rPr lang="en-IN" sz="1800" i="1" dirty="0" err="1" smtClean="0"/>
              <a:t>bs</a:t>
            </a:r>
            <a:r>
              <a:rPr lang="en-IN" sz="1800" i="1" dirty="0" smtClean="0"/>
              <a:t>, 512)</a:t>
            </a:r>
          </a:p>
          <a:p>
            <a:pPr marL="457200" lvl="1" indent="0" algn="just">
              <a:lnSpc>
                <a:spcPct val="100000"/>
              </a:lnSpc>
              <a:spcBef>
                <a:spcPts val="0"/>
              </a:spcBef>
              <a:buNone/>
            </a:pPr>
            <a:endParaRPr lang="en-IN" sz="1800" i="1" dirty="0" smtClean="0"/>
          </a:p>
          <a:p>
            <a:pPr marL="457200" lvl="1" indent="0" algn="just">
              <a:lnSpc>
                <a:spcPct val="100000"/>
              </a:lnSpc>
              <a:spcBef>
                <a:spcPts val="0"/>
              </a:spcBef>
              <a:buNone/>
            </a:pPr>
            <a:r>
              <a:rPr lang="en-IN" sz="1800" i="1" dirty="0"/>
              <a:t> </a:t>
            </a:r>
            <a:r>
              <a:rPr lang="en-IN" sz="1800" i="1" dirty="0" smtClean="0"/>
              <a:t>       x        </a:t>
            </a:r>
            <a:r>
              <a:rPr lang="en-IN" sz="1800" i="1" dirty="0"/>
              <a:t> </a:t>
            </a:r>
            <a:r>
              <a:rPr lang="en-IN" sz="1800" i="1" dirty="0" smtClean="0"/>
              <a:t>    →                fc1                 </a:t>
            </a:r>
            <a:r>
              <a:rPr lang="en-IN" sz="1800" i="1" dirty="0"/>
              <a:t> → </a:t>
            </a:r>
            <a:r>
              <a:rPr lang="en-IN" sz="1800" i="1" dirty="0" smtClean="0"/>
              <a:t>                x              </a:t>
            </a:r>
            <a:r>
              <a:rPr lang="en-IN" sz="1800" i="1" dirty="0"/>
              <a:t> → </a:t>
            </a:r>
            <a:r>
              <a:rPr lang="en-IN" sz="1800" i="1" dirty="0" smtClean="0"/>
              <a:t> </a:t>
            </a:r>
            <a:r>
              <a:rPr lang="en-IN" sz="1800" dirty="0" smtClean="0"/>
              <a:t>RESHAPE</a:t>
            </a:r>
            <a:r>
              <a:rPr lang="en-IN" sz="1800" i="1" dirty="0" smtClean="0"/>
              <a:t>  </a:t>
            </a:r>
            <a:r>
              <a:rPr lang="en-IN" sz="1800" i="1" dirty="0"/>
              <a:t>→ </a:t>
            </a:r>
            <a:r>
              <a:rPr lang="en-IN" sz="1800" i="1" dirty="0" smtClean="0"/>
              <a:t>             x</a:t>
            </a:r>
          </a:p>
          <a:p>
            <a:pPr marL="457200" lvl="1" indent="0" algn="just">
              <a:lnSpc>
                <a:spcPct val="100000"/>
              </a:lnSpc>
              <a:spcBef>
                <a:spcPts val="0"/>
              </a:spcBef>
              <a:buNone/>
            </a:pPr>
            <a:r>
              <a:rPr lang="en-IN" sz="1800" i="1" dirty="0" smtClean="0"/>
              <a:t>(</a:t>
            </a:r>
            <a:r>
              <a:rPr lang="en-IN" sz="1800" i="1" dirty="0" err="1" smtClean="0"/>
              <a:t>bs</a:t>
            </a:r>
            <a:r>
              <a:rPr lang="en-IN" sz="1800" i="1" dirty="0" smtClean="0"/>
              <a:t>, 1, 512)           (UNITS = 512)                        (</a:t>
            </a:r>
            <a:r>
              <a:rPr lang="en-IN" sz="1800" i="1" dirty="0" err="1" smtClean="0"/>
              <a:t>bs</a:t>
            </a:r>
            <a:r>
              <a:rPr lang="en-IN" sz="1800" i="1" dirty="0" smtClean="0"/>
              <a:t>, 1, 512)                                          (</a:t>
            </a:r>
            <a:r>
              <a:rPr lang="en-IN" sz="1800" i="1" dirty="0" err="1" smtClean="0"/>
              <a:t>bs</a:t>
            </a:r>
            <a:r>
              <a:rPr lang="en-IN" sz="1800" i="1" dirty="0" smtClean="0"/>
              <a:t>, 512)</a:t>
            </a:r>
          </a:p>
          <a:p>
            <a:pPr marL="457200" lvl="1" indent="0" algn="just">
              <a:lnSpc>
                <a:spcPct val="100000"/>
              </a:lnSpc>
              <a:spcBef>
                <a:spcPts val="0"/>
              </a:spcBef>
              <a:buNone/>
            </a:pPr>
            <a:endParaRPr lang="en-IN" sz="1800" i="1" dirty="0"/>
          </a:p>
          <a:p>
            <a:pPr marL="457200" lvl="1" indent="0" algn="just">
              <a:lnSpc>
                <a:spcPct val="100000"/>
              </a:lnSpc>
              <a:spcBef>
                <a:spcPts val="0"/>
              </a:spcBef>
              <a:buNone/>
            </a:pPr>
            <a:r>
              <a:rPr lang="en-IN" sz="1800" i="1" dirty="0"/>
              <a:t> </a:t>
            </a:r>
            <a:r>
              <a:rPr lang="en-IN" sz="1800" i="1" dirty="0" smtClean="0"/>
              <a:t>       x            </a:t>
            </a:r>
            <a:r>
              <a:rPr lang="en-IN" sz="1800" i="1" dirty="0"/>
              <a:t> → </a:t>
            </a:r>
            <a:r>
              <a:rPr lang="en-IN" sz="1800" i="1" dirty="0" smtClean="0"/>
              <a:t>               fc2                  →                 x</a:t>
            </a:r>
          </a:p>
          <a:p>
            <a:pPr marL="457200" lvl="1" indent="0" algn="just">
              <a:lnSpc>
                <a:spcPct val="100000"/>
              </a:lnSpc>
              <a:spcBef>
                <a:spcPts val="0"/>
              </a:spcBef>
              <a:buNone/>
            </a:pPr>
            <a:r>
              <a:rPr lang="en-IN" sz="1800" i="1" dirty="0" smtClean="0"/>
              <a:t>  (</a:t>
            </a:r>
            <a:r>
              <a:rPr lang="en-IN" sz="1800" i="1" dirty="0" err="1" smtClean="0"/>
              <a:t>bs</a:t>
            </a:r>
            <a:r>
              <a:rPr lang="en-IN" sz="1800" i="1" dirty="0" smtClean="0"/>
              <a:t>, 512)                     (</a:t>
            </a:r>
            <a:r>
              <a:rPr lang="en-IN" sz="1800" i="1" dirty="0" err="1" smtClean="0"/>
              <a:t>vs</a:t>
            </a:r>
            <a:r>
              <a:rPr lang="en-IN" sz="1800" i="1" dirty="0" smtClean="0"/>
              <a:t> = 8511)                (</a:t>
            </a:r>
            <a:r>
              <a:rPr lang="en-IN" sz="1800" i="1" dirty="0" err="1" smtClean="0"/>
              <a:t>bs</a:t>
            </a:r>
            <a:r>
              <a:rPr lang="en-IN" sz="1800" i="1" dirty="0" smtClean="0"/>
              <a:t>, </a:t>
            </a:r>
            <a:r>
              <a:rPr lang="en-IN" sz="1800" i="1" dirty="0" err="1" smtClean="0"/>
              <a:t>vs</a:t>
            </a:r>
            <a:r>
              <a:rPr lang="en-IN" sz="1800" i="1" dirty="0" smtClean="0"/>
              <a:t>) = (</a:t>
            </a:r>
            <a:r>
              <a:rPr lang="en-IN" sz="1800" i="1" dirty="0" err="1" smtClean="0"/>
              <a:t>bs</a:t>
            </a:r>
            <a:r>
              <a:rPr lang="en-IN" sz="1800" i="1" dirty="0" smtClean="0"/>
              <a:t>, 8511)</a:t>
            </a:r>
          </a:p>
          <a:p>
            <a:pPr marL="457200" lvl="1" indent="0" algn="just">
              <a:lnSpc>
                <a:spcPct val="100000"/>
              </a:lnSpc>
              <a:spcBef>
                <a:spcPts val="0"/>
              </a:spcBef>
              <a:buNone/>
            </a:pPr>
            <a:endParaRPr lang="en-IN" sz="1800" i="1" dirty="0" smtClean="0"/>
          </a:p>
          <a:p>
            <a:pPr marL="457200" lvl="1" indent="0" algn="just">
              <a:lnSpc>
                <a:spcPct val="100000"/>
              </a:lnSpc>
              <a:spcBef>
                <a:spcPts val="0"/>
              </a:spcBef>
              <a:buNone/>
            </a:pPr>
            <a:r>
              <a:rPr lang="en-IN" sz="1800" dirty="0" smtClean="0"/>
              <a:t>Now, ‘x’ is prediction made by model and state is “hidden”.</a:t>
            </a:r>
          </a:p>
          <a:p>
            <a:pPr marL="457200" lvl="1" indent="0" algn="just">
              <a:lnSpc>
                <a:spcPct val="100000"/>
              </a:lnSpc>
              <a:spcBef>
                <a:spcPts val="0"/>
              </a:spcBef>
              <a:buNone/>
            </a:pPr>
            <a:r>
              <a:rPr lang="en-IN" sz="1800" dirty="0" smtClean="0"/>
              <a:t>Update: </a:t>
            </a:r>
            <a:r>
              <a:rPr lang="en-IN" sz="1800" dirty="0" err="1" smtClean="0"/>
              <a:t>dec_input</a:t>
            </a:r>
            <a:r>
              <a:rPr lang="en-IN" sz="1800" dirty="0" smtClean="0"/>
              <a:t> = numerical vector for next word from “target”</a:t>
            </a:r>
          </a:p>
          <a:p>
            <a:pPr marL="457200" lvl="1" indent="0" algn="just">
              <a:lnSpc>
                <a:spcPct val="100000"/>
              </a:lnSpc>
              <a:spcBef>
                <a:spcPts val="0"/>
              </a:spcBef>
              <a:buNone/>
            </a:pPr>
            <a:r>
              <a:rPr lang="en-IN" sz="1800" dirty="0" smtClean="0"/>
              <a:t>Iterate again over step 4 until for-loop terminates &amp; then over all training instances in the same manner.</a:t>
            </a:r>
            <a:endParaRPr lang="en-IN" sz="18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34</a:t>
            </a:fld>
            <a:endParaRPr lang="en-IN"/>
          </a:p>
        </p:txBody>
      </p:sp>
      <p:sp>
        <p:nvSpPr>
          <p:cNvPr id="6" name="Left Brace 5"/>
          <p:cNvSpPr/>
          <p:nvPr/>
        </p:nvSpPr>
        <p:spPr>
          <a:xfrm>
            <a:off x="5105400" y="2377440"/>
            <a:ext cx="77724" cy="71628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   </a:t>
            </a:r>
            <a:endParaRPr lang="en-GB" dirty="0"/>
          </a:p>
        </p:txBody>
      </p:sp>
    </p:spTree>
    <p:extLst>
      <p:ext uri="{BB962C8B-B14F-4D97-AF65-F5344CB8AC3E}">
        <p14:creationId xmlns:p14="http://schemas.microsoft.com/office/powerpoint/2010/main" val="37494444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chor="t">
            <a:normAutofit/>
          </a:bodyPr>
          <a:lstStyle/>
          <a:p>
            <a:pPr algn="just">
              <a:lnSpc>
                <a:spcPct val="100000"/>
              </a:lnSpc>
              <a:spcBef>
                <a:spcPts val="0"/>
              </a:spcBef>
              <a:buFont typeface="Wingdings" pitchFamily="2" charset="2"/>
              <a:buChar char="Ø"/>
            </a:pPr>
            <a:r>
              <a:rPr lang="en-IN" sz="2000" dirty="0" smtClean="0"/>
              <a:t>Following is the plot of training loss:</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35</a:t>
            </a:fld>
            <a:endParaRPr lang="en-IN"/>
          </a:p>
        </p:txBody>
      </p:sp>
      <p:pic>
        <p:nvPicPr>
          <p:cNvPr id="2050" name="Picture 2" descr="Z:\train_loss_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480" y="1554480"/>
            <a:ext cx="8397240" cy="478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773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results obtained from model:</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36</a:t>
            </a:fld>
            <a:endParaRPr lang="en-IN"/>
          </a:p>
        </p:txBody>
      </p:sp>
      <p:pic>
        <p:nvPicPr>
          <p:cNvPr id="7" name="Picture 6">
            <a:extLst>
              <a:ext uri="{FF2B5EF4-FFF2-40B4-BE49-F238E27FC236}">
                <a16:creationId xmlns:a16="http://schemas.microsoft.com/office/drawing/2014/main" xmlns="" id="{A69F92CE-D8BB-4F8F-BED3-BE4B00B6F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218" y="1629914"/>
            <a:ext cx="2978138" cy="2054915"/>
          </a:xfrm>
          <a:prstGeom prst="rect">
            <a:avLst/>
          </a:prstGeom>
        </p:spPr>
      </p:pic>
      <p:pic>
        <p:nvPicPr>
          <p:cNvPr id="11" name="Picture 10" descr="A picture containing person, wall, indoor, child&#10;&#10;Description automatically generated">
            <a:extLst>
              <a:ext uri="{FF2B5EF4-FFF2-40B4-BE49-F238E27FC236}">
                <a16:creationId xmlns:a16="http://schemas.microsoft.com/office/drawing/2014/main" xmlns="" id="{E85BACB2-A5BB-474E-A39E-7419AFD7E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218" y="4122047"/>
            <a:ext cx="2978138" cy="2054915"/>
          </a:xfrm>
          <a:prstGeom prst="rect">
            <a:avLst/>
          </a:prstGeom>
        </p:spPr>
      </p:pic>
      <p:sp>
        <p:nvSpPr>
          <p:cNvPr id="18" name="TextBox 17">
            <a:extLst>
              <a:ext uri="{FF2B5EF4-FFF2-40B4-BE49-F238E27FC236}">
                <a16:creationId xmlns:a16="http://schemas.microsoft.com/office/drawing/2014/main" xmlns="" id="{3FEC41C2-3C84-4FD0-B6FD-AE2D345AF0FC}"/>
              </a:ext>
            </a:extLst>
          </p:cNvPr>
          <p:cNvSpPr txBox="1"/>
          <p:nvPr/>
        </p:nvSpPr>
        <p:spPr>
          <a:xfrm>
            <a:off x="4176354" y="2412147"/>
            <a:ext cx="7347045" cy="400110"/>
          </a:xfrm>
          <a:prstGeom prst="rect">
            <a:avLst/>
          </a:prstGeom>
          <a:noFill/>
        </p:spPr>
        <p:txBody>
          <a:bodyPr wrap="square" rtlCol="0">
            <a:spAutoFit/>
          </a:bodyPr>
          <a:lstStyle/>
          <a:p>
            <a:pPr algn="just"/>
            <a:r>
              <a:rPr lang="en-GB" sz="2000" dirty="0"/>
              <a:t>six children sitting at their picture</a:t>
            </a:r>
            <a:endParaRPr lang="en-IN" sz="2000" dirty="0"/>
          </a:p>
        </p:txBody>
      </p:sp>
      <p:sp>
        <p:nvSpPr>
          <p:cNvPr id="19" name="TextBox 18">
            <a:extLst>
              <a:ext uri="{FF2B5EF4-FFF2-40B4-BE49-F238E27FC236}">
                <a16:creationId xmlns:a16="http://schemas.microsoft.com/office/drawing/2014/main" xmlns="" id="{9D506DFE-D00D-462C-89D8-9F7ECAB1A062}"/>
              </a:ext>
            </a:extLst>
          </p:cNvPr>
          <p:cNvSpPr txBox="1"/>
          <p:nvPr/>
        </p:nvSpPr>
        <p:spPr>
          <a:xfrm>
            <a:off x="4176355" y="4964837"/>
            <a:ext cx="7347045" cy="400110"/>
          </a:xfrm>
          <a:prstGeom prst="rect">
            <a:avLst/>
          </a:prstGeom>
          <a:noFill/>
        </p:spPr>
        <p:txBody>
          <a:bodyPr wrap="square" rtlCol="0">
            <a:spAutoFit/>
          </a:bodyPr>
          <a:lstStyle/>
          <a:p>
            <a:pPr algn="just"/>
            <a:r>
              <a:rPr lang="en-GB" sz="2000" dirty="0"/>
              <a:t>father watching baby on the man</a:t>
            </a:r>
            <a:endParaRPr lang="en-IN" sz="2000" dirty="0"/>
          </a:p>
        </p:txBody>
      </p:sp>
    </p:spTree>
    <p:extLst>
      <p:ext uri="{BB962C8B-B14F-4D97-AF65-F5344CB8AC3E}">
        <p14:creationId xmlns:p14="http://schemas.microsoft.com/office/powerpoint/2010/main" val="18899440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Result…</a:t>
            </a:r>
          </a:p>
        </p:txBody>
      </p:sp>
      <p:pic>
        <p:nvPicPr>
          <p:cNvPr id="7" name="Content Placeholder 6" descr="A picture containing building, outdoor, harp&#10;&#10;Description automatically generated">
            <a:extLst>
              <a:ext uri="{FF2B5EF4-FFF2-40B4-BE49-F238E27FC236}">
                <a16:creationId xmlns:a16="http://schemas.microsoft.com/office/drawing/2014/main" xmlns="" id="{071422BC-1756-4A99-A340-F876519AC6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4121911"/>
            <a:ext cx="3354338" cy="2234439"/>
          </a:xfrm>
        </p:spPr>
      </p:pic>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37</a:t>
            </a:fld>
            <a:endParaRPr lang="en-IN"/>
          </a:p>
        </p:txBody>
      </p:sp>
      <p:pic>
        <p:nvPicPr>
          <p:cNvPr id="9" name="Picture 8">
            <a:extLst>
              <a:ext uri="{FF2B5EF4-FFF2-40B4-BE49-F238E27FC236}">
                <a16:creationId xmlns:a16="http://schemas.microsoft.com/office/drawing/2014/main" xmlns="" id="{C665D5C7-EC65-483C-9EE9-FC1A29BA4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98713"/>
            <a:ext cx="3354339" cy="2234440"/>
          </a:xfrm>
          <a:prstGeom prst="rect">
            <a:avLst/>
          </a:prstGeom>
        </p:spPr>
      </p:pic>
      <p:sp>
        <p:nvSpPr>
          <p:cNvPr id="10" name="TextBox 9">
            <a:extLst>
              <a:ext uri="{FF2B5EF4-FFF2-40B4-BE49-F238E27FC236}">
                <a16:creationId xmlns:a16="http://schemas.microsoft.com/office/drawing/2014/main" xmlns="" id="{B8D32FAB-7CB5-4038-A21C-2294BE6A3393}"/>
              </a:ext>
            </a:extLst>
          </p:cNvPr>
          <p:cNvSpPr txBox="1"/>
          <p:nvPr/>
        </p:nvSpPr>
        <p:spPr>
          <a:xfrm>
            <a:off x="4192538" y="2154323"/>
            <a:ext cx="7161261" cy="400110"/>
          </a:xfrm>
          <a:prstGeom prst="rect">
            <a:avLst/>
          </a:prstGeom>
          <a:noFill/>
        </p:spPr>
        <p:txBody>
          <a:bodyPr wrap="square" rtlCol="0">
            <a:spAutoFit/>
          </a:bodyPr>
          <a:lstStyle/>
          <a:p>
            <a:pPr algn="just"/>
            <a:r>
              <a:rPr lang="en-GB" sz="2000" dirty="0"/>
              <a:t>boy is sitting on the water</a:t>
            </a:r>
            <a:endParaRPr lang="en-IN" sz="2000" dirty="0"/>
          </a:p>
        </p:txBody>
      </p:sp>
      <p:sp>
        <p:nvSpPr>
          <p:cNvPr id="11" name="TextBox 10">
            <a:extLst>
              <a:ext uri="{FF2B5EF4-FFF2-40B4-BE49-F238E27FC236}">
                <a16:creationId xmlns:a16="http://schemas.microsoft.com/office/drawing/2014/main" xmlns="" id="{8075A81C-67B3-4C54-AEB6-BB5EB0B41157}"/>
              </a:ext>
            </a:extLst>
          </p:cNvPr>
          <p:cNvSpPr txBox="1"/>
          <p:nvPr/>
        </p:nvSpPr>
        <p:spPr>
          <a:xfrm>
            <a:off x="4192539" y="5030516"/>
            <a:ext cx="7161261" cy="369332"/>
          </a:xfrm>
          <a:prstGeom prst="rect">
            <a:avLst/>
          </a:prstGeom>
          <a:noFill/>
        </p:spPr>
        <p:txBody>
          <a:bodyPr wrap="square" rtlCol="0">
            <a:spAutoFit/>
          </a:bodyPr>
          <a:lstStyle/>
          <a:p>
            <a:pPr algn="just"/>
            <a:r>
              <a:rPr lang="en-GB" dirty="0"/>
              <a:t>man with backpack and another on the railing in the background</a:t>
            </a:r>
            <a:endParaRPr lang="en-IN" dirty="0"/>
          </a:p>
        </p:txBody>
      </p:sp>
    </p:spTree>
    <p:extLst>
      <p:ext uri="{BB962C8B-B14F-4D97-AF65-F5344CB8AC3E}">
        <p14:creationId xmlns:p14="http://schemas.microsoft.com/office/powerpoint/2010/main" val="35111143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Trained model is tested </a:t>
            </a:r>
            <a:r>
              <a:rPr lang="en-IN" sz="2000" dirty="0" smtClean="0"/>
              <a:t>on half of test images, i.e., 500 test images. Each of these 500 test images has 5 captions written by different people. </a:t>
            </a:r>
          </a:p>
          <a:p>
            <a:pPr algn="just">
              <a:lnSpc>
                <a:spcPct val="100000"/>
              </a:lnSpc>
              <a:spcBef>
                <a:spcPts val="0"/>
              </a:spcBef>
              <a:buFont typeface="Wingdings" panose="05000000000000000000" pitchFamily="2" charset="2"/>
              <a:buChar char="Ø"/>
            </a:pPr>
            <a:r>
              <a:rPr lang="en-IN" sz="2000" dirty="0" smtClean="0"/>
              <a:t>Model </a:t>
            </a:r>
            <a:r>
              <a:rPr lang="en-IN" sz="2000" dirty="0"/>
              <a:t>generated a caption for each image. </a:t>
            </a:r>
            <a:endParaRPr lang="en-IN" sz="2000" dirty="0" smtClean="0"/>
          </a:p>
          <a:p>
            <a:pPr algn="just">
              <a:lnSpc>
                <a:spcPct val="100000"/>
              </a:lnSpc>
              <a:spcBef>
                <a:spcPts val="0"/>
              </a:spcBef>
              <a:buFont typeface="Wingdings" panose="05000000000000000000" pitchFamily="2" charset="2"/>
              <a:buChar char="Ø"/>
            </a:pPr>
            <a:r>
              <a:rPr lang="en-IN" sz="2000" dirty="0" smtClean="0"/>
              <a:t>Since</a:t>
            </a:r>
            <a:r>
              <a:rPr lang="en-IN" sz="2000" dirty="0"/>
              <a:t>, it has become a kind of document where each reference has five </a:t>
            </a:r>
            <a:r>
              <a:rPr lang="en-IN" sz="2000" dirty="0" smtClean="0"/>
              <a:t>texts and candidate has only one text, </a:t>
            </a:r>
            <a:r>
              <a:rPr lang="en-IN" sz="2000" dirty="0"/>
              <a:t>thus corpus </a:t>
            </a:r>
            <a:r>
              <a:rPr lang="en-IN" sz="2000" dirty="0" smtClean="0"/>
              <a:t>bleu score </a:t>
            </a:r>
            <a:r>
              <a:rPr lang="en-IN" sz="2000" dirty="0"/>
              <a:t>is used to measure the performance. </a:t>
            </a:r>
            <a:endParaRPr lang="en-IN" sz="2000" dirty="0" smtClean="0"/>
          </a:p>
          <a:p>
            <a:pPr algn="just">
              <a:lnSpc>
                <a:spcPct val="100000"/>
              </a:lnSpc>
              <a:spcBef>
                <a:spcPts val="0"/>
              </a:spcBef>
              <a:buFont typeface="Wingdings" panose="05000000000000000000" pitchFamily="2" charset="2"/>
              <a:buChar char="Ø"/>
            </a:pPr>
            <a:r>
              <a:rPr lang="en-IN" sz="2000" dirty="0" smtClean="0"/>
              <a:t>Obtained Corpus </a:t>
            </a:r>
            <a:r>
              <a:rPr lang="en-IN" sz="2000" dirty="0"/>
              <a:t>BLEU Score </a:t>
            </a:r>
            <a:r>
              <a:rPr lang="en-IN" sz="2000" dirty="0" smtClean="0"/>
              <a:t>is</a:t>
            </a:r>
            <a:r>
              <a:rPr lang="en-IN" sz="2000" dirty="0"/>
              <a:t>: </a:t>
            </a:r>
            <a:endParaRPr lang="en-IN" sz="2000" dirty="0" smtClean="0"/>
          </a:p>
          <a:p>
            <a:pPr marL="0" indent="0" algn="ctr">
              <a:lnSpc>
                <a:spcPct val="100000"/>
              </a:lnSpc>
              <a:spcBef>
                <a:spcPts val="0"/>
              </a:spcBef>
              <a:buNone/>
            </a:pPr>
            <a:r>
              <a:rPr lang="en-IN" sz="2000" dirty="0" smtClean="0"/>
              <a:t>0.029157590163286912</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38</a:t>
            </a:fld>
            <a:endParaRPr lang="en-IN"/>
          </a:p>
        </p:txBody>
      </p:sp>
    </p:spTree>
    <p:extLst>
      <p:ext uri="{BB962C8B-B14F-4D97-AF65-F5344CB8AC3E}">
        <p14:creationId xmlns:p14="http://schemas.microsoft.com/office/powerpoint/2010/main" val="11463164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Conclusion</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Since </a:t>
            </a:r>
            <a:r>
              <a:rPr lang="en-IN" sz="2000" dirty="0"/>
              <a:t>model is trained for less number of epochs and also on insufficient data, thus the BLEU Score is quite less on validation images. However, if we see model’s performance on a single image, then it seems that the model has learnt something during training and it verifies the technique used here for Image Captioning</a:t>
            </a:r>
            <a:r>
              <a:rPr lang="en-IN" sz="2000" dirty="0" smtClean="0"/>
              <a:t>.</a:t>
            </a:r>
            <a:endParaRPr lang="en-IN" sz="20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39</a:t>
            </a:fld>
            <a:endParaRPr lang="en-IN"/>
          </a:p>
        </p:txBody>
      </p:sp>
    </p:spTree>
    <p:extLst>
      <p:ext uri="{BB962C8B-B14F-4D97-AF65-F5344CB8AC3E}">
        <p14:creationId xmlns:p14="http://schemas.microsoft.com/office/powerpoint/2010/main" val="1138918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of the applications of Image Captioning:</a:t>
            </a:r>
          </a:p>
          <a:p>
            <a:pPr marL="914400" lvl="1" indent="-457200" algn="just">
              <a:lnSpc>
                <a:spcPct val="100000"/>
              </a:lnSpc>
              <a:spcBef>
                <a:spcPts val="0"/>
              </a:spcBef>
              <a:buFont typeface="+mj-lt"/>
              <a:buAutoNum type="arabicPeriod"/>
            </a:pPr>
            <a:r>
              <a:rPr lang="en-IN" sz="2000" dirty="0"/>
              <a:t>Self Driving Cars</a:t>
            </a:r>
          </a:p>
          <a:p>
            <a:pPr marL="914400" lvl="1" indent="-457200" algn="just">
              <a:lnSpc>
                <a:spcPct val="100000"/>
              </a:lnSpc>
              <a:spcBef>
                <a:spcPts val="0"/>
              </a:spcBef>
              <a:buFont typeface="+mj-lt"/>
              <a:buAutoNum type="arabicPeriod"/>
            </a:pPr>
            <a:r>
              <a:rPr lang="en-IN" sz="2000" dirty="0"/>
              <a:t>Aid to blind people: It can guide blind people by generating text for the scene in front and speaking it by using TTS (Text to Speech) systems.</a:t>
            </a:r>
          </a:p>
          <a:p>
            <a:pPr marL="914400" lvl="1" indent="-457200" algn="just">
              <a:lnSpc>
                <a:spcPct val="100000"/>
              </a:lnSpc>
              <a:spcBef>
                <a:spcPts val="0"/>
              </a:spcBef>
              <a:buFont typeface="+mj-lt"/>
              <a:buAutoNum type="arabicPeriod"/>
            </a:pPr>
            <a:r>
              <a:rPr lang="en-IN" sz="2000" dirty="0"/>
              <a:t>CCTV cameras are everywhere, but along with viewing the world, it can generate relevant captions, then we can raise alarms as any malicious activity take place.</a:t>
            </a:r>
          </a:p>
          <a:p>
            <a:pPr marL="914400" lvl="1" indent="-457200" algn="just">
              <a:lnSpc>
                <a:spcPct val="100000"/>
              </a:lnSpc>
              <a:spcBef>
                <a:spcPts val="0"/>
              </a:spcBef>
              <a:buFont typeface="+mj-lt"/>
              <a:buAutoNum type="arabicPeriod"/>
            </a:pPr>
            <a:r>
              <a:rPr lang="en-IN" sz="2000" dirty="0"/>
              <a:t>Image Captioning can make Google Image Search better.</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xmlns="" id="{780A2A81-6CFC-4314-AE6C-461D31C0090B}"/>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9E8E60AF-E24D-4DCD-9F0A-9E70670E60FF}"/>
              </a:ext>
            </a:extLst>
          </p:cNvPr>
          <p:cNvSpPr>
            <a:spLocks noGrp="1"/>
          </p:cNvSpPr>
          <p:nvPr>
            <p:ph type="sldNum" sz="quarter" idx="12"/>
          </p:nvPr>
        </p:nvSpPr>
        <p:spPr/>
        <p:txBody>
          <a:bodyPr/>
          <a:lstStyle/>
          <a:p>
            <a:fld id="{EC53106F-9B43-4B1F-BCB9-D94FA7734D96}" type="slidenum">
              <a:rPr lang="en-IN" smtClean="0"/>
              <a:t>4</a:t>
            </a:fld>
            <a:endParaRPr lang="en-IN"/>
          </a:p>
        </p:txBody>
      </p:sp>
    </p:spTree>
    <p:extLst>
      <p:ext uri="{BB962C8B-B14F-4D97-AF65-F5344CB8AC3E}">
        <p14:creationId xmlns:p14="http://schemas.microsoft.com/office/powerpoint/2010/main" val="3509111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Future Work</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In this neural network code, we are developing </a:t>
            </a:r>
            <a:r>
              <a:rPr lang="en-IN" sz="2000" dirty="0" err="1" smtClean="0"/>
              <a:t>embeddings</a:t>
            </a:r>
            <a:r>
              <a:rPr lang="en-IN" sz="2000" dirty="0" smtClean="0"/>
              <a:t> for each word of vocabulary during training. In order to improve the performance (or bleu score) of model, we can try word </a:t>
            </a:r>
            <a:r>
              <a:rPr lang="en-IN" sz="2000" dirty="0" err="1" smtClean="0"/>
              <a:t>embeddings</a:t>
            </a:r>
            <a:r>
              <a:rPr lang="en-IN" sz="2000" dirty="0" smtClean="0"/>
              <a:t> of any pre-trained model, such as </a:t>
            </a:r>
            <a:r>
              <a:rPr lang="en-IN" sz="2000" dirty="0" err="1" smtClean="0"/>
              <a:t>GloVe</a:t>
            </a:r>
            <a:r>
              <a:rPr lang="en-IN" sz="2000" dirty="0"/>
              <a:t> </a:t>
            </a:r>
            <a:r>
              <a:rPr lang="en-IN" sz="2000" dirty="0" smtClean="0"/>
              <a:t>(i.e., Global Vector) model.</a:t>
            </a:r>
          </a:p>
          <a:p>
            <a:pPr algn="just">
              <a:lnSpc>
                <a:spcPct val="100000"/>
              </a:lnSpc>
              <a:spcBef>
                <a:spcPts val="0"/>
              </a:spcBef>
              <a:buFont typeface="Wingdings" panose="05000000000000000000" pitchFamily="2" charset="2"/>
              <a:buChar char="Ø"/>
            </a:pPr>
            <a:r>
              <a:rPr lang="en-IN" sz="2000" dirty="0" smtClean="0"/>
              <a:t>Training </a:t>
            </a:r>
            <a:r>
              <a:rPr lang="en-IN" sz="2000" dirty="0"/>
              <a:t>on huge dataset, such MSCOCO, the largest open source dataset for Image Captioning, in order to improve BLEU Score of the model.</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40</a:t>
            </a:fld>
            <a:endParaRPr lang="en-IN"/>
          </a:p>
        </p:txBody>
      </p:sp>
    </p:spTree>
    <p:extLst>
      <p:ext uri="{BB962C8B-B14F-4D97-AF65-F5344CB8AC3E}">
        <p14:creationId xmlns:p14="http://schemas.microsoft.com/office/powerpoint/2010/main" val="16716039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Template</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Template</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41</a:t>
            </a:fld>
            <a:endParaRPr lang="en-IN"/>
          </a:p>
        </p:txBody>
      </p:sp>
    </p:spTree>
    <p:extLst>
      <p:ext uri="{BB962C8B-B14F-4D97-AF65-F5344CB8AC3E}">
        <p14:creationId xmlns:p14="http://schemas.microsoft.com/office/powerpoint/2010/main" val="3141655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5FF0394-BE0D-4E73-AB74-CAA9CAD678A5}"/>
              </a:ext>
            </a:extLst>
          </p:cNvPr>
          <p:cNvSpPr txBox="1"/>
          <p:nvPr/>
        </p:nvSpPr>
        <p:spPr>
          <a:xfrm>
            <a:off x="4510053" y="2951946"/>
            <a:ext cx="3171894" cy="954107"/>
          </a:xfrm>
          <a:prstGeom prst="rect">
            <a:avLst/>
          </a:prstGeom>
          <a:noFill/>
        </p:spPr>
        <p:txBody>
          <a:bodyPr wrap="none" rtlCol="0">
            <a:spAutoFit/>
          </a:bodyPr>
          <a:lstStyle/>
          <a:p>
            <a:r>
              <a:rPr lang="en-IN" sz="5600" dirty="0"/>
              <a:t>Thank You</a:t>
            </a:r>
          </a:p>
        </p:txBody>
      </p:sp>
      <p:sp>
        <p:nvSpPr>
          <p:cNvPr id="3" name="Footer Placeholder 2">
            <a:extLst>
              <a:ext uri="{FF2B5EF4-FFF2-40B4-BE49-F238E27FC236}">
                <a16:creationId xmlns:a16="http://schemas.microsoft.com/office/drawing/2014/main" xmlns="" id="{B10B3E08-E062-4DBA-9E4C-84B030193A6F}"/>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a16="http://schemas.microsoft.com/office/drawing/2014/main" xmlns="" id="{AB5D1752-A6EE-4332-87E5-C5378F033BA1}"/>
              </a:ext>
            </a:extLst>
          </p:cNvPr>
          <p:cNvSpPr>
            <a:spLocks noGrp="1"/>
          </p:cNvSpPr>
          <p:nvPr>
            <p:ph type="sldNum" sz="quarter" idx="12"/>
          </p:nvPr>
        </p:nvSpPr>
        <p:spPr/>
        <p:txBody>
          <a:bodyPr/>
          <a:lstStyle/>
          <a:p>
            <a:fld id="{EC53106F-9B43-4B1F-BCB9-D94FA7734D96}" type="slidenum">
              <a:rPr lang="en-IN" smtClean="0"/>
              <a:t>42</a:t>
            </a:fld>
            <a:endParaRPr lang="en-IN"/>
          </a:p>
        </p:txBody>
      </p:sp>
    </p:spTree>
    <p:extLst>
      <p:ext uri="{BB962C8B-B14F-4D97-AF65-F5344CB8AC3E}">
        <p14:creationId xmlns:p14="http://schemas.microsoft.com/office/powerpoint/2010/main" val="2292554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Dataset</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Flickr8k dataset is used here. Following is the link of this dataset:</a:t>
            </a:r>
          </a:p>
          <a:p>
            <a:pPr marL="0" indent="0" algn="just">
              <a:lnSpc>
                <a:spcPct val="100000"/>
              </a:lnSpc>
              <a:spcBef>
                <a:spcPts val="0"/>
              </a:spcBef>
              <a:buNone/>
            </a:pPr>
            <a:r>
              <a:rPr lang="en-IN" sz="2000" dirty="0"/>
              <a:t>	</a:t>
            </a:r>
            <a:r>
              <a:rPr lang="en-IN" sz="2000" dirty="0">
                <a:hlinkClick r:id="rId2"/>
              </a:rPr>
              <a:t>https://www.kaggle.com/adityajn105/flickr8k</a:t>
            </a:r>
            <a:endParaRPr lang="en-IN" sz="2000" dirty="0"/>
          </a:p>
          <a:p>
            <a:pPr algn="just">
              <a:lnSpc>
                <a:spcPct val="100000"/>
              </a:lnSpc>
              <a:spcBef>
                <a:spcPts val="0"/>
              </a:spcBef>
              <a:buFont typeface="Wingdings" panose="05000000000000000000" pitchFamily="2" charset="2"/>
              <a:buChar char="Ø"/>
            </a:pPr>
            <a:r>
              <a:rPr lang="en-IN" sz="2000" dirty="0"/>
              <a:t>Flickr8k has 8,091 images with caption.txt file containing five captions for each image. All these five captions are written by different people. Thus,</a:t>
            </a:r>
          </a:p>
          <a:p>
            <a:pPr marL="0" indent="0" algn="just">
              <a:lnSpc>
                <a:spcPct val="100000"/>
              </a:lnSpc>
              <a:spcBef>
                <a:spcPts val="0"/>
              </a:spcBef>
              <a:buNone/>
            </a:pPr>
            <a:r>
              <a:rPr lang="en-IN" sz="2000" dirty="0"/>
              <a:t>	8,091 Images x 5 Captions = 40,455 Image-Captions</a:t>
            </a:r>
          </a:p>
          <a:p>
            <a:pPr algn="just">
              <a:lnSpc>
                <a:spcPct val="100000"/>
              </a:lnSpc>
              <a:spcBef>
                <a:spcPts val="0"/>
              </a:spcBef>
              <a:buFont typeface="Wingdings" panose="05000000000000000000" pitchFamily="2" charset="2"/>
              <a:buChar char="Ø"/>
            </a:pPr>
            <a:r>
              <a:rPr lang="en-IN" sz="2000" dirty="0"/>
              <a:t>Size of this dataset: 1.04 GB</a:t>
            </a:r>
          </a:p>
          <a:p>
            <a:pPr algn="just">
              <a:lnSpc>
                <a:spcPct val="100000"/>
              </a:lnSpc>
              <a:spcBef>
                <a:spcPts val="0"/>
              </a:spcBef>
              <a:buFont typeface="Wingdings" panose="05000000000000000000" pitchFamily="2" charset="2"/>
              <a:buChar char="Ø"/>
            </a:pPr>
            <a:r>
              <a:rPr lang="en-IN" sz="2000" dirty="0"/>
              <a:t>A training file and testing file containing name of images to be used in training and testing is downloaded from the Internet (source is missing). </a:t>
            </a:r>
          </a:p>
          <a:p>
            <a:pPr algn="just">
              <a:lnSpc>
                <a:spcPct val="100000"/>
              </a:lnSpc>
              <a:spcBef>
                <a:spcPts val="0"/>
              </a:spcBef>
              <a:buFont typeface="Wingdings" panose="05000000000000000000" pitchFamily="2" charset="2"/>
              <a:buChar char="Ø"/>
            </a:pPr>
            <a:r>
              <a:rPr lang="en-IN" sz="2000" dirty="0"/>
              <a:t>Other than Flickr8k dataset, some other datasets for Image Captioning are:</a:t>
            </a:r>
          </a:p>
          <a:p>
            <a:pPr marL="914400" lvl="1" indent="-457200" algn="just">
              <a:lnSpc>
                <a:spcPct val="100000"/>
              </a:lnSpc>
              <a:spcBef>
                <a:spcPts val="0"/>
              </a:spcBef>
              <a:buFont typeface="+mj-lt"/>
              <a:buAutoNum type="arabicPeriod"/>
            </a:pPr>
            <a:r>
              <a:rPr lang="en-IN" sz="2000" dirty="0"/>
              <a:t>Flickr30k: It contains 30,000 images	</a:t>
            </a:r>
          </a:p>
          <a:p>
            <a:pPr marL="914400" lvl="1" indent="-457200" algn="just">
              <a:lnSpc>
                <a:spcPct val="100000"/>
              </a:lnSpc>
              <a:spcBef>
                <a:spcPts val="0"/>
              </a:spcBef>
              <a:buFont typeface="+mj-lt"/>
              <a:buAutoNum type="arabicPeriod"/>
            </a:pPr>
            <a:r>
              <a:rPr lang="en-IN" sz="2000" dirty="0"/>
              <a:t>MS-COCO: It contains 1,80,000 images. This is the largest dataset for Image Captioning.</a:t>
            </a:r>
          </a:p>
          <a:p>
            <a:pPr algn="just">
              <a:lnSpc>
                <a:spcPct val="100000"/>
              </a:lnSpc>
              <a:spcBef>
                <a:spcPts val="0"/>
              </a:spcBef>
              <a:buFont typeface="Wingdings" panose="05000000000000000000" pitchFamily="2" charset="2"/>
              <a:buChar char="Ø"/>
            </a:pPr>
            <a:r>
              <a:rPr lang="en-IN" sz="2000" dirty="0"/>
              <a:t>We will </a:t>
            </a:r>
            <a:r>
              <a:rPr lang="en-IN" sz="2000" dirty="0" smtClean="0"/>
              <a:t>work on </a:t>
            </a:r>
            <a:r>
              <a:rPr lang="en-IN" sz="2000" dirty="0"/>
              <a:t>Flickr8k dataset as this is sufficient to learn the implementation of Automatic Image </a:t>
            </a:r>
            <a:r>
              <a:rPr lang="en-IN" sz="2000" dirty="0" smtClean="0"/>
              <a:t>Captioning using Attention Mechanism.</a:t>
            </a:r>
            <a:endParaRPr lang="en-IN" sz="2000" dirty="0"/>
          </a:p>
        </p:txBody>
      </p:sp>
      <p:sp>
        <p:nvSpPr>
          <p:cNvPr id="4" name="Footer Placeholder 3">
            <a:extLst>
              <a:ext uri="{FF2B5EF4-FFF2-40B4-BE49-F238E27FC236}">
                <a16:creationId xmlns:a16="http://schemas.microsoft.com/office/drawing/2014/main" xmlns="" id="{C1F0C447-1F28-4C0D-AB8A-70ED6532C551}"/>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D8A98920-A7D1-40AB-8422-7F76D9A74450}"/>
              </a:ext>
            </a:extLst>
          </p:cNvPr>
          <p:cNvSpPr>
            <a:spLocks noGrp="1"/>
          </p:cNvSpPr>
          <p:nvPr>
            <p:ph type="sldNum" sz="quarter" idx="12"/>
          </p:nvPr>
        </p:nvSpPr>
        <p:spPr/>
        <p:txBody>
          <a:bodyPr/>
          <a:lstStyle/>
          <a:p>
            <a:fld id="{EC53106F-9B43-4B1F-BCB9-D94FA7734D96}" type="slidenum">
              <a:rPr lang="en-IN" smtClean="0"/>
              <a:t>5</a:t>
            </a:fld>
            <a:endParaRPr lang="en-IN"/>
          </a:p>
        </p:txBody>
      </p:sp>
    </p:spTree>
    <p:extLst>
      <p:ext uri="{BB962C8B-B14F-4D97-AF65-F5344CB8AC3E}">
        <p14:creationId xmlns:p14="http://schemas.microsoft.com/office/powerpoint/2010/main" val="3282186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lnSpcReduction="10000"/>
          </a:bodyPr>
          <a:lstStyle/>
          <a:p>
            <a:pPr algn="just">
              <a:lnSpc>
                <a:spcPct val="100000"/>
              </a:lnSpc>
              <a:spcBef>
                <a:spcPts val="0"/>
              </a:spcBef>
              <a:buFont typeface="Wingdings" panose="05000000000000000000" pitchFamily="2" charset="2"/>
              <a:buChar char="Ø"/>
            </a:pPr>
            <a:r>
              <a:rPr lang="en-IN" sz="2000" dirty="0"/>
              <a:t>In this project, </a:t>
            </a:r>
            <a:r>
              <a:rPr lang="en-IN" sz="2000" dirty="0" smtClean="0"/>
              <a:t>advanced </a:t>
            </a:r>
            <a:r>
              <a:rPr lang="en-IN" sz="2000" dirty="0"/>
              <a:t>solution (i.e., </a:t>
            </a:r>
            <a:r>
              <a:rPr lang="en-IN" sz="2000" dirty="0" smtClean="0"/>
              <a:t>Attention Mechanism or Visual Attention Mechanism) </a:t>
            </a:r>
            <a:r>
              <a:rPr lang="en-IN" sz="2000" dirty="0"/>
              <a:t>for Image Captioning is implemented.</a:t>
            </a:r>
          </a:p>
          <a:p>
            <a:pPr algn="just">
              <a:lnSpc>
                <a:spcPct val="100000"/>
              </a:lnSpc>
              <a:spcBef>
                <a:spcPts val="0"/>
              </a:spcBef>
              <a:buFont typeface="Wingdings" panose="05000000000000000000" pitchFamily="2" charset="2"/>
              <a:buChar char="Ø"/>
            </a:pPr>
            <a:r>
              <a:rPr lang="en-IN" sz="2000" dirty="0" smtClean="0"/>
              <a:t>A naive </a:t>
            </a:r>
            <a:r>
              <a:rPr lang="en-IN" sz="2000" dirty="0"/>
              <a:t>approach is also there, called as </a:t>
            </a:r>
            <a:r>
              <a:rPr lang="en-IN" sz="2000" dirty="0" smtClean="0"/>
              <a:t>Classical Encoder/Decoder based approach. This advanced solution is also Encoder/Decoder based, however it has an additional layer for Attention Mechanism.</a:t>
            </a:r>
          </a:p>
          <a:p>
            <a:pPr algn="just">
              <a:lnSpc>
                <a:spcPct val="100000"/>
              </a:lnSpc>
              <a:spcBef>
                <a:spcPts val="0"/>
              </a:spcBef>
              <a:buFont typeface="Wingdings" panose="05000000000000000000" pitchFamily="2" charset="2"/>
              <a:buChar char="Ø"/>
            </a:pPr>
            <a:r>
              <a:rPr lang="en-IN" sz="2000" dirty="0" smtClean="0"/>
              <a:t>Attention Mechanism is also quite </a:t>
            </a:r>
            <a:r>
              <a:rPr lang="en-IN" sz="2000" dirty="0"/>
              <a:t>useful for Neural Machine Translation (i.e., translating text from one natural language to another natural language). 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This project is at the intersection of two technologies:</a:t>
            </a:r>
          </a:p>
          <a:p>
            <a:pPr marL="914400" lvl="1" indent="-457200" algn="just">
              <a:lnSpc>
                <a:spcPct val="100000"/>
              </a:lnSpc>
              <a:spcBef>
                <a:spcPts val="0"/>
              </a:spcBef>
              <a:buFont typeface="+mj-lt"/>
              <a:buAutoNum type="arabicPeriod"/>
            </a:pPr>
            <a:r>
              <a:rPr lang="en-IN" sz="2000" dirty="0"/>
              <a:t>Computer Vision (CV): To understand the content of a given image.</a:t>
            </a:r>
          </a:p>
          <a:p>
            <a:pPr marL="914400" lvl="1" indent="-457200" algn="just">
              <a:lnSpc>
                <a:spcPct val="100000"/>
              </a:lnSpc>
              <a:spcBef>
                <a:spcPts val="0"/>
              </a:spcBef>
              <a:buFont typeface="+mj-lt"/>
              <a:buAutoNum type="arabicPeriod"/>
            </a:pPr>
            <a:r>
              <a:rPr lang="en-IN" sz="2000" dirty="0"/>
              <a:t>Natural Language Generation (NLG): NLG transforms data into plain English text.</a:t>
            </a:r>
          </a:p>
          <a:p>
            <a:pPr algn="just">
              <a:lnSpc>
                <a:spcPct val="100000"/>
              </a:lnSpc>
              <a:spcBef>
                <a:spcPts val="0"/>
              </a:spcBef>
              <a:buFont typeface="Wingdings" panose="05000000000000000000" pitchFamily="2" charset="2"/>
              <a:buChar char="Ø"/>
            </a:pPr>
            <a:r>
              <a:rPr lang="en-IN" sz="2000" dirty="0"/>
              <a:t>Applications of Natural Language Generation (NLG):</a:t>
            </a:r>
          </a:p>
          <a:p>
            <a:pPr marL="914400" lvl="1" indent="-457200" algn="just">
              <a:lnSpc>
                <a:spcPct val="100000"/>
              </a:lnSpc>
              <a:spcBef>
                <a:spcPts val="0"/>
              </a:spcBef>
              <a:buFont typeface="+mj-lt"/>
              <a:buAutoNum type="arabicPeriod"/>
            </a:pPr>
            <a:r>
              <a:rPr lang="en-IN" sz="2000" dirty="0"/>
              <a:t>Freeform text generation: User provides an input, like a phrase, sentence or paragraph and the NLG model generates continuation of this input as output. For instance, Google Smart Compose predicts a phrase following a word input in Gmail.</a:t>
            </a:r>
          </a:p>
          <a:p>
            <a:pPr marL="914400" lvl="1" indent="-457200" algn="just">
              <a:lnSpc>
                <a:spcPct val="100000"/>
              </a:lnSpc>
              <a:spcBef>
                <a:spcPts val="0"/>
              </a:spcBef>
              <a:buFont typeface="+mj-lt"/>
              <a:buAutoNum type="arabicPeriod"/>
            </a:pPr>
            <a:r>
              <a:rPr lang="en-IN" sz="2000" dirty="0"/>
              <a:t>Question Answering: This is a system that can answer questions posed by humans. These systems can be open-ended or close-ended (domain specific).</a:t>
            </a:r>
          </a:p>
        </p:txBody>
      </p:sp>
      <p:sp>
        <p:nvSpPr>
          <p:cNvPr id="4" name="Footer Placeholder 3">
            <a:extLst>
              <a:ext uri="{FF2B5EF4-FFF2-40B4-BE49-F238E27FC236}">
                <a16:creationId xmlns:a16="http://schemas.microsoft.com/office/drawing/2014/main" xmlns="" id="{468DB02D-8EA4-498F-B683-EA0654CD2170}"/>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6D5A5A2A-7919-4717-A349-4EC0FC1119D4}"/>
              </a:ext>
            </a:extLst>
          </p:cNvPr>
          <p:cNvSpPr>
            <a:spLocks noGrp="1"/>
          </p:cNvSpPr>
          <p:nvPr>
            <p:ph type="sldNum" sz="quarter" idx="12"/>
          </p:nvPr>
        </p:nvSpPr>
        <p:spPr/>
        <p:txBody>
          <a:bodyPr/>
          <a:lstStyle/>
          <a:p>
            <a:fld id="{EC53106F-9B43-4B1F-BCB9-D94FA7734D96}" type="slidenum">
              <a:rPr lang="en-IN" smtClean="0"/>
              <a:t>6</a:t>
            </a:fld>
            <a:endParaRPr lang="en-IN"/>
          </a:p>
        </p:txBody>
      </p:sp>
    </p:spTree>
    <p:extLst>
      <p:ext uri="{BB962C8B-B14F-4D97-AF65-F5344CB8AC3E}">
        <p14:creationId xmlns:p14="http://schemas.microsoft.com/office/powerpoint/2010/main" val="885587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914400" lvl="1" indent="-457200" algn="just">
              <a:lnSpc>
                <a:spcPct val="100000"/>
              </a:lnSpc>
              <a:spcBef>
                <a:spcPts val="0"/>
              </a:spcBef>
              <a:buFont typeface="+mj-lt"/>
              <a:buAutoNum type="arabicPeriod" startAt="3"/>
            </a:pPr>
            <a:r>
              <a:rPr lang="en-IN" sz="2000" dirty="0"/>
              <a:t>Summarization: Summarization reduces the amount of information while capturing the most important details in a narrative. This is of two types:</a:t>
            </a:r>
          </a:p>
          <a:p>
            <a:pPr marL="1428750" lvl="2" indent="-514350" algn="just">
              <a:lnSpc>
                <a:spcPct val="100000"/>
              </a:lnSpc>
              <a:spcBef>
                <a:spcPts val="0"/>
              </a:spcBef>
              <a:buFont typeface="+mj-lt"/>
              <a:buAutoNum type="romanLcPeriod"/>
            </a:pPr>
            <a:r>
              <a:rPr lang="en-IN" dirty="0"/>
              <a:t>Extractive Summarization: It takes the most important phrases or sentences from the given text and stitches them together to form a summarized narrative.</a:t>
            </a:r>
          </a:p>
          <a:p>
            <a:pPr marL="1428750" lvl="2" indent="-514350" algn="just">
              <a:lnSpc>
                <a:spcPct val="100000"/>
              </a:lnSpc>
              <a:spcBef>
                <a:spcPts val="0"/>
              </a:spcBef>
              <a:buFont typeface="+mj-lt"/>
              <a:buAutoNum type="romanLcPeriod"/>
            </a:pPr>
            <a:r>
              <a:rPr lang="en-IN" dirty="0"/>
              <a:t>Abstractive Summarization: This is equivalent of a human writing a summary in his / her own words. For instance, headline generation, abstract for journals / whitepaper / etc.</a:t>
            </a:r>
          </a:p>
          <a:p>
            <a:pPr marL="914400" lvl="1" indent="-457200" algn="just">
              <a:lnSpc>
                <a:spcPct val="100000"/>
              </a:lnSpc>
              <a:spcBef>
                <a:spcPts val="0"/>
              </a:spcBef>
              <a:buFont typeface="+mj-lt"/>
              <a:buAutoNum type="arabicPeriod" startAt="3"/>
            </a:pPr>
            <a:r>
              <a:rPr lang="en-IN" sz="2000" dirty="0"/>
              <a:t>Image Captioning</a:t>
            </a:r>
          </a:p>
          <a:p>
            <a:pPr algn="just">
              <a:lnSpc>
                <a:spcPct val="100000"/>
              </a:lnSpc>
              <a:spcBef>
                <a:spcPts val="0"/>
              </a:spcBef>
              <a:buFont typeface="Wingdings" panose="05000000000000000000" pitchFamily="2" charset="2"/>
              <a:buChar char="Ø"/>
            </a:pPr>
            <a:r>
              <a:rPr lang="en-IN" sz="2000" dirty="0"/>
              <a:t>How NLG is different from NLP: NLP is focussed on deriving analytic insights from textual data. Whereas, NLG is used to synthesize textual content by combining analytic output with contextualized narratives. In short, NLP reads while NLG writes.</a:t>
            </a:r>
            <a:endParaRPr lang="en-IN" sz="24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xmlns="" id="{B97B25CD-0BD4-4D74-9919-A088ED2230BC}"/>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6052105-53FA-4F13-AD4C-C4FE4A2E522F}"/>
              </a:ext>
            </a:extLst>
          </p:cNvPr>
          <p:cNvSpPr>
            <a:spLocks noGrp="1"/>
          </p:cNvSpPr>
          <p:nvPr>
            <p:ph type="sldNum" sz="quarter" idx="12"/>
          </p:nvPr>
        </p:nvSpPr>
        <p:spPr/>
        <p:txBody>
          <a:bodyPr/>
          <a:lstStyle/>
          <a:p>
            <a:fld id="{EC53106F-9B43-4B1F-BCB9-D94FA7734D96}" type="slidenum">
              <a:rPr lang="en-IN" smtClean="0"/>
              <a:t>7</a:t>
            </a:fld>
            <a:endParaRPr lang="en-IN"/>
          </a:p>
        </p:txBody>
      </p:sp>
    </p:spTree>
    <p:extLst>
      <p:ext uri="{BB962C8B-B14F-4D97-AF65-F5344CB8AC3E}">
        <p14:creationId xmlns:p14="http://schemas.microsoft.com/office/powerpoint/2010/main" val="4061385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chor="t">
            <a:normAutofit/>
          </a:bodyPr>
          <a:lstStyle/>
          <a:p>
            <a:pPr algn="just">
              <a:lnSpc>
                <a:spcPct val="100000"/>
              </a:lnSpc>
              <a:spcBef>
                <a:spcPts val="0"/>
              </a:spcBef>
              <a:buFont typeface="Wingdings" panose="05000000000000000000" pitchFamily="2" charset="2"/>
              <a:buChar char="Ø"/>
            </a:pPr>
            <a:r>
              <a:rPr lang="en-IN" sz="2000" dirty="0" smtClean="0"/>
              <a:t>Attention Mechanism is one of the most influential ideas in the Deep Learning.</a:t>
            </a:r>
          </a:p>
          <a:p>
            <a:pPr algn="just">
              <a:lnSpc>
                <a:spcPct val="100000"/>
              </a:lnSpc>
              <a:spcBef>
                <a:spcPts val="0"/>
              </a:spcBef>
              <a:buFont typeface="Wingdings" panose="05000000000000000000" pitchFamily="2" charset="2"/>
              <a:buChar char="Ø"/>
            </a:pPr>
            <a:r>
              <a:rPr lang="en-IN" sz="2000" dirty="0" smtClean="0"/>
              <a:t>Initially, this idea was designed for Neural Machine Translation. However, today it can be used in various problems, like Image Captioning, etc.</a:t>
            </a:r>
          </a:p>
          <a:p>
            <a:pPr algn="just">
              <a:lnSpc>
                <a:spcPct val="100000"/>
              </a:lnSpc>
              <a:spcBef>
                <a:spcPts val="0"/>
              </a:spcBef>
              <a:buFont typeface="Wingdings" panose="05000000000000000000" pitchFamily="2" charset="2"/>
              <a:buChar char="Ø"/>
            </a:pPr>
            <a:r>
              <a:rPr lang="en-IN" sz="2000" dirty="0" smtClean="0"/>
              <a:t>As we know, there is a classical Encoder / Decoder based solution for Image Captioning. The drawback with that classical approach is:</a:t>
            </a:r>
          </a:p>
          <a:p>
            <a:pPr marL="457200" lvl="1" indent="0" algn="just">
              <a:lnSpc>
                <a:spcPct val="100000"/>
              </a:lnSpc>
              <a:spcBef>
                <a:spcPts val="0"/>
              </a:spcBef>
              <a:buNone/>
            </a:pPr>
            <a:r>
              <a:rPr lang="en-GB" sz="2000" dirty="0"/>
              <a:t>Since each word of the caption would be defining a part of the image, thus by considering the whole representation of image to generate the next word of caption which will be describing a part of </a:t>
            </a:r>
            <a:r>
              <a:rPr lang="en-GB" sz="2000" dirty="0" smtClean="0"/>
              <a:t>the image </a:t>
            </a:r>
            <a:r>
              <a:rPr lang="en-GB" sz="2000" dirty="0"/>
              <a:t>would not be efficient, especially for long captions or descriptions</a:t>
            </a:r>
            <a:r>
              <a:rPr lang="en-GB" sz="2000" dirty="0" smtClean="0"/>
              <a:t>.</a:t>
            </a:r>
            <a:endParaRPr lang="en-IN" sz="2000" dirty="0" smtClean="0"/>
          </a:p>
          <a:p>
            <a:pPr algn="just">
              <a:lnSpc>
                <a:spcPct val="100000"/>
              </a:lnSpc>
              <a:spcBef>
                <a:spcPts val="0"/>
              </a:spcBef>
              <a:buFont typeface="Wingdings" panose="05000000000000000000" pitchFamily="2" charset="2"/>
              <a:buChar char="Ø"/>
            </a:pPr>
            <a:r>
              <a:rPr lang="en-IN" sz="2000" dirty="0" smtClean="0"/>
              <a:t>Attention mechanism is a complex cognitive ability that human possess. When people receive information, they consciously ignore some of the secondary information. This ability of self selection is called Attention.</a:t>
            </a:r>
          </a:p>
          <a:p>
            <a:pPr algn="just">
              <a:lnSpc>
                <a:spcPct val="100000"/>
              </a:lnSpc>
              <a:spcBef>
                <a:spcPts val="0"/>
              </a:spcBef>
              <a:buFont typeface="Wingdings" panose="05000000000000000000" pitchFamily="2" charset="2"/>
              <a:buChar char="Ø"/>
            </a:pPr>
            <a:r>
              <a:rPr lang="en-IN" sz="2000" dirty="0" smtClean="0"/>
              <a:t>Attention Mechanism allows the neural networks to have the ability to focus on its subset of inputs to select specific features.</a:t>
            </a:r>
          </a:p>
          <a:p>
            <a:pPr algn="just">
              <a:lnSpc>
                <a:spcPct val="100000"/>
              </a:lnSpc>
              <a:spcBef>
                <a:spcPts val="0"/>
              </a:spcBef>
              <a:buFont typeface="Wingdings" panose="05000000000000000000" pitchFamily="2" charset="2"/>
              <a:buChar char="Ø"/>
            </a:pPr>
            <a:r>
              <a:rPr lang="en-IN" sz="2000" dirty="0" smtClean="0"/>
              <a:t>Neural Network architecture with Attention Mechanism for Image Captioning is also an Encoder / Decoder like classical Encoder / Decoder solution but with an additional layer, called as Attention Mechanism.</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8</a:t>
            </a:fld>
            <a:endParaRPr lang="en-IN"/>
          </a:p>
        </p:txBody>
      </p:sp>
    </p:spTree>
    <p:extLst>
      <p:ext uri="{BB962C8B-B14F-4D97-AF65-F5344CB8AC3E}">
        <p14:creationId xmlns:p14="http://schemas.microsoft.com/office/powerpoint/2010/main" val="3797686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Attention Mechanism was actually developed for Neural Machine Translation (i.e., translating text from one natural language to another). For this, Attention Mechanism gets text in one natural language and translate it into another natural language, as depicted below:</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a:p>
          <a:p>
            <a:pPr marL="457200" lvl="1" indent="0" algn="just">
              <a:lnSpc>
                <a:spcPct val="100000"/>
              </a:lnSpc>
              <a:spcBef>
                <a:spcPts val="0"/>
              </a:spcBef>
              <a:buNone/>
            </a:pPr>
            <a:r>
              <a:rPr lang="en-IN" sz="2000" dirty="0" smtClean="0"/>
              <a:t>Thus, in case of Neural Machine Translation, input and output, both are text.</a:t>
            </a:r>
            <a:endParaRPr lang="en-IN" sz="2000" dirty="0"/>
          </a:p>
          <a:p>
            <a:pPr algn="just">
              <a:lnSpc>
                <a:spcPct val="100000"/>
              </a:lnSpc>
              <a:spcBef>
                <a:spcPts val="0"/>
              </a:spcBef>
              <a:buFont typeface="Wingdings" pitchFamily="2" charset="2"/>
              <a:buChar char="Ø"/>
            </a:pPr>
            <a:r>
              <a:rPr lang="en-IN" sz="2000" dirty="0" smtClean="0"/>
              <a:t>Whereas, in case of Image Captioning, input is an image and output is text. That’s why Attention Mechanism was modified to take an image as input. This modified version of Attention Mechanism is known as Visual Attention Mechanism because it takes an image as input.</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9</a:t>
            </a:fld>
            <a:endParaRPr lang="en-IN"/>
          </a:p>
        </p:txBody>
      </p:sp>
      <p:sp>
        <p:nvSpPr>
          <p:cNvPr id="6" name="Cube 5"/>
          <p:cNvSpPr/>
          <p:nvPr/>
        </p:nvSpPr>
        <p:spPr>
          <a:xfrm>
            <a:off x="4495800" y="2208276"/>
            <a:ext cx="2407920" cy="17084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Neural Machine Translation with Attention Mechanism</a:t>
            </a:r>
            <a:endParaRPr lang="en-GB" dirty="0"/>
          </a:p>
        </p:txBody>
      </p:sp>
      <p:sp>
        <p:nvSpPr>
          <p:cNvPr id="7" name="TextBox 6"/>
          <p:cNvSpPr txBox="1"/>
          <p:nvPr/>
        </p:nvSpPr>
        <p:spPr>
          <a:xfrm>
            <a:off x="1310641" y="2708535"/>
            <a:ext cx="2499359" cy="707886"/>
          </a:xfrm>
          <a:prstGeom prst="rect">
            <a:avLst/>
          </a:prstGeom>
          <a:noFill/>
        </p:spPr>
        <p:txBody>
          <a:bodyPr wrap="square" rtlCol="0">
            <a:spAutoFit/>
          </a:bodyPr>
          <a:lstStyle/>
          <a:p>
            <a:r>
              <a:rPr lang="en-US" sz="2000" dirty="0" smtClean="0"/>
              <a:t>A dog is running fast over the beach.</a:t>
            </a:r>
            <a:endParaRPr lang="en-GB" sz="2000" dirty="0"/>
          </a:p>
        </p:txBody>
      </p:sp>
      <p:pic>
        <p:nvPicPr>
          <p:cNvPr id="1027" name="Picture 3" descr="Z:\transl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2844931"/>
            <a:ext cx="3920118" cy="414903"/>
          </a:xfrm>
          <a:prstGeom prst="rect">
            <a:avLst/>
          </a:prstGeom>
          <a:noFill/>
          <a:extLst>
            <a:ext uri="{909E8E84-426E-40DD-AFC4-6F175D3DCCD1}">
              <a14:hiddenFill xmlns:a14="http://schemas.microsoft.com/office/drawing/2010/main">
                <a:solidFill>
                  <a:srgbClr val="FFFFFF"/>
                </a:solidFill>
              </a14:hiddenFill>
            </a:ext>
          </a:extLst>
        </p:spPr>
      </p:pic>
      <p:sp>
        <p:nvSpPr>
          <p:cNvPr id="9" name="Right Arrow 8"/>
          <p:cNvSpPr/>
          <p:nvPr/>
        </p:nvSpPr>
        <p:spPr>
          <a:xfrm>
            <a:off x="3611880" y="2820162"/>
            <a:ext cx="84810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ight Arrow 11"/>
          <p:cNvSpPr/>
          <p:nvPr/>
        </p:nvSpPr>
        <p:spPr>
          <a:xfrm>
            <a:off x="6916293" y="2810066"/>
            <a:ext cx="61798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ube 12"/>
          <p:cNvSpPr/>
          <p:nvPr/>
        </p:nvSpPr>
        <p:spPr>
          <a:xfrm>
            <a:off x="4701540" y="5242560"/>
            <a:ext cx="1996440" cy="10972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Visual Attention Mechanism</a:t>
            </a:r>
            <a:endParaRPr lang="en-GB" dirty="0"/>
          </a:p>
        </p:txBody>
      </p:sp>
      <p:pic>
        <p:nvPicPr>
          <p:cNvPr id="1028" name="Picture 4" descr="Z:\asia_market_fea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191" y="5334000"/>
            <a:ext cx="2083689" cy="107777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534276" y="5518942"/>
            <a:ext cx="3920118" cy="707886"/>
          </a:xfrm>
          <a:prstGeom prst="rect">
            <a:avLst/>
          </a:prstGeom>
          <a:noFill/>
        </p:spPr>
        <p:txBody>
          <a:bodyPr wrap="square" rtlCol="0">
            <a:spAutoFit/>
          </a:bodyPr>
          <a:lstStyle/>
          <a:p>
            <a:pPr algn="just"/>
            <a:r>
              <a:rPr lang="en-US" sz="2000" dirty="0" smtClean="0"/>
              <a:t>A smiling man is sitting in his vegetable shop</a:t>
            </a:r>
            <a:endParaRPr lang="en-GB" sz="2000" dirty="0"/>
          </a:p>
        </p:txBody>
      </p:sp>
      <p:sp>
        <p:nvSpPr>
          <p:cNvPr id="16" name="Right Arrow 15"/>
          <p:cNvSpPr/>
          <p:nvPr/>
        </p:nvSpPr>
        <p:spPr>
          <a:xfrm>
            <a:off x="3611880" y="5630569"/>
            <a:ext cx="107175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ight Arrow 16"/>
          <p:cNvSpPr/>
          <p:nvPr/>
        </p:nvSpPr>
        <p:spPr>
          <a:xfrm>
            <a:off x="6697980" y="5548884"/>
            <a:ext cx="8362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82608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3047</TotalTime>
  <Words>6163</Words>
  <Application>Microsoft Office PowerPoint</Application>
  <PresentationFormat>Custom</PresentationFormat>
  <Paragraphs>625</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Image Captioning Using Attention Mechanism</vt:lpstr>
      <vt:lpstr>Introduction</vt:lpstr>
      <vt:lpstr>Introduction…</vt:lpstr>
      <vt:lpstr>Introduction…</vt:lpstr>
      <vt:lpstr>Dataset</vt:lpstr>
      <vt:lpstr>Technology</vt:lpstr>
      <vt:lpstr>Technology…</vt:lpstr>
      <vt:lpstr>Attention Mechanism</vt:lpstr>
      <vt:lpstr>Attention Mechanism…</vt:lpstr>
      <vt:lpstr>Attention Mechanism…</vt:lpstr>
      <vt:lpstr>Attention Mechanism…</vt:lpstr>
      <vt:lpstr>Attention Mechanism…</vt:lpstr>
      <vt:lpstr>Attention Mechanism…</vt:lpstr>
      <vt:lpstr>Attention Mechanism…</vt:lpstr>
      <vt:lpstr>Attention Mechanism…</vt:lpstr>
      <vt:lpstr>Evaluation Metric</vt:lpstr>
      <vt:lpstr>Evaluation Metric…</vt:lpstr>
      <vt:lpstr>Evaluation Metric…</vt:lpstr>
      <vt:lpstr>Evaluation Metric…</vt:lpstr>
      <vt:lpstr>Evaluation Metric…</vt:lpstr>
      <vt:lpstr>Evaluation Metric…</vt:lpstr>
      <vt:lpstr>Evaluation Metric…</vt:lpstr>
      <vt:lpstr>Evaluation Metric…</vt:lpstr>
      <vt:lpstr>Scripts Execution Flow</vt:lpstr>
      <vt:lpstr>Scripts Execution Flow…</vt:lpstr>
      <vt:lpstr>Scripts Execution Flow…</vt:lpstr>
      <vt:lpstr>Scripts Execution Flow…</vt:lpstr>
      <vt:lpstr>Scripts Execution Flow…</vt:lpstr>
      <vt:lpstr>Scripts Execution Flow…</vt:lpstr>
      <vt:lpstr>Pre-Trained Models</vt:lpstr>
      <vt:lpstr>Training &amp; Neural Networks Specific</vt:lpstr>
      <vt:lpstr>Training &amp; Neural Networks Specific…</vt:lpstr>
      <vt:lpstr>Training &amp; Neural Networks Specific…</vt:lpstr>
      <vt:lpstr>Training &amp; Neural Networks Specific…</vt:lpstr>
      <vt:lpstr>Training &amp; Neural Networks Specific…</vt:lpstr>
      <vt:lpstr>Result</vt:lpstr>
      <vt:lpstr>Result…</vt:lpstr>
      <vt:lpstr>Result…</vt:lpstr>
      <vt:lpstr>Conclusion</vt:lpstr>
      <vt:lpstr>Future Work</vt:lpstr>
      <vt:lpstr>Template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Classical Encoder / Decoder Approach</dc:title>
  <dc:creator>Sanjay40 Singh</dc:creator>
  <cp:lastModifiedBy>Sanjay Singh</cp:lastModifiedBy>
  <cp:revision>272</cp:revision>
  <dcterms:created xsi:type="dcterms:W3CDTF">2021-05-05T11:03:14Z</dcterms:created>
  <dcterms:modified xsi:type="dcterms:W3CDTF">2021-06-14T03:40:23Z</dcterms:modified>
</cp:coreProperties>
</file>