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60" r:id="rId4"/>
    <p:sldId id="261" r:id="rId5"/>
    <p:sldId id="262" r:id="rId6"/>
    <p:sldId id="263" r:id="rId7"/>
    <p:sldId id="264" r:id="rId8"/>
    <p:sldId id="296" r:id="rId9"/>
    <p:sldId id="304" r:id="rId10"/>
    <p:sldId id="298" r:id="rId11"/>
    <p:sldId id="299" r:id="rId12"/>
    <p:sldId id="300" r:id="rId13"/>
    <p:sldId id="301" r:id="rId14"/>
    <p:sldId id="302" r:id="rId15"/>
    <p:sldId id="303" r:id="rId16"/>
    <p:sldId id="266" r:id="rId17"/>
    <p:sldId id="267" r:id="rId18"/>
    <p:sldId id="268" r:id="rId19"/>
    <p:sldId id="269" r:id="rId20"/>
    <p:sldId id="270" r:id="rId21"/>
    <p:sldId id="271" r:id="rId22"/>
    <p:sldId id="272" r:id="rId23"/>
    <p:sldId id="273" r:id="rId24"/>
    <p:sldId id="265" r:id="rId25"/>
    <p:sldId id="275" r:id="rId26"/>
    <p:sldId id="274" r:id="rId27"/>
    <p:sldId id="297" r:id="rId28"/>
    <p:sldId id="306" r:id="rId29"/>
    <p:sldId id="308" r:id="rId30"/>
    <p:sldId id="284" r:id="rId31"/>
    <p:sldId id="309" r:id="rId32"/>
    <p:sldId id="310" r:id="rId33"/>
    <p:sldId id="305" r:id="rId34"/>
    <p:sldId id="291" r:id="rId35"/>
    <p:sldId id="292" r:id="rId36"/>
    <p:sldId id="293" r:id="rId37"/>
    <p:sldId id="294" r:id="rId38"/>
    <p:sldId id="295" r:id="rId39"/>
    <p:sldId id="307" r:id="rId40"/>
    <p:sldId id="25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31-05-2021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31-05-2021</a:t>
            </a:fld>
            <a:endParaRPr lang="en-IN"/>
          </a:p>
        </p:txBody>
      </p:sp>
      <p:sp>
        <p:nvSpPr>
          <p:cNvPr id="5" name="Footer Placeholder 4">
            <a:extLst>
              <a:ext uri="{FF2B5EF4-FFF2-40B4-BE49-F238E27FC236}">
                <a16:creationId xmlns=""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31-05-2021</a:t>
            </a:fld>
            <a:endParaRPr lang="en-IN"/>
          </a:p>
        </p:txBody>
      </p:sp>
      <p:sp>
        <p:nvSpPr>
          <p:cNvPr id="5" name="Footer Placeholder 4">
            <a:extLst>
              <a:ext uri="{FF2B5EF4-FFF2-40B4-BE49-F238E27FC236}">
                <a16:creationId xmlns=""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31-05-2021</a:t>
            </a:fld>
            <a:endParaRPr lang="en-IN"/>
          </a:p>
        </p:txBody>
      </p:sp>
      <p:sp>
        <p:nvSpPr>
          <p:cNvPr id="5" name="Footer Placeholder 4">
            <a:extLst>
              <a:ext uri="{FF2B5EF4-FFF2-40B4-BE49-F238E27FC236}">
                <a16:creationId xmlns=""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31-05-2021</a:t>
            </a:fld>
            <a:endParaRPr lang="en-IN"/>
          </a:p>
        </p:txBody>
      </p:sp>
      <p:sp>
        <p:nvSpPr>
          <p:cNvPr id="5" name="Footer Placeholder 4">
            <a:extLst>
              <a:ext uri="{FF2B5EF4-FFF2-40B4-BE49-F238E27FC236}">
                <a16:creationId xmlns=""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31-05-2021</a:t>
            </a:fld>
            <a:endParaRPr lang="en-IN"/>
          </a:p>
        </p:txBody>
      </p:sp>
      <p:sp>
        <p:nvSpPr>
          <p:cNvPr id="5" name="Footer Placeholder 4">
            <a:extLst>
              <a:ext uri="{FF2B5EF4-FFF2-40B4-BE49-F238E27FC236}">
                <a16:creationId xmlns=""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31-05-2021</a:t>
            </a:fld>
            <a:endParaRPr lang="en-IN"/>
          </a:p>
        </p:txBody>
      </p:sp>
      <p:sp>
        <p:nvSpPr>
          <p:cNvPr id="6" name="Footer Placeholder 5">
            <a:extLst>
              <a:ext uri="{FF2B5EF4-FFF2-40B4-BE49-F238E27FC236}">
                <a16:creationId xmlns=""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31-05-2021</a:t>
            </a:fld>
            <a:endParaRPr lang="en-IN"/>
          </a:p>
        </p:txBody>
      </p:sp>
      <p:sp>
        <p:nvSpPr>
          <p:cNvPr id="8" name="Footer Placeholder 7">
            <a:extLst>
              <a:ext uri="{FF2B5EF4-FFF2-40B4-BE49-F238E27FC236}">
                <a16:creationId xmlns=""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31-05-2021</a:t>
            </a:fld>
            <a:endParaRPr lang="en-IN"/>
          </a:p>
        </p:txBody>
      </p:sp>
      <p:sp>
        <p:nvSpPr>
          <p:cNvPr id="4" name="Footer Placeholder 3">
            <a:extLst>
              <a:ext uri="{FF2B5EF4-FFF2-40B4-BE49-F238E27FC236}">
                <a16:creationId xmlns=""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31-05-2021</a:t>
            </a:fld>
            <a:endParaRPr lang="en-IN"/>
          </a:p>
        </p:txBody>
      </p:sp>
      <p:sp>
        <p:nvSpPr>
          <p:cNvPr id="3" name="Footer Placeholder 2">
            <a:extLst>
              <a:ext uri="{FF2B5EF4-FFF2-40B4-BE49-F238E27FC236}">
                <a16:creationId xmlns=""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31-05-2021</a:t>
            </a:fld>
            <a:endParaRPr lang="en-IN"/>
          </a:p>
        </p:txBody>
      </p:sp>
      <p:sp>
        <p:nvSpPr>
          <p:cNvPr id="6" name="Footer Placeholder 5">
            <a:extLst>
              <a:ext uri="{FF2B5EF4-FFF2-40B4-BE49-F238E27FC236}">
                <a16:creationId xmlns=""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31-05-2021</a:t>
            </a:fld>
            <a:endParaRPr lang="en-IN"/>
          </a:p>
        </p:txBody>
      </p:sp>
      <p:sp>
        <p:nvSpPr>
          <p:cNvPr id="6" name="Footer Placeholder 5">
            <a:extLst>
              <a:ext uri="{FF2B5EF4-FFF2-40B4-BE49-F238E27FC236}">
                <a16:creationId xmlns=""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31-05-2021</a:t>
            </a:fld>
            <a:endParaRPr lang="en-IN"/>
          </a:p>
        </p:txBody>
      </p:sp>
      <p:sp>
        <p:nvSpPr>
          <p:cNvPr id="5" name="Footer Placeholder 4">
            <a:extLst>
              <a:ext uri="{FF2B5EF4-FFF2-40B4-BE49-F238E27FC236}">
                <a16:creationId xmlns=""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a:bodyPr>
          <a:lstStyle/>
          <a:p>
            <a:r>
              <a:rPr lang="en-IN" dirty="0"/>
              <a:t>Image Captioning Using </a:t>
            </a:r>
            <a:r>
              <a:rPr lang="en-IN" dirty="0" smtClean="0"/>
              <a:t>Attention Mechanism</a:t>
            </a:r>
            <a:endParaRPr lang="en-IN" dirty="0"/>
          </a:p>
        </p:txBody>
      </p:sp>
      <p:sp>
        <p:nvSpPr>
          <p:cNvPr id="3" name="Subtitle 2">
            <a:extLst>
              <a:ext uri="{FF2B5EF4-FFF2-40B4-BE49-F238E27FC236}">
                <a16:creationId xmlns=""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With Attention Mechanism for Image Captioning, the image is first divided into n parts and we compute representation of each part (representation of each part is denoted by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 </a:t>
            </a:r>
            <a:r>
              <a:rPr lang="en-IN" sz="2000" dirty="0" err="1" smtClean="0"/>
              <a:t>h</a:t>
            </a:r>
            <a:r>
              <a:rPr lang="en-IN" sz="2000" baseline="-25000" dirty="0" err="1" smtClean="0"/>
              <a:t>n</a:t>
            </a:r>
            <a:r>
              <a:rPr lang="en-IN" sz="2000" dirty="0" smtClean="0"/>
              <a:t>)</a:t>
            </a:r>
            <a:r>
              <a:rPr lang="en-IN" sz="2000" dirty="0"/>
              <a:t> </a:t>
            </a:r>
            <a:r>
              <a:rPr lang="en-IN" sz="2000" dirty="0" smtClean="0"/>
              <a:t>by a CNN (Convolutional Neural Network).</a:t>
            </a:r>
          </a:p>
          <a:p>
            <a:pPr marL="457200" lvl="1" indent="0" algn="just">
              <a:lnSpc>
                <a:spcPct val="100000"/>
              </a:lnSpc>
              <a:spcBef>
                <a:spcPts val="0"/>
              </a:spcBef>
              <a:buNone/>
            </a:pPr>
            <a:r>
              <a:rPr lang="en-IN" sz="2000" dirty="0" smtClean="0"/>
              <a:t>When the RNN (Recurrent Neural Network) is generating a new word, the Attention Mechanism focuses on the relevant part of the image. So, the decoder uses the specific parts of input image while generating a new (or next) word. Following is the example: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pic>
        <p:nvPicPr>
          <p:cNvPr id="1026" name="Picture 2" descr="Z:\ImageCaptioning_AttentionMe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139440"/>
            <a:ext cx="10226040"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1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architecture of our Neural Network with Attention Mechanism for Image Captioning (similar to Classical Encoder / Decoder architecture but with an additional layer of Attention Mechanism AM):</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pic>
        <p:nvPicPr>
          <p:cNvPr id="2050" name="Picture 2" descr="Z:\ca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118" y="3113006"/>
            <a:ext cx="2468882" cy="1780938"/>
          </a:xfrm>
          <a:prstGeom prst="rect">
            <a:avLst/>
          </a:prstGeom>
          <a:noFill/>
          <a:extLst>
            <a:ext uri="{909E8E84-426E-40DD-AFC4-6F175D3DCCD1}">
              <a14:hiddenFill xmlns:a14="http://schemas.microsoft.com/office/drawing/2010/main">
                <a:solidFill>
                  <a:srgbClr val="FFFFFF"/>
                </a:solidFill>
              </a14:hiddenFill>
            </a:ext>
          </a:extLst>
        </p:spPr>
      </p:pic>
      <p:sp>
        <p:nvSpPr>
          <p:cNvPr id="6" name="Cube 5"/>
          <p:cNvSpPr/>
          <p:nvPr/>
        </p:nvSpPr>
        <p:spPr>
          <a:xfrm>
            <a:off x="4710684" y="339539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p>
        </p:txBody>
      </p:sp>
      <p:sp>
        <p:nvSpPr>
          <p:cNvPr id="7" name="Flowchart: Connector 6"/>
          <p:cNvSpPr/>
          <p:nvPr/>
        </p:nvSpPr>
        <p:spPr>
          <a:xfrm>
            <a:off x="6644640" y="2183366"/>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1</a:t>
            </a:r>
            <a:endParaRPr lang="en-GB" baseline="-25000" dirty="0"/>
          </a:p>
        </p:txBody>
      </p:sp>
      <p:sp>
        <p:nvSpPr>
          <p:cNvPr id="9" name="Flowchart: Connector 8"/>
          <p:cNvSpPr/>
          <p:nvPr/>
        </p:nvSpPr>
        <p:spPr>
          <a:xfrm>
            <a:off x="6659880" y="289450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2</a:t>
            </a:r>
            <a:endParaRPr lang="en-GB" baseline="-25000" dirty="0"/>
          </a:p>
        </p:txBody>
      </p:sp>
      <p:sp>
        <p:nvSpPr>
          <p:cNvPr id="10" name="Flowchart: Connector 9"/>
          <p:cNvSpPr/>
          <p:nvPr/>
        </p:nvSpPr>
        <p:spPr>
          <a:xfrm>
            <a:off x="6659880" y="362602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3</a:t>
            </a:r>
            <a:endParaRPr lang="en-GB" baseline="-25000" dirty="0"/>
          </a:p>
        </p:txBody>
      </p:sp>
      <p:cxnSp>
        <p:nvCxnSpPr>
          <p:cNvPr id="11" name="Straight Connector 10"/>
          <p:cNvCxnSpPr>
            <a:stCxn id="10" idx="4"/>
          </p:cNvCxnSpPr>
          <p:nvPr/>
        </p:nvCxnSpPr>
        <p:spPr>
          <a:xfrm flipH="1">
            <a:off x="6949440" y="4231576"/>
            <a:ext cx="15240" cy="133102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644640" y="5562600"/>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y</a:t>
            </a:r>
            <a:r>
              <a:rPr lang="en-US" baseline="-25000" dirty="0" err="1" smtClean="0"/>
              <a:t>n</a:t>
            </a:r>
            <a:endParaRPr lang="en-GB" baseline="-25000" dirty="0"/>
          </a:p>
        </p:txBody>
      </p:sp>
      <p:sp>
        <p:nvSpPr>
          <p:cNvPr id="15" name="Right Arrow 14"/>
          <p:cNvSpPr/>
          <p:nvPr/>
        </p:nvSpPr>
        <p:spPr>
          <a:xfrm>
            <a:off x="3810000" y="3761159"/>
            <a:ext cx="9006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926836" y="3761159"/>
            <a:ext cx="7178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818120" y="2277926"/>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19" name="Rectangle 18"/>
          <p:cNvSpPr/>
          <p:nvPr/>
        </p:nvSpPr>
        <p:spPr>
          <a:xfrm>
            <a:off x="7833360" y="299309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 name="Rectangle 19"/>
          <p:cNvSpPr/>
          <p:nvPr/>
        </p:nvSpPr>
        <p:spPr>
          <a:xfrm>
            <a:off x="7833360" y="372461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1" name="Rectangle 20"/>
          <p:cNvSpPr/>
          <p:nvPr/>
        </p:nvSpPr>
        <p:spPr>
          <a:xfrm>
            <a:off x="7818120" y="5661197"/>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cxnSp>
        <p:nvCxnSpPr>
          <p:cNvPr id="22" name="Straight Connector 21"/>
          <p:cNvCxnSpPr/>
          <p:nvPr/>
        </p:nvCxnSpPr>
        <p:spPr>
          <a:xfrm>
            <a:off x="8183880" y="4420514"/>
            <a:ext cx="0" cy="105601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991600" y="2281963"/>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5" name="Rectangle 24"/>
          <p:cNvSpPr/>
          <p:nvPr/>
        </p:nvSpPr>
        <p:spPr>
          <a:xfrm>
            <a:off x="8991600" y="2993099"/>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6" name="Rectangle 25"/>
          <p:cNvSpPr/>
          <p:nvPr/>
        </p:nvSpPr>
        <p:spPr>
          <a:xfrm>
            <a:off x="8991600" y="3724618"/>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7" name="Rectangle 26"/>
          <p:cNvSpPr/>
          <p:nvPr/>
        </p:nvSpPr>
        <p:spPr>
          <a:xfrm>
            <a:off x="8991600" y="5661197"/>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cxnSp>
        <p:nvCxnSpPr>
          <p:cNvPr id="28" name="Straight Connector 27"/>
          <p:cNvCxnSpPr/>
          <p:nvPr/>
        </p:nvCxnSpPr>
        <p:spPr>
          <a:xfrm>
            <a:off x="9403080" y="4404360"/>
            <a:ext cx="0" cy="97536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a:off x="9860280" y="2486143"/>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867900" y="3229781"/>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7900" y="3928797"/>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67900" y="5865376"/>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49840" y="2262923"/>
            <a:ext cx="701346" cy="369332"/>
          </a:xfrm>
          <a:prstGeom prst="rect">
            <a:avLst/>
          </a:prstGeom>
          <a:noFill/>
        </p:spPr>
        <p:txBody>
          <a:bodyPr wrap="none" rtlCol="0">
            <a:spAutoFit/>
          </a:bodyPr>
          <a:lstStyle/>
          <a:p>
            <a:r>
              <a:rPr lang="en-US" dirty="0" smtClean="0"/>
              <a:t>many</a:t>
            </a:r>
            <a:endParaRPr lang="en-GB" dirty="0"/>
          </a:p>
        </p:txBody>
      </p:sp>
      <p:sp>
        <p:nvSpPr>
          <p:cNvPr id="35" name="TextBox 34"/>
          <p:cNvSpPr txBox="1"/>
          <p:nvPr/>
        </p:nvSpPr>
        <p:spPr>
          <a:xfrm>
            <a:off x="10157460" y="3029875"/>
            <a:ext cx="557076" cy="369332"/>
          </a:xfrm>
          <a:prstGeom prst="rect">
            <a:avLst/>
          </a:prstGeom>
          <a:noFill/>
        </p:spPr>
        <p:txBody>
          <a:bodyPr wrap="none" rtlCol="0">
            <a:spAutoFit/>
          </a:bodyPr>
          <a:lstStyle/>
          <a:p>
            <a:r>
              <a:rPr lang="en-US" dirty="0" smtClean="0"/>
              <a:t>cars</a:t>
            </a:r>
            <a:endParaRPr lang="en-GB" dirty="0"/>
          </a:p>
        </p:txBody>
      </p:sp>
      <p:sp>
        <p:nvSpPr>
          <p:cNvPr id="36" name="TextBox 35"/>
          <p:cNvSpPr txBox="1"/>
          <p:nvPr/>
        </p:nvSpPr>
        <p:spPr>
          <a:xfrm>
            <a:off x="10157460" y="3724619"/>
            <a:ext cx="487826" cy="369332"/>
          </a:xfrm>
          <a:prstGeom prst="rect">
            <a:avLst/>
          </a:prstGeom>
          <a:noFill/>
        </p:spPr>
        <p:txBody>
          <a:bodyPr wrap="none" rtlCol="0">
            <a:spAutoFit/>
          </a:bodyPr>
          <a:lstStyle/>
          <a:p>
            <a:r>
              <a:rPr lang="en-US" dirty="0" smtClean="0"/>
              <a:t>are</a:t>
            </a:r>
            <a:endParaRPr lang="en-GB" dirty="0"/>
          </a:p>
        </p:txBody>
      </p:sp>
      <p:sp>
        <p:nvSpPr>
          <p:cNvPr id="37" name="TextBox 36"/>
          <p:cNvSpPr txBox="1"/>
          <p:nvPr/>
        </p:nvSpPr>
        <p:spPr>
          <a:xfrm>
            <a:off x="10157460" y="5680710"/>
            <a:ext cx="615361" cy="369332"/>
          </a:xfrm>
          <a:prstGeom prst="rect">
            <a:avLst/>
          </a:prstGeom>
          <a:noFill/>
        </p:spPr>
        <p:txBody>
          <a:bodyPr wrap="none" rtlCol="0">
            <a:spAutoFit/>
          </a:bodyPr>
          <a:lstStyle/>
          <a:p>
            <a:r>
              <a:rPr lang="en-US" dirty="0" smtClean="0"/>
              <a:t>road</a:t>
            </a:r>
            <a:endParaRPr lang="en-GB" dirty="0"/>
          </a:p>
        </p:txBody>
      </p:sp>
      <p:cxnSp>
        <p:nvCxnSpPr>
          <p:cNvPr id="38" name="Straight Arrow Connector 37"/>
          <p:cNvCxnSpPr>
            <a:stCxn id="7" idx="6"/>
            <a:endCxn id="16" idx="1"/>
          </p:cNvCxnSpPr>
          <p:nvPr/>
        </p:nvCxnSpPr>
        <p:spPr>
          <a:xfrm flipV="1">
            <a:off x="7254240" y="2482106"/>
            <a:ext cx="5638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9" idx="1"/>
          </p:cNvCxnSpPr>
          <p:nvPr/>
        </p:nvCxnSpPr>
        <p:spPr>
          <a:xfrm>
            <a:off x="7254240" y="2486143"/>
            <a:ext cx="579120" cy="71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6"/>
            <a:endCxn id="20" idx="1"/>
          </p:cNvCxnSpPr>
          <p:nvPr/>
        </p:nvCxnSpPr>
        <p:spPr>
          <a:xfrm>
            <a:off x="7254240" y="2486143"/>
            <a:ext cx="579120" cy="1442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6"/>
          </p:cNvCxnSpPr>
          <p:nvPr/>
        </p:nvCxnSpPr>
        <p:spPr>
          <a:xfrm>
            <a:off x="7254240" y="2486143"/>
            <a:ext cx="563880" cy="3194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6"/>
            <a:endCxn id="16" idx="1"/>
          </p:cNvCxnSpPr>
          <p:nvPr/>
        </p:nvCxnSpPr>
        <p:spPr>
          <a:xfrm flipV="1">
            <a:off x="7269480" y="2482106"/>
            <a:ext cx="548640" cy="715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6"/>
            <a:endCxn id="19" idx="1"/>
          </p:cNvCxnSpPr>
          <p:nvPr/>
        </p:nvCxnSpPr>
        <p:spPr>
          <a:xfrm>
            <a:off x="7269480" y="319727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20" idx="1"/>
          </p:cNvCxnSpPr>
          <p:nvPr/>
        </p:nvCxnSpPr>
        <p:spPr>
          <a:xfrm>
            <a:off x="7269480" y="3197279"/>
            <a:ext cx="56388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6"/>
            <a:endCxn id="21" idx="1"/>
          </p:cNvCxnSpPr>
          <p:nvPr/>
        </p:nvCxnSpPr>
        <p:spPr>
          <a:xfrm>
            <a:off x="7269480" y="3197279"/>
            <a:ext cx="548640" cy="266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6"/>
          </p:cNvCxnSpPr>
          <p:nvPr/>
        </p:nvCxnSpPr>
        <p:spPr>
          <a:xfrm flipV="1">
            <a:off x="7269480" y="2632255"/>
            <a:ext cx="548640" cy="129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6"/>
          </p:cNvCxnSpPr>
          <p:nvPr/>
        </p:nvCxnSpPr>
        <p:spPr>
          <a:xfrm flipV="1">
            <a:off x="7269480" y="3280527"/>
            <a:ext cx="548640" cy="6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6"/>
            <a:endCxn id="20" idx="1"/>
          </p:cNvCxnSpPr>
          <p:nvPr/>
        </p:nvCxnSpPr>
        <p:spPr>
          <a:xfrm>
            <a:off x="7269480" y="392879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0" idx="6"/>
            <a:endCxn id="21" idx="1"/>
          </p:cNvCxnSpPr>
          <p:nvPr/>
        </p:nvCxnSpPr>
        <p:spPr>
          <a:xfrm>
            <a:off x="7269480" y="3928799"/>
            <a:ext cx="548640" cy="1936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6"/>
          </p:cNvCxnSpPr>
          <p:nvPr/>
        </p:nvCxnSpPr>
        <p:spPr>
          <a:xfrm flipV="1">
            <a:off x="7254240" y="2632255"/>
            <a:ext cx="579120" cy="323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13" idx="6"/>
          </p:cNvCxnSpPr>
          <p:nvPr/>
        </p:nvCxnSpPr>
        <p:spPr>
          <a:xfrm flipV="1">
            <a:off x="7254240" y="3399207"/>
            <a:ext cx="579120" cy="246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a:stCxn id="13" idx="6"/>
          </p:cNvCxnSpPr>
          <p:nvPr/>
        </p:nvCxnSpPr>
        <p:spPr>
          <a:xfrm flipV="1">
            <a:off x="7254240" y="4093951"/>
            <a:ext cx="563880" cy="1771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3" idx="6"/>
            <a:endCxn id="21" idx="1"/>
          </p:cNvCxnSpPr>
          <p:nvPr/>
        </p:nvCxnSpPr>
        <p:spPr>
          <a:xfrm>
            <a:off x="7254240" y="5865377"/>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16" idx="3"/>
            <a:endCxn id="24" idx="1"/>
          </p:cNvCxnSpPr>
          <p:nvPr/>
        </p:nvCxnSpPr>
        <p:spPr>
          <a:xfrm>
            <a:off x="8503920" y="2482106"/>
            <a:ext cx="4876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9" idx="3"/>
            <a:endCxn id="25" idx="1"/>
          </p:cNvCxnSpPr>
          <p:nvPr/>
        </p:nvCxnSpPr>
        <p:spPr>
          <a:xfrm>
            <a:off x="8519160" y="3197279"/>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0" idx="3"/>
            <a:endCxn id="26" idx="1"/>
          </p:cNvCxnSpPr>
          <p:nvPr/>
        </p:nvCxnSpPr>
        <p:spPr>
          <a:xfrm flipV="1">
            <a:off x="8519160" y="3928798"/>
            <a:ext cx="4724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21" idx="3"/>
            <a:endCxn id="27" idx="1"/>
          </p:cNvCxnSpPr>
          <p:nvPr/>
        </p:nvCxnSpPr>
        <p:spPr>
          <a:xfrm>
            <a:off x="8503920" y="5865377"/>
            <a:ext cx="487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4" idx="2"/>
            <a:endCxn id="25" idx="0"/>
          </p:cNvCxnSpPr>
          <p:nvPr/>
        </p:nvCxnSpPr>
        <p:spPr>
          <a:xfrm>
            <a:off x="9425940" y="2690322"/>
            <a:ext cx="0" cy="302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a:stCxn id="25" idx="2"/>
            <a:endCxn id="26" idx="0"/>
          </p:cNvCxnSpPr>
          <p:nvPr/>
        </p:nvCxnSpPr>
        <p:spPr>
          <a:xfrm>
            <a:off x="9425940" y="3401458"/>
            <a:ext cx="0" cy="32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1" name="Straight Arrow Connector 2070"/>
          <p:cNvCxnSpPr>
            <a:stCxn id="26" idx="2"/>
          </p:cNvCxnSpPr>
          <p:nvPr/>
        </p:nvCxnSpPr>
        <p:spPr>
          <a:xfrm>
            <a:off x="9425940" y="4132977"/>
            <a:ext cx="0" cy="27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Straight Arrow Connector 2073"/>
          <p:cNvCxnSpPr>
            <a:endCxn id="27" idx="0"/>
          </p:cNvCxnSpPr>
          <p:nvPr/>
        </p:nvCxnSpPr>
        <p:spPr>
          <a:xfrm>
            <a:off x="9403080" y="5379720"/>
            <a:ext cx="22860" cy="281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Elbow Connector 2077"/>
          <p:cNvCxnSpPr>
            <a:endCxn id="19" idx="0"/>
          </p:cNvCxnSpPr>
          <p:nvPr/>
        </p:nvCxnSpPr>
        <p:spPr>
          <a:xfrm rot="10800000" flipV="1">
            <a:off x="8176260" y="278891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flipV="1">
            <a:off x="8183880" y="352043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8161020" y="4216335"/>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flipV="1">
            <a:off x="8176260" y="5476531"/>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4" name="Straight Arrow Connector 2083"/>
          <p:cNvCxnSpPr>
            <a:endCxn id="24" idx="0"/>
          </p:cNvCxnSpPr>
          <p:nvPr/>
        </p:nvCxnSpPr>
        <p:spPr>
          <a:xfrm>
            <a:off x="9403080" y="2042160"/>
            <a:ext cx="22860" cy="239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496239" y="1926566"/>
            <a:ext cx="385042" cy="369332"/>
          </a:xfrm>
          <a:prstGeom prst="rect">
            <a:avLst/>
          </a:prstGeom>
          <a:noFill/>
        </p:spPr>
        <p:txBody>
          <a:bodyPr wrap="none" rtlCol="0">
            <a:spAutoFit/>
          </a:bodyPr>
          <a:lstStyle/>
          <a:p>
            <a:r>
              <a:rPr lang="en-US" dirty="0" smtClean="0"/>
              <a:t>h</a:t>
            </a:r>
            <a:r>
              <a:rPr lang="en-US" baseline="-25000" dirty="0" smtClean="0"/>
              <a:t>0</a:t>
            </a:r>
            <a:endParaRPr lang="en-GB" baseline="-25000" dirty="0"/>
          </a:p>
        </p:txBody>
      </p:sp>
      <p:sp>
        <p:nvSpPr>
          <p:cNvPr id="106" name="TextBox 105"/>
          <p:cNvSpPr txBox="1"/>
          <p:nvPr/>
        </p:nvSpPr>
        <p:spPr>
          <a:xfrm>
            <a:off x="9576017" y="2660543"/>
            <a:ext cx="385042" cy="369332"/>
          </a:xfrm>
          <a:prstGeom prst="rect">
            <a:avLst/>
          </a:prstGeom>
          <a:noFill/>
        </p:spPr>
        <p:txBody>
          <a:bodyPr wrap="none" rtlCol="0">
            <a:spAutoFit/>
          </a:bodyPr>
          <a:lstStyle/>
          <a:p>
            <a:r>
              <a:rPr lang="en-US" dirty="0" smtClean="0"/>
              <a:t>h</a:t>
            </a:r>
            <a:r>
              <a:rPr lang="en-US" baseline="-25000" dirty="0"/>
              <a:t>1</a:t>
            </a:r>
            <a:endParaRPr lang="en-GB" baseline="-25000" dirty="0"/>
          </a:p>
        </p:txBody>
      </p:sp>
      <p:sp>
        <p:nvSpPr>
          <p:cNvPr id="107" name="TextBox 106"/>
          <p:cNvSpPr txBox="1"/>
          <p:nvPr/>
        </p:nvSpPr>
        <p:spPr>
          <a:xfrm>
            <a:off x="9576017" y="3378372"/>
            <a:ext cx="385042" cy="369332"/>
          </a:xfrm>
          <a:prstGeom prst="rect">
            <a:avLst/>
          </a:prstGeom>
          <a:noFill/>
        </p:spPr>
        <p:txBody>
          <a:bodyPr wrap="none" rtlCol="0">
            <a:spAutoFit/>
          </a:bodyPr>
          <a:lstStyle/>
          <a:p>
            <a:r>
              <a:rPr lang="en-US" dirty="0" smtClean="0"/>
              <a:t>h</a:t>
            </a:r>
            <a:r>
              <a:rPr lang="en-US" baseline="-25000" dirty="0"/>
              <a:t>2</a:t>
            </a:r>
            <a:endParaRPr lang="en-GB" baseline="-25000" dirty="0"/>
          </a:p>
        </p:txBody>
      </p:sp>
      <p:sp>
        <p:nvSpPr>
          <p:cNvPr id="108" name="TextBox 107"/>
          <p:cNvSpPr txBox="1"/>
          <p:nvPr/>
        </p:nvSpPr>
        <p:spPr>
          <a:xfrm>
            <a:off x="9576017" y="4093951"/>
            <a:ext cx="385042" cy="369332"/>
          </a:xfrm>
          <a:prstGeom prst="rect">
            <a:avLst/>
          </a:prstGeom>
          <a:noFill/>
        </p:spPr>
        <p:txBody>
          <a:bodyPr wrap="none" rtlCol="0">
            <a:spAutoFit/>
          </a:bodyPr>
          <a:lstStyle/>
          <a:p>
            <a:r>
              <a:rPr lang="en-US" dirty="0" smtClean="0"/>
              <a:t>h</a:t>
            </a:r>
            <a:r>
              <a:rPr lang="en-US" baseline="-25000" dirty="0"/>
              <a:t>3</a:t>
            </a:r>
            <a:endParaRPr lang="en-GB" baseline="-25000" dirty="0"/>
          </a:p>
        </p:txBody>
      </p:sp>
      <p:sp>
        <p:nvSpPr>
          <p:cNvPr id="109" name="TextBox 108"/>
          <p:cNvSpPr txBox="1"/>
          <p:nvPr/>
        </p:nvSpPr>
        <p:spPr>
          <a:xfrm>
            <a:off x="9576017" y="5317700"/>
            <a:ext cx="502061" cy="369332"/>
          </a:xfrm>
          <a:prstGeom prst="rect">
            <a:avLst/>
          </a:prstGeom>
          <a:noFill/>
        </p:spPr>
        <p:txBody>
          <a:bodyPr wrap="none" rtlCol="0">
            <a:spAutoFit/>
          </a:bodyPr>
          <a:lstStyle/>
          <a:p>
            <a:r>
              <a:rPr lang="en-US" dirty="0" smtClean="0"/>
              <a:t>h</a:t>
            </a:r>
            <a:r>
              <a:rPr lang="en-US" baseline="-25000" dirty="0" smtClean="0"/>
              <a:t>k-1</a:t>
            </a:r>
            <a:endParaRPr lang="en-GB" baseline="-25000" dirty="0"/>
          </a:p>
        </p:txBody>
      </p:sp>
      <p:sp>
        <p:nvSpPr>
          <p:cNvPr id="110" name="Rectangle 109"/>
          <p:cNvSpPr/>
          <p:nvPr/>
        </p:nvSpPr>
        <p:spPr>
          <a:xfrm>
            <a:off x="1371599" y="5191570"/>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85" name="TextBox 2084"/>
          <p:cNvSpPr txBox="1"/>
          <p:nvPr/>
        </p:nvSpPr>
        <p:spPr>
          <a:xfrm>
            <a:off x="2057399" y="5230597"/>
            <a:ext cx="2328586" cy="923330"/>
          </a:xfrm>
          <a:prstGeom prst="rect">
            <a:avLst/>
          </a:prstGeom>
          <a:noFill/>
        </p:spPr>
        <p:txBody>
          <a:bodyPr wrap="none" rtlCol="0">
            <a:spAutoFit/>
          </a:bodyPr>
          <a:lstStyle/>
          <a:p>
            <a:r>
              <a:rPr lang="en-US" dirty="0" smtClean="0"/>
              <a:t>: Attention Mechanism</a:t>
            </a:r>
          </a:p>
          <a:p>
            <a:endParaRPr lang="en-US" dirty="0"/>
          </a:p>
          <a:p>
            <a:r>
              <a:rPr lang="en-US" dirty="0"/>
              <a:t>h</a:t>
            </a:r>
            <a:r>
              <a:rPr lang="en-US" baseline="-25000" dirty="0" smtClean="0"/>
              <a:t>0</a:t>
            </a:r>
            <a:r>
              <a:rPr lang="en-US" dirty="0" smtClean="0"/>
              <a:t>: “</a:t>
            </a:r>
            <a:r>
              <a:rPr lang="en-US" dirty="0" err="1" smtClean="0"/>
              <a:t>startseq</a:t>
            </a:r>
            <a:r>
              <a:rPr lang="en-US" dirty="0" smtClean="0"/>
              <a:t>”</a:t>
            </a:r>
            <a:endParaRPr lang="en-GB" dirty="0"/>
          </a:p>
        </p:txBody>
      </p:sp>
      <p:sp>
        <p:nvSpPr>
          <p:cNvPr id="8" name="TextBox 7"/>
          <p:cNvSpPr txBox="1"/>
          <p:nvPr/>
        </p:nvSpPr>
        <p:spPr>
          <a:xfrm>
            <a:off x="4658675" y="4647532"/>
            <a:ext cx="1320170" cy="369332"/>
          </a:xfrm>
          <a:prstGeom prst="rect">
            <a:avLst/>
          </a:prstGeom>
          <a:noFill/>
        </p:spPr>
        <p:txBody>
          <a:bodyPr wrap="none" rtlCol="0">
            <a:spAutoFit/>
          </a:bodyPr>
          <a:lstStyle/>
          <a:p>
            <a:r>
              <a:rPr lang="en-US" dirty="0" smtClean="0"/>
              <a:t>InceptionV3</a:t>
            </a:r>
            <a:endParaRPr lang="en-GB" dirty="0"/>
          </a:p>
        </p:txBody>
      </p:sp>
      <p:sp>
        <p:nvSpPr>
          <p:cNvPr id="12" name="Rectangle 11"/>
          <p:cNvSpPr/>
          <p:nvPr/>
        </p:nvSpPr>
        <p:spPr>
          <a:xfrm>
            <a:off x="1280157" y="5145850"/>
            <a:ext cx="3044867" cy="9623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6412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algn="just">
              <a:lnSpc>
                <a:spcPct val="100000"/>
              </a:lnSpc>
              <a:spcBef>
                <a:spcPts val="0"/>
              </a:spcBef>
              <a:buFont typeface="Wingdings" panose="05000000000000000000" pitchFamily="2" charset="2"/>
              <a:buChar char="Ø"/>
            </a:pPr>
            <a:r>
              <a:rPr lang="en-IN" sz="2000" dirty="0" smtClean="0"/>
              <a:t>Following is how this advanced solution works:</a:t>
            </a:r>
          </a:p>
          <a:p>
            <a:pPr marL="457200" lvl="1" indent="0" algn="just">
              <a:lnSpc>
                <a:spcPct val="100000"/>
              </a:lnSpc>
              <a:spcBef>
                <a:spcPts val="0"/>
              </a:spcBef>
              <a:buNone/>
            </a:pPr>
            <a:r>
              <a:rPr lang="en-IN" sz="2000" dirty="0" smtClean="0"/>
              <a:t>If network has predicted </a:t>
            </a:r>
            <a:r>
              <a:rPr lang="en-IN" sz="2000" dirty="0" err="1" smtClean="0"/>
              <a:t>i</a:t>
            </a:r>
            <a:r>
              <a:rPr lang="en-IN" sz="2000" dirty="0" smtClean="0"/>
              <a:t> words, then the hidden state of LSTM would be h</a:t>
            </a:r>
            <a:r>
              <a:rPr lang="en-IN" sz="2000" baseline="-25000" dirty="0" smtClean="0"/>
              <a:t>i</a:t>
            </a:r>
            <a:r>
              <a:rPr lang="en-IN" sz="2000" dirty="0" smtClean="0"/>
              <a:t>. This h</a:t>
            </a:r>
            <a:r>
              <a:rPr lang="en-IN" sz="2000" baseline="-25000" dirty="0" smtClean="0"/>
              <a:t>i</a:t>
            </a:r>
            <a:r>
              <a:rPr lang="en-IN" sz="2000" dirty="0" smtClean="0"/>
              <a:t> would be passed to the AM (i.e., Attention Mechanism) which will select the relevant part of the image by using h</a:t>
            </a:r>
            <a:r>
              <a:rPr lang="en-IN" sz="2000" baseline="-25000" dirty="0" smtClean="0"/>
              <a:t>i</a:t>
            </a:r>
            <a:r>
              <a:rPr lang="en-IN" sz="2000" dirty="0" smtClean="0"/>
              <a:t> as context and pass this relevant part of image (say, </a:t>
            </a:r>
            <a:r>
              <a:rPr lang="en-IN" sz="2000" dirty="0" err="1" smtClean="0"/>
              <a:t>z</a:t>
            </a:r>
            <a:r>
              <a:rPr lang="en-IN" sz="2000" baseline="-25000" dirty="0" err="1" smtClean="0"/>
              <a:t>i</a:t>
            </a:r>
            <a:r>
              <a:rPr lang="en-IN" sz="2000" dirty="0" smtClean="0"/>
              <a:t>) to LSTM to predict the next word which will make the hidden state of LSTM as h</a:t>
            </a:r>
            <a:r>
              <a:rPr lang="en-IN" sz="2000" baseline="-25000" dirty="0" smtClean="0"/>
              <a:t>i+1</a:t>
            </a:r>
            <a:r>
              <a:rPr lang="en-IN" sz="2000" dirty="0" smtClean="0"/>
              <a:t>.</a:t>
            </a:r>
            <a:endParaRPr lang="en-IN" sz="2000" dirty="0"/>
          </a:p>
          <a:p>
            <a:pPr algn="just">
              <a:lnSpc>
                <a:spcPct val="100000"/>
              </a:lnSpc>
              <a:spcBef>
                <a:spcPts val="0"/>
              </a:spcBef>
              <a:buFont typeface="Wingdings" pitchFamily="2" charset="2"/>
              <a:buChar char="Ø"/>
            </a:pPr>
            <a:r>
              <a:rPr lang="en-IN" sz="2000" dirty="0" smtClean="0"/>
              <a:t>There are two types of Attention Mechanism:</a:t>
            </a:r>
          </a:p>
          <a:p>
            <a:pPr marL="800100" lvl="1" indent="-342900" algn="just">
              <a:lnSpc>
                <a:spcPct val="100000"/>
              </a:lnSpc>
              <a:spcBef>
                <a:spcPts val="0"/>
              </a:spcBef>
              <a:buFont typeface="+mj-lt"/>
              <a:buAutoNum type="arabicPeriod"/>
            </a:pPr>
            <a:r>
              <a:rPr lang="en-IN" sz="2000" dirty="0" smtClean="0"/>
              <a:t>Global Attention Mechanism (aka </a:t>
            </a:r>
            <a:r>
              <a:rPr lang="en-IN" sz="2000" dirty="0" err="1" smtClean="0"/>
              <a:t>Luong’s</a:t>
            </a:r>
            <a:r>
              <a:rPr lang="en-IN" sz="2000" dirty="0" smtClean="0"/>
              <a:t> Attention): Attention is placed on all source position.</a:t>
            </a:r>
          </a:p>
          <a:p>
            <a:pPr marL="800100" lvl="1" indent="-342900" algn="just">
              <a:lnSpc>
                <a:spcPct val="100000"/>
              </a:lnSpc>
              <a:spcBef>
                <a:spcPts val="0"/>
              </a:spcBef>
              <a:buFont typeface="+mj-lt"/>
              <a:buAutoNum type="arabicPeriod"/>
            </a:pPr>
            <a:r>
              <a:rPr lang="en-IN" sz="2000" dirty="0" smtClean="0"/>
              <a:t>Local Attention Mechanism (aka </a:t>
            </a:r>
            <a:r>
              <a:rPr lang="en-IN" sz="2000" dirty="0" err="1" smtClean="0"/>
              <a:t>Bahdanau’s</a:t>
            </a:r>
            <a:r>
              <a:rPr lang="en-IN" sz="2000" dirty="0" smtClean="0"/>
              <a:t> </a:t>
            </a:r>
            <a:r>
              <a:rPr lang="en-IN" sz="2000" dirty="0" smtClean="0"/>
              <a:t>Attention): Attention is placed only on a few source positions.</a:t>
            </a:r>
          </a:p>
          <a:p>
            <a:pPr algn="just">
              <a:lnSpc>
                <a:spcPct val="100000"/>
              </a:lnSpc>
              <a:spcBef>
                <a:spcPts val="0"/>
              </a:spcBef>
              <a:buFont typeface="Wingdings" pitchFamily="2" charset="2"/>
              <a:buChar char="Ø"/>
            </a:pPr>
            <a:r>
              <a:rPr lang="en-IN" sz="2000" dirty="0" smtClean="0"/>
              <a:t>Both the types of Attention Mechanisms differ from the classical Encoder / Decoder architecture only in the decoding phase due to presence of AM (i.e., Attention Mechanism layer).</a:t>
            </a:r>
          </a:p>
          <a:p>
            <a:pPr algn="just">
              <a:lnSpc>
                <a:spcPct val="100000"/>
              </a:lnSpc>
              <a:spcBef>
                <a:spcPts val="0"/>
              </a:spcBef>
              <a:buFont typeface="Wingdings" pitchFamily="2" charset="2"/>
              <a:buChar char="Ø"/>
            </a:pPr>
            <a:r>
              <a:rPr lang="en-IN" sz="2000" dirty="0" smtClean="0"/>
              <a:t>Both Global and Local Attention Mechanism differ in the way that they compute context vector (aka thought vector, i.e., the output of Encoder), can be represented by c(t).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3945517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Global Attention (i.e., </a:t>
            </a:r>
            <a:r>
              <a:rPr lang="en-IN" sz="2000" dirty="0" err="1" smtClean="0"/>
              <a:t>Luong’s</a:t>
            </a:r>
            <a:r>
              <a:rPr lang="en-IN" sz="2000" dirty="0" smtClean="0"/>
              <a:t> Attention) takes into consideration all encoder hidden states to derive the context vector c(t).</a:t>
            </a:r>
          </a:p>
          <a:p>
            <a:pPr marL="457200" lvl="1" indent="0" algn="just">
              <a:lnSpc>
                <a:spcPct val="100000"/>
              </a:lnSpc>
              <a:spcBef>
                <a:spcPts val="0"/>
              </a:spcBef>
              <a:buNone/>
            </a:pPr>
            <a:r>
              <a:rPr lang="en-IN" sz="2000" dirty="0" smtClean="0"/>
              <a:t>This can be further simplified as in case of Neural Machine Translation, Global Attention focuses on all source side words to derive all target words. Similarly in case of Image Captioning, Global Attention considers all divided parts of input image to generate the caption (or textual description) for image.</a:t>
            </a:r>
          </a:p>
          <a:p>
            <a:pPr marL="457200" lvl="1" indent="0" algn="just">
              <a:lnSpc>
                <a:spcPct val="100000"/>
              </a:lnSpc>
              <a:spcBef>
                <a:spcPts val="0"/>
              </a:spcBef>
              <a:buNone/>
            </a:pPr>
            <a:r>
              <a:rPr lang="en-IN" sz="2000" dirty="0" smtClean="0"/>
              <a:t>Thus, it is computationally very expensive and is impractical when translating for long sentences.</a:t>
            </a:r>
          </a:p>
          <a:p>
            <a:pPr algn="just">
              <a:lnSpc>
                <a:spcPct val="100000"/>
              </a:lnSpc>
              <a:spcBef>
                <a:spcPts val="0"/>
              </a:spcBef>
              <a:buFont typeface="Wingdings" pitchFamily="2" charset="2"/>
              <a:buChar char="Ø"/>
            </a:pPr>
            <a:r>
              <a:rPr lang="en-IN" sz="2000" dirty="0" smtClean="0"/>
              <a:t>Therefore, we will see implementation of only Local Attention (i.e., </a:t>
            </a:r>
            <a:r>
              <a:rPr lang="en-IN" sz="2000" dirty="0" err="1" smtClean="0"/>
              <a:t>Bahdanau’s</a:t>
            </a:r>
            <a:r>
              <a:rPr lang="en-IN" sz="2000" dirty="0" smtClean="0"/>
              <a:t> </a:t>
            </a:r>
            <a:r>
              <a:rPr lang="en-IN" sz="2000" dirty="0" smtClean="0"/>
              <a:t>Attention).</a:t>
            </a:r>
          </a:p>
          <a:p>
            <a:pPr algn="just">
              <a:lnSpc>
                <a:spcPct val="100000"/>
              </a:lnSpc>
              <a:spcBef>
                <a:spcPts val="0"/>
              </a:spcBef>
              <a:buFont typeface="Wingdings" pitchFamily="2" charset="2"/>
              <a:buChar char="Ø"/>
            </a:pPr>
            <a:r>
              <a:rPr lang="en-IN" sz="2000" dirty="0" smtClean="0"/>
              <a:t>Local Attention (or </a:t>
            </a:r>
            <a:r>
              <a:rPr lang="en-IN" sz="2000" dirty="0" err="1" smtClean="0"/>
              <a:t>Bahdanau’s</a:t>
            </a:r>
            <a:r>
              <a:rPr lang="en-IN" sz="2000" dirty="0" smtClean="0"/>
              <a:t> </a:t>
            </a:r>
            <a:r>
              <a:rPr lang="en-IN" sz="2000" dirty="0" smtClean="0"/>
              <a:t>Attention):</a:t>
            </a:r>
          </a:p>
          <a:p>
            <a:pPr marL="457200" lvl="1" indent="0" algn="just">
              <a:lnSpc>
                <a:spcPct val="100000"/>
              </a:lnSpc>
              <a:spcBef>
                <a:spcPts val="0"/>
              </a:spcBef>
              <a:buNone/>
            </a:pPr>
            <a:r>
              <a:rPr lang="en-IN" sz="2000" dirty="0" smtClean="0"/>
              <a:t>Suppose, we have divided our input image into an input sequence of 5 parts. Now, before we start decoding, we first need to encode the input sequence into a set of internal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Now, the next word in the output sequence is dependent on the current state of the decoder as well as on the hidden state of the encoder. Thus, at each time step, we consider these two things and follow the below steps: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1550099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smtClean="0"/>
              <a:t>We want our decoder to pay more attention to the states h</a:t>
            </a:r>
            <a:r>
              <a:rPr lang="en-IN" sz="2000" baseline="-25000" dirty="0" smtClean="0"/>
              <a:t>1</a:t>
            </a:r>
            <a:r>
              <a:rPr lang="en-IN" sz="2000" dirty="0" smtClean="0"/>
              <a:t> and h</a:t>
            </a:r>
            <a:r>
              <a:rPr lang="en-IN" sz="2000" baseline="-25000" dirty="0" smtClean="0"/>
              <a:t>2</a:t>
            </a:r>
            <a:r>
              <a:rPr lang="en-IN" sz="2000" dirty="0" smtClean="0"/>
              <a:t> (assume) while paying less attention to the remaining states of the encoder. For this reason, we train a feed forward neural network which will learn to identify relevant encoder states by generating a high score for the states for which attention is to be paid while low score for the states which are to be ignored. </a:t>
            </a:r>
          </a:p>
          <a:p>
            <a:pPr marL="457200" lvl="1" indent="0" algn="just">
              <a:lnSpc>
                <a:spcPct val="100000"/>
              </a:lnSpc>
              <a:spcBef>
                <a:spcPts val="0"/>
              </a:spcBef>
              <a:buNone/>
            </a:pPr>
            <a:r>
              <a:rPr lang="en-IN" sz="2000" dirty="0" smtClean="0"/>
              <a:t>Let s</a:t>
            </a:r>
            <a:r>
              <a:rPr lang="en-IN" sz="2000" baseline="-25000" dirty="0" smtClean="0"/>
              <a:t>1</a:t>
            </a:r>
            <a:r>
              <a:rPr lang="en-IN" sz="2000" dirty="0" smtClean="0"/>
              <a:t>, s</a:t>
            </a:r>
            <a:r>
              <a:rPr lang="en-IN" sz="2000" baseline="-25000" dirty="0" smtClean="0"/>
              <a:t>2</a:t>
            </a:r>
            <a:r>
              <a:rPr lang="en-IN" sz="2000" dirty="0" smtClean="0"/>
              <a:t>,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be the scores generated for the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Since, we want to pay attention to h</a:t>
            </a:r>
            <a:r>
              <a:rPr lang="en-IN" sz="2000" baseline="-25000" dirty="0" smtClean="0"/>
              <a:t>1</a:t>
            </a:r>
            <a:r>
              <a:rPr lang="en-IN" sz="2000" dirty="0" smtClean="0"/>
              <a:t> and h</a:t>
            </a:r>
            <a:r>
              <a:rPr lang="en-IN" sz="2000" baseline="-25000" dirty="0" smtClean="0"/>
              <a:t>2</a:t>
            </a:r>
            <a:r>
              <a:rPr lang="en-IN" sz="2000" dirty="0" smtClean="0"/>
              <a:t> (assume) and ignore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thus s</a:t>
            </a:r>
            <a:r>
              <a:rPr lang="en-IN" sz="2000" baseline="-25000" dirty="0" smtClean="0"/>
              <a:t>1</a:t>
            </a:r>
            <a:r>
              <a:rPr lang="en-IN" sz="2000" dirty="0" smtClean="0"/>
              <a:t> and s</a:t>
            </a:r>
            <a:r>
              <a:rPr lang="en-IN" sz="2000" baseline="-25000" dirty="0" smtClean="0"/>
              <a:t>2</a:t>
            </a:r>
            <a:r>
              <a:rPr lang="en-IN" sz="2000" dirty="0" smtClean="0"/>
              <a:t> will be high while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are relatively low.</a:t>
            </a:r>
          </a:p>
          <a:p>
            <a:pPr marL="457200" lvl="1" indent="0" algn="just">
              <a:lnSpc>
                <a:spcPct val="100000"/>
              </a:lnSpc>
              <a:spcBef>
                <a:spcPts val="0"/>
              </a:spcBef>
              <a:buNone/>
            </a:pPr>
            <a:r>
              <a:rPr lang="en-IN" sz="2000" dirty="0" smtClean="0"/>
              <a:t>Once these scores are generated, we apply a </a:t>
            </a:r>
            <a:r>
              <a:rPr lang="en-IN" sz="2000" dirty="0" err="1" smtClean="0"/>
              <a:t>softmax</a:t>
            </a:r>
            <a:r>
              <a:rPr lang="en-IN" sz="2000" dirty="0" smtClean="0"/>
              <a:t> on these scores to produce the attention weights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The advantage of applying </a:t>
            </a:r>
            <a:r>
              <a:rPr lang="en-IN" sz="2000" dirty="0" err="1" smtClean="0"/>
              <a:t>softmax</a:t>
            </a:r>
            <a:r>
              <a:rPr lang="en-IN" sz="2000" dirty="0" smtClean="0"/>
              <a:t> is as below:</a:t>
            </a:r>
          </a:p>
          <a:p>
            <a:pPr marL="914400" lvl="1" indent="-457200" algn="just">
              <a:lnSpc>
                <a:spcPct val="100000"/>
              </a:lnSpc>
              <a:spcBef>
                <a:spcPts val="0"/>
              </a:spcBef>
              <a:buFont typeface="+mj-lt"/>
              <a:buAutoNum type="arabicPeriod"/>
            </a:pPr>
            <a:r>
              <a:rPr lang="en-IN" sz="2000" dirty="0" smtClean="0"/>
              <a:t>All the weights lie between 0 and 1, i.e.,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 </a:t>
            </a:r>
            <a:r>
              <a:rPr lang="el-GR" sz="2000" dirty="0" smtClean="0"/>
              <a:t>ϵ</a:t>
            </a:r>
            <a:r>
              <a:rPr lang="en-US" sz="2000" dirty="0" smtClean="0"/>
              <a:t> [0, 1].</a:t>
            </a:r>
          </a:p>
          <a:p>
            <a:pPr marL="914400" lvl="1" indent="-457200" algn="just">
              <a:lnSpc>
                <a:spcPct val="100000"/>
              </a:lnSpc>
              <a:spcBef>
                <a:spcPts val="0"/>
              </a:spcBef>
              <a:buFont typeface="+mj-lt"/>
              <a:buAutoNum type="arabicPeriod"/>
            </a:pPr>
            <a:r>
              <a:rPr lang="en-US" sz="2000" dirty="0" smtClean="0"/>
              <a:t>All the weights sum to 1, i.e., e</a:t>
            </a:r>
            <a:r>
              <a:rPr lang="en-US" sz="2000" baseline="-25000" dirty="0" smtClean="0"/>
              <a:t>1</a:t>
            </a:r>
            <a:r>
              <a:rPr lang="en-US" sz="2000" dirty="0" smtClean="0"/>
              <a:t> + e</a:t>
            </a:r>
            <a:r>
              <a:rPr lang="en-US" sz="2000" baseline="-25000" dirty="0" smtClean="0"/>
              <a:t>2</a:t>
            </a:r>
            <a:r>
              <a:rPr lang="en-US" sz="2000" dirty="0" smtClean="0"/>
              <a:t> + e</a:t>
            </a:r>
            <a:r>
              <a:rPr lang="en-US" sz="2000" baseline="-25000" dirty="0" smtClean="0"/>
              <a:t>3</a:t>
            </a:r>
            <a:r>
              <a:rPr lang="en-US" sz="2000" dirty="0" smtClean="0"/>
              <a:t> + e</a:t>
            </a:r>
            <a:r>
              <a:rPr lang="en-US" sz="2000" baseline="-25000" dirty="0" smtClean="0"/>
              <a:t>4</a:t>
            </a:r>
            <a:r>
              <a:rPr lang="en-US" sz="2000" dirty="0" smtClean="0"/>
              <a:t> + e</a:t>
            </a:r>
            <a:r>
              <a:rPr lang="en-US" sz="2000" baseline="-25000" dirty="0" smtClean="0"/>
              <a:t>5</a:t>
            </a:r>
            <a:r>
              <a:rPr lang="en-US" sz="2000" dirty="0" smtClean="0"/>
              <a:t> = 1.</a:t>
            </a:r>
          </a:p>
          <a:p>
            <a:pPr marL="457200" lvl="1" indent="0" algn="just">
              <a:lnSpc>
                <a:spcPct val="100000"/>
              </a:lnSpc>
              <a:spcBef>
                <a:spcPts val="0"/>
              </a:spcBef>
              <a:buNone/>
            </a:pPr>
            <a:r>
              <a:rPr lang="en-US" sz="2000" dirty="0" smtClean="0"/>
              <a:t>Suppose, following are the values of attention weights:</a:t>
            </a:r>
          </a:p>
          <a:p>
            <a:pPr marL="457200" lvl="1" indent="0" algn="just">
              <a:lnSpc>
                <a:spcPct val="100000"/>
              </a:lnSpc>
              <a:spcBef>
                <a:spcPts val="0"/>
              </a:spcBef>
              <a:buNone/>
            </a:pPr>
            <a:endParaRPr lang="en-IN" sz="2000" dirty="0" smtClean="0"/>
          </a:p>
          <a:p>
            <a:pPr marL="457200" lvl="1" indent="0" algn="just">
              <a:lnSpc>
                <a:spcPct val="100000"/>
              </a:lnSpc>
              <a:spcBef>
                <a:spcPts val="0"/>
              </a:spcBef>
              <a:buNone/>
            </a:pPr>
            <a:r>
              <a:rPr lang="en-IN" sz="2000" dirty="0" smtClean="0"/>
              <a:t>Thus, due to large values of e</a:t>
            </a:r>
            <a:r>
              <a:rPr lang="en-IN" sz="2000" baseline="-25000" dirty="0" smtClean="0"/>
              <a:t>1</a:t>
            </a:r>
            <a:r>
              <a:rPr lang="en-IN" sz="2000" dirty="0" smtClean="0"/>
              <a:t> and e</a:t>
            </a:r>
            <a:r>
              <a:rPr lang="en-IN" sz="2000" baseline="-25000" dirty="0" smtClean="0"/>
              <a:t>2</a:t>
            </a:r>
            <a:r>
              <a:rPr lang="en-IN" sz="2000" dirty="0" smtClean="0"/>
              <a:t>, attention will be on h</a:t>
            </a:r>
            <a:r>
              <a:rPr lang="en-IN" sz="2000" baseline="-25000" dirty="0" smtClean="0"/>
              <a:t>1</a:t>
            </a:r>
            <a:r>
              <a:rPr lang="en-IN" sz="2000" dirty="0" smtClean="0"/>
              <a:t> and h</a:t>
            </a:r>
            <a:r>
              <a:rPr lang="en-IN" sz="2000" baseline="-25000" dirty="0" smtClean="0"/>
              <a:t>2</a:t>
            </a:r>
            <a:r>
              <a:rPr lang="en-IN" sz="2000" dirty="0" smtClean="0"/>
              <a:t>, others (i.e.,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will be ignored due to small values of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64223098"/>
              </p:ext>
            </p:extLst>
          </p:nvPr>
        </p:nvGraphicFramePr>
        <p:xfrm>
          <a:off x="1391920" y="5184986"/>
          <a:ext cx="9855200" cy="370840"/>
        </p:xfrm>
        <a:graphic>
          <a:graphicData uri="http://schemas.openxmlformats.org/drawingml/2006/table">
            <a:tbl>
              <a:tblPr bandRow="1">
                <a:tableStyleId>{5C22544A-7EE6-4342-B048-85BDC9FD1C3A}</a:tableStyleId>
              </a:tblPr>
              <a:tblGrid>
                <a:gridCol w="1971040"/>
                <a:gridCol w="1971040"/>
                <a:gridCol w="1971040"/>
                <a:gridCol w="1971040"/>
                <a:gridCol w="1971040"/>
              </a:tblGrid>
              <a:tr h="370840">
                <a:tc>
                  <a:txBody>
                    <a:bodyPr/>
                    <a:lstStyle/>
                    <a:p>
                      <a:pPr algn="ctr"/>
                      <a:r>
                        <a:rPr lang="en-US" dirty="0" smtClean="0"/>
                        <a:t>e</a:t>
                      </a:r>
                      <a:r>
                        <a:rPr lang="en-US" baseline="-25000" dirty="0" smtClean="0"/>
                        <a:t>1</a:t>
                      </a:r>
                      <a:r>
                        <a:rPr lang="en-US" baseline="0" dirty="0" smtClean="0"/>
                        <a:t> = 0.75</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2</a:t>
                      </a:r>
                      <a:r>
                        <a:rPr lang="en-US" dirty="0" smtClean="0"/>
                        <a:t> = 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3</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4</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5</a:t>
                      </a:r>
                      <a:r>
                        <a:rPr lang="en-US" dirty="0" smtClean="0"/>
                        <a:t> = 0.01</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41991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marL="457200" lvl="1" indent="0" algn="just">
                  <a:lnSpc>
                    <a:spcPct val="100000"/>
                  </a:lnSpc>
                  <a:spcBef>
                    <a:spcPts val="0"/>
                  </a:spcBef>
                  <a:buNone/>
                </a:pPr>
                <a:r>
                  <a:rPr lang="en-IN" sz="2000" dirty="0" smtClean="0"/>
                  <a:t>Now, we will compute the context vector (or thought vector) which will be used by the decoder in order to predict (or generate) the next word in the sequence:</a:t>
                </a:r>
              </a:p>
              <a:p>
                <a:pPr marL="0" indent="0" algn="ctr">
                  <a:lnSpc>
                    <a:spcPct val="100000"/>
                  </a:lnSpc>
                  <a:spcBef>
                    <a:spcPts val="0"/>
                  </a:spcBef>
                  <a:buNone/>
                </a:pPr>
                <a14:m>
                  <m:oMath xmlns:m="http://schemas.openxmlformats.org/officeDocument/2006/math">
                    <m:r>
                      <a:rPr lang="en-US" sz="2000" b="0" i="1" smtClean="0">
                        <a:latin typeface="Cambria Math"/>
                      </a:rPr>
                      <m:t>𝑐𝑜𝑛𝑡𝑒𝑥𝑡</m:t>
                    </m:r>
                    <m:r>
                      <a:rPr lang="en-US" sz="2000" b="0" i="1" smtClean="0">
                        <a:latin typeface="Cambria Math"/>
                      </a:rPr>
                      <m:t> </m:t>
                    </m:r>
                    <m:r>
                      <a:rPr lang="en-US" sz="2000" b="0" i="1" smtClean="0">
                        <a:latin typeface="Cambria Math"/>
                      </a:rPr>
                      <m:t>𝑣𝑒𝑐𝑡𝑜𝑟</m:t>
                    </m:r>
                    <m:r>
                      <a:rPr lang="en-US" sz="2000" b="0" i="1" smtClean="0">
                        <a:latin typeface="Cambria Math"/>
                      </a:rPr>
                      <m:t>, </m:t>
                    </m:r>
                    <m:r>
                      <a:rPr lang="en-US" sz="2000" b="0" i="1" smtClean="0">
                        <a:latin typeface="Cambria Math"/>
                      </a:rPr>
                      <m:t>𝑐</m:t>
                    </m:r>
                    <m:d>
                      <m:dPr>
                        <m:ctrlPr>
                          <a:rPr lang="en-US" sz="2000" b="0" i="1" smtClean="0">
                            <a:latin typeface="Cambria Math"/>
                          </a:rPr>
                        </m:ctrlPr>
                      </m:dPr>
                      <m:e>
                        <m:r>
                          <a:rPr lang="en-US" sz="2000" b="0" i="1" smtClean="0">
                            <a:latin typeface="Cambria Math"/>
                          </a:rPr>
                          <m:t>𝑡</m:t>
                        </m:r>
                      </m:e>
                    </m:d>
                    <m:r>
                      <a:rPr lang="en-US" sz="2000" b="0" i="1" smtClean="0">
                        <a:latin typeface="Cambria Math"/>
                      </a:rPr>
                      <m:t>= </m:t>
                    </m:r>
                    <m:sSub>
                      <m:sSubPr>
                        <m:ctrlPr>
                          <a:rPr lang="en-US" sz="2000" b="0" i="1" smtClean="0">
                            <a:latin typeface="Cambria Math"/>
                          </a:rPr>
                        </m:ctrlPr>
                      </m:sSubPr>
                      <m:e>
                        <m:r>
                          <a:rPr lang="en-US" sz="2000" b="0" i="1" smtClean="0">
                            <a:latin typeface="Cambria Math"/>
                          </a:rPr>
                          <m:t>𝑒</m:t>
                        </m:r>
                      </m:e>
                      <m:sub>
                        <m:r>
                          <a:rPr lang="en-US" sz="2000" b="0" i="1" smtClean="0">
                            <a:latin typeface="Cambria Math"/>
                          </a:rPr>
                          <m:t>1</m:t>
                        </m:r>
                      </m:sub>
                    </m:sSub>
                    <m:r>
                      <a:rPr lang="en-US" sz="2000" b="0" i="1" smtClean="0">
                        <a:latin typeface="Cambria Math"/>
                      </a:rPr>
                      <m:t>∗</m:t>
                    </m:r>
                    <m:sSub>
                      <m:sSubPr>
                        <m:ctrlPr>
                          <a:rPr lang="en-US" sz="2000" i="1">
                            <a:latin typeface="Cambria Math"/>
                          </a:rPr>
                        </m:ctrlPr>
                      </m:sSubPr>
                      <m:e>
                        <m:r>
                          <a:rPr lang="en-US" sz="2000" b="0" i="1" smtClean="0">
                            <a:latin typeface="Cambria Math"/>
                          </a:rPr>
                          <m:t>h</m:t>
                        </m:r>
                      </m:e>
                      <m:sub>
                        <m:r>
                          <a:rPr lang="en-US" sz="2000" i="1">
                            <a:latin typeface="Cambria Math"/>
                          </a:rPr>
                          <m:t>1</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5</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5</m:t>
                        </m:r>
                      </m:sub>
                    </m:sSub>
                  </m:oMath>
                </a14:m>
                <a:endParaRPr lang="en-IN" sz="2000" dirty="0" smtClean="0"/>
              </a:p>
              <a:p>
                <a:pPr marL="457200" lvl="1" indent="0" algn="just">
                  <a:lnSpc>
                    <a:spcPct val="100000"/>
                  </a:lnSpc>
                  <a:spcBef>
                    <a:spcPts val="0"/>
                  </a:spcBef>
                  <a:buNone/>
                </a:pPr>
                <a:r>
                  <a:rPr lang="en-IN" sz="2000" dirty="0" smtClean="0"/>
                  <a:t>Due to high values of e</a:t>
                </a:r>
                <a:r>
                  <a:rPr lang="en-IN" sz="2000" baseline="-25000" dirty="0" smtClean="0"/>
                  <a:t>1</a:t>
                </a:r>
                <a:r>
                  <a:rPr lang="en-IN" sz="2000" dirty="0" smtClean="0"/>
                  <a:t> and e</a:t>
                </a:r>
                <a:r>
                  <a:rPr lang="en-IN" sz="2000" baseline="-25000" dirty="0" smtClean="0"/>
                  <a:t>2</a:t>
                </a:r>
                <a:r>
                  <a:rPr lang="en-IN" sz="2000" dirty="0" smtClean="0"/>
                  <a:t>, context vector (or thought vector) will have more information from the states h</a:t>
                </a:r>
                <a:r>
                  <a:rPr lang="en-IN" sz="2000" baseline="-25000" dirty="0" smtClean="0"/>
                  <a:t>1</a:t>
                </a:r>
                <a:r>
                  <a:rPr lang="en-IN" sz="2000" dirty="0" smtClean="0"/>
                  <a:t> and h</a:t>
                </a:r>
                <a:r>
                  <a:rPr lang="en-IN" sz="2000" baseline="-25000" dirty="0" smtClean="0"/>
                  <a:t>2</a:t>
                </a:r>
                <a:r>
                  <a:rPr lang="en-IN" sz="2000" dirty="0" smtClean="0"/>
                  <a:t>, and relatively less information from the states h</a:t>
                </a:r>
                <a:r>
                  <a:rPr lang="en-IN" sz="2000" baseline="-25000" dirty="0" smtClean="0"/>
                  <a:t>3</a:t>
                </a:r>
                <a:r>
                  <a:rPr lang="en-IN" sz="2000" dirty="0" smtClean="0"/>
                  <a:t>, h</a:t>
                </a:r>
                <a:r>
                  <a:rPr lang="en-IN" sz="2000" baseline="-25000" dirty="0" smtClean="0"/>
                  <a:t>4</a:t>
                </a:r>
                <a:r>
                  <a:rPr lang="en-IN" sz="2000" dirty="0" smtClean="0"/>
                  <a:t> and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Finally, the decoder will use the below two inputs to generate the next word in the sequence:</a:t>
                </a:r>
              </a:p>
              <a:p>
                <a:pPr marL="914400" lvl="1" indent="-457200" algn="just">
                  <a:lnSpc>
                    <a:spcPct val="100000"/>
                  </a:lnSpc>
                  <a:spcBef>
                    <a:spcPts val="0"/>
                  </a:spcBef>
                  <a:buFont typeface="+mj-lt"/>
                  <a:buAutoNum type="arabicPeriod"/>
                </a:pPr>
                <a:r>
                  <a:rPr lang="en-IN" sz="2000" dirty="0" smtClean="0"/>
                  <a:t>The context vector (or thought vector), c(t).</a:t>
                </a:r>
              </a:p>
              <a:p>
                <a:pPr marL="914400" lvl="1" indent="-457200" algn="just">
                  <a:lnSpc>
                    <a:spcPct val="100000"/>
                  </a:lnSpc>
                  <a:spcBef>
                    <a:spcPts val="0"/>
                  </a:spcBef>
                  <a:buFont typeface="+mj-lt"/>
                  <a:buAutoNum type="arabicPeriod"/>
                </a:pPr>
                <a:r>
                  <a:rPr lang="en-IN" sz="2000" dirty="0" smtClean="0"/>
                  <a:t>The output word generated from the previous time step.</a:t>
                </a:r>
              </a:p>
              <a:p>
                <a:pPr marL="457200" lvl="1" indent="0" algn="just">
                  <a:lnSpc>
                    <a:spcPct val="100000"/>
                  </a:lnSpc>
                  <a:spcBef>
                    <a:spcPts val="0"/>
                  </a:spcBef>
                  <a:buNone/>
                </a:pPr>
                <a:r>
                  <a:rPr lang="en-IN" sz="2000" dirty="0" smtClean="0"/>
                  <a:t>Note that for the first time step, since there is no output from the previous time step, thus we use a special &lt;</a:t>
                </a:r>
                <a:r>
                  <a:rPr lang="en-IN" sz="2000" dirty="0" err="1" smtClean="0"/>
                  <a:t>startseq</a:t>
                </a:r>
                <a:r>
                  <a:rPr lang="en-IN" sz="2000" dirty="0" smtClean="0"/>
                  <a:t>&gt; token for this purpose.</a:t>
                </a:r>
              </a:p>
              <a:p>
                <a:pPr marL="457200" lvl="1" indent="0" algn="just">
                  <a:lnSpc>
                    <a:spcPct val="100000"/>
                  </a:lnSpc>
                  <a:spcBef>
                    <a:spcPts val="0"/>
                  </a:spcBef>
                  <a:buNone/>
                </a:pPr>
                <a:r>
                  <a:rPr lang="en-IN" sz="2000" dirty="0" smtClean="0"/>
                  <a:t>The decoder then generates the next word in the sequence and along with the output, the decoder will also generate an internal hidden state, let’s call it as d</a:t>
                </a:r>
                <a:r>
                  <a:rPr lang="en-IN" sz="2000" baseline="-25000" dirty="0" smtClean="0"/>
                  <a:t>1</a:t>
                </a:r>
                <a:r>
                  <a:rPr lang="en-IN" sz="2000" dirty="0" smtClean="0"/>
                  <a:t>.</a:t>
                </a:r>
              </a:p>
              <a:p>
                <a:pPr marL="457200" lvl="1" indent="0" algn="just">
                  <a:lnSpc>
                    <a:spcPct val="100000"/>
                  </a:lnSpc>
                  <a:spcBef>
                    <a:spcPts val="0"/>
                  </a:spcBef>
                  <a:buNone/>
                </a:pPr>
                <a:r>
                  <a:rPr lang="en-IN" sz="2000" dirty="0" smtClean="0"/>
                  <a:t>In order to generate the next word, the decoder will repeat the same procedure. </a:t>
                </a:r>
              </a:p>
              <a:p>
                <a:pPr marL="457200" lvl="1" indent="0" algn="just">
                  <a:lnSpc>
                    <a:spcPct val="100000"/>
                  </a:lnSpc>
                  <a:spcBef>
                    <a:spcPts val="0"/>
                  </a:spcBef>
                  <a:buNone/>
                </a:pPr>
                <a:r>
                  <a:rPr lang="en-IN" sz="2000" dirty="0" smtClean="0"/>
                  <a:t>At the end, the decoder </a:t>
                </a:r>
                <a:r>
                  <a:rPr lang="en-IN" sz="2000" dirty="0" smtClean="0"/>
                  <a:t>will either </a:t>
                </a:r>
                <a:r>
                  <a:rPr lang="en-IN" sz="2000" dirty="0" smtClean="0"/>
                  <a:t>output &lt;</a:t>
                </a:r>
                <a:r>
                  <a:rPr lang="en-IN" sz="2000" dirty="0" err="1" smtClean="0"/>
                  <a:t>endseq</a:t>
                </a:r>
                <a:r>
                  <a:rPr lang="en-IN" sz="2000" dirty="0" smtClean="0"/>
                  <a:t>&gt; </a:t>
                </a:r>
                <a:r>
                  <a:rPr lang="en-IN" sz="2000" dirty="0" smtClean="0"/>
                  <a:t>token or it would have generated (or predicted) words equal to maximum caption length, then </a:t>
                </a:r>
                <a:r>
                  <a:rPr lang="en-IN" sz="2000" dirty="0" smtClean="0"/>
                  <a:t>we </a:t>
                </a:r>
                <a:r>
                  <a:rPr lang="en-IN" sz="2000" dirty="0" smtClean="0"/>
                  <a:t>will stop </a:t>
                </a:r>
                <a:r>
                  <a:rPr lang="en-IN" sz="2000" dirty="0" smtClean="0"/>
                  <a:t>the generation process.</a:t>
                </a:r>
              </a:p>
            </p:txBody>
          </p:sp>
        </mc:Choice>
        <mc:Fallback>
          <p:sp>
            <p:nvSpPr>
              <p:cNvPr id="3" name="Content Placeholder 2">
                <a:extLst>
                  <a:ext uri="{FF2B5EF4-FFF2-40B4-BE49-F238E27FC236}">
                    <a16:creationId xmlns="" xmlns:a16="http://schemas.microsoft.com/office/drawing/2014/main" xmlns:a14="http://schemas.microsoft.com/office/drawing/2010/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rotWithShape="1">
                <a:blip r:embed="rId2"/>
                <a:stretch>
                  <a:fillRect t="-612" r="-580"/>
                </a:stretch>
              </a:blipFill>
            </p:spPr>
            <p:txBody>
              <a:bodyPr/>
              <a:lstStyle/>
              <a:p>
                <a:r>
                  <a:rPr lang="en-GB">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4151103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a:t>
            </a:r>
            <a:r>
              <a:rPr lang="en-IN" sz="2000" dirty="0" smtClean="0"/>
              <a:t>advanced solution (i.e., Attention Mechanism or to be more specific, Visual Attention Mechanism) for </a:t>
            </a:r>
            <a:r>
              <a:rPr lang="en-IN" sz="2000" dirty="0"/>
              <a:t>Image Captioning is implemented. </a:t>
            </a:r>
            <a:r>
              <a:rPr lang="en-IN" sz="2000" dirty="0" smtClean="0"/>
              <a:t>A classical </a:t>
            </a:r>
            <a:r>
              <a:rPr lang="en-IN" sz="2000" dirty="0"/>
              <a:t>solution for Image Captioning is </a:t>
            </a:r>
            <a:r>
              <a:rPr lang="en-IN" sz="2000" dirty="0" smtClean="0"/>
              <a:t>Encoder/Decoder based</a:t>
            </a:r>
          </a:p>
          <a:p>
            <a:pPr algn="just">
              <a:lnSpc>
                <a:spcPct val="100000"/>
              </a:lnSpc>
              <a:spcBef>
                <a:spcPts val="0"/>
              </a:spcBef>
              <a:buFont typeface="Wingdings" panose="05000000000000000000" pitchFamily="2" charset="2"/>
              <a:buChar char="Ø"/>
            </a:pPr>
            <a:r>
              <a:rPr lang="en-IN" sz="2000" dirty="0" smtClean="0"/>
              <a:t>Attention Mechanism is also quite useful in Neural Machine Translation, i.e., translating text from one natural language to another.</a:t>
            </a:r>
          </a:p>
          <a:p>
            <a:pPr algn="just">
              <a:lnSpc>
                <a:spcPct val="100000"/>
              </a:lnSpc>
              <a:spcBef>
                <a:spcPts val="0"/>
              </a:spcBef>
              <a:buFont typeface="Wingdings" panose="05000000000000000000" pitchFamily="2" charset="2"/>
              <a:buChar char="Ø"/>
            </a:pPr>
            <a:r>
              <a:rPr lang="en-IN" sz="2000" dirty="0" smtClean="0"/>
              <a:t>Following </a:t>
            </a:r>
            <a:r>
              <a:rPr lang="en-IN" sz="2000" dirty="0"/>
              <a:t>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 xmlns:a16="http://schemas.microsoft.com/office/drawing/2014/main" id="{6EA1B5B0-566F-495F-89A1-3DADA4C9C5D7}"/>
              </a:ext>
            </a:extLst>
          </p:cNvPr>
          <p:cNvSpPr txBox="1"/>
          <p:nvPr/>
        </p:nvSpPr>
        <p:spPr>
          <a:xfrm>
            <a:off x="1073426" y="4301470"/>
            <a:ext cx="7182678" cy="1938992"/>
          </a:xfrm>
          <a:prstGeom prst="rect">
            <a:avLst/>
          </a:prstGeom>
          <a:noFill/>
        </p:spPr>
        <p:txBody>
          <a:bodyPr wrap="square" rtlCol="0">
            <a:spAutoFit/>
          </a:bodyPr>
          <a:lstStyle/>
          <a:p>
            <a:r>
              <a:rPr lang="en-US" sz="2000" dirty="0"/>
              <a:t>1. Children sit and watch the fish moving in the pond.</a:t>
            </a:r>
            <a:br>
              <a:rPr lang="en-US" sz="2000" dirty="0"/>
            </a:br>
            <a:r>
              <a:rPr lang="en-US" sz="2000" dirty="0"/>
              <a:t>2. people stare at the orange fish.</a:t>
            </a:r>
            <a:br>
              <a:rPr lang="en-US" sz="2000" dirty="0"/>
            </a:br>
            <a:r>
              <a:rPr lang="en-US" sz="2000" dirty="0"/>
              <a:t>3. Several people are standing near a fish pond.</a:t>
            </a:r>
            <a:br>
              <a:rPr lang="en-US" sz="2000" dirty="0"/>
            </a:br>
            <a:r>
              <a:rPr lang="en-US" sz="2000" dirty="0"/>
              <a:t>4. Some children watching fish in a pool.</a:t>
            </a:r>
            <a:br>
              <a:rPr lang="en-US" sz="2000" dirty="0"/>
            </a:br>
            <a:r>
              <a:rPr lang="en-US" sz="2000" dirty="0"/>
              <a:t>5. There are several people and children looking into water with a blue tiled floor and </a:t>
            </a:r>
            <a:r>
              <a:rPr lang="en-US" sz="2000" dirty="0" smtClean="0"/>
              <a:t>gold fish</a:t>
            </a:r>
            <a:r>
              <a:rPr lang="en-US" sz="2000" dirty="0"/>
              <a:t>.</a:t>
            </a:r>
          </a:p>
        </p:txBody>
      </p:sp>
      <p:sp>
        <p:nvSpPr>
          <p:cNvPr id="7" name="Footer Placeholder 6">
            <a:extLst>
              <a:ext uri="{FF2B5EF4-FFF2-40B4-BE49-F238E27FC236}">
                <a16:creationId xmlns=""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graphicFrame>
        <p:nvGraphicFramePr>
          <p:cNvPr id="6" name="Table 6">
            <a:extLst>
              <a:ext uri="{FF2B5EF4-FFF2-40B4-BE49-F238E27FC236}">
                <a16:creationId xmlns=""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 xmlns:a16="http://schemas.microsoft.com/office/drawing/2014/main" val="953926796"/>
                    </a:ext>
                  </a:extLst>
                </a:gridCol>
                <a:gridCol w="9371236">
                  <a:extLst>
                    <a:ext uri="{9D8B030D-6E8A-4147-A177-3AD203B41FA5}">
                      <a16:colId xmlns=""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 xmlns:a16="http://schemas.microsoft.com/office/drawing/2014/main" val="1059776522"/>
                    </a:ext>
                  </a:extLst>
                </a:gridCol>
                <a:gridCol w="1502228">
                  <a:extLst>
                    <a:ext uri="{9D8B030D-6E8A-4147-A177-3AD203B41FA5}">
                      <a16:colId xmlns="" xmlns:a16="http://schemas.microsoft.com/office/drawing/2014/main" val="51405990"/>
                    </a:ext>
                  </a:extLst>
                </a:gridCol>
                <a:gridCol w="1502228">
                  <a:extLst>
                    <a:ext uri="{9D8B030D-6E8A-4147-A177-3AD203B41FA5}">
                      <a16:colId xmlns="" xmlns:a16="http://schemas.microsoft.com/office/drawing/2014/main" val="499077790"/>
                    </a:ext>
                  </a:extLst>
                </a:gridCol>
                <a:gridCol w="1502228">
                  <a:extLst>
                    <a:ext uri="{9D8B030D-6E8A-4147-A177-3AD203B41FA5}">
                      <a16:colId xmlns="" xmlns:a16="http://schemas.microsoft.com/office/drawing/2014/main" val="1741106222"/>
                    </a:ext>
                  </a:extLst>
                </a:gridCol>
                <a:gridCol w="1502228">
                  <a:extLst>
                    <a:ext uri="{9D8B030D-6E8A-4147-A177-3AD203B41FA5}">
                      <a16:colId xmlns="" xmlns:a16="http://schemas.microsoft.com/office/drawing/2014/main" val="2560605016"/>
                    </a:ext>
                  </a:extLst>
                </a:gridCol>
                <a:gridCol w="1502228">
                  <a:extLst>
                    <a:ext uri="{9D8B030D-6E8A-4147-A177-3AD203B41FA5}">
                      <a16:colId xmlns="" xmlns:a16="http://schemas.microsoft.com/office/drawing/2014/main" val="1149909260"/>
                    </a:ext>
                  </a:extLst>
                </a:gridCol>
                <a:gridCol w="1502228">
                  <a:extLst>
                    <a:ext uri="{9D8B030D-6E8A-4147-A177-3AD203B41FA5}">
                      <a16:colId xmlns=""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 xmlns:a16="http://schemas.microsoft.com/office/drawing/2014/main" val="3169493604"/>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r>
              <a:rPr lang="en-IN" sz="1800" dirty="0" smtClean="0"/>
              <a:t>.</a:t>
            </a:r>
          </a:p>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t>
            </a:r>
            <a:endParaRPr lang="en-IN" sz="1800" dirty="0" smtClean="0"/>
          </a:p>
          <a:p>
            <a:pPr marL="914400" lvl="1" indent="-457200" algn="just">
              <a:lnSpc>
                <a:spcPct val="100000"/>
              </a:lnSpc>
              <a:spcBef>
                <a:spcPts val="0"/>
              </a:spcBef>
              <a:buFont typeface="+mj-lt"/>
              <a:buAutoNum type="romanLcPeriod"/>
            </a:pPr>
            <a:r>
              <a:rPr lang="en-IN" sz="1800" dirty="0" smtClean="0"/>
              <a:t>Since we need more data to train Attention Mechanism in order to get acceptable performance, the complete training data along with complete validation and half of testing data is combined to use for training. Only remaining half of test data is used for testing. </a:t>
            </a:r>
          </a:p>
          <a:p>
            <a:pPr marL="914400" lvl="1" indent="-457200" algn="just">
              <a:lnSpc>
                <a:spcPct val="100000"/>
              </a:lnSpc>
              <a:spcBef>
                <a:spcPts val="0"/>
              </a:spcBef>
              <a:buFont typeface="+mj-lt"/>
              <a:buAutoNum type="romanLcPeriod"/>
            </a:pPr>
            <a:r>
              <a:rPr lang="en-IN" sz="1800" dirty="0" smtClean="0"/>
              <a:t>Then, this script generated two </a:t>
            </a:r>
            <a:r>
              <a:rPr lang="en-IN" sz="1800" dirty="0" err="1" smtClean="0"/>
              <a:t>csv</a:t>
            </a:r>
            <a:r>
              <a:rPr lang="en-IN" sz="1800" dirty="0" smtClean="0"/>
              <a:t> files: train_image_caption.csv and test_image_caption.csv having two columns: ‘image’ and ‘caption’. ‘image’ column has image names and ‘caption’ columns has all 5 captions of corresponding image separated by ‘&lt;&gt;’.</a:t>
            </a:r>
          </a:p>
          <a:p>
            <a:pPr marL="914400" lvl="1" indent="-457200" algn="just">
              <a:lnSpc>
                <a:spcPct val="100000"/>
              </a:lnSpc>
              <a:spcBef>
                <a:spcPts val="0"/>
              </a:spcBef>
              <a:buFont typeface="+mj-lt"/>
              <a:buAutoNum type="romanLcPeriod"/>
            </a:pPr>
            <a:r>
              <a:rPr lang="en-IN" sz="1800" dirty="0" smtClean="0"/>
              <a:t>At last, this script generated a plot showing below:</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r>
              <a:rPr lang="en-IN" sz="2000" dirty="0" smtClean="0"/>
              <a:t>Script </a:t>
            </a:r>
            <a:r>
              <a:rPr lang="en-IN" sz="2000" dirty="0"/>
              <a:t>“</a:t>
            </a:r>
            <a:r>
              <a:rPr lang="en-IN" sz="2000" dirty="0" smtClean="0"/>
              <a:t>scripts/preprocessing_train.py</a:t>
            </a:r>
            <a:r>
              <a:rPr lang="en-IN" sz="2000" dirty="0"/>
              <a:t>”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a:t>
            </a:r>
            <a:r>
              <a:rPr lang="en-IN" sz="1800" dirty="0" smtClean="0"/>
              <a:t>puts “&lt;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before and after each processed </a:t>
            </a:r>
            <a:r>
              <a:rPr lang="en-IN" sz="1800" dirty="0" smtClean="0"/>
              <a:t>caption, </a:t>
            </a:r>
            <a:r>
              <a:rPr lang="en-IN" sz="1800" dirty="0"/>
              <a:t>join </a:t>
            </a:r>
            <a:r>
              <a:rPr lang="en-IN" sz="1800" dirty="0" smtClean="0"/>
              <a:t>these processed captions </a:t>
            </a:r>
            <a:r>
              <a:rPr lang="en-IN" sz="1800" dirty="0"/>
              <a:t>by “#” and save it with its image filename in file train_image_caption_processed.csv. </a:t>
            </a:r>
            <a:r>
              <a:rPr lang="en-IN" sz="1800" dirty="0" smtClean="0"/>
              <a:t>“&lt;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6" name="Picture 2" descr="Z:\no_of_imgs_in_total_train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319" y="929640"/>
            <a:ext cx="5394961" cy="272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4"/>
            </a:pPr>
            <a:r>
              <a:rPr lang="en-IN" sz="2200" dirty="0" smtClean="0"/>
              <a:t>Script “scripts/preprocessing_test.py” does following tasks:</a:t>
            </a:r>
          </a:p>
          <a:p>
            <a:pPr marL="914400" lvl="1" indent="-457200" algn="just">
              <a:lnSpc>
                <a:spcPct val="100000"/>
              </a:lnSpc>
              <a:spcBef>
                <a:spcPts val="0"/>
              </a:spcBef>
              <a:buFont typeface="+mj-lt"/>
              <a:buAutoNum type="romanLcPeriod"/>
            </a:pPr>
            <a:r>
              <a:rPr lang="en-IN" sz="1900" dirty="0" smtClean="0"/>
              <a:t>This script reads test_image_caption.csv file</a:t>
            </a:r>
            <a:r>
              <a:rPr lang="en-IN" sz="1900" dirty="0"/>
              <a:t>. Extracts image filenames </a:t>
            </a:r>
            <a:r>
              <a:rPr lang="en-IN" sz="1900" dirty="0" smtClean="0"/>
              <a:t>&amp; </a:t>
            </a:r>
            <a:r>
              <a:rPr lang="en-IN" sz="1900" dirty="0"/>
              <a:t>their five captions (joint by “&lt;&gt;”).</a:t>
            </a:r>
          </a:p>
          <a:p>
            <a:pPr marL="914400" lvl="1" indent="-457200" algn="just">
              <a:lnSpc>
                <a:spcPct val="100000"/>
              </a:lnSpc>
              <a:spcBef>
                <a:spcPts val="0"/>
              </a:spcBef>
              <a:buFont typeface="+mj-lt"/>
              <a:buAutoNum type="romanLcPeriod"/>
            </a:pPr>
            <a:r>
              <a:rPr lang="en-IN" sz="19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r>
              <a:rPr lang="en-IN" sz="1900" dirty="0" smtClean="0"/>
              <a:t>. This entire processing will be done by referring vocabulary.txt file as words not in vocabulary will be deleted from captions.</a:t>
            </a:r>
            <a:endParaRPr lang="en-IN" sz="1900" dirty="0"/>
          </a:p>
          <a:p>
            <a:pPr marL="914400" lvl="1" indent="-457200" algn="just">
              <a:lnSpc>
                <a:spcPct val="100000"/>
              </a:lnSpc>
              <a:spcBef>
                <a:spcPts val="0"/>
              </a:spcBef>
              <a:buFont typeface="+mj-lt"/>
              <a:buAutoNum type="romanLcPeriod"/>
            </a:pPr>
            <a:r>
              <a:rPr lang="en-IN" sz="1900" dirty="0"/>
              <a:t>Then, it </a:t>
            </a:r>
            <a:r>
              <a:rPr lang="en-IN" sz="1900" dirty="0" smtClean="0"/>
              <a:t>joins processed captions </a:t>
            </a:r>
            <a:r>
              <a:rPr lang="en-IN" sz="1900" dirty="0"/>
              <a:t>by “#” and save </a:t>
            </a:r>
            <a:r>
              <a:rPr lang="en-IN" sz="1900" dirty="0" smtClean="0"/>
              <a:t>them </a:t>
            </a:r>
            <a:r>
              <a:rPr lang="en-IN" sz="1900" dirty="0"/>
              <a:t>with </a:t>
            </a:r>
            <a:r>
              <a:rPr lang="en-IN" sz="1900" dirty="0" smtClean="0"/>
              <a:t>their </a:t>
            </a:r>
            <a:r>
              <a:rPr lang="en-IN" sz="1900" dirty="0"/>
              <a:t>image filename in file </a:t>
            </a:r>
            <a:r>
              <a:rPr lang="en-IN" sz="1900" dirty="0" smtClean="0"/>
              <a:t>test_image_caption_processed.csv. “&lt;</a:t>
            </a:r>
            <a:r>
              <a:rPr lang="en-IN" sz="1900" dirty="0" err="1" smtClean="0"/>
              <a:t>startseq</a:t>
            </a:r>
            <a:r>
              <a:rPr lang="en-IN" sz="1900" dirty="0" smtClean="0"/>
              <a:t>&gt;” </a:t>
            </a:r>
            <a:r>
              <a:rPr lang="en-IN" sz="1900" dirty="0"/>
              <a:t>and </a:t>
            </a:r>
            <a:r>
              <a:rPr lang="en-IN" sz="1900" dirty="0" smtClean="0"/>
              <a:t>“&lt;</a:t>
            </a:r>
            <a:r>
              <a:rPr lang="en-IN" sz="1900" dirty="0" err="1" smtClean="0"/>
              <a:t>endseq</a:t>
            </a:r>
            <a:r>
              <a:rPr lang="en-IN" sz="1900" dirty="0" smtClean="0"/>
              <a:t>&gt;” special tokens are not required for test data because we have to directly match with generated captions which will not have “&lt;</a:t>
            </a:r>
            <a:r>
              <a:rPr lang="en-IN" sz="1900" dirty="0" err="1" smtClean="0"/>
              <a:t>startseq</a:t>
            </a:r>
            <a:r>
              <a:rPr lang="en-IN" sz="1900" dirty="0" smtClean="0"/>
              <a:t>&gt;” and “&lt;</a:t>
            </a:r>
            <a:r>
              <a:rPr lang="en-IN" sz="1900" dirty="0" err="1" smtClean="0"/>
              <a:t>endseq</a:t>
            </a:r>
            <a:r>
              <a:rPr lang="en-IN" sz="1900" dirty="0" smtClean="0"/>
              <a:t>&gt;” tokens.</a:t>
            </a:r>
            <a:endParaRPr lang="en-IN" sz="1900" dirty="0"/>
          </a:p>
          <a:p>
            <a:pPr marL="457200" indent="-457200" algn="just">
              <a:lnSpc>
                <a:spcPct val="100000"/>
              </a:lnSpc>
              <a:spcBef>
                <a:spcPts val="0"/>
              </a:spcBef>
              <a:buFont typeface="+mj-lt"/>
              <a:buAutoNum type="arabicPeriod" startAt="4"/>
            </a:pPr>
            <a:r>
              <a:rPr lang="en-IN" sz="2200" dirty="0" smtClean="0"/>
              <a:t>Script “scripts/gen_image_features.csv” does following tasks:</a:t>
            </a:r>
          </a:p>
          <a:p>
            <a:pPr marL="914400" lvl="1" indent="-457200" algn="just">
              <a:lnSpc>
                <a:spcPct val="100000"/>
              </a:lnSpc>
              <a:spcBef>
                <a:spcPts val="0"/>
              </a:spcBef>
              <a:buFont typeface="+mj-lt"/>
              <a:buAutoNum type="romanLcPeriod"/>
            </a:pPr>
            <a:r>
              <a:rPr lang="en-IN" sz="1900" dirty="0" smtClean="0"/>
              <a:t>This </a:t>
            </a:r>
            <a:r>
              <a:rPr lang="en-IN" sz="1900" dirty="0"/>
              <a:t>script loads each image which is in </a:t>
            </a:r>
            <a:r>
              <a:rPr lang="en-IN" sz="1900" dirty="0" smtClean="0"/>
              <a:t>train_image_caption_processed.csv, </a:t>
            </a:r>
            <a:r>
              <a:rPr lang="en-IN" sz="1900" dirty="0"/>
              <a:t>resize it for the pre-trained model to generate bottleneck features (here, we have used </a:t>
            </a:r>
            <a:r>
              <a:rPr lang="en-IN" sz="1900" dirty="0" smtClean="0"/>
              <a:t>InceptionV3, </a:t>
            </a:r>
            <a:r>
              <a:rPr lang="en-IN" sz="1900" dirty="0"/>
              <a:t>discussed in later slides).</a:t>
            </a:r>
          </a:p>
          <a:p>
            <a:pPr marL="914400" lvl="1" indent="-457200" algn="just">
              <a:lnSpc>
                <a:spcPct val="100000"/>
              </a:lnSpc>
              <a:spcBef>
                <a:spcPts val="0"/>
              </a:spcBef>
              <a:buFont typeface="+mj-lt"/>
              <a:buAutoNum type="romanLcPeriod"/>
            </a:pPr>
            <a:r>
              <a:rPr lang="en-IN" sz="1900" dirty="0"/>
              <a:t>Then, it passes each of these images through our chosen pre-trained model (here it is </a:t>
            </a:r>
            <a:r>
              <a:rPr lang="en-IN" sz="1900" dirty="0" smtClean="0"/>
              <a:t>InceptionV3) </a:t>
            </a:r>
            <a:r>
              <a:rPr lang="en-IN" sz="1900" dirty="0"/>
              <a:t>and generates bottleneck feature of dimension </a:t>
            </a:r>
            <a:r>
              <a:rPr lang="en-IN" sz="1900" dirty="0" smtClean="0"/>
              <a:t>(8, 8, 2048). Then, script is reshaping it to (64, 2048) and saving it as a </a:t>
            </a:r>
            <a:r>
              <a:rPr lang="en-IN" sz="1900" dirty="0" err="1" smtClean="0"/>
              <a:t>npy</a:t>
            </a:r>
            <a:r>
              <a:rPr lang="en-IN" sz="1900" dirty="0" smtClean="0"/>
              <a:t> file. Script </a:t>
            </a:r>
            <a:r>
              <a:rPr lang="en-IN" sz="1900" dirty="0"/>
              <a:t>has done this task </a:t>
            </a:r>
            <a:r>
              <a:rPr lang="en-IN" sz="1900" dirty="0" smtClean="0"/>
              <a:t>in batches of 64 images. </a:t>
            </a:r>
            <a:r>
              <a:rPr lang="en-IN" sz="1900" dirty="0"/>
              <a:t>In this manner, it </a:t>
            </a:r>
            <a:r>
              <a:rPr lang="en-IN" sz="1900" dirty="0" smtClean="0"/>
              <a:t>has saved 7,591 </a:t>
            </a:r>
            <a:r>
              <a:rPr lang="en-IN" sz="1900" dirty="0" err="1" smtClean="0"/>
              <a:t>npy</a:t>
            </a:r>
            <a:r>
              <a:rPr lang="en-IN" sz="1900" dirty="0" smtClean="0"/>
              <a:t> </a:t>
            </a:r>
            <a:r>
              <a:rPr lang="en-IN" sz="1900" dirty="0"/>
              <a:t>files </a:t>
            </a:r>
            <a:r>
              <a:rPr lang="en-IN" sz="1900" dirty="0" smtClean="0"/>
              <a:t>(since </a:t>
            </a:r>
            <a:r>
              <a:rPr lang="en-IN" sz="1900" dirty="0"/>
              <a:t>we have </a:t>
            </a:r>
            <a:r>
              <a:rPr lang="en-IN" sz="1900" dirty="0" smtClean="0"/>
              <a:t>7591 </a:t>
            </a:r>
            <a:r>
              <a:rPr lang="en-IN" sz="1900" dirty="0"/>
              <a:t>file names in </a:t>
            </a:r>
            <a:r>
              <a:rPr lang="en-IN" sz="1900" dirty="0" smtClean="0"/>
              <a:t>train_image_caption_processed.csv </a:t>
            </a:r>
            <a:r>
              <a:rPr lang="en-IN" sz="1900" dirty="0"/>
              <a:t>file</a:t>
            </a:r>
            <a:r>
              <a:rPr lang="en-IN" sz="1900" dirty="0" smtClean="0"/>
              <a:t>).</a:t>
            </a:r>
            <a:endParaRPr lang="en-IN" sz="19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6"/>
            </a:pPr>
            <a:r>
              <a:rPr lang="en-IN" sz="2000" dirty="0" smtClean="0"/>
              <a:t>Script “scripts/training.py” or “scripts/</a:t>
            </a:r>
            <a:r>
              <a:rPr lang="en-IN" sz="2000" dirty="0" err="1" smtClean="0"/>
              <a:t>training.ipynb</a:t>
            </a:r>
            <a:r>
              <a:rPr lang="en-IN" sz="2000" dirty="0" smtClean="0"/>
              <a:t>” does following tasks:</a:t>
            </a:r>
          </a:p>
          <a:p>
            <a:pPr marL="914400" lvl="1" indent="-457200" algn="just">
              <a:lnSpc>
                <a:spcPct val="100000"/>
              </a:lnSpc>
              <a:spcBef>
                <a:spcPts val="0"/>
              </a:spcBef>
              <a:buFont typeface="+mj-lt"/>
              <a:buAutoNum type="romanLcPeriod"/>
            </a:pPr>
            <a:r>
              <a:rPr lang="en-IN" sz="1800" dirty="0" smtClean="0"/>
              <a:t>This script is accessing following paths:</a:t>
            </a:r>
          </a:p>
          <a:p>
            <a:pPr marL="1257300" lvl="2" indent="-342900" algn="just">
              <a:lnSpc>
                <a:spcPct val="100000"/>
              </a:lnSpc>
              <a:spcBef>
                <a:spcPts val="0"/>
              </a:spcBef>
              <a:buFont typeface="+mj-lt"/>
              <a:buAutoNum type="alphaLcParenR"/>
            </a:pPr>
            <a:r>
              <a:rPr lang="en-IN" sz="1800" dirty="0" smtClean="0"/>
              <a:t>“</a:t>
            </a:r>
            <a:r>
              <a:rPr lang="en-IN" sz="1800" dirty="0" err="1" smtClean="0"/>
              <a:t>images_npy_path</a:t>
            </a:r>
            <a:r>
              <a:rPr lang="en-IN" sz="1800" dirty="0" smtClean="0"/>
              <a:t>”: This path has 7591 </a:t>
            </a:r>
            <a:r>
              <a:rPr lang="en-IN" sz="1800" dirty="0" err="1" smtClean="0"/>
              <a:t>npy</a:t>
            </a:r>
            <a:r>
              <a:rPr lang="en-IN" sz="1800" dirty="0" smtClean="0"/>
              <a:t> files for each of 7591 images. Each of these </a:t>
            </a:r>
            <a:r>
              <a:rPr lang="en-IN" sz="1800" dirty="0" err="1" smtClean="0"/>
              <a:t>npy</a:t>
            </a:r>
            <a:r>
              <a:rPr lang="en-IN" sz="1800" dirty="0" smtClean="0"/>
              <a:t> files have (64 x 2048) dimensional bottleneck feature generated by using IncpetionV3 model in earlier steps.</a:t>
            </a:r>
          </a:p>
          <a:p>
            <a:pPr marL="1257300" lvl="2" indent="-342900" algn="just">
              <a:lnSpc>
                <a:spcPct val="100000"/>
              </a:lnSpc>
              <a:spcBef>
                <a:spcPts val="0"/>
              </a:spcBef>
              <a:buFont typeface="+mj-lt"/>
              <a:buAutoNum type="alphaLcParenR"/>
            </a:pPr>
            <a:r>
              <a:rPr lang="en-IN" sz="1800" dirty="0" smtClean="0"/>
              <a:t>“</a:t>
            </a:r>
            <a:r>
              <a:rPr lang="en-IN" sz="1800" dirty="0" err="1" smtClean="0"/>
              <a:t>img_caption_csv_path</a:t>
            </a:r>
            <a:r>
              <a:rPr lang="en-IN" sz="1800" dirty="0" smtClean="0"/>
              <a:t>”: This is the path of file “train_image_caption_processed.csv” file. This file contains name of 7591 images in one column and their 5 captions in another column. So, the dimension of this file (7591, 2). All captions are cleaned (or processed) in earlier steps.</a:t>
            </a:r>
          </a:p>
          <a:p>
            <a:pPr marL="1257300" lvl="2" indent="-342900" algn="just">
              <a:lnSpc>
                <a:spcPct val="100000"/>
              </a:lnSpc>
              <a:spcBef>
                <a:spcPts val="0"/>
              </a:spcBef>
              <a:buFont typeface="+mj-lt"/>
              <a:buAutoNum type="alphaLcParenR"/>
            </a:pPr>
            <a:r>
              <a:rPr lang="en-IN" sz="1800" dirty="0" smtClean="0"/>
              <a:t>“</a:t>
            </a:r>
            <a:r>
              <a:rPr lang="en-IN" sz="1800" dirty="0" err="1" smtClean="0"/>
              <a:t>vocabulary_path</a:t>
            </a:r>
            <a:r>
              <a:rPr lang="en-IN" sz="1800" dirty="0" smtClean="0"/>
              <a:t>”: This is the path of “vocabulary.txt” file. This file has all unique words of our captions.</a:t>
            </a:r>
          </a:p>
          <a:p>
            <a:pPr marL="1257300" lvl="2" indent="-342900" algn="just">
              <a:lnSpc>
                <a:spcPct val="100000"/>
              </a:lnSpc>
              <a:spcBef>
                <a:spcPts val="0"/>
              </a:spcBef>
              <a:buFont typeface="+mj-lt"/>
              <a:buAutoNum type="alphaLcParenR"/>
            </a:pPr>
            <a:r>
              <a:rPr lang="en-IN" sz="1800" dirty="0" smtClean="0"/>
              <a:t>“</a:t>
            </a:r>
            <a:r>
              <a:rPr lang="en-IN" sz="1800" dirty="0" err="1" smtClean="0"/>
              <a:t>max_caption_len_path</a:t>
            </a:r>
            <a:r>
              <a:rPr lang="en-IN" sz="1800" dirty="0" smtClean="0"/>
              <a:t>”: This is the path of file “max_caption_length.txt” file. This file has the maximum length of any caption found.</a:t>
            </a:r>
          </a:p>
          <a:p>
            <a:pPr marL="1257300" lvl="2" indent="-342900" algn="just">
              <a:lnSpc>
                <a:spcPct val="100000"/>
              </a:lnSpc>
              <a:spcBef>
                <a:spcPts val="0"/>
              </a:spcBef>
              <a:buFont typeface="+mj-lt"/>
              <a:buAutoNum type="alphaLcParenR"/>
            </a:pPr>
            <a:r>
              <a:rPr lang="en-IN" sz="1800" dirty="0" smtClean="0"/>
              <a:t>“</a:t>
            </a:r>
            <a:r>
              <a:rPr lang="en-IN" sz="1800" dirty="0" err="1" smtClean="0"/>
              <a:t>checkpoint_path</a:t>
            </a:r>
            <a:r>
              <a:rPr lang="en-IN" sz="1800" dirty="0" smtClean="0"/>
              <a:t>”: This is the path where this script will save the trained model.</a:t>
            </a:r>
          </a:p>
          <a:p>
            <a:pPr marL="800100" lvl="1" indent="-342900" algn="just">
              <a:lnSpc>
                <a:spcPct val="100000"/>
              </a:lnSpc>
              <a:spcBef>
                <a:spcPts val="0"/>
              </a:spcBef>
              <a:buFont typeface="+mj-lt"/>
              <a:buAutoNum type="romanLcPeriod"/>
            </a:pPr>
            <a:r>
              <a:rPr lang="en-IN" sz="1800" dirty="0" smtClean="0"/>
              <a:t>The first thing that this script does is loading data of train_image_caption_processed.csv file. This file has path of all 7591 images and their 5 captions.</a:t>
            </a:r>
          </a:p>
          <a:p>
            <a:pPr marL="800100" lvl="1" indent="-342900" algn="just">
              <a:lnSpc>
                <a:spcPct val="100000"/>
              </a:lnSpc>
              <a:spcBef>
                <a:spcPts val="0"/>
              </a:spcBef>
              <a:buFont typeface="+mj-lt"/>
              <a:buAutoNum type="romanLcPeriod"/>
            </a:pPr>
            <a:r>
              <a:rPr lang="en-IN" sz="1800" dirty="0" smtClean="0"/>
              <a:t>After this, script will load data of “vocabulary.txt” file. Along with that, script has also created “</a:t>
            </a:r>
            <a:r>
              <a:rPr lang="en-IN" sz="1800" dirty="0" err="1" smtClean="0"/>
              <a:t>wordtoix</a:t>
            </a:r>
            <a:r>
              <a:rPr lang="en-IN" sz="1800" dirty="0" smtClean="0"/>
              <a:t>” (“word-to-index”) dictionary type variable.</a:t>
            </a:r>
          </a:p>
          <a:p>
            <a:pPr marL="800100" lvl="1" indent="-342900" algn="just">
              <a:lnSpc>
                <a:spcPct val="100000"/>
              </a:lnSpc>
              <a:spcBef>
                <a:spcPts val="0"/>
              </a:spcBef>
              <a:buFont typeface="+mj-lt"/>
              <a:buAutoNum type="romanLcPeriod"/>
            </a:pPr>
            <a:endParaRPr lang="en-IN" sz="18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spTree>
    <p:extLst>
      <p:ext uri="{BB962C8B-B14F-4D97-AF65-F5344CB8AC3E}">
        <p14:creationId xmlns:p14="http://schemas.microsoft.com/office/powerpoint/2010/main" val="3404921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4"/>
            </a:pPr>
            <a:r>
              <a:rPr lang="en-IN" sz="1800" dirty="0" smtClean="0"/>
              <a:t>Then, script is loading “max_caption_length.txt” file. This file has the length of longest caption, i.e., maximum length of any caption. Script will extract this value from this file and store it in “</a:t>
            </a:r>
            <a:r>
              <a:rPr lang="en-IN" sz="1800" dirty="0" err="1" smtClean="0"/>
              <a:t>max_caption_len</a:t>
            </a:r>
            <a:r>
              <a:rPr lang="en-IN" sz="1800" dirty="0" smtClean="0"/>
              <a:t>” variable (an </a:t>
            </a:r>
            <a:r>
              <a:rPr lang="en-IN" sz="1800" dirty="0" err="1" smtClean="0"/>
              <a:t>int</a:t>
            </a:r>
            <a:r>
              <a:rPr lang="en-IN" sz="1800" dirty="0" smtClean="0"/>
              <a:t> type variable).</a:t>
            </a:r>
          </a:p>
          <a:p>
            <a:pPr marL="857250" lvl="1" indent="-400050" algn="just">
              <a:lnSpc>
                <a:spcPct val="100000"/>
              </a:lnSpc>
              <a:spcBef>
                <a:spcPts val="0"/>
              </a:spcBef>
              <a:buFont typeface="+mj-lt"/>
              <a:buAutoNum type="romanLcPeriod" startAt="4"/>
            </a:pPr>
            <a:r>
              <a:rPr lang="en-IN" sz="1800" dirty="0" smtClean="0"/>
              <a:t>Now, script will replace all captions by their indices by using “</a:t>
            </a:r>
            <a:r>
              <a:rPr lang="en-IN" sz="1800" dirty="0" err="1" smtClean="0"/>
              <a:t>wordtoix</a:t>
            </a:r>
            <a:r>
              <a:rPr lang="en-IN" sz="1800" dirty="0" smtClean="0"/>
              <a:t>” (i.e., word-to-index) dictionary type variable. In this way, all textual captions will become a numerical vectors. For instance:</a:t>
            </a:r>
          </a:p>
          <a:p>
            <a:pPr marL="457200" lvl="1" indent="0" algn="just">
              <a:lnSpc>
                <a:spcPct val="100000"/>
              </a:lnSpc>
              <a:spcBef>
                <a:spcPts val="0"/>
              </a:spcBef>
              <a:buNone/>
            </a:pPr>
            <a:r>
              <a:rPr lang="en-IN" sz="1800" dirty="0"/>
              <a:t>	</a:t>
            </a:r>
            <a:r>
              <a:rPr lang="en-IN" sz="1800" dirty="0" smtClean="0"/>
              <a:t>Caption: “one boy is walking on street”</a:t>
            </a:r>
          </a:p>
          <a:p>
            <a:pPr marL="457200" lvl="1" indent="0" algn="just">
              <a:lnSpc>
                <a:spcPct val="100000"/>
              </a:lnSpc>
              <a:spcBef>
                <a:spcPts val="0"/>
              </a:spcBef>
              <a:buNone/>
            </a:pPr>
            <a:r>
              <a:rPr lang="en-IN" sz="1800" dirty="0"/>
              <a:t>	</a:t>
            </a:r>
            <a:r>
              <a:rPr lang="en-IN" sz="1800" dirty="0" smtClean="0"/>
              <a:t>Equivalent numerical vector: [4928, 880, 3813, 8136, 4925, 7192]</a:t>
            </a:r>
          </a:p>
          <a:p>
            <a:pPr marL="914400" lvl="2" indent="0" algn="just">
              <a:lnSpc>
                <a:spcPct val="100000"/>
              </a:lnSpc>
              <a:spcBef>
                <a:spcPts val="0"/>
              </a:spcBef>
              <a:buNone/>
            </a:pPr>
            <a:r>
              <a:rPr lang="en-IN" sz="1800" dirty="0" smtClean="0"/>
              <a:t>All these indices are taken from vocabulary.txt file. These indices are actually (line number – 1) of these words in vocabulary.txt file.</a:t>
            </a:r>
          </a:p>
          <a:p>
            <a:pPr marL="971550" lvl="1" indent="-514350" algn="just">
              <a:lnSpc>
                <a:spcPct val="100000"/>
              </a:lnSpc>
              <a:spcBef>
                <a:spcPts val="0"/>
              </a:spcBef>
              <a:buFont typeface="+mj-lt"/>
              <a:buAutoNum type="romanLcPeriod" startAt="6"/>
            </a:pPr>
            <a:r>
              <a:rPr lang="en-IN" sz="1800" dirty="0" smtClean="0"/>
              <a:t>Since it is the need of algorithm to have all numerical vectors of captions to be equal, thus we will pad zeros in all these numerical vectors to make them equal in length. For this, we will grow the length of each numerical vector by padding zeros until their length is lesser than </a:t>
            </a:r>
            <a:r>
              <a:rPr lang="en-IN" sz="1800" dirty="0" err="1" smtClean="0"/>
              <a:t>max_caption_len</a:t>
            </a:r>
            <a:r>
              <a:rPr lang="en-IN" sz="1800" dirty="0" smtClean="0"/>
              <a:t> (an </a:t>
            </a:r>
            <a:r>
              <a:rPr lang="en-IN" sz="1800" dirty="0" err="1" smtClean="0"/>
              <a:t>int</a:t>
            </a:r>
            <a:r>
              <a:rPr lang="en-IN" sz="1800" dirty="0" smtClean="0"/>
              <a:t> type variable explained above). Thus, suppose the value of </a:t>
            </a:r>
            <a:r>
              <a:rPr lang="en-IN" sz="1800" dirty="0" err="1" smtClean="0"/>
              <a:t>max_caption_len</a:t>
            </a:r>
            <a:r>
              <a:rPr lang="en-IN" sz="1800" dirty="0" smtClean="0"/>
              <a:t> is 10, then we have to add 4 zeros in the above example, i.e.,:</a:t>
            </a:r>
          </a:p>
          <a:p>
            <a:pPr marL="914400" lvl="2" indent="0" algn="just">
              <a:lnSpc>
                <a:spcPct val="100000"/>
              </a:lnSpc>
              <a:spcBef>
                <a:spcPts val="0"/>
              </a:spcBef>
              <a:buNone/>
            </a:pPr>
            <a:r>
              <a:rPr lang="en-IN" sz="1800" dirty="0" smtClean="0"/>
              <a:t>Caption: “one boy is walking on street”</a:t>
            </a:r>
          </a:p>
          <a:p>
            <a:pPr marL="914400" lvl="2" indent="0" algn="just">
              <a:lnSpc>
                <a:spcPct val="100000"/>
              </a:lnSpc>
              <a:spcBef>
                <a:spcPts val="0"/>
              </a:spcBef>
              <a:buNone/>
            </a:pPr>
            <a:r>
              <a:rPr lang="en-IN" sz="1800" dirty="0" smtClean="0"/>
              <a:t>Equivalent numerical vector: [4928, 880, 3813, 8136, 4925, 7192], length: 6</a:t>
            </a:r>
          </a:p>
          <a:p>
            <a:pPr marL="914400" lvl="2" indent="0" algn="just">
              <a:lnSpc>
                <a:spcPct val="100000"/>
              </a:lnSpc>
              <a:spcBef>
                <a:spcPts val="0"/>
              </a:spcBef>
              <a:buNone/>
            </a:pPr>
            <a:r>
              <a:rPr lang="en-IN" sz="1800" dirty="0" smtClean="0"/>
              <a:t>Padded numerical vector: [4928, 880, 3813, 8136, 4925, 7192, 0, 0, 0, 0], length: 10</a:t>
            </a: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spTree>
    <p:extLst>
      <p:ext uri="{BB962C8B-B14F-4D97-AF65-F5344CB8AC3E}">
        <p14:creationId xmlns:p14="http://schemas.microsoft.com/office/powerpoint/2010/main" val="3348354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857250" lvl="1" indent="-400050" algn="just">
              <a:lnSpc>
                <a:spcPct val="100000"/>
              </a:lnSpc>
              <a:spcBef>
                <a:spcPts val="0"/>
              </a:spcBef>
              <a:buFont typeface="+mj-lt"/>
              <a:buAutoNum type="romanLcPeriod" startAt="7"/>
            </a:pPr>
            <a:r>
              <a:rPr lang="en-IN" sz="1800" dirty="0" smtClean="0"/>
              <a:t>After this, script has created a dataset variable which will pass data in batches during training runtime. This will prevent “</a:t>
            </a:r>
            <a:r>
              <a:rPr lang="en-IN" sz="1800" dirty="0" err="1" smtClean="0"/>
              <a:t>MemoryOverflow</a:t>
            </a:r>
            <a:r>
              <a:rPr lang="en-IN" sz="1800" dirty="0" smtClean="0"/>
              <a:t>” error. </a:t>
            </a:r>
          </a:p>
          <a:p>
            <a:pPr marL="857250" lvl="1" indent="-400050" algn="just">
              <a:lnSpc>
                <a:spcPct val="100000"/>
              </a:lnSpc>
              <a:spcBef>
                <a:spcPts val="0"/>
              </a:spcBef>
              <a:buFont typeface="+mj-lt"/>
              <a:buAutoNum type="romanLcPeriod" startAt="7"/>
            </a:pPr>
            <a:r>
              <a:rPr lang="en-IN" sz="1800" dirty="0" smtClean="0"/>
              <a:t>Script has defined “Adam” optimizer</a:t>
            </a:r>
          </a:p>
          <a:p>
            <a:pPr marL="857250" lvl="1" indent="-400050" algn="just">
              <a:lnSpc>
                <a:spcPct val="100000"/>
              </a:lnSpc>
              <a:spcBef>
                <a:spcPts val="0"/>
              </a:spcBef>
              <a:buFont typeface="+mj-lt"/>
              <a:buAutoNum type="romanLcPeriod" startAt="7"/>
            </a:pPr>
            <a:r>
              <a:rPr lang="en-IN" sz="1800" dirty="0" smtClean="0"/>
              <a:t>Then, it has defined “</a:t>
            </a:r>
            <a:r>
              <a:rPr lang="en-IN" sz="1800" dirty="0" err="1" smtClean="0"/>
              <a:t>SparseCategoricalCrossentropy</a:t>
            </a:r>
            <a:r>
              <a:rPr lang="en-IN" sz="1800" dirty="0" smtClean="0"/>
              <a:t>” as the loss function.</a:t>
            </a:r>
          </a:p>
          <a:p>
            <a:pPr marL="857250" lvl="1" indent="-400050" algn="just">
              <a:lnSpc>
                <a:spcPct val="100000"/>
              </a:lnSpc>
              <a:spcBef>
                <a:spcPts val="0"/>
              </a:spcBef>
              <a:buFont typeface="+mj-lt"/>
              <a:buAutoNum type="romanLcPeriod" startAt="7"/>
            </a:pPr>
            <a:r>
              <a:rPr lang="en-IN" sz="1800" dirty="0" smtClean="0"/>
              <a:t>After this, script has created object of class “</a:t>
            </a:r>
            <a:r>
              <a:rPr lang="en-IN" sz="1800" dirty="0" err="1" smtClean="0"/>
              <a:t>CNN_Encoder</a:t>
            </a:r>
            <a:r>
              <a:rPr lang="en-IN" sz="1800" dirty="0" smtClean="0"/>
              <a:t>” and “</a:t>
            </a:r>
            <a:r>
              <a:rPr lang="en-IN" sz="1800" dirty="0" err="1" smtClean="0"/>
              <a:t>RNN_Decoder</a:t>
            </a:r>
            <a:r>
              <a:rPr lang="en-IN" sz="1800" dirty="0" smtClean="0"/>
              <a:t>” and called them “encoder” and “decoder”.</a:t>
            </a:r>
          </a:p>
          <a:p>
            <a:pPr marL="857250" lvl="1" indent="-400050" algn="just">
              <a:lnSpc>
                <a:spcPct val="100000"/>
              </a:lnSpc>
              <a:spcBef>
                <a:spcPts val="0"/>
              </a:spcBef>
              <a:buFont typeface="+mj-lt"/>
              <a:buAutoNum type="romanLcPeriod" startAt="7"/>
            </a:pPr>
            <a:r>
              <a:rPr lang="en-IN" sz="1800" dirty="0" smtClean="0"/>
              <a:t>Script has created checkpoint object to save the entire network after (or during) training.</a:t>
            </a:r>
          </a:p>
          <a:p>
            <a:pPr marL="857250" lvl="1" indent="-400050" algn="just">
              <a:lnSpc>
                <a:spcPct val="100000"/>
              </a:lnSpc>
              <a:spcBef>
                <a:spcPts val="0"/>
              </a:spcBef>
              <a:buFont typeface="+mj-lt"/>
              <a:buAutoNum type="romanLcPeriod" startAt="7"/>
            </a:pPr>
            <a:r>
              <a:rPr lang="en-IN" sz="1800" dirty="0" smtClean="0"/>
              <a:t>Finally, script will start training in a for-loop</a:t>
            </a:r>
            <a:r>
              <a:rPr lang="en-IN" sz="1800" dirty="0" smtClean="0"/>
              <a:t>.</a:t>
            </a:r>
          </a:p>
          <a:p>
            <a:pPr marL="457200" indent="-457200" algn="just">
              <a:lnSpc>
                <a:spcPct val="100000"/>
              </a:lnSpc>
              <a:spcBef>
                <a:spcPts val="0"/>
              </a:spcBef>
              <a:buFont typeface="+mj-lt"/>
              <a:buAutoNum type="arabicPeriod" startAt="7"/>
            </a:pPr>
            <a:r>
              <a:rPr lang="en-IN" sz="2000" dirty="0" smtClean="0"/>
              <a:t>After completion of training, one can run any of the following scripts to see the performance of the model:</a:t>
            </a:r>
          </a:p>
          <a:p>
            <a:pPr marL="914400" lvl="1" indent="-457200" algn="just">
              <a:lnSpc>
                <a:spcPct val="100000"/>
              </a:lnSpc>
              <a:spcBef>
                <a:spcPts val="0"/>
              </a:spcBef>
              <a:buFont typeface="+mj-lt"/>
              <a:buAutoNum type="romanLcPeriod"/>
            </a:pPr>
            <a:r>
              <a:rPr lang="en-IN" sz="1800" dirty="0" smtClean="0"/>
              <a:t>Script “scripts/inference_on_sing</a:t>
            </a:r>
            <a:r>
              <a:rPr lang="en-IN" sz="1800" dirty="0" smtClean="0"/>
              <a:t>le_instance.py”: This script outputs the caption for a single input image. User has to change the path of image to be tested in the script. This path is mentioned at the top of the script. Thus, user can change this path and the script will pass this image through the model and the model will generate the caption for the input image on the terminal.</a:t>
            </a:r>
          </a:p>
          <a:p>
            <a:pPr marL="914400" lvl="1" indent="-457200" algn="just">
              <a:lnSpc>
                <a:spcPct val="100000"/>
              </a:lnSpc>
              <a:spcBef>
                <a:spcPts val="0"/>
              </a:spcBef>
              <a:buFont typeface="+mj-lt"/>
              <a:buAutoNum type="romanLcPeriod"/>
            </a:pPr>
            <a:r>
              <a:rPr lang="en-IN" sz="1800" dirty="0" smtClean="0"/>
              <a:t>Script “scripts/inference_on_bulk_data.py”: This script outputs captions for a bulk data, i.e., more than one test image. User has to change the path “</a:t>
            </a:r>
            <a:r>
              <a:rPr lang="en-IN" sz="1800" dirty="0" err="1" smtClean="0"/>
              <a:t>test_images_path</a:t>
            </a:r>
            <a:r>
              <a:rPr lang="en-IN" sz="1800" dirty="0" smtClean="0"/>
              <a:t>” variable to make it to point to </a:t>
            </a:r>
            <a:r>
              <a:rPr lang="en-IN" sz="1800" dirty="0" smtClean="0"/>
              <a:t>their test data. Script will pass this test data through model, generate captions and save all generated captions with their image name in a file “test_data_predicted_captions.csv” file under “./output/</a:t>
            </a:r>
            <a:r>
              <a:rPr lang="en-IN" sz="1800" dirty="0" err="1" smtClean="0"/>
              <a:t>generated_captions</a:t>
            </a:r>
            <a:r>
              <a:rPr lang="en-IN" sz="1800" dirty="0" smtClean="0"/>
              <a:t>/” directory.</a:t>
            </a: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spTree>
    <p:extLst>
      <p:ext uri="{BB962C8B-B14F-4D97-AF65-F5344CB8AC3E}">
        <p14:creationId xmlns:p14="http://schemas.microsoft.com/office/powerpoint/2010/main" val="2101701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t>
            </a:r>
            <a:r>
              <a:rPr lang="en-IN" sz="2000" dirty="0" smtClean="0"/>
              <a:t>have used only one pre-trained model to generate bottleneck features of images. This model is  InceptionV3:</a:t>
            </a:r>
            <a:endParaRPr lang="en-IN" sz="22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pic>
        <p:nvPicPr>
          <p:cNvPr id="1026" name="Picture 2" descr="Z:\inception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904999"/>
            <a:ext cx="6734175" cy="446722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736217" y="53355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18161" y="4474250"/>
            <a:ext cx="1935480" cy="923330"/>
          </a:xfrm>
          <a:prstGeom prst="rect">
            <a:avLst/>
          </a:prstGeom>
          <a:noFill/>
        </p:spPr>
        <p:txBody>
          <a:bodyPr wrap="square" rtlCol="0">
            <a:spAutoFit/>
          </a:bodyPr>
          <a:lstStyle/>
          <a:p>
            <a:pPr algn="ctr"/>
            <a:r>
              <a:rPr lang="en-US" dirty="0" smtClean="0"/>
              <a:t>Output of this layer is taken as bottleneck feature</a:t>
            </a:r>
            <a:endParaRPr lang="en-GB" dirty="0"/>
          </a:p>
        </p:txBody>
      </p:sp>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Tensorflow</a:t>
            </a:r>
            <a:r>
              <a:rPr lang="en-IN" sz="2000" dirty="0"/>
              <a:t> (version: 2.4.1</a:t>
            </a:r>
            <a:r>
              <a:rPr lang="en-IN" sz="2000" dirty="0" smtClean="0"/>
              <a:t>)</a:t>
            </a:r>
          </a:p>
          <a:p>
            <a:pPr algn="just">
              <a:lnSpc>
                <a:spcPct val="100000"/>
              </a:lnSpc>
              <a:spcBef>
                <a:spcPts val="0"/>
              </a:spcBef>
              <a:buFont typeface="Wingdings" panose="05000000000000000000" pitchFamily="2" charset="2"/>
              <a:buChar char="Ø"/>
            </a:pPr>
            <a:r>
              <a:rPr lang="en-IN" sz="2000" dirty="0" smtClean="0"/>
              <a:t>Other training / neural – network related details:</a:t>
            </a: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r>
              <a:rPr lang="en-IN" sz="2000" dirty="0" smtClean="0"/>
              <a:t>Pre-trained model used: InceptionV3 to generate (8 x 8 x 2048) dimensional bottleneck feature.</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727067879"/>
              </p:ext>
            </p:extLst>
          </p:nvPr>
        </p:nvGraphicFramePr>
        <p:xfrm>
          <a:off x="1209040" y="1908386"/>
          <a:ext cx="10175240" cy="741680"/>
        </p:xfrm>
        <a:graphic>
          <a:graphicData uri="http://schemas.openxmlformats.org/drawingml/2006/table">
            <a:tbl>
              <a:tblPr bandRow="1">
                <a:tableStyleId>{2D5ABB26-0587-4C30-8999-92F81FD0307C}</a:tableStyleId>
              </a:tblPr>
              <a:tblGrid>
                <a:gridCol w="5087620"/>
                <a:gridCol w="5087620"/>
              </a:tblGrid>
              <a:tr h="370840">
                <a:tc>
                  <a:txBody>
                    <a:bodyPr/>
                    <a:lstStyle/>
                    <a:p>
                      <a:pPr marL="285750" indent="-285750">
                        <a:buFont typeface="Arial" pitchFamily="34" charset="0"/>
                        <a:buChar char="•"/>
                      </a:pPr>
                      <a:r>
                        <a:rPr lang="en-US" dirty="0" smtClean="0"/>
                        <a:t>Epochs: 20</a:t>
                      </a:r>
                      <a:endParaRPr lang="en-GB" dirty="0"/>
                    </a:p>
                  </a:txBody>
                  <a:tcPr/>
                </a:tc>
                <a:tc>
                  <a:txBody>
                    <a:bodyPr/>
                    <a:lstStyle/>
                    <a:p>
                      <a:pPr marL="285750" indent="-285750">
                        <a:buFont typeface="Arial" pitchFamily="34" charset="0"/>
                        <a:buChar char="•"/>
                      </a:pPr>
                      <a:r>
                        <a:rPr lang="en-US" dirty="0" smtClean="0"/>
                        <a:t>Batch Size: 64 (i.e., 64 image-caption</a:t>
                      </a:r>
                      <a:r>
                        <a:rPr lang="en-US" baseline="0" dirty="0" smtClean="0"/>
                        <a:t> pairs)</a:t>
                      </a:r>
                      <a:endParaRPr lang="en-GB" dirty="0"/>
                    </a:p>
                  </a:txBody>
                  <a:tcPr/>
                </a:tc>
              </a:tr>
              <a:tr h="370840">
                <a:tc>
                  <a:txBody>
                    <a:bodyPr/>
                    <a:lstStyle/>
                    <a:p>
                      <a:pPr marL="285750" indent="-285750">
                        <a:buFont typeface="Arial" pitchFamily="34" charset="0"/>
                        <a:buChar char="•"/>
                      </a:pPr>
                      <a:r>
                        <a:rPr lang="en-US" dirty="0" smtClean="0"/>
                        <a:t>Loss Function: “</a:t>
                      </a:r>
                      <a:r>
                        <a:rPr lang="en-US" dirty="0" err="1" smtClean="0"/>
                        <a:t>SparseCategoricalCrossentropy</a:t>
                      </a:r>
                      <a:r>
                        <a:rPr lang="en-US" dirty="0" smtClean="0"/>
                        <a:t>”</a:t>
                      </a:r>
                      <a:endParaRPr lang="en-GB" dirty="0"/>
                    </a:p>
                  </a:txBody>
                  <a:tcPr/>
                </a:tc>
                <a:tc>
                  <a:txBody>
                    <a:bodyPr/>
                    <a:lstStyle/>
                    <a:p>
                      <a:pPr marL="285750" indent="-285750">
                        <a:buFont typeface="Arial" pitchFamily="34" charset="0"/>
                        <a:buChar char="•"/>
                      </a:pPr>
                      <a:r>
                        <a:rPr lang="en-US" dirty="0" smtClean="0"/>
                        <a:t>Optimization</a:t>
                      </a:r>
                      <a:r>
                        <a:rPr lang="en-US" baseline="0" dirty="0" smtClean="0"/>
                        <a:t> Function: Adam</a:t>
                      </a:r>
                      <a:endParaRPr lang="en-GB" dirty="0"/>
                    </a:p>
                  </a:txBody>
                  <a:tcPr/>
                </a:tc>
              </a:tr>
            </a:tbl>
          </a:graphicData>
        </a:graphic>
      </p:graphicFrame>
    </p:spTree>
    <p:extLst>
      <p:ext uri="{BB962C8B-B14F-4D97-AF65-F5344CB8AC3E}">
        <p14:creationId xmlns:p14="http://schemas.microsoft.com/office/powerpoint/2010/main" val="2226707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spTree>
    <p:extLst>
      <p:ext uri="{BB962C8B-B14F-4D97-AF65-F5344CB8AC3E}">
        <p14:creationId xmlns:p14="http://schemas.microsoft.com/office/powerpoint/2010/main" val="2635348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itchFamily="2" charset="2"/>
              <a:buChar char="Ø"/>
            </a:pPr>
            <a:r>
              <a:rPr lang="en-IN" sz="2000" dirty="0" smtClean="0"/>
              <a:t>Following is the plot of training loss: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2050" name="Picture 2" descr="Z:\train_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1554480"/>
            <a:ext cx="8397240" cy="47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77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pic>
        <p:nvPicPr>
          <p:cNvPr id="7" name="Picture 6">
            <a:extLst>
              <a:ext uri="{FF2B5EF4-FFF2-40B4-BE49-F238E27FC236}">
                <a16:creationId xmlns="" xmlns:a16="http://schemas.microsoft.com/office/drawing/2014/main"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 xmlns:a16="http://schemas.microsoft.com/office/drawing/2014/main"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 xmlns:a16="http://schemas.microsoft.com/office/drawing/2014/main" id="{3FEC41C2-3C84-4FD0-B6FD-AE2D345AF0FC}"/>
              </a:ext>
            </a:extLst>
          </p:cNvPr>
          <p:cNvSpPr txBox="1"/>
          <p:nvPr/>
        </p:nvSpPr>
        <p:spPr>
          <a:xfrm>
            <a:off x="4176354" y="2412147"/>
            <a:ext cx="7347045" cy="400110"/>
          </a:xfrm>
          <a:prstGeom prst="rect">
            <a:avLst/>
          </a:prstGeom>
          <a:noFill/>
        </p:spPr>
        <p:txBody>
          <a:bodyPr wrap="square" rtlCol="0">
            <a:spAutoFit/>
          </a:bodyPr>
          <a:lstStyle/>
          <a:p>
            <a:pPr algn="just"/>
            <a:r>
              <a:rPr lang="en-GB" sz="2000" dirty="0"/>
              <a:t>six children sitting at their picture</a:t>
            </a:r>
            <a:endParaRPr lang="en-IN" sz="2000" dirty="0"/>
          </a:p>
        </p:txBody>
      </p:sp>
      <p:sp>
        <p:nvSpPr>
          <p:cNvPr id="19" name="TextBox 18">
            <a:extLst>
              <a:ext uri="{FF2B5EF4-FFF2-40B4-BE49-F238E27FC236}">
                <a16:creationId xmlns="" xmlns:a16="http://schemas.microsoft.com/office/drawing/2014/main" id="{9D506DFE-D00D-462C-89D8-9F7ECAB1A062}"/>
              </a:ext>
            </a:extLst>
          </p:cNvPr>
          <p:cNvSpPr txBox="1"/>
          <p:nvPr/>
        </p:nvSpPr>
        <p:spPr>
          <a:xfrm>
            <a:off x="4176355" y="4964837"/>
            <a:ext cx="7347045" cy="400110"/>
          </a:xfrm>
          <a:prstGeom prst="rect">
            <a:avLst/>
          </a:prstGeom>
          <a:noFill/>
        </p:spPr>
        <p:txBody>
          <a:bodyPr wrap="square" rtlCol="0">
            <a:spAutoFit/>
          </a:bodyPr>
          <a:lstStyle/>
          <a:p>
            <a:pPr algn="just"/>
            <a:r>
              <a:rPr lang="en-GB" sz="2000" dirty="0"/>
              <a:t>father watching baby on the man</a:t>
            </a:r>
            <a:endParaRPr lang="en-IN" sz="2000"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 xmlns:a16="http://schemas.microsoft.com/office/drawing/2014/main"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pic>
        <p:nvPicPr>
          <p:cNvPr id="9" name="Picture 8">
            <a:extLst>
              <a:ext uri="{FF2B5EF4-FFF2-40B4-BE49-F238E27FC236}">
                <a16:creationId xmlns="" xmlns:a16="http://schemas.microsoft.com/office/drawing/2014/main"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 xmlns:a16="http://schemas.microsoft.com/office/drawing/2014/main" id="{B8D32FAB-7CB5-4038-A21C-2294BE6A3393}"/>
              </a:ext>
            </a:extLst>
          </p:cNvPr>
          <p:cNvSpPr txBox="1"/>
          <p:nvPr/>
        </p:nvSpPr>
        <p:spPr>
          <a:xfrm>
            <a:off x="4192538" y="2154323"/>
            <a:ext cx="7161261" cy="400110"/>
          </a:xfrm>
          <a:prstGeom prst="rect">
            <a:avLst/>
          </a:prstGeom>
          <a:noFill/>
        </p:spPr>
        <p:txBody>
          <a:bodyPr wrap="square" rtlCol="0">
            <a:spAutoFit/>
          </a:bodyPr>
          <a:lstStyle/>
          <a:p>
            <a:pPr algn="just"/>
            <a:r>
              <a:rPr lang="en-GB" sz="2000" dirty="0"/>
              <a:t>boy is sitting on the water</a:t>
            </a:r>
            <a:endParaRPr lang="en-IN" sz="2000" dirty="0"/>
          </a:p>
        </p:txBody>
      </p:sp>
      <p:sp>
        <p:nvSpPr>
          <p:cNvPr id="11" name="TextBox 10">
            <a:extLst>
              <a:ext uri="{FF2B5EF4-FFF2-40B4-BE49-F238E27FC236}">
                <a16:creationId xmlns="" xmlns:a16="http://schemas.microsoft.com/office/drawing/2014/main"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GB" dirty="0"/>
              <a:t>man with backpack and another on the railing in the background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a:t>
            </a:r>
            <a:r>
              <a:rPr lang="en-IN" sz="2000" dirty="0" smtClean="0"/>
              <a:t>on half of test images, i.e., 500 test images. Each of these 500 test images has 5 captions written by different people. </a:t>
            </a:r>
          </a:p>
          <a:p>
            <a:pPr algn="just">
              <a:lnSpc>
                <a:spcPct val="100000"/>
              </a:lnSpc>
              <a:spcBef>
                <a:spcPts val="0"/>
              </a:spcBef>
              <a:buFont typeface="Wingdings" panose="05000000000000000000" pitchFamily="2" charset="2"/>
              <a:buChar char="Ø"/>
            </a:pPr>
            <a:r>
              <a:rPr lang="en-IN" sz="2000" dirty="0" smtClean="0"/>
              <a:t>Model </a:t>
            </a:r>
            <a:r>
              <a:rPr lang="en-IN" sz="2000" dirty="0"/>
              <a:t>generated a caption for each image. </a:t>
            </a:r>
            <a:endParaRPr lang="en-IN" sz="2000" dirty="0" smtClean="0"/>
          </a:p>
          <a:p>
            <a:pPr algn="just">
              <a:lnSpc>
                <a:spcPct val="100000"/>
              </a:lnSpc>
              <a:spcBef>
                <a:spcPts val="0"/>
              </a:spcBef>
              <a:buFont typeface="Wingdings" panose="05000000000000000000" pitchFamily="2" charset="2"/>
              <a:buChar char="Ø"/>
            </a:pPr>
            <a:r>
              <a:rPr lang="en-IN" sz="2000" dirty="0" smtClean="0"/>
              <a:t>Since</a:t>
            </a:r>
            <a:r>
              <a:rPr lang="en-IN" sz="2000" dirty="0"/>
              <a:t>, it has become a kind of document where each reference has five </a:t>
            </a:r>
            <a:r>
              <a:rPr lang="en-IN" sz="2000" dirty="0" smtClean="0"/>
              <a:t>texts and candidate has only one text, </a:t>
            </a:r>
            <a:r>
              <a:rPr lang="en-IN" sz="2000" dirty="0"/>
              <a:t>thus corpus </a:t>
            </a:r>
            <a:r>
              <a:rPr lang="en-IN" sz="2000" dirty="0" smtClean="0"/>
              <a:t>bleu score </a:t>
            </a:r>
            <a:r>
              <a:rPr lang="en-IN" sz="2000" dirty="0"/>
              <a:t>is used to measure the performance. </a:t>
            </a:r>
            <a:endParaRPr lang="en-IN" sz="2000" dirty="0" smtClean="0"/>
          </a:p>
          <a:p>
            <a:pPr algn="just">
              <a:lnSpc>
                <a:spcPct val="100000"/>
              </a:lnSpc>
              <a:spcBef>
                <a:spcPts val="0"/>
              </a:spcBef>
              <a:buFont typeface="Wingdings" panose="05000000000000000000" pitchFamily="2" charset="2"/>
              <a:buChar char="Ø"/>
            </a:pPr>
            <a:r>
              <a:rPr lang="en-IN" sz="2000" dirty="0" smtClean="0"/>
              <a:t>Obtained Corpus </a:t>
            </a:r>
            <a:r>
              <a:rPr lang="en-IN" sz="2000" dirty="0"/>
              <a:t>BLEU Score </a:t>
            </a:r>
            <a:r>
              <a:rPr lang="en-IN" sz="2000" dirty="0" smtClean="0"/>
              <a:t>is</a:t>
            </a:r>
            <a:r>
              <a:rPr lang="en-IN" sz="2000" dirty="0"/>
              <a:t>: </a:t>
            </a:r>
            <a:endParaRPr lang="en-IN" sz="2000" dirty="0" smtClean="0"/>
          </a:p>
          <a:p>
            <a:pPr marL="0" indent="0" algn="ctr">
              <a:lnSpc>
                <a:spcPct val="100000"/>
              </a:lnSpc>
              <a:spcBef>
                <a:spcPts val="0"/>
              </a:spcBef>
              <a:buNone/>
            </a:pPr>
            <a:r>
              <a:rPr lang="en-IN" sz="2000" dirty="0" smtClean="0"/>
              <a:t>0.029157590163286912</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Since </a:t>
            </a:r>
            <a:r>
              <a:rPr lang="en-IN" sz="2000" dirty="0"/>
              <a:t>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r>
              <a:rPr lang="en-IN" sz="2000" dirty="0" smtClean="0"/>
              <a:t>.</a:t>
            </a: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In this neural network code, we are developing </a:t>
            </a:r>
            <a:r>
              <a:rPr lang="en-IN" sz="2000" dirty="0" err="1" smtClean="0"/>
              <a:t>embeddings</a:t>
            </a:r>
            <a:r>
              <a:rPr lang="en-IN" sz="2000" dirty="0" smtClean="0"/>
              <a:t> for each word of vocabulary during training. In order to improve the performance (or bleu score) of model, we can try word </a:t>
            </a:r>
            <a:r>
              <a:rPr lang="en-IN" sz="2000" dirty="0" err="1" smtClean="0"/>
              <a:t>embeddings</a:t>
            </a:r>
            <a:r>
              <a:rPr lang="en-IN" sz="2000" dirty="0" smtClean="0"/>
              <a:t> of any pre-trained model, such as </a:t>
            </a:r>
            <a:r>
              <a:rPr lang="en-IN" sz="2000" dirty="0" err="1" smtClean="0"/>
              <a:t>GloVe</a:t>
            </a:r>
            <a:r>
              <a:rPr lang="en-IN" sz="2000" dirty="0"/>
              <a:t> </a:t>
            </a:r>
            <a:r>
              <a:rPr lang="en-IN" sz="2000" dirty="0" smtClean="0"/>
              <a:t>(i.e., Global Vector) model.</a:t>
            </a:r>
            <a:endParaRPr lang="en-IN" sz="2000" dirty="0" smtClean="0"/>
          </a:p>
          <a:p>
            <a:pPr algn="just">
              <a:lnSpc>
                <a:spcPct val="100000"/>
              </a:lnSpc>
              <a:spcBef>
                <a:spcPts val="0"/>
              </a:spcBef>
              <a:buFont typeface="Wingdings" panose="05000000000000000000" pitchFamily="2" charset="2"/>
              <a:buChar char="Ø"/>
            </a:pPr>
            <a:r>
              <a:rPr lang="en-IN" sz="2000" dirty="0" smtClean="0"/>
              <a:t>Training </a:t>
            </a:r>
            <a:r>
              <a:rPr lang="en-IN" sz="2000" dirty="0"/>
              <a:t>on huge dataset, such MSCOCO, the largest open source dataset for Image Captioning, in order to improve BLEU Score of the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39</a:t>
            </a:fld>
            <a:endParaRPr lang="en-IN"/>
          </a:p>
        </p:txBody>
      </p:sp>
    </p:spTree>
    <p:extLst>
      <p:ext uri="{BB962C8B-B14F-4D97-AF65-F5344CB8AC3E}">
        <p14:creationId xmlns:p14="http://schemas.microsoft.com/office/powerpoint/2010/main" val="314165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40</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a:t>
            </a:r>
            <a:r>
              <a:rPr lang="en-IN" sz="2000" dirty="0" smtClean="0"/>
              <a:t>work on </a:t>
            </a:r>
            <a:r>
              <a:rPr lang="en-IN" sz="2000" dirty="0"/>
              <a:t>Flickr8k dataset as this is sufficient to learn the implementation of Automatic Image </a:t>
            </a:r>
            <a:r>
              <a:rPr lang="en-IN" sz="2000" dirty="0" smtClean="0"/>
              <a:t>Captioning using Attention Mechanism.</a:t>
            </a:r>
            <a:endParaRPr lang="en-IN" sz="2000" dirty="0"/>
          </a:p>
        </p:txBody>
      </p:sp>
      <p:sp>
        <p:nvSpPr>
          <p:cNvPr id="4" name="Footer Placeholder 3">
            <a:extLst>
              <a:ext uri="{FF2B5EF4-FFF2-40B4-BE49-F238E27FC236}">
                <a16:creationId xmlns=""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this project, </a:t>
            </a:r>
            <a:r>
              <a:rPr lang="en-IN" sz="2000" dirty="0" smtClean="0"/>
              <a:t>advanced </a:t>
            </a:r>
            <a:r>
              <a:rPr lang="en-IN" sz="2000" dirty="0"/>
              <a:t>solution (i.e., </a:t>
            </a:r>
            <a:r>
              <a:rPr lang="en-IN" sz="2000" dirty="0" smtClean="0"/>
              <a:t>Attention Mechanism or Visual Attention Mechanism) </a:t>
            </a:r>
            <a:r>
              <a:rPr lang="en-IN" sz="2000" dirty="0"/>
              <a:t>for Image Captioning is implemented.</a:t>
            </a:r>
          </a:p>
          <a:p>
            <a:pPr algn="just">
              <a:lnSpc>
                <a:spcPct val="100000"/>
              </a:lnSpc>
              <a:spcBef>
                <a:spcPts val="0"/>
              </a:spcBef>
              <a:buFont typeface="Wingdings" panose="05000000000000000000" pitchFamily="2" charset="2"/>
              <a:buChar char="Ø"/>
            </a:pPr>
            <a:r>
              <a:rPr lang="en-IN" sz="2000" dirty="0" smtClean="0"/>
              <a:t>A naive </a:t>
            </a:r>
            <a:r>
              <a:rPr lang="en-IN" sz="2000" dirty="0"/>
              <a:t>approach is also there, called as </a:t>
            </a:r>
            <a:r>
              <a:rPr lang="en-IN" sz="2000" dirty="0" smtClean="0"/>
              <a:t>Classical Encoder/Decoder based approach. This advanced solution is also Encoder/Decoder based, however it has an additional layer for Attention Mechanism.</a:t>
            </a:r>
          </a:p>
          <a:p>
            <a:pPr algn="just">
              <a:lnSpc>
                <a:spcPct val="100000"/>
              </a:lnSpc>
              <a:spcBef>
                <a:spcPts val="0"/>
              </a:spcBef>
              <a:buFont typeface="Wingdings" panose="05000000000000000000" pitchFamily="2" charset="2"/>
              <a:buChar char="Ø"/>
            </a:pPr>
            <a:r>
              <a:rPr lang="en-IN" sz="2000" dirty="0" smtClean="0"/>
              <a:t>Attention Mechanism is also quite </a:t>
            </a:r>
            <a:r>
              <a:rPr lang="en-IN" sz="2000" dirty="0"/>
              <a:t>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anose="05000000000000000000" pitchFamily="2" charset="2"/>
              <a:buChar char="Ø"/>
            </a:pPr>
            <a:r>
              <a:rPr lang="en-IN" sz="2000" dirty="0" smtClean="0"/>
              <a:t>Attention Mechanism is one of the most influential ideas in the Deep Learning.</a:t>
            </a:r>
          </a:p>
          <a:p>
            <a:pPr algn="just">
              <a:lnSpc>
                <a:spcPct val="100000"/>
              </a:lnSpc>
              <a:spcBef>
                <a:spcPts val="0"/>
              </a:spcBef>
              <a:buFont typeface="Wingdings" panose="05000000000000000000" pitchFamily="2" charset="2"/>
              <a:buChar char="Ø"/>
            </a:pPr>
            <a:r>
              <a:rPr lang="en-IN" sz="2000" dirty="0" smtClean="0"/>
              <a:t>Initially, this idea was designed for Neural Machine Translation. However, today it can be used in various problems, like Image Captioning, etc.</a:t>
            </a:r>
          </a:p>
          <a:p>
            <a:pPr algn="just">
              <a:lnSpc>
                <a:spcPct val="100000"/>
              </a:lnSpc>
              <a:spcBef>
                <a:spcPts val="0"/>
              </a:spcBef>
              <a:buFont typeface="Wingdings" panose="05000000000000000000" pitchFamily="2" charset="2"/>
              <a:buChar char="Ø"/>
            </a:pPr>
            <a:r>
              <a:rPr lang="en-IN" sz="2000" dirty="0" smtClean="0"/>
              <a:t>As we know, there is a classical Encoder / Decoder based solution for Image Captioning. The drawback with that classical approach is:</a:t>
            </a:r>
          </a:p>
          <a:p>
            <a:pPr marL="457200" lvl="1" indent="0" algn="just">
              <a:lnSpc>
                <a:spcPct val="100000"/>
              </a:lnSpc>
              <a:spcBef>
                <a:spcPts val="0"/>
              </a:spcBef>
              <a:buNone/>
            </a:pPr>
            <a:r>
              <a:rPr lang="en-GB" sz="2000" dirty="0"/>
              <a:t>Since each word of the caption would be defining a part of the image, thus by considering the whole representation of image to generate the next word of caption which will be describing a part of </a:t>
            </a:r>
            <a:r>
              <a:rPr lang="en-GB" sz="2000" dirty="0" smtClean="0"/>
              <a:t>the image </a:t>
            </a:r>
            <a:r>
              <a:rPr lang="en-GB" sz="2000" dirty="0"/>
              <a:t>would not be efficient, especially for long captions or descriptions</a:t>
            </a:r>
            <a:r>
              <a:rPr lang="en-GB" sz="2000" dirty="0" smtClean="0"/>
              <a:t>.</a:t>
            </a:r>
            <a:endParaRPr lang="en-IN" sz="2000" dirty="0" smtClean="0"/>
          </a:p>
          <a:p>
            <a:pPr algn="just">
              <a:lnSpc>
                <a:spcPct val="100000"/>
              </a:lnSpc>
              <a:spcBef>
                <a:spcPts val="0"/>
              </a:spcBef>
              <a:buFont typeface="Wingdings" panose="05000000000000000000" pitchFamily="2" charset="2"/>
              <a:buChar char="Ø"/>
            </a:pPr>
            <a:r>
              <a:rPr lang="en-IN" sz="2000" dirty="0" smtClean="0"/>
              <a:t>Attention mechanism is a complex cognitive ability that human possess. When people receive information, they consciously ignore some of the secondary information. This ability of self selection is called Attention.</a:t>
            </a:r>
          </a:p>
          <a:p>
            <a:pPr algn="just">
              <a:lnSpc>
                <a:spcPct val="100000"/>
              </a:lnSpc>
              <a:spcBef>
                <a:spcPts val="0"/>
              </a:spcBef>
              <a:buFont typeface="Wingdings" panose="05000000000000000000" pitchFamily="2" charset="2"/>
              <a:buChar char="Ø"/>
            </a:pPr>
            <a:r>
              <a:rPr lang="en-IN" sz="2000" dirty="0" smtClean="0"/>
              <a:t>Attention Mechanism allows the neural networks to have the ability to focus on its subset of inputs to select specific features.</a:t>
            </a:r>
          </a:p>
          <a:p>
            <a:pPr algn="just">
              <a:lnSpc>
                <a:spcPct val="100000"/>
              </a:lnSpc>
              <a:spcBef>
                <a:spcPts val="0"/>
              </a:spcBef>
              <a:buFont typeface="Wingdings" panose="05000000000000000000" pitchFamily="2" charset="2"/>
              <a:buChar char="Ø"/>
            </a:pPr>
            <a:r>
              <a:rPr lang="en-IN" sz="2000" dirty="0" smtClean="0"/>
              <a:t>Neural Network architecture with Attention Mechanism for Image Captioning is also an Encoder / Decoder like classical Encoder / Decoder solution but with an additional layer, called as Attention Mechanism.</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Attention Mechanism was actually developed for Neural Machine Translation (i.e., translating text from one natural language to another). For this, Attention Mechanism gets text in one natural language and translate it into another natural language, as depicted below:</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marL="457200" lvl="1" indent="0" algn="just">
              <a:lnSpc>
                <a:spcPct val="100000"/>
              </a:lnSpc>
              <a:spcBef>
                <a:spcPts val="0"/>
              </a:spcBef>
              <a:buNone/>
            </a:pPr>
            <a:r>
              <a:rPr lang="en-IN" sz="2000" dirty="0" smtClean="0"/>
              <a:t>Thus, in case of Neural Machine Translation, input and output, both are text.</a:t>
            </a:r>
            <a:endParaRPr lang="en-IN" sz="2000" dirty="0"/>
          </a:p>
          <a:p>
            <a:pPr algn="just">
              <a:lnSpc>
                <a:spcPct val="100000"/>
              </a:lnSpc>
              <a:spcBef>
                <a:spcPts val="0"/>
              </a:spcBef>
              <a:buFont typeface="Wingdings" pitchFamily="2" charset="2"/>
              <a:buChar char="Ø"/>
            </a:pPr>
            <a:r>
              <a:rPr lang="en-IN" sz="2000" dirty="0" smtClean="0"/>
              <a:t>Whereas, in case of Image Captioning, input is an image and output is text. That’s why Attention Mechanism was modified to take an image as input. This modified version of Attention Mechanism is known as Visual Attention Mechanism because it takes an image as input.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
        <p:nvSpPr>
          <p:cNvPr id="6" name="Cube 5"/>
          <p:cNvSpPr/>
          <p:nvPr/>
        </p:nvSpPr>
        <p:spPr>
          <a:xfrm>
            <a:off x="4495800" y="2208276"/>
            <a:ext cx="2407920" cy="17084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Machine Translation with Attention Mechanism</a:t>
            </a:r>
            <a:endParaRPr lang="en-GB" dirty="0"/>
          </a:p>
        </p:txBody>
      </p:sp>
      <p:sp>
        <p:nvSpPr>
          <p:cNvPr id="7" name="TextBox 6"/>
          <p:cNvSpPr txBox="1"/>
          <p:nvPr/>
        </p:nvSpPr>
        <p:spPr>
          <a:xfrm>
            <a:off x="1310641" y="2708535"/>
            <a:ext cx="2499359" cy="707886"/>
          </a:xfrm>
          <a:prstGeom prst="rect">
            <a:avLst/>
          </a:prstGeom>
          <a:noFill/>
        </p:spPr>
        <p:txBody>
          <a:bodyPr wrap="square" rtlCol="0">
            <a:spAutoFit/>
          </a:bodyPr>
          <a:lstStyle/>
          <a:p>
            <a:r>
              <a:rPr lang="en-US" sz="2000" dirty="0" smtClean="0"/>
              <a:t>A dog is running fast over the beach.</a:t>
            </a:r>
            <a:endParaRPr lang="en-GB" sz="2000" dirty="0"/>
          </a:p>
        </p:txBody>
      </p:sp>
      <p:pic>
        <p:nvPicPr>
          <p:cNvPr id="1027" name="Picture 3" descr="Z:\trans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2844931"/>
            <a:ext cx="3920118" cy="414903"/>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611880" y="2820162"/>
            <a:ext cx="8481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6916293" y="2810066"/>
            <a:ext cx="6179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ube 12"/>
          <p:cNvSpPr/>
          <p:nvPr/>
        </p:nvSpPr>
        <p:spPr>
          <a:xfrm>
            <a:off x="4701540" y="5242560"/>
            <a:ext cx="1996440" cy="10972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Attention Mechanism</a:t>
            </a:r>
            <a:endParaRPr lang="en-GB" dirty="0"/>
          </a:p>
        </p:txBody>
      </p:sp>
      <p:pic>
        <p:nvPicPr>
          <p:cNvPr id="1028" name="Picture 4" descr="Z:\asia_market_fe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191" y="5334000"/>
            <a:ext cx="2083689" cy="10777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534276" y="5518942"/>
            <a:ext cx="3920118" cy="707886"/>
          </a:xfrm>
          <a:prstGeom prst="rect">
            <a:avLst/>
          </a:prstGeom>
          <a:noFill/>
        </p:spPr>
        <p:txBody>
          <a:bodyPr wrap="square" rtlCol="0">
            <a:spAutoFit/>
          </a:bodyPr>
          <a:lstStyle/>
          <a:p>
            <a:pPr algn="just"/>
            <a:r>
              <a:rPr lang="en-US" sz="2000" dirty="0" smtClean="0"/>
              <a:t>A smiling man is sitting in his vegetable shop</a:t>
            </a:r>
            <a:endParaRPr lang="en-GB" sz="2000" dirty="0"/>
          </a:p>
        </p:txBody>
      </p:sp>
      <p:sp>
        <p:nvSpPr>
          <p:cNvPr id="16" name="Right Arrow 15"/>
          <p:cNvSpPr/>
          <p:nvPr/>
        </p:nvSpPr>
        <p:spPr>
          <a:xfrm>
            <a:off x="3611880" y="5630569"/>
            <a:ext cx="10717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6697980" y="5548884"/>
            <a:ext cx="8362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2608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2911</TotalTime>
  <Words>5479</Words>
  <Application>Microsoft Office PowerPoint</Application>
  <PresentationFormat>Custom</PresentationFormat>
  <Paragraphs>542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Image Captioning Using Attention Mechanism</vt:lpstr>
      <vt:lpstr>Introduction</vt:lpstr>
      <vt:lpstr>Introduction…</vt:lpstr>
      <vt:lpstr>Introduction…</vt:lpstr>
      <vt:lpstr>Dataset</vt:lpstr>
      <vt:lpstr>Technology</vt:lpstr>
      <vt:lpstr>Technology…</vt:lpstr>
      <vt:lpstr>Attention Mechanism</vt:lpstr>
      <vt:lpstr>Attention Mechanism…</vt:lpstr>
      <vt:lpstr>Attention Mechanism…</vt:lpstr>
      <vt:lpstr>Attention Mechanism…</vt:lpstr>
      <vt:lpstr>Attention Mechanism…</vt:lpstr>
      <vt:lpstr>Attention Mechanism…</vt:lpstr>
      <vt:lpstr>Attention Mechanism…</vt:lpstr>
      <vt:lpstr>Attention Mechanism…</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Pre-Trained Models</vt:lpstr>
      <vt:lpstr>Training &amp; Neural Networks Specific</vt:lpstr>
      <vt:lpstr>Template</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255</cp:revision>
  <dcterms:created xsi:type="dcterms:W3CDTF">2021-05-05T11:03:14Z</dcterms:created>
  <dcterms:modified xsi:type="dcterms:W3CDTF">2021-05-31T05:13:27Z</dcterms:modified>
</cp:coreProperties>
</file>