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97" r:id="rId28"/>
    <p:sldId id="306" r:id="rId29"/>
    <p:sldId id="308" r:id="rId30"/>
    <p:sldId id="284" r:id="rId31"/>
    <p:sldId id="309" r:id="rId32"/>
    <p:sldId id="310" r:id="rId33"/>
    <p:sldId id="311" r:id="rId34"/>
    <p:sldId id="312" r:id="rId35"/>
    <p:sldId id="305" r:id="rId36"/>
    <p:sldId id="291" r:id="rId37"/>
    <p:sldId id="292" r:id="rId38"/>
    <p:sldId id="293" r:id="rId39"/>
    <p:sldId id="294" r:id="rId40"/>
    <p:sldId id="295" r:id="rId41"/>
    <p:sldId id="307" r:id="rId42"/>
    <p:sldId id="25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31-05-2021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31-05-2021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31-05-2021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31-05-2021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31-05-2021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31-05-2021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31-05-2021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31-05-2021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31-05-2021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31-05-2021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31-05-2021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31-05-2021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
        <p:nvSpPr>
          <p:cNvPr id="12" name="Rectangle 11"/>
          <p:cNvSpPr/>
          <p:nvPr/>
        </p:nvSpPr>
        <p:spPr>
          <a:xfrm>
            <a:off x="1280157" y="5145850"/>
            <a:ext cx="3044867" cy="962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Bahdanau’s</a:t>
            </a:r>
            <a:r>
              <a:rPr lang="en-IN" sz="2000" dirty="0" smtClean="0"/>
              <a:t> </a:t>
            </a:r>
            <a:r>
              <a:rPr lang="en-IN" sz="2000" dirty="0" smtClean="0"/>
              <a:t>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Bahdanau’s</a:t>
            </a:r>
            <a:r>
              <a:rPr lang="en-IN" sz="2000" dirty="0" smtClean="0"/>
              <a:t> </a:t>
            </a:r>
            <a:r>
              <a:rPr lang="en-IN" sz="2000" dirty="0" smtClean="0"/>
              <a:t>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Bahdanau’s</a:t>
            </a:r>
            <a:r>
              <a:rPr lang="en-IN" sz="2000" dirty="0" smtClean="0"/>
              <a:t> </a:t>
            </a:r>
            <a:r>
              <a:rPr lang="en-IN" sz="2000" dirty="0" smtClean="0"/>
              <a:t>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a:t>
                </a:r>
                <a:r>
                  <a:rPr lang="en-IN" sz="2000" dirty="0" smtClean="0"/>
                  <a:t>will either </a:t>
                </a:r>
                <a:r>
                  <a:rPr lang="en-IN" sz="2000" dirty="0" smtClean="0"/>
                  <a:t>output &lt;</a:t>
                </a:r>
                <a:r>
                  <a:rPr lang="en-IN" sz="2000" dirty="0" err="1" smtClean="0"/>
                  <a:t>endseq</a:t>
                </a:r>
                <a:r>
                  <a:rPr lang="en-IN" sz="2000" dirty="0" smtClean="0"/>
                  <a:t>&gt; </a:t>
                </a:r>
                <a:r>
                  <a:rPr lang="en-IN" sz="2000" dirty="0" smtClean="0"/>
                  <a:t>token or it would have generated (or predicted) words equal to maximum caption length, then </a:t>
                </a:r>
                <a:r>
                  <a:rPr lang="en-IN" sz="2000" dirty="0" smtClean="0"/>
                  <a:t>we </a:t>
                </a:r>
                <a:r>
                  <a:rPr lang="en-IN" sz="2000" dirty="0" smtClean="0"/>
                  <a:t>will stop </a:t>
                </a:r>
                <a:r>
                  <a:rPr lang="en-IN" sz="2000" dirty="0" smtClean="0"/>
                  <a:t>the generation process.</a:t>
                </a:r>
              </a:p>
            </p:txBody>
          </p:sp>
        </mc:Choice>
        <mc:Fallback>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t="-612" r="-580"/>
                </a:stretch>
              </a:blipFill>
            </p:spPr>
            <p:txBody>
              <a:bodyPr/>
              <a:lstStyle/>
              <a:p>
                <a:r>
                  <a:rPr lang="en-GB">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a:t>
            </a:r>
            <a:r>
              <a:rPr lang="en-US" sz="2000" dirty="0" smtClean="0"/>
              <a:t>gold fish</a:t>
            </a:r>
            <a:r>
              <a:rPr lang="en-US" sz="2000" dirty="0"/>
              <a:t>.</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r>
              <a:rPr lang="en-IN" sz="1800" dirty="0" smtClean="0"/>
              <a:t>.</a:t>
            </a:r>
          </a:p>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t>
            </a:r>
            <a:endParaRPr lang="en-IN" sz="1800" dirty="0" smtClean="0"/>
          </a:p>
          <a:p>
            <a:pPr marL="914400" lvl="1" indent="-457200" algn="just">
              <a:lnSpc>
                <a:spcPct val="100000"/>
              </a:lnSpc>
              <a:spcBef>
                <a:spcPts val="0"/>
              </a:spcBef>
              <a:buFont typeface="+mj-lt"/>
              <a:buAutoNum type="romanLcPeriod"/>
            </a:pPr>
            <a:r>
              <a:rPr lang="en-IN" sz="1800" dirty="0" smtClean="0"/>
              <a:t>Since we need more data to train Attention Mechanism in order to get acceptable performance, the complete training data along with complete validation and half of testing data is combined to use for training. Only remaining half of test data is used for testing. </a:t>
            </a:r>
          </a:p>
          <a:p>
            <a:pPr marL="914400" lvl="1" indent="-457200" algn="just">
              <a:lnSpc>
                <a:spcPct val="100000"/>
              </a:lnSpc>
              <a:spcBef>
                <a:spcPts val="0"/>
              </a:spcBef>
              <a:buFont typeface="+mj-lt"/>
              <a:buAutoNum type="romanLcPeriod"/>
            </a:pPr>
            <a:r>
              <a:rPr lang="en-IN" sz="1800" dirty="0" smtClean="0"/>
              <a:t>Then, this script generated two </a:t>
            </a:r>
            <a:r>
              <a:rPr lang="en-IN" sz="1800" dirty="0" err="1" smtClean="0"/>
              <a:t>csv</a:t>
            </a:r>
            <a:r>
              <a:rPr lang="en-IN" sz="1800" dirty="0" smtClean="0"/>
              <a:t> files: train_image_caption.csv and test_image_caption.csv having two columns: ‘image’ and ‘caption’. ‘image’ column has image names and ‘caption’ columns has all 5 captions of corresponding image separated by ‘&lt;&gt;’.</a:t>
            </a:r>
          </a:p>
          <a:p>
            <a:pPr marL="914400" lvl="1" indent="-457200" algn="just">
              <a:lnSpc>
                <a:spcPct val="100000"/>
              </a:lnSpc>
              <a:spcBef>
                <a:spcPts val="0"/>
              </a:spcBef>
              <a:buFont typeface="+mj-lt"/>
              <a:buAutoNum type="romanLcPeriod"/>
            </a:pPr>
            <a:r>
              <a:rPr lang="en-IN" sz="1800" dirty="0" smtClean="0"/>
              <a:t>At last, this script generated a plot showing below:</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r>
              <a:rPr lang="en-IN" sz="2000" dirty="0" smtClean="0"/>
              <a:t>Script </a:t>
            </a:r>
            <a:r>
              <a:rPr lang="en-IN" sz="2000" dirty="0"/>
              <a:t>“</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a:t>
            </a:r>
            <a:r>
              <a:rPr lang="en-IN" sz="1800" dirty="0" smtClean="0"/>
              <a:t>puts “&lt;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before and after each processed </a:t>
            </a:r>
            <a:r>
              <a:rPr lang="en-IN" sz="1800" dirty="0" smtClean="0"/>
              <a:t>caption, </a:t>
            </a:r>
            <a:r>
              <a:rPr lang="en-IN" sz="1800" dirty="0"/>
              <a:t>join </a:t>
            </a:r>
            <a:r>
              <a:rPr lang="en-IN" sz="1800" dirty="0" smtClean="0"/>
              <a:t>these processed captions </a:t>
            </a:r>
            <a:r>
              <a:rPr lang="en-IN" sz="1800" dirty="0"/>
              <a:t>by “#” and save it with its image filename in file train_image_caption_processed.csv. </a:t>
            </a:r>
            <a:r>
              <a:rPr lang="en-IN" sz="1800" dirty="0" smtClean="0"/>
              <a:t>“&lt;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19" y="929640"/>
            <a:ext cx="5394961"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4"/>
            </a:pPr>
            <a:r>
              <a:rPr lang="en-IN" sz="2200" dirty="0" smtClean="0"/>
              <a:t>Script “scripts/preprocessing_test.py” does following tasks:</a:t>
            </a:r>
          </a:p>
          <a:p>
            <a:pPr marL="914400" lvl="1" indent="-457200" algn="just">
              <a:lnSpc>
                <a:spcPct val="100000"/>
              </a:lnSpc>
              <a:spcBef>
                <a:spcPts val="0"/>
              </a:spcBef>
              <a:buFont typeface="+mj-lt"/>
              <a:buAutoNum type="romanLcPeriod"/>
            </a:pPr>
            <a:r>
              <a:rPr lang="en-IN" sz="1900" dirty="0" smtClean="0"/>
              <a:t>This script reads test_image_caption.csv file</a:t>
            </a:r>
            <a:r>
              <a:rPr lang="en-IN" sz="1900" dirty="0"/>
              <a:t>. Extracts image filenames </a:t>
            </a:r>
            <a:r>
              <a:rPr lang="en-IN" sz="1900" dirty="0" smtClean="0"/>
              <a:t>&amp; </a:t>
            </a:r>
            <a:r>
              <a:rPr lang="en-IN" sz="1900" dirty="0"/>
              <a:t>their five captions (joint by “&lt;&gt;”).</a:t>
            </a:r>
          </a:p>
          <a:p>
            <a:pPr marL="914400" lvl="1" indent="-457200" algn="just">
              <a:lnSpc>
                <a:spcPct val="100000"/>
              </a:lnSpc>
              <a:spcBef>
                <a:spcPts val="0"/>
              </a:spcBef>
              <a:buFont typeface="+mj-lt"/>
              <a:buAutoNum type="romanLcPeriod"/>
            </a:pPr>
            <a:r>
              <a:rPr lang="en-IN" sz="19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900" dirty="0" smtClean="0"/>
              <a:t>. This entire processing will be done by referring vocabulary.txt file as words not in vocabulary will be deleted from captions.</a:t>
            </a:r>
            <a:endParaRPr lang="en-IN" sz="1900" dirty="0"/>
          </a:p>
          <a:p>
            <a:pPr marL="914400" lvl="1" indent="-457200" algn="just">
              <a:lnSpc>
                <a:spcPct val="100000"/>
              </a:lnSpc>
              <a:spcBef>
                <a:spcPts val="0"/>
              </a:spcBef>
              <a:buFont typeface="+mj-lt"/>
              <a:buAutoNum type="romanLcPeriod"/>
            </a:pPr>
            <a:r>
              <a:rPr lang="en-IN" sz="1900" dirty="0"/>
              <a:t>Then, it </a:t>
            </a:r>
            <a:r>
              <a:rPr lang="en-IN" sz="1900" dirty="0" smtClean="0"/>
              <a:t>joins processed captions </a:t>
            </a:r>
            <a:r>
              <a:rPr lang="en-IN" sz="1900" dirty="0"/>
              <a:t>by “#” and save </a:t>
            </a:r>
            <a:r>
              <a:rPr lang="en-IN" sz="1900" dirty="0" smtClean="0"/>
              <a:t>them </a:t>
            </a:r>
            <a:r>
              <a:rPr lang="en-IN" sz="1900" dirty="0"/>
              <a:t>with </a:t>
            </a:r>
            <a:r>
              <a:rPr lang="en-IN" sz="1900" dirty="0" smtClean="0"/>
              <a:t>their </a:t>
            </a:r>
            <a:r>
              <a:rPr lang="en-IN" sz="1900" dirty="0"/>
              <a:t>image filename in file </a:t>
            </a:r>
            <a:r>
              <a:rPr lang="en-IN" sz="1900" dirty="0" smtClean="0"/>
              <a:t>test_image_caption_processed.csv. “&lt;</a:t>
            </a:r>
            <a:r>
              <a:rPr lang="en-IN" sz="1900" dirty="0" err="1" smtClean="0"/>
              <a:t>startseq</a:t>
            </a:r>
            <a:r>
              <a:rPr lang="en-IN" sz="1900" dirty="0" smtClean="0"/>
              <a:t>&gt;” </a:t>
            </a:r>
            <a:r>
              <a:rPr lang="en-IN" sz="1900" dirty="0"/>
              <a:t>and </a:t>
            </a:r>
            <a:r>
              <a:rPr lang="en-IN" sz="1900" dirty="0" smtClean="0"/>
              <a:t>“&lt;</a:t>
            </a:r>
            <a:r>
              <a:rPr lang="en-IN" sz="1900" dirty="0" err="1" smtClean="0"/>
              <a:t>endseq</a:t>
            </a:r>
            <a:r>
              <a:rPr lang="en-IN" sz="1900" dirty="0" smtClean="0"/>
              <a:t>&gt;” special tokens are not required for test data because we have to directly match with generated captions which will not have “&lt;</a:t>
            </a:r>
            <a:r>
              <a:rPr lang="en-IN" sz="1900" dirty="0" err="1" smtClean="0"/>
              <a:t>startseq</a:t>
            </a:r>
            <a:r>
              <a:rPr lang="en-IN" sz="1900" dirty="0" smtClean="0"/>
              <a:t>&gt;” and “&lt;</a:t>
            </a:r>
            <a:r>
              <a:rPr lang="en-IN" sz="1900" dirty="0" err="1" smtClean="0"/>
              <a:t>endseq</a:t>
            </a:r>
            <a:r>
              <a:rPr lang="en-IN" sz="1900" dirty="0" smtClean="0"/>
              <a:t>&gt;” tokens.</a:t>
            </a:r>
            <a:endParaRPr lang="en-IN" sz="1900" dirty="0"/>
          </a:p>
          <a:p>
            <a:pPr marL="457200" indent="-457200" algn="just">
              <a:lnSpc>
                <a:spcPct val="100000"/>
              </a:lnSpc>
              <a:spcBef>
                <a:spcPts val="0"/>
              </a:spcBef>
              <a:buFont typeface="+mj-lt"/>
              <a:buAutoNum type="arabicPeriod" startAt="4"/>
            </a:pPr>
            <a:r>
              <a:rPr lang="en-IN" sz="2200" dirty="0" smtClean="0"/>
              <a:t>Script “scripts/gen_image_features.csv” does following tasks:</a:t>
            </a:r>
          </a:p>
          <a:p>
            <a:pPr marL="914400" lvl="1" indent="-457200" algn="just">
              <a:lnSpc>
                <a:spcPct val="100000"/>
              </a:lnSpc>
              <a:spcBef>
                <a:spcPts val="0"/>
              </a:spcBef>
              <a:buFont typeface="+mj-lt"/>
              <a:buAutoNum type="romanLcPeriod"/>
            </a:pPr>
            <a:r>
              <a:rPr lang="en-IN" sz="1900" dirty="0" smtClean="0"/>
              <a:t>This </a:t>
            </a:r>
            <a:r>
              <a:rPr lang="en-IN" sz="1900" dirty="0"/>
              <a:t>script loads each image which is in </a:t>
            </a:r>
            <a:r>
              <a:rPr lang="en-IN" sz="1900" dirty="0" smtClean="0"/>
              <a:t>train_image_caption_processed.csv, </a:t>
            </a:r>
            <a:r>
              <a:rPr lang="en-IN" sz="1900" dirty="0"/>
              <a:t>resize it for the pre-trained model to generate bottleneck features (here, we have used </a:t>
            </a:r>
            <a:r>
              <a:rPr lang="en-IN" sz="1900" dirty="0" smtClean="0"/>
              <a:t>InceptionV3, </a:t>
            </a:r>
            <a:r>
              <a:rPr lang="en-IN" sz="1900" dirty="0"/>
              <a:t>discussed in later slides).</a:t>
            </a:r>
          </a:p>
          <a:p>
            <a:pPr marL="914400" lvl="1" indent="-457200" algn="just">
              <a:lnSpc>
                <a:spcPct val="100000"/>
              </a:lnSpc>
              <a:spcBef>
                <a:spcPts val="0"/>
              </a:spcBef>
              <a:buFont typeface="+mj-lt"/>
              <a:buAutoNum type="romanLcPeriod"/>
            </a:pPr>
            <a:r>
              <a:rPr lang="en-IN" sz="1900" dirty="0"/>
              <a:t>Then, it passes each of these images through our chosen pre-trained model (here it is </a:t>
            </a:r>
            <a:r>
              <a:rPr lang="en-IN" sz="1900" dirty="0" smtClean="0"/>
              <a:t>InceptionV3) </a:t>
            </a:r>
            <a:r>
              <a:rPr lang="en-IN" sz="1900" dirty="0"/>
              <a:t>and generates bottleneck feature of dimension </a:t>
            </a:r>
            <a:r>
              <a:rPr lang="en-IN" sz="1900" dirty="0" smtClean="0"/>
              <a:t>(8, 8, 2048). Then, script is reshaping it to (64, 2048) and saving it as a </a:t>
            </a:r>
            <a:r>
              <a:rPr lang="en-IN" sz="1900" dirty="0" err="1" smtClean="0"/>
              <a:t>npy</a:t>
            </a:r>
            <a:r>
              <a:rPr lang="en-IN" sz="1900" dirty="0" smtClean="0"/>
              <a:t> file. Script </a:t>
            </a:r>
            <a:r>
              <a:rPr lang="en-IN" sz="1900" dirty="0"/>
              <a:t>has done this task </a:t>
            </a:r>
            <a:r>
              <a:rPr lang="en-IN" sz="1900" dirty="0" smtClean="0"/>
              <a:t>in batches of 64 images. </a:t>
            </a:r>
            <a:r>
              <a:rPr lang="en-IN" sz="1900" dirty="0"/>
              <a:t>In this manner, it </a:t>
            </a:r>
            <a:r>
              <a:rPr lang="en-IN" sz="1900" dirty="0" smtClean="0"/>
              <a:t>has saved 7,591 </a:t>
            </a:r>
            <a:r>
              <a:rPr lang="en-IN" sz="1900" dirty="0" err="1" smtClean="0"/>
              <a:t>npy</a:t>
            </a:r>
            <a:r>
              <a:rPr lang="en-IN" sz="1900" dirty="0" smtClean="0"/>
              <a:t> </a:t>
            </a:r>
            <a:r>
              <a:rPr lang="en-IN" sz="1900" dirty="0"/>
              <a:t>files </a:t>
            </a:r>
            <a:r>
              <a:rPr lang="en-IN" sz="1900" dirty="0" smtClean="0"/>
              <a:t>(since </a:t>
            </a:r>
            <a:r>
              <a:rPr lang="en-IN" sz="1900" dirty="0"/>
              <a:t>we have </a:t>
            </a:r>
            <a:r>
              <a:rPr lang="en-IN" sz="1900" dirty="0" smtClean="0"/>
              <a:t>7591 </a:t>
            </a:r>
            <a:r>
              <a:rPr lang="en-IN" sz="1900" dirty="0"/>
              <a:t>file names in </a:t>
            </a:r>
            <a:r>
              <a:rPr lang="en-IN" sz="1900" dirty="0" smtClean="0"/>
              <a:t>train_image_caption_processed.csv </a:t>
            </a:r>
            <a:r>
              <a:rPr lang="en-IN" sz="1900" dirty="0"/>
              <a:t>file</a:t>
            </a:r>
            <a:r>
              <a:rPr lang="en-IN" sz="1900" dirty="0" smtClean="0"/>
              <a:t>).</a:t>
            </a:r>
            <a:endParaRPr lang="en-IN" sz="19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6"/>
            </a:pPr>
            <a:r>
              <a:rPr lang="en-IN" sz="2000" dirty="0" smtClean="0"/>
              <a:t>Script “scripts/training.py” or “scripts/</a:t>
            </a:r>
            <a:r>
              <a:rPr lang="en-IN" sz="2000" dirty="0" err="1" smtClean="0"/>
              <a:t>training.ipynb</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is accessing following paths:</a:t>
            </a:r>
          </a:p>
          <a:p>
            <a:pPr marL="1257300" lvl="2" indent="-342900" algn="just">
              <a:lnSpc>
                <a:spcPct val="100000"/>
              </a:lnSpc>
              <a:spcBef>
                <a:spcPts val="0"/>
              </a:spcBef>
              <a:buFont typeface="+mj-lt"/>
              <a:buAutoNum type="alphaLcParenR"/>
            </a:pPr>
            <a:r>
              <a:rPr lang="en-IN" sz="1800" dirty="0" smtClean="0"/>
              <a:t>“</a:t>
            </a:r>
            <a:r>
              <a:rPr lang="en-IN" sz="1800" dirty="0" err="1" smtClean="0"/>
              <a:t>images_npy_path</a:t>
            </a:r>
            <a:r>
              <a:rPr lang="en-IN" sz="1800" dirty="0" smtClean="0"/>
              <a:t>”: This path has 7591 </a:t>
            </a:r>
            <a:r>
              <a:rPr lang="en-IN" sz="1800" dirty="0" err="1" smtClean="0"/>
              <a:t>npy</a:t>
            </a:r>
            <a:r>
              <a:rPr lang="en-IN" sz="1800" dirty="0" smtClean="0"/>
              <a:t> files for each of 7591 images. Each of these </a:t>
            </a:r>
            <a:r>
              <a:rPr lang="en-IN" sz="1800" dirty="0" err="1" smtClean="0"/>
              <a:t>npy</a:t>
            </a:r>
            <a:r>
              <a:rPr lang="en-IN" sz="1800" dirty="0" smtClean="0"/>
              <a:t> files have (64 x 2048) dimensional bottleneck feature generated by using IncpetionV3 model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img_caption_csv_path</a:t>
            </a:r>
            <a:r>
              <a:rPr lang="en-IN" sz="1800" dirty="0" smtClean="0"/>
              <a:t>”: This is the path of file “train_image_caption_processed.csv” file. This file contains name of 7591 images in one column and their 5 captions in another column. So, the dimension of this file (7591, 2). All captions are cleaned (or processed)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vocabulary_path</a:t>
            </a:r>
            <a:r>
              <a:rPr lang="en-IN" sz="1800" dirty="0" smtClean="0"/>
              <a:t>”: This is the path of “vocabulary.txt” file. This file has all unique words of our captions.</a:t>
            </a:r>
          </a:p>
          <a:p>
            <a:pPr marL="1257300" lvl="2" indent="-342900" algn="just">
              <a:lnSpc>
                <a:spcPct val="100000"/>
              </a:lnSpc>
              <a:spcBef>
                <a:spcPts val="0"/>
              </a:spcBef>
              <a:buFont typeface="+mj-lt"/>
              <a:buAutoNum type="alphaLcParenR"/>
            </a:pPr>
            <a:r>
              <a:rPr lang="en-IN" sz="1800" dirty="0" smtClean="0"/>
              <a:t>“</a:t>
            </a:r>
            <a:r>
              <a:rPr lang="en-IN" sz="1800" dirty="0" err="1" smtClean="0"/>
              <a:t>max_caption_len_path</a:t>
            </a:r>
            <a:r>
              <a:rPr lang="en-IN" sz="1800" dirty="0" smtClean="0"/>
              <a:t>”: This is the path of file “max_caption_length.txt” file. This file has the maximum length of any caption found.</a:t>
            </a:r>
          </a:p>
          <a:p>
            <a:pPr marL="1257300" lvl="2" indent="-342900" algn="just">
              <a:lnSpc>
                <a:spcPct val="100000"/>
              </a:lnSpc>
              <a:spcBef>
                <a:spcPts val="0"/>
              </a:spcBef>
              <a:buFont typeface="+mj-lt"/>
              <a:buAutoNum type="alphaLcParenR"/>
            </a:pPr>
            <a:r>
              <a:rPr lang="en-IN" sz="1800" dirty="0" smtClean="0"/>
              <a:t>“</a:t>
            </a:r>
            <a:r>
              <a:rPr lang="en-IN" sz="1800" dirty="0" err="1" smtClean="0"/>
              <a:t>checkpoint_path</a:t>
            </a:r>
            <a:r>
              <a:rPr lang="en-IN" sz="1800" dirty="0" smtClean="0"/>
              <a:t>”: This is the path where this script will save the trained model.</a:t>
            </a:r>
          </a:p>
          <a:p>
            <a:pPr marL="800100" lvl="1" indent="-342900" algn="just">
              <a:lnSpc>
                <a:spcPct val="100000"/>
              </a:lnSpc>
              <a:spcBef>
                <a:spcPts val="0"/>
              </a:spcBef>
              <a:buFont typeface="+mj-lt"/>
              <a:buAutoNum type="romanLcPeriod"/>
            </a:pPr>
            <a:r>
              <a:rPr lang="en-IN" sz="1800" dirty="0" smtClean="0"/>
              <a:t>The first thing that this script does is loading data of train_image_caption_processed.csv file. This file has path of all 7591 images and their 5 captions.</a:t>
            </a:r>
          </a:p>
          <a:p>
            <a:pPr marL="800100" lvl="1" indent="-342900" algn="just">
              <a:lnSpc>
                <a:spcPct val="100000"/>
              </a:lnSpc>
              <a:spcBef>
                <a:spcPts val="0"/>
              </a:spcBef>
              <a:buFont typeface="+mj-lt"/>
              <a:buAutoNum type="romanLcPeriod"/>
            </a:pPr>
            <a:r>
              <a:rPr lang="en-IN" sz="1800" dirty="0" smtClean="0"/>
              <a:t>After this, script will load data of “vocabulary.txt” file. Along with that, script has also created “</a:t>
            </a:r>
            <a:r>
              <a:rPr lang="en-IN" sz="1800" dirty="0" err="1" smtClean="0"/>
              <a:t>wordtoix</a:t>
            </a:r>
            <a:r>
              <a:rPr lang="en-IN" sz="1800" dirty="0" smtClean="0"/>
              <a:t>” (“word-to-index”) dictionary type variable.</a:t>
            </a:r>
          </a:p>
          <a:p>
            <a:pPr marL="800100" lvl="1" indent="-342900" algn="just">
              <a:lnSpc>
                <a:spcPct val="100000"/>
              </a:lnSpc>
              <a:spcBef>
                <a:spcPts val="0"/>
              </a:spcBef>
              <a:buFont typeface="+mj-lt"/>
              <a:buAutoNum type="romanLcPeriod"/>
            </a:pPr>
            <a:endParaRPr lang="en-IN" sz="18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4"/>
            </a:pPr>
            <a:r>
              <a:rPr lang="en-IN" sz="1800" dirty="0" smtClean="0"/>
              <a:t>Then, script is loading “max_caption_length.txt” file. This file has the length of longest caption, i.e., maximum length of any caption. Script will extract this value from this file and store it in “</a:t>
            </a:r>
            <a:r>
              <a:rPr lang="en-IN" sz="1800" dirty="0" err="1" smtClean="0"/>
              <a:t>max_caption_len</a:t>
            </a:r>
            <a:r>
              <a:rPr lang="en-IN" sz="1800" dirty="0" smtClean="0"/>
              <a:t>” variable (an </a:t>
            </a:r>
            <a:r>
              <a:rPr lang="en-IN" sz="1800" dirty="0" err="1" smtClean="0"/>
              <a:t>int</a:t>
            </a:r>
            <a:r>
              <a:rPr lang="en-IN" sz="1800" dirty="0" smtClean="0"/>
              <a:t> type variable).</a:t>
            </a:r>
          </a:p>
          <a:p>
            <a:pPr marL="857250" lvl="1" indent="-400050" algn="just">
              <a:lnSpc>
                <a:spcPct val="100000"/>
              </a:lnSpc>
              <a:spcBef>
                <a:spcPts val="0"/>
              </a:spcBef>
              <a:buFont typeface="+mj-lt"/>
              <a:buAutoNum type="romanLcPeriod" startAt="4"/>
            </a:pPr>
            <a:r>
              <a:rPr lang="en-IN" sz="1800" dirty="0" smtClean="0"/>
              <a:t>Now, script will replace all captions by their indices by using “</a:t>
            </a:r>
            <a:r>
              <a:rPr lang="en-IN" sz="1800" dirty="0" err="1" smtClean="0"/>
              <a:t>wordtoix</a:t>
            </a:r>
            <a:r>
              <a:rPr lang="en-IN" sz="1800" dirty="0" smtClean="0"/>
              <a:t>” (i.e., word-to-index) dictionary type variable. In this way, all textual captions will become a numerical vectors. For instance:</a:t>
            </a:r>
          </a:p>
          <a:p>
            <a:pPr marL="457200" lvl="1" indent="0" algn="just">
              <a:lnSpc>
                <a:spcPct val="100000"/>
              </a:lnSpc>
              <a:spcBef>
                <a:spcPts val="0"/>
              </a:spcBef>
              <a:buNone/>
            </a:pPr>
            <a:r>
              <a:rPr lang="en-IN" sz="1800" dirty="0"/>
              <a:t>	</a:t>
            </a:r>
            <a:r>
              <a:rPr lang="en-IN" sz="1800" dirty="0" smtClean="0"/>
              <a:t>Caption: “one boy is walking on street”</a:t>
            </a:r>
          </a:p>
          <a:p>
            <a:pPr marL="457200" lvl="1" indent="0" algn="just">
              <a:lnSpc>
                <a:spcPct val="100000"/>
              </a:lnSpc>
              <a:spcBef>
                <a:spcPts val="0"/>
              </a:spcBef>
              <a:buNone/>
            </a:pPr>
            <a:r>
              <a:rPr lang="en-IN" sz="1800" dirty="0"/>
              <a:t>	</a:t>
            </a:r>
            <a:r>
              <a:rPr lang="en-IN" sz="1800" dirty="0" smtClean="0"/>
              <a:t>Equivalent numerical vector: [4928, 880, 3813, 8136, 4925, 7192]</a:t>
            </a:r>
          </a:p>
          <a:p>
            <a:pPr marL="914400" lvl="2" indent="0" algn="just">
              <a:lnSpc>
                <a:spcPct val="100000"/>
              </a:lnSpc>
              <a:spcBef>
                <a:spcPts val="0"/>
              </a:spcBef>
              <a:buNone/>
            </a:pPr>
            <a:r>
              <a:rPr lang="en-IN" sz="1800" dirty="0" smtClean="0"/>
              <a:t>All these indices are taken from vocabulary.txt file. These indices are actually (line number – 1) of these words in vocabulary.txt file.</a:t>
            </a:r>
          </a:p>
          <a:p>
            <a:pPr marL="971550" lvl="1" indent="-514350" algn="just">
              <a:lnSpc>
                <a:spcPct val="100000"/>
              </a:lnSpc>
              <a:spcBef>
                <a:spcPts val="0"/>
              </a:spcBef>
              <a:buFont typeface="+mj-lt"/>
              <a:buAutoNum type="romanLcPeriod" startAt="6"/>
            </a:pPr>
            <a:r>
              <a:rPr lang="en-IN" sz="1800" dirty="0" smtClean="0"/>
              <a:t>Since it is the need of algorithm to have all numerical vectors of captions to be equal, thus we will pad zeros in all these numerical vectors to make them equal in length. For this, we will grow the length of each numerical vector by padding zeros until their length is lesser than </a:t>
            </a:r>
            <a:r>
              <a:rPr lang="en-IN" sz="1800" dirty="0" err="1" smtClean="0"/>
              <a:t>max_caption_len</a:t>
            </a:r>
            <a:r>
              <a:rPr lang="en-IN" sz="1800" dirty="0" smtClean="0"/>
              <a:t> (an </a:t>
            </a:r>
            <a:r>
              <a:rPr lang="en-IN" sz="1800" dirty="0" err="1" smtClean="0"/>
              <a:t>int</a:t>
            </a:r>
            <a:r>
              <a:rPr lang="en-IN" sz="1800" dirty="0" smtClean="0"/>
              <a:t> type variable explained above). Thus, suppose the value of </a:t>
            </a:r>
            <a:r>
              <a:rPr lang="en-IN" sz="1800" dirty="0" err="1" smtClean="0"/>
              <a:t>max_caption_len</a:t>
            </a:r>
            <a:r>
              <a:rPr lang="en-IN" sz="1800" dirty="0" smtClean="0"/>
              <a:t> is 10, then we have to add 4 zeros in the above example, i.e.,:</a:t>
            </a:r>
          </a:p>
          <a:p>
            <a:pPr marL="914400" lvl="2" indent="0" algn="just">
              <a:lnSpc>
                <a:spcPct val="100000"/>
              </a:lnSpc>
              <a:spcBef>
                <a:spcPts val="0"/>
              </a:spcBef>
              <a:buNone/>
            </a:pPr>
            <a:r>
              <a:rPr lang="en-IN" sz="1800" dirty="0" smtClean="0"/>
              <a:t>Caption: “one boy is walking on street”</a:t>
            </a:r>
          </a:p>
          <a:p>
            <a:pPr marL="914400" lvl="2" indent="0" algn="just">
              <a:lnSpc>
                <a:spcPct val="100000"/>
              </a:lnSpc>
              <a:spcBef>
                <a:spcPts val="0"/>
              </a:spcBef>
              <a:buNone/>
            </a:pPr>
            <a:r>
              <a:rPr lang="en-IN" sz="1800" dirty="0" smtClean="0"/>
              <a:t>Equivalent numerical vector: [4928, 880, 3813, 8136, 4925, 7192], length: 6</a:t>
            </a:r>
          </a:p>
          <a:p>
            <a:pPr marL="914400" lvl="2" indent="0" algn="just">
              <a:lnSpc>
                <a:spcPct val="100000"/>
              </a:lnSpc>
              <a:spcBef>
                <a:spcPts val="0"/>
              </a:spcBef>
              <a:buNone/>
            </a:pPr>
            <a:r>
              <a:rPr lang="en-IN" sz="1800" dirty="0" smtClean="0"/>
              <a:t>Padded numerical vector: [4928, 880, 3813, 8136, 4925, 7192, 0, 0, 0, 0], length: 10</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3348354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857250" lvl="1" indent="-400050" algn="just">
              <a:lnSpc>
                <a:spcPct val="100000"/>
              </a:lnSpc>
              <a:spcBef>
                <a:spcPts val="0"/>
              </a:spcBef>
              <a:buFont typeface="+mj-lt"/>
              <a:buAutoNum type="romanLcPeriod" startAt="7"/>
            </a:pPr>
            <a:r>
              <a:rPr lang="en-IN" sz="1800" dirty="0" smtClean="0"/>
              <a:t>After this, script has created a dataset variable which will pass data in batches during training runtime. This will prevent “</a:t>
            </a:r>
            <a:r>
              <a:rPr lang="en-IN" sz="1800" dirty="0" err="1" smtClean="0"/>
              <a:t>MemoryOverflow</a:t>
            </a:r>
            <a:r>
              <a:rPr lang="en-IN" sz="1800" dirty="0" smtClean="0"/>
              <a:t>” error. </a:t>
            </a:r>
          </a:p>
          <a:p>
            <a:pPr marL="857250" lvl="1" indent="-400050" algn="just">
              <a:lnSpc>
                <a:spcPct val="100000"/>
              </a:lnSpc>
              <a:spcBef>
                <a:spcPts val="0"/>
              </a:spcBef>
              <a:buFont typeface="+mj-lt"/>
              <a:buAutoNum type="romanLcPeriod" startAt="7"/>
            </a:pPr>
            <a:r>
              <a:rPr lang="en-IN" sz="1800" dirty="0" smtClean="0"/>
              <a:t>Script has defined “Adam” optimizer</a:t>
            </a:r>
          </a:p>
          <a:p>
            <a:pPr marL="857250" lvl="1" indent="-400050" algn="just">
              <a:lnSpc>
                <a:spcPct val="100000"/>
              </a:lnSpc>
              <a:spcBef>
                <a:spcPts val="0"/>
              </a:spcBef>
              <a:buFont typeface="+mj-lt"/>
              <a:buAutoNum type="romanLcPeriod" startAt="7"/>
            </a:pPr>
            <a:r>
              <a:rPr lang="en-IN" sz="1800" dirty="0" smtClean="0"/>
              <a:t>Then, it has defined “</a:t>
            </a:r>
            <a:r>
              <a:rPr lang="en-IN" sz="1800" dirty="0" err="1" smtClean="0"/>
              <a:t>SparseCategoricalCrossentropy</a:t>
            </a:r>
            <a:r>
              <a:rPr lang="en-IN" sz="1800" dirty="0" smtClean="0"/>
              <a:t>” as the loss function.</a:t>
            </a:r>
          </a:p>
          <a:p>
            <a:pPr marL="857250" lvl="1" indent="-400050" algn="just">
              <a:lnSpc>
                <a:spcPct val="100000"/>
              </a:lnSpc>
              <a:spcBef>
                <a:spcPts val="0"/>
              </a:spcBef>
              <a:buFont typeface="+mj-lt"/>
              <a:buAutoNum type="romanLcPeriod" startAt="7"/>
            </a:pPr>
            <a:r>
              <a:rPr lang="en-IN" sz="1800" dirty="0" smtClean="0"/>
              <a:t>After this, script has created object of class “</a:t>
            </a:r>
            <a:r>
              <a:rPr lang="en-IN" sz="1800" dirty="0" err="1" smtClean="0"/>
              <a:t>CNN_Encoder</a:t>
            </a:r>
            <a:r>
              <a:rPr lang="en-IN" sz="1800" dirty="0" smtClean="0"/>
              <a:t>” and “</a:t>
            </a:r>
            <a:r>
              <a:rPr lang="en-IN" sz="1800" dirty="0" err="1" smtClean="0"/>
              <a:t>RNN_Decoder</a:t>
            </a:r>
            <a:r>
              <a:rPr lang="en-IN" sz="1800" dirty="0" smtClean="0"/>
              <a:t>” and called them “encoder” and “decoder”.</a:t>
            </a:r>
          </a:p>
          <a:p>
            <a:pPr marL="857250" lvl="1" indent="-400050" algn="just">
              <a:lnSpc>
                <a:spcPct val="100000"/>
              </a:lnSpc>
              <a:spcBef>
                <a:spcPts val="0"/>
              </a:spcBef>
              <a:buFont typeface="+mj-lt"/>
              <a:buAutoNum type="romanLcPeriod" startAt="7"/>
            </a:pPr>
            <a:r>
              <a:rPr lang="en-IN" sz="1800" dirty="0" smtClean="0"/>
              <a:t>Script has created checkpoint object to save the entire network after (or during) training.</a:t>
            </a:r>
          </a:p>
          <a:p>
            <a:pPr marL="857250" lvl="1" indent="-400050" algn="just">
              <a:lnSpc>
                <a:spcPct val="100000"/>
              </a:lnSpc>
              <a:spcBef>
                <a:spcPts val="0"/>
              </a:spcBef>
              <a:buFont typeface="+mj-lt"/>
              <a:buAutoNum type="romanLcPeriod" startAt="7"/>
            </a:pPr>
            <a:r>
              <a:rPr lang="en-IN" sz="1800" dirty="0" smtClean="0"/>
              <a:t>Finally, script will start training in a for-loop</a:t>
            </a:r>
            <a:r>
              <a:rPr lang="en-IN" sz="1800" dirty="0" smtClean="0"/>
              <a:t>.</a:t>
            </a:r>
          </a:p>
          <a:p>
            <a:pPr marL="457200" indent="-457200" algn="just">
              <a:lnSpc>
                <a:spcPct val="100000"/>
              </a:lnSpc>
              <a:spcBef>
                <a:spcPts val="0"/>
              </a:spcBef>
              <a:buFont typeface="+mj-lt"/>
              <a:buAutoNum type="arabicPeriod" startAt="7"/>
            </a:pPr>
            <a:r>
              <a:rPr lang="en-IN" sz="2000" dirty="0" smtClean="0"/>
              <a:t>After completion of training, one can run any of the following scripts to see the performance of the model:</a:t>
            </a:r>
          </a:p>
          <a:p>
            <a:pPr marL="914400" lvl="1" indent="-457200" algn="just">
              <a:lnSpc>
                <a:spcPct val="100000"/>
              </a:lnSpc>
              <a:spcBef>
                <a:spcPts val="0"/>
              </a:spcBef>
              <a:buFont typeface="+mj-lt"/>
              <a:buAutoNum type="romanLcPeriod"/>
            </a:pPr>
            <a:r>
              <a:rPr lang="en-IN" sz="1800" dirty="0" smtClean="0"/>
              <a:t>Script “scripts/inference_on_sing</a:t>
            </a:r>
            <a:r>
              <a:rPr lang="en-IN" sz="1800" dirty="0" smtClean="0"/>
              <a:t>le_instance.py”: This script outputs the caption for a single input image. User has to change the path of image to be tested in the script. This path is mentioned at the top of the script. Thus, user can change this path and the script will pass this image through the model and the model will generate the caption for the input image on the terminal.</a:t>
            </a:r>
          </a:p>
          <a:p>
            <a:pPr marL="914400" lvl="1" indent="-457200" algn="just">
              <a:lnSpc>
                <a:spcPct val="100000"/>
              </a:lnSpc>
              <a:spcBef>
                <a:spcPts val="0"/>
              </a:spcBef>
              <a:buFont typeface="+mj-lt"/>
              <a:buAutoNum type="romanLcPeriod"/>
            </a:pPr>
            <a:r>
              <a:rPr lang="en-IN" sz="1800" dirty="0" smtClean="0"/>
              <a:t>Script “scripts/inference_on_bulk_data.py”: This script outputs captions for a bulk data, i.e., more than one test image. User has to change the path “</a:t>
            </a:r>
            <a:r>
              <a:rPr lang="en-IN" sz="1800" dirty="0" err="1" smtClean="0"/>
              <a:t>test_images_path</a:t>
            </a:r>
            <a:r>
              <a:rPr lang="en-IN" sz="1800" dirty="0" smtClean="0"/>
              <a:t>” variable to make it to point to </a:t>
            </a:r>
            <a:r>
              <a:rPr lang="en-IN" sz="1800" dirty="0" smtClean="0"/>
              <a:t>their test data. Script will pass this test data through model, generate captions and save all generated captions with their image name in a file “test_data_predicted_captions.csv” file under “./output/</a:t>
            </a:r>
            <a:r>
              <a:rPr lang="en-IN" sz="1800" dirty="0" err="1" smtClean="0"/>
              <a:t>generated_captions</a:t>
            </a:r>
            <a:r>
              <a:rPr lang="en-IN" sz="1800" dirty="0" smtClean="0"/>
              <a:t>/” directory.</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210170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have used only one pre-trained model to generate bottleneck features of images. This model is  InceptionV3:</a:t>
            </a:r>
            <a:endParaRPr lang="en-IN" sz="22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904999"/>
            <a:ext cx="6734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736217" y="53355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8161" y="4474250"/>
            <a:ext cx="1935480" cy="923330"/>
          </a:xfrm>
          <a:prstGeom prst="rect">
            <a:avLst/>
          </a:prstGeom>
          <a:noFill/>
        </p:spPr>
        <p:txBody>
          <a:bodyPr wrap="square" rtlCol="0">
            <a:spAutoFit/>
          </a:bodyPr>
          <a:lstStyle/>
          <a:p>
            <a:pPr algn="ctr"/>
            <a:r>
              <a:rPr lang="en-US" dirty="0" smtClean="0"/>
              <a:t>Output of this layer is taken as bottleneck feature</a:t>
            </a:r>
            <a:endParaRPr lang="en-GB" dirty="0"/>
          </a:p>
        </p:txBody>
      </p:sp>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88720" y="3985914"/>
            <a:ext cx="1844040" cy="21710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Tensorflow</a:t>
            </a:r>
            <a:r>
              <a:rPr lang="en-IN" sz="2000" dirty="0"/>
              <a:t> (version: 2.4.1</a:t>
            </a:r>
            <a:r>
              <a:rPr lang="en-IN" sz="2000" dirty="0" smtClean="0"/>
              <a:t>)</a:t>
            </a:r>
          </a:p>
          <a:p>
            <a:pPr algn="just">
              <a:lnSpc>
                <a:spcPct val="100000"/>
              </a:lnSpc>
              <a:spcBef>
                <a:spcPts val="0"/>
              </a:spcBef>
              <a:buFont typeface="Wingdings" panose="05000000000000000000" pitchFamily="2" charset="2"/>
              <a:buChar char="Ø"/>
            </a:pPr>
            <a:r>
              <a:rPr lang="en-IN" sz="2000" dirty="0" smtClean="0"/>
              <a:t>Other training / neural – network related details:</a:t>
            </a: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r>
              <a:rPr lang="en-IN" sz="2000" dirty="0" smtClean="0"/>
              <a:t>Pre-trained model used: InceptionV3 to generate (8 x 8 x 2048) dimensional bottleneck feature</a:t>
            </a:r>
            <a:r>
              <a:rPr lang="en-IN" sz="2000" dirty="0" smtClean="0"/>
              <a:t>. These (8 x 8 x 2048) bottleneck features are reshaped to (64 x 2048) dimension and then saved.</a:t>
            </a:r>
            <a:endParaRPr lang="en-IN" sz="2000" dirty="0"/>
          </a:p>
          <a:p>
            <a:pPr algn="just">
              <a:lnSpc>
                <a:spcPct val="100000"/>
              </a:lnSpc>
              <a:spcBef>
                <a:spcPts val="0"/>
              </a:spcBef>
              <a:buFont typeface="Wingdings" panose="05000000000000000000" pitchFamily="2" charset="2"/>
              <a:buChar char="Ø"/>
            </a:pPr>
            <a:r>
              <a:rPr lang="en-IN" sz="2000" dirty="0" smtClean="0"/>
              <a:t>Following is the snapshot of the entire Neural Network with Visual Attention Mechanism for Image Captioning (</a:t>
            </a:r>
            <a:r>
              <a:rPr lang="en-IN" sz="2000" dirty="0" err="1" smtClean="0"/>
              <a:t>bs</a:t>
            </a:r>
            <a:r>
              <a:rPr lang="en-IN" sz="2000" dirty="0" smtClean="0"/>
              <a:t>: batch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630186616"/>
              </p:ext>
            </p:extLst>
          </p:nvPr>
        </p:nvGraphicFramePr>
        <p:xfrm>
          <a:off x="1209040" y="1908386"/>
          <a:ext cx="10175240" cy="741680"/>
        </p:xfrm>
        <a:graphic>
          <a:graphicData uri="http://schemas.openxmlformats.org/drawingml/2006/table">
            <a:tbl>
              <a:tblPr bandRow="1">
                <a:tableStyleId>{2D5ABB26-0587-4C30-8999-92F81FD0307C}</a:tableStyleId>
              </a:tblPr>
              <a:tblGrid>
                <a:gridCol w="5087620"/>
                <a:gridCol w="5087620"/>
              </a:tblGrid>
              <a:tr h="370840">
                <a:tc>
                  <a:txBody>
                    <a:bodyPr/>
                    <a:lstStyle/>
                    <a:p>
                      <a:pPr marL="285750" indent="-285750">
                        <a:buFont typeface="Arial" pitchFamily="34" charset="0"/>
                        <a:buChar char="•"/>
                      </a:pPr>
                      <a:r>
                        <a:rPr lang="en-US" dirty="0" smtClean="0"/>
                        <a:t>Epochs: 20</a:t>
                      </a:r>
                      <a:endParaRPr lang="en-GB" dirty="0"/>
                    </a:p>
                  </a:txBody>
                  <a:tcPr/>
                </a:tc>
                <a:tc>
                  <a:txBody>
                    <a:bodyPr/>
                    <a:lstStyle/>
                    <a:p>
                      <a:pPr marL="285750" indent="-285750">
                        <a:buFont typeface="Arial" pitchFamily="34" charset="0"/>
                        <a:buChar char="•"/>
                      </a:pPr>
                      <a:r>
                        <a:rPr lang="en-US" dirty="0" smtClean="0"/>
                        <a:t>Batch Size: 64 (i.e., 64 image-caption</a:t>
                      </a:r>
                      <a:r>
                        <a:rPr lang="en-US" baseline="0" dirty="0" smtClean="0"/>
                        <a:t> pairs)</a:t>
                      </a:r>
                      <a:endParaRPr lang="en-GB" dirty="0"/>
                    </a:p>
                  </a:txBody>
                  <a:tcPr/>
                </a:tc>
              </a:tr>
              <a:tr h="370840">
                <a:tc>
                  <a:txBody>
                    <a:bodyPr/>
                    <a:lstStyle/>
                    <a:p>
                      <a:pPr marL="285750" indent="-285750">
                        <a:buFont typeface="Arial" pitchFamily="34" charset="0"/>
                        <a:buChar char="•"/>
                      </a:pPr>
                      <a:r>
                        <a:rPr lang="en-US" dirty="0" smtClean="0"/>
                        <a:t>Loss Function: “</a:t>
                      </a:r>
                      <a:r>
                        <a:rPr lang="en-US" dirty="0" err="1" smtClean="0"/>
                        <a:t>SparseCategoricalCrossentropy</a:t>
                      </a:r>
                      <a:r>
                        <a:rPr lang="en-US" dirty="0" smtClean="0"/>
                        <a:t>”</a:t>
                      </a:r>
                      <a:endParaRPr lang="en-GB" dirty="0"/>
                    </a:p>
                  </a:txBody>
                  <a:tcPr/>
                </a:tc>
                <a:tc>
                  <a:txBody>
                    <a:bodyPr/>
                    <a:lstStyle/>
                    <a:p>
                      <a:pPr marL="285750" indent="-285750">
                        <a:buFont typeface="Arial" pitchFamily="34" charset="0"/>
                        <a:buChar char="•"/>
                      </a:pPr>
                      <a:r>
                        <a:rPr lang="en-US" dirty="0" smtClean="0"/>
                        <a:t>Optimization</a:t>
                      </a:r>
                      <a:r>
                        <a:rPr lang="en-US" baseline="0" dirty="0" smtClean="0"/>
                        <a:t> Function: Adam</a:t>
                      </a:r>
                      <a:endParaRPr lang="en-GB" dirty="0"/>
                    </a:p>
                  </a:txBody>
                  <a:tcPr/>
                </a:tc>
              </a:tr>
            </a:tbl>
          </a:graphicData>
        </a:graphic>
      </p:graphicFrame>
      <p:pic>
        <p:nvPicPr>
          <p:cNvPr id="1026" name="Picture 2" descr="Z:\asia_market_fe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830" y="4138641"/>
            <a:ext cx="1588770" cy="6089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Z:\c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830" y="5403560"/>
            <a:ext cx="1588770" cy="60894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2101215" y="4769368"/>
            <a:ext cx="0" cy="64288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6320" y="6134752"/>
            <a:ext cx="2148840" cy="338554"/>
          </a:xfrm>
          <a:prstGeom prst="rect">
            <a:avLst/>
          </a:prstGeom>
          <a:noFill/>
        </p:spPr>
        <p:txBody>
          <a:bodyPr wrap="square" rtlCol="0">
            <a:spAutoFit/>
          </a:bodyPr>
          <a:lstStyle/>
          <a:p>
            <a:pPr algn="just"/>
            <a:r>
              <a:rPr lang="en-US" sz="1600" dirty="0" smtClean="0"/>
              <a:t>“</a:t>
            </a:r>
            <a:r>
              <a:rPr lang="en-US" sz="1600" dirty="0" err="1" smtClean="0"/>
              <a:t>bs</a:t>
            </a:r>
            <a:r>
              <a:rPr lang="en-US" sz="1600" dirty="0" smtClean="0"/>
              <a:t>” images - diff. dims.</a:t>
            </a:r>
            <a:endParaRPr lang="en-GB" sz="1600" dirty="0"/>
          </a:p>
        </p:txBody>
      </p:sp>
      <p:sp>
        <p:nvSpPr>
          <p:cNvPr id="17" name="Rounded Rectangle 16"/>
          <p:cNvSpPr/>
          <p:nvPr/>
        </p:nvSpPr>
        <p:spPr>
          <a:xfrm>
            <a:off x="4099560" y="3985914"/>
            <a:ext cx="1844040" cy="21710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8" name="Picture 2" descr="Z:\asia_market_fe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7670" y="4138641"/>
            <a:ext cx="1588770" cy="6089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Z:\c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7670" y="5403560"/>
            <a:ext cx="1588770" cy="60894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5012055" y="4769368"/>
            <a:ext cx="0" cy="64288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1960" y="6134752"/>
            <a:ext cx="1600200" cy="338554"/>
          </a:xfrm>
          <a:prstGeom prst="rect">
            <a:avLst/>
          </a:prstGeom>
          <a:noFill/>
        </p:spPr>
        <p:txBody>
          <a:bodyPr wrap="square" rtlCol="0">
            <a:spAutoFit/>
          </a:bodyPr>
          <a:lstStyle/>
          <a:p>
            <a:pPr algn="ctr"/>
            <a:r>
              <a:rPr lang="en-US" sz="1600" dirty="0" smtClean="0"/>
              <a:t>(</a:t>
            </a:r>
            <a:r>
              <a:rPr lang="en-US" sz="1600" dirty="0" err="1" smtClean="0"/>
              <a:t>bs</a:t>
            </a:r>
            <a:r>
              <a:rPr lang="en-US" sz="1600" dirty="0" smtClean="0"/>
              <a:t>, 299, 299, 3)</a:t>
            </a:r>
            <a:endParaRPr lang="en-GB" sz="1600" dirty="0"/>
          </a:p>
        </p:txBody>
      </p:sp>
      <p:sp>
        <p:nvSpPr>
          <p:cNvPr id="15" name="Right Arrow 14"/>
          <p:cNvSpPr/>
          <p:nvPr/>
        </p:nvSpPr>
        <p:spPr>
          <a:xfrm>
            <a:off x="3032760" y="4909020"/>
            <a:ext cx="10668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948940" y="4080628"/>
            <a:ext cx="1234440" cy="877163"/>
          </a:xfrm>
          <a:prstGeom prst="rect">
            <a:avLst/>
          </a:prstGeom>
          <a:noFill/>
        </p:spPr>
        <p:txBody>
          <a:bodyPr wrap="square" rtlCol="0">
            <a:spAutoFit/>
          </a:bodyPr>
          <a:lstStyle/>
          <a:p>
            <a:pPr algn="ctr"/>
            <a:r>
              <a:rPr lang="en-US" sz="1700" dirty="0" smtClean="0"/>
              <a:t>Reshape images to (299,299,3)</a:t>
            </a:r>
            <a:endParaRPr lang="en-GB" sz="1700" dirty="0"/>
          </a:p>
        </p:txBody>
      </p:sp>
      <p:sp>
        <p:nvSpPr>
          <p:cNvPr id="22" name="Cube 21"/>
          <p:cNvSpPr/>
          <p:nvPr/>
        </p:nvSpPr>
        <p:spPr>
          <a:xfrm>
            <a:off x="6553200" y="4443112"/>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6530808" y="5652193"/>
            <a:ext cx="1238544" cy="338554"/>
          </a:xfrm>
          <a:prstGeom prst="rect">
            <a:avLst/>
          </a:prstGeom>
          <a:noFill/>
        </p:spPr>
        <p:txBody>
          <a:bodyPr wrap="none" rtlCol="0">
            <a:spAutoFit/>
          </a:bodyPr>
          <a:lstStyle/>
          <a:p>
            <a:r>
              <a:rPr lang="en-US" sz="1600" dirty="0" smtClean="0"/>
              <a:t>Inception V3</a:t>
            </a:r>
            <a:endParaRPr lang="en-GB" sz="1600" dirty="0"/>
          </a:p>
        </p:txBody>
      </p:sp>
      <p:sp>
        <p:nvSpPr>
          <p:cNvPr id="26" name="Right Arrow 25"/>
          <p:cNvSpPr/>
          <p:nvPr/>
        </p:nvSpPr>
        <p:spPr>
          <a:xfrm>
            <a:off x="5943600" y="4889645"/>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Multidocument 23"/>
          <p:cNvSpPr/>
          <p:nvPr/>
        </p:nvSpPr>
        <p:spPr>
          <a:xfrm>
            <a:off x="8397240" y="4519209"/>
            <a:ext cx="1060704" cy="97056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7787640" y="4869396"/>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8127492" y="5660255"/>
            <a:ext cx="1600200" cy="338554"/>
          </a:xfrm>
          <a:prstGeom prst="rect">
            <a:avLst/>
          </a:prstGeom>
          <a:noFill/>
        </p:spPr>
        <p:txBody>
          <a:bodyPr wrap="square" rtlCol="0">
            <a:spAutoFit/>
          </a:bodyPr>
          <a:lstStyle/>
          <a:p>
            <a:pPr algn="ctr"/>
            <a:r>
              <a:rPr lang="en-US" sz="1600" dirty="0" smtClean="0"/>
              <a:t>(</a:t>
            </a:r>
            <a:r>
              <a:rPr lang="en-US" sz="1600" dirty="0" err="1" smtClean="0"/>
              <a:t>bs</a:t>
            </a:r>
            <a:r>
              <a:rPr lang="en-US" sz="1600" dirty="0" smtClean="0"/>
              <a:t>, 8, 8, 2048)</a:t>
            </a:r>
            <a:endParaRPr lang="en-GB" sz="1600" dirty="0"/>
          </a:p>
        </p:txBody>
      </p:sp>
      <p:sp>
        <p:nvSpPr>
          <p:cNvPr id="30" name="Flowchart: Multidocument 29"/>
          <p:cNvSpPr/>
          <p:nvPr/>
        </p:nvSpPr>
        <p:spPr>
          <a:xfrm>
            <a:off x="10067544" y="4519209"/>
            <a:ext cx="1060704" cy="97056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ight Arrow 30"/>
          <p:cNvSpPr/>
          <p:nvPr/>
        </p:nvSpPr>
        <p:spPr>
          <a:xfrm>
            <a:off x="9457944" y="4869396"/>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9797796" y="5660255"/>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25" name="TextBox 24"/>
          <p:cNvSpPr txBox="1"/>
          <p:nvPr/>
        </p:nvSpPr>
        <p:spPr>
          <a:xfrm>
            <a:off x="9266849" y="5187260"/>
            <a:ext cx="891206" cy="338554"/>
          </a:xfrm>
          <a:prstGeom prst="rect">
            <a:avLst/>
          </a:prstGeom>
          <a:noFill/>
        </p:spPr>
        <p:txBody>
          <a:bodyPr wrap="none" rtlCol="0">
            <a:spAutoFit/>
          </a:bodyPr>
          <a:lstStyle/>
          <a:p>
            <a:pPr algn="ctr"/>
            <a:r>
              <a:rPr lang="en-US" sz="1600" dirty="0" smtClean="0"/>
              <a:t>Reshape</a:t>
            </a:r>
            <a:endParaRPr lang="en-GB" sz="1600" dirty="0"/>
          </a:p>
        </p:txBody>
      </p:sp>
    </p:spTree>
    <p:extLst>
      <p:ext uri="{BB962C8B-B14F-4D97-AF65-F5344CB8AC3E}">
        <p14:creationId xmlns:p14="http://schemas.microsoft.com/office/powerpoint/2010/main" val="2226707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a:t>
            </a:r>
            <a:r>
              <a:rPr lang="en-IN" dirty="0" smtClean="0"/>
              <a:t>Specific…</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endParaRPr lang="en-IN" sz="2000" dirty="0" smtClean="0"/>
          </a:p>
          <a:p>
            <a:pPr marL="0" indent="0" algn="just">
              <a:lnSpc>
                <a:spcPct val="100000"/>
              </a:lnSpc>
              <a:spcBef>
                <a:spcPts val="0"/>
              </a:spcBef>
              <a:buNone/>
            </a:pPr>
            <a:r>
              <a:rPr lang="en-IN" sz="2000" dirty="0" smtClean="0"/>
              <a:t>Input:</a:t>
            </a:r>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smtClean="0"/>
          </a:p>
          <a:p>
            <a:pPr marL="0" indent="0" algn="just">
              <a:lnSpc>
                <a:spcPct val="100000"/>
              </a:lnSpc>
              <a:spcBef>
                <a:spcPts val="0"/>
              </a:spcBef>
              <a:buNone/>
            </a:pPr>
            <a:r>
              <a:rPr lang="en-IN" sz="2000" dirty="0" err="1"/>
              <a:t>b</a:t>
            </a:r>
            <a:r>
              <a:rPr lang="en-IN" sz="2000" dirty="0" err="1" smtClean="0"/>
              <a:t>s</a:t>
            </a:r>
            <a:r>
              <a:rPr lang="en-IN" sz="2000" dirty="0" smtClean="0"/>
              <a:t>: “BATCH_SIZE”; mcl (maximum caption length)= 34; UNITS</a:t>
            </a:r>
            <a:r>
              <a:rPr lang="en-IN" sz="2000" dirty="0"/>
              <a:t>=</a:t>
            </a:r>
            <a:r>
              <a:rPr lang="en-IN" sz="2000" dirty="0" smtClean="0"/>
              <a:t> 512; EMBEDDING_DIM (ED)= 256, </a:t>
            </a:r>
          </a:p>
          <a:p>
            <a:pPr marL="0" indent="0" algn="just">
              <a:lnSpc>
                <a:spcPct val="100000"/>
              </a:lnSpc>
              <a:spcBef>
                <a:spcPts val="0"/>
              </a:spcBef>
              <a:buNone/>
            </a:pPr>
            <a:r>
              <a:rPr lang="en-IN" sz="2000" dirty="0" err="1" smtClean="0"/>
              <a:t>vs</a:t>
            </a:r>
            <a:r>
              <a:rPr lang="en-IN" sz="2000" dirty="0" smtClean="0"/>
              <a:t> (vocabulary size)= 8511;</a:t>
            </a:r>
            <a:endParaRPr lang="en-IN" sz="2000" dirty="0"/>
          </a:p>
          <a:p>
            <a:pPr marL="457200" indent="-457200" algn="just">
              <a:lnSpc>
                <a:spcPct val="100000"/>
              </a:lnSpc>
              <a:spcBef>
                <a:spcPts val="0"/>
              </a:spcBef>
              <a:buFont typeface="+mj-lt"/>
              <a:buAutoNum type="arabicPeriod"/>
            </a:pPr>
            <a:r>
              <a:rPr lang="en-IN" sz="2000" dirty="0" smtClean="0"/>
              <a:t>Reset </a:t>
            </a:r>
            <a:r>
              <a:rPr lang="en-IN" sz="2000" dirty="0" err="1" smtClean="0"/>
              <a:t>RNN_Decoder</a:t>
            </a:r>
            <a:r>
              <a:rPr lang="en-IN" sz="2000" dirty="0" smtClean="0"/>
              <a:t> state to zeros, called it “hidden”, its dimension will be (</a:t>
            </a:r>
            <a:r>
              <a:rPr lang="en-IN" sz="2000" dirty="0" err="1" smtClean="0"/>
              <a:t>bs</a:t>
            </a:r>
            <a:r>
              <a:rPr lang="en-IN" sz="2000" dirty="0" smtClean="0"/>
              <a:t>, UNITS).</a:t>
            </a:r>
          </a:p>
          <a:p>
            <a:pPr marL="457200" indent="-457200" algn="just">
              <a:lnSpc>
                <a:spcPct val="100000"/>
              </a:lnSpc>
              <a:spcBef>
                <a:spcPts val="0"/>
              </a:spcBef>
              <a:buFont typeface="+mj-lt"/>
              <a:buAutoNum type="arabicPeriod"/>
            </a:pPr>
            <a:r>
              <a:rPr lang="en-IN" sz="2000" dirty="0" smtClean="0"/>
              <a:t>Here, input to </a:t>
            </a:r>
            <a:r>
              <a:rPr lang="en-IN" sz="2000" dirty="0" err="1" smtClean="0"/>
              <a:t>RNN_Decoder</a:t>
            </a:r>
            <a:r>
              <a:rPr lang="en-IN" sz="2000" dirty="0" smtClean="0"/>
              <a:t> is called as “</a:t>
            </a:r>
            <a:r>
              <a:rPr lang="en-IN" sz="2000" dirty="0" err="1" smtClean="0"/>
              <a:t>decoder_input</a:t>
            </a:r>
            <a:r>
              <a:rPr lang="en-IN" sz="2000" dirty="0" smtClean="0"/>
              <a:t>”. The first input to </a:t>
            </a:r>
            <a:r>
              <a:rPr lang="en-IN" sz="2000" dirty="0" err="1" smtClean="0"/>
              <a:t>RNN_Decoder</a:t>
            </a:r>
            <a:r>
              <a:rPr lang="en-IN" sz="2000" dirty="0" smtClean="0"/>
              <a:t> will be “&lt;</a:t>
            </a:r>
            <a:r>
              <a:rPr lang="en-IN" sz="2000" dirty="0" err="1" smtClean="0"/>
              <a:t>startseq</a:t>
            </a:r>
            <a:r>
              <a:rPr lang="en-IN" sz="2000" dirty="0" smtClean="0"/>
              <a:t>&gt;”. It will be a numerical vector having index of “&lt;</a:t>
            </a:r>
            <a:r>
              <a:rPr lang="en-IN" sz="2000" dirty="0" err="1" smtClean="0"/>
              <a:t>startseq</a:t>
            </a:r>
            <a:r>
              <a:rPr lang="en-IN" sz="2000" dirty="0" smtClean="0"/>
              <a:t>&gt;” for all instances in batch, thus its dimension will be (</a:t>
            </a:r>
            <a:r>
              <a:rPr lang="en-IN" sz="2000" dirty="0" err="1" smtClean="0"/>
              <a:t>bs</a:t>
            </a:r>
            <a:r>
              <a:rPr lang="en-IN" sz="2000" dirty="0" smtClean="0"/>
              <a:t>, 1).</a:t>
            </a:r>
          </a:p>
          <a:p>
            <a:pPr marL="457200" indent="-457200" algn="just">
              <a:lnSpc>
                <a:spcPct val="100000"/>
              </a:lnSpc>
              <a:spcBef>
                <a:spcPts val="0"/>
              </a:spcBef>
              <a:buFont typeface="+mj-lt"/>
              <a:buAutoNum type="arabicPeriod"/>
            </a:pPr>
            <a:r>
              <a:rPr lang="en-IN" sz="2000" dirty="0" smtClean="0"/>
              <a:t>Pass </a:t>
            </a:r>
            <a:r>
              <a:rPr lang="en-IN" sz="2000" dirty="0" err="1" smtClean="0"/>
              <a:t>img_tensor</a:t>
            </a:r>
            <a:r>
              <a:rPr lang="en-IN" sz="2000" dirty="0" smtClean="0"/>
              <a:t> to Encoder for encoding the meaningful features generated by InceptionV3 to be suitable for image captioning. Following it is depicted:</a:t>
            </a:r>
            <a:endParaRPr lang="en-IN"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
        <p:nvSpPr>
          <p:cNvPr id="6" name="Flowchart: Multidocument 5"/>
          <p:cNvSpPr/>
          <p:nvPr/>
        </p:nvSpPr>
        <p:spPr>
          <a:xfrm>
            <a:off x="1716024" y="1242609"/>
            <a:ext cx="813816" cy="67763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322832" y="1920240"/>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8" name="Double Bracket 7"/>
          <p:cNvSpPr/>
          <p:nvPr/>
        </p:nvSpPr>
        <p:spPr>
          <a:xfrm>
            <a:off x="3017520" y="1242609"/>
            <a:ext cx="457200" cy="721935"/>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2800837" y="1964544"/>
            <a:ext cx="890565" cy="584775"/>
          </a:xfrm>
          <a:prstGeom prst="rect">
            <a:avLst/>
          </a:prstGeom>
          <a:noFill/>
        </p:spPr>
        <p:txBody>
          <a:bodyPr wrap="none" rtlCol="0">
            <a:spAutoFit/>
          </a:bodyPr>
          <a:lstStyle/>
          <a:p>
            <a:pPr algn="ctr"/>
            <a:r>
              <a:rPr lang="en-US" sz="1600" dirty="0" smtClean="0"/>
              <a:t>target:</a:t>
            </a:r>
          </a:p>
          <a:p>
            <a:pPr algn="ctr"/>
            <a:r>
              <a:rPr lang="en-US" sz="1600" dirty="0" smtClean="0"/>
              <a:t>(</a:t>
            </a:r>
            <a:r>
              <a:rPr lang="en-US" sz="1600" dirty="0" err="1" smtClean="0"/>
              <a:t>bs</a:t>
            </a:r>
            <a:r>
              <a:rPr lang="en-US" sz="1600" dirty="0" smtClean="0"/>
              <a:t>, mcl)</a:t>
            </a:r>
            <a:endParaRPr lang="en-GB" sz="1600" dirty="0"/>
          </a:p>
        </p:txBody>
      </p:sp>
      <p:sp>
        <p:nvSpPr>
          <p:cNvPr id="10" name="TextBox 9"/>
          <p:cNvSpPr txBox="1"/>
          <p:nvPr/>
        </p:nvSpPr>
        <p:spPr>
          <a:xfrm>
            <a:off x="3691402" y="1258669"/>
            <a:ext cx="7586198" cy="923330"/>
          </a:xfrm>
          <a:prstGeom prst="rect">
            <a:avLst/>
          </a:prstGeom>
          <a:noFill/>
        </p:spPr>
        <p:txBody>
          <a:bodyPr wrap="square" rtlCol="0">
            <a:spAutoFit/>
          </a:bodyPr>
          <a:lstStyle/>
          <a:p>
            <a:pPr marL="285750" indent="-285750" algn="just">
              <a:buFont typeface="Arial" pitchFamily="34" charset="0"/>
              <a:buChar char="•"/>
            </a:pPr>
            <a:r>
              <a:rPr lang="en-IN" dirty="0"/>
              <a:t> Here, </a:t>
            </a:r>
            <a:r>
              <a:rPr lang="en-IN" dirty="0" err="1"/>
              <a:t>bs</a:t>
            </a:r>
            <a:r>
              <a:rPr lang="en-IN" dirty="0"/>
              <a:t> is “batch size” and mcl is “maximum caption length”. </a:t>
            </a:r>
            <a:endParaRPr lang="en-IN" dirty="0" smtClean="0"/>
          </a:p>
          <a:p>
            <a:pPr marL="285750" indent="-285750" algn="just">
              <a:buFont typeface="Arial" pitchFamily="34" charset="0"/>
              <a:buChar char="•"/>
            </a:pPr>
            <a:r>
              <a:rPr lang="en-IN" dirty="0" smtClean="0"/>
              <a:t>“</a:t>
            </a:r>
            <a:r>
              <a:rPr lang="en-IN" dirty="0"/>
              <a:t>target” </a:t>
            </a:r>
            <a:r>
              <a:rPr lang="en-IN" dirty="0" smtClean="0"/>
              <a:t>has </a:t>
            </a:r>
            <a:r>
              <a:rPr lang="en-IN" dirty="0"/>
              <a:t>indices (</a:t>
            </a:r>
            <a:r>
              <a:rPr lang="en-IN" dirty="0" err="1"/>
              <a:t>int</a:t>
            </a:r>
            <a:r>
              <a:rPr lang="en-IN" dirty="0"/>
              <a:t> values) of words of </a:t>
            </a:r>
            <a:r>
              <a:rPr lang="en-IN" dirty="0" smtClean="0"/>
              <a:t>captions, padded with zeros to make these vectors equal to </a:t>
            </a:r>
            <a:r>
              <a:rPr lang="en-IN" dirty="0" err="1" smtClean="0"/>
              <a:t>max_caption_length</a:t>
            </a:r>
            <a:r>
              <a:rPr lang="en-IN" dirty="0" smtClean="0"/>
              <a:t>.</a:t>
            </a:r>
            <a:endParaRPr lang="en-GB" dirty="0"/>
          </a:p>
        </p:txBody>
      </p:sp>
      <p:sp>
        <p:nvSpPr>
          <p:cNvPr id="11" name="Flowchart: Multidocument 10"/>
          <p:cNvSpPr/>
          <p:nvPr/>
        </p:nvSpPr>
        <p:spPr>
          <a:xfrm>
            <a:off x="3430524" y="52482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944368" y="5684520"/>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13" name="Rectangle 12"/>
          <p:cNvSpPr/>
          <p:nvPr/>
        </p:nvSpPr>
        <p:spPr>
          <a:xfrm>
            <a:off x="5161375" y="5208150"/>
            <a:ext cx="216683" cy="5429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Flowchart: Connector 13"/>
          <p:cNvSpPr/>
          <p:nvPr/>
        </p:nvSpPr>
        <p:spPr>
          <a:xfrm>
            <a:off x="5208758" y="523297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5208758" y="541585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5208758" y="559873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4526280" y="5771480"/>
            <a:ext cx="1451122" cy="584775"/>
          </a:xfrm>
          <a:prstGeom prst="rect">
            <a:avLst/>
          </a:prstGeom>
          <a:noFill/>
        </p:spPr>
        <p:txBody>
          <a:bodyPr wrap="square" rtlCol="0">
            <a:spAutoFit/>
          </a:bodyPr>
          <a:lstStyle/>
          <a:p>
            <a:pPr algn="ctr"/>
            <a:r>
              <a:rPr lang="en-US" sz="1600" dirty="0" smtClean="0"/>
              <a:t>“fc” layer with ED cells</a:t>
            </a:r>
            <a:endParaRPr lang="en-GB" sz="1600" dirty="0"/>
          </a:p>
        </p:txBody>
      </p:sp>
      <p:sp>
        <p:nvSpPr>
          <p:cNvPr id="18" name="Right Arrow 17"/>
          <p:cNvSpPr/>
          <p:nvPr/>
        </p:nvSpPr>
        <p:spPr>
          <a:xfrm>
            <a:off x="4085844" y="5346616"/>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5461871" y="5384338"/>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6492932" y="527107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995971" y="5807630"/>
            <a:ext cx="1451122" cy="338554"/>
          </a:xfrm>
          <a:prstGeom prst="rect">
            <a:avLst/>
          </a:prstGeom>
          <a:noFill/>
        </p:spPr>
        <p:txBody>
          <a:bodyPr wrap="square" rtlCol="0">
            <a:spAutoFit/>
          </a:bodyPr>
          <a:lstStyle/>
          <a:p>
            <a:pPr algn="ctr"/>
            <a:r>
              <a:rPr lang="en-US" sz="1600" dirty="0" err="1" smtClean="0"/>
              <a:t>ReLU</a:t>
            </a:r>
            <a:endParaRPr lang="en-GB" sz="1600" dirty="0"/>
          </a:p>
        </p:txBody>
      </p:sp>
      <p:sp>
        <p:nvSpPr>
          <p:cNvPr id="22" name="Right Arrow 21"/>
          <p:cNvSpPr/>
          <p:nvPr/>
        </p:nvSpPr>
        <p:spPr>
          <a:xfrm>
            <a:off x="6950132" y="5413891"/>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Multidocument 24"/>
          <p:cNvSpPr/>
          <p:nvPr/>
        </p:nvSpPr>
        <p:spPr>
          <a:xfrm>
            <a:off x="8093964" y="522142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607808" y="5657730"/>
            <a:ext cx="1600200" cy="584775"/>
          </a:xfrm>
          <a:prstGeom prst="rect">
            <a:avLst/>
          </a:prstGeom>
          <a:noFill/>
        </p:spPr>
        <p:txBody>
          <a:bodyPr wrap="square" rtlCol="0">
            <a:spAutoFit/>
          </a:bodyPr>
          <a:lstStyle/>
          <a:p>
            <a:pPr algn="ctr"/>
            <a:r>
              <a:rPr lang="en-US" sz="1600" dirty="0" smtClean="0"/>
              <a:t>features:</a:t>
            </a:r>
          </a:p>
          <a:p>
            <a:pPr algn="ctr"/>
            <a:r>
              <a:rPr lang="en-US" sz="1600" dirty="0" smtClean="0"/>
              <a:t>(</a:t>
            </a:r>
            <a:r>
              <a:rPr lang="en-US" sz="1600" dirty="0" err="1" smtClean="0"/>
              <a:t>bs</a:t>
            </a:r>
            <a:r>
              <a:rPr lang="en-US" sz="1600" dirty="0" smtClean="0"/>
              <a:t>, 64, 256)</a:t>
            </a:r>
            <a:endParaRPr lang="en-GB" sz="1600" dirty="0"/>
          </a:p>
        </p:txBody>
      </p:sp>
    </p:spTree>
    <p:extLst>
      <p:ext uri="{BB962C8B-B14F-4D97-AF65-F5344CB8AC3E}">
        <p14:creationId xmlns:p14="http://schemas.microsoft.com/office/powerpoint/2010/main" val="2635348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smtClean="0"/>
              <a:t>Run a for-loop from 1 to mcl (maximum caption length):</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r>
              <a:rPr lang="en-IN" sz="1800" i="1" dirty="0" err="1" smtClean="0"/>
              <a:t>attention_hidden_layer</a:t>
            </a:r>
            <a:r>
              <a:rPr lang="en-IN" sz="1800" i="1" dirty="0" smtClean="0"/>
              <a:t> = </a:t>
            </a:r>
            <a:r>
              <a:rPr lang="en-IN" sz="1800" i="1" dirty="0" err="1" smtClean="0"/>
              <a:t>tf.nn.tanh</a:t>
            </a:r>
            <a:r>
              <a:rPr lang="en-IN" sz="1800" i="1" dirty="0" smtClean="0"/>
              <a:t>(W1(features) + W2(</a:t>
            </a:r>
            <a:r>
              <a:rPr lang="en-IN" sz="1800" i="1" dirty="0" err="1" smtClean="0"/>
              <a:t>hidden_with_time</a:t>
            </a:r>
            <a:r>
              <a:rPr lang="en-IN" sz="1800" i="1" dirty="0" err="1" smtClean="0"/>
              <a:t>_axis</a:t>
            </a:r>
            <a:r>
              <a:rPr lang="en-IN" sz="1800" i="1" dirty="0" smtClean="0"/>
              <a:t>))</a:t>
            </a:r>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i="1" dirty="0" smtClean="0"/>
              <a:t>score = V(</a:t>
            </a:r>
            <a:r>
              <a:rPr lang="en-IN" sz="1800" i="1" dirty="0" err="1" smtClean="0"/>
              <a:t>attention_hidden_layer</a:t>
            </a:r>
            <a:r>
              <a:rPr lang="en-IN" sz="1800" i="1" dirty="0" smtClean="0"/>
              <a:t>);</a:t>
            </a:r>
            <a:r>
              <a:rPr lang="en-IN" sz="1800" dirty="0" smtClean="0"/>
              <a:t> shape of </a:t>
            </a:r>
            <a:r>
              <a:rPr lang="en-IN" sz="1800" i="1" dirty="0" smtClean="0"/>
              <a:t>score</a:t>
            </a:r>
            <a:r>
              <a:rPr lang="en-IN" sz="1800" dirty="0" smtClean="0"/>
              <a:t>: (</a:t>
            </a:r>
            <a:r>
              <a:rPr lang="en-IN" sz="1800" dirty="0" err="1" smtClean="0"/>
              <a:t>bs</a:t>
            </a:r>
            <a:r>
              <a:rPr lang="en-IN" sz="1800" dirty="0" smtClean="0"/>
              <a:t>, 64, 1)</a:t>
            </a:r>
          </a:p>
          <a:p>
            <a:pPr marL="457200" lvl="1" indent="0" algn="just">
              <a:lnSpc>
                <a:spcPct val="100000"/>
              </a:lnSpc>
              <a:spcBef>
                <a:spcPts val="0"/>
              </a:spcBef>
              <a:buNone/>
            </a:pPr>
            <a:r>
              <a:rPr lang="en-IN" sz="1800" i="1" dirty="0" err="1" smtClean="0"/>
              <a:t>attention_weights</a:t>
            </a:r>
            <a:r>
              <a:rPr lang="en-IN" sz="1800" i="1" dirty="0" smtClean="0"/>
              <a:t> = </a:t>
            </a:r>
            <a:r>
              <a:rPr lang="en-IN" sz="1800" i="1" dirty="0" err="1" smtClean="0"/>
              <a:t>tf.nn.softmax</a:t>
            </a:r>
            <a:r>
              <a:rPr lang="en-IN" sz="1800" i="1" dirty="0" smtClean="0"/>
              <a:t>(score); </a:t>
            </a:r>
            <a:r>
              <a:rPr lang="en-IN" sz="1800" dirty="0" smtClean="0"/>
              <a:t>shape of </a:t>
            </a:r>
            <a:r>
              <a:rPr lang="en-IN" sz="1800" i="1" dirty="0" err="1" smtClean="0"/>
              <a:t>attention_weights</a:t>
            </a:r>
            <a:r>
              <a:rPr lang="en-IN" sz="1800" dirty="0" smtClean="0"/>
              <a:t>: (</a:t>
            </a:r>
            <a:r>
              <a:rPr lang="en-IN" sz="1800" dirty="0" err="1" smtClean="0"/>
              <a:t>bs</a:t>
            </a:r>
            <a:r>
              <a:rPr lang="en-IN" sz="1800" dirty="0" smtClean="0"/>
              <a:t>, 64, 1)</a:t>
            </a:r>
          </a:p>
          <a:p>
            <a:pPr marL="457200" lvl="1" indent="0" algn="just">
              <a:lnSpc>
                <a:spcPct val="100000"/>
              </a:lnSpc>
              <a:spcBef>
                <a:spcPts val="0"/>
              </a:spcBef>
              <a:buNone/>
            </a:pPr>
            <a:r>
              <a:rPr lang="en-IN" sz="1800" i="1" dirty="0" err="1" smtClean="0"/>
              <a:t>context_vector</a:t>
            </a:r>
            <a:r>
              <a:rPr lang="en-IN" sz="1800" i="1" dirty="0" smtClean="0"/>
              <a:t> = </a:t>
            </a:r>
            <a:r>
              <a:rPr lang="en-IN" sz="1800" i="1" dirty="0" err="1" smtClean="0"/>
              <a:t>attention_weights</a:t>
            </a:r>
            <a:r>
              <a:rPr lang="en-IN" sz="1800" i="1" dirty="0" smtClean="0"/>
              <a:t> * features;</a:t>
            </a:r>
            <a:r>
              <a:rPr lang="en-IN" sz="1800" dirty="0" smtClean="0"/>
              <a:t> (</a:t>
            </a:r>
            <a:r>
              <a:rPr lang="en-IN" sz="1800" dirty="0" err="1" smtClean="0"/>
              <a:t>bs</a:t>
            </a:r>
            <a:r>
              <a:rPr lang="en-IN" sz="1800" dirty="0" smtClean="0"/>
              <a:t>, 64, 1) * (</a:t>
            </a:r>
            <a:r>
              <a:rPr lang="en-IN" sz="1800" dirty="0" err="1" smtClean="0"/>
              <a:t>bs</a:t>
            </a:r>
            <a:r>
              <a:rPr lang="en-IN" sz="1800" dirty="0" smtClean="0"/>
              <a:t>, 64, 256) → (</a:t>
            </a:r>
            <a:r>
              <a:rPr lang="en-IN" sz="1800" dirty="0" err="1" smtClean="0"/>
              <a:t>bs</a:t>
            </a:r>
            <a:r>
              <a:rPr lang="en-IN" sz="1800" dirty="0" smtClean="0"/>
              <a:t>, 64, 256)</a:t>
            </a:r>
            <a:endParaRPr lang="en-IN" sz="1800" i="1"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sp>
        <p:nvSpPr>
          <p:cNvPr id="6" name="Flowchart: Multidocument 5"/>
          <p:cNvSpPr/>
          <p:nvPr/>
        </p:nvSpPr>
        <p:spPr>
          <a:xfrm>
            <a:off x="2135124" y="15906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48968" y="2026920"/>
            <a:ext cx="1600200" cy="584775"/>
          </a:xfrm>
          <a:prstGeom prst="rect">
            <a:avLst/>
          </a:prstGeom>
          <a:noFill/>
        </p:spPr>
        <p:txBody>
          <a:bodyPr wrap="square" rtlCol="0">
            <a:spAutoFit/>
          </a:bodyPr>
          <a:lstStyle/>
          <a:p>
            <a:pPr algn="ctr"/>
            <a:r>
              <a:rPr lang="en-US" sz="1600" dirty="0" smtClean="0"/>
              <a:t>hidden:</a:t>
            </a:r>
          </a:p>
          <a:p>
            <a:pPr algn="ctr"/>
            <a:r>
              <a:rPr lang="en-US" sz="1600" dirty="0" smtClean="0"/>
              <a:t>(</a:t>
            </a:r>
            <a:r>
              <a:rPr lang="en-US" sz="1600" dirty="0" err="1" smtClean="0"/>
              <a:t>bs</a:t>
            </a:r>
            <a:r>
              <a:rPr lang="en-US" sz="1600" dirty="0" smtClean="0"/>
              <a:t>, UNITS)</a:t>
            </a:r>
            <a:endParaRPr lang="en-GB" sz="1600" dirty="0"/>
          </a:p>
        </p:txBody>
      </p:sp>
      <p:sp>
        <p:nvSpPr>
          <p:cNvPr id="8" name="Right Arrow 7"/>
          <p:cNvSpPr/>
          <p:nvPr/>
        </p:nvSpPr>
        <p:spPr>
          <a:xfrm>
            <a:off x="2959608" y="172091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938016" y="1657409"/>
            <a:ext cx="1626214" cy="369332"/>
          </a:xfrm>
          <a:prstGeom prst="rect">
            <a:avLst/>
          </a:prstGeom>
          <a:noFill/>
        </p:spPr>
        <p:txBody>
          <a:bodyPr wrap="none" rtlCol="0">
            <a:spAutoFit/>
          </a:bodyPr>
          <a:lstStyle/>
          <a:p>
            <a:r>
              <a:rPr lang="en-US" dirty="0" err="1" smtClean="0"/>
              <a:t>tf.expand_dims</a:t>
            </a:r>
            <a:endParaRPr lang="en-GB" dirty="0"/>
          </a:p>
        </p:txBody>
      </p:sp>
      <p:sp>
        <p:nvSpPr>
          <p:cNvPr id="10" name="Right Arrow 9"/>
          <p:cNvSpPr/>
          <p:nvPr/>
        </p:nvSpPr>
        <p:spPr>
          <a:xfrm>
            <a:off x="5564230" y="172091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Multidocument 10"/>
          <p:cNvSpPr/>
          <p:nvPr/>
        </p:nvSpPr>
        <p:spPr>
          <a:xfrm>
            <a:off x="6661404" y="15906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175248" y="2026920"/>
            <a:ext cx="1600200" cy="584775"/>
          </a:xfrm>
          <a:prstGeom prst="rect">
            <a:avLst/>
          </a:prstGeom>
          <a:noFill/>
        </p:spPr>
        <p:txBody>
          <a:bodyPr wrap="square" rtlCol="0">
            <a:spAutoFit/>
          </a:bodyPr>
          <a:lstStyle/>
          <a:p>
            <a:pPr algn="ctr"/>
            <a:r>
              <a:rPr lang="en-US" sz="1600" dirty="0" smtClean="0"/>
              <a:t>hidden:</a:t>
            </a:r>
          </a:p>
          <a:p>
            <a:pPr algn="ctr"/>
            <a:r>
              <a:rPr lang="en-US" sz="1600" dirty="0" smtClean="0"/>
              <a:t>(</a:t>
            </a:r>
            <a:r>
              <a:rPr lang="en-US" sz="1600" dirty="0" err="1" smtClean="0"/>
              <a:t>bs</a:t>
            </a:r>
            <a:r>
              <a:rPr lang="en-US" sz="1600" dirty="0" smtClean="0"/>
              <a:t>, 1, UNITS)</a:t>
            </a:r>
            <a:endParaRPr lang="en-GB" sz="1600" dirty="0"/>
          </a:p>
        </p:txBody>
      </p:sp>
      <p:sp>
        <p:nvSpPr>
          <p:cNvPr id="13" name="Left Brace 12"/>
          <p:cNvSpPr/>
          <p:nvPr/>
        </p:nvSpPr>
        <p:spPr>
          <a:xfrm rot="16200000">
            <a:off x="5486506" y="2529840"/>
            <a:ext cx="155448" cy="914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p:cNvSpPr/>
          <p:nvPr/>
        </p:nvSpPr>
        <p:spPr>
          <a:xfrm rot="16200000">
            <a:off x="7544615" y="1922578"/>
            <a:ext cx="155448" cy="21594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p:cNvSpPr/>
          <p:nvPr/>
        </p:nvSpPr>
        <p:spPr>
          <a:xfrm rot="16200000">
            <a:off x="5366163" y="2849933"/>
            <a:ext cx="155448" cy="121909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p:cNvSpPr/>
          <p:nvPr/>
        </p:nvSpPr>
        <p:spPr>
          <a:xfrm rot="16200000">
            <a:off x="7468769" y="2089048"/>
            <a:ext cx="77724" cy="266313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Left Brace 16"/>
          <p:cNvSpPr/>
          <p:nvPr/>
        </p:nvSpPr>
        <p:spPr>
          <a:xfrm rot="16200000">
            <a:off x="6298392" y="1497787"/>
            <a:ext cx="77723" cy="50038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a:off x="4933736" y="3118877"/>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256)</a:t>
            </a:r>
            <a:endParaRPr lang="en-GB" sz="1600" dirty="0"/>
          </a:p>
        </p:txBody>
      </p:sp>
      <p:sp>
        <p:nvSpPr>
          <p:cNvPr id="19" name="TextBox 18"/>
          <p:cNvSpPr txBox="1"/>
          <p:nvPr/>
        </p:nvSpPr>
        <p:spPr>
          <a:xfrm>
            <a:off x="7015955" y="3064764"/>
            <a:ext cx="1304716"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1, UNITS)</a:t>
            </a:r>
            <a:endParaRPr lang="en-GB" sz="1600" dirty="0"/>
          </a:p>
        </p:txBody>
      </p:sp>
      <p:sp>
        <p:nvSpPr>
          <p:cNvPr id="20" name="TextBox 19"/>
          <p:cNvSpPr txBox="1"/>
          <p:nvPr/>
        </p:nvSpPr>
        <p:spPr>
          <a:xfrm>
            <a:off x="4808662" y="3604508"/>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
        <p:nvSpPr>
          <p:cNvPr id="21" name="TextBox 20"/>
          <p:cNvSpPr txBox="1"/>
          <p:nvPr/>
        </p:nvSpPr>
        <p:spPr>
          <a:xfrm>
            <a:off x="6958584" y="3604508"/>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
        <p:nvSpPr>
          <p:cNvPr id="22" name="TextBox 21"/>
          <p:cNvSpPr txBox="1"/>
          <p:nvPr/>
        </p:nvSpPr>
        <p:spPr>
          <a:xfrm>
            <a:off x="5730869" y="4099557"/>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Tree>
    <p:extLst>
      <p:ext uri="{BB962C8B-B14F-4D97-AF65-F5344CB8AC3E}">
        <p14:creationId xmlns:p14="http://schemas.microsoft.com/office/powerpoint/2010/main" val="1384652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1800" i="1" dirty="0" err="1" smtClean="0"/>
              <a:t>context_vector</a:t>
            </a:r>
            <a:r>
              <a:rPr lang="en-IN" sz="1800" i="1" dirty="0" smtClean="0"/>
              <a:t> = </a:t>
            </a:r>
            <a:r>
              <a:rPr lang="en-IN" sz="1800" i="1" dirty="0" err="1" smtClean="0"/>
              <a:t>tf.reduce_sum</a:t>
            </a:r>
            <a:r>
              <a:rPr lang="en-IN" sz="1800" i="1" dirty="0" smtClean="0"/>
              <a:t>(</a:t>
            </a:r>
            <a:r>
              <a:rPr lang="en-IN" sz="1800" i="1" dirty="0" err="1" smtClean="0"/>
              <a:t>context_vector</a:t>
            </a:r>
            <a:r>
              <a:rPr lang="en-IN" sz="1800" i="1" dirty="0" smtClean="0"/>
              <a:t>);</a:t>
            </a:r>
            <a:r>
              <a:rPr lang="en-IN" sz="1800" dirty="0" smtClean="0"/>
              <a:t> (</a:t>
            </a:r>
            <a:r>
              <a:rPr lang="en-IN" sz="1800" dirty="0" err="1" smtClean="0"/>
              <a:t>bs</a:t>
            </a:r>
            <a:r>
              <a:rPr lang="en-IN" sz="1800" dirty="0" smtClean="0"/>
              <a:t>, 64, </a:t>
            </a:r>
            <a:r>
              <a:rPr lang="en-IN" sz="1800" dirty="0"/>
              <a:t>256) </a:t>
            </a:r>
            <a:r>
              <a:rPr lang="en-IN" sz="1800" dirty="0" smtClean="0"/>
              <a:t>→ (</a:t>
            </a:r>
            <a:r>
              <a:rPr lang="en-IN" sz="1800" dirty="0" err="1" smtClean="0"/>
              <a:t>bs</a:t>
            </a:r>
            <a:r>
              <a:rPr lang="en-IN" sz="1800" dirty="0" smtClean="0"/>
              <a:t>, 256)</a:t>
            </a:r>
          </a:p>
          <a:p>
            <a:pPr marL="457200" lvl="1" indent="0" algn="just">
              <a:lnSpc>
                <a:spcPct val="100000"/>
              </a:lnSpc>
              <a:spcBef>
                <a:spcPts val="0"/>
              </a:spcBef>
              <a:buNone/>
            </a:pPr>
            <a:r>
              <a:rPr lang="en-IN" sz="1800" i="1" dirty="0" err="1" smtClean="0"/>
              <a:t>decoder_input</a:t>
            </a:r>
            <a:r>
              <a:rPr lang="en-IN" sz="1800" i="1" dirty="0" smtClean="0"/>
              <a:t>        </a:t>
            </a:r>
            <a:r>
              <a:rPr lang="en-IN" sz="1800" i="1" dirty="0" smtClean="0"/>
              <a:t>→        </a:t>
            </a:r>
            <a:r>
              <a:rPr lang="en-IN" sz="1800" i="1" dirty="0" err="1" smtClean="0"/>
              <a:t>embeddings</a:t>
            </a:r>
            <a:r>
              <a:rPr lang="en-IN" sz="1800" i="1" dirty="0" smtClean="0"/>
              <a:t>        →        </a:t>
            </a:r>
            <a:r>
              <a:rPr lang="en-IN" sz="1800" i="1" dirty="0" err="1" smtClean="0"/>
              <a:t>decoder_input</a:t>
            </a:r>
            <a:endParaRPr lang="en-IN" sz="1800" i="1" dirty="0" smtClean="0"/>
          </a:p>
          <a:p>
            <a:pPr marL="457200" lvl="1" indent="0" algn="just">
              <a:lnSpc>
                <a:spcPct val="100000"/>
              </a:lnSpc>
              <a:spcBef>
                <a:spcPts val="0"/>
              </a:spcBef>
              <a:buNone/>
            </a:pPr>
            <a:r>
              <a:rPr lang="en-IN" sz="1800" dirty="0" smtClean="0"/>
              <a:t>        (</a:t>
            </a:r>
            <a:r>
              <a:rPr lang="en-IN" sz="1800" dirty="0" err="1" smtClean="0"/>
              <a:t>bs</a:t>
            </a:r>
            <a:r>
              <a:rPr lang="en-IN" sz="1800" dirty="0" smtClean="0"/>
              <a:t>, 1)                    (</a:t>
            </a:r>
            <a:r>
              <a:rPr lang="en-IN" sz="1800" dirty="0" err="1" smtClean="0"/>
              <a:t>vs</a:t>
            </a:r>
            <a:r>
              <a:rPr lang="en-IN" sz="1800" dirty="0" smtClean="0"/>
              <a:t>, ED)=(8511, 256)                (</a:t>
            </a:r>
            <a:r>
              <a:rPr lang="en-IN" sz="1800" dirty="0" err="1" smtClean="0"/>
              <a:t>bs</a:t>
            </a:r>
            <a:r>
              <a:rPr lang="en-IN" sz="1800" dirty="0" smtClean="0"/>
              <a:t>, 1, 256)</a:t>
            </a:r>
          </a:p>
          <a:p>
            <a:pPr marL="457200" lvl="1" indent="0" algn="just">
              <a:lnSpc>
                <a:spcPct val="100000"/>
              </a:lnSpc>
              <a:spcBef>
                <a:spcPts val="0"/>
              </a:spcBef>
              <a:buNone/>
            </a:pPr>
            <a:r>
              <a:rPr lang="en-IN" sz="1800" i="1" dirty="0" smtClean="0"/>
              <a:t>x = </a:t>
            </a:r>
            <a:r>
              <a:rPr lang="en-IN" sz="1800" i="1" dirty="0" err="1" smtClean="0"/>
              <a:t>tf.concat</a:t>
            </a:r>
            <a:r>
              <a:rPr lang="en-IN" sz="1800" i="1" dirty="0" smtClean="0"/>
              <a:t>(</a:t>
            </a:r>
            <a:r>
              <a:rPr lang="en-IN" sz="1800" i="1" dirty="0" err="1" smtClean="0"/>
              <a:t>context_vector</a:t>
            </a:r>
            <a:r>
              <a:rPr lang="en-IN" sz="1800" i="1" dirty="0" smtClean="0"/>
              <a:t>, </a:t>
            </a:r>
            <a:r>
              <a:rPr lang="en-IN" sz="1800" i="1" dirty="0" err="1" smtClean="0"/>
              <a:t>decoder_input</a:t>
            </a:r>
            <a:r>
              <a:rPr lang="en-IN" sz="1800" i="1" dirty="0" smtClean="0"/>
              <a:t>);</a:t>
            </a:r>
            <a:r>
              <a:rPr lang="en-IN" sz="1800" dirty="0" smtClean="0"/>
              <a:t> </a:t>
            </a:r>
            <a:r>
              <a:rPr lang="en-IN" sz="1800" dirty="0" err="1" smtClean="0"/>
              <a:t>concat</a:t>
            </a:r>
            <a:r>
              <a:rPr lang="en-IN" sz="1800" dirty="0" smtClean="0"/>
              <a:t>((</a:t>
            </a:r>
            <a:r>
              <a:rPr lang="en-IN" sz="1800" dirty="0" err="1" smtClean="0"/>
              <a:t>bs</a:t>
            </a:r>
            <a:r>
              <a:rPr lang="en-IN" sz="1800" dirty="0" smtClean="0"/>
              <a:t>, 256), (</a:t>
            </a:r>
            <a:r>
              <a:rPr lang="en-IN" sz="1800" dirty="0" err="1" smtClean="0"/>
              <a:t>bs</a:t>
            </a:r>
            <a:r>
              <a:rPr lang="en-IN" sz="1800" dirty="0" smtClean="0"/>
              <a:t>, 1, 256)): (</a:t>
            </a:r>
            <a:r>
              <a:rPr lang="en-IN" sz="1800" dirty="0" err="1" smtClean="0"/>
              <a:t>bs</a:t>
            </a:r>
            <a:r>
              <a:rPr lang="en-IN" sz="1800" dirty="0" smtClean="0"/>
              <a:t>, 1, 512)</a:t>
            </a:r>
          </a:p>
          <a:p>
            <a:pPr marL="457200" lvl="1" indent="0" algn="just">
              <a:lnSpc>
                <a:spcPct val="100000"/>
              </a:lnSpc>
              <a:spcBef>
                <a:spcPts val="0"/>
              </a:spcBef>
              <a:buNone/>
            </a:pPr>
            <a:r>
              <a:rPr lang="en-IN" sz="1800" i="1" dirty="0" smtClean="0"/>
              <a:t>                                                                          output: (</a:t>
            </a:r>
            <a:r>
              <a:rPr lang="en-IN" sz="1800" i="1" dirty="0" err="1" smtClean="0"/>
              <a:t>bs</a:t>
            </a:r>
            <a:r>
              <a:rPr lang="en-IN" sz="1800" i="1" dirty="0" smtClean="0"/>
              <a:t>, 1, 512)</a:t>
            </a:r>
            <a:endParaRPr lang="en-IN" sz="1800" i="1" dirty="0"/>
          </a:p>
          <a:p>
            <a:pPr marL="457200" lvl="1" indent="0" algn="just">
              <a:lnSpc>
                <a:spcPct val="100000"/>
              </a:lnSpc>
              <a:spcBef>
                <a:spcPts val="0"/>
              </a:spcBef>
              <a:buNone/>
            </a:pPr>
            <a:r>
              <a:rPr lang="en-IN" sz="1800" i="1" dirty="0" smtClean="0"/>
              <a:t>        x        →                GRU                 →        </a:t>
            </a:r>
          </a:p>
          <a:p>
            <a:pPr marL="457200" lvl="1" indent="0" algn="just">
              <a:lnSpc>
                <a:spcPct val="100000"/>
              </a:lnSpc>
              <a:spcBef>
                <a:spcPts val="0"/>
              </a:spcBef>
              <a:buNone/>
            </a:pPr>
            <a:r>
              <a:rPr lang="en-IN" sz="1800" i="1" dirty="0" smtClean="0"/>
              <a:t>(</a:t>
            </a:r>
            <a:r>
              <a:rPr lang="en-IN" sz="1800" i="1" dirty="0" err="1" smtClean="0"/>
              <a:t>bs</a:t>
            </a:r>
            <a:r>
              <a:rPr lang="en-IN" sz="1800" i="1" dirty="0" smtClean="0"/>
              <a:t>, 1, 512)         (UNITS = 512))                    state: (</a:t>
            </a:r>
            <a:r>
              <a:rPr lang="en-IN" sz="1800" i="1" dirty="0" err="1" smtClean="0"/>
              <a:t>bs</a:t>
            </a:r>
            <a:r>
              <a:rPr lang="en-IN" sz="1800" i="1" dirty="0" smtClean="0"/>
              <a:t>, 512)</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i="1" dirty="0"/>
              <a:t> </a:t>
            </a:r>
            <a:r>
              <a:rPr lang="en-IN" sz="1800" i="1" dirty="0" smtClean="0"/>
              <a:t>       x        </a:t>
            </a:r>
            <a:r>
              <a:rPr lang="en-IN" sz="1800" i="1" dirty="0"/>
              <a:t> </a:t>
            </a:r>
            <a:r>
              <a:rPr lang="en-IN" sz="1800" i="1" dirty="0" smtClean="0"/>
              <a:t>    →                fc1                 </a:t>
            </a:r>
            <a:r>
              <a:rPr lang="en-IN" sz="1800" i="1" dirty="0"/>
              <a:t> → </a:t>
            </a:r>
            <a:r>
              <a:rPr lang="en-IN" sz="1800" i="1" dirty="0" smtClean="0"/>
              <a:t>                x              </a:t>
            </a:r>
            <a:r>
              <a:rPr lang="en-IN" sz="1800" i="1" dirty="0"/>
              <a:t> → </a:t>
            </a:r>
            <a:r>
              <a:rPr lang="en-IN" sz="1800" i="1" dirty="0" smtClean="0"/>
              <a:t> </a:t>
            </a:r>
            <a:r>
              <a:rPr lang="en-IN" sz="1800" dirty="0" smtClean="0"/>
              <a:t>RESHAPE</a:t>
            </a:r>
            <a:r>
              <a:rPr lang="en-IN" sz="1800" i="1" dirty="0" smtClean="0"/>
              <a:t>  </a:t>
            </a:r>
            <a:r>
              <a:rPr lang="en-IN" sz="1800" i="1" dirty="0"/>
              <a:t>→ </a:t>
            </a:r>
            <a:r>
              <a:rPr lang="en-IN" sz="1800" i="1" dirty="0" smtClean="0"/>
              <a:t>             x</a:t>
            </a:r>
          </a:p>
          <a:p>
            <a:pPr marL="457200" lvl="1" indent="0" algn="just">
              <a:lnSpc>
                <a:spcPct val="100000"/>
              </a:lnSpc>
              <a:spcBef>
                <a:spcPts val="0"/>
              </a:spcBef>
              <a:buNone/>
            </a:pPr>
            <a:r>
              <a:rPr lang="en-IN" sz="1800" i="1" dirty="0" smtClean="0"/>
              <a:t>(</a:t>
            </a:r>
            <a:r>
              <a:rPr lang="en-IN" sz="1800" i="1" dirty="0" err="1" smtClean="0"/>
              <a:t>bs</a:t>
            </a:r>
            <a:r>
              <a:rPr lang="en-IN" sz="1800" i="1" dirty="0" smtClean="0"/>
              <a:t>, 1, 512)           (UNITS = 512)                        (</a:t>
            </a:r>
            <a:r>
              <a:rPr lang="en-IN" sz="1800" i="1" dirty="0" err="1" smtClean="0"/>
              <a:t>bs</a:t>
            </a:r>
            <a:r>
              <a:rPr lang="en-IN" sz="1800" i="1" dirty="0" smtClean="0"/>
              <a:t>, 1, 512)                                          (</a:t>
            </a:r>
            <a:r>
              <a:rPr lang="en-IN" sz="1800" i="1" dirty="0" err="1" smtClean="0"/>
              <a:t>bs</a:t>
            </a:r>
            <a:r>
              <a:rPr lang="en-IN" sz="1800" i="1" dirty="0" smtClean="0"/>
              <a:t>, 512)</a:t>
            </a:r>
          </a:p>
          <a:p>
            <a:pPr marL="457200" lvl="1" indent="0" algn="just">
              <a:lnSpc>
                <a:spcPct val="100000"/>
              </a:lnSpc>
              <a:spcBef>
                <a:spcPts val="0"/>
              </a:spcBef>
              <a:buNone/>
            </a:pPr>
            <a:endParaRPr lang="en-IN" sz="1800" i="1" dirty="0"/>
          </a:p>
          <a:p>
            <a:pPr marL="457200" lvl="1" indent="0" algn="just">
              <a:lnSpc>
                <a:spcPct val="100000"/>
              </a:lnSpc>
              <a:spcBef>
                <a:spcPts val="0"/>
              </a:spcBef>
              <a:buNone/>
            </a:pPr>
            <a:r>
              <a:rPr lang="en-IN" sz="1800" i="1" dirty="0"/>
              <a:t> </a:t>
            </a:r>
            <a:r>
              <a:rPr lang="en-IN" sz="1800" i="1" dirty="0" smtClean="0"/>
              <a:t>       x            </a:t>
            </a:r>
            <a:r>
              <a:rPr lang="en-IN" sz="1800" i="1" dirty="0"/>
              <a:t> → </a:t>
            </a:r>
            <a:r>
              <a:rPr lang="en-IN" sz="1800" i="1" dirty="0" smtClean="0"/>
              <a:t>               fc2                  →                 x</a:t>
            </a:r>
          </a:p>
          <a:p>
            <a:pPr marL="457200" lvl="1" indent="0" algn="just">
              <a:lnSpc>
                <a:spcPct val="100000"/>
              </a:lnSpc>
              <a:spcBef>
                <a:spcPts val="0"/>
              </a:spcBef>
              <a:buNone/>
            </a:pPr>
            <a:r>
              <a:rPr lang="en-IN" sz="1800" i="1" dirty="0" smtClean="0"/>
              <a:t>  (</a:t>
            </a:r>
            <a:r>
              <a:rPr lang="en-IN" sz="1800" i="1" dirty="0" err="1" smtClean="0"/>
              <a:t>bs</a:t>
            </a:r>
            <a:r>
              <a:rPr lang="en-IN" sz="1800" i="1" dirty="0" smtClean="0"/>
              <a:t>, 512)                     (</a:t>
            </a:r>
            <a:r>
              <a:rPr lang="en-IN" sz="1800" i="1" dirty="0" err="1" smtClean="0"/>
              <a:t>vs</a:t>
            </a:r>
            <a:r>
              <a:rPr lang="en-IN" sz="1800" i="1" dirty="0" smtClean="0"/>
              <a:t> = 8511)                (</a:t>
            </a:r>
            <a:r>
              <a:rPr lang="en-IN" sz="1800" i="1" dirty="0" err="1" smtClean="0"/>
              <a:t>bs</a:t>
            </a:r>
            <a:r>
              <a:rPr lang="en-IN" sz="1800" i="1" dirty="0" smtClean="0"/>
              <a:t>, </a:t>
            </a:r>
            <a:r>
              <a:rPr lang="en-IN" sz="1800" i="1" dirty="0" err="1" smtClean="0"/>
              <a:t>vs</a:t>
            </a:r>
            <a:r>
              <a:rPr lang="en-IN" sz="1800" i="1" dirty="0" smtClean="0"/>
              <a:t>) = (</a:t>
            </a:r>
            <a:r>
              <a:rPr lang="en-IN" sz="1800" i="1" dirty="0" err="1" smtClean="0"/>
              <a:t>bs</a:t>
            </a:r>
            <a:r>
              <a:rPr lang="en-IN" sz="1800" i="1" dirty="0" smtClean="0"/>
              <a:t>, 8511)</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dirty="0" smtClean="0"/>
              <a:t>Now, ‘x’ is prediction made by model and state is “hidden”.</a:t>
            </a:r>
          </a:p>
          <a:p>
            <a:pPr marL="457200" lvl="1" indent="0" algn="just">
              <a:lnSpc>
                <a:spcPct val="100000"/>
              </a:lnSpc>
              <a:spcBef>
                <a:spcPts val="0"/>
              </a:spcBef>
              <a:buNone/>
            </a:pPr>
            <a:r>
              <a:rPr lang="en-IN" sz="1800" dirty="0" smtClean="0"/>
              <a:t>Update: </a:t>
            </a:r>
            <a:r>
              <a:rPr lang="en-IN" sz="1800" dirty="0" err="1" smtClean="0"/>
              <a:t>dec_input</a:t>
            </a:r>
            <a:r>
              <a:rPr lang="en-IN" sz="1800" dirty="0" smtClean="0"/>
              <a:t> = numerical vector for next word from “target”</a:t>
            </a:r>
          </a:p>
          <a:p>
            <a:pPr marL="457200" lvl="1" indent="0" algn="just">
              <a:lnSpc>
                <a:spcPct val="100000"/>
              </a:lnSpc>
              <a:spcBef>
                <a:spcPts val="0"/>
              </a:spcBef>
              <a:buNone/>
            </a:pPr>
            <a:r>
              <a:rPr lang="en-IN" sz="1800" dirty="0" smtClean="0"/>
              <a:t>Iterate again over step 4 until for-loop terminates &amp; then over all training instances in the same manner.</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sp>
        <p:nvSpPr>
          <p:cNvPr id="6" name="Left Brace 5"/>
          <p:cNvSpPr/>
          <p:nvPr/>
        </p:nvSpPr>
        <p:spPr>
          <a:xfrm>
            <a:off x="5105400" y="2377440"/>
            <a:ext cx="77724" cy="7162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GB" dirty="0"/>
          </a:p>
        </p:txBody>
      </p:sp>
    </p:spTree>
    <p:extLst>
      <p:ext uri="{BB962C8B-B14F-4D97-AF65-F5344CB8AC3E}">
        <p14:creationId xmlns:p14="http://schemas.microsoft.com/office/powerpoint/2010/main" val="3749444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a:t>
            </a:r>
            <a:r>
              <a:rPr lang="en-IN" sz="2000" dirty="0" smtClean="0"/>
              <a:t>on half of test images, i.e., 500 test images. Each of these 500 test images has 5 captions written by different people. </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image. </a:t>
            </a:r>
            <a:endParaRPr lang="en-IN" sz="2000" dirty="0" smtClean="0"/>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a:t>
            </a:r>
            <a:r>
              <a:rPr lang="en-IN" sz="2000" dirty="0" smtClean="0"/>
              <a:t>texts and candidate has only one text, </a:t>
            </a:r>
            <a:r>
              <a:rPr lang="en-IN" sz="2000" dirty="0"/>
              <a:t>thus corpus </a:t>
            </a:r>
            <a:r>
              <a:rPr lang="en-IN" sz="2000" dirty="0" smtClean="0"/>
              <a:t>bleu score </a:t>
            </a:r>
            <a:r>
              <a:rPr lang="en-IN" sz="2000" dirty="0"/>
              <a:t>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Score </a:t>
            </a:r>
            <a:r>
              <a:rPr lang="en-IN" sz="2000" dirty="0" smtClean="0"/>
              <a:t>is</a:t>
            </a:r>
            <a:r>
              <a:rPr lang="en-IN" sz="2000" dirty="0"/>
              <a:t>: </a:t>
            </a:r>
            <a:endParaRPr lang="en-IN" sz="2000" dirty="0" smtClean="0"/>
          </a:p>
          <a:p>
            <a:pPr marL="0" indent="0" algn="ctr">
              <a:lnSpc>
                <a:spcPct val="100000"/>
              </a:lnSpc>
              <a:spcBef>
                <a:spcPts val="0"/>
              </a:spcBef>
              <a:buNone/>
            </a:pPr>
            <a:r>
              <a:rPr lang="en-IN" sz="2000" dirty="0" smtClean="0"/>
              <a:t>0.029157590163286912</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Since </a:t>
            </a:r>
            <a:r>
              <a:rPr lang="en-IN" sz="2000" dirty="0"/>
              <a:t>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r>
              <a:rPr lang="en-IN" sz="2000" dirty="0" smtClean="0"/>
              <a:t>.</a:t>
            </a: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In this neural network code, we are developing </a:t>
            </a:r>
            <a:r>
              <a:rPr lang="en-IN" sz="2000" dirty="0" err="1" smtClean="0"/>
              <a:t>embeddings</a:t>
            </a:r>
            <a:r>
              <a:rPr lang="en-IN" sz="2000" dirty="0" smtClean="0"/>
              <a:t> for each word of vocabulary during training. In order to improve the performance (or bleu score) of model, we can try word </a:t>
            </a:r>
            <a:r>
              <a:rPr lang="en-IN" sz="2000" dirty="0" err="1" smtClean="0"/>
              <a:t>embeddings</a:t>
            </a:r>
            <a:r>
              <a:rPr lang="en-IN" sz="2000" dirty="0" smtClean="0"/>
              <a:t> of any pre-trained model, such as </a:t>
            </a:r>
            <a:r>
              <a:rPr lang="en-IN" sz="2000" dirty="0" err="1" smtClean="0"/>
              <a:t>GloVe</a:t>
            </a:r>
            <a:r>
              <a:rPr lang="en-IN" sz="2000" dirty="0"/>
              <a:t> </a:t>
            </a:r>
            <a:r>
              <a:rPr lang="en-IN" sz="2000" dirty="0" smtClean="0"/>
              <a:t>(i.e., Global Vector) model.</a:t>
            </a:r>
            <a:endParaRPr lang="en-IN" sz="2000" dirty="0" smtClean="0"/>
          </a:p>
          <a:p>
            <a:pPr algn="just">
              <a:lnSpc>
                <a:spcPct val="100000"/>
              </a:lnSpc>
              <a:spcBef>
                <a:spcPts val="0"/>
              </a:spcBef>
              <a:buFont typeface="Wingdings" panose="05000000000000000000" pitchFamily="2" charset="2"/>
              <a:buChar char="Ø"/>
            </a:pPr>
            <a:r>
              <a:rPr lang="en-IN" sz="2000" dirty="0" smtClean="0"/>
              <a:t>Training </a:t>
            </a:r>
            <a:r>
              <a:rPr lang="en-IN" sz="2000" dirty="0"/>
              <a:t>on huge dataset, such MSCOCO, the largest open source dataset for Image Captioning, in order to improve BLEU Score of the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spTree>
    <p:extLst>
      <p:ext uri="{BB962C8B-B14F-4D97-AF65-F5344CB8AC3E}">
        <p14:creationId xmlns:p14="http://schemas.microsoft.com/office/powerpoint/2010/main" val="314165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a:t>
            </a:r>
            <a:r>
              <a:rPr lang="en-IN" sz="2000" dirty="0" smtClean="0"/>
              <a:t>work on </a:t>
            </a:r>
            <a:r>
              <a:rPr lang="en-IN" sz="2000" dirty="0"/>
              <a:t>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TotalTime>
  <Words>6149</Words>
  <Application>Microsoft Office PowerPoint</Application>
  <PresentationFormat>Custom</PresentationFormat>
  <Paragraphs>622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271</cp:revision>
  <dcterms:created xsi:type="dcterms:W3CDTF">2021-05-05T11:03:14Z</dcterms:created>
  <dcterms:modified xsi:type="dcterms:W3CDTF">2021-05-31T07:28:41Z</dcterms:modified>
</cp:coreProperties>
</file>