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76" r:id="rId28"/>
    <p:sldId id="277" r:id="rId29"/>
    <p:sldId id="278" r:id="rId30"/>
    <p:sldId id="279" r:id="rId31"/>
    <p:sldId id="280" r:id="rId32"/>
    <p:sldId id="290" r:id="rId33"/>
    <p:sldId id="284" r:id="rId34"/>
    <p:sldId id="282" r:id="rId35"/>
    <p:sldId id="283" r:id="rId36"/>
    <p:sldId id="285" r:id="rId37"/>
    <p:sldId id="287" r:id="rId38"/>
    <p:sldId id="288" r:id="rId39"/>
    <p:sldId id="305" r:id="rId40"/>
    <p:sldId id="291" r:id="rId41"/>
    <p:sldId id="292" r:id="rId42"/>
    <p:sldId id="293" r:id="rId43"/>
    <p:sldId id="294" r:id="rId44"/>
    <p:sldId id="295" r:id="rId45"/>
    <p:sldId id="297" r:id="rId46"/>
    <p:sldId id="2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27-05-2021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27-05-2021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27-05-2021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27-05-2021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27-05-2021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27-05-2021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27-05-2021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27-05-2021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27-05-2021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27-05-2021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27-05-2021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27-05-2021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
        <p:nvSpPr>
          <p:cNvPr id="8" name="TextBox 7"/>
          <p:cNvSpPr txBox="1"/>
          <p:nvPr/>
        </p:nvSpPr>
        <p:spPr>
          <a:xfrm>
            <a:off x="4658675" y="4647532"/>
            <a:ext cx="1320170" cy="369332"/>
          </a:xfrm>
          <a:prstGeom prst="rect">
            <a:avLst/>
          </a:prstGeom>
          <a:noFill/>
        </p:spPr>
        <p:txBody>
          <a:bodyPr wrap="none" rtlCol="0">
            <a:spAutoFit/>
          </a:bodyPr>
          <a:lstStyle/>
          <a:p>
            <a:r>
              <a:rPr lang="en-US" dirty="0" smtClean="0"/>
              <a:t>InceptionV3</a:t>
            </a:r>
            <a:endParaRPr lang="en-GB" dirty="0"/>
          </a:p>
        </p:txBody>
      </p:sp>
      <p:sp>
        <p:nvSpPr>
          <p:cNvPr id="12" name="Rectangle 11"/>
          <p:cNvSpPr/>
          <p:nvPr/>
        </p:nvSpPr>
        <p:spPr>
          <a:xfrm>
            <a:off x="1280157" y="5145850"/>
            <a:ext cx="3044867" cy="962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Bahdanu’s</a:t>
            </a:r>
            <a:r>
              <a:rPr lang="en-IN" sz="2000" dirty="0" smtClean="0"/>
              <a:t> 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Bahdanu’s</a:t>
            </a:r>
            <a:r>
              <a:rPr lang="en-IN" sz="2000" dirty="0" smtClean="0"/>
              <a:t> 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Bahdanu’s</a:t>
            </a:r>
            <a:r>
              <a:rPr lang="en-IN" sz="2000" dirty="0" smtClean="0"/>
              <a:t> 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will output &lt;</a:t>
                </a:r>
                <a:r>
                  <a:rPr lang="en-IN" sz="2000" dirty="0" err="1" smtClean="0"/>
                  <a:t>endseq</a:t>
                </a:r>
                <a:r>
                  <a:rPr lang="en-IN" sz="2000" dirty="0" smtClean="0"/>
                  <a:t>&gt; token and we stop the generation process.</a:t>
                </a:r>
              </a:p>
            </p:txBody>
          </p:sp>
        </mc:Choice>
        <mc:Fallback xmlns="">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r="-580"/>
                </a:stretch>
              </a:blipFill>
            </p:spPr>
            <p:txBody>
              <a:bodyPr/>
              <a:lstStyle/>
              <a:p>
                <a:r>
                  <a:rPr lang="en-GB">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a:t>
            </a:r>
            <a:r>
              <a:rPr lang="en-US" sz="2000" dirty="0" smtClean="0"/>
              <a:t>gold fish</a:t>
            </a:r>
            <a:r>
              <a:rPr lang="en-US" sz="2000" dirty="0"/>
              <a:t>.</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r>
              <a:rPr lang="en-IN" sz="1800" dirty="0" smtClean="0"/>
              <a:t>.</a:t>
            </a:r>
          </a:p>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t>
            </a:r>
            <a:endParaRPr lang="en-IN" sz="1800" dirty="0" smtClean="0"/>
          </a:p>
          <a:p>
            <a:pPr marL="914400" lvl="1" indent="-457200" algn="just">
              <a:lnSpc>
                <a:spcPct val="100000"/>
              </a:lnSpc>
              <a:spcBef>
                <a:spcPts val="0"/>
              </a:spcBef>
              <a:buFont typeface="+mj-lt"/>
              <a:buAutoNum type="romanLcPeriod"/>
            </a:pPr>
            <a:r>
              <a:rPr lang="en-IN" sz="1800" dirty="0" smtClean="0"/>
              <a:t>Since we need more data to train Attention Mechanism in order to get acceptable performance, the complete training data along with complete validation and half of testing data is combined to use for training. Only remaining half of test data is used for testing. </a:t>
            </a:r>
          </a:p>
          <a:p>
            <a:pPr marL="914400" lvl="1" indent="-457200" algn="just">
              <a:lnSpc>
                <a:spcPct val="100000"/>
              </a:lnSpc>
              <a:spcBef>
                <a:spcPts val="0"/>
              </a:spcBef>
              <a:buFont typeface="+mj-lt"/>
              <a:buAutoNum type="romanLcPeriod"/>
            </a:pPr>
            <a:r>
              <a:rPr lang="en-IN" sz="1800" dirty="0" smtClean="0"/>
              <a:t>Then, this script generated two </a:t>
            </a:r>
            <a:r>
              <a:rPr lang="en-IN" sz="1800" dirty="0" err="1" smtClean="0"/>
              <a:t>csv</a:t>
            </a:r>
            <a:r>
              <a:rPr lang="en-IN" sz="1800" dirty="0" smtClean="0"/>
              <a:t> files: train_image_caption.csv and test_image</a:t>
            </a:r>
            <a:r>
              <a:rPr lang="en-IN" sz="1800" dirty="0" smtClean="0"/>
              <a:t>_</a:t>
            </a:r>
            <a:r>
              <a:rPr lang="en-IN" sz="1800" dirty="0" smtClean="0"/>
              <a:t>caption.csv having two columns: ‘image’ and ‘</a:t>
            </a:r>
            <a:r>
              <a:rPr lang="en-IN" sz="1800" dirty="0" smtClean="0"/>
              <a:t>caption’. ‘image’ column has image names and ‘caption’ columns has all 5 captions of corresponding image separated by ‘&lt;&gt;’.</a:t>
            </a:r>
          </a:p>
          <a:p>
            <a:pPr marL="914400" lvl="1" indent="-457200" algn="just">
              <a:lnSpc>
                <a:spcPct val="100000"/>
              </a:lnSpc>
              <a:spcBef>
                <a:spcPts val="0"/>
              </a:spcBef>
              <a:buFont typeface="+mj-lt"/>
              <a:buAutoNum type="romanLcPeriod"/>
            </a:pPr>
            <a:r>
              <a:rPr lang="en-IN" sz="1800" dirty="0" smtClean="0"/>
              <a:t>At last, this script generated a plot showing below:</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r>
              <a:rPr lang="en-IN" sz="2000" dirty="0" smtClean="0"/>
              <a:t>Script </a:t>
            </a:r>
            <a:r>
              <a:rPr lang="en-IN" sz="2000" dirty="0"/>
              <a:t>“</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a:t>
            </a:r>
            <a:r>
              <a:rPr lang="en-IN" sz="1800" dirty="0" smtClean="0"/>
              <a:t>puts “&lt;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before and after each processed </a:t>
            </a:r>
            <a:r>
              <a:rPr lang="en-IN" sz="1800" dirty="0" smtClean="0"/>
              <a:t>caption, </a:t>
            </a:r>
            <a:r>
              <a:rPr lang="en-IN" sz="1800" dirty="0"/>
              <a:t>join </a:t>
            </a:r>
            <a:r>
              <a:rPr lang="en-IN" sz="1800" dirty="0" smtClean="0"/>
              <a:t>these processed captions </a:t>
            </a:r>
            <a:r>
              <a:rPr lang="en-IN" sz="1800" dirty="0"/>
              <a:t>by “#” and save it with its image filename in file train_image_caption_processed.csv. </a:t>
            </a:r>
            <a:r>
              <a:rPr lang="en-IN" sz="1800" dirty="0" smtClean="0"/>
              <a:t>“&lt;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19" y="929640"/>
            <a:ext cx="5394961"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4"/>
            </a:pPr>
            <a:r>
              <a:rPr lang="en-IN" sz="2200" dirty="0" smtClean="0"/>
              <a:t>Script “</a:t>
            </a:r>
            <a:r>
              <a:rPr lang="en-IN" sz="2200" dirty="0" smtClean="0"/>
              <a:t>scripts/preprocessing_test.py</a:t>
            </a:r>
            <a:r>
              <a:rPr lang="en-IN" sz="2200" dirty="0" smtClean="0"/>
              <a:t>” does following tasks:</a:t>
            </a:r>
          </a:p>
          <a:p>
            <a:pPr marL="914400" lvl="1" indent="-457200" algn="just">
              <a:lnSpc>
                <a:spcPct val="100000"/>
              </a:lnSpc>
              <a:spcBef>
                <a:spcPts val="0"/>
              </a:spcBef>
              <a:buFont typeface="+mj-lt"/>
              <a:buAutoNum type="romanLcPeriod"/>
            </a:pPr>
            <a:r>
              <a:rPr lang="en-IN" sz="1900" dirty="0" smtClean="0"/>
              <a:t>This script reads </a:t>
            </a:r>
            <a:r>
              <a:rPr lang="en-IN" sz="1900" dirty="0" smtClean="0"/>
              <a:t>test_image_caption.csv </a:t>
            </a:r>
            <a:r>
              <a:rPr lang="en-IN" sz="1900" dirty="0" smtClean="0"/>
              <a:t>file</a:t>
            </a:r>
            <a:r>
              <a:rPr lang="en-IN" sz="1900" dirty="0"/>
              <a:t>. Extracts image filenames </a:t>
            </a:r>
            <a:r>
              <a:rPr lang="en-IN" sz="1900" dirty="0" smtClean="0"/>
              <a:t>&amp; </a:t>
            </a:r>
            <a:r>
              <a:rPr lang="en-IN" sz="1900" dirty="0"/>
              <a:t>their five captions (joint by “&lt;&gt;”).</a:t>
            </a:r>
          </a:p>
          <a:p>
            <a:pPr marL="914400" lvl="1" indent="-457200" algn="just">
              <a:lnSpc>
                <a:spcPct val="100000"/>
              </a:lnSpc>
              <a:spcBef>
                <a:spcPts val="0"/>
              </a:spcBef>
              <a:buFont typeface="+mj-lt"/>
              <a:buAutoNum type="romanLcPeriod"/>
            </a:pPr>
            <a:r>
              <a:rPr lang="en-IN" sz="19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900" dirty="0" smtClean="0"/>
              <a:t>. This entire processing will be done by referring vocabulary.txt file as words not in vocabulary will be deleted from captions.</a:t>
            </a:r>
            <a:endParaRPr lang="en-IN" sz="1900" dirty="0"/>
          </a:p>
          <a:p>
            <a:pPr marL="914400" lvl="1" indent="-457200" algn="just">
              <a:lnSpc>
                <a:spcPct val="100000"/>
              </a:lnSpc>
              <a:spcBef>
                <a:spcPts val="0"/>
              </a:spcBef>
              <a:buFont typeface="+mj-lt"/>
              <a:buAutoNum type="romanLcPeriod"/>
            </a:pPr>
            <a:r>
              <a:rPr lang="en-IN" sz="1900" dirty="0"/>
              <a:t>Then, it </a:t>
            </a:r>
            <a:r>
              <a:rPr lang="en-IN" sz="1900" dirty="0" smtClean="0"/>
              <a:t>joins </a:t>
            </a:r>
            <a:r>
              <a:rPr lang="en-IN" sz="1900" dirty="0" smtClean="0"/>
              <a:t>processed captions </a:t>
            </a:r>
            <a:r>
              <a:rPr lang="en-IN" sz="1900" dirty="0"/>
              <a:t>by “#” and save </a:t>
            </a:r>
            <a:r>
              <a:rPr lang="en-IN" sz="1900" dirty="0" smtClean="0"/>
              <a:t>them </a:t>
            </a:r>
            <a:r>
              <a:rPr lang="en-IN" sz="1900" dirty="0"/>
              <a:t>with </a:t>
            </a:r>
            <a:r>
              <a:rPr lang="en-IN" sz="1900" dirty="0" smtClean="0"/>
              <a:t>their </a:t>
            </a:r>
            <a:r>
              <a:rPr lang="en-IN" sz="1900" dirty="0"/>
              <a:t>image filename in file </a:t>
            </a:r>
            <a:r>
              <a:rPr lang="en-IN" sz="1900" dirty="0" smtClean="0"/>
              <a:t>test_image_caption_processed.csv. “&lt;</a:t>
            </a:r>
            <a:r>
              <a:rPr lang="en-IN" sz="1900" dirty="0" err="1" smtClean="0"/>
              <a:t>startseq</a:t>
            </a:r>
            <a:r>
              <a:rPr lang="en-IN" sz="1900" dirty="0" smtClean="0"/>
              <a:t>&gt;” </a:t>
            </a:r>
            <a:r>
              <a:rPr lang="en-IN" sz="1900" dirty="0"/>
              <a:t>and </a:t>
            </a:r>
            <a:r>
              <a:rPr lang="en-IN" sz="1900" dirty="0" smtClean="0"/>
              <a:t>“&lt;</a:t>
            </a:r>
            <a:r>
              <a:rPr lang="en-IN" sz="1900" dirty="0" err="1" smtClean="0"/>
              <a:t>endseq</a:t>
            </a:r>
            <a:r>
              <a:rPr lang="en-IN" sz="1900" dirty="0" smtClean="0"/>
              <a:t>&gt;” </a:t>
            </a:r>
            <a:r>
              <a:rPr lang="en-IN" sz="1900" dirty="0" smtClean="0"/>
              <a:t>special tokens are not required for </a:t>
            </a:r>
            <a:r>
              <a:rPr lang="en-IN" sz="1900" dirty="0" smtClean="0"/>
              <a:t>test </a:t>
            </a:r>
            <a:r>
              <a:rPr lang="en-IN" sz="1900" dirty="0" smtClean="0"/>
              <a:t>data because we have to directly match with generated captions which will not have </a:t>
            </a:r>
            <a:r>
              <a:rPr lang="en-IN" sz="1900" dirty="0" smtClean="0"/>
              <a:t>“&lt;</a:t>
            </a:r>
            <a:r>
              <a:rPr lang="en-IN" sz="1900" dirty="0" err="1" smtClean="0"/>
              <a:t>startseq</a:t>
            </a:r>
            <a:r>
              <a:rPr lang="en-IN" sz="1900" dirty="0" smtClean="0"/>
              <a:t>&gt;” </a:t>
            </a:r>
            <a:r>
              <a:rPr lang="en-IN" sz="1900" dirty="0" smtClean="0"/>
              <a:t>and </a:t>
            </a:r>
            <a:r>
              <a:rPr lang="en-IN" sz="1900" dirty="0" smtClean="0"/>
              <a:t>“&lt;</a:t>
            </a:r>
            <a:r>
              <a:rPr lang="en-IN" sz="1900" dirty="0" err="1" smtClean="0"/>
              <a:t>endseq</a:t>
            </a:r>
            <a:r>
              <a:rPr lang="en-IN" sz="1900" dirty="0" smtClean="0"/>
              <a:t>&gt;” </a:t>
            </a:r>
            <a:r>
              <a:rPr lang="en-IN" sz="1900" dirty="0" smtClean="0"/>
              <a:t>tokens.</a:t>
            </a:r>
            <a:endParaRPr lang="en-IN" sz="1900" dirty="0"/>
          </a:p>
          <a:p>
            <a:pPr marL="457200" indent="-457200" algn="just">
              <a:lnSpc>
                <a:spcPct val="100000"/>
              </a:lnSpc>
              <a:spcBef>
                <a:spcPts val="0"/>
              </a:spcBef>
              <a:buFont typeface="+mj-lt"/>
              <a:buAutoNum type="arabicPeriod" startAt="4"/>
            </a:pPr>
            <a:r>
              <a:rPr lang="en-IN" sz="2200" dirty="0" smtClean="0"/>
              <a:t>Script “scripts/gen_image_features.csv” does following tasks:</a:t>
            </a:r>
          </a:p>
          <a:p>
            <a:pPr marL="914400" lvl="1" indent="-457200" algn="just">
              <a:lnSpc>
                <a:spcPct val="100000"/>
              </a:lnSpc>
              <a:spcBef>
                <a:spcPts val="0"/>
              </a:spcBef>
              <a:buFont typeface="+mj-lt"/>
              <a:buAutoNum type="romanLcPeriod"/>
            </a:pPr>
            <a:r>
              <a:rPr lang="en-IN" sz="1900" dirty="0" smtClean="0"/>
              <a:t>This </a:t>
            </a:r>
            <a:r>
              <a:rPr lang="en-IN" sz="1900" dirty="0"/>
              <a:t>script loads each image which is in </a:t>
            </a:r>
            <a:r>
              <a:rPr lang="en-IN" sz="1900" dirty="0" smtClean="0"/>
              <a:t>train_image_caption_processed.csv, </a:t>
            </a:r>
            <a:r>
              <a:rPr lang="en-IN" sz="1900" dirty="0"/>
              <a:t>resize it for the pre-trained model to generate bottleneck features (here, we have used </a:t>
            </a:r>
            <a:r>
              <a:rPr lang="en-IN" sz="1900" dirty="0" smtClean="0"/>
              <a:t>InceptionV3, </a:t>
            </a:r>
            <a:r>
              <a:rPr lang="en-IN" sz="1900" dirty="0"/>
              <a:t>discussed in later slides).</a:t>
            </a:r>
          </a:p>
          <a:p>
            <a:pPr marL="914400" lvl="1" indent="-457200" algn="just">
              <a:lnSpc>
                <a:spcPct val="100000"/>
              </a:lnSpc>
              <a:spcBef>
                <a:spcPts val="0"/>
              </a:spcBef>
              <a:buFont typeface="+mj-lt"/>
              <a:buAutoNum type="romanLcPeriod"/>
            </a:pPr>
            <a:r>
              <a:rPr lang="en-IN" sz="1900" dirty="0"/>
              <a:t>Then, it passes each of these images through our chosen pre-trained model (here it is </a:t>
            </a:r>
            <a:r>
              <a:rPr lang="en-IN" sz="1900" dirty="0" smtClean="0"/>
              <a:t>InceptionV3) </a:t>
            </a:r>
            <a:r>
              <a:rPr lang="en-IN" sz="1900" dirty="0"/>
              <a:t>and generates bottleneck feature of dimension </a:t>
            </a:r>
            <a:r>
              <a:rPr lang="en-IN" sz="1900" dirty="0" smtClean="0"/>
              <a:t>(8, 8, 2048). </a:t>
            </a:r>
            <a:r>
              <a:rPr lang="en-IN" sz="1900" dirty="0" smtClean="0"/>
              <a:t>Then, script is reshaping it to </a:t>
            </a:r>
            <a:r>
              <a:rPr lang="en-IN" sz="1900" dirty="0" smtClean="0"/>
              <a:t>(64, 2048) </a:t>
            </a:r>
            <a:r>
              <a:rPr lang="en-IN" sz="1900" dirty="0" smtClean="0"/>
              <a:t>and saving it as a </a:t>
            </a:r>
            <a:r>
              <a:rPr lang="en-IN" sz="1900" dirty="0" err="1" smtClean="0"/>
              <a:t>npy</a:t>
            </a:r>
            <a:r>
              <a:rPr lang="en-IN" sz="1900" dirty="0" smtClean="0"/>
              <a:t> file. Script </a:t>
            </a:r>
            <a:r>
              <a:rPr lang="en-IN" sz="1900" dirty="0"/>
              <a:t>has done this task </a:t>
            </a:r>
            <a:r>
              <a:rPr lang="en-IN" sz="1900" dirty="0" smtClean="0"/>
              <a:t>in batches of 64 images. </a:t>
            </a:r>
            <a:r>
              <a:rPr lang="en-IN" sz="1900" dirty="0"/>
              <a:t>In this manner, it </a:t>
            </a:r>
            <a:r>
              <a:rPr lang="en-IN" sz="1900" dirty="0" smtClean="0"/>
              <a:t>has saved 7,591 </a:t>
            </a:r>
            <a:r>
              <a:rPr lang="en-IN" sz="1900" dirty="0" err="1" smtClean="0"/>
              <a:t>npy</a:t>
            </a:r>
            <a:r>
              <a:rPr lang="en-IN" sz="1900" dirty="0" smtClean="0"/>
              <a:t> </a:t>
            </a:r>
            <a:r>
              <a:rPr lang="en-IN" sz="1900" dirty="0"/>
              <a:t>files </a:t>
            </a:r>
            <a:r>
              <a:rPr lang="en-IN" sz="1900" dirty="0" smtClean="0"/>
              <a:t>(since </a:t>
            </a:r>
            <a:r>
              <a:rPr lang="en-IN" sz="1900" dirty="0"/>
              <a:t>we have </a:t>
            </a:r>
            <a:r>
              <a:rPr lang="en-IN" sz="1900" dirty="0" smtClean="0"/>
              <a:t>7591 </a:t>
            </a:r>
            <a:r>
              <a:rPr lang="en-IN" sz="1900" dirty="0"/>
              <a:t>file names in </a:t>
            </a:r>
            <a:r>
              <a:rPr lang="en-IN" sz="1900" dirty="0" smtClean="0"/>
              <a:t>train_image_caption_processed.csv </a:t>
            </a:r>
            <a:r>
              <a:rPr lang="en-IN" sz="1900" dirty="0"/>
              <a:t>file</a:t>
            </a:r>
            <a:r>
              <a:rPr lang="en-IN" sz="1900" dirty="0" smtClean="0"/>
              <a:t>).</a:t>
            </a:r>
            <a:endParaRPr lang="en-IN" sz="19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6"/>
            </a:pPr>
            <a:r>
              <a:rPr lang="en-IN" sz="2000" dirty="0"/>
              <a:t>Script “</a:t>
            </a:r>
            <a:r>
              <a:rPr lang="en-IN" sz="2000" dirty="0" smtClean="0"/>
              <a:t>scripts/training.py</a:t>
            </a:r>
            <a:r>
              <a:rPr lang="en-IN" sz="2000" dirty="0"/>
              <a:t>” </a:t>
            </a:r>
            <a:r>
              <a:rPr lang="en-IN" sz="2000" dirty="0" smtClean="0"/>
              <a:t>or “scripts/</a:t>
            </a:r>
            <a:r>
              <a:rPr lang="en-IN" sz="2000" dirty="0" err="1" smtClean="0"/>
              <a:t>training.ipynb</a:t>
            </a:r>
            <a:r>
              <a:rPr lang="en-IN" sz="2000" dirty="0" smtClean="0"/>
              <a:t>” does </a:t>
            </a:r>
            <a:r>
              <a:rPr lang="en-IN" sz="2000" dirty="0"/>
              <a:t>following tasks:</a:t>
            </a:r>
          </a:p>
          <a:p>
            <a:pPr marL="914400" lvl="1" indent="-457200" algn="just">
              <a:lnSpc>
                <a:spcPct val="100000"/>
              </a:lnSpc>
              <a:spcBef>
                <a:spcPts val="0"/>
              </a:spcBef>
              <a:buFont typeface="+mj-lt"/>
              <a:buAutoNum type="romanLcPeriod"/>
            </a:pPr>
            <a:r>
              <a:rPr lang="en-IN" sz="1900" dirty="0" smtClean="0"/>
              <a:t>First, we have to manually upload </a:t>
            </a:r>
            <a:r>
              <a:rPr lang="en-IN" sz="1900" dirty="0"/>
              <a:t>following files on </a:t>
            </a:r>
            <a:r>
              <a:rPr lang="en-IN" sz="1900" dirty="0" smtClean="0"/>
              <a:t>paperspace</a:t>
            </a:r>
            <a:r>
              <a:rPr lang="en-IN" sz="1900" dirty="0" smtClean="0"/>
              <a:t>.com</a:t>
            </a:r>
            <a:r>
              <a:rPr lang="en-IN" sz="1900" dirty="0" smtClean="0"/>
              <a:t>:</a:t>
            </a:r>
            <a:endParaRPr lang="en-IN" sz="19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r>
              <a:rPr lang="en-IN" sz="1800" dirty="0" smtClean="0"/>
              <a:t>All </a:t>
            </a:r>
            <a:r>
              <a:rPr lang="en-IN" sz="1800" dirty="0"/>
              <a:t>files mentioned above are generated in previous </a:t>
            </a:r>
            <a:r>
              <a:rPr lang="en-IN" sz="1800" dirty="0" smtClean="0"/>
              <a:t>steps.</a:t>
            </a:r>
            <a:endParaRPr lang="en-IN" sz="1800" dirty="0"/>
          </a:p>
          <a:p>
            <a:pPr marL="914400" lvl="1" indent="-457200" algn="just">
              <a:lnSpc>
                <a:spcPct val="100000"/>
              </a:lnSpc>
              <a:spcBef>
                <a:spcPts val="0"/>
              </a:spcBef>
              <a:buFont typeface="+mj-lt"/>
              <a:buAutoNum type="romanLcPeriod" startAt="2"/>
            </a:pPr>
            <a:r>
              <a:rPr lang="en-IN" sz="1800" dirty="0"/>
              <a:t>First thing that this script does is reading above mentioned files. It will create dictionary type variable for </a:t>
            </a:r>
            <a:r>
              <a:rPr lang="en-IN" sz="1800" dirty="0" err="1"/>
              <a:t>i</a:t>
            </a:r>
            <a:r>
              <a:rPr lang="en-IN" sz="18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800" dirty="0"/>
              <a:t>After reading “vocabulary.txt”, it creates a dictionary, “</a:t>
            </a:r>
            <a:r>
              <a:rPr lang="en-IN" sz="1800" dirty="0" err="1"/>
              <a:t>wordtoix</a:t>
            </a:r>
            <a:r>
              <a:rPr lang="en-IN" sz="1800" dirty="0"/>
              <a:t>” (i.e., word-to-index). This dictionary type variable has all words of our cleaned captions as key and their line indices (from 0) in vocabulary.txt as value. This variable (i.e., “</a:t>
            </a:r>
            <a:r>
              <a:rPr lang="en-IN" sz="1800" dirty="0" err="1"/>
              <a:t>wordtoix</a:t>
            </a:r>
            <a:r>
              <a:rPr lang="en-IN" sz="18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800" dirty="0"/>
              <a:t>Similarly, we also create one more variable “</a:t>
            </a:r>
            <a:r>
              <a:rPr lang="en-IN" sz="1800" dirty="0" err="1"/>
              <a:t>ixtoword</a:t>
            </a:r>
            <a:r>
              <a:rPr lang="en-IN" sz="1800" dirty="0"/>
              <a:t>”. This variable is also of dictionary type but has line indices (from 0) as key and word as value. This variable will be helpful during inference</a:t>
            </a:r>
            <a:r>
              <a:rPr lang="en-IN" sz="1800" dirty="0" smtClean="0"/>
              <a:t>.</a:t>
            </a: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graphicFrame>
        <p:nvGraphicFramePr>
          <p:cNvPr id="6" name="Table 6">
            <a:extLst>
              <a:ext uri="{FF2B5EF4-FFF2-40B4-BE49-F238E27FC236}">
                <a16:creationId xmlns=""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3952970718"/>
              </p:ext>
            </p:extLst>
          </p:nvPr>
        </p:nvGraphicFramePr>
        <p:xfrm>
          <a:off x="1842052" y="1879231"/>
          <a:ext cx="9511748" cy="762000"/>
        </p:xfrm>
        <a:graphic>
          <a:graphicData uri="http://schemas.openxmlformats.org/drawingml/2006/table">
            <a:tbl>
              <a:tblPr bandRow="1">
                <a:tableStyleId>{5C22544A-7EE6-4342-B048-85BDC9FD1C3A}</a:tableStyleId>
              </a:tblPr>
              <a:tblGrid>
                <a:gridCol w="4755874">
                  <a:extLst>
                    <a:ext uri="{9D8B030D-6E8A-4147-A177-3AD203B41FA5}">
                      <a16:colId xmlns="" xmlns:a16="http://schemas.microsoft.com/office/drawing/2014/main" val="736955682"/>
                    </a:ext>
                  </a:extLst>
                </a:gridCol>
                <a:gridCol w="4755874">
                  <a:extLst>
                    <a:ext uri="{9D8B030D-6E8A-4147-A177-3AD203B41FA5}">
                      <a16:colId xmlns="" xmlns:a16="http://schemas.microsoft.com/office/drawing/2014/main" val="637564705"/>
                    </a:ext>
                  </a:extLst>
                </a:gridCol>
              </a:tblGrid>
              <a:tr h="370840">
                <a:tc>
                  <a:txBody>
                    <a:bodyPr/>
                    <a:lstStyle/>
                    <a:p>
                      <a:r>
                        <a:rPr lang="en-IN" sz="1900" dirty="0" err="1"/>
                        <a:t>i</a:t>
                      </a:r>
                      <a:r>
                        <a:rPr lang="en-IN" sz="19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900" dirty="0"/>
                        <a:t>ii. </a:t>
                      </a:r>
                      <a:r>
                        <a:rPr lang="en-IN" sz="1900" dirty="0" smtClean="0"/>
                        <a:t>All 7591 </a:t>
                      </a:r>
                      <a:r>
                        <a:rPr lang="en-IN" sz="1900" dirty="0" err="1" smtClean="0"/>
                        <a:t>npy</a:t>
                      </a:r>
                      <a:r>
                        <a:rPr lang="en-IN" sz="1900" dirty="0" smtClean="0"/>
                        <a:t> files  - bottleneck features </a:t>
                      </a:r>
                      <a:endParaRPr lang="en-IN" sz="19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36873272"/>
                  </a:ext>
                </a:extLst>
              </a:tr>
              <a:tr h="370840">
                <a:tc>
                  <a:txBody>
                    <a:bodyPr/>
                    <a:lstStyle/>
                    <a:p>
                      <a:r>
                        <a:rPr lang="en-IN" sz="19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9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51995317"/>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a:t>
            </a:r>
            <a:r>
              <a:rPr lang="en-IN" sz="1800" dirty="0" smtClean="0"/>
              <a:t>(InceptionV3, </a:t>
            </a:r>
            <a:r>
              <a:rPr lang="en-IN" sz="1800" dirty="0"/>
              <a:t>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graphicFrame>
        <p:nvGraphicFramePr>
          <p:cNvPr id="7" name="Table 7">
            <a:extLst>
              <a:ext uri="{FF2B5EF4-FFF2-40B4-BE49-F238E27FC236}">
                <a16:creationId xmlns=""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 xmlns:a16="http://schemas.microsoft.com/office/drawing/2014/main" val="3034872970"/>
                    </a:ext>
                  </a:extLst>
                </a:gridCol>
                <a:gridCol w="4598504">
                  <a:extLst>
                    <a:ext uri="{9D8B030D-6E8A-4147-A177-3AD203B41FA5}">
                      <a16:colId xmlns=""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47956420"/>
                  </a:ext>
                </a:extLst>
              </a:tr>
            </a:tbl>
          </a:graphicData>
        </a:graphic>
      </p:graphicFrame>
      <p:pic>
        <p:nvPicPr>
          <p:cNvPr id="9" name="Picture 8">
            <a:extLst>
              <a:ext uri="{FF2B5EF4-FFF2-40B4-BE49-F238E27FC236}">
                <a16:creationId xmlns="" xmlns:a16="http://schemas.microsoft.com/office/drawing/2014/main"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 xmlns:a16="http://schemas.microsoft.com/office/drawing/2014/main" val="1625993285"/>
                    </a:ext>
                  </a:extLst>
                </a:gridCol>
                <a:gridCol w="2087097">
                  <a:extLst>
                    <a:ext uri="{9D8B030D-6E8A-4147-A177-3AD203B41FA5}">
                      <a16:colId xmlns="" xmlns:a16="http://schemas.microsoft.com/office/drawing/2014/main" val="2002752227"/>
                    </a:ext>
                  </a:extLst>
                </a:gridCol>
                <a:gridCol w="2087097">
                  <a:extLst>
                    <a:ext uri="{9D8B030D-6E8A-4147-A177-3AD203B41FA5}">
                      <a16:colId xmlns="" xmlns:a16="http://schemas.microsoft.com/office/drawing/2014/main" val="1168972226"/>
                    </a:ext>
                  </a:extLst>
                </a:gridCol>
                <a:gridCol w="2087097">
                  <a:extLst>
                    <a:ext uri="{9D8B030D-6E8A-4147-A177-3AD203B41FA5}">
                      <a16:colId xmlns="" xmlns:a16="http://schemas.microsoft.com/office/drawing/2014/main" val="873165184"/>
                    </a:ext>
                  </a:extLst>
                </a:gridCol>
                <a:gridCol w="2087097">
                  <a:extLst>
                    <a:ext uri="{9D8B030D-6E8A-4147-A177-3AD203B41FA5}">
                      <a16:colId xmlns=""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4948506"/>
                  </a:ext>
                </a:extLst>
              </a:tr>
            </a:tbl>
          </a:graphicData>
        </a:graphic>
      </p:graphicFrame>
      <p:graphicFrame>
        <p:nvGraphicFramePr>
          <p:cNvPr id="13" name="Table 13">
            <a:extLst>
              <a:ext uri="{FF2B5EF4-FFF2-40B4-BE49-F238E27FC236}">
                <a16:creationId xmlns=""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 xmlns:a16="http://schemas.microsoft.com/office/drawing/2014/main" val="764850448"/>
                    </a:ext>
                  </a:extLst>
                </a:gridCol>
                <a:gridCol w="3505200">
                  <a:extLst>
                    <a:ext uri="{9D8B030D-6E8A-4147-A177-3AD203B41FA5}">
                      <a16:colId xmlns="" xmlns:a16="http://schemas.microsoft.com/office/drawing/2014/main" val="348465865"/>
                    </a:ext>
                  </a:extLst>
                </a:gridCol>
                <a:gridCol w="3505200">
                  <a:extLst>
                    <a:ext uri="{9D8B030D-6E8A-4147-A177-3AD203B41FA5}">
                      <a16:colId xmlns=""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graphicFrame>
        <p:nvGraphicFramePr>
          <p:cNvPr id="6" name="Table 6">
            <a:extLst>
              <a:ext uri="{FF2B5EF4-FFF2-40B4-BE49-F238E27FC236}">
                <a16:creationId xmlns=""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 xmlns:a16="http://schemas.microsoft.com/office/drawing/2014/main" val="3249865570"/>
                    </a:ext>
                  </a:extLst>
                </a:gridCol>
                <a:gridCol w="4041913">
                  <a:extLst>
                    <a:ext uri="{9D8B030D-6E8A-4147-A177-3AD203B41FA5}">
                      <a16:colId xmlns="" xmlns:a16="http://schemas.microsoft.com/office/drawing/2014/main" val="371997466"/>
                    </a:ext>
                  </a:extLst>
                </a:gridCol>
                <a:gridCol w="3472070">
                  <a:extLst>
                    <a:ext uri="{9D8B030D-6E8A-4147-A177-3AD203B41FA5}">
                      <a16:colId xmlns="" xmlns:a16="http://schemas.microsoft.com/office/drawing/2014/main" val="4110403680"/>
                    </a:ext>
                  </a:extLst>
                </a:gridCol>
                <a:gridCol w="2302566">
                  <a:extLst>
                    <a:ext uri="{9D8B030D-6E8A-4147-A177-3AD203B41FA5}">
                      <a16:colId xmlns=""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 xmlns:a16="http://schemas.microsoft.com/office/drawing/2014/main" val="3967142194"/>
                    </a:ext>
                  </a:extLst>
                </a:gridCol>
                <a:gridCol w="4850295">
                  <a:extLst>
                    <a:ext uri="{9D8B030D-6E8A-4147-A177-3AD203B41FA5}">
                      <a16:colId xmlns="" xmlns:a16="http://schemas.microsoft.com/office/drawing/2014/main" val="845744349"/>
                    </a:ext>
                  </a:extLst>
                </a:gridCol>
                <a:gridCol w="3286539">
                  <a:extLst>
                    <a:ext uri="{9D8B030D-6E8A-4147-A177-3AD203B41FA5}">
                      <a16:colId xmlns="" xmlns:a16="http://schemas.microsoft.com/office/drawing/2014/main" val="3119492930"/>
                    </a:ext>
                  </a:extLst>
                </a:gridCol>
                <a:gridCol w="1719469">
                  <a:extLst>
                    <a:ext uri="{9D8B030D-6E8A-4147-A177-3AD203B41FA5}">
                      <a16:colId xmlns=""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615818627"/>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
        <p:nvSpPr>
          <p:cNvPr id="7" name="TextBox 6">
            <a:extLst>
              <a:ext uri="{FF2B5EF4-FFF2-40B4-BE49-F238E27FC236}">
                <a16:creationId xmlns=""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7"/>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t>
            </a:r>
            <a:r>
              <a:rPr lang="en-IN" sz="2000" dirty="0" smtClean="0"/>
              <a:t>have used only one pre-trained model to generate bottleneck features of images. This model is  InceptionV3:</a:t>
            </a:r>
            <a:endParaRPr lang="en-IN" sz="22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1026" name="Picture 2" descr="Z:\inception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904999"/>
            <a:ext cx="6734175" cy="446722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736217" y="53355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8161" y="4474250"/>
            <a:ext cx="1935480" cy="923330"/>
          </a:xfrm>
          <a:prstGeom prst="rect">
            <a:avLst/>
          </a:prstGeom>
          <a:noFill/>
        </p:spPr>
        <p:txBody>
          <a:bodyPr wrap="square" rtlCol="0">
            <a:spAutoFit/>
          </a:bodyPr>
          <a:lstStyle/>
          <a:p>
            <a:pPr algn="ctr"/>
            <a:r>
              <a:rPr lang="en-US" dirty="0" smtClean="0"/>
              <a:t>Output of this layer is taken as bottleneck feature</a:t>
            </a:r>
            <a:endParaRPr lang="en-GB" dirty="0"/>
          </a:p>
        </p:txBody>
      </p:sp>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a:t>
            </a:r>
            <a:r>
              <a:rPr lang="en-IN" sz="2000" dirty="0" smtClean="0"/>
              <a:t>model </a:t>
            </a:r>
            <a:r>
              <a:rPr lang="en-IN" sz="2000" dirty="0"/>
              <a:t>used: 	1. </a:t>
            </a:r>
            <a:r>
              <a:rPr lang="en-IN" sz="2000" dirty="0" smtClean="0"/>
              <a:t>InceptionV3</a:t>
            </a:r>
          </a:p>
          <a:p>
            <a:pPr algn="just">
              <a:lnSpc>
                <a:spcPct val="100000"/>
              </a:lnSpc>
              <a:spcBef>
                <a:spcPts val="0"/>
              </a:spcBef>
              <a:buFont typeface="Wingdings" panose="05000000000000000000" pitchFamily="2" charset="2"/>
              <a:buChar char="Ø"/>
            </a:pPr>
            <a:r>
              <a:rPr lang="en-IN" sz="2000" dirty="0" smtClean="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smtClean="0"/>
              <a:t>As </a:t>
            </a:r>
            <a:r>
              <a:rPr lang="en-IN" sz="2000" dirty="0"/>
              <a:t>it is said earlier that the classical Encoder-Decoder solution is implemented here. Following is the architecture of this solution:</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7" name="Picture 6" descr="A picture containing flower, plant&#10;&#10;Description automatically generated">
            <a:extLst>
              <a:ext uri="{FF2B5EF4-FFF2-40B4-BE49-F238E27FC236}">
                <a16:creationId xmlns="" xmlns:a16="http://schemas.microsoft.com/office/drawing/2014/main"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VGG-16</a:t>
            </a:r>
            <a:endParaRPr lang="en-IN" dirty="0"/>
          </a:p>
        </p:txBody>
      </p:sp>
      <p:cxnSp>
        <p:nvCxnSpPr>
          <p:cNvPr id="64" name="Straight Arrow Connector 63">
            <a:extLst>
              <a:ext uri="{FF2B5EF4-FFF2-40B4-BE49-F238E27FC236}">
                <a16:creationId xmlns=""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 xmlns:a16="http://schemas.microsoft.com/office/drawing/2014/main" val="343336883"/>
                    </a:ext>
                  </a:extLst>
                </a:gridCol>
                <a:gridCol w="5562600">
                  <a:extLst>
                    <a:ext uri="{9D8B030D-6E8A-4147-A177-3AD203B41FA5}">
                      <a16:colId xmlns=""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graphicFrame>
        <p:nvGraphicFramePr>
          <p:cNvPr id="6" name="Table 6">
            <a:extLst>
              <a:ext uri="{FF2B5EF4-FFF2-40B4-BE49-F238E27FC236}">
                <a16:creationId xmlns=""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 xmlns:a16="http://schemas.microsoft.com/office/drawing/2014/main" val="1162103489"/>
                    </a:ext>
                  </a:extLst>
                </a:gridCol>
                <a:gridCol w="9511748">
                  <a:extLst>
                    <a:ext uri="{9D8B030D-6E8A-4147-A177-3AD203B41FA5}">
                      <a16:colId xmlns=""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697084328"/>
                  </a:ext>
                </a:extLst>
              </a:tr>
            </a:tbl>
          </a:graphicData>
        </a:graphic>
      </p:graphicFrame>
      <p:graphicFrame>
        <p:nvGraphicFramePr>
          <p:cNvPr id="8" name="Table 8">
            <a:extLst>
              <a:ext uri="{FF2B5EF4-FFF2-40B4-BE49-F238E27FC236}">
                <a16:creationId xmlns=""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 xmlns:a16="http://schemas.microsoft.com/office/drawing/2014/main" val="1219564251"/>
                    </a:ext>
                  </a:extLst>
                </a:gridCol>
                <a:gridCol w="9564756">
                  <a:extLst>
                    <a:ext uri="{9D8B030D-6E8A-4147-A177-3AD203B41FA5}">
                      <a16:colId xmlns=""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pic>
        <p:nvPicPr>
          <p:cNvPr id="7" name="Picture 6">
            <a:extLst>
              <a:ext uri="{FF2B5EF4-FFF2-40B4-BE49-F238E27FC236}">
                <a16:creationId xmlns=""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r>
              <a:rPr lang="en-IN" sz="1800" dirty="0" smtClean="0"/>
              <a:t>.</a:t>
            </a:r>
            <a:endParaRPr lang="en-IN" sz="1800" dirty="0"/>
          </a:p>
          <a:p>
            <a:pPr algn="just">
              <a:lnSpc>
                <a:spcPct val="100000"/>
              </a:lnSpc>
              <a:spcBef>
                <a:spcPts val="0"/>
              </a:spcBef>
              <a:buFont typeface="Wingdings" pitchFamily="2" charset="2"/>
              <a:buChar char="Ø"/>
            </a:pPr>
            <a:r>
              <a:rPr lang="en-GB" sz="2000" dirty="0"/>
              <a:t>Model is trained on the following </a:t>
            </a:r>
            <a:r>
              <a:rPr lang="en-GB" sz="2000" dirty="0" smtClean="0"/>
              <a:t>platform:</a:t>
            </a:r>
          </a:p>
          <a:p>
            <a:pPr marL="457200" lvl="1" indent="0" algn="just">
              <a:lnSpc>
                <a:spcPct val="100000"/>
              </a:lnSpc>
              <a:spcBef>
                <a:spcPts val="0"/>
              </a:spcBef>
              <a:buNone/>
            </a:pPr>
            <a:r>
              <a:rPr lang="en-GB" sz="1800" dirty="0" smtClean="0"/>
              <a:t>On </a:t>
            </a:r>
            <a:r>
              <a:rPr lang="en-GB" sz="1800" dirty="0"/>
              <a:t>an AMD E-series (E2-7110) CPU, it was taking enormously long time.</a:t>
            </a:r>
          </a:p>
          <a:p>
            <a:pPr marL="457200" lvl="1" indent="0" algn="just">
              <a:lnSpc>
                <a:spcPct val="100000"/>
              </a:lnSpc>
              <a:spcBef>
                <a:spcPts val="0"/>
              </a:spcBef>
              <a:buNone/>
            </a:pPr>
            <a:r>
              <a:rPr lang="en-GB" sz="1800" dirty="0" smtClean="0"/>
              <a:t>Thus</a:t>
            </a:r>
            <a:r>
              <a:rPr lang="en-GB" sz="1800" dirty="0"/>
              <a:t>, a popular GPU cloud service was used for training model: paperspace.com </a:t>
            </a:r>
          </a:p>
          <a:p>
            <a:pPr marL="457200" lvl="1" indent="0" algn="just">
              <a:lnSpc>
                <a:spcPct val="100000"/>
              </a:lnSpc>
              <a:spcBef>
                <a:spcPts val="0"/>
              </a:spcBef>
              <a:buNone/>
            </a:pPr>
            <a:r>
              <a:rPr lang="en-GB" sz="1800" dirty="0" smtClean="0"/>
              <a:t>It </a:t>
            </a:r>
            <a:r>
              <a:rPr lang="en-GB" sz="1800" dirty="0"/>
              <a:t>is a paid service that charge USD 8 / month and provides 200 GB storage for a month.</a:t>
            </a:r>
          </a:p>
          <a:p>
            <a:pPr marL="457200" lvl="1" indent="0" algn="just">
              <a:lnSpc>
                <a:spcPct val="100000"/>
              </a:lnSpc>
              <a:spcBef>
                <a:spcPts val="0"/>
              </a:spcBef>
              <a:buNone/>
            </a:pPr>
            <a:r>
              <a:rPr lang="en-GB" sz="1800" dirty="0" smtClean="0"/>
              <a:t>On </a:t>
            </a:r>
            <a:r>
              <a:rPr lang="en-GB" sz="1800" dirty="0"/>
              <a:t>top of that, paid GPU was used that charges USD 0.51 / hour. Following are the offerings of this paid GPU:</a:t>
            </a:r>
          </a:p>
          <a:p>
            <a:pPr marL="914400" lvl="2" indent="0" algn="just">
              <a:lnSpc>
                <a:spcPct val="100000"/>
              </a:lnSpc>
              <a:spcBef>
                <a:spcPts val="0"/>
              </a:spcBef>
              <a:buNone/>
            </a:pPr>
            <a:r>
              <a:rPr lang="en-GB" sz="1800" dirty="0" err="1" smtClean="0"/>
              <a:t>Nvidia</a:t>
            </a:r>
            <a:r>
              <a:rPr lang="en-GB" sz="1800" dirty="0" smtClean="0"/>
              <a:t> </a:t>
            </a:r>
            <a:r>
              <a:rPr lang="en-GB" sz="1800" dirty="0" err="1"/>
              <a:t>Quadro</a:t>
            </a:r>
            <a:r>
              <a:rPr lang="en-GB" sz="1800" dirty="0"/>
              <a:t> P4000 GPU – 8 GB GPU Memory</a:t>
            </a:r>
          </a:p>
          <a:p>
            <a:pPr marL="914400" lvl="2" indent="0" algn="just">
              <a:lnSpc>
                <a:spcPct val="100000"/>
              </a:lnSpc>
              <a:spcBef>
                <a:spcPts val="0"/>
              </a:spcBef>
              <a:buNone/>
            </a:pPr>
            <a:r>
              <a:rPr lang="en-GB" sz="1800" dirty="0" smtClean="0"/>
              <a:t>8 </a:t>
            </a:r>
            <a:r>
              <a:rPr lang="en-GB" sz="1800" dirty="0" err="1"/>
              <a:t>vCPU</a:t>
            </a:r>
            <a:r>
              <a:rPr lang="en-GB" sz="1800" dirty="0"/>
              <a:t> – 30 GB RAM</a:t>
            </a:r>
            <a:endParaRPr lang="en-IN" sz="18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itchFamily="2" charset="2"/>
              <a:buChar char="Ø"/>
            </a:pPr>
            <a:r>
              <a:rPr lang="en-IN" sz="2000" dirty="0" smtClean="0"/>
              <a:t>Following is the plot of training loss: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pic>
        <p:nvPicPr>
          <p:cNvPr id="2050"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554480"/>
            <a:ext cx="839724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77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40</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4" y="2412147"/>
            <a:ext cx="7347045" cy="400110"/>
          </a:xfrm>
          <a:prstGeom prst="rect">
            <a:avLst/>
          </a:prstGeom>
          <a:noFill/>
        </p:spPr>
        <p:txBody>
          <a:bodyPr wrap="square" rtlCol="0">
            <a:spAutoFit/>
          </a:bodyPr>
          <a:lstStyle/>
          <a:p>
            <a:pPr algn="just"/>
            <a:r>
              <a:rPr lang="en-GB" sz="2000" dirty="0"/>
              <a:t>six children sitting at their picture</a:t>
            </a:r>
            <a:endParaRPr lang="en-IN" sz="2000"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400110"/>
          </a:xfrm>
          <a:prstGeom prst="rect">
            <a:avLst/>
          </a:prstGeom>
          <a:noFill/>
        </p:spPr>
        <p:txBody>
          <a:bodyPr wrap="square" rtlCol="0">
            <a:spAutoFit/>
          </a:bodyPr>
          <a:lstStyle/>
          <a:p>
            <a:pPr algn="just"/>
            <a:r>
              <a:rPr lang="en-GB" sz="2000" dirty="0"/>
              <a:t>father watching baby on the man</a:t>
            </a:r>
            <a:endParaRPr lang="en-IN" sz="2000"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41</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8" y="2154323"/>
            <a:ext cx="7161261" cy="400110"/>
          </a:xfrm>
          <a:prstGeom prst="rect">
            <a:avLst/>
          </a:prstGeom>
          <a:noFill/>
        </p:spPr>
        <p:txBody>
          <a:bodyPr wrap="square" rtlCol="0">
            <a:spAutoFit/>
          </a:bodyPr>
          <a:lstStyle/>
          <a:p>
            <a:pPr algn="just"/>
            <a:r>
              <a:rPr lang="en-GB" sz="2000" dirty="0"/>
              <a:t>boy is sitting on the water</a:t>
            </a:r>
            <a:endParaRPr lang="en-IN" sz="2000"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GB" dirty="0"/>
              <a:t>man with backpack and another on the railing in the background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a:t>
            </a:r>
            <a:r>
              <a:rPr lang="en-IN" sz="2000" dirty="0" smtClean="0"/>
              <a:t>on half of test images, i.e., 500 test images. Each of these 500 test images has 5 captions written by different people. </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image. </a:t>
            </a:r>
            <a:endParaRPr lang="en-IN" sz="2000" dirty="0" smtClean="0"/>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texts, thus corpus bleu 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Score </a:t>
            </a:r>
            <a:r>
              <a:rPr lang="en-IN" sz="2000" dirty="0" smtClean="0"/>
              <a:t>is</a:t>
            </a:r>
            <a:r>
              <a:rPr lang="en-IN" sz="2000" dirty="0"/>
              <a:t>: </a:t>
            </a:r>
            <a:endParaRPr lang="en-IN" sz="2000" dirty="0" smtClean="0"/>
          </a:p>
          <a:p>
            <a:pPr marL="0" indent="0" algn="ctr">
              <a:lnSpc>
                <a:spcPct val="100000"/>
              </a:lnSpc>
              <a:spcBef>
                <a:spcPts val="0"/>
              </a:spcBef>
              <a:buNone/>
            </a:pPr>
            <a:r>
              <a:rPr lang="en-IN" sz="2000" dirty="0" smtClean="0"/>
              <a:t>0.029157590163286912</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42</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43</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44</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45</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46</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a:t>
            </a:r>
            <a:r>
              <a:rPr lang="en-IN" sz="2000" dirty="0" smtClean="0"/>
              <a:t>work on </a:t>
            </a:r>
            <a:r>
              <a:rPr lang="en-IN" sz="2000" dirty="0"/>
              <a:t>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7485</Words>
  <Application>Microsoft Office PowerPoint</Application>
  <PresentationFormat>Custom</PresentationFormat>
  <Paragraphs>779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230</cp:revision>
  <dcterms:created xsi:type="dcterms:W3CDTF">2021-05-05T11:03:14Z</dcterms:created>
  <dcterms:modified xsi:type="dcterms:W3CDTF">2021-05-27T15:14:44Z</dcterms:modified>
</cp:coreProperties>
</file>