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5" r:id="rId3"/>
    <p:sldId id="306" r:id="rId4"/>
    <p:sldId id="307" r:id="rId5"/>
    <p:sldId id="308" r:id="rId6"/>
    <p:sldId id="309" r:id="rId7"/>
    <p:sldId id="311" r:id="rId8"/>
    <p:sldId id="310" r:id="rId9"/>
    <p:sldId id="312" r:id="rId10"/>
    <p:sldId id="313" r:id="rId11"/>
    <p:sldId id="314" r:id="rId12"/>
    <p:sldId id="315" r:id="rId13"/>
    <p:sldId id="316"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ABF47C-6BE7-481F-AB05-B52FBC9877B2}"/>
              </a:ext>
            </a:extLst>
          </p:cNvPr>
          <p:cNvSpPr>
            <a:spLocks noGrp="1"/>
          </p:cNvSpPr>
          <p:nvPr>
            <p:ph type="dt" sz="half" idx="10"/>
          </p:nvPr>
        </p:nvSpPr>
        <p:spPr/>
        <p:txBody>
          <a:bodyPr/>
          <a:lstStyle/>
          <a:p>
            <a:fld id="{95B38DEA-F89A-499A-81D4-0F17E13A0F54}" type="datetime1">
              <a:rPr lang="en-IN" smtClean="0"/>
              <a:t>12-06-2021</a:t>
            </a:fld>
            <a:endParaRPr lang="en-IN"/>
          </a:p>
        </p:txBody>
      </p:sp>
      <p:sp>
        <p:nvSpPr>
          <p:cNvPr id="5" name="Footer Placeholder 4">
            <a:extLst>
              <a:ext uri="{FF2B5EF4-FFF2-40B4-BE49-F238E27FC236}">
                <a16:creationId xmlns:a16="http://schemas.microsoft.com/office/drawing/2014/main" xmlns=""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0B605-C292-4D14-8912-8251D314F350}"/>
              </a:ext>
            </a:extLst>
          </p:cNvPr>
          <p:cNvSpPr>
            <a:spLocks noGrp="1"/>
          </p:cNvSpPr>
          <p:nvPr>
            <p:ph type="dt" sz="half" idx="10"/>
          </p:nvPr>
        </p:nvSpPr>
        <p:spPr/>
        <p:txBody>
          <a:bodyPr/>
          <a:lstStyle/>
          <a:p>
            <a:fld id="{52CB48DB-8752-4EC9-AEF1-132D60C612E3}" type="datetime1">
              <a:rPr lang="en-IN" smtClean="0"/>
              <a:t>12-06-2021</a:t>
            </a:fld>
            <a:endParaRPr lang="en-IN"/>
          </a:p>
        </p:txBody>
      </p:sp>
      <p:sp>
        <p:nvSpPr>
          <p:cNvPr id="5" name="Footer Placeholder 4">
            <a:extLst>
              <a:ext uri="{FF2B5EF4-FFF2-40B4-BE49-F238E27FC236}">
                <a16:creationId xmlns:a16="http://schemas.microsoft.com/office/drawing/2014/main" xmlns=""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6AA223-7897-4BD9-A6D1-A15242652B24}"/>
              </a:ext>
            </a:extLst>
          </p:cNvPr>
          <p:cNvSpPr>
            <a:spLocks noGrp="1"/>
          </p:cNvSpPr>
          <p:nvPr>
            <p:ph type="dt" sz="half" idx="10"/>
          </p:nvPr>
        </p:nvSpPr>
        <p:spPr/>
        <p:txBody>
          <a:bodyPr/>
          <a:lstStyle/>
          <a:p>
            <a:fld id="{20E4919B-0840-418F-81E8-D1EAC9FB2BFE}" type="datetime1">
              <a:rPr lang="en-IN" smtClean="0"/>
              <a:t>12-06-2021</a:t>
            </a:fld>
            <a:endParaRPr lang="en-IN"/>
          </a:p>
        </p:txBody>
      </p:sp>
      <p:sp>
        <p:nvSpPr>
          <p:cNvPr id="5" name="Footer Placeholder 4">
            <a:extLst>
              <a:ext uri="{FF2B5EF4-FFF2-40B4-BE49-F238E27FC236}">
                <a16:creationId xmlns:a16="http://schemas.microsoft.com/office/drawing/2014/main" xmlns=""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1CCF97-3F8D-4BE3-B3F4-704CF465CA7B}"/>
              </a:ext>
            </a:extLst>
          </p:cNvPr>
          <p:cNvSpPr>
            <a:spLocks noGrp="1"/>
          </p:cNvSpPr>
          <p:nvPr>
            <p:ph type="dt" sz="half" idx="10"/>
          </p:nvPr>
        </p:nvSpPr>
        <p:spPr/>
        <p:txBody>
          <a:bodyPr/>
          <a:lstStyle/>
          <a:p>
            <a:fld id="{14A56409-1144-459D-8580-EF29D8BAED4A}" type="datetime1">
              <a:rPr lang="en-IN" smtClean="0"/>
              <a:t>12-06-2021</a:t>
            </a:fld>
            <a:endParaRPr lang="en-IN"/>
          </a:p>
        </p:txBody>
      </p:sp>
      <p:sp>
        <p:nvSpPr>
          <p:cNvPr id="5" name="Footer Placeholder 4">
            <a:extLst>
              <a:ext uri="{FF2B5EF4-FFF2-40B4-BE49-F238E27FC236}">
                <a16:creationId xmlns:a16="http://schemas.microsoft.com/office/drawing/2014/main" xmlns=""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48F319-72EC-4826-9DD2-EF3EA0136035}"/>
              </a:ext>
            </a:extLst>
          </p:cNvPr>
          <p:cNvSpPr>
            <a:spLocks noGrp="1"/>
          </p:cNvSpPr>
          <p:nvPr>
            <p:ph type="dt" sz="half" idx="10"/>
          </p:nvPr>
        </p:nvSpPr>
        <p:spPr/>
        <p:txBody>
          <a:bodyPr/>
          <a:lstStyle/>
          <a:p>
            <a:fld id="{67926871-090A-4D31-A9C1-76DEC3805894}" type="datetime1">
              <a:rPr lang="en-IN" smtClean="0"/>
              <a:t>12-06-2021</a:t>
            </a:fld>
            <a:endParaRPr lang="en-IN"/>
          </a:p>
        </p:txBody>
      </p:sp>
      <p:sp>
        <p:nvSpPr>
          <p:cNvPr id="5" name="Footer Placeholder 4">
            <a:extLst>
              <a:ext uri="{FF2B5EF4-FFF2-40B4-BE49-F238E27FC236}">
                <a16:creationId xmlns:a16="http://schemas.microsoft.com/office/drawing/2014/main" xmlns=""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D14BCF1-40CD-4789-8B4C-1D20A8E3304C}"/>
              </a:ext>
            </a:extLst>
          </p:cNvPr>
          <p:cNvSpPr>
            <a:spLocks noGrp="1"/>
          </p:cNvSpPr>
          <p:nvPr>
            <p:ph type="dt" sz="half" idx="10"/>
          </p:nvPr>
        </p:nvSpPr>
        <p:spPr/>
        <p:txBody>
          <a:bodyPr/>
          <a:lstStyle/>
          <a:p>
            <a:fld id="{7F9657E2-E3D3-4B4C-9FD7-7329F62A123B}" type="datetime1">
              <a:rPr lang="en-IN" smtClean="0"/>
              <a:t>12-06-2021</a:t>
            </a:fld>
            <a:endParaRPr lang="en-IN"/>
          </a:p>
        </p:txBody>
      </p:sp>
      <p:sp>
        <p:nvSpPr>
          <p:cNvPr id="6" name="Footer Placeholder 5">
            <a:extLst>
              <a:ext uri="{FF2B5EF4-FFF2-40B4-BE49-F238E27FC236}">
                <a16:creationId xmlns:a16="http://schemas.microsoft.com/office/drawing/2014/main" xmlns=""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6D7FCDA-4AC0-4681-AE6C-03F9DBAEEE60}"/>
              </a:ext>
            </a:extLst>
          </p:cNvPr>
          <p:cNvSpPr>
            <a:spLocks noGrp="1"/>
          </p:cNvSpPr>
          <p:nvPr>
            <p:ph type="dt" sz="half" idx="10"/>
          </p:nvPr>
        </p:nvSpPr>
        <p:spPr/>
        <p:txBody>
          <a:bodyPr/>
          <a:lstStyle/>
          <a:p>
            <a:fld id="{664F21D5-2AAA-408A-910B-555FC11A1CF7}" type="datetime1">
              <a:rPr lang="en-IN" smtClean="0"/>
              <a:t>12-06-2021</a:t>
            </a:fld>
            <a:endParaRPr lang="en-IN"/>
          </a:p>
        </p:txBody>
      </p:sp>
      <p:sp>
        <p:nvSpPr>
          <p:cNvPr id="8" name="Footer Placeholder 7">
            <a:extLst>
              <a:ext uri="{FF2B5EF4-FFF2-40B4-BE49-F238E27FC236}">
                <a16:creationId xmlns:a16="http://schemas.microsoft.com/office/drawing/2014/main" xmlns=""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xmlns=""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1A5BE8-6563-4A9B-A9DF-E921E64FDBCD}"/>
              </a:ext>
            </a:extLst>
          </p:cNvPr>
          <p:cNvSpPr>
            <a:spLocks noGrp="1"/>
          </p:cNvSpPr>
          <p:nvPr>
            <p:ph type="dt" sz="half" idx="10"/>
          </p:nvPr>
        </p:nvSpPr>
        <p:spPr/>
        <p:txBody>
          <a:bodyPr/>
          <a:lstStyle/>
          <a:p>
            <a:fld id="{F356A824-9512-4355-9382-9A341080930D}" type="datetime1">
              <a:rPr lang="en-IN" smtClean="0"/>
              <a:t>12-06-2021</a:t>
            </a:fld>
            <a:endParaRPr lang="en-IN"/>
          </a:p>
        </p:txBody>
      </p:sp>
      <p:sp>
        <p:nvSpPr>
          <p:cNvPr id="4" name="Footer Placeholder 3">
            <a:extLst>
              <a:ext uri="{FF2B5EF4-FFF2-40B4-BE49-F238E27FC236}">
                <a16:creationId xmlns:a16="http://schemas.microsoft.com/office/drawing/2014/main" xmlns=""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BC0457-3BA2-4C45-88B7-E219D4272972}"/>
              </a:ext>
            </a:extLst>
          </p:cNvPr>
          <p:cNvSpPr>
            <a:spLocks noGrp="1"/>
          </p:cNvSpPr>
          <p:nvPr>
            <p:ph type="dt" sz="half" idx="10"/>
          </p:nvPr>
        </p:nvSpPr>
        <p:spPr/>
        <p:txBody>
          <a:bodyPr/>
          <a:lstStyle/>
          <a:p>
            <a:fld id="{61D5D980-7089-4CCA-A615-7CE5DE2E0A24}" type="datetime1">
              <a:rPr lang="en-IN" smtClean="0"/>
              <a:t>12-06-2021</a:t>
            </a:fld>
            <a:endParaRPr lang="en-IN"/>
          </a:p>
        </p:txBody>
      </p:sp>
      <p:sp>
        <p:nvSpPr>
          <p:cNvPr id="3" name="Footer Placeholder 2">
            <a:extLst>
              <a:ext uri="{FF2B5EF4-FFF2-40B4-BE49-F238E27FC236}">
                <a16:creationId xmlns:a16="http://schemas.microsoft.com/office/drawing/2014/main" xmlns=""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30F158-1CCF-4187-B626-F3C2F7B23D97}"/>
              </a:ext>
            </a:extLst>
          </p:cNvPr>
          <p:cNvSpPr>
            <a:spLocks noGrp="1"/>
          </p:cNvSpPr>
          <p:nvPr>
            <p:ph type="dt" sz="half" idx="10"/>
          </p:nvPr>
        </p:nvSpPr>
        <p:spPr/>
        <p:txBody>
          <a:bodyPr/>
          <a:lstStyle/>
          <a:p>
            <a:fld id="{BCBBCC49-34F1-4143-A247-5BD173D4A05B}" type="datetime1">
              <a:rPr lang="en-IN" smtClean="0"/>
              <a:t>12-06-2021</a:t>
            </a:fld>
            <a:endParaRPr lang="en-IN"/>
          </a:p>
        </p:txBody>
      </p:sp>
      <p:sp>
        <p:nvSpPr>
          <p:cNvPr id="6" name="Footer Placeholder 5">
            <a:extLst>
              <a:ext uri="{FF2B5EF4-FFF2-40B4-BE49-F238E27FC236}">
                <a16:creationId xmlns:a16="http://schemas.microsoft.com/office/drawing/2014/main" xmlns=""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18EA2F-8D4B-4FFD-8168-B65B7F82DF86}"/>
              </a:ext>
            </a:extLst>
          </p:cNvPr>
          <p:cNvSpPr>
            <a:spLocks noGrp="1"/>
          </p:cNvSpPr>
          <p:nvPr>
            <p:ph type="dt" sz="half" idx="10"/>
          </p:nvPr>
        </p:nvSpPr>
        <p:spPr/>
        <p:txBody>
          <a:bodyPr/>
          <a:lstStyle/>
          <a:p>
            <a:fld id="{2D62E49B-383D-4FEF-83E3-8391B88BD48A}" type="datetime1">
              <a:rPr lang="en-IN" smtClean="0"/>
              <a:t>12-06-2021</a:t>
            </a:fld>
            <a:endParaRPr lang="en-IN"/>
          </a:p>
        </p:txBody>
      </p:sp>
      <p:sp>
        <p:nvSpPr>
          <p:cNvPr id="6" name="Footer Placeholder 5">
            <a:extLst>
              <a:ext uri="{FF2B5EF4-FFF2-40B4-BE49-F238E27FC236}">
                <a16:creationId xmlns:a16="http://schemas.microsoft.com/office/drawing/2014/main" xmlns=""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12-06-2021</a:t>
            </a:fld>
            <a:endParaRPr lang="en-IN"/>
          </a:p>
        </p:txBody>
      </p:sp>
      <p:sp>
        <p:nvSpPr>
          <p:cNvPr id="5" name="Footer Placeholder 4">
            <a:extLst>
              <a:ext uri="{FF2B5EF4-FFF2-40B4-BE49-F238E27FC236}">
                <a16:creationId xmlns:a16="http://schemas.microsoft.com/office/drawing/2014/main" xmlns=""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18" Type="http://schemas.openxmlformats.org/officeDocument/2006/relationships/image" Target="../media/image19.jpeg"/><Relationship Id="rId3" Type="http://schemas.openxmlformats.org/officeDocument/2006/relationships/image" Target="../media/image4.jpeg"/><Relationship Id="rId21" Type="http://schemas.openxmlformats.org/officeDocument/2006/relationships/image" Target="../media/image22.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5" Type="http://schemas.openxmlformats.org/officeDocument/2006/relationships/image" Target="../media/image26.jpeg"/><Relationship Id="rId2" Type="http://schemas.openxmlformats.org/officeDocument/2006/relationships/image" Target="../media/image3.jpeg"/><Relationship Id="rId16" Type="http://schemas.openxmlformats.org/officeDocument/2006/relationships/image" Target="../media/image17.jpeg"/><Relationship Id="rId20"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24" Type="http://schemas.openxmlformats.org/officeDocument/2006/relationships/image" Target="../media/image25.jpeg"/><Relationship Id="rId5" Type="http://schemas.openxmlformats.org/officeDocument/2006/relationships/image" Target="../media/image6.jpeg"/><Relationship Id="rId15" Type="http://schemas.openxmlformats.org/officeDocument/2006/relationships/image" Target="../media/image16.jpeg"/><Relationship Id="rId23" Type="http://schemas.openxmlformats.org/officeDocument/2006/relationships/image" Target="../media/image24.jpeg"/><Relationship Id="rId10" Type="http://schemas.openxmlformats.org/officeDocument/2006/relationships/image" Target="../media/image11.jpeg"/><Relationship Id="rId19" Type="http://schemas.openxmlformats.org/officeDocument/2006/relationships/image" Target="../media/image20.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media/image23.jpeg"/></Relationships>
</file>

<file path=ppt/slides/_rels/slide6.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7.jpeg"/><Relationship Id="rId18" Type="http://schemas.openxmlformats.org/officeDocument/2006/relationships/image" Target="../media/image42.jpeg"/><Relationship Id="rId3" Type="http://schemas.openxmlformats.org/officeDocument/2006/relationships/image" Target="../media/image27.jpeg"/><Relationship Id="rId7" Type="http://schemas.openxmlformats.org/officeDocument/2006/relationships/image" Target="../media/image31.jpeg"/><Relationship Id="rId12" Type="http://schemas.openxmlformats.org/officeDocument/2006/relationships/image" Target="../media/image36.jpeg"/><Relationship Id="rId17" Type="http://schemas.openxmlformats.org/officeDocument/2006/relationships/image" Target="../media/image41.jpeg"/><Relationship Id="rId2" Type="http://schemas.openxmlformats.org/officeDocument/2006/relationships/hyperlink" Target="https://www.kaggle.com/scolianni/mnistasjpg" TargetMode="External"/><Relationship Id="rId16"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30.jpeg"/><Relationship Id="rId11" Type="http://schemas.openxmlformats.org/officeDocument/2006/relationships/image" Target="../media/image35.jpeg"/><Relationship Id="rId5" Type="http://schemas.openxmlformats.org/officeDocument/2006/relationships/image" Target="../media/image29.jpeg"/><Relationship Id="rId15" Type="http://schemas.openxmlformats.org/officeDocument/2006/relationships/image" Target="../media/image3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 Id="rId14" Type="http://schemas.openxmlformats.org/officeDocument/2006/relationships/image" Target="../media/image3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smtClean="0"/>
              <a:t>C++ &amp; Apache </a:t>
            </a:r>
            <a:r>
              <a:rPr lang="en-IN" dirty="0" err="1" smtClean="0"/>
              <a:t>MXNet</a:t>
            </a:r>
            <a:r>
              <a:rPr lang="en-IN" dirty="0" smtClean="0"/>
              <a:t> – CNN Implementation for MNIST Dataset</a:t>
            </a:r>
            <a:endParaRPr lang="en-IN" dirty="0"/>
          </a:p>
        </p:txBody>
      </p:sp>
      <p:sp>
        <p:nvSpPr>
          <p:cNvPr id="3" name="Subtitle 2">
            <a:extLst>
              <a:ext uri="{FF2B5EF4-FFF2-40B4-BE49-F238E27FC236}">
                <a16:creationId xmlns:a16="http://schemas.microsoft.com/office/drawing/2014/main" xmlns=""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xmlns=""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Result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spTree>
    <p:extLst>
      <p:ext uri="{BB962C8B-B14F-4D97-AF65-F5344CB8AC3E}">
        <p14:creationId xmlns:p14="http://schemas.microsoft.com/office/powerpoint/2010/main" val="4046252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Conclusion</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1091564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Future Work</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722319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Template</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250606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xmlns=""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AB5D1752-A6EE-4332-87E5-C5378F033BA1}"/>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C++ &amp; Apache </a:t>
            </a:r>
            <a:r>
              <a:rPr lang="en-IN" dirty="0" err="1" smtClean="0"/>
              <a:t>MXNet</a:t>
            </a:r>
            <a:endParaRPr lang="en-IN"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a:t>
            </a:fld>
            <a:endParaRPr lang="en-IN"/>
          </a:p>
        </p:txBody>
      </p:sp>
      <p:pic>
        <p:nvPicPr>
          <p:cNvPr id="1026" name="Picture 2" descr="C:\Users\Sanjay\Downloads\cpp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173480"/>
            <a:ext cx="4345772" cy="48853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njay\Downloads\apache_mxne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372" y="2350769"/>
            <a:ext cx="6373849" cy="253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13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Introduction</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C++:</a:t>
            </a:r>
          </a:p>
          <a:p>
            <a:pPr lvl="1" algn="just">
              <a:lnSpc>
                <a:spcPct val="100000"/>
              </a:lnSpc>
              <a:spcBef>
                <a:spcPts val="0"/>
              </a:spcBef>
            </a:pPr>
            <a:r>
              <a:rPr lang="en-US" sz="1800" dirty="0" smtClean="0"/>
              <a:t>C++ is a general purpose programming language and one of the world’s most popular programming language.</a:t>
            </a:r>
          </a:p>
          <a:p>
            <a:pPr lvl="1" algn="just">
              <a:lnSpc>
                <a:spcPct val="100000"/>
              </a:lnSpc>
              <a:spcBef>
                <a:spcPts val="0"/>
              </a:spcBef>
            </a:pPr>
            <a:r>
              <a:rPr lang="en-US" sz="1800" dirty="0" smtClean="0"/>
              <a:t>It was created by </a:t>
            </a:r>
            <a:r>
              <a:rPr lang="en-US" sz="1800" dirty="0" err="1" smtClean="0"/>
              <a:t>Bjarne</a:t>
            </a:r>
            <a:r>
              <a:rPr lang="en-US" sz="1800" dirty="0" smtClean="0"/>
              <a:t> </a:t>
            </a:r>
            <a:r>
              <a:rPr lang="en-US" sz="1800" dirty="0" err="1" smtClean="0"/>
              <a:t>Stroustrup</a:t>
            </a:r>
            <a:r>
              <a:rPr lang="en-US" sz="1800" dirty="0" smtClean="0"/>
              <a:t> in year 1979 as an extension of C programming language which was created by Dennis Ritchie in year 1972.</a:t>
            </a:r>
          </a:p>
          <a:p>
            <a:pPr lvl="1" algn="just">
              <a:lnSpc>
                <a:spcPct val="100000"/>
              </a:lnSpc>
              <a:spcBef>
                <a:spcPts val="0"/>
              </a:spcBef>
            </a:pPr>
            <a:r>
              <a:rPr lang="en-US" sz="1800" dirty="0" smtClean="0"/>
              <a:t>C++ was initially standardized in year 1988 which was then amended </a:t>
            </a:r>
            <a:r>
              <a:rPr lang="en-US" sz="1800" dirty="0" smtClean="0"/>
              <a:t>by the C++03, C++11, C++14, C++17 and C++20. C++23 is the next planned standard.</a:t>
            </a:r>
          </a:p>
          <a:p>
            <a:pPr lvl="1" algn="just">
              <a:lnSpc>
                <a:spcPct val="100000"/>
              </a:lnSpc>
              <a:spcBef>
                <a:spcPts val="0"/>
              </a:spcBef>
            </a:pPr>
            <a:r>
              <a:rPr lang="en-US" sz="1800" dirty="0" smtClean="0"/>
              <a:t>C++ gives programmers a high level of control over system resources and memory.</a:t>
            </a:r>
          </a:p>
          <a:p>
            <a:pPr lvl="1" algn="just">
              <a:lnSpc>
                <a:spcPct val="100000"/>
              </a:lnSpc>
              <a:spcBef>
                <a:spcPts val="0"/>
              </a:spcBef>
            </a:pPr>
            <a:r>
              <a:rPr lang="en-US" sz="1800" dirty="0" smtClean="0"/>
              <a:t>C++ can be found in today’s operating system, graphical user interface and embedded devices.</a:t>
            </a:r>
          </a:p>
          <a:p>
            <a:pPr lvl="1" algn="just">
              <a:lnSpc>
                <a:spcPct val="100000"/>
              </a:lnSpc>
              <a:spcBef>
                <a:spcPts val="0"/>
              </a:spcBef>
            </a:pPr>
            <a:r>
              <a:rPr lang="en-US" sz="1800" dirty="0" smtClean="0"/>
              <a:t>C++ is an object oriented programming language which gives a clear structure to programs and allows code to be reused, lowering development cost.</a:t>
            </a:r>
          </a:p>
          <a:p>
            <a:pPr lvl="1" algn="just">
              <a:lnSpc>
                <a:spcPct val="100000"/>
              </a:lnSpc>
              <a:spcBef>
                <a:spcPts val="0"/>
              </a:spcBef>
            </a:pPr>
            <a:r>
              <a:rPr lang="en-US" sz="1800" dirty="0" smtClean="0"/>
              <a:t>C++ is portable and can be used to develop applications that can be adapted to multiple platforms.</a:t>
            </a:r>
          </a:p>
          <a:p>
            <a:pPr lvl="1" algn="just">
              <a:lnSpc>
                <a:spcPct val="100000"/>
              </a:lnSpc>
              <a:spcBef>
                <a:spcPts val="0"/>
              </a:spcBef>
            </a:pPr>
            <a:r>
              <a:rPr lang="en-US" sz="1800" dirty="0" smtClean="0"/>
              <a:t>C++ is extremely fast because it is a compiled language. Non-compiled languages have to be interpret at runtime which is comprised of 2 steps.</a:t>
            </a:r>
          </a:p>
          <a:p>
            <a:pPr lvl="1" algn="just">
              <a:lnSpc>
                <a:spcPct val="100000"/>
              </a:lnSpc>
              <a:spcBef>
                <a:spcPts val="0"/>
              </a:spcBef>
            </a:pPr>
            <a:r>
              <a:rPr lang="en-US" sz="1800" dirty="0" smtClean="0"/>
              <a:t>C++ is unsafe. This nature allows programmers to do more but also forces them to do more. For instance, C++ has no boundary checks on arrays and allows for improper type conversion. These things causes corrupted memory issues which is very hard to debug.</a:t>
            </a:r>
            <a:endParaRPr lang="en-IN" sz="18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24490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Introduction</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Apache </a:t>
            </a:r>
            <a:r>
              <a:rPr lang="en-US" sz="2000" dirty="0" err="1" smtClean="0"/>
              <a:t>MXNet</a:t>
            </a:r>
            <a:r>
              <a:rPr lang="en-US" sz="2000" dirty="0" smtClean="0"/>
              <a:t>:</a:t>
            </a:r>
          </a:p>
          <a:p>
            <a:pPr lvl="1" algn="just">
              <a:lnSpc>
                <a:spcPct val="100000"/>
              </a:lnSpc>
              <a:spcBef>
                <a:spcPts val="0"/>
              </a:spcBef>
            </a:pPr>
            <a:r>
              <a:rPr lang="en-US" sz="1800" dirty="0" smtClean="0"/>
              <a:t>Apache </a:t>
            </a:r>
            <a:r>
              <a:rPr lang="en-US" sz="1800" dirty="0" err="1" smtClean="0"/>
              <a:t>MXNet</a:t>
            </a:r>
            <a:r>
              <a:rPr lang="en-US" sz="1800" dirty="0" smtClean="0"/>
              <a:t> is an open-source deep learning framework used to train and deploy deep neural networks.</a:t>
            </a:r>
          </a:p>
          <a:p>
            <a:pPr lvl="1" algn="just">
              <a:lnSpc>
                <a:spcPct val="100000"/>
              </a:lnSpc>
              <a:spcBef>
                <a:spcPts val="0"/>
              </a:spcBef>
            </a:pPr>
            <a:r>
              <a:rPr lang="en-US" sz="1800" dirty="0" smtClean="0"/>
              <a:t>It is scalable to multiple GPUs (i.e., distributed training) and allows for fast model training.</a:t>
            </a:r>
          </a:p>
          <a:p>
            <a:pPr lvl="1" algn="just">
              <a:lnSpc>
                <a:spcPct val="100000"/>
              </a:lnSpc>
              <a:spcBef>
                <a:spcPts val="0"/>
              </a:spcBef>
            </a:pPr>
            <a:r>
              <a:rPr lang="en-US" sz="1800" dirty="0" smtClean="0"/>
              <a:t>It is available for eight programming languages. It has deep integration into Python and support for </a:t>
            </a:r>
            <a:r>
              <a:rPr lang="en-US" sz="1800" dirty="0" err="1" smtClean="0"/>
              <a:t>Scala</a:t>
            </a:r>
            <a:r>
              <a:rPr lang="en-US" sz="1800" dirty="0" smtClean="0"/>
              <a:t>, Julia, </a:t>
            </a:r>
            <a:r>
              <a:rPr lang="en-US" sz="1800" dirty="0" err="1" smtClean="0"/>
              <a:t>Clojure</a:t>
            </a:r>
            <a:r>
              <a:rPr lang="en-US" sz="1800" dirty="0" smtClean="0"/>
              <a:t>, Java, C++, R and Perl.</a:t>
            </a:r>
          </a:p>
          <a:p>
            <a:pPr lvl="1" algn="just">
              <a:lnSpc>
                <a:spcPct val="100000"/>
              </a:lnSpc>
              <a:spcBef>
                <a:spcPts val="0"/>
              </a:spcBef>
            </a:pPr>
            <a:r>
              <a:rPr lang="en-US" sz="1800" dirty="0" err="1" smtClean="0"/>
              <a:t>MXNet</a:t>
            </a:r>
            <a:r>
              <a:rPr lang="en-US" sz="1800" dirty="0" smtClean="0"/>
              <a:t> is supported by AWS (Amazon Web Services) and Microsoft Azure.</a:t>
            </a:r>
          </a:p>
          <a:p>
            <a:pPr lvl="1" algn="just">
              <a:lnSpc>
                <a:spcPct val="100000"/>
              </a:lnSpc>
              <a:spcBef>
                <a:spcPts val="0"/>
              </a:spcBef>
            </a:pPr>
            <a:r>
              <a:rPr lang="en-US" sz="1800" dirty="0" smtClean="0"/>
              <a:t>Amazon has chosen </a:t>
            </a:r>
            <a:r>
              <a:rPr lang="en-US" sz="1800" dirty="0" err="1" smtClean="0"/>
              <a:t>MXNet</a:t>
            </a:r>
            <a:r>
              <a:rPr lang="en-US" sz="1800" dirty="0" smtClean="0"/>
              <a:t> as deep learning framework of choice at AWS.</a:t>
            </a:r>
          </a:p>
          <a:p>
            <a:pPr lvl="1" algn="just">
              <a:lnSpc>
                <a:spcPct val="100000"/>
              </a:lnSpc>
              <a:spcBef>
                <a:spcPts val="0"/>
              </a:spcBef>
            </a:pPr>
            <a:r>
              <a:rPr lang="en-US" sz="1800" dirty="0" err="1" smtClean="0"/>
              <a:t>MXNet</a:t>
            </a:r>
            <a:r>
              <a:rPr lang="en-US" sz="1800" dirty="0" smtClean="0"/>
              <a:t> is also supported by several research institutions, such as MIT, Carnegie Mellon, etc.</a:t>
            </a:r>
          </a:p>
          <a:p>
            <a:pPr algn="just">
              <a:lnSpc>
                <a:spcPct val="100000"/>
              </a:lnSpc>
              <a:spcBef>
                <a:spcPts val="0"/>
              </a:spcBef>
              <a:buFont typeface="Wingdings" pitchFamily="2" charset="2"/>
              <a:buChar char="Ø"/>
            </a:pPr>
            <a:r>
              <a:rPr lang="en-US" sz="2200" dirty="0" smtClean="0"/>
              <a:t>Why Machine Learning (ML) in C++:</a:t>
            </a:r>
          </a:p>
          <a:p>
            <a:pPr lvl="1" algn="just">
              <a:lnSpc>
                <a:spcPct val="100000"/>
              </a:lnSpc>
              <a:spcBef>
                <a:spcPts val="0"/>
              </a:spcBef>
            </a:pPr>
            <a:r>
              <a:rPr lang="en-US" sz="1800" dirty="0" smtClean="0"/>
              <a:t>C++ is the most efficient programming language.</a:t>
            </a:r>
          </a:p>
          <a:p>
            <a:pPr lvl="1" algn="just">
              <a:lnSpc>
                <a:spcPct val="100000"/>
              </a:lnSpc>
              <a:spcBef>
                <a:spcPts val="0"/>
              </a:spcBef>
            </a:pPr>
            <a:r>
              <a:rPr lang="en-US" sz="1800" dirty="0" smtClean="0"/>
              <a:t>C++ allows you to control and manage all resources, such as memory and each core of CPU &amp; GPU.</a:t>
            </a:r>
            <a:endParaRPr lang="en-IN" sz="1800" dirty="0"/>
          </a:p>
          <a:p>
            <a:pPr lvl="1" algn="just">
              <a:lnSpc>
                <a:spcPct val="100000"/>
              </a:lnSpc>
              <a:spcBef>
                <a:spcPts val="0"/>
              </a:spcBef>
            </a:pPr>
            <a:r>
              <a:rPr lang="en-IN" sz="1800" dirty="0" smtClean="0"/>
              <a:t>All high level and the so called “flexible” deep learning frameworks, such as </a:t>
            </a:r>
            <a:r>
              <a:rPr lang="en-IN" sz="1800" dirty="0" err="1" smtClean="0"/>
              <a:t>Tensorflow</a:t>
            </a:r>
            <a:r>
              <a:rPr lang="en-IN" sz="1800" dirty="0" smtClean="0"/>
              <a:t>, </a:t>
            </a:r>
            <a:r>
              <a:rPr lang="en-IN" sz="1800" dirty="0" err="1" smtClean="0"/>
              <a:t>Caffe</a:t>
            </a:r>
            <a:r>
              <a:rPr lang="en-IN" sz="1800" dirty="0" smtClean="0"/>
              <a:t>, etc., are written in C++.</a:t>
            </a:r>
          </a:p>
          <a:p>
            <a:pPr algn="just">
              <a:lnSpc>
                <a:spcPct val="100000"/>
              </a:lnSpc>
              <a:spcBef>
                <a:spcPts val="0"/>
              </a:spcBef>
              <a:buFont typeface="Wingdings" pitchFamily="2" charset="2"/>
              <a:buChar char="Ø"/>
            </a:pPr>
            <a:r>
              <a:rPr lang="en-US" sz="2000" dirty="0" smtClean="0"/>
              <a:t>Use Python for ML:</a:t>
            </a:r>
          </a:p>
          <a:p>
            <a:pPr lvl="1" algn="just">
              <a:lnSpc>
                <a:spcPct val="100000"/>
              </a:lnSpc>
              <a:spcBef>
                <a:spcPts val="0"/>
              </a:spcBef>
            </a:pPr>
            <a:r>
              <a:rPr lang="en-US" sz="1800" dirty="0" smtClean="0"/>
              <a:t>If speed is not a critical performance metric and / or you want to work interactively with data.</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78602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MNIST Dataset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itchFamily="2" charset="2"/>
              <a:buChar char="Ø"/>
            </a:pPr>
            <a:r>
              <a:rPr lang="en-GB" sz="2000" dirty="0"/>
              <a:t>The MNIST database (Modified National Institute of Standards and Technology database) is a large database of handwritten digits that is commonly used for training various image processing systems. The database is also widely used for training and testing in the field of machine learning.</a:t>
            </a:r>
          </a:p>
          <a:p>
            <a:pPr algn="just">
              <a:lnSpc>
                <a:spcPct val="100000"/>
              </a:lnSpc>
              <a:spcBef>
                <a:spcPts val="0"/>
              </a:spcBef>
              <a:buFont typeface="Wingdings" pitchFamily="2" charset="2"/>
              <a:buChar char="Ø"/>
            </a:pPr>
            <a:r>
              <a:rPr lang="en-US" sz="2000" dirty="0"/>
              <a:t>Following are some of its sample images</a:t>
            </a:r>
            <a:r>
              <a:rPr lang="en-IN" sz="2000" dirty="0" smtClean="0"/>
              <a:t>:</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5</a:t>
            </a:fld>
            <a:endParaRPr lang="en-IN"/>
          </a:p>
        </p:txBody>
      </p:sp>
      <p:pic>
        <p:nvPicPr>
          <p:cNvPr id="6" name="Picture 2" descr="Z:\mnist\img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2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Z:\mnist\img_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Z:\mnist\img_1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16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Z:\mnist\img_10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4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Z:\mnist\img_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68218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Z:\mnist\img_2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576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Z:\mnist\img_6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840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Z:\mnist\img_7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032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Z:\mnist\img_123.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2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Z:\mnist\img_27.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792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Z:\mnist\img_36.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16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3" descr="Z:\mnist\img_48.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44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Z:\mnist\img_16.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1805" y="3737610"/>
            <a:ext cx="880109" cy="8801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descr="Z:\mnist\img_17.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5765" y="3737610"/>
            <a:ext cx="882015" cy="8820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Z:\mnist\img_8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84005" y="3737609"/>
            <a:ext cx="880110" cy="8820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7" descr="Z:\mnist\img_152.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032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Z:\mnist\img_185.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9205" y="4926329"/>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Z:\mnist\img_22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47926" y="4926330"/>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0" descr="Z:\mnist\img_141.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6166" y="4926330"/>
            <a:ext cx="880110" cy="8820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1" descr="Z:\mnist\img_143.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64405" y="4926330"/>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2" descr="Z:\mnist\img_183.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21807" y="4926330"/>
            <a:ext cx="880108" cy="8829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3" descr="Z:\mnist\img_245.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025765" y="4926329"/>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4" descr="Z:\mnist\img_246.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84005" y="4926330"/>
            <a:ext cx="880110" cy="88296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5" descr="Z:\mnist\img_310.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403205" y="4926330"/>
            <a:ext cx="880110" cy="88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3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MNIST Dataset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algn="just">
              <a:lnSpc>
                <a:spcPct val="100000"/>
              </a:lnSpc>
              <a:spcBef>
                <a:spcPts val="0"/>
              </a:spcBef>
              <a:buFont typeface="Wingdings" pitchFamily="2" charset="2"/>
              <a:buChar char="Ø"/>
            </a:pPr>
            <a:r>
              <a:rPr lang="en-US" sz="2000" dirty="0"/>
              <a:t>This dataset is downloaded from:</a:t>
            </a:r>
          </a:p>
          <a:p>
            <a:pPr marL="457200" lvl="1" indent="0" algn="just">
              <a:lnSpc>
                <a:spcPct val="100000"/>
              </a:lnSpc>
              <a:spcBef>
                <a:spcPts val="0"/>
              </a:spcBef>
              <a:buNone/>
            </a:pPr>
            <a:r>
              <a:rPr lang="en-US" sz="2000" dirty="0">
                <a:hlinkClick r:id="rId2"/>
              </a:rPr>
              <a:t>https://www.kaggle.com/scolianni/mnistasjpg</a:t>
            </a:r>
            <a:r>
              <a:rPr lang="en-US" sz="2000" dirty="0"/>
              <a:t> </a:t>
            </a:r>
          </a:p>
          <a:p>
            <a:pPr algn="just">
              <a:lnSpc>
                <a:spcPct val="100000"/>
              </a:lnSpc>
              <a:spcBef>
                <a:spcPts val="0"/>
              </a:spcBef>
              <a:buFont typeface="Wingdings" pitchFamily="2" charset="2"/>
              <a:buChar char="Ø"/>
            </a:pPr>
            <a:r>
              <a:rPr lang="en-US" sz="2000" dirty="0"/>
              <a:t>The size of this dataset is 38 MB.</a:t>
            </a:r>
          </a:p>
          <a:p>
            <a:pPr algn="just">
              <a:lnSpc>
                <a:spcPct val="100000"/>
              </a:lnSpc>
              <a:spcBef>
                <a:spcPts val="0"/>
              </a:spcBef>
              <a:buFont typeface="Wingdings" pitchFamily="2" charset="2"/>
              <a:buChar char="Ø"/>
            </a:pPr>
            <a:r>
              <a:rPr lang="en-US" sz="2000" dirty="0"/>
              <a:t>This dataset has total 70,010 images, out of which 28,000 images are given test set and 42,010 images are given in train set.</a:t>
            </a:r>
          </a:p>
          <a:p>
            <a:pPr algn="just">
              <a:lnSpc>
                <a:spcPct val="100000"/>
              </a:lnSpc>
              <a:spcBef>
                <a:spcPts val="0"/>
              </a:spcBef>
              <a:buFont typeface="Wingdings" pitchFamily="2" charset="2"/>
              <a:buChar char="Ø"/>
            </a:pPr>
            <a:r>
              <a:rPr lang="en-US" sz="2000" dirty="0"/>
              <a:t>Dimension of each given image is (28 x 28 x 3</a:t>
            </a:r>
            <a:r>
              <a:rPr lang="en-US" sz="2000" dirty="0" smtClean="0"/>
              <a:t>).</a:t>
            </a:r>
            <a:endParaRPr lang="en-US"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6</a:t>
            </a:fld>
            <a:endParaRPr lang="en-IN"/>
          </a:p>
        </p:txBody>
      </p:sp>
      <p:pic>
        <p:nvPicPr>
          <p:cNvPr id="6" name="Picture 26" descr="Z:\mnist\img_2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79" y="1387158"/>
            <a:ext cx="1112202" cy="11122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Z:\mnist\img_2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94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Z:\mnist\img_24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100" y="1423033"/>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Z:\mnist\img_26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726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Z:\mnist\img_26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3180" y="1423033"/>
            <a:ext cx="108204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Z:\mnist\img_28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8580" y="1423033"/>
            <a:ext cx="108204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Z:\mnist\img_29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980" y="1423034"/>
            <a:ext cx="1082040" cy="10763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Z:\mnist\img_293.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7938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Z:\mnist\img_279.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2020" y="2869879"/>
            <a:ext cx="1082040" cy="106203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Z:\mnist\img_303.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694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Z:\mnist\img_31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710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Z:\mnist\img_441.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726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3" descr="Z:\mnist\img_438.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93180" y="2892263"/>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Z:\mnist\img_393.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88580" y="2892262"/>
            <a:ext cx="1082040" cy="10396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descr="Z:\mnist\img_473.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83980" y="2892263"/>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Z:\mnist\img_643.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79380" y="2892262"/>
            <a:ext cx="1082040" cy="99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867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smtClean="0"/>
              <a:t>“</a:t>
            </a:r>
            <a:r>
              <a:rPr lang="en-IN" sz="2000" dirty="0" err="1" smtClean="0"/>
              <a:t>src</a:t>
            </a:r>
            <a:r>
              <a:rPr lang="en-IN" sz="2000" dirty="0" smtClean="0"/>
              <a:t>/im2rec.py”:</a:t>
            </a:r>
          </a:p>
          <a:p>
            <a:pPr lvl="1" algn="just">
              <a:lnSpc>
                <a:spcPct val="100000"/>
              </a:lnSpc>
              <a:spcBef>
                <a:spcPts val="0"/>
              </a:spcBef>
            </a:pPr>
            <a:r>
              <a:rPr lang="en-IN" sz="1800" dirty="0" smtClean="0"/>
              <a:t>This is a Python script provided officially by Apache </a:t>
            </a:r>
            <a:r>
              <a:rPr lang="en-IN" sz="1800" dirty="0" err="1" smtClean="0"/>
              <a:t>MXNet</a:t>
            </a:r>
            <a:r>
              <a:rPr lang="en-IN" sz="1800" dirty="0" smtClean="0"/>
              <a:t>.</a:t>
            </a:r>
          </a:p>
          <a:p>
            <a:pPr lvl="1" algn="just">
              <a:lnSpc>
                <a:spcPct val="100000"/>
              </a:lnSpc>
              <a:spcBef>
                <a:spcPts val="0"/>
              </a:spcBef>
            </a:pPr>
            <a:r>
              <a:rPr lang="en-IN" sz="1800" dirty="0" smtClean="0"/>
              <a:t>This script creates a “.rec” file of the entire dataset. This “.rec” file can be passed to data iterators which automatically passes data in batches of fixed size for training to the neural network. Due to this “.rec” file, the process of passing data to the neural network becomes fast.</a:t>
            </a:r>
          </a:p>
          <a:p>
            <a:pPr lvl="1" algn="just">
              <a:lnSpc>
                <a:spcPct val="100000"/>
              </a:lnSpc>
              <a:spcBef>
                <a:spcPts val="0"/>
              </a:spcBef>
            </a:pPr>
            <a:r>
              <a:rPr lang="en-IN" sz="1800" dirty="0" smtClean="0"/>
              <a:t>Following is the directory structure of MNIST dataset which is used in this project:</a:t>
            </a:r>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lvl="1" algn="just">
              <a:lnSpc>
                <a:spcPct val="100000"/>
              </a:lnSpc>
              <a:spcBef>
                <a:spcPts val="0"/>
              </a:spcBef>
            </a:pPr>
            <a:r>
              <a:rPr lang="en-IN" sz="1800" dirty="0" smtClean="0"/>
              <a:t>Like above, keep “im2rec.py” file under “</a:t>
            </a:r>
            <a:r>
              <a:rPr lang="en-IN" sz="1800" dirty="0" err="1" smtClean="0"/>
              <a:t>mnist</a:t>
            </a:r>
            <a:r>
              <a:rPr lang="en-IN" sz="1800" dirty="0" smtClean="0"/>
              <a:t>” directory, i.e., at the same level of </a:t>
            </a:r>
            <a:r>
              <a:rPr lang="en-IN" sz="1800" dirty="0" err="1" smtClean="0"/>
              <a:t>trainingSet</a:t>
            </a:r>
            <a:r>
              <a:rPr lang="en-IN" sz="1800" dirty="0" smtClean="0"/>
              <a:t> directory.</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7</a:t>
            </a:fld>
            <a:endParaRPr lang="en-IN"/>
          </a:p>
        </p:txBody>
      </p:sp>
      <p:sp>
        <p:nvSpPr>
          <p:cNvPr id="6" name="Rounded Rectangle 5"/>
          <p:cNvSpPr/>
          <p:nvPr/>
        </p:nvSpPr>
        <p:spPr>
          <a:xfrm>
            <a:off x="4434840" y="2926080"/>
            <a:ext cx="9144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mnist</a:t>
            </a:r>
            <a:endParaRPr lang="en-GB" dirty="0"/>
          </a:p>
        </p:txBody>
      </p:sp>
      <p:sp>
        <p:nvSpPr>
          <p:cNvPr id="7" name="Rounded Rectangle 6"/>
          <p:cNvSpPr/>
          <p:nvPr/>
        </p:nvSpPr>
        <p:spPr>
          <a:xfrm>
            <a:off x="2209800" y="3413760"/>
            <a:ext cx="9144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testSet</a:t>
            </a:r>
            <a:endParaRPr lang="en-GB" dirty="0"/>
          </a:p>
        </p:txBody>
      </p:sp>
      <p:sp>
        <p:nvSpPr>
          <p:cNvPr id="8" name="Rounded Rectangle 7"/>
          <p:cNvSpPr/>
          <p:nvPr/>
        </p:nvSpPr>
        <p:spPr>
          <a:xfrm>
            <a:off x="6004560" y="3413760"/>
            <a:ext cx="13411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trainingSet</a:t>
            </a:r>
            <a:endParaRPr lang="en-GB" dirty="0"/>
          </a:p>
        </p:txBody>
      </p:sp>
      <p:cxnSp>
        <p:nvCxnSpPr>
          <p:cNvPr id="10" name="Straight Connector 9"/>
          <p:cNvCxnSpPr/>
          <p:nvPr/>
        </p:nvCxnSpPr>
        <p:spPr>
          <a:xfrm flipH="1">
            <a:off x="2667000" y="3108960"/>
            <a:ext cx="1767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7000" y="310896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349240" y="3093720"/>
            <a:ext cx="377952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675120" y="3124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866900" y="413004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28,000 test images</a:t>
            </a:r>
            <a:endParaRPr lang="en-GB" dirty="0"/>
          </a:p>
        </p:txBody>
      </p:sp>
      <p:cxnSp>
        <p:nvCxnSpPr>
          <p:cNvPr id="20" name="Straight Arrow Connector 19"/>
          <p:cNvCxnSpPr/>
          <p:nvPr/>
        </p:nvCxnSpPr>
        <p:spPr>
          <a:xfrm>
            <a:off x="2682240" y="3810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259580" y="4053840"/>
            <a:ext cx="3505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GB" dirty="0"/>
          </a:p>
        </p:txBody>
      </p:sp>
      <p:sp>
        <p:nvSpPr>
          <p:cNvPr id="22" name="Rounded Rectangle 21"/>
          <p:cNvSpPr/>
          <p:nvPr/>
        </p:nvSpPr>
        <p:spPr>
          <a:xfrm>
            <a:off x="5539740" y="4053840"/>
            <a:ext cx="3505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GB" dirty="0"/>
          </a:p>
        </p:txBody>
      </p:sp>
      <p:sp>
        <p:nvSpPr>
          <p:cNvPr id="23" name="Rounded Rectangle 22"/>
          <p:cNvSpPr/>
          <p:nvPr/>
        </p:nvSpPr>
        <p:spPr>
          <a:xfrm>
            <a:off x="6823710" y="4053840"/>
            <a:ext cx="3505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GB" dirty="0"/>
          </a:p>
        </p:txBody>
      </p:sp>
      <p:cxnSp>
        <p:nvCxnSpPr>
          <p:cNvPr id="25" name="Straight Connector 24"/>
          <p:cNvCxnSpPr/>
          <p:nvPr/>
        </p:nvCxnSpPr>
        <p:spPr>
          <a:xfrm>
            <a:off x="7452360" y="4236720"/>
            <a:ext cx="1676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335192" y="4053840"/>
            <a:ext cx="318655"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GB" dirty="0"/>
          </a:p>
        </p:txBody>
      </p:sp>
      <p:sp>
        <p:nvSpPr>
          <p:cNvPr id="28" name="Oval 27"/>
          <p:cNvSpPr/>
          <p:nvPr/>
        </p:nvSpPr>
        <p:spPr>
          <a:xfrm>
            <a:off x="386715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sp>
        <p:nvSpPr>
          <p:cNvPr id="29" name="Oval 28"/>
          <p:cNvSpPr/>
          <p:nvPr/>
        </p:nvSpPr>
        <p:spPr>
          <a:xfrm>
            <a:off x="514731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sp>
        <p:nvSpPr>
          <p:cNvPr id="30" name="Oval 29"/>
          <p:cNvSpPr/>
          <p:nvPr/>
        </p:nvSpPr>
        <p:spPr>
          <a:xfrm>
            <a:off x="643128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sp>
        <p:nvSpPr>
          <p:cNvPr id="31" name="Oval 30"/>
          <p:cNvSpPr/>
          <p:nvPr/>
        </p:nvSpPr>
        <p:spPr>
          <a:xfrm>
            <a:off x="892683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cxnSp>
        <p:nvCxnSpPr>
          <p:cNvPr id="35" name="Straight Arrow Connector 34"/>
          <p:cNvCxnSpPr/>
          <p:nvPr/>
        </p:nvCxnSpPr>
        <p:spPr>
          <a:xfrm>
            <a:off x="4434840" y="4434840"/>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4434840"/>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998970" y="4406265"/>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494520" y="4419600"/>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75120" y="3794760"/>
            <a:ext cx="0"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434840" y="3886200"/>
            <a:ext cx="50596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21" idx="0"/>
          </p:cNvCxnSpPr>
          <p:nvPr/>
        </p:nvCxnSpPr>
        <p:spPr>
          <a:xfrm>
            <a:off x="4434840" y="3886200"/>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22" idx="0"/>
          </p:cNvCxnSpPr>
          <p:nvPr/>
        </p:nvCxnSpPr>
        <p:spPr>
          <a:xfrm>
            <a:off x="5715000" y="3886200"/>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23" idx="0"/>
          </p:cNvCxnSpPr>
          <p:nvPr/>
        </p:nvCxnSpPr>
        <p:spPr>
          <a:xfrm>
            <a:off x="6998970" y="3886200"/>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494519" y="3886200"/>
            <a:ext cx="1" cy="167640"/>
          </a:xfrm>
          <a:prstGeom prst="line">
            <a:avLst/>
          </a:prstGeom>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8458200" y="3383280"/>
            <a:ext cx="1341120" cy="3657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im2rec.py</a:t>
            </a:r>
            <a:endParaRPr lang="en-GB" dirty="0"/>
          </a:p>
        </p:txBody>
      </p:sp>
      <p:cxnSp>
        <p:nvCxnSpPr>
          <p:cNvPr id="58" name="Straight Arrow Connector 57"/>
          <p:cNvCxnSpPr/>
          <p:nvPr/>
        </p:nvCxnSpPr>
        <p:spPr>
          <a:xfrm>
            <a:off x="9128760" y="309372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16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pPr>
            <a:r>
              <a:rPr lang="en-US" sz="1800" dirty="0" smtClean="0"/>
              <a:t>Now, run the script from the terminal. Firstly, it will create a “.</a:t>
            </a:r>
            <a:r>
              <a:rPr lang="en-US" sz="1800" dirty="0" err="1" smtClean="0"/>
              <a:t>lst</a:t>
            </a:r>
            <a:r>
              <a:rPr lang="en-US" sz="1800" dirty="0" smtClean="0"/>
              <a:t>” file and then it will create the “.rec” file. Following </a:t>
            </a:r>
            <a:r>
              <a:rPr lang="en-US" sz="1800" dirty="0" smtClean="0"/>
              <a:t>are the commands:</a:t>
            </a:r>
          </a:p>
          <a:p>
            <a:pPr marL="914400" lvl="2" indent="0" algn="just">
              <a:lnSpc>
                <a:spcPct val="100000"/>
              </a:lnSpc>
              <a:spcBef>
                <a:spcPts val="0"/>
              </a:spcBef>
              <a:buNone/>
            </a:pPr>
            <a:endParaRPr lang="en-US" sz="1800" dirty="0" smtClean="0"/>
          </a:p>
          <a:p>
            <a:pPr marL="914400" lvl="2" indent="0" algn="just">
              <a:lnSpc>
                <a:spcPct val="100000"/>
              </a:lnSpc>
              <a:spcBef>
                <a:spcPts val="0"/>
              </a:spcBef>
              <a:buNone/>
            </a:pPr>
            <a:endParaRPr lang="en-US" sz="1800" dirty="0"/>
          </a:p>
          <a:p>
            <a:pPr marL="914400" lvl="2" indent="0" algn="just">
              <a:lnSpc>
                <a:spcPct val="100000"/>
              </a:lnSpc>
              <a:spcBef>
                <a:spcPts val="0"/>
              </a:spcBef>
              <a:buNone/>
            </a:pPr>
            <a:endParaRPr lang="en-US" sz="1800" dirty="0" smtClean="0"/>
          </a:p>
          <a:p>
            <a:pPr marL="914400" lvl="2" indent="0" algn="just">
              <a:lnSpc>
                <a:spcPct val="100000"/>
              </a:lnSpc>
              <a:spcBef>
                <a:spcPts val="0"/>
              </a:spcBef>
              <a:buNone/>
            </a:pPr>
            <a:r>
              <a:rPr lang="en-US" sz="1800" dirty="0" smtClean="0"/>
              <a:t>Above command will run im2rec.py script to create a “.</a:t>
            </a:r>
            <a:r>
              <a:rPr lang="en-US" sz="1800" dirty="0" err="1" smtClean="0"/>
              <a:t>lst</a:t>
            </a:r>
            <a:r>
              <a:rPr lang="en-US" sz="1800" dirty="0" smtClean="0"/>
              <a:t>” file (as –list option is used). The name of generated “.</a:t>
            </a:r>
            <a:r>
              <a:rPr lang="en-US" sz="1800" dirty="0" err="1" smtClean="0"/>
              <a:t>lst</a:t>
            </a:r>
            <a:r>
              <a:rPr lang="en-US" sz="1800" dirty="0" smtClean="0"/>
              <a:t>” file will be “</a:t>
            </a:r>
            <a:r>
              <a:rPr lang="en-US" sz="1800" dirty="0" err="1" smtClean="0"/>
              <a:t>mnistData</a:t>
            </a:r>
            <a:r>
              <a:rPr lang="en-US" sz="1800" dirty="0" smtClean="0"/>
              <a:t>”. The entire data is kept under the “</a:t>
            </a:r>
            <a:r>
              <a:rPr lang="en-US" sz="1800" dirty="0" err="1" smtClean="0"/>
              <a:t>trainingSet</a:t>
            </a:r>
            <a:r>
              <a:rPr lang="en-US" sz="1800" dirty="0" smtClean="0"/>
              <a:t>” directory.  </a:t>
            </a:r>
            <a:r>
              <a:rPr lang="en-US" sz="1800" dirty="0" smtClean="0"/>
              <a:t>Since data of each class is within its respective sub-directory having class name as directory name, thus “—recursive” option is used here. It is instructed to take 99% of this data set for training and 1% for validation. This command will create files: </a:t>
            </a:r>
            <a:r>
              <a:rPr lang="en-US" sz="1800" dirty="0" err="1" smtClean="0"/>
              <a:t>mnistData_train.lst</a:t>
            </a:r>
            <a:r>
              <a:rPr lang="en-US" sz="1800" dirty="0" smtClean="0"/>
              <a:t> and </a:t>
            </a:r>
            <a:r>
              <a:rPr lang="en-US" sz="1800" dirty="0" err="1" smtClean="0"/>
              <a:t>mnistData_val.lst</a:t>
            </a:r>
            <a:r>
              <a:rPr lang="en-US" sz="1800" dirty="0" smtClean="0"/>
              <a:t>.</a:t>
            </a:r>
          </a:p>
          <a:p>
            <a:pPr marL="914400" lvl="2" indent="0" algn="just">
              <a:lnSpc>
                <a:spcPct val="100000"/>
              </a:lnSpc>
              <a:spcBef>
                <a:spcPts val="0"/>
              </a:spcBef>
              <a:buNone/>
            </a:pPr>
            <a:endParaRPr lang="en-US" sz="1800" dirty="0"/>
          </a:p>
          <a:p>
            <a:pPr marL="914400" lvl="2" indent="0" algn="just">
              <a:lnSpc>
                <a:spcPct val="100000"/>
              </a:lnSpc>
              <a:spcBef>
                <a:spcPts val="0"/>
              </a:spcBef>
              <a:buNone/>
            </a:pPr>
            <a:endParaRPr lang="en-US" sz="1800" dirty="0" smtClean="0"/>
          </a:p>
          <a:p>
            <a:pPr marL="914400" lvl="2" indent="0" algn="just">
              <a:lnSpc>
                <a:spcPct val="100000"/>
              </a:lnSpc>
              <a:spcBef>
                <a:spcPts val="0"/>
              </a:spcBef>
              <a:buNone/>
            </a:pPr>
            <a:endParaRPr lang="en-US" sz="1800" dirty="0"/>
          </a:p>
          <a:p>
            <a:pPr marL="914400" lvl="2" indent="0" algn="just">
              <a:lnSpc>
                <a:spcPct val="100000"/>
              </a:lnSpc>
              <a:spcBef>
                <a:spcPts val="0"/>
              </a:spcBef>
              <a:buNone/>
            </a:pPr>
            <a:r>
              <a:rPr lang="en-US" sz="1800" dirty="0" smtClean="0"/>
              <a:t>Above command will create “.rec” file. For this, we have run im2rec.py script and passed the name of .</a:t>
            </a:r>
            <a:r>
              <a:rPr lang="en-US" sz="1800" dirty="0" err="1" smtClean="0"/>
              <a:t>lst</a:t>
            </a:r>
            <a:r>
              <a:rPr lang="en-US" sz="1800" dirty="0" smtClean="0"/>
              <a:t> file, i.e., </a:t>
            </a:r>
            <a:r>
              <a:rPr lang="en-US" sz="1800" dirty="0" err="1" smtClean="0"/>
              <a:t>mnistData</a:t>
            </a:r>
            <a:r>
              <a:rPr lang="en-US" sz="1800" dirty="0" smtClean="0"/>
              <a:t>. Script will recursively visit each sub-directory under </a:t>
            </a:r>
            <a:r>
              <a:rPr lang="en-US" sz="1800" dirty="0" err="1" smtClean="0"/>
              <a:t>trainingSet</a:t>
            </a:r>
            <a:r>
              <a:rPr lang="en-US" sz="1800" dirty="0" smtClean="0"/>
              <a:t> directory and create “.rec” train and validation file having images and labels in an optimized form. </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
        <p:nvSpPr>
          <p:cNvPr id="6" name="Rounded Rectangle 5"/>
          <p:cNvSpPr/>
          <p:nvPr/>
        </p:nvSpPr>
        <p:spPr>
          <a:xfrm>
            <a:off x="1630680" y="1813560"/>
            <a:ext cx="9646920" cy="5943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lvl="2" algn="just"/>
            <a:r>
              <a:rPr lang="en-US" i="1" dirty="0"/>
              <a:t>$ python3 im2rec.py --list </a:t>
            </a:r>
            <a:r>
              <a:rPr lang="en-US" i="1" dirty="0" err="1"/>
              <a:t>mnistData</a:t>
            </a:r>
            <a:r>
              <a:rPr lang="en-US" i="1" dirty="0"/>
              <a:t> /home/</a:t>
            </a:r>
            <a:r>
              <a:rPr lang="en-US" i="1" dirty="0" err="1"/>
              <a:t>sansingh</a:t>
            </a:r>
            <a:r>
              <a:rPr lang="en-US" i="1" dirty="0"/>
              <a:t>/Downloads/DATASET/</a:t>
            </a:r>
            <a:r>
              <a:rPr lang="en-US" i="1" dirty="0" err="1"/>
              <a:t>mnist</a:t>
            </a:r>
            <a:r>
              <a:rPr lang="en-US" i="1" dirty="0"/>
              <a:t>/</a:t>
            </a:r>
            <a:r>
              <a:rPr lang="en-US" i="1" dirty="0" err="1"/>
              <a:t>trainingSet</a:t>
            </a:r>
            <a:r>
              <a:rPr lang="en-US" i="1" dirty="0"/>
              <a:t> --recursive --train-ratio </a:t>
            </a:r>
            <a:r>
              <a:rPr lang="en-US" i="1" dirty="0" smtClean="0"/>
              <a:t>0.99</a:t>
            </a:r>
            <a:endParaRPr lang="en-GB" dirty="0"/>
          </a:p>
        </p:txBody>
      </p:sp>
      <p:sp>
        <p:nvSpPr>
          <p:cNvPr id="7" name="Rounded Rectangle 6"/>
          <p:cNvSpPr/>
          <p:nvPr/>
        </p:nvSpPr>
        <p:spPr>
          <a:xfrm>
            <a:off x="1630680" y="4023360"/>
            <a:ext cx="9646920" cy="5943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lvl="2" algn="just"/>
            <a:r>
              <a:rPr lang="en-GB" dirty="0"/>
              <a:t>$ python3 im2rec.py </a:t>
            </a:r>
            <a:r>
              <a:rPr lang="en-GB" dirty="0" err="1"/>
              <a:t>mnistData</a:t>
            </a:r>
            <a:r>
              <a:rPr lang="en-GB" dirty="0"/>
              <a:t> /home/</a:t>
            </a:r>
            <a:r>
              <a:rPr lang="en-GB" dirty="0" err="1"/>
              <a:t>sansingh</a:t>
            </a:r>
            <a:r>
              <a:rPr lang="en-GB" dirty="0"/>
              <a:t>/Downloads/DATASET/</a:t>
            </a:r>
            <a:r>
              <a:rPr lang="en-GB" dirty="0" err="1"/>
              <a:t>mnist</a:t>
            </a:r>
            <a:r>
              <a:rPr lang="en-GB" dirty="0"/>
              <a:t>/</a:t>
            </a:r>
            <a:r>
              <a:rPr lang="en-GB" dirty="0" err="1"/>
              <a:t>trainingSet</a:t>
            </a:r>
            <a:r>
              <a:rPr lang="en-GB" dirty="0"/>
              <a:t> --recursive</a:t>
            </a:r>
          </a:p>
        </p:txBody>
      </p:sp>
    </p:spTree>
    <p:extLst>
      <p:ext uri="{BB962C8B-B14F-4D97-AF65-F5344CB8AC3E}">
        <p14:creationId xmlns:p14="http://schemas.microsoft.com/office/powerpoint/2010/main" val="3339617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2"/>
            </a:pPr>
            <a:r>
              <a:rPr lang="en-IN" sz="2000" dirty="0" smtClean="0"/>
              <a:t>“</a:t>
            </a:r>
            <a:r>
              <a:rPr lang="en-IN" sz="2000" dirty="0" err="1" smtClean="0"/>
              <a:t>src</a:t>
            </a:r>
            <a:r>
              <a:rPr lang="en-IN" sz="2000" dirty="0" smtClean="0"/>
              <a:t>/train.cpp”:</a:t>
            </a:r>
          </a:p>
          <a:p>
            <a:pPr lvl="1" algn="just">
              <a:lnSpc>
                <a:spcPct val="100000"/>
              </a:lnSpc>
              <a:spcBef>
                <a:spcPts val="0"/>
              </a:spcBef>
            </a:pPr>
            <a:r>
              <a:rPr lang="en-IN" sz="1800" dirty="0" smtClean="0"/>
              <a:t>This file has the C++ code and it is using Apache </a:t>
            </a:r>
            <a:r>
              <a:rPr lang="en-IN" sz="1800" dirty="0" err="1" smtClean="0"/>
              <a:t>MXNet</a:t>
            </a:r>
            <a:r>
              <a:rPr lang="en-IN" sz="1800" dirty="0" smtClean="0"/>
              <a:t> for CNN.</a:t>
            </a:r>
          </a:p>
          <a:p>
            <a:pPr lvl="1" algn="just">
              <a:lnSpc>
                <a:spcPct val="100000"/>
              </a:lnSpc>
              <a:spcBef>
                <a:spcPts val="0"/>
              </a:spcBef>
            </a:pPr>
            <a:r>
              <a:rPr lang="en-IN" sz="1800" dirty="0" smtClean="0"/>
              <a:t>This program will make use of “.rec” files created in the last step and train the CNN model.</a:t>
            </a:r>
          </a:p>
          <a:p>
            <a:pPr lvl="1" algn="just">
              <a:lnSpc>
                <a:spcPct val="100000"/>
              </a:lnSpc>
              <a:spcBef>
                <a:spcPts val="0"/>
              </a:spcBef>
            </a:pPr>
            <a:r>
              <a:rPr lang="en-IN" sz="1800" dirty="0" smtClean="0"/>
              <a:t>After training, it will save the model in “</a:t>
            </a:r>
            <a:r>
              <a:rPr lang="en-IN" sz="1800" dirty="0" err="1" smtClean="0"/>
              <a:t>trained_model</a:t>
            </a:r>
            <a:r>
              <a:rPr lang="en-IN" sz="1800" dirty="0" smtClean="0"/>
              <a:t>” directory.</a:t>
            </a:r>
          </a:p>
          <a:p>
            <a:pPr marL="457200" indent="-457200" algn="just">
              <a:lnSpc>
                <a:spcPct val="100000"/>
              </a:lnSpc>
              <a:spcBef>
                <a:spcPts val="0"/>
              </a:spcBef>
              <a:buFont typeface="+mj-lt"/>
              <a:buAutoNum type="arabicPeriod" startAt="3"/>
            </a:pPr>
            <a:r>
              <a:rPr lang="en-IN" sz="2200" dirty="0" smtClean="0"/>
              <a:t>“</a:t>
            </a:r>
            <a:r>
              <a:rPr lang="en-IN" sz="2200" dirty="0" err="1" smtClean="0"/>
              <a:t>src</a:t>
            </a:r>
            <a:r>
              <a:rPr lang="en-IN" sz="2200" dirty="0" smtClean="0"/>
              <a:t>/inference.cpp”:</a:t>
            </a:r>
          </a:p>
          <a:p>
            <a:pPr lvl="1" algn="just">
              <a:lnSpc>
                <a:spcPct val="100000"/>
              </a:lnSpc>
              <a:spcBef>
                <a:spcPts val="0"/>
              </a:spcBef>
            </a:pPr>
            <a:r>
              <a:rPr lang="en-IN" sz="1800" dirty="0" smtClean="0"/>
              <a:t>This C++ program will load the trained CNN model saved in the last step to make inference on the test data.</a:t>
            </a:r>
            <a:endParaRPr lang="en-IN" sz="18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Tree>
    <p:extLst>
      <p:ext uri="{BB962C8B-B14F-4D97-AF65-F5344CB8AC3E}">
        <p14:creationId xmlns:p14="http://schemas.microsoft.com/office/powerpoint/2010/main" val="3378937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2211</TotalTime>
  <Words>1098</Words>
  <Application>Microsoft Office PowerPoint</Application>
  <PresentationFormat>Custom</PresentationFormat>
  <Paragraphs>131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 &amp; Apache MXNet – CNN Implementation for MNIST Dataset</vt:lpstr>
      <vt:lpstr>C++ &amp; Apache MXNet</vt:lpstr>
      <vt:lpstr>Introduction</vt:lpstr>
      <vt:lpstr>Introduction</vt:lpstr>
      <vt:lpstr>MNIST Dataset</vt:lpstr>
      <vt:lpstr>MNIST Dataset</vt:lpstr>
      <vt:lpstr>Execution Flow</vt:lpstr>
      <vt:lpstr>Execution Flow…</vt:lpstr>
      <vt:lpstr>Execution Flow…</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199</cp:revision>
  <dcterms:created xsi:type="dcterms:W3CDTF">2021-05-05T11:03:14Z</dcterms:created>
  <dcterms:modified xsi:type="dcterms:W3CDTF">2021-06-12T05:59:35Z</dcterms:modified>
</cp:coreProperties>
</file>