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68" r:id="rId2"/>
    <p:sldId id="267" r:id="rId3"/>
    <p:sldId id="297" r:id="rId4"/>
    <p:sldId id="296" r:id="rId5"/>
    <p:sldId id="274" r:id="rId6"/>
    <p:sldId id="299" r:id="rId7"/>
    <p:sldId id="302" r:id="rId8"/>
    <p:sldId id="300" r:id="rId9"/>
    <p:sldId id="301" r:id="rId10"/>
    <p:sldId id="303" r:id="rId11"/>
    <p:sldId id="298" r:id="rId12"/>
    <p:sldId id="279"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78" d="100"/>
          <a:sy n="78" d="100"/>
        </p:scale>
        <p:origin x="1613"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44156-31DE-4780-A714-57AB68E8018D}" type="datetimeFigureOut">
              <a:rPr lang="en-IN" smtClean="0"/>
              <a:t>04-09-2024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C05AE0-8AF0-4DCC-A8E1-A787456CB4D6}" type="slidenum">
              <a:rPr lang="en-IN" smtClean="0"/>
              <a:t>‹#›</a:t>
            </a:fld>
            <a:endParaRPr lang="en-IN"/>
          </a:p>
        </p:txBody>
      </p:sp>
    </p:spTree>
    <p:extLst>
      <p:ext uri="{BB962C8B-B14F-4D97-AF65-F5344CB8AC3E}">
        <p14:creationId xmlns:p14="http://schemas.microsoft.com/office/powerpoint/2010/main" val="3236628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9/4/2024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00">
        <p15:prstTrans prst="peelOff"/>
      </p:transition>
    </mc:Choice>
    <mc:Fallback xmlns="">
      <p:transition spd="slow" advTm="4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9/4/2024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00">
        <p15:prstTrans prst="peelOff"/>
      </p:transition>
    </mc:Choice>
    <mc:Fallback xmlns="">
      <p:transition spd="slow" advTm="4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9/4/2024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00">
        <p15:prstTrans prst="peelOff"/>
      </p:transition>
    </mc:Choice>
    <mc:Fallback xmlns="">
      <p:transition spd="slow" advTm="4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9/4/2024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mc:AlternateContent xmlns:mc="http://schemas.openxmlformats.org/markup-compatibility/2006" xmlns:p15="http://schemas.microsoft.com/office/powerpoint/2012/main">
    <mc:Choice Requires="p15">
      <p:transition xmlns:p14="http://schemas.microsoft.com/office/powerpoint/2010/main" spd="slow" p14:dur="1250" advTm="4000">
        <p15:prstTrans prst="peelOff"/>
      </p:transition>
    </mc:Choice>
    <mc:Fallback xmlns="">
      <p:transition spd="slow" advTm="4000">
        <p:fade/>
      </p:transition>
    </mc:Fallback>
  </mc:AlternateContent>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amazon.com/b?node=154606011" TargetMode="External"/><Relationship Id="rId2" Type="http://schemas.openxmlformats.org/officeDocument/2006/relationships/hyperlink" Target="https://www.goodreads.com/" TargetMode="External"/><Relationship Id="rId1" Type="http://schemas.openxmlformats.org/officeDocument/2006/relationships/slideLayout" Target="../slideLayouts/slideLayout3.xml"/><Relationship Id="rId4" Type="http://schemas.openxmlformats.org/officeDocument/2006/relationships/hyperlink" Target="https://www.youtube.co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2873" y="1106447"/>
            <a:ext cx="6624736" cy="646331"/>
          </a:xfrm>
          <a:prstGeom prst="rect">
            <a:avLst/>
          </a:prstGeom>
          <a:noFill/>
        </p:spPr>
        <p:txBody>
          <a:bodyPr wrap="square" rtlCol="0">
            <a:spAutoFit/>
          </a:bodyPr>
          <a:lstStyle/>
          <a:p>
            <a:pPr algn="ctr"/>
            <a:r>
              <a:rPr lang="en-US" sz="3600" dirty="0">
                <a:solidFill>
                  <a:srgbClr val="FF0000"/>
                </a:solidFill>
                <a:latin typeface="Arial Black" pitchFamily="34" charset="0"/>
              </a:rPr>
              <a:t>READDLE</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1187624" y="2420888"/>
            <a:ext cx="6183267" cy="2431435"/>
          </a:xfrm>
          <a:prstGeom prst="rect">
            <a:avLst/>
          </a:prstGeom>
          <a:solidFill>
            <a:schemeClr val="accent6">
              <a:lumMod val="60000"/>
              <a:lumOff val="40000"/>
            </a:schemeClr>
          </a:solidFill>
        </p:spPr>
        <p:txBody>
          <a:bodyPr wrap="square" rtlCol="0">
            <a:spAutoFit/>
          </a:bodyPr>
          <a:lstStyle/>
          <a:p>
            <a:r>
              <a:rPr lang="en-US" sz="2400" dirty="0">
                <a:latin typeface="Bahnschrift" panose="020B0502040204020203" pitchFamily="34" charset="0"/>
              </a:rPr>
              <a:t>Team Details:</a:t>
            </a:r>
          </a:p>
          <a:p>
            <a:pPr marL="342900" indent="-342900">
              <a:buFont typeface="Wingdings" panose="05000000000000000000" pitchFamily="2" charset="2"/>
              <a:buChar char="Ø"/>
            </a:pPr>
            <a:r>
              <a:rPr lang="en-US" sz="2000" dirty="0">
                <a:latin typeface="Century" panose="02040604050505020304" pitchFamily="18" charset="0"/>
              </a:rPr>
              <a:t>Tanisha (2310990982)</a:t>
            </a:r>
          </a:p>
          <a:p>
            <a:pPr marL="342900" indent="-342900">
              <a:buFont typeface="Wingdings" panose="05000000000000000000" pitchFamily="2" charset="2"/>
              <a:buChar char="Ø"/>
            </a:pPr>
            <a:r>
              <a:rPr lang="en-US" sz="2000" dirty="0">
                <a:latin typeface="Century" panose="02040604050505020304" pitchFamily="18" charset="0"/>
              </a:rPr>
              <a:t>Tanisha Bansal (2310990983)</a:t>
            </a:r>
          </a:p>
          <a:p>
            <a:pPr marL="342900" indent="-342900">
              <a:buFont typeface="Wingdings" panose="05000000000000000000" pitchFamily="2" charset="2"/>
              <a:buChar char="Ø"/>
            </a:pPr>
            <a:r>
              <a:rPr lang="en-US" sz="2000" dirty="0">
                <a:latin typeface="Century" panose="02040604050505020304" pitchFamily="18" charset="0"/>
              </a:rPr>
              <a:t>Sanskar Mishra (2310991353)</a:t>
            </a:r>
          </a:p>
          <a:p>
            <a:endParaRPr lang="en-US" sz="2400" dirty="0">
              <a:solidFill>
                <a:schemeClr val="bg1"/>
              </a:solidFill>
              <a:latin typeface="+mj-lt"/>
            </a:endParaRPr>
          </a:p>
          <a:p>
            <a:r>
              <a:rPr lang="en-US" sz="2400" dirty="0">
                <a:latin typeface="Bahnschrift" panose="020B0502040204020203" pitchFamily="34" charset="0"/>
                <a:cs typeface="Times New Roman" pitchFamily="18" charset="0"/>
              </a:rPr>
              <a:t>Submitted To :  </a:t>
            </a:r>
            <a:r>
              <a:rPr lang="en-US" sz="2000" dirty="0">
                <a:latin typeface="Century" panose="02040604050505020304" pitchFamily="18" charset="0"/>
                <a:cs typeface="Times New Roman" pitchFamily="18" charset="0"/>
              </a:rPr>
              <a:t>Mr. Aman </a:t>
            </a:r>
            <a:r>
              <a:rPr lang="en-US" sz="2000" dirty="0" err="1">
                <a:latin typeface="Century" panose="02040604050505020304" pitchFamily="18" charset="0"/>
                <a:cs typeface="Times New Roman" pitchFamily="18" charset="0"/>
              </a:rPr>
              <a:t>Rajak</a:t>
            </a:r>
            <a:endParaRPr lang="en-US" sz="2000" dirty="0">
              <a:latin typeface="Century" panose="02040604050505020304" pitchFamily="18" charset="0"/>
              <a:cs typeface="Times New Roman" pitchFamily="18" charset="0"/>
            </a:endParaRPr>
          </a:p>
          <a:p>
            <a:r>
              <a:rPr lang="en-US" sz="2000" dirty="0">
                <a:solidFill>
                  <a:schemeClr val="bg1"/>
                </a:solidFill>
                <a:latin typeface="Century" panose="02040604050505020304" pitchFamily="18" charset="0"/>
                <a:cs typeface="Times New Roman" pitchFamily="18" charset="0"/>
              </a:rPr>
              <a:t>                                                </a:t>
            </a:r>
            <a:endParaRPr lang="en-US" sz="2400" dirty="0">
              <a:latin typeface="Bahnschrift" panose="020B0502040204020203" pitchFamily="34" charset="0"/>
            </a:endParaRPr>
          </a:p>
        </p:txBody>
      </p:sp>
      <p:sp>
        <p:nvSpPr>
          <p:cNvPr id="9" name="TextBox 8"/>
          <p:cNvSpPr txBox="1"/>
          <p:nvPr/>
        </p:nvSpPr>
        <p:spPr>
          <a:xfrm>
            <a:off x="1098452" y="5695415"/>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00">
        <p15:prstTrans prst="peelOff"/>
      </p:transition>
    </mc:Choice>
    <mc:Fallback xmlns="">
      <p:transition spd="slow" advTm="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E75DA-DEA1-8ABE-9E4E-B56D13A4D808}"/>
              </a:ext>
            </a:extLst>
          </p:cNvPr>
          <p:cNvSpPr>
            <a:spLocks noGrp="1"/>
          </p:cNvSpPr>
          <p:nvPr>
            <p:ph type="ctrTitle"/>
          </p:nvPr>
        </p:nvSpPr>
        <p:spPr/>
        <p:txBody>
          <a:bodyPr/>
          <a:lstStyle/>
          <a:p>
            <a:r>
              <a:rPr lang="en-US" dirty="0"/>
              <a:t>Website Layout</a:t>
            </a:r>
            <a:endParaRPr lang="en-IN" dirty="0"/>
          </a:p>
        </p:txBody>
      </p:sp>
      <p:sp>
        <p:nvSpPr>
          <p:cNvPr id="3" name="Subtitle 2">
            <a:extLst>
              <a:ext uri="{FF2B5EF4-FFF2-40B4-BE49-F238E27FC236}">
                <a16:creationId xmlns:a16="http://schemas.microsoft.com/office/drawing/2014/main" id="{EE4D0EC8-0949-4527-7D94-59873AC2B668}"/>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9C5D64B8-A4E0-A414-038E-5324BE580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07293"/>
            <a:ext cx="8640960" cy="5246043"/>
          </a:xfrm>
          <a:prstGeom prst="rect">
            <a:avLst/>
          </a:prstGeom>
        </p:spPr>
      </p:pic>
    </p:spTree>
    <p:extLst>
      <p:ext uri="{BB962C8B-B14F-4D97-AF65-F5344CB8AC3E}">
        <p14:creationId xmlns:p14="http://schemas.microsoft.com/office/powerpoint/2010/main" val="16809820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00">
        <p15:prstTrans prst="peelOff"/>
      </p:transition>
    </mc:Choice>
    <mc:Fallback xmlns="">
      <p:transition spd="slow" advTm="4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AF71B-CEE6-D3AA-096B-2FDFB64B742C}"/>
              </a:ext>
            </a:extLst>
          </p:cNvPr>
          <p:cNvSpPr>
            <a:spLocks noGrp="1"/>
          </p:cNvSpPr>
          <p:nvPr>
            <p:ph type="ctrTitle"/>
          </p:nvPr>
        </p:nvSpPr>
        <p:spPr/>
        <p:txBody>
          <a:bodyPr/>
          <a:lstStyle/>
          <a:p>
            <a:r>
              <a:rPr lang="en-US" dirty="0"/>
              <a:t>Future Scope</a:t>
            </a:r>
            <a:endParaRPr lang="en-IN" dirty="0"/>
          </a:p>
        </p:txBody>
      </p:sp>
      <p:sp>
        <p:nvSpPr>
          <p:cNvPr id="3" name="Subtitle 2">
            <a:extLst>
              <a:ext uri="{FF2B5EF4-FFF2-40B4-BE49-F238E27FC236}">
                <a16:creationId xmlns:a16="http://schemas.microsoft.com/office/drawing/2014/main" id="{9AA3850F-6166-C067-29A1-21709C1FC0F8}"/>
              </a:ext>
            </a:extLst>
          </p:cNvPr>
          <p:cNvSpPr>
            <a:spLocks noGrp="1"/>
          </p:cNvSpPr>
          <p:nvPr>
            <p:ph type="subTitle" idx="1"/>
          </p:nvPr>
        </p:nvSpPr>
        <p:spPr>
          <a:xfrm>
            <a:off x="495300" y="1066800"/>
            <a:ext cx="8153400" cy="5170512"/>
          </a:xfrm>
        </p:spPr>
        <p:txBody>
          <a:bodyPr/>
          <a:lstStyle/>
          <a:p>
            <a:r>
              <a:rPr lang="en-US" sz="2300" b="0" i="0" dirty="0">
                <a:solidFill>
                  <a:srgbClr val="000000"/>
                </a:solidFill>
                <a:effectLst/>
              </a:rPr>
              <a:t>As a matter of fact, there are several ways that this website will see improvement in the near future. Among others, we intend to provide a venue where readers of similar tastes can communicate and discuss books featured on our site. This will offer the author real and useful feedback about their work</a:t>
            </a:r>
            <a:r>
              <a:rPr lang="en-US" sz="2300" b="0" i="0" dirty="0">
                <a:solidFill>
                  <a:srgbClr val="000000"/>
                </a:solidFill>
                <a:effectLst/>
                <a:latin typeface="Open Sans" panose="020B0606030504020204" pitchFamily="34" charset="0"/>
              </a:rPr>
              <a:t>. </a:t>
            </a:r>
            <a:r>
              <a:rPr lang="en-US" sz="2300" b="0" i="0" dirty="0">
                <a:solidFill>
                  <a:srgbClr val="000000"/>
                </a:solidFill>
                <a:effectLst/>
              </a:rPr>
              <a:t>Also, we want this to be a friendly platform for young writers looking to publish their books, but so far haven't found a proper venue to do it. That way, readers will be able to read modern literature while authors will earn money and get motivated to continue with their creative work.</a:t>
            </a:r>
            <a:r>
              <a:rPr lang="en-US" sz="2300" b="0" i="0" dirty="0">
                <a:solidFill>
                  <a:srgbClr val="000000"/>
                </a:solidFill>
                <a:effectLst/>
                <a:latin typeface="Open Sans" panose="020B0606030504020204" pitchFamily="34" charset="0"/>
              </a:rPr>
              <a:t> </a:t>
            </a:r>
            <a:r>
              <a:rPr lang="en-US" sz="2300" b="0" i="0" dirty="0">
                <a:solidFill>
                  <a:srgbClr val="000000"/>
                </a:solidFill>
                <a:effectLst/>
              </a:rPr>
              <a:t>We also intend to include a membership feature that would allow dedicated readers access to special editions of books from different authors. In addition, the provision for membership will also include connecting readers with similar tastes to form their own clubs or groups for connectivity and personalized updates</a:t>
            </a:r>
            <a:r>
              <a:rPr lang="en-US" sz="2000" b="0" i="0" dirty="0">
                <a:solidFill>
                  <a:srgbClr val="000000"/>
                </a:solidFill>
                <a:effectLst/>
              </a:rPr>
              <a:t>.</a:t>
            </a:r>
          </a:p>
        </p:txBody>
      </p:sp>
    </p:spTree>
    <p:extLst>
      <p:ext uri="{BB962C8B-B14F-4D97-AF65-F5344CB8AC3E}">
        <p14:creationId xmlns:p14="http://schemas.microsoft.com/office/powerpoint/2010/main" val="6100645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00">
        <p15:prstTrans prst="peelOff"/>
      </p:transition>
    </mc:Choice>
    <mc:Fallback xmlns="">
      <p:transition spd="slow" advTm="4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584775"/>
          </a:xfrm>
          <a:prstGeom prst="rect">
            <a:avLst/>
          </a:prstGeom>
        </p:spPr>
        <p:txBody>
          <a:bodyPr wrap="square">
            <a:spAutoFit/>
          </a:bodyPr>
          <a:lstStyle/>
          <a:p>
            <a:r>
              <a:rPr lang="en-US" sz="3200" dirty="0">
                <a:latin typeface="Times New Roman" pitchFamily="18" charset="0"/>
                <a:cs typeface="Times New Roman" pitchFamily="18" charset="0"/>
              </a:rPr>
              <a:t>  </a:t>
            </a:r>
          </a:p>
        </p:txBody>
      </p:sp>
      <p:sp>
        <p:nvSpPr>
          <p:cNvPr id="5" name="TextBox 4">
            <a:extLst>
              <a:ext uri="{FF2B5EF4-FFF2-40B4-BE49-F238E27FC236}">
                <a16:creationId xmlns:a16="http://schemas.microsoft.com/office/drawing/2014/main" id="{B564664E-4E82-F94C-53C8-18E4A3533791}"/>
              </a:ext>
            </a:extLst>
          </p:cNvPr>
          <p:cNvSpPr txBox="1"/>
          <p:nvPr/>
        </p:nvSpPr>
        <p:spPr>
          <a:xfrm>
            <a:off x="611560" y="1304473"/>
            <a:ext cx="4582758" cy="2677656"/>
          </a:xfrm>
          <a:prstGeom prst="rect">
            <a:avLst/>
          </a:prstGeom>
          <a:noFill/>
        </p:spPr>
        <p:txBody>
          <a:bodyPr wrap="square">
            <a:spAutoFit/>
          </a:bodyPr>
          <a:lstStyle/>
          <a:p>
            <a:pPr marL="342900" indent="-342900">
              <a:buFont typeface="Arial" panose="020B0604020202020204" pitchFamily="34" charset="0"/>
              <a:buChar char="•"/>
            </a:pPr>
            <a:r>
              <a:rPr lang="en-IN" sz="2400" dirty="0">
                <a:solidFill>
                  <a:srgbClr val="0000FF"/>
                </a:solidFill>
                <a:hlinkClick r:id="rId2"/>
              </a:rPr>
              <a:t>https://www.goodreads.com/</a:t>
            </a:r>
            <a:endParaRPr lang="en-IN" sz="2400" dirty="0">
              <a:solidFill>
                <a:srgbClr val="0000FF"/>
              </a:solidFill>
            </a:endParaRPr>
          </a:p>
          <a:p>
            <a:endParaRPr lang="en-IN" sz="2400" dirty="0">
              <a:solidFill>
                <a:srgbClr val="0000FF"/>
              </a:solidFill>
            </a:endParaRPr>
          </a:p>
          <a:p>
            <a:pPr marL="342900" indent="-342900">
              <a:buFont typeface="Arial" panose="020B0604020202020204" pitchFamily="34" charset="0"/>
              <a:buChar char="•"/>
            </a:pPr>
            <a:r>
              <a:rPr lang="en-IN" sz="2400" u="sng" dirty="0">
                <a:solidFill>
                  <a:srgbClr val="0000FF"/>
                </a:solidFill>
                <a:hlinkClick r:id="rId3"/>
              </a:rPr>
              <a:t>https://www.amazon.com/b?node=154606011</a:t>
            </a:r>
            <a:endParaRPr lang="en-IN" sz="2400" u="sng" dirty="0">
              <a:solidFill>
                <a:srgbClr val="0000FF"/>
              </a:solidFill>
            </a:endParaRPr>
          </a:p>
          <a:p>
            <a:endParaRPr lang="en-IN" sz="2400" u="sng" dirty="0">
              <a:solidFill>
                <a:srgbClr val="0000FF"/>
              </a:solidFill>
            </a:endParaRPr>
          </a:p>
          <a:p>
            <a:pPr marL="342900" indent="-342900">
              <a:buFont typeface="Arial" panose="020B0604020202020204" pitchFamily="34" charset="0"/>
              <a:buChar char="•"/>
            </a:pPr>
            <a:r>
              <a:rPr lang="en-IN" sz="2400" dirty="0">
                <a:solidFill>
                  <a:srgbClr val="0000FF"/>
                </a:solidFill>
                <a:hlinkClick r:id="rId4">
                  <a:extLst>
                    <a:ext uri="{A12FA001-AC4F-418D-AE19-62706E023703}">
                      <ahyp:hlinkClr xmlns:ahyp="http://schemas.microsoft.com/office/drawing/2018/hyperlinkcolor" val="tx"/>
                    </a:ext>
                  </a:extLst>
                </a:hlinkClick>
              </a:rPr>
              <a:t>https://www.youtube.com/</a:t>
            </a:r>
            <a:endParaRPr lang="en-IN" sz="2400" dirty="0">
              <a:solidFill>
                <a:srgbClr val="0000FF"/>
              </a:solidFill>
            </a:endParaRPr>
          </a:p>
          <a:p>
            <a:pPr marL="285750" indent="-285750">
              <a:buFont typeface="Wingdings" panose="05000000000000000000" pitchFamily="2" charset="2"/>
              <a:buChar char="§"/>
            </a:pPr>
            <a:endParaRPr lang="en-IN" sz="2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00">
        <p15:prstTrans prst="peelOff"/>
      </p:transition>
    </mc:Choice>
    <mc:Fallback xmlns="">
      <p:transition spd="slow" advTm="4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00">
        <p15:prstTrans prst="peelOff"/>
      </p:transition>
    </mc:Choice>
    <mc:Fallback xmlns="">
      <p:transition spd="slow" advTm="4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1340768"/>
            <a:ext cx="7992888" cy="3539430"/>
          </a:xfrm>
          <a:prstGeom prst="rect">
            <a:avLst/>
          </a:prstGeom>
          <a:noFill/>
        </p:spPr>
        <p:txBody>
          <a:bodyPr wrap="square" rtlCol="0">
            <a:spAutoFit/>
          </a:bodyPr>
          <a:lstStyle/>
          <a:p>
            <a:pPr marL="457200" indent="-457200">
              <a:buFont typeface="Wingdings" panose="05000000000000000000" pitchFamily="2" charset="2"/>
              <a:buChar char="q"/>
            </a:pPr>
            <a:r>
              <a:rPr lang="en-US" sz="2800" dirty="0">
                <a:latin typeface="Sitka Subheading" pitchFamily="2" charset="0"/>
                <a:cs typeface="Times New Roman" pitchFamily="18" charset="0"/>
              </a:rPr>
              <a:t>Introduction</a:t>
            </a:r>
          </a:p>
          <a:p>
            <a:pPr marL="457200" indent="-457200">
              <a:buFont typeface="Wingdings" panose="05000000000000000000" pitchFamily="2" charset="2"/>
              <a:buChar char="q"/>
            </a:pPr>
            <a:r>
              <a:rPr lang="en-US" sz="2800" dirty="0">
                <a:latin typeface="Sitka Subheading" pitchFamily="2" charset="0"/>
                <a:cs typeface="Times New Roman" pitchFamily="18" charset="0"/>
              </a:rPr>
              <a:t>Problem Statement</a:t>
            </a:r>
          </a:p>
          <a:p>
            <a:pPr marL="457200" indent="-457200">
              <a:buFont typeface="Wingdings" panose="05000000000000000000" pitchFamily="2" charset="2"/>
              <a:buChar char="q"/>
            </a:pPr>
            <a:r>
              <a:rPr lang="en-US" sz="2800" dirty="0">
                <a:latin typeface="Sitka Subheading" pitchFamily="2" charset="0"/>
                <a:cs typeface="Times New Roman" pitchFamily="18" charset="0"/>
              </a:rPr>
              <a:t>Key Features </a:t>
            </a:r>
          </a:p>
          <a:p>
            <a:pPr marL="457200" indent="-457200">
              <a:buFont typeface="Wingdings" panose="05000000000000000000" pitchFamily="2" charset="2"/>
              <a:buChar char="q"/>
            </a:pPr>
            <a:r>
              <a:rPr lang="en-US" sz="2800" dirty="0">
                <a:latin typeface="Sitka Subheading" pitchFamily="2" charset="0"/>
                <a:cs typeface="Times New Roman" pitchFamily="18" charset="0"/>
              </a:rPr>
              <a:t>Website Layout</a:t>
            </a:r>
          </a:p>
          <a:p>
            <a:pPr marL="457200" indent="-457200">
              <a:buFont typeface="Wingdings" panose="05000000000000000000" pitchFamily="2" charset="2"/>
              <a:buChar char="q"/>
            </a:pPr>
            <a:r>
              <a:rPr lang="en-US" sz="2800" dirty="0">
                <a:latin typeface="Sitka Subheading" pitchFamily="2" charset="0"/>
                <a:cs typeface="Times New Roman" pitchFamily="18" charset="0"/>
              </a:rPr>
              <a:t>Future Scope</a:t>
            </a:r>
          </a:p>
          <a:p>
            <a:pPr marL="457200" indent="-457200">
              <a:buFont typeface="Wingdings" panose="05000000000000000000" pitchFamily="2" charset="2"/>
              <a:buChar char="q"/>
            </a:pPr>
            <a:r>
              <a:rPr lang="en-US" sz="2800" dirty="0">
                <a:latin typeface="Sitka Subheading" pitchFamily="2"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00">
        <p15:prstTrans prst="peelOff"/>
      </p:transition>
    </mc:Choice>
    <mc:Fallback xmlns="">
      <p:transition spd="slow" advTm="4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BD859-5FB6-D139-D62E-180A80D4B65D}"/>
              </a:ext>
            </a:extLst>
          </p:cNvPr>
          <p:cNvSpPr>
            <a:spLocks noGrp="1"/>
          </p:cNvSpPr>
          <p:nvPr>
            <p:ph type="ctrTitle"/>
          </p:nvPr>
        </p:nvSpPr>
        <p:spPr/>
        <p:txBody>
          <a:bodyPr/>
          <a:lstStyle/>
          <a:p>
            <a:r>
              <a:rPr lang="en-IN" dirty="0"/>
              <a:t>Introduction</a:t>
            </a:r>
          </a:p>
        </p:txBody>
      </p:sp>
      <p:sp>
        <p:nvSpPr>
          <p:cNvPr id="3" name="Subtitle 2">
            <a:extLst>
              <a:ext uri="{FF2B5EF4-FFF2-40B4-BE49-F238E27FC236}">
                <a16:creationId xmlns:a16="http://schemas.microsoft.com/office/drawing/2014/main" id="{CD58E9C3-5B10-F5B8-DF2E-F668D6ECBAEB}"/>
              </a:ext>
            </a:extLst>
          </p:cNvPr>
          <p:cNvSpPr>
            <a:spLocks noGrp="1"/>
          </p:cNvSpPr>
          <p:nvPr>
            <p:ph type="subTitle" idx="1"/>
          </p:nvPr>
        </p:nvSpPr>
        <p:spPr/>
        <p:txBody>
          <a:bodyPr/>
          <a:lstStyle/>
          <a:p>
            <a:r>
              <a:rPr lang="en-IN" sz="2800" dirty="0">
                <a:solidFill>
                  <a:srgbClr val="000000"/>
                </a:solidFill>
                <a:effectLst/>
                <a:ea typeface="Calibri" panose="020F0502020204030204" pitchFamily="34" charset="0"/>
              </a:rPr>
              <a:t>READDLE, your ultimate destination for </a:t>
            </a:r>
            <a:r>
              <a:rPr lang="en-IN" sz="2800" dirty="0">
                <a:solidFill>
                  <a:srgbClr val="000000"/>
                </a:solidFill>
                <a:ea typeface="Calibri" panose="020F0502020204030204" pitchFamily="34" charset="0"/>
              </a:rPr>
              <a:t>in-depth</a:t>
            </a:r>
            <a:r>
              <a:rPr lang="en-IN" sz="2800" dirty="0">
                <a:solidFill>
                  <a:srgbClr val="000000"/>
                </a:solidFill>
                <a:effectLst/>
                <a:ea typeface="Calibri" panose="020F0502020204030204" pitchFamily="34" charset="0"/>
              </a:rPr>
              <a:t> book reviews and literary exploration. Our website is created from a deep love for literature and a desire to create a vibrant community where readers can discover, discuss, and explore  the world of books. Our mission is to bring you comprehensive, insightful, and honest reviews that help you navigate the vast  world of literature. Book review websites have emerged as essential hubs for readers seeking recommendations, reviews, and community engagement</a:t>
            </a:r>
            <a:endParaRPr lang="en-IN" sz="2800" dirty="0"/>
          </a:p>
        </p:txBody>
      </p:sp>
    </p:spTree>
    <p:extLst>
      <p:ext uri="{BB962C8B-B14F-4D97-AF65-F5344CB8AC3E}">
        <p14:creationId xmlns:p14="http://schemas.microsoft.com/office/powerpoint/2010/main" val="6709248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00">
        <p15:prstTrans prst="peelOff"/>
      </p:transition>
    </mc:Choice>
    <mc:Fallback xmlns="">
      <p:transition spd="slow" advTm="4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635E6-2D49-E4CB-4F20-684B942C1C72}"/>
              </a:ext>
            </a:extLst>
          </p:cNvPr>
          <p:cNvSpPr>
            <a:spLocks noGrp="1"/>
          </p:cNvSpPr>
          <p:nvPr>
            <p:ph type="ctrTitle"/>
          </p:nvPr>
        </p:nvSpPr>
        <p:spPr/>
        <p:txBody>
          <a:bodyPr/>
          <a:lstStyle/>
          <a:p>
            <a:r>
              <a:rPr lang="en-IN" dirty="0"/>
              <a:t>Problem Statement</a:t>
            </a:r>
          </a:p>
        </p:txBody>
      </p:sp>
      <p:sp>
        <p:nvSpPr>
          <p:cNvPr id="3" name="Subtitle 2">
            <a:extLst>
              <a:ext uri="{FF2B5EF4-FFF2-40B4-BE49-F238E27FC236}">
                <a16:creationId xmlns:a16="http://schemas.microsoft.com/office/drawing/2014/main" id="{34D0C4D7-64B6-DE85-2264-8DB260457885}"/>
              </a:ext>
            </a:extLst>
          </p:cNvPr>
          <p:cNvSpPr>
            <a:spLocks noGrp="1"/>
          </p:cNvSpPr>
          <p:nvPr>
            <p:ph type="subTitle" idx="1"/>
          </p:nvPr>
        </p:nvSpPr>
        <p:spPr/>
        <p:txBody>
          <a:bodyPr/>
          <a:lstStyle/>
          <a:p>
            <a:r>
              <a:rPr lang="en-US" sz="2400" b="0" i="0" dirty="0">
                <a:solidFill>
                  <a:srgbClr val="000000"/>
                </a:solidFill>
                <a:effectLst/>
              </a:rPr>
              <a:t>You might be wondering what makes us so special compared to other websites. </a:t>
            </a:r>
            <a:r>
              <a:rPr lang="en-US" sz="2400" b="0" i="0" dirty="0" err="1">
                <a:solidFill>
                  <a:srgbClr val="000000"/>
                </a:solidFill>
                <a:effectLst/>
              </a:rPr>
              <a:t>Readdle</a:t>
            </a:r>
            <a:r>
              <a:rPr lang="en-US" sz="2400" b="0" i="0" dirty="0">
                <a:solidFill>
                  <a:srgbClr val="000000"/>
                </a:solidFill>
                <a:effectLst/>
              </a:rPr>
              <a:t> is a user-friendly website focused on book recommendations that would best fit your unique tastes and preferences. While most book review websites have very bland layouts, our website is among those that are eye-catching, yet personalized in recommending books according to your mood for the day</a:t>
            </a:r>
            <a:r>
              <a:rPr lang="en-IN" sz="2400" dirty="0">
                <a:solidFill>
                  <a:schemeClr val="tx1"/>
                </a:solidFill>
              </a:rPr>
              <a:t>.</a:t>
            </a:r>
            <a:r>
              <a:rPr lang="en-US" sz="2400" b="0" i="0" dirty="0">
                <a:solidFill>
                  <a:srgbClr val="000000"/>
                </a:solidFill>
                <a:effectLst/>
                <a:latin typeface="Open Sans" panose="020B0606030504020204" pitchFamily="34" charset="0"/>
              </a:rPr>
              <a:t> </a:t>
            </a:r>
            <a:r>
              <a:rPr lang="en-US" sz="2400" dirty="0">
                <a:solidFill>
                  <a:srgbClr val="000000"/>
                </a:solidFill>
              </a:rPr>
              <a:t>O</a:t>
            </a:r>
            <a:r>
              <a:rPr lang="en-US" sz="2400" b="0" i="0" dirty="0">
                <a:solidFill>
                  <a:srgbClr val="000000"/>
                </a:solidFill>
                <a:effectLst/>
              </a:rPr>
              <a:t>ur goal to provide raw, untouched reviews to readers of the books. While other sites would ask you to buy or invest in a book without showing any of the content inside; on our site, we provide sample pages for our readers to glance at and reach a decision on whether to invest in a certain book or not. Hence, a reader may develop an interest in reading a book and make more informed decisions</a:t>
            </a:r>
            <a:r>
              <a:rPr lang="en-US" sz="2800" b="0" i="0" dirty="0">
                <a:solidFill>
                  <a:srgbClr val="000000"/>
                </a:solidFill>
                <a:effectLst/>
              </a:rPr>
              <a:t>.</a:t>
            </a:r>
            <a:endParaRPr lang="en-IN" sz="2800" dirty="0">
              <a:solidFill>
                <a:schemeClr val="tx1"/>
              </a:solidFill>
            </a:endParaRPr>
          </a:p>
        </p:txBody>
      </p:sp>
    </p:spTree>
    <p:extLst>
      <p:ext uri="{BB962C8B-B14F-4D97-AF65-F5344CB8AC3E}">
        <p14:creationId xmlns:p14="http://schemas.microsoft.com/office/powerpoint/2010/main" val="40151650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00">
        <p15:prstTrans prst="peelOff"/>
      </p:transition>
    </mc:Choice>
    <mc:Fallback xmlns="">
      <p:transition spd="slow" advTm="4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922" y="188640"/>
            <a:ext cx="5400600" cy="584775"/>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Key Features</a:t>
            </a:r>
          </a:p>
        </p:txBody>
      </p:sp>
      <p:sp>
        <p:nvSpPr>
          <p:cNvPr id="5" name="TextBox 4">
            <a:extLst>
              <a:ext uri="{FF2B5EF4-FFF2-40B4-BE49-F238E27FC236}">
                <a16:creationId xmlns:a16="http://schemas.microsoft.com/office/drawing/2014/main" id="{DC500547-F521-5A22-FD44-148CE0A7758B}"/>
              </a:ext>
            </a:extLst>
          </p:cNvPr>
          <p:cNvSpPr txBox="1"/>
          <p:nvPr/>
        </p:nvSpPr>
        <p:spPr>
          <a:xfrm>
            <a:off x="107504" y="1060147"/>
            <a:ext cx="8640960" cy="5524589"/>
          </a:xfrm>
          <a:prstGeom prst="rect">
            <a:avLst/>
          </a:prstGeom>
          <a:noFill/>
        </p:spPr>
        <p:txBody>
          <a:bodyPr wrap="square">
            <a:spAutoFit/>
          </a:bodyPr>
          <a:lstStyle/>
          <a:p>
            <a:pPr marL="457200" indent="-457200" algn="l">
              <a:buFont typeface="+mj-lt"/>
              <a:buAutoNum type="arabicPeriod"/>
            </a:pPr>
            <a:r>
              <a:rPr lang="en-US" sz="2400" b="1" i="0" u="sng" dirty="0">
                <a:solidFill>
                  <a:srgbClr val="000000"/>
                </a:solidFill>
                <a:effectLst/>
                <a:latin typeface="+mj-lt"/>
              </a:rPr>
              <a:t>User-Friendly Design</a:t>
            </a:r>
            <a:r>
              <a:rPr lang="en-US" sz="2400" b="0" i="0" dirty="0">
                <a:solidFill>
                  <a:srgbClr val="000000"/>
                </a:solidFill>
                <a:effectLst/>
                <a:latin typeface="Open Sans" panose="020B0606030504020204" pitchFamily="34" charset="0"/>
              </a:rPr>
              <a:t>: </a:t>
            </a:r>
            <a:r>
              <a:rPr lang="en-US" sz="2300" b="0" i="0" dirty="0">
                <a:solidFill>
                  <a:srgbClr val="000000"/>
                </a:solidFill>
                <a:effectLst/>
              </a:rPr>
              <a:t>It is designed with an intuitive interface, making it easy to navigate. This enriches user experience and makes it quite easy for any user to search through and explore book reviews based on their interests.</a:t>
            </a:r>
          </a:p>
          <a:p>
            <a:pPr marL="457200" indent="-457200" algn="l">
              <a:buFont typeface="+mj-lt"/>
              <a:buAutoNum type="arabicPeriod"/>
            </a:pPr>
            <a:r>
              <a:rPr lang="en-US" sz="2400" b="1" u="sng" dirty="0"/>
              <a:t>Personalized Book Recommendations</a:t>
            </a:r>
            <a:r>
              <a:rPr lang="en-US" sz="2400" dirty="0"/>
              <a:t>: Personalized suggestions based on individual user preferences, moods, and reading history, ensuring that every visitor finds books that matches with their unique tastes.</a:t>
            </a:r>
          </a:p>
          <a:p>
            <a:pPr marL="457200" indent="-457200" algn="l">
              <a:buFont typeface="+mj-lt"/>
              <a:buAutoNum type="arabicPeriod"/>
            </a:pPr>
            <a:r>
              <a:rPr lang="en-US" sz="2400" b="1" u="sng" dirty="0"/>
              <a:t>Visually Appealing Layout</a:t>
            </a:r>
            <a:r>
              <a:rPr lang="en-US" sz="2400" dirty="0"/>
              <a:t>: An eye-catching design that stands out from conventional book review sites, enhancing user enjoyment and encouraging longer browsing sessions.</a:t>
            </a:r>
          </a:p>
          <a:p>
            <a:pPr marL="457200" indent="-457200" algn="l">
              <a:buFont typeface="+mj-lt"/>
              <a:buAutoNum type="arabicPeriod"/>
            </a:pPr>
            <a:r>
              <a:rPr lang="en-US" sz="2400" b="1" u="sng" dirty="0"/>
              <a:t>Dedicated Sections for Different Genres</a:t>
            </a:r>
            <a:r>
              <a:rPr lang="en-US" sz="2400" dirty="0"/>
              <a:t>: Organized categories for various genres, making it easy for readers to find reviews and recommendations based on their favorite literary styles.</a:t>
            </a:r>
            <a:endParaRPr lang="en-US" sz="2300" b="0" i="0" dirty="0">
              <a:solidFill>
                <a:srgbClr val="374151"/>
              </a:solidFill>
              <a:effectLst/>
            </a:endParaRPr>
          </a:p>
          <a:p>
            <a:pPr marL="457200" indent="-457200" algn="l">
              <a:buFont typeface="+mj-lt"/>
              <a:buAutoNum type="arabicPeriod"/>
            </a:pPr>
            <a:endParaRPr lang="en-US" sz="2000" b="0" i="0" dirty="0">
              <a:solidFill>
                <a:srgbClr val="374151"/>
              </a:solidFill>
              <a:effectLst/>
              <a:latin typeface="Söhne"/>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00">
        <p15:prstTrans prst="peelOff"/>
      </p:transition>
    </mc:Choice>
    <mc:Fallback xmlns="">
      <p:transition spd="slow" advTm="4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59C9-A3A1-40F7-5013-1269C6B6BB09}"/>
              </a:ext>
            </a:extLst>
          </p:cNvPr>
          <p:cNvSpPr>
            <a:spLocks noGrp="1"/>
          </p:cNvSpPr>
          <p:nvPr>
            <p:ph type="ctrTitle"/>
          </p:nvPr>
        </p:nvSpPr>
        <p:spPr/>
        <p:txBody>
          <a:bodyPr/>
          <a:lstStyle/>
          <a:p>
            <a:r>
              <a:rPr lang="en-US" dirty="0"/>
              <a:t>Website Layout</a:t>
            </a:r>
            <a:endParaRPr lang="en-IN" dirty="0"/>
          </a:p>
        </p:txBody>
      </p:sp>
      <p:sp>
        <p:nvSpPr>
          <p:cNvPr id="3" name="Subtitle 2">
            <a:extLst>
              <a:ext uri="{FF2B5EF4-FFF2-40B4-BE49-F238E27FC236}">
                <a16:creationId xmlns:a16="http://schemas.microsoft.com/office/drawing/2014/main" id="{8B9CDEF0-3A67-2850-FBBD-8E287DD86A47}"/>
              </a:ext>
            </a:extLst>
          </p:cNvPr>
          <p:cNvSpPr>
            <a:spLocks noGrp="1"/>
          </p:cNvSpPr>
          <p:nvPr>
            <p:ph type="subTitle" idx="1"/>
          </p:nvPr>
        </p:nvSpPr>
        <p:spPr>
          <a:xfrm>
            <a:off x="1619672" y="2564904"/>
            <a:ext cx="2526432" cy="617240"/>
          </a:xfrm>
        </p:spPr>
        <p:txBody>
          <a:bodyPr/>
          <a:lstStyle/>
          <a:p>
            <a:endParaRPr lang="en-IN" sz="2800" b="1" u="sng" dirty="0">
              <a:solidFill>
                <a:schemeClr val="tx1"/>
              </a:solidFill>
            </a:endParaRPr>
          </a:p>
        </p:txBody>
      </p:sp>
      <p:pic>
        <p:nvPicPr>
          <p:cNvPr id="5" name="Picture 4">
            <a:extLst>
              <a:ext uri="{FF2B5EF4-FFF2-40B4-BE49-F238E27FC236}">
                <a16:creationId xmlns:a16="http://schemas.microsoft.com/office/drawing/2014/main" id="{648947D6-E827-0C27-E713-1FCF67A12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124744"/>
            <a:ext cx="8507288" cy="5328592"/>
          </a:xfrm>
          <a:prstGeom prst="rect">
            <a:avLst/>
          </a:prstGeom>
        </p:spPr>
      </p:pic>
    </p:spTree>
    <p:extLst>
      <p:ext uri="{BB962C8B-B14F-4D97-AF65-F5344CB8AC3E}">
        <p14:creationId xmlns:p14="http://schemas.microsoft.com/office/powerpoint/2010/main" val="28976077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00">
        <p15:prstTrans prst="peelOff"/>
      </p:transition>
    </mc:Choice>
    <mc:Fallback xmlns="">
      <p:transition spd="slow" advTm="4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FCA8E-4D76-03FD-D43B-20F1BB342080}"/>
              </a:ext>
            </a:extLst>
          </p:cNvPr>
          <p:cNvSpPr>
            <a:spLocks noGrp="1"/>
          </p:cNvSpPr>
          <p:nvPr>
            <p:ph type="ctrTitle"/>
          </p:nvPr>
        </p:nvSpPr>
        <p:spPr/>
        <p:txBody>
          <a:bodyPr/>
          <a:lstStyle/>
          <a:p>
            <a:r>
              <a:rPr lang="en-US" dirty="0"/>
              <a:t>Website Layout</a:t>
            </a:r>
            <a:endParaRPr lang="en-IN" dirty="0"/>
          </a:p>
        </p:txBody>
      </p:sp>
      <p:sp>
        <p:nvSpPr>
          <p:cNvPr id="3" name="Subtitle 2">
            <a:extLst>
              <a:ext uri="{FF2B5EF4-FFF2-40B4-BE49-F238E27FC236}">
                <a16:creationId xmlns:a16="http://schemas.microsoft.com/office/drawing/2014/main" id="{8958128D-979B-0992-CDD3-24766A6D0B6A}"/>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47354561-D2C8-2D3A-E2C8-82C2FFDAB3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052736"/>
            <a:ext cx="8568952" cy="5472608"/>
          </a:xfrm>
          <a:prstGeom prst="rect">
            <a:avLst/>
          </a:prstGeom>
        </p:spPr>
      </p:pic>
    </p:spTree>
    <p:extLst>
      <p:ext uri="{BB962C8B-B14F-4D97-AF65-F5344CB8AC3E}">
        <p14:creationId xmlns:p14="http://schemas.microsoft.com/office/powerpoint/2010/main" val="39218305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00">
        <p15:prstTrans prst="peelOff"/>
      </p:transition>
    </mc:Choice>
    <mc:Fallback xmlns="">
      <p:transition spd="slow" advTm="4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324DA-8155-F3BD-4A75-93177DA2825C}"/>
              </a:ext>
            </a:extLst>
          </p:cNvPr>
          <p:cNvSpPr>
            <a:spLocks noGrp="1"/>
          </p:cNvSpPr>
          <p:nvPr>
            <p:ph type="ctrTitle"/>
          </p:nvPr>
        </p:nvSpPr>
        <p:spPr/>
        <p:txBody>
          <a:bodyPr/>
          <a:lstStyle/>
          <a:p>
            <a:r>
              <a:rPr lang="en-US" dirty="0"/>
              <a:t>Website Layout</a:t>
            </a:r>
            <a:endParaRPr lang="en-IN" dirty="0"/>
          </a:p>
        </p:txBody>
      </p:sp>
      <p:sp>
        <p:nvSpPr>
          <p:cNvPr id="3" name="Subtitle 2">
            <a:extLst>
              <a:ext uri="{FF2B5EF4-FFF2-40B4-BE49-F238E27FC236}">
                <a16:creationId xmlns:a16="http://schemas.microsoft.com/office/drawing/2014/main" id="{F89D79D4-39C8-C0D7-C6E2-BA224D626FEE}"/>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703AAB2D-351A-B75D-E415-B28632D10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18009"/>
            <a:ext cx="8640960" cy="5235327"/>
          </a:xfrm>
          <a:prstGeom prst="rect">
            <a:avLst/>
          </a:prstGeom>
        </p:spPr>
      </p:pic>
    </p:spTree>
    <p:extLst>
      <p:ext uri="{BB962C8B-B14F-4D97-AF65-F5344CB8AC3E}">
        <p14:creationId xmlns:p14="http://schemas.microsoft.com/office/powerpoint/2010/main" val="36097824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00">
        <p15:prstTrans prst="peelOff"/>
      </p:transition>
    </mc:Choice>
    <mc:Fallback xmlns="">
      <p:transition spd="slow" advTm="4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F948A-1977-461E-7536-45D07D46FC42}"/>
              </a:ext>
            </a:extLst>
          </p:cNvPr>
          <p:cNvSpPr>
            <a:spLocks noGrp="1"/>
          </p:cNvSpPr>
          <p:nvPr>
            <p:ph type="ctrTitle"/>
          </p:nvPr>
        </p:nvSpPr>
        <p:spPr/>
        <p:txBody>
          <a:bodyPr/>
          <a:lstStyle/>
          <a:p>
            <a:r>
              <a:rPr lang="en-US" dirty="0"/>
              <a:t>Website Layout</a:t>
            </a:r>
            <a:endParaRPr lang="en-IN" dirty="0"/>
          </a:p>
        </p:txBody>
      </p:sp>
      <p:sp>
        <p:nvSpPr>
          <p:cNvPr id="3" name="Subtitle 2">
            <a:extLst>
              <a:ext uri="{FF2B5EF4-FFF2-40B4-BE49-F238E27FC236}">
                <a16:creationId xmlns:a16="http://schemas.microsoft.com/office/drawing/2014/main" id="{9DADE078-1EC8-1F39-8188-876D567BD2D1}"/>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EDE70B4E-29CF-2114-E1AC-A01C5BAE1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124744"/>
            <a:ext cx="8640960" cy="5328591"/>
          </a:xfrm>
          <a:prstGeom prst="rect">
            <a:avLst/>
          </a:prstGeom>
        </p:spPr>
      </p:pic>
    </p:spTree>
    <p:extLst>
      <p:ext uri="{BB962C8B-B14F-4D97-AF65-F5344CB8AC3E}">
        <p14:creationId xmlns:p14="http://schemas.microsoft.com/office/powerpoint/2010/main" val="31875287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00">
        <p15:prstTrans prst="peelOff"/>
      </p:transition>
    </mc:Choice>
    <mc:Fallback xmlns="">
      <p:transition spd="slow" advTm="4000">
        <p:fade/>
      </p:transition>
    </mc:Fallback>
  </mc:AlternateContent>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4380</TotalTime>
  <Words>631</Words>
  <Application>Microsoft Office PowerPoint</Application>
  <PresentationFormat>On-screen Show (4:3)</PresentationFormat>
  <Paragraphs>41</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Arial Black</vt:lpstr>
      <vt:lpstr>Bahnschrift</vt:lpstr>
      <vt:lpstr>Calibri</vt:lpstr>
      <vt:lpstr>Century</vt:lpstr>
      <vt:lpstr>Open Sans</vt:lpstr>
      <vt:lpstr>Sitka Subheading</vt:lpstr>
      <vt:lpstr>Söhne</vt:lpstr>
      <vt:lpstr>Times New Roman</vt:lpstr>
      <vt:lpstr>Wingdings</vt:lpstr>
      <vt:lpstr>Bubble Sort</vt:lpstr>
      <vt:lpstr>PowerPoint Presentation</vt:lpstr>
      <vt:lpstr>PowerPoint Presentation</vt:lpstr>
      <vt:lpstr>Introduction</vt:lpstr>
      <vt:lpstr>Problem Statement</vt:lpstr>
      <vt:lpstr>PowerPoint Presentation</vt:lpstr>
      <vt:lpstr>Website Layout</vt:lpstr>
      <vt:lpstr>Website Layout</vt:lpstr>
      <vt:lpstr>Website Layout</vt:lpstr>
      <vt:lpstr>Website Layout</vt:lpstr>
      <vt:lpstr>Website Layout</vt:lpstr>
      <vt:lpstr>Future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sanskar mishra</cp:lastModifiedBy>
  <cp:revision>39</cp:revision>
  <dcterms:created xsi:type="dcterms:W3CDTF">2022-12-12T14:14:34Z</dcterms:created>
  <dcterms:modified xsi:type="dcterms:W3CDTF">2024-09-04T11:19:26Z</dcterms:modified>
</cp:coreProperties>
</file>