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5" r:id="rId9"/>
    <p:sldId id="267" r:id="rId10"/>
    <p:sldId id="27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F6B6-8599-99ED-56C9-E93A9AB2C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06" y="882376"/>
            <a:ext cx="9926234" cy="2926080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4">
                    <a:lumMod val="75000"/>
                  </a:schemeClr>
                </a:solidFill>
              </a:rPr>
              <a:t>Vehicle Object &amp; Number Plate Recognition, Text generation and </a:t>
            </a:r>
            <a:br>
              <a:rPr lang="en-IN" sz="4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4400" dirty="0">
                <a:solidFill>
                  <a:schemeClr val="accent4">
                    <a:lumMod val="75000"/>
                  </a:schemeClr>
                </a:solidFill>
              </a:rPr>
              <a:t>Speed Measurement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233A3-ACF0-3E4A-7769-2EA56F42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53" y="4253501"/>
            <a:ext cx="11568701" cy="2085653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Aptos Narrow" panose="020B0004020202020204" pitchFamily="34" charset="0"/>
              </a:rPr>
              <a:t>Guide By :-                                                                                                                          Presented by:-</a:t>
            </a:r>
          </a:p>
          <a:p>
            <a:pPr algn="l">
              <a:lnSpc>
                <a:spcPct val="50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Mrs. Priti Take                                                                                                                   Group ID :- 26</a:t>
            </a:r>
          </a:p>
          <a:p>
            <a:pPr algn="l">
              <a:lnSpc>
                <a:spcPct val="50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                                                                                                                                                   Sachin Jain(248539)</a:t>
            </a:r>
          </a:p>
          <a:p>
            <a:pPr algn="l">
              <a:lnSpc>
                <a:spcPct val="50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                                                                                                                                                   Sanskar Jain(248543)</a:t>
            </a:r>
          </a:p>
          <a:p>
            <a:pPr algn="l">
              <a:lnSpc>
                <a:spcPct val="50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                                                                                                                                                   Utkarsh Pandey(248553)</a:t>
            </a:r>
          </a:p>
          <a:p>
            <a:pPr algn="l">
              <a:lnSpc>
                <a:spcPct val="50000"/>
              </a:lnSpc>
            </a:pPr>
            <a:endParaRPr lang="en-IN" sz="2400" b="1" dirty="0">
              <a:solidFill>
                <a:schemeClr val="accent2"/>
              </a:solidFill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24F76-8DB0-A42C-F8C6-3F97CF90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3" y="248506"/>
            <a:ext cx="1089062" cy="1089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98C0A-3275-0359-E780-CE4999CC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179" y="248506"/>
            <a:ext cx="2381614" cy="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9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6F416-1AAA-4F9E-1D66-26337144DC64}"/>
              </a:ext>
            </a:extLst>
          </p:cNvPr>
          <p:cNvSpPr txBox="1"/>
          <p:nvPr/>
        </p:nvSpPr>
        <p:spPr>
          <a:xfrm>
            <a:off x="719191" y="1397284"/>
            <a:ext cx="107056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Future improvements could include </a:t>
            </a:r>
            <a:r>
              <a:rPr lang="en-US" sz="2800" b="1" dirty="0">
                <a:solidFill>
                  <a:srgbClr val="002060"/>
                </a:solidFill>
              </a:rPr>
              <a:t>better OCR accuracy, multi-lane tracking, and integration with databases for real-time reporting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We will also use </a:t>
            </a:r>
            <a:r>
              <a:rPr lang="en-US" sz="2800" b="1" dirty="0">
                <a:solidFill>
                  <a:srgbClr val="002060"/>
                </a:solidFill>
              </a:rPr>
              <a:t>Kafka and Spark Streaming</a:t>
            </a:r>
            <a:r>
              <a:rPr lang="en-US" sz="2800" dirty="0">
                <a:solidFill>
                  <a:srgbClr val="002060"/>
                </a:solidFill>
              </a:rPr>
              <a:t> for real-time data processing and Airflow for workflow automation. The project can be deployed on cloud platforms like </a:t>
            </a:r>
            <a:r>
              <a:rPr lang="en-US" sz="2800" b="1" dirty="0">
                <a:solidFill>
                  <a:srgbClr val="002060"/>
                </a:solidFill>
              </a:rPr>
              <a:t>AWS, Render, or Google </a:t>
            </a:r>
            <a:r>
              <a:rPr lang="en-US" sz="2800" b="1" dirty="0" err="1">
                <a:solidFill>
                  <a:srgbClr val="002060"/>
                </a:solidFill>
              </a:rPr>
              <a:t>Colab</a:t>
            </a:r>
            <a:r>
              <a:rPr lang="en-US" sz="2800" dirty="0">
                <a:solidFill>
                  <a:srgbClr val="002060"/>
                </a:solidFill>
              </a:rPr>
              <a:t> for scalability.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866331-4306-D27A-2F5A-BEEA9EF3B7FC}"/>
              </a:ext>
            </a:extLst>
          </p:cNvPr>
          <p:cNvSpPr/>
          <p:nvPr/>
        </p:nvSpPr>
        <p:spPr>
          <a:xfrm>
            <a:off x="2969232" y="472611"/>
            <a:ext cx="6123397" cy="667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Future Enhancement</a:t>
            </a:r>
          </a:p>
        </p:txBody>
      </p:sp>
    </p:spTree>
    <p:extLst>
      <p:ext uri="{BB962C8B-B14F-4D97-AF65-F5344CB8AC3E}">
        <p14:creationId xmlns:p14="http://schemas.microsoft.com/office/powerpoint/2010/main" val="86276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2C4326-2983-FCE4-F859-973574AEA90C}"/>
              </a:ext>
            </a:extLst>
          </p:cNvPr>
          <p:cNvSpPr txBox="1"/>
          <p:nvPr/>
        </p:nvSpPr>
        <p:spPr>
          <a:xfrm>
            <a:off x="287677" y="1307910"/>
            <a:ext cx="115378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 this project, we successfully implemented a </a:t>
            </a:r>
            <a:r>
              <a:rPr lang="en-US" sz="2400" b="1" dirty="0">
                <a:solidFill>
                  <a:srgbClr val="002060"/>
                </a:solidFill>
              </a:rPr>
              <a:t>vehicle detection, number plate recognition, and speed measurement system</a:t>
            </a:r>
            <a:r>
              <a:rPr lang="en-US" sz="2400" dirty="0">
                <a:solidFill>
                  <a:srgbClr val="002060"/>
                </a:solidFill>
              </a:rPr>
              <a:t> using </a:t>
            </a:r>
            <a:r>
              <a:rPr lang="en-US" sz="2400" b="1" dirty="0">
                <a:solidFill>
                  <a:srgbClr val="002060"/>
                </a:solidFill>
              </a:rPr>
              <a:t>YOLO, OpenCV, Tesseract OCR, and tracking algorithms</a:t>
            </a:r>
            <a:r>
              <a:rPr lang="en-US" sz="2400" dirty="0">
                <a:solidFill>
                  <a:srgbClr val="002060"/>
                </a:solidFill>
              </a:rPr>
              <a:t>. The system detects vehicles in a video, identifies their number plates, extracts text using OCR, and calculates their speed based on movement over time.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This system can help in </a:t>
            </a:r>
            <a:r>
              <a:rPr lang="en-US" sz="2400" b="1" dirty="0">
                <a:solidFill>
                  <a:srgbClr val="002060"/>
                </a:solidFill>
              </a:rPr>
              <a:t>traffic monitoring, speed violation detection, and smart city solutions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Future improvements could include </a:t>
            </a:r>
            <a:r>
              <a:rPr lang="en-US" sz="2400" b="1" dirty="0">
                <a:solidFill>
                  <a:srgbClr val="002060"/>
                </a:solidFill>
              </a:rPr>
              <a:t>better OCR accuracy, multi-lane tracking, and integration with databases for real-time reporting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We will also use </a:t>
            </a:r>
            <a:r>
              <a:rPr lang="en-US" sz="2400" b="1" dirty="0">
                <a:solidFill>
                  <a:srgbClr val="002060"/>
                </a:solidFill>
              </a:rPr>
              <a:t>Kafka and Spark Streaming</a:t>
            </a:r>
            <a:r>
              <a:rPr lang="en-US" sz="2400" dirty="0">
                <a:solidFill>
                  <a:srgbClr val="002060"/>
                </a:solidFill>
              </a:rPr>
              <a:t> for real-time data processing and Airflow for workflow automation. The project can be deployed on cloud platforms like </a:t>
            </a:r>
            <a:r>
              <a:rPr lang="en-US" sz="2400" b="1" dirty="0">
                <a:solidFill>
                  <a:srgbClr val="002060"/>
                </a:solidFill>
              </a:rPr>
              <a:t>AWS, Render, or Google </a:t>
            </a:r>
            <a:r>
              <a:rPr lang="en-US" sz="2400" b="1" dirty="0" err="1">
                <a:solidFill>
                  <a:srgbClr val="002060"/>
                </a:solidFill>
              </a:rPr>
              <a:t>Colab</a:t>
            </a:r>
            <a:r>
              <a:rPr lang="en-US" sz="2400" dirty="0">
                <a:solidFill>
                  <a:srgbClr val="002060"/>
                </a:solidFill>
              </a:rPr>
              <a:t> for scalability.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8647F4-1FF6-355E-63C2-C48D1002B48A}"/>
              </a:ext>
            </a:extLst>
          </p:cNvPr>
          <p:cNvSpPr/>
          <p:nvPr/>
        </p:nvSpPr>
        <p:spPr>
          <a:xfrm>
            <a:off x="3953838" y="493159"/>
            <a:ext cx="4284324" cy="5650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101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3A06-F328-E712-D6D5-5492A907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684E-BABE-245E-E646-F0B9F8EA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. Vehicle Number plate and object detection.</a:t>
            </a:r>
          </a:p>
          <a:p>
            <a:pPr marL="45720" indent="0">
              <a:buNone/>
            </a:pP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Number plate text generate by using Tesseract Optical Character Recognition (OCR).</a:t>
            </a:r>
          </a:p>
          <a:p>
            <a:pPr marL="45720" indent="0">
              <a:buNone/>
            </a:pP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Measure the vehicle’s speed using object Tracking.</a:t>
            </a:r>
          </a:p>
          <a:p>
            <a:pPr marL="45720" indent="0">
              <a:buNone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11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6F5C-5D23-8017-9312-440A1EB8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Gathering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645C-13AD-7C8A-4E11-2F4BC018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Data Sources:-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Kaggle and </a:t>
            </a:r>
            <a:r>
              <a:rPr lang="en-IN" sz="2400" b="1" dirty="0" err="1">
                <a:solidFill>
                  <a:schemeClr val="accent4">
                    <a:lumMod val="50000"/>
                  </a:schemeClr>
                </a:solidFill>
              </a:rPr>
              <a:t>RoboFlow</a:t>
            </a: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 for Image Data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C00000"/>
                </a:solidFill>
              </a:rPr>
              <a:t>Image Labelling:-</a:t>
            </a:r>
          </a:p>
          <a:p>
            <a:pPr marL="45720" indent="0">
              <a:buNone/>
            </a:pPr>
            <a:r>
              <a:rPr lang="en-IN" sz="2400" b="1" dirty="0">
                <a:solidFill>
                  <a:srgbClr val="C00000"/>
                </a:solidFill>
              </a:rPr>
              <a:t>	 </a:t>
            </a:r>
            <a:r>
              <a:rPr lang="en-IN" sz="2400" b="1" dirty="0">
                <a:solidFill>
                  <a:srgbClr val="002060"/>
                </a:solidFill>
              </a:rPr>
              <a:t>  </a:t>
            </a:r>
            <a:r>
              <a:rPr lang="en-IN" sz="2400" b="1" dirty="0" err="1">
                <a:solidFill>
                  <a:srgbClr val="002060"/>
                </a:solidFill>
              </a:rPr>
              <a:t>Labelimg</a:t>
            </a:r>
            <a:r>
              <a:rPr lang="en-IN" sz="2400" b="1" dirty="0">
                <a:solidFill>
                  <a:srgbClr val="002060"/>
                </a:solidFill>
              </a:rPr>
              <a:t>  tool use for Image Annotation(Manually)</a:t>
            </a:r>
          </a:p>
          <a:p>
            <a:pPr marL="45720" indent="0">
              <a:buNone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45720" indent="0">
              <a:buNone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478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49FD2E-293E-AADE-03D5-C9191C1E7F5E}"/>
              </a:ext>
            </a:extLst>
          </p:cNvPr>
          <p:cNvSpPr/>
          <p:nvPr/>
        </p:nvSpPr>
        <p:spPr>
          <a:xfrm>
            <a:off x="616449" y="575353"/>
            <a:ext cx="10346077" cy="770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Flow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FAE67A-6BAE-859F-B1A1-D1FE44D49A4A}"/>
              </a:ext>
            </a:extLst>
          </p:cNvPr>
          <p:cNvSpPr/>
          <p:nvPr/>
        </p:nvSpPr>
        <p:spPr>
          <a:xfrm>
            <a:off x="4685015" y="1489753"/>
            <a:ext cx="2661007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Data Gathering and Preprocessing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A10123-95EE-479B-A6A3-59740468DFCF}"/>
              </a:ext>
            </a:extLst>
          </p:cNvPr>
          <p:cNvSpPr/>
          <p:nvPr/>
        </p:nvSpPr>
        <p:spPr>
          <a:xfrm>
            <a:off x="4685015" y="3174714"/>
            <a:ext cx="2661007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Model Generator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ECDBD9-2621-B93F-9EE0-6CECD0701B9A}"/>
              </a:ext>
            </a:extLst>
          </p:cNvPr>
          <p:cNvSpPr/>
          <p:nvPr/>
        </p:nvSpPr>
        <p:spPr>
          <a:xfrm>
            <a:off x="462336" y="5178175"/>
            <a:ext cx="2794571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Object-Type and Number plate Detection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89A7FC-081C-50BD-9FC0-DC2DCF9DC999}"/>
              </a:ext>
            </a:extLst>
          </p:cNvPr>
          <p:cNvSpPr/>
          <p:nvPr/>
        </p:nvSpPr>
        <p:spPr>
          <a:xfrm>
            <a:off x="4685015" y="5178175"/>
            <a:ext cx="2661007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Text Generation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F10C26-F2E2-528D-02FB-73AD5B5FE4DF}"/>
              </a:ext>
            </a:extLst>
          </p:cNvPr>
          <p:cNvSpPr/>
          <p:nvPr/>
        </p:nvSpPr>
        <p:spPr>
          <a:xfrm>
            <a:off x="9037833" y="5178175"/>
            <a:ext cx="2390454" cy="11815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Speed Measurement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5F5BC4-9776-0C73-0054-C8A327CDCB3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15519" y="2671281"/>
            <a:ext cx="0" cy="50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906BAA-29DC-F5AF-CA0F-C754E677417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15519" y="4356242"/>
            <a:ext cx="0" cy="82193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038E2-E6D6-9ADC-529A-D91269CB15A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59622" y="4356242"/>
            <a:ext cx="4155897" cy="8219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A8E2E4-8221-8340-C172-A1CFE3C81DE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15519" y="4356242"/>
            <a:ext cx="4217541" cy="8219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9E31-5BB2-DB6B-E4DE-8DB3D47D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10" y="609600"/>
            <a:ext cx="10518510" cy="1356360"/>
          </a:xfrm>
        </p:spPr>
        <p:txBody>
          <a:bodyPr/>
          <a:lstStyle/>
          <a:p>
            <a:r>
              <a:rPr lang="en-IN" b="1" dirty="0"/>
              <a:t>Libraries Uses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5D1C984-59EB-093F-D80D-B0B817C15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321" y="1944081"/>
            <a:ext cx="1134266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ultralytics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         Provides YOLO models for object detection and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Handles image and video processing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pytesseract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      Extracts text from images using OCR (Optical Character Recognition).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for deep learning and AI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              Handles numerical computations and matrix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-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Manages structured data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                Processes and manipulates images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         Plots and visualizes data graphically.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             Enhances interactive Python shell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      Provides tools for annotating and tracking objects in computer vision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byteTrack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         Implements multi-object tracking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ByteTrack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algorithm. </a:t>
            </a:r>
          </a:p>
        </p:txBody>
      </p:sp>
    </p:spTree>
    <p:extLst>
      <p:ext uri="{BB962C8B-B14F-4D97-AF65-F5344CB8AC3E}">
        <p14:creationId xmlns:p14="http://schemas.microsoft.com/office/powerpoint/2010/main" val="100645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4811-64B3-8D39-62A9-80F5BFCE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61" y="311650"/>
            <a:ext cx="9875520" cy="1356360"/>
          </a:xfrm>
        </p:spPr>
        <p:txBody>
          <a:bodyPr/>
          <a:lstStyle/>
          <a:p>
            <a:pPr algn="ctr"/>
            <a:r>
              <a:rPr lang="en-IN" b="1" dirty="0"/>
              <a:t>Image Labelling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FF47D-18C7-2081-3C12-5080AE84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5" y="3223461"/>
            <a:ext cx="5406189" cy="3185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E363B-6394-E1DF-BF35-53F89915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2" y="1576336"/>
            <a:ext cx="5839328" cy="32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3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0E2D-B3B4-4824-FC52-B3ABFD50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Vehicle-Type  And Number plate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8905E3-DEA5-6301-38F9-D772ED7F2F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7516" y="2356930"/>
            <a:ext cx="6516922" cy="27493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AC0BA-9993-124C-E3A5-A75E24C77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9326" y="2057400"/>
            <a:ext cx="2803166" cy="40233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Here we are trying to find out the vehicle-type and also detect the number plate only.</a:t>
            </a:r>
          </a:p>
        </p:txBody>
      </p:sp>
    </p:spTree>
    <p:extLst>
      <p:ext uri="{BB962C8B-B14F-4D97-AF65-F5344CB8AC3E}">
        <p14:creationId xmlns:p14="http://schemas.microsoft.com/office/powerpoint/2010/main" val="195625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0E32-48D4-2FF1-C9D9-2624A650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Text Generation for Number Plate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83FF8-ED1B-2EC7-F315-5BAE284318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8299" y="2270589"/>
            <a:ext cx="6922678" cy="32774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DDC-2CCF-94D6-751F-28E44015B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9168" y="2057400"/>
            <a:ext cx="3933323" cy="402336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For number plate text generation, we use </a:t>
            </a:r>
            <a:r>
              <a:rPr lang="en-US" sz="2400" b="1" dirty="0" err="1">
                <a:solidFill>
                  <a:srgbClr val="002060"/>
                </a:solidFill>
              </a:rPr>
              <a:t>PyTesseract</a:t>
            </a:r>
            <a:r>
              <a:rPr lang="en-US" sz="2400" b="1" dirty="0">
                <a:solidFill>
                  <a:srgbClr val="002060"/>
                </a:solidFill>
              </a:rPr>
              <a:t> OCR</a:t>
            </a:r>
            <a:r>
              <a:rPr lang="en-US" sz="2400" dirty="0">
                <a:solidFill>
                  <a:srgbClr val="002060"/>
                </a:solidFill>
              </a:rPr>
              <a:t>, which extracts text from detected number plates. It processes cropped plate images, recognizes characters, and converts them into readable alphanumeric text.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9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A234-4C5D-70DF-D92E-AFFEA936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Speed Measurement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55132-6FF6-4C7D-FC80-0E0B8AB29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980" y="1859621"/>
            <a:ext cx="6941300" cy="385280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4CB7F-CB2B-3493-A9EC-FCEEADBA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3280" y="1965960"/>
            <a:ext cx="4616260" cy="4114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Speed measurement is done by tracking a vehicle's position across frames, calculating the distance moved, and dividing by the time taken. The result is converted to km/h using a scaling factor.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908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234</TotalTime>
  <Words>535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Corbel</vt:lpstr>
      <vt:lpstr>Wingdings</vt:lpstr>
      <vt:lpstr>Basis</vt:lpstr>
      <vt:lpstr>Vehicle Object &amp; Number Plate Recognition, Text generation and  Speed Measurement </vt:lpstr>
      <vt:lpstr>Problem Statements</vt:lpstr>
      <vt:lpstr>Data Gathering &amp; Pre-Processing</vt:lpstr>
      <vt:lpstr>PowerPoint Presentation</vt:lpstr>
      <vt:lpstr>Libraries Uses</vt:lpstr>
      <vt:lpstr>Image Labelling</vt:lpstr>
      <vt:lpstr>Vehicle-Type  And Number plate Detection</vt:lpstr>
      <vt:lpstr>Text Generation for Number Plate </vt:lpstr>
      <vt:lpstr>Speed Measurement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jain</dc:creator>
  <cp:lastModifiedBy>sachin jain</cp:lastModifiedBy>
  <cp:revision>4</cp:revision>
  <dcterms:created xsi:type="dcterms:W3CDTF">2025-02-11T05:50:13Z</dcterms:created>
  <dcterms:modified xsi:type="dcterms:W3CDTF">2025-02-11T09:44:26Z</dcterms:modified>
</cp:coreProperties>
</file>