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8" r:id="rId5"/>
    <p:sldId id="278" r:id="rId6"/>
    <p:sldId id="264" r:id="rId7"/>
    <p:sldId id="284" r:id="rId8"/>
    <p:sldId id="265" r:id="rId9"/>
    <p:sldId id="270" r:id="rId10"/>
    <p:sldId id="266" r:id="rId11"/>
    <p:sldId id="282" r:id="rId12"/>
    <p:sldId id="285"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08B"/>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371B2-BA37-4EF1-AA58-E6D4AA532C69}" v="7" dt="2024-05-24T06:10:07.249"/>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0"/>
  </p:normalViewPr>
  <p:slideViewPr>
    <p:cSldViewPr snapToGrid="0" showGuides="1">
      <p:cViewPr varScale="1">
        <p:scale>
          <a:sx n="47" d="100"/>
          <a:sy n="47" d="100"/>
        </p:scale>
        <p:origin x="1046" y="43"/>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B0D08-3F70-45DC-BF44-68CEB6F5D634}"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IN"/>
        </a:p>
      </dgm:t>
    </dgm:pt>
    <dgm:pt modelId="{CEE5DED6-4E1D-47C7-AE9D-91E71ACF3755}">
      <dgm:prSet/>
      <dgm:spPr>
        <a:solidFill>
          <a:srgbClr val="FC908B"/>
        </a:solidFill>
      </dgm:spPr>
      <dgm:t>
        <a:bodyPr/>
        <a:lstStyle/>
        <a:p>
          <a:r>
            <a:rPr lang="en-US" dirty="0"/>
            <a:t>Daily services data</a:t>
          </a:r>
          <a:endParaRPr lang="en-IN" dirty="0"/>
        </a:p>
      </dgm:t>
    </dgm:pt>
    <dgm:pt modelId="{54286338-E44C-4639-864F-252D4D145FAD}" type="parTrans" cxnId="{D8EB4300-AE73-4A6D-BDFE-5E8E4108BD49}">
      <dgm:prSet/>
      <dgm:spPr/>
      <dgm:t>
        <a:bodyPr/>
        <a:lstStyle/>
        <a:p>
          <a:endParaRPr lang="en-IN"/>
        </a:p>
      </dgm:t>
    </dgm:pt>
    <dgm:pt modelId="{90CB59FA-4CCC-4042-A928-1B7209263984}" type="sibTrans" cxnId="{D8EB4300-AE73-4A6D-BDFE-5E8E4108BD49}">
      <dgm:prSet/>
      <dgm:spPr/>
      <dgm:t>
        <a:bodyPr/>
        <a:lstStyle/>
        <a:p>
          <a:endParaRPr lang="en-IN"/>
        </a:p>
      </dgm:t>
    </dgm:pt>
    <dgm:pt modelId="{561192E0-616E-47B8-91C1-8694EE6933F1}">
      <dgm:prSet custT="1"/>
      <dgm:spPr>
        <a:solidFill>
          <a:schemeClr val="bg2"/>
        </a:solidFill>
      </dgm:spPr>
      <dgm:t>
        <a:bodyPr/>
        <a:lstStyle/>
        <a:p>
          <a:r>
            <a:rPr lang="en-IN" sz="1100" dirty="0"/>
            <a:t>From Jan 2023 – June 2023</a:t>
          </a:r>
        </a:p>
      </dgm:t>
    </dgm:pt>
    <dgm:pt modelId="{11008EAA-CDFB-473C-A53E-A9972115A6F9}" type="parTrans" cxnId="{15B5AB9E-9205-449F-866C-EB302E5C1A24}">
      <dgm:prSet/>
      <dgm:spPr/>
      <dgm:t>
        <a:bodyPr/>
        <a:lstStyle/>
        <a:p>
          <a:endParaRPr lang="en-IN"/>
        </a:p>
      </dgm:t>
    </dgm:pt>
    <dgm:pt modelId="{85572F7B-A24B-4FE9-9A0C-1A34D22B1596}" type="sibTrans" cxnId="{15B5AB9E-9205-449F-866C-EB302E5C1A24}">
      <dgm:prSet/>
      <dgm:spPr/>
      <dgm:t>
        <a:bodyPr/>
        <a:lstStyle/>
        <a:p>
          <a:endParaRPr lang="en-IN"/>
        </a:p>
      </dgm:t>
    </dgm:pt>
    <dgm:pt modelId="{DB5A3A28-1E10-4DEE-892E-1B6F445CA57D}">
      <dgm:prSet/>
      <dgm:spPr>
        <a:solidFill>
          <a:srgbClr val="FC908B"/>
        </a:solidFill>
      </dgm:spPr>
      <dgm:t>
        <a:bodyPr/>
        <a:lstStyle/>
        <a:p>
          <a:r>
            <a:rPr lang="en-US" dirty="0"/>
            <a:t>Service List</a:t>
          </a:r>
          <a:endParaRPr lang="en-IN" dirty="0"/>
        </a:p>
      </dgm:t>
    </dgm:pt>
    <dgm:pt modelId="{32DD3872-E40C-43C9-9D05-56DFFA3354D4}" type="parTrans" cxnId="{5FD2C038-C6E7-43C3-A738-B5C9AA40AD7A}">
      <dgm:prSet/>
      <dgm:spPr/>
      <dgm:t>
        <a:bodyPr/>
        <a:lstStyle/>
        <a:p>
          <a:endParaRPr lang="en-IN"/>
        </a:p>
      </dgm:t>
    </dgm:pt>
    <dgm:pt modelId="{D1B33F96-34AB-4AFC-8537-8FAA69CE7EEE}" type="sibTrans" cxnId="{5FD2C038-C6E7-43C3-A738-B5C9AA40AD7A}">
      <dgm:prSet/>
      <dgm:spPr/>
      <dgm:t>
        <a:bodyPr/>
        <a:lstStyle/>
        <a:p>
          <a:endParaRPr lang="en-IN"/>
        </a:p>
      </dgm:t>
    </dgm:pt>
    <dgm:pt modelId="{2EE140E6-833B-4433-A8D9-49BEE846370A}">
      <dgm:prSet/>
      <dgm:spPr>
        <a:solidFill>
          <a:srgbClr val="FC908B"/>
        </a:solidFill>
      </dgm:spPr>
      <dgm:t>
        <a:bodyPr/>
        <a:lstStyle/>
        <a:p>
          <a:r>
            <a:rPr lang="en-US" dirty="0"/>
            <a:t>Fixed Expenditure Data</a:t>
          </a:r>
          <a:endParaRPr lang="en-IN" dirty="0"/>
        </a:p>
      </dgm:t>
    </dgm:pt>
    <dgm:pt modelId="{9968DA52-4A2E-459E-AB39-F16342C83F9F}" type="parTrans" cxnId="{84179557-3B34-4BEA-B299-D9E55BC673FB}">
      <dgm:prSet/>
      <dgm:spPr/>
      <dgm:t>
        <a:bodyPr/>
        <a:lstStyle/>
        <a:p>
          <a:endParaRPr lang="en-IN"/>
        </a:p>
      </dgm:t>
    </dgm:pt>
    <dgm:pt modelId="{72FADDF7-2520-4816-873C-528B52F16062}" type="sibTrans" cxnId="{84179557-3B34-4BEA-B299-D9E55BC673FB}">
      <dgm:prSet/>
      <dgm:spPr/>
      <dgm:t>
        <a:bodyPr/>
        <a:lstStyle/>
        <a:p>
          <a:endParaRPr lang="en-IN"/>
        </a:p>
      </dgm:t>
    </dgm:pt>
    <dgm:pt modelId="{2739FBEA-9BCD-4BF3-8865-5F34564B8718}">
      <dgm:prSet custT="1"/>
      <dgm:spPr>
        <a:solidFill>
          <a:schemeClr val="bg2"/>
        </a:solidFill>
      </dgm:spPr>
      <dgm:t>
        <a:bodyPr/>
        <a:lstStyle/>
        <a:p>
          <a:r>
            <a:rPr lang="en-IN" sz="1100" dirty="0"/>
            <a:t>Water bills</a:t>
          </a:r>
        </a:p>
      </dgm:t>
    </dgm:pt>
    <dgm:pt modelId="{B4581ECE-946E-483F-A7F7-6B4E98C849C7}" type="parTrans" cxnId="{33CF2986-EC4B-4A2F-87F3-2A1B2B461DED}">
      <dgm:prSet/>
      <dgm:spPr/>
      <dgm:t>
        <a:bodyPr/>
        <a:lstStyle/>
        <a:p>
          <a:endParaRPr lang="en-IN"/>
        </a:p>
      </dgm:t>
    </dgm:pt>
    <dgm:pt modelId="{728E1825-1E15-49DA-8D19-D3669E5BFE3E}" type="sibTrans" cxnId="{33CF2986-EC4B-4A2F-87F3-2A1B2B461DED}">
      <dgm:prSet/>
      <dgm:spPr/>
      <dgm:t>
        <a:bodyPr/>
        <a:lstStyle/>
        <a:p>
          <a:endParaRPr lang="en-IN"/>
        </a:p>
      </dgm:t>
    </dgm:pt>
    <dgm:pt modelId="{1199E636-7EFF-47F1-BFCD-FC146483A9FC}">
      <dgm:prSet custT="1"/>
      <dgm:spPr>
        <a:solidFill>
          <a:schemeClr val="bg2"/>
        </a:solidFill>
      </dgm:spPr>
      <dgm:t>
        <a:bodyPr/>
        <a:lstStyle/>
        <a:p>
          <a:r>
            <a:rPr lang="en-IN" sz="1100" dirty="0"/>
            <a:t>Electricity bills</a:t>
          </a:r>
        </a:p>
      </dgm:t>
    </dgm:pt>
    <dgm:pt modelId="{60A25397-9D7B-4853-AFDA-521058706D61}" type="parTrans" cxnId="{84B1AB62-A364-4FB4-BE37-EC62D947FB31}">
      <dgm:prSet/>
      <dgm:spPr/>
      <dgm:t>
        <a:bodyPr/>
        <a:lstStyle/>
        <a:p>
          <a:endParaRPr lang="en-IN"/>
        </a:p>
      </dgm:t>
    </dgm:pt>
    <dgm:pt modelId="{F588F3D5-7FAD-41B3-B44C-46CD3AFC5B7E}" type="sibTrans" cxnId="{84B1AB62-A364-4FB4-BE37-EC62D947FB31}">
      <dgm:prSet/>
      <dgm:spPr/>
      <dgm:t>
        <a:bodyPr/>
        <a:lstStyle/>
        <a:p>
          <a:endParaRPr lang="en-IN"/>
        </a:p>
      </dgm:t>
    </dgm:pt>
    <dgm:pt modelId="{197BEE90-A1A1-4EDA-BD25-9F81B82A7F04}">
      <dgm:prSet custT="1"/>
      <dgm:spPr>
        <a:solidFill>
          <a:schemeClr val="bg2"/>
        </a:solidFill>
      </dgm:spPr>
      <dgm:t>
        <a:bodyPr/>
        <a:lstStyle/>
        <a:p>
          <a:r>
            <a:rPr lang="en-IN" sz="1100" dirty="0"/>
            <a:t>Maid charges</a:t>
          </a:r>
        </a:p>
      </dgm:t>
    </dgm:pt>
    <dgm:pt modelId="{C0DFCD97-835C-4A30-AF35-7BBF179929DB}" type="parTrans" cxnId="{40FA67AB-8A1A-489F-B1D2-9D2BB2F92B10}">
      <dgm:prSet/>
      <dgm:spPr/>
      <dgm:t>
        <a:bodyPr/>
        <a:lstStyle/>
        <a:p>
          <a:endParaRPr lang="en-IN"/>
        </a:p>
      </dgm:t>
    </dgm:pt>
    <dgm:pt modelId="{70D087F5-7443-4834-8D47-79C9344987BC}" type="sibTrans" cxnId="{40FA67AB-8A1A-489F-B1D2-9D2BB2F92B10}">
      <dgm:prSet/>
      <dgm:spPr/>
      <dgm:t>
        <a:bodyPr/>
        <a:lstStyle/>
        <a:p>
          <a:endParaRPr lang="en-IN"/>
        </a:p>
      </dgm:t>
    </dgm:pt>
    <dgm:pt modelId="{2E47FC49-869A-4E3A-9E0B-17AEDB51F2F1}">
      <dgm:prSet custT="1"/>
      <dgm:spPr>
        <a:solidFill>
          <a:schemeClr val="bg2"/>
        </a:solidFill>
      </dgm:spPr>
      <dgm:t>
        <a:bodyPr/>
        <a:lstStyle/>
        <a:p>
          <a:r>
            <a:rPr lang="en-IN" sz="1100" dirty="0"/>
            <a:t>Refreshment Charges</a:t>
          </a:r>
        </a:p>
      </dgm:t>
    </dgm:pt>
    <dgm:pt modelId="{C8DC807F-6062-4E04-B8DD-3210786D534E}" type="parTrans" cxnId="{06F5C29B-E8DF-4D37-BE6D-3E013CD28CAD}">
      <dgm:prSet/>
      <dgm:spPr/>
      <dgm:t>
        <a:bodyPr/>
        <a:lstStyle/>
        <a:p>
          <a:endParaRPr lang="en-IN"/>
        </a:p>
      </dgm:t>
    </dgm:pt>
    <dgm:pt modelId="{89B19FF0-4DB3-4088-86A3-87C6E1E46048}" type="sibTrans" cxnId="{06F5C29B-E8DF-4D37-BE6D-3E013CD28CAD}">
      <dgm:prSet/>
      <dgm:spPr/>
      <dgm:t>
        <a:bodyPr/>
        <a:lstStyle/>
        <a:p>
          <a:endParaRPr lang="en-IN"/>
        </a:p>
      </dgm:t>
    </dgm:pt>
    <dgm:pt modelId="{36626F7E-5D47-4DFD-B1ED-9070AD540FAA}">
      <dgm:prSet custT="1"/>
      <dgm:spPr>
        <a:solidFill>
          <a:schemeClr val="bg2"/>
        </a:solidFill>
      </dgm:spPr>
      <dgm:t>
        <a:bodyPr/>
        <a:lstStyle/>
        <a:p>
          <a:r>
            <a:rPr lang="en-IN" sz="1100" dirty="0"/>
            <a:t>Include product cost for each service</a:t>
          </a:r>
        </a:p>
      </dgm:t>
    </dgm:pt>
    <dgm:pt modelId="{A8A18872-167C-47F6-BD8F-F0A3BFB505CF}" type="parTrans" cxnId="{073E8A90-DA6C-488C-96DA-1E38EF57A973}">
      <dgm:prSet/>
      <dgm:spPr/>
      <dgm:t>
        <a:bodyPr/>
        <a:lstStyle/>
        <a:p>
          <a:endParaRPr lang="en-IN"/>
        </a:p>
      </dgm:t>
    </dgm:pt>
    <dgm:pt modelId="{2FF5B932-B856-43C0-81FB-B587FB2C1332}" type="sibTrans" cxnId="{073E8A90-DA6C-488C-96DA-1E38EF57A973}">
      <dgm:prSet/>
      <dgm:spPr/>
      <dgm:t>
        <a:bodyPr/>
        <a:lstStyle/>
        <a:p>
          <a:endParaRPr lang="en-IN"/>
        </a:p>
      </dgm:t>
    </dgm:pt>
    <dgm:pt modelId="{DC7591DF-578C-41B6-96FC-97B66FF6B6EB}">
      <dgm:prSet custT="1"/>
      <dgm:spPr>
        <a:solidFill>
          <a:schemeClr val="bg2"/>
        </a:solidFill>
      </dgm:spPr>
      <dgm:t>
        <a:bodyPr/>
        <a:lstStyle/>
        <a:p>
          <a:r>
            <a:rPr lang="en-IN" sz="1100" dirty="0"/>
            <a:t>Divided in Categories</a:t>
          </a:r>
        </a:p>
      </dgm:t>
    </dgm:pt>
    <dgm:pt modelId="{5ADC1263-2042-4E34-B38D-E6C60C45F29B}" type="parTrans" cxnId="{B6A18170-3F97-4923-97E3-EB608A74579E}">
      <dgm:prSet/>
      <dgm:spPr/>
      <dgm:t>
        <a:bodyPr/>
        <a:lstStyle/>
        <a:p>
          <a:endParaRPr lang="en-IN"/>
        </a:p>
      </dgm:t>
    </dgm:pt>
    <dgm:pt modelId="{E43DE856-6C99-4178-832F-DF10B7D1BB10}" type="sibTrans" cxnId="{B6A18170-3F97-4923-97E3-EB608A74579E}">
      <dgm:prSet/>
      <dgm:spPr/>
      <dgm:t>
        <a:bodyPr/>
        <a:lstStyle/>
        <a:p>
          <a:endParaRPr lang="en-IN"/>
        </a:p>
      </dgm:t>
    </dgm:pt>
    <dgm:pt modelId="{29A8123C-2B44-42A5-A9AF-5AA5A9E54FB5}" type="pres">
      <dgm:prSet presAssocID="{165B0D08-3F70-45DC-BF44-68CEB6F5D634}" presName="Name0" presStyleCnt="0">
        <dgm:presLayoutVars>
          <dgm:dir/>
          <dgm:animLvl val="lvl"/>
          <dgm:resizeHandles val="exact"/>
        </dgm:presLayoutVars>
      </dgm:prSet>
      <dgm:spPr/>
    </dgm:pt>
    <dgm:pt modelId="{6789C04D-A241-4BFE-9E3E-6E37958634EC}" type="pres">
      <dgm:prSet presAssocID="{CEE5DED6-4E1D-47C7-AE9D-91E71ACF3755}" presName="linNode" presStyleCnt="0"/>
      <dgm:spPr/>
    </dgm:pt>
    <dgm:pt modelId="{43649424-876C-4310-BED4-474AB4754105}" type="pres">
      <dgm:prSet presAssocID="{CEE5DED6-4E1D-47C7-AE9D-91E71ACF3755}" presName="parentText" presStyleLbl="node1" presStyleIdx="0" presStyleCnt="3">
        <dgm:presLayoutVars>
          <dgm:chMax val="1"/>
          <dgm:bulletEnabled val="1"/>
        </dgm:presLayoutVars>
      </dgm:prSet>
      <dgm:spPr/>
    </dgm:pt>
    <dgm:pt modelId="{24DFCD61-3807-498F-BA0F-29FA299CBBA8}" type="pres">
      <dgm:prSet presAssocID="{CEE5DED6-4E1D-47C7-AE9D-91E71ACF3755}" presName="descendantText" presStyleLbl="alignAccFollowNode1" presStyleIdx="0" presStyleCnt="3">
        <dgm:presLayoutVars>
          <dgm:bulletEnabled val="1"/>
        </dgm:presLayoutVars>
      </dgm:prSet>
      <dgm:spPr/>
    </dgm:pt>
    <dgm:pt modelId="{A1924B3C-283C-4964-8724-2656A12C2925}" type="pres">
      <dgm:prSet presAssocID="{90CB59FA-4CCC-4042-A928-1B7209263984}" presName="sp" presStyleCnt="0"/>
      <dgm:spPr/>
    </dgm:pt>
    <dgm:pt modelId="{07985EA1-F447-4C0E-A10C-76F1EE68165D}" type="pres">
      <dgm:prSet presAssocID="{DB5A3A28-1E10-4DEE-892E-1B6F445CA57D}" presName="linNode" presStyleCnt="0"/>
      <dgm:spPr/>
    </dgm:pt>
    <dgm:pt modelId="{5E65EAAF-886B-4E5F-86A2-5D9480EBC64B}" type="pres">
      <dgm:prSet presAssocID="{DB5A3A28-1E10-4DEE-892E-1B6F445CA57D}" presName="parentText" presStyleLbl="node1" presStyleIdx="1" presStyleCnt="3">
        <dgm:presLayoutVars>
          <dgm:chMax val="1"/>
          <dgm:bulletEnabled val="1"/>
        </dgm:presLayoutVars>
      </dgm:prSet>
      <dgm:spPr/>
    </dgm:pt>
    <dgm:pt modelId="{479BDB2C-B1AB-4940-9B62-D99E49609D21}" type="pres">
      <dgm:prSet presAssocID="{DB5A3A28-1E10-4DEE-892E-1B6F445CA57D}" presName="descendantText" presStyleLbl="alignAccFollowNode1" presStyleIdx="1" presStyleCnt="3">
        <dgm:presLayoutVars>
          <dgm:bulletEnabled val="1"/>
        </dgm:presLayoutVars>
      </dgm:prSet>
      <dgm:spPr/>
    </dgm:pt>
    <dgm:pt modelId="{2DD70CD5-8214-48B6-A52B-4810DC20F715}" type="pres">
      <dgm:prSet presAssocID="{D1B33F96-34AB-4AFC-8537-8FAA69CE7EEE}" presName="sp" presStyleCnt="0"/>
      <dgm:spPr/>
    </dgm:pt>
    <dgm:pt modelId="{71F3594D-CB6A-460B-9264-D6AB51EB7D35}" type="pres">
      <dgm:prSet presAssocID="{2EE140E6-833B-4433-A8D9-49BEE846370A}" presName="linNode" presStyleCnt="0"/>
      <dgm:spPr/>
    </dgm:pt>
    <dgm:pt modelId="{49C3CFA2-F7FA-4A8A-87CD-13923EF4FFD9}" type="pres">
      <dgm:prSet presAssocID="{2EE140E6-833B-4433-A8D9-49BEE846370A}" presName="parentText" presStyleLbl="node1" presStyleIdx="2" presStyleCnt="3">
        <dgm:presLayoutVars>
          <dgm:chMax val="1"/>
          <dgm:bulletEnabled val="1"/>
        </dgm:presLayoutVars>
      </dgm:prSet>
      <dgm:spPr/>
    </dgm:pt>
    <dgm:pt modelId="{21DE7DA1-0891-4668-8516-D59EE014BFF9}" type="pres">
      <dgm:prSet presAssocID="{2EE140E6-833B-4433-A8D9-49BEE846370A}" presName="descendantText" presStyleLbl="alignAccFollowNode1" presStyleIdx="2" presStyleCnt="3">
        <dgm:presLayoutVars>
          <dgm:bulletEnabled val="1"/>
        </dgm:presLayoutVars>
      </dgm:prSet>
      <dgm:spPr/>
    </dgm:pt>
  </dgm:ptLst>
  <dgm:cxnLst>
    <dgm:cxn modelId="{D8EB4300-AE73-4A6D-BDFE-5E8E4108BD49}" srcId="{165B0D08-3F70-45DC-BF44-68CEB6F5D634}" destId="{CEE5DED6-4E1D-47C7-AE9D-91E71ACF3755}" srcOrd="0" destOrd="0" parTransId="{54286338-E44C-4639-864F-252D4D145FAD}" sibTransId="{90CB59FA-4CCC-4042-A928-1B7209263984}"/>
    <dgm:cxn modelId="{9B490008-FD10-4490-AE80-5B4FA0782322}" type="presOf" srcId="{197BEE90-A1A1-4EDA-BD25-9F81B82A7F04}" destId="{21DE7DA1-0891-4668-8516-D59EE014BFF9}" srcOrd="0" destOrd="2" presId="urn:microsoft.com/office/officeart/2005/8/layout/vList5"/>
    <dgm:cxn modelId="{8A869D17-9A4B-46D0-9DAD-6BD78FAC0EA0}" type="presOf" srcId="{1199E636-7EFF-47F1-BFCD-FC146483A9FC}" destId="{21DE7DA1-0891-4668-8516-D59EE014BFF9}" srcOrd="0" destOrd="1" presId="urn:microsoft.com/office/officeart/2005/8/layout/vList5"/>
    <dgm:cxn modelId="{5FD2C038-C6E7-43C3-A738-B5C9AA40AD7A}" srcId="{165B0D08-3F70-45DC-BF44-68CEB6F5D634}" destId="{DB5A3A28-1E10-4DEE-892E-1B6F445CA57D}" srcOrd="1" destOrd="0" parTransId="{32DD3872-E40C-43C9-9D05-56DFFA3354D4}" sibTransId="{D1B33F96-34AB-4AFC-8537-8FAA69CE7EEE}"/>
    <dgm:cxn modelId="{2F87DD40-786B-4AE1-A242-46AC1E2CA6B7}" type="presOf" srcId="{2E47FC49-869A-4E3A-9E0B-17AEDB51F2F1}" destId="{21DE7DA1-0891-4668-8516-D59EE014BFF9}" srcOrd="0" destOrd="3" presId="urn:microsoft.com/office/officeart/2005/8/layout/vList5"/>
    <dgm:cxn modelId="{84B1AB62-A364-4FB4-BE37-EC62D947FB31}" srcId="{2EE140E6-833B-4433-A8D9-49BEE846370A}" destId="{1199E636-7EFF-47F1-BFCD-FC146483A9FC}" srcOrd="1" destOrd="0" parTransId="{60A25397-9D7B-4853-AFDA-521058706D61}" sibTransId="{F588F3D5-7FAD-41B3-B44C-46CD3AFC5B7E}"/>
    <dgm:cxn modelId="{B6A18170-3F97-4923-97E3-EB608A74579E}" srcId="{DB5A3A28-1E10-4DEE-892E-1B6F445CA57D}" destId="{DC7591DF-578C-41B6-96FC-97B66FF6B6EB}" srcOrd="1" destOrd="0" parTransId="{5ADC1263-2042-4E34-B38D-E6C60C45F29B}" sibTransId="{E43DE856-6C99-4178-832F-DF10B7D1BB10}"/>
    <dgm:cxn modelId="{84179557-3B34-4BEA-B299-D9E55BC673FB}" srcId="{165B0D08-3F70-45DC-BF44-68CEB6F5D634}" destId="{2EE140E6-833B-4433-A8D9-49BEE846370A}" srcOrd="2" destOrd="0" parTransId="{9968DA52-4A2E-459E-AB39-F16342C83F9F}" sibTransId="{72FADDF7-2520-4816-873C-528B52F16062}"/>
    <dgm:cxn modelId="{7B95CD79-2358-4FB5-8D4F-5895BBB41B2B}" type="presOf" srcId="{36626F7E-5D47-4DFD-B1ED-9070AD540FAA}" destId="{479BDB2C-B1AB-4940-9B62-D99E49609D21}" srcOrd="0" destOrd="0" presId="urn:microsoft.com/office/officeart/2005/8/layout/vList5"/>
    <dgm:cxn modelId="{33CF2986-EC4B-4A2F-87F3-2A1B2B461DED}" srcId="{2EE140E6-833B-4433-A8D9-49BEE846370A}" destId="{2739FBEA-9BCD-4BF3-8865-5F34564B8718}" srcOrd="0" destOrd="0" parTransId="{B4581ECE-946E-483F-A7F7-6B4E98C849C7}" sibTransId="{728E1825-1E15-49DA-8D19-D3669E5BFE3E}"/>
    <dgm:cxn modelId="{A0CABD89-9C09-41ED-8168-4C9550EFDF50}" type="presOf" srcId="{165B0D08-3F70-45DC-BF44-68CEB6F5D634}" destId="{29A8123C-2B44-42A5-A9AF-5AA5A9E54FB5}" srcOrd="0" destOrd="0" presId="urn:microsoft.com/office/officeart/2005/8/layout/vList5"/>
    <dgm:cxn modelId="{073E8A90-DA6C-488C-96DA-1E38EF57A973}" srcId="{DB5A3A28-1E10-4DEE-892E-1B6F445CA57D}" destId="{36626F7E-5D47-4DFD-B1ED-9070AD540FAA}" srcOrd="0" destOrd="0" parTransId="{A8A18872-167C-47F6-BD8F-F0A3BFB505CF}" sibTransId="{2FF5B932-B856-43C0-81FB-B587FB2C1332}"/>
    <dgm:cxn modelId="{06F5C29B-E8DF-4D37-BE6D-3E013CD28CAD}" srcId="{2EE140E6-833B-4433-A8D9-49BEE846370A}" destId="{2E47FC49-869A-4E3A-9E0B-17AEDB51F2F1}" srcOrd="3" destOrd="0" parTransId="{C8DC807F-6062-4E04-B8DD-3210786D534E}" sibTransId="{89B19FF0-4DB3-4088-86A3-87C6E1E46048}"/>
    <dgm:cxn modelId="{15B5AB9E-9205-449F-866C-EB302E5C1A24}" srcId="{CEE5DED6-4E1D-47C7-AE9D-91E71ACF3755}" destId="{561192E0-616E-47B8-91C1-8694EE6933F1}" srcOrd="0" destOrd="0" parTransId="{11008EAA-CDFB-473C-A53E-A9972115A6F9}" sibTransId="{85572F7B-A24B-4FE9-9A0C-1A34D22B1596}"/>
    <dgm:cxn modelId="{40FA67AB-8A1A-489F-B1D2-9D2BB2F92B10}" srcId="{2EE140E6-833B-4433-A8D9-49BEE846370A}" destId="{197BEE90-A1A1-4EDA-BD25-9F81B82A7F04}" srcOrd="2" destOrd="0" parTransId="{C0DFCD97-835C-4A30-AF35-7BBF179929DB}" sibTransId="{70D087F5-7443-4834-8D47-79C9344987BC}"/>
    <dgm:cxn modelId="{5FA721AE-F73C-43B6-9239-BA3159F15276}" type="presOf" srcId="{561192E0-616E-47B8-91C1-8694EE6933F1}" destId="{24DFCD61-3807-498F-BA0F-29FA299CBBA8}" srcOrd="0" destOrd="0" presId="urn:microsoft.com/office/officeart/2005/8/layout/vList5"/>
    <dgm:cxn modelId="{8CA50FC5-B862-4CC5-82BC-02AB2E73750B}" type="presOf" srcId="{CEE5DED6-4E1D-47C7-AE9D-91E71ACF3755}" destId="{43649424-876C-4310-BED4-474AB4754105}" srcOrd="0" destOrd="0" presId="urn:microsoft.com/office/officeart/2005/8/layout/vList5"/>
    <dgm:cxn modelId="{99DF87D6-4726-4DF2-BF71-9C225AC98DD7}" type="presOf" srcId="{2EE140E6-833B-4433-A8D9-49BEE846370A}" destId="{49C3CFA2-F7FA-4A8A-87CD-13923EF4FFD9}" srcOrd="0" destOrd="0" presId="urn:microsoft.com/office/officeart/2005/8/layout/vList5"/>
    <dgm:cxn modelId="{DC6704FA-DA08-4BF2-A54A-947345E73BAD}" type="presOf" srcId="{DC7591DF-578C-41B6-96FC-97B66FF6B6EB}" destId="{479BDB2C-B1AB-4940-9B62-D99E49609D21}" srcOrd="0" destOrd="1" presId="urn:microsoft.com/office/officeart/2005/8/layout/vList5"/>
    <dgm:cxn modelId="{4A0A7AFC-1A41-47FA-B7A8-F0B09580F4F2}" type="presOf" srcId="{DB5A3A28-1E10-4DEE-892E-1B6F445CA57D}" destId="{5E65EAAF-886B-4E5F-86A2-5D9480EBC64B}" srcOrd="0" destOrd="0" presId="urn:microsoft.com/office/officeart/2005/8/layout/vList5"/>
    <dgm:cxn modelId="{ADD10FFE-5388-4B4E-BF1B-48492208E5B2}" type="presOf" srcId="{2739FBEA-9BCD-4BF3-8865-5F34564B8718}" destId="{21DE7DA1-0891-4668-8516-D59EE014BFF9}" srcOrd="0" destOrd="0" presId="urn:microsoft.com/office/officeart/2005/8/layout/vList5"/>
    <dgm:cxn modelId="{4D25422E-DF34-4A72-8DF0-3647DA8816E7}" type="presParOf" srcId="{29A8123C-2B44-42A5-A9AF-5AA5A9E54FB5}" destId="{6789C04D-A241-4BFE-9E3E-6E37958634EC}" srcOrd="0" destOrd="0" presId="urn:microsoft.com/office/officeart/2005/8/layout/vList5"/>
    <dgm:cxn modelId="{457FD263-9D52-4F2F-B86F-A7FDF88F2EFC}" type="presParOf" srcId="{6789C04D-A241-4BFE-9E3E-6E37958634EC}" destId="{43649424-876C-4310-BED4-474AB4754105}" srcOrd="0" destOrd="0" presId="urn:microsoft.com/office/officeart/2005/8/layout/vList5"/>
    <dgm:cxn modelId="{FE8D76C1-B519-4EEC-B675-77E32411072D}" type="presParOf" srcId="{6789C04D-A241-4BFE-9E3E-6E37958634EC}" destId="{24DFCD61-3807-498F-BA0F-29FA299CBBA8}" srcOrd="1" destOrd="0" presId="urn:microsoft.com/office/officeart/2005/8/layout/vList5"/>
    <dgm:cxn modelId="{F3B369D9-8666-4270-BC70-35570C5D9E38}" type="presParOf" srcId="{29A8123C-2B44-42A5-A9AF-5AA5A9E54FB5}" destId="{A1924B3C-283C-4964-8724-2656A12C2925}" srcOrd="1" destOrd="0" presId="urn:microsoft.com/office/officeart/2005/8/layout/vList5"/>
    <dgm:cxn modelId="{B6C2E8DE-4857-447A-907A-7FFF9840FF89}" type="presParOf" srcId="{29A8123C-2B44-42A5-A9AF-5AA5A9E54FB5}" destId="{07985EA1-F447-4C0E-A10C-76F1EE68165D}" srcOrd="2" destOrd="0" presId="urn:microsoft.com/office/officeart/2005/8/layout/vList5"/>
    <dgm:cxn modelId="{6F75A45A-C783-4EA1-B496-961DCCD151C7}" type="presParOf" srcId="{07985EA1-F447-4C0E-A10C-76F1EE68165D}" destId="{5E65EAAF-886B-4E5F-86A2-5D9480EBC64B}" srcOrd="0" destOrd="0" presId="urn:microsoft.com/office/officeart/2005/8/layout/vList5"/>
    <dgm:cxn modelId="{CD1BCBD8-9016-42CC-82E0-7844F32E457C}" type="presParOf" srcId="{07985EA1-F447-4C0E-A10C-76F1EE68165D}" destId="{479BDB2C-B1AB-4940-9B62-D99E49609D21}" srcOrd="1" destOrd="0" presId="urn:microsoft.com/office/officeart/2005/8/layout/vList5"/>
    <dgm:cxn modelId="{63B83261-03DC-430D-AC95-B2B7CD58870D}" type="presParOf" srcId="{29A8123C-2B44-42A5-A9AF-5AA5A9E54FB5}" destId="{2DD70CD5-8214-48B6-A52B-4810DC20F715}" srcOrd="3" destOrd="0" presId="urn:microsoft.com/office/officeart/2005/8/layout/vList5"/>
    <dgm:cxn modelId="{34531E0C-46A5-4D2A-9C08-5CE96C1F1039}" type="presParOf" srcId="{29A8123C-2B44-42A5-A9AF-5AA5A9E54FB5}" destId="{71F3594D-CB6A-460B-9264-D6AB51EB7D35}" srcOrd="4" destOrd="0" presId="urn:microsoft.com/office/officeart/2005/8/layout/vList5"/>
    <dgm:cxn modelId="{CC3439F8-22BA-4451-9AE0-939890A172EA}" type="presParOf" srcId="{71F3594D-CB6A-460B-9264-D6AB51EB7D35}" destId="{49C3CFA2-F7FA-4A8A-87CD-13923EF4FFD9}" srcOrd="0" destOrd="0" presId="urn:microsoft.com/office/officeart/2005/8/layout/vList5"/>
    <dgm:cxn modelId="{457D78DB-8DAA-4233-9A97-5C0A7BAC035F}" type="presParOf" srcId="{71F3594D-CB6A-460B-9264-D6AB51EB7D35}" destId="{21DE7DA1-0891-4668-8516-D59EE014BFF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FCD61-3807-498F-BA0F-29FA299CBBA8}">
      <dsp:nvSpPr>
        <dsp:cNvPr id="0" name=""/>
        <dsp:cNvSpPr/>
      </dsp:nvSpPr>
      <dsp:spPr>
        <a:xfrm rot="5400000">
          <a:off x="2711741" y="-943771"/>
          <a:ext cx="848677" cy="2951604"/>
        </a:xfrm>
        <a:prstGeom prst="round2SameRect">
          <a:avLst/>
        </a:prstGeom>
        <a:solidFill>
          <a:schemeClr val="bg2"/>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kern="1200" dirty="0"/>
            <a:t>From Jan 2023 – June 2023</a:t>
          </a:r>
        </a:p>
      </dsp:txBody>
      <dsp:txXfrm rot="-5400000">
        <a:off x="1660278" y="149121"/>
        <a:ext cx="2910175" cy="765819"/>
      </dsp:txXfrm>
    </dsp:sp>
    <dsp:sp modelId="{43649424-876C-4310-BED4-474AB4754105}">
      <dsp:nvSpPr>
        <dsp:cNvPr id="0" name=""/>
        <dsp:cNvSpPr/>
      </dsp:nvSpPr>
      <dsp:spPr>
        <a:xfrm>
          <a:off x="0" y="1607"/>
          <a:ext cx="1660277" cy="1060846"/>
        </a:xfrm>
        <a:prstGeom prst="roundRect">
          <a:avLst/>
        </a:prstGeom>
        <a:solidFill>
          <a:srgbClr val="FC908B"/>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Daily services data</a:t>
          </a:r>
          <a:endParaRPr lang="en-IN" sz="1600" kern="1200" dirty="0"/>
        </a:p>
      </dsp:txBody>
      <dsp:txXfrm>
        <a:off x="51786" y="53393"/>
        <a:ext cx="1556705" cy="957274"/>
      </dsp:txXfrm>
    </dsp:sp>
    <dsp:sp modelId="{479BDB2C-B1AB-4940-9B62-D99E49609D21}">
      <dsp:nvSpPr>
        <dsp:cNvPr id="0" name=""/>
        <dsp:cNvSpPr/>
      </dsp:nvSpPr>
      <dsp:spPr>
        <a:xfrm rot="5400000">
          <a:off x="2711741" y="170117"/>
          <a:ext cx="848677" cy="2951604"/>
        </a:xfrm>
        <a:prstGeom prst="round2SameRect">
          <a:avLst/>
        </a:prstGeom>
        <a:solidFill>
          <a:schemeClr val="bg2"/>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kern="1200" dirty="0"/>
            <a:t>Include product cost for each service</a:t>
          </a:r>
        </a:p>
        <a:p>
          <a:pPr marL="57150" lvl="1" indent="-57150" algn="l" defTabSz="488950">
            <a:lnSpc>
              <a:spcPct val="90000"/>
            </a:lnSpc>
            <a:spcBef>
              <a:spcPct val="0"/>
            </a:spcBef>
            <a:spcAft>
              <a:spcPct val="15000"/>
            </a:spcAft>
            <a:buChar char="•"/>
          </a:pPr>
          <a:r>
            <a:rPr lang="en-IN" sz="1100" kern="1200" dirty="0"/>
            <a:t>Divided in Categories</a:t>
          </a:r>
        </a:p>
      </dsp:txBody>
      <dsp:txXfrm rot="-5400000">
        <a:off x="1660278" y="1263010"/>
        <a:ext cx="2910175" cy="765819"/>
      </dsp:txXfrm>
    </dsp:sp>
    <dsp:sp modelId="{5E65EAAF-886B-4E5F-86A2-5D9480EBC64B}">
      <dsp:nvSpPr>
        <dsp:cNvPr id="0" name=""/>
        <dsp:cNvSpPr/>
      </dsp:nvSpPr>
      <dsp:spPr>
        <a:xfrm>
          <a:off x="0" y="1115496"/>
          <a:ext cx="1660277" cy="1060846"/>
        </a:xfrm>
        <a:prstGeom prst="roundRect">
          <a:avLst/>
        </a:prstGeom>
        <a:solidFill>
          <a:srgbClr val="FC908B"/>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Service List</a:t>
          </a:r>
          <a:endParaRPr lang="en-IN" sz="1600" kern="1200" dirty="0"/>
        </a:p>
      </dsp:txBody>
      <dsp:txXfrm>
        <a:off x="51786" y="1167282"/>
        <a:ext cx="1556705" cy="957274"/>
      </dsp:txXfrm>
    </dsp:sp>
    <dsp:sp modelId="{21DE7DA1-0891-4668-8516-D59EE014BFF9}">
      <dsp:nvSpPr>
        <dsp:cNvPr id="0" name=""/>
        <dsp:cNvSpPr/>
      </dsp:nvSpPr>
      <dsp:spPr>
        <a:xfrm rot="5400000">
          <a:off x="2711741" y="1284006"/>
          <a:ext cx="848677" cy="2951604"/>
        </a:xfrm>
        <a:prstGeom prst="round2SameRect">
          <a:avLst/>
        </a:prstGeom>
        <a:solidFill>
          <a:schemeClr val="bg2"/>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IN" sz="1100" kern="1200" dirty="0"/>
            <a:t>Water bills</a:t>
          </a:r>
        </a:p>
        <a:p>
          <a:pPr marL="57150" lvl="1" indent="-57150" algn="l" defTabSz="488950">
            <a:lnSpc>
              <a:spcPct val="90000"/>
            </a:lnSpc>
            <a:spcBef>
              <a:spcPct val="0"/>
            </a:spcBef>
            <a:spcAft>
              <a:spcPct val="15000"/>
            </a:spcAft>
            <a:buChar char="•"/>
          </a:pPr>
          <a:r>
            <a:rPr lang="en-IN" sz="1100" kern="1200" dirty="0"/>
            <a:t>Electricity bills</a:t>
          </a:r>
        </a:p>
        <a:p>
          <a:pPr marL="57150" lvl="1" indent="-57150" algn="l" defTabSz="488950">
            <a:lnSpc>
              <a:spcPct val="90000"/>
            </a:lnSpc>
            <a:spcBef>
              <a:spcPct val="0"/>
            </a:spcBef>
            <a:spcAft>
              <a:spcPct val="15000"/>
            </a:spcAft>
            <a:buChar char="•"/>
          </a:pPr>
          <a:r>
            <a:rPr lang="en-IN" sz="1100" kern="1200" dirty="0"/>
            <a:t>Maid charges</a:t>
          </a:r>
        </a:p>
        <a:p>
          <a:pPr marL="57150" lvl="1" indent="-57150" algn="l" defTabSz="488950">
            <a:lnSpc>
              <a:spcPct val="90000"/>
            </a:lnSpc>
            <a:spcBef>
              <a:spcPct val="0"/>
            </a:spcBef>
            <a:spcAft>
              <a:spcPct val="15000"/>
            </a:spcAft>
            <a:buChar char="•"/>
          </a:pPr>
          <a:r>
            <a:rPr lang="en-IN" sz="1100" kern="1200" dirty="0"/>
            <a:t>Refreshment Charges</a:t>
          </a:r>
        </a:p>
      </dsp:txBody>
      <dsp:txXfrm rot="-5400000">
        <a:off x="1660278" y="2376899"/>
        <a:ext cx="2910175" cy="765819"/>
      </dsp:txXfrm>
    </dsp:sp>
    <dsp:sp modelId="{49C3CFA2-F7FA-4A8A-87CD-13923EF4FFD9}">
      <dsp:nvSpPr>
        <dsp:cNvPr id="0" name=""/>
        <dsp:cNvSpPr/>
      </dsp:nvSpPr>
      <dsp:spPr>
        <a:xfrm>
          <a:off x="0" y="2229385"/>
          <a:ext cx="1660277" cy="1060846"/>
        </a:xfrm>
        <a:prstGeom prst="roundRect">
          <a:avLst/>
        </a:prstGeom>
        <a:solidFill>
          <a:srgbClr val="FC908B"/>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Fixed Expenditure Data</a:t>
          </a:r>
          <a:endParaRPr lang="en-IN" sz="1600" kern="1200" dirty="0"/>
        </a:p>
      </dsp:txBody>
      <dsp:txXfrm>
        <a:off x="51786" y="2281171"/>
        <a:ext cx="1556705" cy="9572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65859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156869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5.jpe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8.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a:xfrm>
            <a:off x="2578766" y="1549687"/>
            <a:ext cx="6932435" cy="2599411"/>
          </a:xfrm>
        </p:spPr>
        <p:txBody>
          <a:bodyPr/>
          <a:lstStyle/>
          <a:p>
            <a:r>
              <a:rPr lang="en-US" dirty="0"/>
              <a:t>BUSINESS DATA </a:t>
            </a:r>
            <a:br>
              <a:rPr lang="en-US" dirty="0"/>
            </a:br>
            <a:r>
              <a:rPr lang="en-US" dirty="0"/>
              <a:t>CAPSTONE MANAGEMENT</a:t>
            </a:r>
          </a:p>
        </p:txBody>
      </p:sp>
      <p:sp>
        <p:nvSpPr>
          <p:cNvPr id="5" name="Subtitle 4">
            <a:extLst>
              <a:ext uri="{FF2B5EF4-FFF2-40B4-BE49-F238E27FC236}">
                <a16:creationId xmlns:a16="http://schemas.microsoft.com/office/drawing/2014/main" id="{13109269-C24F-458C-5A9A-37D73E69C315}"/>
              </a:ext>
            </a:extLst>
          </p:cNvPr>
          <p:cNvSpPr>
            <a:spLocks noGrp="1"/>
          </p:cNvSpPr>
          <p:nvPr>
            <p:ph type="subTitle" idx="1"/>
          </p:nvPr>
        </p:nvSpPr>
        <p:spPr>
          <a:xfrm>
            <a:off x="2680799" y="3856253"/>
            <a:ext cx="6294279" cy="1007524"/>
          </a:xfrm>
        </p:spPr>
        <p:txBody>
          <a:bodyPr>
            <a:normAutofit fontScale="92500"/>
          </a:bodyPr>
          <a:lstStyle/>
          <a:p>
            <a:r>
              <a:rPr lang="en-GB" sz="2400" b="1" i="0" u="none" strike="noStrike" dirty="0">
                <a:effectLst/>
                <a:latin typeface="Times New Roman" panose="02020603050405020304" pitchFamily="18" charset="0"/>
              </a:rPr>
              <a:t>OPTIMIZING WORKFLOW AND MINIMIZING OPERATIONAL COST FOR SALON BUSINESS</a:t>
            </a:r>
            <a:endParaRPr lang="en-IN" sz="2400" dirty="0"/>
          </a:p>
          <a:p>
            <a:endParaRPr lang="en-IN" dirty="0"/>
          </a:p>
        </p:txBody>
      </p:sp>
      <p:sp>
        <p:nvSpPr>
          <p:cNvPr id="6" name="TextBox 5">
            <a:extLst>
              <a:ext uri="{FF2B5EF4-FFF2-40B4-BE49-F238E27FC236}">
                <a16:creationId xmlns:a16="http://schemas.microsoft.com/office/drawing/2014/main" id="{B34A6188-ACA7-3C69-53A8-4966564EAB42}"/>
              </a:ext>
            </a:extLst>
          </p:cNvPr>
          <p:cNvSpPr txBox="1"/>
          <p:nvPr/>
        </p:nvSpPr>
        <p:spPr>
          <a:xfrm>
            <a:off x="6550996" y="6285776"/>
            <a:ext cx="3230372" cy="461665"/>
          </a:xfrm>
          <a:prstGeom prst="rect">
            <a:avLst/>
          </a:prstGeom>
          <a:noFill/>
        </p:spPr>
        <p:txBody>
          <a:bodyPr wrap="none" rtlCol="0">
            <a:spAutoFit/>
          </a:bodyPr>
          <a:lstStyle/>
          <a:p>
            <a:r>
              <a:rPr lang="en-IN" sz="2400" b="1" dirty="0">
                <a:latin typeface="Agency FB" panose="020B0503020202020204" pitchFamily="34" charset="0"/>
              </a:rPr>
              <a:t>Sanskar Gupta [22f3003170]</a:t>
            </a:r>
          </a:p>
        </p:txBody>
      </p:sp>
      <p:pic>
        <p:nvPicPr>
          <p:cNvPr id="7" name="Picture 4" descr="IIT Madras - Wikipedia">
            <a:extLst>
              <a:ext uri="{FF2B5EF4-FFF2-40B4-BE49-F238E27FC236}">
                <a16:creationId xmlns:a16="http://schemas.microsoft.com/office/drawing/2014/main" id="{9E5FF6FA-EB54-34EF-9175-CC04CFEF3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8530" y="471327"/>
            <a:ext cx="2156721" cy="215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59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a:xfrm>
            <a:off x="2593735" y="731520"/>
            <a:ext cx="8865991" cy="777240"/>
          </a:xfrm>
        </p:spPr>
        <p:txBody>
          <a:bodyPr/>
          <a:lstStyle/>
          <a:p>
            <a:r>
              <a:rPr lang="en-US" sz="3200" dirty="0"/>
              <a:t>Suggestions and Recommendations</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790903" y="1586484"/>
            <a:ext cx="9540766" cy="5125475"/>
          </a:xfrm>
        </p:spPr>
        <p:txBody>
          <a:bodyPr>
            <a:normAutofit/>
          </a:bodyPr>
          <a:lstStyle/>
          <a:p>
            <a:pPr rtl="0" fontAlgn="base">
              <a:spcBef>
                <a:spcPts val="1000"/>
              </a:spcBef>
              <a:spcAft>
                <a:spcPts val="1000"/>
              </a:spcAft>
            </a:pPr>
            <a:r>
              <a:rPr lang="en-GB" sz="1800" b="1" i="0" u="none" strike="noStrike" dirty="0">
                <a:solidFill>
                  <a:srgbClr val="000000"/>
                </a:solidFill>
                <a:effectLst/>
                <a:latin typeface="Times New Roman" panose="02020603050405020304" pitchFamily="18" charset="0"/>
              </a:rPr>
              <a:t>Marketing and Advertising:</a:t>
            </a:r>
            <a:r>
              <a:rPr lang="en-GB" sz="1800" b="0" i="0" u="none" strike="noStrike" dirty="0">
                <a:solidFill>
                  <a:srgbClr val="000000"/>
                </a:solidFill>
                <a:effectLst/>
                <a:latin typeface="Times New Roman" panose="02020603050405020304" pitchFamily="18" charset="0"/>
              </a:rPr>
              <a:t> Develop targeted marketing campaigns to raise awareness of key services, promotions, and packages to attract new customers and retain existing ones.</a:t>
            </a:r>
          </a:p>
          <a:p>
            <a:pPr rtl="0" fontAlgn="base">
              <a:spcBef>
                <a:spcPts val="1000"/>
              </a:spcBef>
              <a:spcAft>
                <a:spcPts val="1000"/>
              </a:spcAft>
            </a:pPr>
            <a:r>
              <a:rPr lang="en-GB" sz="1800" b="1" i="0" u="none" strike="noStrike" dirty="0">
                <a:solidFill>
                  <a:srgbClr val="000000"/>
                </a:solidFill>
                <a:effectLst/>
                <a:latin typeface="Times New Roman" panose="02020603050405020304" pitchFamily="18" charset="0"/>
              </a:rPr>
              <a:t>Pricing Strategy:</a:t>
            </a:r>
            <a:r>
              <a:rPr lang="en-GB" sz="1800" b="0" i="0" u="none" strike="noStrike" dirty="0">
                <a:solidFill>
                  <a:srgbClr val="000000"/>
                </a:solidFill>
                <a:effectLst/>
                <a:latin typeface="Times New Roman" panose="02020603050405020304" pitchFamily="18" charset="0"/>
              </a:rPr>
              <a:t> Consider a slight price increase for high footfall services to improve profit margins without significantly impacting demand like Threading.</a:t>
            </a:r>
          </a:p>
          <a:p>
            <a:pPr fontAlgn="base">
              <a:spcBef>
                <a:spcPts val="1000"/>
              </a:spcBef>
              <a:spcAft>
                <a:spcPts val="1000"/>
              </a:spcAft>
            </a:pPr>
            <a:r>
              <a:rPr lang="en-GB" b="1" i="0" u="none" strike="noStrike" dirty="0">
                <a:solidFill>
                  <a:srgbClr val="000000"/>
                </a:solidFill>
                <a:effectLst/>
                <a:latin typeface="Times New Roman" panose="02020603050405020304" pitchFamily="18" charset="0"/>
              </a:rPr>
              <a:t>Package Innovation:</a:t>
            </a:r>
            <a:r>
              <a:rPr lang="en-GB" b="0" i="0" u="none" strike="noStrike" dirty="0">
                <a:solidFill>
                  <a:srgbClr val="000000"/>
                </a:solidFill>
                <a:effectLst/>
                <a:latin typeface="Times New Roman" panose="02020603050405020304" pitchFamily="18" charset="0"/>
              </a:rPr>
              <a:t> Introduce new and attractive packages to capitalize on the popularity of package offerings. Experiment with different combinations of services to appeal to customer preferences and enhance revenue. Experimenting with different packages can boost opportunities for mid-performing services by attracting customers with unique offers.</a:t>
            </a:r>
          </a:p>
          <a:p>
            <a:pPr fontAlgn="base">
              <a:spcBef>
                <a:spcPts val="1000"/>
              </a:spcBef>
              <a:spcAft>
                <a:spcPts val="1000"/>
              </a:spcAft>
            </a:pPr>
            <a:r>
              <a:rPr lang="en-GB" sz="1800" b="1" i="0" u="none" strike="noStrike" dirty="0">
                <a:solidFill>
                  <a:srgbClr val="000000"/>
                </a:solidFill>
                <a:effectLst/>
                <a:latin typeface="Times New Roman" panose="02020603050405020304" pitchFamily="18" charset="0"/>
              </a:rPr>
              <a:t>Revamp Underperforming Services:</a:t>
            </a:r>
            <a:r>
              <a:rPr lang="en-GB" sz="1800" b="0" i="0" u="none" strike="noStrike" dirty="0">
                <a:solidFill>
                  <a:srgbClr val="000000"/>
                </a:solidFill>
                <a:effectLst/>
                <a:latin typeface="Times New Roman" panose="02020603050405020304" pitchFamily="18" charset="0"/>
              </a:rPr>
              <a:t> Evaluate and potentially eliminate or revamp underperforming services that contribute minimally to revenue and footfall to optimize resource allocation.</a:t>
            </a:r>
          </a:p>
          <a:p>
            <a:pPr fontAlgn="base">
              <a:spcBef>
                <a:spcPts val="1000"/>
              </a:spcBef>
              <a:spcAft>
                <a:spcPts val="1000"/>
              </a:spcAft>
            </a:pPr>
            <a:endParaRPr lang="en-GB" sz="1800" b="0" i="0" u="none" strike="noStrike" dirty="0">
              <a:solidFill>
                <a:srgbClr val="000000"/>
              </a:solidFill>
              <a:effectLst/>
              <a:latin typeface="Times New Roman" panose="02020603050405020304" pitchFamily="18" charset="0"/>
            </a:endParaRPr>
          </a:p>
          <a:p>
            <a:pPr fontAlgn="base">
              <a:spcBef>
                <a:spcPts val="1000"/>
              </a:spcBef>
              <a:spcAft>
                <a:spcPts val="1000"/>
              </a:spcAft>
            </a:pPr>
            <a:endParaRPr lang="en-GB" b="0" i="0" u="none" strike="noStrike" dirty="0">
              <a:solidFill>
                <a:srgbClr val="000000"/>
              </a:solidFill>
              <a:effectLst/>
              <a:latin typeface="Times New Roman" panose="02020603050405020304" pitchFamily="18" charset="0"/>
            </a:endParaRP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10</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ABOUT THE BUSINESS</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1104090" y="1810123"/>
            <a:ext cx="6510528" cy="3578352"/>
          </a:xfrm>
        </p:spPr>
        <p:txBody>
          <a:bodyPr>
            <a:normAutofit/>
          </a:bodyPr>
          <a:lstStyle/>
          <a:p>
            <a:r>
              <a:rPr lang="en-GB" sz="2000" b="0" i="0" u="none" strike="noStrike" dirty="0">
                <a:solidFill>
                  <a:srgbClr val="000000"/>
                </a:solidFill>
                <a:effectLst/>
                <a:latin typeface="Times New Roman" panose="02020603050405020304" pitchFamily="18" charset="0"/>
              </a:rPr>
              <a:t>‘</a:t>
            </a:r>
            <a:r>
              <a:rPr lang="en-GB" sz="2000" b="1" i="0" u="none" strike="noStrike" dirty="0">
                <a:solidFill>
                  <a:srgbClr val="000000"/>
                </a:solidFill>
                <a:effectLst/>
                <a:latin typeface="Times New Roman" panose="02020603050405020304" pitchFamily="18" charset="0"/>
              </a:rPr>
              <a:t>Trim with Glow Salon</a:t>
            </a:r>
            <a:r>
              <a:rPr lang="en-GB" sz="2000" b="0" i="0" u="none" strike="noStrike" dirty="0">
                <a:solidFill>
                  <a:srgbClr val="000000"/>
                </a:solidFill>
                <a:effectLst/>
                <a:latin typeface="Times New Roman" panose="02020603050405020304" pitchFamily="18" charset="0"/>
              </a:rPr>
              <a:t>’ is a small female beauty salon that directly deals with the customer in the segment of salon services. </a:t>
            </a:r>
            <a:r>
              <a:rPr lang="en-GB" sz="2000" dirty="0">
                <a:latin typeface="Times New Roman" panose="02020603050405020304" pitchFamily="18" charset="0"/>
                <a:cs typeface="Times New Roman" panose="02020603050405020304" pitchFamily="18" charset="0"/>
              </a:rPr>
              <a:t>The salon offers more than 100 services in different categories like hair and beauty</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The salon is located in Jaipur, Rajasthan and is famous in its locality for great and professional services. The salon aims to expand more and increase its customer base by offering a wide range of beauty and wellness services.</a:t>
            </a:r>
            <a:br>
              <a:rPr lang="en-GB" dirty="0"/>
            </a:br>
            <a:br>
              <a:rPr lang="en-GB" dirty="0"/>
            </a:br>
            <a:endParaRPr lang="en-US" dirty="0"/>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2</a:t>
            </a:fld>
            <a:endParaRPr lang="en-US" dirty="0"/>
          </a:p>
        </p:txBody>
      </p:sp>
      <p:pic>
        <p:nvPicPr>
          <p:cNvPr id="1026" name="Picture 2">
            <a:extLst>
              <a:ext uri="{FF2B5EF4-FFF2-40B4-BE49-F238E27FC236}">
                <a16:creationId xmlns:a16="http://schemas.microsoft.com/office/drawing/2014/main" id="{FE21432A-750E-2629-BD47-0DA429B2C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6953" y="1452055"/>
            <a:ext cx="3605047" cy="2711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A64051-9289-CCD8-2C78-61830D329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6953" y="4157151"/>
            <a:ext cx="3605048" cy="271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22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1">
            <a:extLst>
              <a:ext uri="{FF2B5EF4-FFF2-40B4-BE49-F238E27FC236}">
                <a16:creationId xmlns:a16="http://schemas.microsoft.com/office/drawing/2014/main" id="{BD479D46-7AED-A8AF-FED4-1F2F50FD8BC8}"/>
              </a:ext>
            </a:extLst>
          </p:cNvPr>
          <p:cNvSpPr>
            <a:spLocks noGrp="1"/>
          </p:cNvSpPr>
          <p:nvPr>
            <p:ph type="body" idx="1"/>
          </p:nvPr>
        </p:nvSpPr>
        <p:spPr>
          <a:xfrm>
            <a:off x="891605" y="1982240"/>
            <a:ext cx="3218688" cy="365760"/>
          </a:xfrm>
        </p:spPr>
        <p:txBody>
          <a:bodyPr/>
          <a:lstStyle/>
          <a:p>
            <a:r>
              <a:rPr lang="en-US" sz="2800" dirty="0"/>
              <a:t>PROBLEMS</a:t>
            </a:r>
          </a:p>
        </p:txBody>
      </p:sp>
      <p:grpSp>
        <p:nvGrpSpPr>
          <p:cNvPr id="11" name="Group 10">
            <a:extLst>
              <a:ext uri="{FF2B5EF4-FFF2-40B4-BE49-F238E27FC236}">
                <a16:creationId xmlns:a16="http://schemas.microsoft.com/office/drawing/2014/main" id="{3C731047-2D9D-6D3F-70DC-03828827BCB3}"/>
              </a:ext>
            </a:extLst>
          </p:cNvPr>
          <p:cNvGrpSpPr/>
          <p:nvPr/>
        </p:nvGrpSpPr>
        <p:grpSpPr>
          <a:xfrm>
            <a:off x="556530" y="2542942"/>
            <a:ext cx="7281728" cy="2700133"/>
            <a:chOff x="637161" y="2480441"/>
            <a:chExt cx="7281728" cy="2700133"/>
          </a:xfrm>
        </p:grpSpPr>
        <p:sp>
          <p:nvSpPr>
            <p:cNvPr id="12" name="Oval 11">
              <a:extLst>
                <a:ext uri="{FF2B5EF4-FFF2-40B4-BE49-F238E27FC236}">
                  <a16:creationId xmlns:a16="http://schemas.microsoft.com/office/drawing/2014/main" id="{45CF1139-4DA1-2BAD-7CD7-E802C825C19D}"/>
                </a:ext>
              </a:extLst>
            </p:cNvPr>
            <p:cNvSpPr/>
            <p:nvPr/>
          </p:nvSpPr>
          <p:spPr>
            <a:xfrm>
              <a:off x="637161" y="2480441"/>
              <a:ext cx="670151" cy="67015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a:p>
          </p:txBody>
        </p:sp>
        <p:sp>
          <p:nvSpPr>
            <p:cNvPr id="13" name="Freeform: Shape 12">
              <a:extLst>
                <a:ext uri="{FF2B5EF4-FFF2-40B4-BE49-F238E27FC236}">
                  <a16:creationId xmlns:a16="http://schemas.microsoft.com/office/drawing/2014/main" id="{933624EC-DCC3-26E8-FFC8-5726525A1C21}"/>
                </a:ext>
              </a:extLst>
            </p:cNvPr>
            <p:cNvSpPr/>
            <p:nvPr/>
          </p:nvSpPr>
          <p:spPr>
            <a:xfrm>
              <a:off x="803299" y="2508096"/>
              <a:ext cx="7115590" cy="670151"/>
            </a:xfrm>
            <a:custGeom>
              <a:avLst/>
              <a:gdLst>
                <a:gd name="connsiteX0" fmla="*/ 0 w 7485241"/>
                <a:gd name="connsiteY0" fmla="*/ 0 h 670151"/>
                <a:gd name="connsiteX1" fmla="*/ 7485241 w 7485241"/>
                <a:gd name="connsiteY1" fmla="*/ 0 h 670151"/>
                <a:gd name="connsiteX2" fmla="*/ 7485241 w 7485241"/>
                <a:gd name="connsiteY2" fmla="*/ 670151 h 670151"/>
                <a:gd name="connsiteX3" fmla="*/ 0 w 7485241"/>
                <a:gd name="connsiteY3" fmla="*/ 670151 h 670151"/>
                <a:gd name="connsiteX4" fmla="*/ 0 w 7485241"/>
                <a:gd name="connsiteY4" fmla="*/ 0 h 67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5241" h="670151">
                  <a:moveTo>
                    <a:pt x="0" y="0"/>
                  </a:moveTo>
                  <a:lnTo>
                    <a:pt x="7485241" y="0"/>
                  </a:lnTo>
                  <a:lnTo>
                    <a:pt x="7485241" y="670151"/>
                  </a:lnTo>
                  <a:lnTo>
                    <a:pt x="0" y="6701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Tracking revenue, expenditure and profits</a:t>
              </a:r>
              <a:endParaRPr lang="en-IN" sz="2000" kern="1200" dirty="0"/>
            </a:p>
          </p:txBody>
        </p:sp>
        <p:sp>
          <p:nvSpPr>
            <p:cNvPr id="15" name="Oval 14">
              <a:extLst>
                <a:ext uri="{FF2B5EF4-FFF2-40B4-BE49-F238E27FC236}">
                  <a16:creationId xmlns:a16="http://schemas.microsoft.com/office/drawing/2014/main" id="{C72F37B4-2582-AA6D-0A36-4FCCFF76687D}"/>
                </a:ext>
              </a:extLst>
            </p:cNvPr>
            <p:cNvSpPr/>
            <p:nvPr/>
          </p:nvSpPr>
          <p:spPr>
            <a:xfrm>
              <a:off x="637161" y="3150592"/>
              <a:ext cx="670151" cy="67015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a:p>
          </p:txBody>
        </p:sp>
        <p:sp>
          <p:nvSpPr>
            <p:cNvPr id="17" name="Freeform: Shape 16">
              <a:extLst>
                <a:ext uri="{FF2B5EF4-FFF2-40B4-BE49-F238E27FC236}">
                  <a16:creationId xmlns:a16="http://schemas.microsoft.com/office/drawing/2014/main" id="{425E1752-6AAB-8A85-2E30-291A421C27C2}"/>
                </a:ext>
              </a:extLst>
            </p:cNvPr>
            <p:cNvSpPr/>
            <p:nvPr/>
          </p:nvSpPr>
          <p:spPr>
            <a:xfrm>
              <a:off x="803299" y="3150592"/>
              <a:ext cx="3956336" cy="670151"/>
            </a:xfrm>
            <a:custGeom>
              <a:avLst/>
              <a:gdLst>
                <a:gd name="connsiteX0" fmla="*/ 0 w 3575501"/>
                <a:gd name="connsiteY0" fmla="*/ 0 h 670151"/>
                <a:gd name="connsiteX1" fmla="*/ 3575501 w 3575501"/>
                <a:gd name="connsiteY1" fmla="*/ 0 h 670151"/>
                <a:gd name="connsiteX2" fmla="*/ 3575501 w 3575501"/>
                <a:gd name="connsiteY2" fmla="*/ 670151 h 670151"/>
                <a:gd name="connsiteX3" fmla="*/ 0 w 3575501"/>
                <a:gd name="connsiteY3" fmla="*/ 670151 h 670151"/>
                <a:gd name="connsiteX4" fmla="*/ 0 w 3575501"/>
                <a:gd name="connsiteY4" fmla="*/ 0 h 67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501" h="670151">
                  <a:moveTo>
                    <a:pt x="0" y="0"/>
                  </a:moveTo>
                  <a:lnTo>
                    <a:pt x="3575501" y="0"/>
                  </a:lnTo>
                  <a:lnTo>
                    <a:pt x="3575501" y="670151"/>
                  </a:lnTo>
                  <a:lnTo>
                    <a:pt x="0" y="6701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Ideas for salon expansion</a:t>
              </a:r>
              <a:endParaRPr lang="en-IN" sz="2000" kern="1200" dirty="0"/>
            </a:p>
          </p:txBody>
        </p:sp>
        <p:sp>
          <p:nvSpPr>
            <p:cNvPr id="19" name="Oval 18">
              <a:extLst>
                <a:ext uri="{FF2B5EF4-FFF2-40B4-BE49-F238E27FC236}">
                  <a16:creationId xmlns:a16="http://schemas.microsoft.com/office/drawing/2014/main" id="{E5862E15-999E-B724-CC96-306B217DE6CC}"/>
                </a:ext>
              </a:extLst>
            </p:cNvPr>
            <p:cNvSpPr/>
            <p:nvPr/>
          </p:nvSpPr>
          <p:spPr>
            <a:xfrm>
              <a:off x="637161" y="3820743"/>
              <a:ext cx="670151" cy="67015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a:p>
          </p:txBody>
        </p:sp>
        <p:sp>
          <p:nvSpPr>
            <p:cNvPr id="20" name="Freeform: Shape 19">
              <a:extLst>
                <a:ext uri="{FF2B5EF4-FFF2-40B4-BE49-F238E27FC236}">
                  <a16:creationId xmlns:a16="http://schemas.microsoft.com/office/drawing/2014/main" id="{52E28363-C71C-D35B-3E0A-8F0AC5FB3116}"/>
                </a:ext>
              </a:extLst>
            </p:cNvPr>
            <p:cNvSpPr/>
            <p:nvPr/>
          </p:nvSpPr>
          <p:spPr>
            <a:xfrm>
              <a:off x="803299" y="3820743"/>
              <a:ext cx="3575501" cy="670151"/>
            </a:xfrm>
            <a:custGeom>
              <a:avLst/>
              <a:gdLst>
                <a:gd name="connsiteX0" fmla="*/ 0 w 3575501"/>
                <a:gd name="connsiteY0" fmla="*/ 0 h 670151"/>
                <a:gd name="connsiteX1" fmla="*/ 3575501 w 3575501"/>
                <a:gd name="connsiteY1" fmla="*/ 0 h 670151"/>
                <a:gd name="connsiteX2" fmla="*/ 3575501 w 3575501"/>
                <a:gd name="connsiteY2" fmla="*/ 670151 h 670151"/>
                <a:gd name="connsiteX3" fmla="*/ 0 w 3575501"/>
                <a:gd name="connsiteY3" fmla="*/ 670151 h 670151"/>
                <a:gd name="connsiteX4" fmla="*/ 0 w 3575501"/>
                <a:gd name="connsiteY4" fmla="*/ 0 h 67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501" h="670151">
                  <a:moveTo>
                    <a:pt x="0" y="0"/>
                  </a:moveTo>
                  <a:lnTo>
                    <a:pt x="3575501" y="0"/>
                  </a:lnTo>
                  <a:lnTo>
                    <a:pt x="3575501" y="670151"/>
                  </a:lnTo>
                  <a:lnTo>
                    <a:pt x="0" y="6701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Increase profitability</a:t>
              </a:r>
              <a:endParaRPr lang="en-IN" sz="2000" kern="1200" dirty="0"/>
            </a:p>
          </p:txBody>
        </p:sp>
        <p:sp>
          <p:nvSpPr>
            <p:cNvPr id="21" name="Oval 20">
              <a:extLst>
                <a:ext uri="{FF2B5EF4-FFF2-40B4-BE49-F238E27FC236}">
                  <a16:creationId xmlns:a16="http://schemas.microsoft.com/office/drawing/2014/main" id="{C7D5CEC9-FD44-75AA-E5E1-F9F8D13175F8}"/>
                </a:ext>
              </a:extLst>
            </p:cNvPr>
            <p:cNvSpPr/>
            <p:nvPr/>
          </p:nvSpPr>
          <p:spPr>
            <a:xfrm>
              <a:off x="637161" y="4490030"/>
              <a:ext cx="670151" cy="670151"/>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a:p>
          </p:txBody>
        </p:sp>
        <p:sp>
          <p:nvSpPr>
            <p:cNvPr id="22" name="Freeform: Shape 21">
              <a:extLst>
                <a:ext uri="{FF2B5EF4-FFF2-40B4-BE49-F238E27FC236}">
                  <a16:creationId xmlns:a16="http://schemas.microsoft.com/office/drawing/2014/main" id="{D93DDC26-B106-D44A-79A6-D3925F68D133}"/>
                </a:ext>
              </a:extLst>
            </p:cNvPr>
            <p:cNvSpPr/>
            <p:nvPr/>
          </p:nvSpPr>
          <p:spPr>
            <a:xfrm>
              <a:off x="803299" y="4510423"/>
              <a:ext cx="3575501" cy="670151"/>
            </a:xfrm>
            <a:custGeom>
              <a:avLst/>
              <a:gdLst>
                <a:gd name="connsiteX0" fmla="*/ 0 w 3575501"/>
                <a:gd name="connsiteY0" fmla="*/ 0 h 670151"/>
                <a:gd name="connsiteX1" fmla="*/ 3575501 w 3575501"/>
                <a:gd name="connsiteY1" fmla="*/ 0 h 670151"/>
                <a:gd name="connsiteX2" fmla="*/ 3575501 w 3575501"/>
                <a:gd name="connsiteY2" fmla="*/ 670151 h 670151"/>
                <a:gd name="connsiteX3" fmla="*/ 0 w 3575501"/>
                <a:gd name="connsiteY3" fmla="*/ 670151 h 670151"/>
                <a:gd name="connsiteX4" fmla="*/ 0 w 3575501"/>
                <a:gd name="connsiteY4" fmla="*/ 0 h 67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5501" h="670151">
                  <a:moveTo>
                    <a:pt x="0" y="0"/>
                  </a:moveTo>
                  <a:lnTo>
                    <a:pt x="3575501" y="0"/>
                  </a:lnTo>
                  <a:lnTo>
                    <a:pt x="3575501" y="670151"/>
                  </a:lnTo>
                  <a:lnTo>
                    <a:pt x="0" y="6701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25400" rIns="0" bIns="25400" numCol="1" spcCol="1270" anchor="ctr" anchorCtr="0">
              <a:noAutofit/>
            </a:bodyPr>
            <a:lstStyle/>
            <a:p>
              <a:pPr marL="0" lvl="0" indent="0" algn="l" defTabSz="889000">
                <a:lnSpc>
                  <a:spcPct val="90000"/>
                </a:lnSpc>
                <a:spcBef>
                  <a:spcPct val="0"/>
                </a:spcBef>
                <a:spcAft>
                  <a:spcPct val="35000"/>
                </a:spcAft>
                <a:buNone/>
              </a:pPr>
              <a:r>
                <a:rPr lang="en-US" sz="2000" kern="1200" dirty="0"/>
                <a:t>Reduce product wastage </a:t>
              </a:r>
              <a:endParaRPr lang="en-IN" sz="2000" kern="1200" dirty="0"/>
            </a:p>
          </p:txBody>
        </p:sp>
      </p:grpSp>
      <p:sp>
        <p:nvSpPr>
          <p:cNvPr id="25" name="Text Placeholder 3">
            <a:extLst>
              <a:ext uri="{FF2B5EF4-FFF2-40B4-BE49-F238E27FC236}">
                <a16:creationId xmlns:a16="http://schemas.microsoft.com/office/drawing/2014/main" id="{B544322D-EC75-EDA5-5FEF-ACD520B48806}"/>
              </a:ext>
            </a:extLst>
          </p:cNvPr>
          <p:cNvSpPr>
            <a:spLocks noGrp="1"/>
          </p:cNvSpPr>
          <p:nvPr>
            <p:ph type="body" sz="quarter" idx="3"/>
          </p:nvPr>
        </p:nvSpPr>
        <p:spPr>
          <a:xfrm>
            <a:off x="7323956" y="1980569"/>
            <a:ext cx="3218688" cy="365760"/>
          </a:xfrm>
        </p:spPr>
        <p:txBody>
          <a:bodyPr/>
          <a:lstStyle/>
          <a:p>
            <a:r>
              <a:rPr lang="en-US" sz="2800" dirty="0"/>
              <a:t>DATA</a:t>
            </a:r>
          </a:p>
        </p:txBody>
      </p:sp>
      <p:graphicFrame>
        <p:nvGraphicFramePr>
          <p:cNvPr id="26" name="Content Placeholder 25">
            <a:extLst>
              <a:ext uri="{FF2B5EF4-FFF2-40B4-BE49-F238E27FC236}">
                <a16:creationId xmlns:a16="http://schemas.microsoft.com/office/drawing/2014/main" id="{BE119355-693B-0A8C-C97C-C4EEBF1C216C}"/>
              </a:ext>
            </a:extLst>
          </p:cNvPr>
          <p:cNvGraphicFramePr>
            <a:graphicFrameLocks noGrp="1"/>
          </p:cNvGraphicFramePr>
          <p:nvPr>
            <p:ph sz="quarter" idx="4"/>
            <p:extLst>
              <p:ext uri="{D42A27DB-BD31-4B8C-83A1-F6EECF244321}">
                <p14:modId xmlns:p14="http://schemas.microsoft.com/office/powerpoint/2010/main" val="1194819395"/>
              </p:ext>
            </p:extLst>
          </p:nvPr>
        </p:nvGraphicFramePr>
        <p:xfrm>
          <a:off x="7078603" y="2542942"/>
          <a:ext cx="4611882" cy="3291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itle 5">
            <a:extLst>
              <a:ext uri="{FF2B5EF4-FFF2-40B4-BE49-F238E27FC236}">
                <a16:creationId xmlns:a16="http://schemas.microsoft.com/office/drawing/2014/main" id="{5E6BF081-1FA8-CD5A-F672-3D42234DD9E0}"/>
              </a:ext>
            </a:extLst>
          </p:cNvPr>
          <p:cNvSpPr>
            <a:spLocks noGrp="1"/>
          </p:cNvSpPr>
          <p:nvPr>
            <p:ph type="title"/>
          </p:nvPr>
        </p:nvSpPr>
        <p:spPr>
          <a:xfrm>
            <a:off x="2697480" y="731520"/>
            <a:ext cx="8762246" cy="777240"/>
          </a:xfrm>
        </p:spPr>
        <p:txBody>
          <a:bodyPr vert="horz" lIns="91440" tIns="45720" rIns="91440" bIns="45720" rtlCol="0" anchor="ctr">
            <a:normAutofit/>
          </a:bodyPr>
          <a:lstStyle/>
          <a:p>
            <a:r>
              <a:rPr lang="en-US" kern="1200">
                <a:latin typeface="+mj-lt"/>
                <a:ea typeface="+mj-ea"/>
                <a:cs typeface="+mj-cs"/>
              </a:rPr>
              <a:t>PROBLEMS and DATA</a:t>
            </a:r>
          </a:p>
        </p:txBody>
      </p:sp>
      <p:sp>
        <p:nvSpPr>
          <p:cNvPr id="29" name="Text Placeholder 6">
            <a:extLst>
              <a:ext uri="{FF2B5EF4-FFF2-40B4-BE49-F238E27FC236}">
                <a16:creationId xmlns:a16="http://schemas.microsoft.com/office/drawing/2014/main" id="{9DC00CE8-310C-0A23-87F8-E5CFB6657331}"/>
              </a:ext>
            </a:extLst>
          </p:cNvPr>
          <p:cNvSpPr>
            <a:spLocks noGrp="1"/>
          </p:cNvSpPr>
          <p:nvPr>
            <p:ph type="body" sz="quarter" idx="13"/>
          </p:nvPr>
        </p:nvSpPr>
        <p:spPr>
          <a:xfrm>
            <a:off x="1815806" y="793971"/>
            <a:ext cx="621792" cy="621792"/>
          </a:xfrm>
        </p:spPr>
        <p:txBody>
          <a:bodyPr/>
          <a:lstStyle/>
          <a:p>
            <a:endParaRPr lang="en-US"/>
          </a:p>
        </p:txBody>
      </p:sp>
      <p:sp>
        <p:nvSpPr>
          <p:cNvPr id="9" name="Slide Number Placeholder 2">
            <a:extLst>
              <a:ext uri="{FF2B5EF4-FFF2-40B4-BE49-F238E27FC236}">
                <a16:creationId xmlns:a16="http://schemas.microsoft.com/office/drawing/2014/main" id="{B5E87809-65BE-AE24-002D-BA20A496DD4C}"/>
              </a:ext>
            </a:extLst>
          </p:cNvPr>
          <p:cNvSpPr>
            <a:spLocks noGrp="1"/>
          </p:cNvSpPr>
          <p:nvPr>
            <p:ph type="sldNum" sz="quarter" idx="15"/>
          </p:nvPr>
        </p:nvSpPr>
        <p:spPr>
          <a:xfrm>
            <a:off x="1651903" y="809244"/>
            <a:ext cx="941832" cy="621792"/>
          </a:xfrm>
        </p:spPr>
        <p:txBody>
          <a:bodyPr vert="horz" lIns="91440" tIns="45720" rIns="91440" bIns="45720" rtlCol="0" anchor="ctr">
            <a:normAutofit/>
          </a:bodyPr>
          <a:lstStyle/>
          <a:p>
            <a:pPr>
              <a:spcAft>
                <a:spcPts val="600"/>
              </a:spcAft>
            </a:pPr>
            <a:fld id="{CC43B8D3-9A08-F84C-9DD4-44948BA52D4B}" type="slidenum">
              <a:rPr lang="en-US" smtClean="0"/>
              <a:pPr>
                <a:spcAft>
                  <a:spcPts val="600"/>
                </a:spcAft>
              </a:pPr>
              <a:t>3</a:t>
            </a:fld>
            <a:endParaRPr lang="en-US" dirty="0"/>
          </a:p>
        </p:txBody>
      </p:sp>
      <p:pic>
        <p:nvPicPr>
          <p:cNvPr id="1026" name="Picture 2">
            <a:extLst>
              <a:ext uri="{FF2B5EF4-FFF2-40B4-BE49-F238E27FC236}">
                <a16:creationId xmlns:a16="http://schemas.microsoft.com/office/drawing/2014/main" id="{125C733F-D9FF-9A11-2A17-936E89452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169" y="5040772"/>
            <a:ext cx="2641073" cy="195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5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Analysis Overview </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a:t>4</a:t>
            </a:r>
            <a:endParaRPr lang="en-US" dirty="0"/>
          </a:p>
        </p:txBody>
      </p:sp>
      <p:sp>
        <p:nvSpPr>
          <p:cNvPr id="46" name="Text Placeholder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a:xfrm rot="5400000">
            <a:off x="1618349" y="2900392"/>
            <a:ext cx="1690750" cy="502920"/>
          </a:xfrm>
        </p:spPr>
        <p:txBody>
          <a:bodyPr/>
          <a:lstStyle/>
          <a:p>
            <a:endParaRPr lang="en-US" dirty="0"/>
          </a:p>
        </p:txBody>
      </p:sp>
      <p:sp>
        <p:nvSpPr>
          <p:cNvPr id="47" name="Text Placeholder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a:xfrm rot="5400000">
            <a:off x="1562114" y="4647377"/>
            <a:ext cx="1803219" cy="502920"/>
          </a:xfrm>
        </p:spPr>
        <p:txBody>
          <a:bodyPr/>
          <a:lstStyle/>
          <a:p>
            <a:endParaRPr lang="en-US" dirty="0"/>
          </a:p>
        </p:txBody>
      </p:sp>
      <p:sp>
        <p:nvSpPr>
          <p:cNvPr id="8" name="Text Placeholder 7">
            <a:extLst>
              <a:ext uri="{FF2B5EF4-FFF2-40B4-BE49-F238E27FC236}">
                <a16:creationId xmlns:a16="http://schemas.microsoft.com/office/drawing/2014/main" id="{E080D02F-F3D4-FF0B-2D0E-64F8B50DCAA6}"/>
              </a:ext>
            </a:extLst>
          </p:cNvPr>
          <p:cNvSpPr>
            <a:spLocks noGrp="1"/>
          </p:cNvSpPr>
          <p:nvPr>
            <p:ph type="body" sz="quarter" idx="15"/>
          </p:nvPr>
        </p:nvSpPr>
        <p:spPr>
          <a:xfrm>
            <a:off x="1956232" y="1903705"/>
            <a:ext cx="1014984" cy="1014984"/>
          </a:xfrm>
        </p:spPr>
        <p:txBody>
          <a:bodyPr/>
          <a:lstStyle/>
          <a:p>
            <a:r>
              <a:rPr lang="en-US" dirty="0"/>
              <a:t>1</a:t>
            </a:r>
          </a:p>
        </p:txBody>
      </p:sp>
      <p:sp>
        <p:nvSpPr>
          <p:cNvPr id="4" name="Text Placeholder 3">
            <a:extLst>
              <a:ext uri="{FF2B5EF4-FFF2-40B4-BE49-F238E27FC236}">
                <a16:creationId xmlns:a16="http://schemas.microsoft.com/office/drawing/2014/main" id="{4AEDC641-DB48-7215-91E0-5C72AED4E060}"/>
              </a:ext>
            </a:extLst>
          </p:cNvPr>
          <p:cNvSpPr>
            <a:spLocks noGrp="1"/>
          </p:cNvSpPr>
          <p:nvPr>
            <p:ph type="body" idx="1"/>
          </p:nvPr>
        </p:nvSpPr>
        <p:spPr>
          <a:xfrm>
            <a:off x="3112461" y="2200657"/>
            <a:ext cx="3307794" cy="1414272"/>
          </a:xfrm>
        </p:spPr>
        <p:txBody>
          <a:bodyPr/>
          <a:lstStyle/>
          <a:p>
            <a:r>
              <a:rPr lang="en-US" sz="2400"/>
              <a:t>Business overview</a:t>
            </a:r>
          </a:p>
          <a:p>
            <a:pPr marL="285750" indent="-285750">
              <a:buFont typeface="Arial" panose="020B0604020202020204" pitchFamily="34" charset="0"/>
              <a:buChar char="•"/>
            </a:pPr>
            <a:r>
              <a:rPr lang="en-US" sz="1600"/>
              <a:t>Expenditure</a:t>
            </a:r>
          </a:p>
          <a:p>
            <a:pPr marL="285750" indent="-285750">
              <a:buFont typeface="Arial" panose="020B0604020202020204" pitchFamily="34" charset="0"/>
              <a:buChar char="•"/>
            </a:pPr>
            <a:r>
              <a:rPr lang="en-US" sz="1600"/>
              <a:t>Revenue</a:t>
            </a:r>
          </a:p>
          <a:p>
            <a:pPr marL="285750" indent="-285750">
              <a:buFont typeface="Arial" panose="020B0604020202020204" pitchFamily="34" charset="0"/>
              <a:buChar char="•"/>
            </a:pPr>
            <a:r>
              <a:rPr lang="en-US" sz="1600"/>
              <a:t>Profits</a:t>
            </a:r>
            <a:endParaRPr lang="en-US" sz="1600" dirty="0"/>
          </a:p>
        </p:txBody>
      </p:sp>
      <p:sp>
        <p:nvSpPr>
          <p:cNvPr id="9" name="Text Placeholder 8">
            <a:extLst>
              <a:ext uri="{FF2B5EF4-FFF2-40B4-BE49-F238E27FC236}">
                <a16:creationId xmlns:a16="http://schemas.microsoft.com/office/drawing/2014/main" id="{345C6D13-CF93-C1B2-1F70-67C4F6E71841}"/>
              </a:ext>
            </a:extLst>
          </p:cNvPr>
          <p:cNvSpPr>
            <a:spLocks noGrp="1"/>
          </p:cNvSpPr>
          <p:nvPr>
            <p:ph type="body" sz="quarter" idx="16"/>
          </p:nvPr>
        </p:nvSpPr>
        <p:spPr>
          <a:xfrm>
            <a:off x="1956232" y="3395911"/>
            <a:ext cx="1014984" cy="1014984"/>
          </a:xfrm>
        </p:spPr>
        <p:txBody>
          <a:bodyPr/>
          <a:lstStyle/>
          <a:p>
            <a:r>
              <a:rPr lang="en-US"/>
              <a:t>2</a:t>
            </a:r>
            <a:endParaRPr lang="en-US" dirty="0"/>
          </a:p>
        </p:txBody>
      </p:sp>
      <p:sp>
        <p:nvSpPr>
          <p:cNvPr id="5" name="Text Placeholder 4">
            <a:extLst>
              <a:ext uri="{FF2B5EF4-FFF2-40B4-BE49-F238E27FC236}">
                <a16:creationId xmlns:a16="http://schemas.microsoft.com/office/drawing/2014/main" id="{0F83D82D-5102-8004-C3B7-FEE3A62802E1}"/>
              </a:ext>
            </a:extLst>
          </p:cNvPr>
          <p:cNvSpPr>
            <a:spLocks noGrp="1"/>
          </p:cNvSpPr>
          <p:nvPr>
            <p:ph type="body" sz="quarter" idx="3"/>
          </p:nvPr>
        </p:nvSpPr>
        <p:spPr>
          <a:xfrm>
            <a:off x="3112461" y="3703759"/>
            <a:ext cx="3434254" cy="1414272"/>
          </a:xfrm>
        </p:spPr>
        <p:txBody>
          <a:bodyPr/>
          <a:lstStyle/>
          <a:p>
            <a:r>
              <a:rPr lang="en-US" sz="2400" dirty="0"/>
              <a:t>In-depth Analysis</a:t>
            </a:r>
          </a:p>
          <a:p>
            <a:pPr marL="285750" indent="-285750">
              <a:buFont typeface="Arial" panose="020B0604020202020204" pitchFamily="34" charset="0"/>
              <a:buChar char="•"/>
            </a:pPr>
            <a:r>
              <a:rPr lang="en-US" sz="1600" dirty="0"/>
              <a:t>Categories performance</a:t>
            </a:r>
          </a:p>
          <a:p>
            <a:pPr marL="285750" indent="-285750">
              <a:buFont typeface="Arial" panose="020B0604020202020204" pitchFamily="34" charset="0"/>
              <a:buChar char="•"/>
            </a:pPr>
            <a:r>
              <a:rPr lang="en-US" sz="1600" dirty="0"/>
              <a:t>Product Costs</a:t>
            </a:r>
          </a:p>
        </p:txBody>
      </p:sp>
      <p:sp>
        <p:nvSpPr>
          <p:cNvPr id="10" name="Text Placeholder 9">
            <a:extLst>
              <a:ext uri="{FF2B5EF4-FFF2-40B4-BE49-F238E27FC236}">
                <a16:creationId xmlns:a16="http://schemas.microsoft.com/office/drawing/2014/main" id="{1C9A283B-9E49-B36A-FE51-8E72C9F394EB}"/>
              </a:ext>
            </a:extLst>
          </p:cNvPr>
          <p:cNvSpPr>
            <a:spLocks noGrp="1"/>
          </p:cNvSpPr>
          <p:nvPr>
            <p:ph type="body" sz="quarter" idx="17"/>
          </p:nvPr>
        </p:nvSpPr>
        <p:spPr>
          <a:xfrm>
            <a:off x="1956232" y="4898837"/>
            <a:ext cx="1014984" cy="1014984"/>
          </a:xfrm>
        </p:spPr>
        <p:txBody>
          <a:bodyPr/>
          <a:lstStyle/>
          <a:p>
            <a:r>
              <a:rPr lang="en-US"/>
              <a:t>3</a:t>
            </a:r>
            <a:endParaRPr lang="en-US" dirty="0"/>
          </a:p>
        </p:txBody>
      </p:sp>
      <p:sp>
        <p:nvSpPr>
          <p:cNvPr id="13" name="Text Placeholder 12">
            <a:extLst>
              <a:ext uri="{FF2B5EF4-FFF2-40B4-BE49-F238E27FC236}">
                <a16:creationId xmlns:a16="http://schemas.microsoft.com/office/drawing/2014/main" id="{C2055FE9-29DC-BC97-64D3-F9745578B47E}"/>
              </a:ext>
            </a:extLst>
          </p:cNvPr>
          <p:cNvSpPr>
            <a:spLocks noGrp="1"/>
          </p:cNvSpPr>
          <p:nvPr>
            <p:ph type="body" sz="quarter" idx="20"/>
          </p:nvPr>
        </p:nvSpPr>
        <p:spPr>
          <a:xfrm>
            <a:off x="3112461" y="5216803"/>
            <a:ext cx="4601574" cy="1414272"/>
          </a:xfrm>
        </p:spPr>
        <p:txBody>
          <a:bodyPr/>
          <a:lstStyle/>
          <a:p>
            <a:r>
              <a:rPr lang="en-US" sz="2400"/>
              <a:t>Category Wise analysis</a:t>
            </a:r>
          </a:p>
          <a:p>
            <a:pPr marL="285750" indent="-285750">
              <a:buFont typeface="Arial" panose="020B0604020202020204" pitchFamily="34" charset="0"/>
              <a:buChar char="•"/>
            </a:pPr>
            <a:r>
              <a:rPr lang="en-US" sz="1600"/>
              <a:t>Individual services performance</a:t>
            </a:r>
            <a:endParaRPr lang="en-US" sz="1600" dirty="0"/>
          </a:p>
        </p:txBody>
      </p:sp>
    </p:spTree>
    <p:extLst>
      <p:ext uri="{BB962C8B-B14F-4D97-AF65-F5344CB8AC3E}">
        <p14:creationId xmlns:p14="http://schemas.microsoft.com/office/powerpoint/2010/main" val="103014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8BD3563-74C4-0E4D-FE4C-A2AA33C321BD}"/>
              </a:ext>
            </a:extLst>
          </p:cNvPr>
          <p:cNvSpPr>
            <a:spLocks noGrp="1"/>
          </p:cNvSpPr>
          <p:nvPr>
            <p:ph type="title"/>
          </p:nvPr>
        </p:nvSpPr>
        <p:spPr>
          <a:xfrm>
            <a:off x="2697480" y="731520"/>
            <a:ext cx="8762246" cy="777240"/>
          </a:xfrm>
        </p:spPr>
        <p:txBody>
          <a:bodyPr anchor="ctr">
            <a:normAutofit/>
          </a:bodyPr>
          <a:lstStyle/>
          <a:p>
            <a:r>
              <a:rPr lang="en-US" dirty="0"/>
              <a:t>Business Overview</a:t>
            </a:r>
          </a:p>
        </p:txBody>
      </p:sp>
      <p:sp>
        <p:nvSpPr>
          <p:cNvPr id="37" name="Text Placeholder 6">
            <a:extLst>
              <a:ext uri="{FF2B5EF4-FFF2-40B4-BE49-F238E27FC236}">
                <a16:creationId xmlns:a16="http://schemas.microsoft.com/office/drawing/2014/main" id="{A2681A38-D45C-2ECD-17DF-598BA2A12588}"/>
              </a:ext>
            </a:extLst>
          </p:cNvPr>
          <p:cNvSpPr>
            <a:spLocks noGrp="1"/>
          </p:cNvSpPr>
          <p:nvPr>
            <p:ph type="body" sz="quarter" idx="13"/>
          </p:nvPr>
        </p:nvSpPr>
        <p:spPr>
          <a:xfrm>
            <a:off x="1815806" y="793971"/>
            <a:ext cx="621792" cy="621792"/>
          </a:xfrm>
        </p:spPr>
        <p:txBody>
          <a:bodyPr/>
          <a:lstStyle/>
          <a:p>
            <a:endParaRPr lang="en-US"/>
          </a:p>
        </p:txBody>
      </p:sp>
      <p:sp>
        <p:nvSpPr>
          <p:cNvPr id="5" name="Slide Number Placeholder 4">
            <a:extLst>
              <a:ext uri="{FF2B5EF4-FFF2-40B4-BE49-F238E27FC236}">
                <a16:creationId xmlns:a16="http://schemas.microsoft.com/office/drawing/2014/main" id="{312EF1DE-337F-5192-8762-CB5AF953805D}"/>
              </a:ext>
            </a:extLst>
          </p:cNvPr>
          <p:cNvSpPr>
            <a:spLocks noGrp="1"/>
          </p:cNvSpPr>
          <p:nvPr>
            <p:ph type="sldNum" sz="quarter" idx="15"/>
          </p:nvPr>
        </p:nvSpPr>
        <p:spPr>
          <a:xfrm>
            <a:off x="1651903" y="809244"/>
            <a:ext cx="941832" cy="621792"/>
          </a:xfrm>
        </p:spPr>
        <p:txBody>
          <a:bodyPr anchor="ctr">
            <a:normAutofit/>
          </a:bodyPr>
          <a:lstStyle/>
          <a:p>
            <a:pPr>
              <a:spcAft>
                <a:spcPts val="600"/>
              </a:spcAft>
            </a:pPr>
            <a:fld id="{CC43B8D3-9A08-F84C-9DD4-44948BA52D4B}" type="slidenum">
              <a:rPr lang="en-US" smtClean="0"/>
              <a:pPr>
                <a:spcAft>
                  <a:spcPts val="600"/>
                </a:spcAft>
              </a:pPr>
              <a:t>5</a:t>
            </a:fld>
            <a:endParaRPr lang="en-US"/>
          </a:p>
        </p:txBody>
      </p:sp>
      <p:pic>
        <p:nvPicPr>
          <p:cNvPr id="3074" name="Picture 2">
            <a:extLst>
              <a:ext uri="{FF2B5EF4-FFF2-40B4-BE49-F238E27FC236}">
                <a16:creationId xmlns:a16="http://schemas.microsoft.com/office/drawing/2014/main" id="{FB7FBE5A-AEA8-6E3F-0A55-82D764DDD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 y="1513523"/>
            <a:ext cx="45624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482D381-759B-D873-96CC-8FA851FBE3AB}"/>
              </a:ext>
            </a:extLst>
          </p:cNvPr>
          <p:cNvPicPr>
            <a:picLocks noChangeAspect="1"/>
          </p:cNvPicPr>
          <p:nvPr/>
        </p:nvPicPr>
        <p:blipFill>
          <a:blip r:embed="rId4"/>
          <a:stretch>
            <a:fillRect/>
          </a:stretch>
        </p:blipFill>
        <p:spPr>
          <a:xfrm>
            <a:off x="-10510" y="4292596"/>
            <a:ext cx="6048047" cy="2565404"/>
          </a:xfrm>
          <a:prstGeom prst="rect">
            <a:avLst/>
          </a:prstGeom>
        </p:spPr>
      </p:pic>
      <p:sp>
        <p:nvSpPr>
          <p:cNvPr id="23" name="TextBox 22">
            <a:extLst>
              <a:ext uri="{FF2B5EF4-FFF2-40B4-BE49-F238E27FC236}">
                <a16:creationId xmlns:a16="http://schemas.microsoft.com/office/drawing/2014/main" id="{2C067C99-6178-C3A4-86B2-C961DC3BF08E}"/>
              </a:ext>
            </a:extLst>
          </p:cNvPr>
          <p:cNvSpPr txBox="1"/>
          <p:nvPr/>
        </p:nvSpPr>
        <p:spPr>
          <a:xfrm>
            <a:off x="5041297" y="1700348"/>
            <a:ext cx="5197480" cy="1200329"/>
          </a:xfrm>
          <a:prstGeom prst="rect">
            <a:avLst/>
          </a:prstGeom>
          <a:noFill/>
        </p:spPr>
        <p:txBody>
          <a:bodyPr wrap="square" rtlCol="0">
            <a:spAutoFit/>
          </a:bodyPr>
          <a:lstStyle/>
          <a:p>
            <a:pPr marL="285750" indent="-285750">
              <a:buFont typeface="Wingdings" panose="05000000000000000000" pitchFamily="2" charset="2"/>
              <a:buChar char="q"/>
            </a:pPr>
            <a:r>
              <a:rPr lang="en-GB" sz="1800" b="0" i="0" u="none" strike="noStrike" dirty="0">
                <a:solidFill>
                  <a:srgbClr val="000000"/>
                </a:solidFill>
                <a:effectLst/>
                <a:latin typeface="Times New Roman" panose="02020603050405020304" pitchFamily="18" charset="0"/>
              </a:rPr>
              <a:t>A total of ₹2,30,049 revenue is generated in the span of 6 months (Jan 23 - Jun 23). In this time a total of 617 services were done by salon with approximately 4.08 services per day.</a:t>
            </a:r>
          </a:p>
        </p:txBody>
      </p:sp>
      <p:sp>
        <p:nvSpPr>
          <p:cNvPr id="25" name="TextBox 24">
            <a:extLst>
              <a:ext uri="{FF2B5EF4-FFF2-40B4-BE49-F238E27FC236}">
                <a16:creationId xmlns:a16="http://schemas.microsoft.com/office/drawing/2014/main" id="{C8E5B30C-E977-BCFE-87FE-2B27BBB29FFB}"/>
              </a:ext>
            </a:extLst>
          </p:cNvPr>
          <p:cNvSpPr txBox="1"/>
          <p:nvPr/>
        </p:nvSpPr>
        <p:spPr>
          <a:xfrm>
            <a:off x="5041297" y="3105834"/>
            <a:ext cx="5197480" cy="646331"/>
          </a:xfrm>
          <a:prstGeom prst="rect">
            <a:avLst/>
          </a:prstGeom>
          <a:noFill/>
        </p:spPr>
        <p:txBody>
          <a:bodyPr wrap="square" rtlCol="0">
            <a:spAutoFit/>
          </a:bodyPr>
          <a:lstStyle/>
          <a:p>
            <a:pPr marL="285750" indent="-285750">
              <a:buFont typeface="Wingdings" panose="05000000000000000000" pitchFamily="2" charset="2"/>
              <a:buChar char="q"/>
            </a:pPr>
            <a:r>
              <a:rPr lang="en-GB" sz="1800" b="0" i="0" u="none" strike="noStrike" dirty="0">
                <a:solidFill>
                  <a:srgbClr val="000000"/>
                </a:solidFill>
                <a:effectLst/>
                <a:latin typeface="Times New Roman" panose="02020603050405020304" pitchFamily="18" charset="0"/>
              </a:rPr>
              <a:t>The salon has a net profit of Rs. 158,355, which constitutes 68.8% of its total revenue.</a:t>
            </a:r>
          </a:p>
        </p:txBody>
      </p:sp>
      <p:pic>
        <p:nvPicPr>
          <p:cNvPr id="3076" name="Picture 4">
            <a:extLst>
              <a:ext uri="{FF2B5EF4-FFF2-40B4-BE49-F238E27FC236}">
                <a16:creationId xmlns:a16="http://schemas.microsoft.com/office/drawing/2014/main" id="{A6AD3C37-C0D4-012C-F09D-7CCE3F4E9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6185" y="3863841"/>
            <a:ext cx="4719145" cy="284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27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In-depth Analysis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6</a:t>
            </a:fld>
            <a:endParaRPr lang="en-US" dirty="0"/>
          </a:p>
        </p:txBody>
      </p:sp>
      <p:pic>
        <p:nvPicPr>
          <p:cNvPr id="7" name="Picture 6">
            <a:extLst>
              <a:ext uri="{FF2B5EF4-FFF2-40B4-BE49-F238E27FC236}">
                <a16:creationId xmlns:a16="http://schemas.microsoft.com/office/drawing/2014/main" id="{FFFFB839-2749-2C0E-5EE7-AC0A807E796C}"/>
              </a:ext>
            </a:extLst>
          </p:cNvPr>
          <p:cNvPicPr>
            <a:picLocks noChangeAspect="1"/>
          </p:cNvPicPr>
          <p:nvPr/>
        </p:nvPicPr>
        <p:blipFill>
          <a:blip r:embed="rId3"/>
          <a:stretch>
            <a:fillRect/>
          </a:stretch>
        </p:blipFill>
        <p:spPr>
          <a:xfrm>
            <a:off x="0" y="4128397"/>
            <a:ext cx="4404852" cy="2729603"/>
          </a:xfrm>
          <a:prstGeom prst="rect">
            <a:avLst/>
          </a:prstGeom>
        </p:spPr>
      </p:pic>
      <p:pic>
        <p:nvPicPr>
          <p:cNvPr id="10" name="Picture 9">
            <a:extLst>
              <a:ext uri="{FF2B5EF4-FFF2-40B4-BE49-F238E27FC236}">
                <a16:creationId xmlns:a16="http://schemas.microsoft.com/office/drawing/2014/main" id="{B3F7587C-3329-B0AA-608C-20BA2C7F42F2}"/>
              </a:ext>
            </a:extLst>
          </p:cNvPr>
          <p:cNvPicPr>
            <a:picLocks noChangeAspect="1"/>
          </p:cNvPicPr>
          <p:nvPr/>
        </p:nvPicPr>
        <p:blipFill>
          <a:blip r:embed="rId4"/>
          <a:stretch>
            <a:fillRect/>
          </a:stretch>
        </p:blipFill>
        <p:spPr>
          <a:xfrm>
            <a:off x="4404852" y="3889497"/>
            <a:ext cx="4237704" cy="2987415"/>
          </a:xfrm>
          <a:prstGeom prst="rect">
            <a:avLst/>
          </a:prstGeom>
        </p:spPr>
      </p:pic>
      <p:pic>
        <p:nvPicPr>
          <p:cNvPr id="13" name="Picture 12">
            <a:extLst>
              <a:ext uri="{FF2B5EF4-FFF2-40B4-BE49-F238E27FC236}">
                <a16:creationId xmlns:a16="http://schemas.microsoft.com/office/drawing/2014/main" id="{2DF0231E-22D0-4D4D-ED8E-05DA698CF843}"/>
              </a:ext>
            </a:extLst>
          </p:cNvPr>
          <p:cNvPicPr>
            <a:picLocks noChangeAspect="1"/>
          </p:cNvPicPr>
          <p:nvPr/>
        </p:nvPicPr>
        <p:blipFill>
          <a:blip r:embed="rId5"/>
          <a:stretch>
            <a:fillRect/>
          </a:stretch>
        </p:blipFill>
        <p:spPr>
          <a:xfrm>
            <a:off x="0" y="1502632"/>
            <a:ext cx="3747218" cy="2636750"/>
          </a:xfrm>
          <a:prstGeom prst="rect">
            <a:avLst/>
          </a:prstGeom>
        </p:spPr>
      </p:pic>
      <p:sp>
        <p:nvSpPr>
          <p:cNvPr id="2" name="TextBox 1">
            <a:extLst>
              <a:ext uri="{FF2B5EF4-FFF2-40B4-BE49-F238E27FC236}">
                <a16:creationId xmlns:a16="http://schemas.microsoft.com/office/drawing/2014/main" id="{8C830A3A-E7BF-6E39-9CF1-BFE68494382B}"/>
              </a:ext>
            </a:extLst>
          </p:cNvPr>
          <p:cNvSpPr txBox="1"/>
          <p:nvPr/>
        </p:nvSpPr>
        <p:spPr>
          <a:xfrm>
            <a:off x="4778477" y="1641987"/>
            <a:ext cx="6256521" cy="2092881"/>
          </a:xfrm>
          <a:prstGeom prst="rect">
            <a:avLst/>
          </a:prstGeom>
          <a:noFill/>
        </p:spPr>
        <p:txBody>
          <a:bodyPr wrap="none" rtlCol="0">
            <a:spAutoFit/>
          </a:bodyPr>
          <a:lstStyle/>
          <a:p>
            <a:r>
              <a:rPr lang="en-IN" dirty="0"/>
              <a:t>All salon Services are divided into 7 Categories:</a:t>
            </a:r>
          </a:p>
          <a:p>
            <a:pPr marL="285750" indent="-285750">
              <a:buFont typeface="Arial" panose="020B0604020202020204" pitchFamily="34" charset="0"/>
              <a:buChar char="•"/>
            </a:pPr>
            <a:r>
              <a:rPr lang="en-IN" sz="1600" dirty="0"/>
              <a:t>Skin Care</a:t>
            </a:r>
          </a:p>
          <a:p>
            <a:pPr marL="285750" indent="-285750">
              <a:buFont typeface="Arial" panose="020B0604020202020204" pitchFamily="34" charset="0"/>
              <a:buChar char="•"/>
            </a:pPr>
            <a:r>
              <a:rPr lang="en-IN" sz="1600" dirty="0"/>
              <a:t>Wax</a:t>
            </a:r>
          </a:p>
          <a:p>
            <a:pPr marL="285750" indent="-285750">
              <a:buFont typeface="Arial" panose="020B0604020202020204" pitchFamily="34" charset="0"/>
              <a:buChar char="•"/>
            </a:pPr>
            <a:r>
              <a:rPr lang="en-IN" sz="1600" dirty="0"/>
              <a:t>Makeup</a:t>
            </a:r>
          </a:p>
          <a:p>
            <a:pPr marL="285750" indent="-285750">
              <a:buFont typeface="Arial" panose="020B0604020202020204" pitchFamily="34" charset="0"/>
              <a:buChar char="•"/>
            </a:pPr>
            <a:r>
              <a:rPr lang="en-IN" sz="1600" dirty="0"/>
              <a:t>Hair Spa</a:t>
            </a:r>
          </a:p>
          <a:p>
            <a:pPr marL="285750" indent="-285750">
              <a:buFont typeface="Arial" panose="020B0604020202020204" pitchFamily="34" charset="0"/>
              <a:buChar char="•"/>
            </a:pPr>
            <a:r>
              <a:rPr lang="en-IN" sz="1600" dirty="0"/>
              <a:t>Package</a:t>
            </a:r>
          </a:p>
          <a:p>
            <a:pPr marL="285750" indent="-285750">
              <a:buFont typeface="Arial" panose="020B0604020202020204" pitchFamily="34" charset="0"/>
              <a:buChar char="•"/>
            </a:pPr>
            <a:r>
              <a:rPr lang="en-IN" sz="1600" dirty="0"/>
              <a:t>Haircut</a:t>
            </a:r>
          </a:p>
          <a:p>
            <a:pPr marL="285750" indent="-285750">
              <a:buFont typeface="Arial" panose="020B0604020202020204" pitchFamily="34" charset="0"/>
              <a:buChar char="•"/>
            </a:pPr>
            <a:r>
              <a:rPr lang="en-IN" sz="1600" dirty="0"/>
              <a:t>Threading</a:t>
            </a:r>
          </a:p>
        </p:txBody>
      </p:sp>
    </p:spTree>
    <p:extLst>
      <p:ext uri="{BB962C8B-B14F-4D97-AF65-F5344CB8AC3E}">
        <p14:creationId xmlns:p14="http://schemas.microsoft.com/office/powerpoint/2010/main" val="24618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A6BB9-324D-E310-0849-F289E19DF4F6}"/>
              </a:ext>
            </a:extLst>
          </p:cNvPr>
          <p:cNvPicPr>
            <a:picLocks noChangeAspect="1"/>
          </p:cNvPicPr>
          <p:nvPr/>
        </p:nvPicPr>
        <p:blipFill>
          <a:blip r:embed="rId3"/>
          <a:stretch>
            <a:fillRect/>
          </a:stretch>
        </p:blipFill>
        <p:spPr>
          <a:xfrm>
            <a:off x="-10510" y="3891118"/>
            <a:ext cx="4708634" cy="2987902"/>
          </a:xfrm>
          <a:prstGeom prst="rect">
            <a:avLst/>
          </a:prstGeom>
        </p:spPr>
      </p:pic>
      <p:sp>
        <p:nvSpPr>
          <p:cNvPr id="9" name="TextBox 8">
            <a:extLst>
              <a:ext uri="{FF2B5EF4-FFF2-40B4-BE49-F238E27FC236}">
                <a16:creationId xmlns:a16="http://schemas.microsoft.com/office/drawing/2014/main" id="{224ED0F5-D053-2618-1D48-2040874F6BC8}"/>
              </a:ext>
            </a:extLst>
          </p:cNvPr>
          <p:cNvSpPr txBox="1"/>
          <p:nvPr/>
        </p:nvSpPr>
        <p:spPr>
          <a:xfrm>
            <a:off x="-10510" y="1735698"/>
            <a:ext cx="6327228" cy="1938992"/>
          </a:xfrm>
          <a:prstGeom prst="rect">
            <a:avLst/>
          </a:prstGeom>
          <a:noFill/>
        </p:spPr>
        <p:txBody>
          <a:bodyPr wrap="square" rtlCol="0">
            <a:spAutoFit/>
          </a:bodyPr>
          <a:lstStyle/>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Total revenue:                              ₹83,610</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Percentage of Total Revenue:      36.34%</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Number of services:                     148</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Average service cost:                    ₹408.66</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Average product cost:                   ₹105.88</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Profit Margin:                               74.09%</a:t>
            </a:r>
            <a:endParaRPr lang="en-GB" sz="2000" b="0" dirty="0">
              <a:effectLst/>
            </a:endParaRPr>
          </a:p>
        </p:txBody>
      </p:sp>
      <p:pic>
        <p:nvPicPr>
          <p:cNvPr id="15" name="Picture 14">
            <a:extLst>
              <a:ext uri="{FF2B5EF4-FFF2-40B4-BE49-F238E27FC236}">
                <a16:creationId xmlns:a16="http://schemas.microsoft.com/office/drawing/2014/main" id="{63CB5B85-8CC8-B8DD-FAAB-494D6D756EEE}"/>
              </a:ext>
            </a:extLst>
          </p:cNvPr>
          <p:cNvPicPr>
            <a:picLocks noChangeAspect="1"/>
          </p:cNvPicPr>
          <p:nvPr/>
        </p:nvPicPr>
        <p:blipFill>
          <a:blip r:embed="rId4"/>
          <a:stretch>
            <a:fillRect/>
          </a:stretch>
        </p:blipFill>
        <p:spPr>
          <a:xfrm>
            <a:off x="732273" y="388883"/>
            <a:ext cx="10727453" cy="1130387"/>
          </a:xfrm>
          <a:prstGeom prst="rect">
            <a:avLst/>
          </a:prstGeom>
        </p:spPr>
      </p:pic>
      <p:pic>
        <p:nvPicPr>
          <p:cNvPr id="16" name="Picture 15">
            <a:extLst>
              <a:ext uri="{FF2B5EF4-FFF2-40B4-BE49-F238E27FC236}">
                <a16:creationId xmlns:a16="http://schemas.microsoft.com/office/drawing/2014/main" id="{143DF49C-F553-1918-1437-01A197DB821D}"/>
              </a:ext>
            </a:extLst>
          </p:cNvPr>
          <p:cNvPicPr>
            <a:picLocks noChangeAspect="1"/>
          </p:cNvPicPr>
          <p:nvPr/>
        </p:nvPicPr>
        <p:blipFill>
          <a:blip r:embed="rId5"/>
          <a:stretch>
            <a:fillRect/>
          </a:stretch>
        </p:blipFill>
        <p:spPr>
          <a:xfrm>
            <a:off x="7809177" y="2473910"/>
            <a:ext cx="3993931" cy="2471212"/>
          </a:xfrm>
          <a:prstGeom prst="rect">
            <a:avLst/>
          </a:prstGeom>
        </p:spPr>
      </p:pic>
      <p:sp>
        <p:nvSpPr>
          <p:cNvPr id="17" name="TextBox 16">
            <a:extLst>
              <a:ext uri="{FF2B5EF4-FFF2-40B4-BE49-F238E27FC236}">
                <a16:creationId xmlns:a16="http://schemas.microsoft.com/office/drawing/2014/main" id="{F6B872E0-E91F-4088-47D7-F05FF854C2B6}"/>
              </a:ext>
            </a:extLst>
          </p:cNvPr>
          <p:cNvSpPr txBox="1"/>
          <p:nvPr/>
        </p:nvSpPr>
        <p:spPr>
          <a:xfrm>
            <a:off x="5463213" y="1555990"/>
            <a:ext cx="5152236" cy="2677656"/>
          </a:xfrm>
          <a:prstGeom prst="rect">
            <a:avLst/>
          </a:prstGeom>
          <a:noFill/>
        </p:spPr>
        <p:txBody>
          <a:bodyPr wrap="square" rtlCol="0">
            <a:spAutoFit/>
          </a:bodyPr>
          <a:lstStyle/>
          <a:p>
            <a:pPr rtl="0" fontAlgn="base">
              <a:spcBef>
                <a:spcPts val="1000"/>
              </a:spcBef>
              <a:spcAft>
                <a:spcPts val="0"/>
              </a:spcAft>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Introduced in June have a single package as of now called “summer offer package”. In this package out of 10 any 6 services can be opt at just ₹999. Those options include:</a:t>
            </a:r>
            <a:endParaRPr lang="en-GB" sz="1600" dirty="0">
              <a:solidFill>
                <a:srgbClr val="000000"/>
              </a:solidFill>
              <a:latin typeface="Times New Roman" panose="02020603050405020304" pitchFamily="18" charset="0"/>
              <a:cs typeface="Times New Roman" panose="02020603050405020304" pitchFamily="18" charset="0"/>
            </a:endParaRP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Oiling Spa</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Manicure</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Pedicure</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Fruit Facial</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Fruit cleanup</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D-tan</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Oxy Bleach</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Hair cut</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Full Legs Honey</a:t>
            </a:r>
          </a:p>
          <a:p>
            <a:pPr marL="457200" rtl="0" fontAlgn="base">
              <a:spcBef>
                <a:spcPts val="0"/>
              </a:spcBef>
              <a:spcAft>
                <a:spcPts val="0"/>
              </a:spcAft>
              <a:buFont typeface="+mj-lt"/>
              <a:buAutoNum type="arabicPeriod"/>
            </a:pPr>
            <a:r>
              <a:rPr lang="en-GB" sz="1200" b="0" i="0" u="none" strike="noStrike" dirty="0">
                <a:solidFill>
                  <a:srgbClr val="000000"/>
                </a:solidFill>
                <a:effectLst/>
                <a:latin typeface="Times New Roman" panose="02020603050405020304" pitchFamily="18" charset="0"/>
                <a:cs typeface="Times New Roman" panose="02020603050405020304" pitchFamily="18" charset="0"/>
              </a:rPr>
              <a:t>Hand Wax Honey</a:t>
            </a:r>
          </a:p>
        </p:txBody>
      </p:sp>
      <p:sp>
        <p:nvSpPr>
          <p:cNvPr id="19" name="TextBox 18">
            <a:extLst>
              <a:ext uri="{FF2B5EF4-FFF2-40B4-BE49-F238E27FC236}">
                <a16:creationId xmlns:a16="http://schemas.microsoft.com/office/drawing/2014/main" id="{DBF7D7E8-0823-0BF5-3453-966332575282}"/>
              </a:ext>
            </a:extLst>
          </p:cNvPr>
          <p:cNvSpPr txBox="1"/>
          <p:nvPr/>
        </p:nvSpPr>
        <p:spPr>
          <a:xfrm>
            <a:off x="4858407" y="4915561"/>
            <a:ext cx="5052848" cy="1754326"/>
          </a:xfrm>
          <a:prstGeom prst="rect">
            <a:avLst/>
          </a:prstGeom>
          <a:noFill/>
        </p:spPr>
        <p:txBody>
          <a:bodyPr wrap="square">
            <a:spAutoFit/>
          </a:bodyPr>
          <a:lstStyle/>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Total revenue:                            ₹15,984</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Percentage of Total Revenue:    6.9%</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Number of services:                   16</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Average service cost:                  ₹999</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Average product cost:                 ₹273</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Profit Margin:                             72.67%</a:t>
            </a:r>
            <a:endParaRPr lang="en-GB" b="0" dirty="0">
              <a:effectLst/>
            </a:endParaRPr>
          </a:p>
        </p:txBody>
      </p:sp>
    </p:spTree>
    <p:extLst>
      <p:ext uri="{BB962C8B-B14F-4D97-AF65-F5344CB8AC3E}">
        <p14:creationId xmlns:p14="http://schemas.microsoft.com/office/powerpoint/2010/main" val="392568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a:xfrm>
            <a:off x="2601501" y="731520"/>
            <a:ext cx="8858225" cy="777240"/>
          </a:xfrm>
        </p:spPr>
        <p:txBody>
          <a:bodyPr/>
          <a:lstStyle/>
          <a:p>
            <a:r>
              <a:rPr lang="en-US" dirty="0"/>
              <a:t>Hair Spa Category</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r>
              <a:rPr lang="en-US" dirty="0"/>
              <a:t>8</a:t>
            </a:r>
          </a:p>
        </p:txBody>
      </p:sp>
      <p:pic>
        <p:nvPicPr>
          <p:cNvPr id="5122" name="Picture 2">
            <a:extLst>
              <a:ext uri="{FF2B5EF4-FFF2-40B4-BE49-F238E27FC236}">
                <a16:creationId xmlns:a16="http://schemas.microsoft.com/office/drawing/2014/main" id="{5D254EEE-7764-15E0-AB57-7B63994CD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08760"/>
            <a:ext cx="4004778" cy="28320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E8053F4A-7A5E-74A2-DB7C-5F42FF374C4A}"/>
              </a:ext>
            </a:extLst>
          </p:cNvPr>
          <p:cNvPicPr>
            <a:picLocks noChangeAspect="1"/>
          </p:cNvPicPr>
          <p:nvPr/>
        </p:nvPicPr>
        <p:blipFill>
          <a:blip r:embed="rId3"/>
          <a:stretch>
            <a:fillRect/>
          </a:stretch>
        </p:blipFill>
        <p:spPr>
          <a:xfrm>
            <a:off x="-10510" y="4036498"/>
            <a:ext cx="4017261" cy="2832012"/>
          </a:xfrm>
          <a:prstGeom prst="rect">
            <a:avLst/>
          </a:prstGeom>
        </p:spPr>
      </p:pic>
      <p:sp>
        <p:nvSpPr>
          <p:cNvPr id="18" name="TextBox 17">
            <a:extLst>
              <a:ext uri="{FF2B5EF4-FFF2-40B4-BE49-F238E27FC236}">
                <a16:creationId xmlns:a16="http://schemas.microsoft.com/office/drawing/2014/main" id="{1A24906F-4B09-8ADF-4817-DA76BE3643D5}"/>
              </a:ext>
            </a:extLst>
          </p:cNvPr>
          <p:cNvSpPr txBox="1"/>
          <p:nvPr/>
        </p:nvSpPr>
        <p:spPr>
          <a:xfrm>
            <a:off x="3920361" y="1615211"/>
            <a:ext cx="5171090" cy="2492990"/>
          </a:xfrm>
          <a:prstGeom prst="rect">
            <a:avLst/>
          </a:prstGeom>
          <a:noFill/>
        </p:spPr>
        <p:txBody>
          <a:bodyPr wrap="square" rtlCol="0">
            <a:spAutoFit/>
          </a:bodyPr>
          <a:lstStyle/>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Total revenue:                           ₹28,250</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Percentage of Total Revenue:   12.3%</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Number of services:                  53</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Average service cost:                ₹1075</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Average product cost:               ₹441</a:t>
            </a:r>
            <a:endParaRPr lang="en-GB" sz="2000" b="0" dirty="0">
              <a:effectLst/>
            </a:endParaRPr>
          </a:p>
          <a:p>
            <a:pPr marL="457200" rtl="0">
              <a:spcBef>
                <a:spcPts val="0"/>
              </a:spcBef>
              <a:spcAft>
                <a:spcPts val="0"/>
              </a:spcAft>
            </a:pPr>
            <a:r>
              <a:rPr lang="en-GB" sz="2000" b="0" i="0" u="none" strike="noStrike" dirty="0">
                <a:solidFill>
                  <a:srgbClr val="000000"/>
                </a:solidFill>
                <a:effectLst/>
                <a:latin typeface="Times New Roman" panose="02020603050405020304" pitchFamily="18" charset="0"/>
              </a:rPr>
              <a:t>Profit Margin:                            58.98%</a:t>
            </a:r>
            <a:endParaRPr lang="en-GB" sz="2000" b="0" dirty="0">
              <a:effectLst/>
            </a:endParaRPr>
          </a:p>
          <a:p>
            <a:br>
              <a:rPr lang="en-GB" dirty="0"/>
            </a:br>
            <a:endParaRPr lang="en-IN" dirty="0"/>
          </a:p>
        </p:txBody>
      </p:sp>
      <p:sp>
        <p:nvSpPr>
          <p:cNvPr id="25" name="TextBox 24">
            <a:extLst>
              <a:ext uri="{FF2B5EF4-FFF2-40B4-BE49-F238E27FC236}">
                <a16:creationId xmlns:a16="http://schemas.microsoft.com/office/drawing/2014/main" id="{629F43BC-B57F-B93B-9C8D-3B51B06629EF}"/>
              </a:ext>
            </a:extLst>
          </p:cNvPr>
          <p:cNvSpPr txBox="1"/>
          <p:nvPr/>
        </p:nvSpPr>
        <p:spPr>
          <a:xfrm>
            <a:off x="3920361" y="3698178"/>
            <a:ext cx="7065258" cy="2031325"/>
          </a:xfrm>
          <a:prstGeom prst="rect">
            <a:avLst/>
          </a:prstGeom>
          <a:noFill/>
        </p:spPr>
        <p:txBody>
          <a:bodyPr wrap="square">
            <a:spAutoFit/>
          </a:bodyPr>
          <a:lstStyle/>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Product cost for the services in this category can be as high as 50%-40% like in </a:t>
            </a:r>
            <a:r>
              <a:rPr lang="en-GB" sz="1800" b="0" i="0" u="none" strike="noStrike" dirty="0" err="1">
                <a:solidFill>
                  <a:srgbClr val="000000"/>
                </a:solidFill>
                <a:effectLst/>
                <a:latin typeface="Times New Roman" panose="02020603050405020304" pitchFamily="18" charset="0"/>
              </a:rPr>
              <a:t>Rebonding</a:t>
            </a:r>
            <a:r>
              <a:rPr lang="en-GB" sz="1800" b="0" i="0" u="none" strike="noStrike" dirty="0">
                <a:solidFill>
                  <a:srgbClr val="000000"/>
                </a:solidFill>
                <a:effectLst/>
                <a:latin typeface="Times New Roman" panose="02020603050405020304" pitchFamily="18" charset="0"/>
              </a:rPr>
              <a:t>, Keratin treatment and Hair smoothening. Offered only 1 time in 6 months not only decreases profit margins but also creates wastage. </a:t>
            </a:r>
          </a:p>
          <a:p>
            <a:pPr marL="457200" rtl="0">
              <a:spcBef>
                <a:spcPts val="0"/>
              </a:spcBef>
              <a:spcAft>
                <a:spcPts val="0"/>
              </a:spcAft>
            </a:pPr>
            <a:endParaRPr lang="en-GB"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With a profit margin of 72.3%, keratin Spa generated revenue of ₹6,500 in 10 services.</a:t>
            </a:r>
            <a:endParaRPr lang="en-GB" b="0" dirty="0">
              <a:effectLst/>
            </a:endParaRPr>
          </a:p>
        </p:txBody>
      </p:sp>
    </p:spTree>
    <p:extLst>
      <p:ext uri="{BB962C8B-B14F-4D97-AF65-F5344CB8AC3E}">
        <p14:creationId xmlns:p14="http://schemas.microsoft.com/office/powerpoint/2010/main" val="62270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Other Categories</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
        <p:nvSpPr>
          <p:cNvPr id="26" name="TextBox 25">
            <a:extLst>
              <a:ext uri="{FF2B5EF4-FFF2-40B4-BE49-F238E27FC236}">
                <a16:creationId xmlns:a16="http://schemas.microsoft.com/office/drawing/2014/main" id="{F1CB4DA9-07AC-F342-7387-F14CACFE3501}"/>
              </a:ext>
            </a:extLst>
          </p:cNvPr>
          <p:cNvSpPr txBox="1"/>
          <p:nvPr/>
        </p:nvSpPr>
        <p:spPr>
          <a:xfrm>
            <a:off x="8457269" y="2820279"/>
            <a:ext cx="4078014" cy="1815882"/>
          </a:xfrm>
          <a:prstGeom prst="rect">
            <a:avLst/>
          </a:prstGeom>
          <a:noFill/>
        </p:spPr>
        <p:txBody>
          <a:bodyPr wrap="square">
            <a:spAutoFit/>
          </a:bodyPr>
          <a:lstStyle/>
          <a:p>
            <a:pPr rtl="0" fontAlgn="base">
              <a:spcBef>
                <a:spcPts val="0"/>
              </a:spcBef>
              <a:spcAft>
                <a:spcPts val="0"/>
              </a:spcAft>
            </a:pPr>
            <a:r>
              <a:rPr lang="en-GB" sz="1600" b="1" i="0" u="none" strike="noStrike" dirty="0">
                <a:solidFill>
                  <a:srgbClr val="000000"/>
                </a:solidFill>
                <a:effectLst/>
                <a:latin typeface="Times New Roman" panose="02020603050405020304" pitchFamily="18" charset="0"/>
              </a:rPr>
              <a:t>Wax Category</a:t>
            </a: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Total revenue: ₹47,290</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Percentage of Total Revenue: 20.6%</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Number of services: 97</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service cost: ₹241.67</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product cost: ₹48.27</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Profit Margin: 80.03%</a:t>
            </a:r>
            <a:endParaRPr lang="en-GB" sz="1600" b="0" dirty="0">
              <a:effectLst/>
            </a:endParaRPr>
          </a:p>
        </p:txBody>
      </p:sp>
      <p:sp>
        <p:nvSpPr>
          <p:cNvPr id="28" name="TextBox 27">
            <a:extLst>
              <a:ext uri="{FF2B5EF4-FFF2-40B4-BE49-F238E27FC236}">
                <a16:creationId xmlns:a16="http://schemas.microsoft.com/office/drawing/2014/main" id="{F3423872-E654-48D8-C3AD-9DC93AC1D29B}"/>
              </a:ext>
            </a:extLst>
          </p:cNvPr>
          <p:cNvSpPr txBox="1"/>
          <p:nvPr/>
        </p:nvSpPr>
        <p:spPr>
          <a:xfrm>
            <a:off x="658473" y="1696895"/>
            <a:ext cx="4078014" cy="2031325"/>
          </a:xfrm>
          <a:prstGeom prst="rect">
            <a:avLst/>
          </a:prstGeom>
          <a:noFill/>
        </p:spPr>
        <p:txBody>
          <a:bodyPr wrap="square">
            <a:spAutoFit/>
          </a:bodyPr>
          <a:lstStyle/>
          <a:p>
            <a:pPr rtl="0" fontAlgn="base">
              <a:spcBef>
                <a:spcPts val="0"/>
              </a:spcBef>
              <a:spcAft>
                <a:spcPts val="0"/>
              </a:spcAft>
            </a:pPr>
            <a:r>
              <a:rPr lang="en-GB" sz="1800" b="1" i="0" u="none" strike="noStrike" dirty="0">
                <a:solidFill>
                  <a:srgbClr val="000000"/>
                </a:solidFill>
                <a:effectLst/>
                <a:latin typeface="Times New Roman" panose="02020603050405020304" pitchFamily="18" charset="0"/>
              </a:rPr>
              <a:t>Makeup Category</a:t>
            </a: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Total revenue: ₹45,850</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Percentage of Total Revenue: 19.9%</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Number of services: 31</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Average service cost: ₹2083.33</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Average product cost: ₹246.67</a:t>
            </a:r>
            <a:endParaRPr lang="en-GB" b="0" dirty="0">
              <a:effectLst/>
            </a:endParaRPr>
          </a:p>
          <a:p>
            <a:pPr marL="457200" rtl="0">
              <a:spcBef>
                <a:spcPts val="0"/>
              </a:spcBef>
              <a:spcAft>
                <a:spcPts val="0"/>
              </a:spcAft>
            </a:pPr>
            <a:r>
              <a:rPr lang="en-GB" sz="1800" b="0" i="0" u="none" strike="noStrike" dirty="0">
                <a:solidFill>
                  <a:srgbClr val="000000"/>
                </a:solidFill>
                <a:effectLst/>
                <a:latin typeface="Times New Roman" panose="02020603050405020304" pitchFamily="18" charset="0"/>
              </a:rPr>
              <a:t>Profit Margin: 88.16%</a:t>
            </a:r>
            <a:endParaRPr lang="en-GB" b="0" dirty="0">
              <a:effectLst/>
            </a:endParaRPr>
          </a:p>
        </p:txBody>
      </p:sp>
      <p:pic>
        <p:nvPicPr>
          <p:cNvPr id="7170" name="Picture 2">
            <a:extLst>
              <a:ext uri="{FF2B5EF4-FFF2-40B4-BE49-F238E27FC236}">
                <a16:creationId xmlns:a16="http://schemas.microsoft.com/office/drawing/2014/main" id="{39C78C0A-1322-5D18-26BC-640714D5E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2" y="3728220"/>
            <a:ext cx="4543425" cy="28194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5F49636-D38B-FCBE-1A2F-B049F97A6ACB}"/>
              </a:ext>
            </a:extLst>
          </p:cNvPr>
          <p:cNvSpPr txBox="1"/>
          <p:nvPr/>
        </p:nvSpPr>
        <p:spPr>
          <a:xfrm>
            <a:off x="4901094" y="1736737"/>
            <a:ext cx="4386372" cy="2062103"/>
          </a:xfrm>
          <a:prstGeom prst="rect">
            <a:avLst/>
          </a:prstGeom>
          <a:noFill/>
        </p:spPr>
        <p:txBody>
          <a:bodyPr wrap="square">
            <a:spAutoFit/>
          </a:bodyPr>
          <a:lstStyle/>
          <a:p>
            <a:pPr rtl="0" fontAlgn="base">
              <a:spcBef>
                <a:spcPts val="0"/>
              </a:spcBef>
              <a:spcAft>
                <a:spcPts val="0"/>
              </a:spcAft>
            </a:pPr>
            <a:r>
              <a:rPr lang="en-GB" sz="1600" b="1" i="0" u="none" strike="noStrike" dirty="0">
                <a:solidFill>
                  <a:srgbClr val="000000"/>
                </a:solidFill>
                <a:effectLst/>
                <a:latin typeface="Times New Roman" panose="02020603050405020304" pitchFamily="18" charset="0"/>
              </a:rPr>
              <a:t>Haircut Category</a:t>
            </a: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Total revenue: ₹5,290</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Percentage of Total Revenue: 2.3%</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Number of services: 50</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service cost: ₹113.08</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product cost: ₹3.84</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Profit Margin: 96.6%</a:t>
            </a:r>
            <a:endParaRPr lang="en-GB" sz="1600" b="0" dirty="0">
              <a:effectLst/>
            </a:endParaRPr>
          </a:p>
          <a:p>
            <a:pPr rtl="0" fontAlgn="base">
              <a:spcBef>
                <a:spcPts val="0"/>
              </a:spcBef>
              <a:spcAft>
                <a:spcPts val="0"/>
              </a:spcAft>
            </a:pPr>
            <a:endParaRPr lang="en-GB" sz="1600" b="0" dirty="0">
              <a:effectLst/>
            </a:endParaRPr>
          </a:p>
        </p:txBody>
      </p:sp>
      <p:sp>
        <p:nvSpPr>
          <p:cNvPr id="34" name="TextBox 33">
            <a:extLst>
              <a:ext uri="{FF2B5EF4-FFF2-40B4-BE49-F238E27FC236}">
                <a16:creationId xmlns:a16="http://schemas.microsoft.com/office/drawing/2014/main" id="{33DDCFEE-A518-32EA-9F11-60F68DE39D0D}"/>
              </a:ext>
            </a:extLst>
          </p:cNvPr>
          <p:cNvSpPr txBox="1"/>
          <p:nvPr/>
        </p:nvSpPr>
        <p:spPr>
          <a:xfrm>
            <a:off x="5190306" y="3974441"/>
            <a:ext cx="6269420" cy="1815882"/>
          </a:xfrm>
          <a:prstGeom prst="rect">
            <a:avLst/>
          </a:prstGeom>
          <a:noFill/>
        </p:spPr>
        <p:txBody>
          <a:bodyPr wrap="square">
            <a:spAutoFit/>
          </a:bodyPr>
          <a:lstStyle/>
          <a:p>
            <a:pPr rtl="0" fontAlgn="base">
              <a:spcBef>
                <a:spcPts val="0"/>
              </a:spcBef>
              <a:spcAft>
                <a:spcPts val="0"/>
              </a:spcAft>
            </a:pPr>
            <a:r>
              <a:rPr lang="en-GB" sz="1600" b="1" i="0" u="none" strike="noStrike" dirty="0">
                <a:solidFill>
                  <a:srgbClr val="000000"/>
                </a:solidFill>
                <a:effectLst/>
                <a:latin typeface="Times New Roman" panose="02020603050405020304" pitchFamily="18" charset="0"/>
              </a:rPr>
              <a:t>Threading Category</a:t>
            </a: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Total revenue: ₹3,775</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Percentage of Total Revenue: 1.6%</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Number of services: 222</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service cost: ₹26</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Average product cost: ₹3.4</a:t>
            </a:r>
            <a:endParaRPr lang="en-GB" sz="1600" b="0" dirty="0">
              <a:effectLst/>
            </a:endParaRPr>
          </a:p>
          <a:p>
            <a:pPr marL="457200" rtl="0">
              <a:spcBef>
                <a:spcPts val="0"/>
              </a:spcBef>
              <a:spcAft>
                <a:spcPts val="0"/>
              </a:spcAft>
            </a:pPr>
            <a:r>
              <a:rPr lang="en-GB" sz="1600" b="0" i="0" u="none" strike="noStrike" dirty="0">
                <a:solidFill>
                  <a:srgbClr val="000000"/>
                </a:solidFill>
                <a:effectLst/>
                <a:latin typeface="Times New Roman" panose="02020603050405020304" pitchFamily="18" charset="0"/>
              </a:rPr>
              <a:t>Profit Margin: 86.92%</a:t>
            </a:r>
            <a:endParaRPr lang="en-IN" sz="1600" dirty="0"/>
          </a:p>
        </p:txBody>
      </p:sp>
    </p:spTree>
    <p:extLst>
      <p:ext uri="{BB962C8B-B14F-4D97-AF65-F5344CB8AC3E}">
        <p14:creationId xmlns:p14="http://schemas.microsoft.com/office/powerpoint/2010/main" val="3637031163"/>
      </p:ext>
    </p:extLst>
  </p:cSld>
  <p:clrMapOvr>
    <a:masterClrMapping/>
  </p:clrMapOvr>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41F37-C10B-49C7-9131-D813AD6E9480}">
  <ds:schemaRefs>
    <ds:schemaRef ds:uri="http://schemas.microsoft.com/sharepoint/v3/contenttype/forms"/>
  </ds:schemaRefs>
</ds:datastoreItem>
</file>

<file path=customXml/itemProps3.xml><?xml version="1.0" encoding="utf-8"?>
<ds:datastoreItem xmlns:ds="http://schemas.openxmlformats.org/officeDocument/2006/customXml" ds:itemID="{3065A588-1D2A-427C-AA32-A236D95C8F8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2754</TotalTime>
  <Words>773</Words>
  <Application>Microsoft Office PowerPoint</Application>
  <PresentationFormat>Widescreen</PresentationFormat>
  <Paragraphs>135</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Arial Black</vt:lpstr>
      <vt:lpstr>Calibri</vt:lpstr>
      <vt:lpstr>Segoe UI</vt:lpstr>
      <vt:lpstr>Times New Roman</vt:lpstr>
      <vt:lpstr>Wingdings</vt:lpstr>
      <vt:lpstr>Office Theme</vt:lpstr>
      <vt:lpstr>BUSINESS DATA  CAPSTONE MANAGEMENT</vt:lpstr>
      <vt:lpstr>ABOUT THE BUSINESS</vt:lpstr>
      <vt:lpstr>PROBLEMS and DATA</vt:lpstr>
      <vt:lpstr>Analysis Overview </vt:lpstr>
      <vt:lpstr>Business Overview</vt:lpstr>
      <vt:lpstr>In-depth Analysis</vt:lpstr>
      <vt:lpstr>PowerPoint Presentation</vt:lpstr>
      <vt:lpstr>Hair Spa Category</vt:lpstr>
      <vt:lpstr>Other Categories</vt:lpstr>
      <vt:lpstr>Suggestions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dc:title>
  <dc:creator>sanskar gupta</dc:creator>
  <cp:lastModifiedBy>sanskar gupta</cp:lastModifiedBy>
  <cp:revision>3</cp:revision>
  <dcterms:created xsi:type="dcterms:W3CDTF">2024-05-22T07:27:11Z</dcterms:created>
  <dcterms:modified xsi:type="dcterms:W3CDTF">2024-06-07T04:16:56Z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