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6" r:id="rId8"/>
    <p:sldId id="262" r:id="rId9"/>
    <p:sldId id="267" r:id="rId10"/>
    <p:sldId id="270" r:id="rId11"/>
    <p:sldId id="263" r:id="rId12"/>
    <p:sldId id="268" r:id="rId13"/>
    <p:sldId id="27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hPMbD7lVM6XSMflzpVvbjuO2LN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A8B399-012B-45A3-B57C-4DCDFA0219C7}">
  <a:tblStyle styleId="{4EA8B399-012B-45A3-B57C-4DCDFA0219C7}"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91C484-D3E2-46D0-A99B-12A8CEAAA963}" type="doc">
      <dgm:prSet loTypeId="urn:microsoft.com/office/officeart/2005/8/layout/process5" loCatId="process" qsTypeId="urn:microsoft.com/office/officeart/2005/8/quickstyle/simple1" qsCatId="simple" csTypeId="urn:microsoft.com/office/officeart/2005/8/colors/accent2_1" csCatId="accent2" phldr="1"/>
      <dgm:spPr/>
      <dgm:t>
        <a:bodyPr/>
        <a:lstStyle/>
        <a:p>
          <a:endParaRPr lang="en-IN"/>
        </a:p>
      </dgm:t>
    </dgm:pt>
    <dgm:pt modelId="{4DA64FCE-B871-4802-8E2D-4CA55CAE3D2F}">
      <dgm:prSet phldrT="[Text]"/>
      <dgm:spPr/>
      <dgm:t>
        <a:bodyPr/>
        <a:lstStyle/>
        <a:p>
          <a:r>
            <a:rPr lang="en-IN" dirty="0"/>
            <a:t>User input</a:t>
          </a:r>
        </a:p>
      </dgm:t>
    </dgm:pt>
    <dgm:pt modelId="{E3298DD0-0B34-475F-9219-180D6496629A}" type="parTrans" cxnId="{172D32BD-D416-40C6-BBA7-07BABF7E57F6}">
      <dgm:prSet/>
      <dgm:spPr/>
      <dgm:t>
        <a:bodyPr/>
        <a:lstStyle/>
        <a:p>
          <a:endParaRPr lang="en-IN"/>
        </a:p>
      </dgm:t>
    </dgm:pt>
    <dgm:pt modelId="{305B46C1-AD49-4B4E-B4BA-B9FD8F5E97A2}" type="sibTrans" cxnId="{172D32BD-D416-40C6-BBA7-07BABF7E57F6}">
      <dgm:prSet/>
      <dgm:spPr/>
      <dgm:t>
        <a:bodyPr/>
        <a:lstStyle/>
        <a:p>
          <a:endParaRPr lang="en-IN"/>
        </a:p>
      </dgm:t>
    </dgm:pt>
    <dgm:pt modelId="{D8FAF367-DC13-49C2-9666-F0098D188FAF}">
      <dgm:prSet phldrT="[Text]"/>
      <dgm:spPr/>
      <dgm:t>
        <a:bodyPr/>
        <a:lstStyle/>
        <a:p>
          <a:r>
            <a:rPr lang="en-IN" dirty="0"/>
            <a:t>Level 1</a:t>
          </a:r>
        </a:p>
        <a:p>
          <a:r>
            <a:rPr lang="en-IN" dirty="0"/>
            <a:t>(Basic)</a:t>
          </a:r>
        </a:p>
        <a:p>
          <a:r>
            <a:rPr lang="en-IN" dirty="0"/>
            <a:t>Username &amp; password</a:t>
          </a:r>
        </a:p>
      </dgm:t>
    </dgm:pt>
    <dgm:pt modelId="{F21CF4C7-1CEA-410E-A124-0C48FBC5575D}" type="parTrans" cxnId="{7C7B4EC7-D347-474C-8982-467CE3CE1C47}">
      <dgm:prSet/>
      <dgm:spPr/>
      <dgm:t>
        <a:bodyPr/>
        <a:lstStyle/>
        <a:p>
          <a:endParaRPr lang="en-IN"/>
        </a:p>
      </dgm:t>
    </dgm:pt>
    <dgm:pt modelId="{24635CF5-E679-44B5-AC8A-986500C517A6}" type="sibTrans" cxnId="{7C7B4EC7-D347-474C-8982-467CE3CE1C47}">
      <dgm:prSet/>
      <dgm:spPr/>
      <dgm:t>
        <a:bodyPr/>
        <a:lstStyle/>
        <a:p>
          <a:endParaRPr lang="en-IN"/>
        </a:p>
      </dgm:t>
    </dgm:pt>
    <dgm:pt modelId="{EB3A4668-A214-4047-A100-B24684E2A84F}">
      <dgm:prSet phldrT="[Text]"/>
      <dgm:spPr/>
      <dgm:t>
        <a:bodyPr/>
        <a:lstStyle/>
        <a:p>
          <a:r>
            <a:rPr lang="en-IN" dirty="0"/>
            <a:t>Level 2</a:t>
          </a:r>
        </a:p>
        <a:p>
          <a:r>
            <a:rPr lang="en-IN" dirty="0"/>
            <a:t>(Intermediate)</a:t>
          </a:r>
        </a:p>
        <a:p>
          <a:r>
            <a:rPr lang="en-IN" dirty="0"/>
            <a:t>Pattern Based Password</a:t>
          </a:r>
        </a:p>
      </dgm:t>
    </dgm:pt>
    <dgm:pt modelId="{317C1209-E7EA-4EBD-86D2-A05FC262C423}" type="parTrans" cxnId="{82A8CF89-0BC2-4E7F-B60F-6AC93D678913}">
      <dgm:prSet/>
      <dgm:spPr/>
      <dgm:t>
        <a:bodyPr/>
        <a:lstStyle/>
        <a:p>
          <a:endParaRPr lang="en-IN"/>
        </a:p>
      </dgm:t>
    </dgm:pt>
    <dgm:pt modelId="{A4740EC1-DEF4-488F-8034-B9BD325548B1}" type="sibTrans" cxnId="{82A8CF89-0BC2-4E7F-B60F-6AC93D678913}">
      <dgm:prSet/>
      <dgm:spPr/>
      <dgm:t>
        <a:bodyPr/>
        <a:lstStyle/>
        <a:p>
          <a:endParaRPr lang="en-IN"/>
        </a:p>
      </dgm:t>
    </dgm:pt>
    <dgm:pt modelId="{283FBF84-D318-42B6-A06D-96D66AB55EBB}">
      <dgm:prSet phldrT="[Text]"/>
      <dgm:spPr/>
      <dgm:t>
        <a:bodyPr/>
        <a:lstStyle/>
        <a:p>
          <a:r>
            <a:rPr lang="en-IN" dirty="0"/>
            <a:t>Level 3</a:t>
          </a:r>
        </a:p>
        <a:p>
          <a:r>
            <a:rPr lang="en-IN" dirty="0"/>
            <a:t>(Advanced)</a:t>
          </a:r>
        </a:p>
        <a:p>
          <a:r>
            <a:rPr lang="en-IN" dirty="0"/>
            <a:t>Graphical Based Password</a:t>
          </a:r>
        </a:p>
      </dgm:t>
    </dgm:pt>
    <dgm:pt modelId="{F231957B-0C13-4B15-AADC-7D66E62107EE}" type="parTrans" cxnId="{6F8F2D62-B14E-436E-BB35-23D6BCAE9820}">
      <dgm:prSet/>
      <dgm:spPr/>
      <dgm:t>
        <a:bodyPr/>
        <a:lstStyle/>
        <a:p>
          <a:endParaRPr lang="en-IN"/>
        </a:p>
      </dgm:t>
    </dgm:pt>
    <dgm:pt modelId="{D66D1BA9-65DF-4AC7-8CBD-13AB91DF2ADF}" type="sibTrans" cxnId="{6F8F2D62-B14E-436E-BB35-23D6BCAE9820}">
      <dgm:prSet/>
      <dgm:spPr/>
      <dgm:t>
        <a:bodyPr/>
        <a:lstStyle/>
        <a:p>
          <a:endParaRPr lang="en-IN"/>
        </a:p>
      </dgm:t>
    </dgm:pt>
    <dgm:pt modelId="{A6D11C29-8D08-40F0-BFF1-F963F4E2C809}">
      <dgm:prSet phldrT="[Text]"/>
      <dgm:spPr/>
      <dgm:t>
        <a:bodyPr/>
        <a:lstStyle/>
        <a:p>
          <a:r>
            <a:rPr lang="en-IN" dirty="0"/>
            <a:t>Success or Failure</a:t>
          </a:r>
        </a:p>
      </dgm:t>
    </dgm:pt>
    <dgm:pt modelId="{CA1FFDB7-6422-4A5D-9359-8FE095480268}" type="parTrans" cxnId="{F770934D-30B0-442B-BF69-B3911ADE173B}">
      <dgm:prSet/>
      <dgm:spPr/>
      <dgm:t>
        <a:bodyPr/>
        <a:lstStyle/>
        <a:p>
          <a:endParaRPr lang="en-IN"/>
        </a:p>
      </dgm:t>
    </dgm:pt>
    <dgm:pt modelId="{E4892676-7F9F-4548-9CF4-F354074429AB}" type="sibTrans" cxnId="{F770934D-30B0-442B-BF69-B3911ADE173B}">
      <dgm:prSet/>
      <dgm:spPr/>
      <dgm:t>
        <a:bodyPr/>
        <a:lstStyle/>
        <a:p>
          <a:endParaRPr lang="en-IN"/>
        </a:p>
      </dgm:t>
    </dgm:pt>
    <dgm:pt modelId="{478A4588-366E-45DD-8F83-582487BFCF1B}" type="pres">
      <dgm:prSet presAssocID="{0291C484-D3E2-46D0-A99B-12A8CEAAA963}" presName="diagram" presStyleCnt="0">
        <dgm:presLayoutVars>
          <dgm:dir/>
          <dgm:resizeHandles val="exact"/>
        </dgm:presLayoutVars>
      </dgm:prSet>
      <dgm:spPr/>
    </dgm:pt>
    <dgm:pt modelId="{CDA4DB47-C061-45A7-8C4A-07CAD6309FFA}" type="pres">
      <dgm:prSet presAssocID="{4DA64FCE-B871-4802-8E2D-4CA55CAE3D2F}" presName="node" presStyleLbl="node1" presStyleIdx="0" presStyleCnt="5" custScaleX="102145" custScaleY="101067" custLinFactNeighborX="-1924" custLinFactNeighborY="1467">
        <dgm:presLayoutVars>
          <dgm:bulletEnabled val="1"/>
        </dgm:presLayoutVars>
      </dgm:prSet>
      <dgm:spPr/>
    </dgm:pt>
    <dgm:pt modelId="{763E5248-1D9C-4153-A926-80F844C25FDD}" type="pres">
      <dgm:prSet presAssocID="{305B46C1-AD49-4B4E-B4BA-B9FD8F5E97A2}" presName="sibTrans" presStyleLbl="sibTrans2D1" presStyleIdx="0" presStyleCnt="4"/>
      <dgm:spPr/>
    </dgm:pt>
    <dgm:pt modelId="{FA4C50B3-503C-4D13-A9FC-35A6804EEB1F}" type="pres">
      <dgm:prSet presAssocID="{305B46C1-AD49-4B4E-B4BA-B9FD8F5E97A2}" presName="connectorText" presStyleLbl="sibTrans2D1" presStyleIdx="0" presStyleCnt="4"/>
      <dgm:spPr/>
    </dgm:pt>
    <dgm:pt modelId="{838B0343-8E5E-48B8-A5BB-1D1305B9448A}" type="pres">
      <dgm:prSet presAssocID="{D8FAF367-DC13-49C2-9666-F0098D188FAF}" presName="node" presStyleLbl="node1" presStyleIdx="1" presStyleCnt="5">
        <dgm:presLayoutVars>
          <dgm:bulletEnabled val="1"/>
        </dgm:presLayoutVars>
      </dgm:prSet>
      <dgm:spPr/>
    </dgm:pt>
    <dgm:pt modelId="{15B91B32-BFBF-4F9B-9845-3DEF4A5F4D44}" type="pres">
      <dgm:prSet presAssocID="{24635CF5-E679-44B5-AC8A-986500C517A6}" presName="sibTrans" presStyleLbl="sibTrans2D1" presStyleIdx="1" presStyleCnt="4"/>
      <dgm:spPr/>
    </dgm:pt>
    <dgm:pt modelId="{75F90416-6E90-479B-BBAB-9FE16649C761}" type="pres">
      <dgm:prSet presAssocID="{24635CF5-E679-44B5-AC8A-986500C517A6}" presName="connectorText" presStyleLbl="sibTrans2D1" presStyleIdx="1" presStyleCnt="4"/>
      <dgm:spPr/>
    </dgm:pt>
    <dgm:pt modelId="{8FCA0D79-CB59-4B8E-9C86-CC634A481C7D}" type="pres">
      <dgm:prSet presAssocID="{EB3A4668-A214-4047-A100-B24684E2A84F}" presName="node" presStyleLbl="node1" presStyleIdx="2" presStyleCnt="5">
        <dgm:presLayoutVars>
          <dgm:bulletEnabled val="1"/>
        </dgm:presLayoutVars>
      </dgm:prSet>
      <dgm:spPr/>
    </dgm:pt>
    <dgm:pt modelId="{4FD37B1C-0A95-4835-B589-B0F86D8C1B1A}" type="pres">
      <dgm:prSet presAssocID="{A4740EC1-DEF4-488F-8034-B9BD325548B1}" presName="sibTrans" presStyleLbl="sibTrans2D1" presStyleIdx="2" presStyleCnt="4"/>
      <dgm:spPr/>
    </dgm:pt>
    <dgm:pt modelId="{E9C70805-810E-4F9A-8635-BBDA2D909752}" type="pres">
      <dgm:prSet presAssocID="{A4740EC1-DEF4-488F-8034-B9BD325548B1}" presName="connectorText" presStyleLbl="sibTrans2D1" presStyleIdx="2" presStyleCnt="4"/>
      <dgm:spPr/>
    </dgm:pt>
    <dgm:pt modelId="{EAF201B0-5855-41F5-826E-9E06856206A7}" type="pres">
      <dgm:prSet presAssocID="{283FBF84-D318-42B6-A06D-96D66AB55EBB}" presName="node" presStyleLbl="node1" presStyleIdx="3" presStyleCnt="5">
        <dgm:presLayoutVars>
          <dgm:bulletEnabled val="1"/>
        </dgm:presLayoutVars>
      </dgm:prSet>
      <dgm:spPr/>
    </dgm:pt>
    <dgm:pt modelId="{8D498936-6D8F-4FA5-BE2D-F9BBEFE093FD}" type="pres">
      <dgm:prSet presAssocID="{D66D1BA9-65DF-4AC7-8CBD-13AB91DF2ADF}" presName="sibTrans" presStyleLbl="sibTrans2D1" presStyleIdx="3" presStyleCnt="4"/>
      <dgm:spPr/>
    </dgm:pt>
    <dgm:pt modelId="{1A33C67D-B443-40BB-AE1C-AB6637348683}" type="pres">
      <dgm:prSet presAssocID="{D66D1BA9-65DF-4AC7-8CBD-13AB91DF2ADF}" presName="connectorText" presStyleLbl="sibTrans2D1" presStyleIdx="3" presStyleCnt="4"/>
      <dgm:spPr/>
    </dgm:pt>
    <dgm:pt modelId="{A30239B1-28C0-4CBF-ADBC-AA91225055ED}" type="pres">
      <dgm:prSet presAssocID="{A6D11C29-8D08-40F0-BFF1-F963F4E2C809}" presName="node" presStyleLbl="node1" presStyleIdx="4" presStyleCnt="5">
        <dgm:presLayoutVars>
          <dgm:bulletEnabled val="1"/>
        </dgm:presLayoutVars>
      </dgm:prSet>
      <dgm:spPr/>
    </dgm:pt>
  </dgm:ptLst>
  <dgm:cxnLst>
    <dgm:cxn modelId="{65996203-1746-4814-A0E7-5FDE0AB552E1}" type="presOf" srcId="{24635CF5-E679-44B5-AC8A-986500C517A6}" destId="{75F90416-6E90-479B-BBAB-9FE16649C761}" srcOrd="1" destOrd="0" presId="urn:microsoft.com/office/officeart/2005/8/layout/process5"/>
    <dgm:cxn modelId="{4F3D421B-09EE-4D97-BF4C-AA08485B72A7}" type="presOf" srcId="{EB3A4668-A214-4047-A100-B24684E2A84F}" destId="{8FCA0D79-CB59-4B8E-9C86-CC634A481C7D}" srcOrd="0" destOrd="0" presId="urn:microsoft.com/office/officeart/2005/8/layout/process5"/>
    <dgm:cxn modelId="{7D22ED1D-F189-43C6-B91F-EBEA9FCD670F}" type="presOf" srcId="{A4740EC1-DEF4-488F-8034-B9BD325548B1}" destId="{4FD37B1C-0A95-4835-B589-B0F86D8C1B1A}" srcOrd="0" destOrd="0" presId="urn:microsoft.com/office/officeart/2005/8/layout/process5"/>
    <dgm:cxn modelId="{0473152D-5058-4AC8-949D-A88E2A21ED7A}" type="presOf" srcId="{305B46C1-AD49-4B4E-B4BA-B9FD8F5E97A2}" destId="{FA4C50B3-503C-4D13-A9FC-35A6804EEB1F}" srcOrd="1" destOrd="0" presId="urn:microsoft.com/office/officeart/2005/8/layout/process5"/>
    <dgm:cxn modelId="{83B0A630-39BB-42DB-AEF7-BFD4E11CEF39}" type="presOf" srcId="{A4740EC1-DEF4-488F-8034-B9BD325548B1}" destId="{E9C70805-810E-4F9A-8635-BBDA2D909752}" srcOrd="1" destOrd="0" presId="urn:microsoft.com/office/officeart/2005/8/layout/process5"/>
    <dgm:cxn modelId="{7FD36A34-8A98-4188-9CCC-FB61A45580B3}" type="presOf" srcId="{0291C484-D3E2-46D0-A99B-12A8CEAAA963}" destId="{478A4588-366E-45DD-8F83-582487BFCF1B}" srcOrd="0" destOrd="0" presId="urn:microsoft.com/office/officeart/2005/8/layout/process5"/>
    <dgm:cxn modelId="{0D0A5D3D-BD7D-4F8E-AD13-E796DECCD1F9}" type="presOf" srcId="{D8FAF367-DC13-49C2-9666-F0098D188FAF}" destId="{838B0343-8E5E-48B8-A5BB-1D1305B9448A}" srcOrd="0" destOrd="0" presId="urn:microsoft.com/office/officeart/2005/8/layout/process5"/>
    <dgm:cxn modelId="{6F8F2D62-B14E-436E-BB35-23D6BCAE9820}" srcId="{0291C484-D3E2-46D0-A99B-12A8CEAAA963}" destId="{283FBF84-D318-42B6-A06D-96D66AB55EBB}" srcOrd="3" destOrd="0" parTransId="{F231957B-0C13-4B15-AADC-7D66E62107EE}" sibTransId="{D66D1BA9-65DF-4AC7-8CBD-13AB91DF2ADF}"/>
    <dgm:cxn modelId="{689BFE4A-7F36-4A27-9709-6697FE3B5EB2}" type="presOf" srcId="{D66D1BA9-65DF-4AC7-8CBD-13AB91DF2ADF}" destId="{8D498936-6D8F-4FA5-BE2D-F9BBEFE093FD}" srcOrd="0" destOrd="0" presId="urn:microsoft.com/office/officeart/2005/8/layout/process5"/>
    <dgm:cxn modelId="{F770934D-30B0-442B-BF69-B3911ADE173B}" srcId="{0291C484-D3E2-46D0-A99B-12A8CEAAA963}" destId="{A6D11C29-8D08-40F0-BFF1-F963F4E2C809}" srcOrd="4" destOrd="0" parTransId="{CA1FFDB7-6422-4A5D-9359-8FE095480268}" sibTransId="{E4892676-7F9F-4548-9CF4-F354074429AB}"/>
    <dgm:cxn modelId="{4AC56056-0997-4892-8096-2E36B4DDBB87}" type="presOf" srcId="{D66D1BA9-65DF-4AC7-8CBD-13AB91DF2ADF}" destId="{1A33C67D-B443-40BB-AE1C-AB6637348683}" srcOrd="1" destOrd="0" presId="urn:microsoft.com/office/officeart/2005/8/layout/process5"/>
    <dgm:cxn modelId="{82A8CF89-0BC2-4E7F-B60F-6AC93D678913}" srcId="{0291C484-D3E2-46D0-A99B-12A8CEAAA963}" destId="{EB3A4668-A214-4047-A100-B24684E2A84F}" srcOrd="2" destOrd="0" parTransId="{317C1209-E7EA-4EBD-86D2-A05FC262C423}" sibTransId="{A4740EC1-DEF4-488F-8034-B9BD325548B1}"/>
    <dgm:cxn modelId="{FD77C295-5EB4-4A35-9F8F-0561E8822A40}" type="presOf" srcId="{283FBF84-D318-42B6-A06D-96D66AB55EBB}" destId="{EAF201B0-5855-41F5-826E-9E06856206A7}" srcOrd="0" destOrd="0" presId="urn:microsoft.com/office/officeart/2005/8/layout/process5"/>
    <dgm:cxn modelId="{EA5D79AB-C9CD-4E34-9760-3F726D96CAAD}" type="presOf" srcId="{305B46C1-AD49-4B4E-B4BA-B9FD8F5E97A2}" destId="{763E5248-1D9C-4153-A926-80F844C25FDD}" srcOrd="0" destOrd="0" presId="urn:microsoft.com/office/officeart/2005/8/layout/process5"/>
    <dgm:cxn modelId="{172D32BD-D416-40C6-BBA7-07BABF7E57F6}" srcId="{0291C484-D3E2-46D0-A99B-12A8CEAAA963}" destId="{4DA64FCE-B871-4802-8E2D-4CA55CAE3D2F}" srcOrd="0" destOrd="0" parTransId="{E3298DD0-0B34-475F-9219-180D6496629A}" sibTransId="{305B46C1-AD49-4B4E-B4BA-B9FD8F5E97A2}"/>
    <dgm:cxn modelId="{7C7B4EC7-D347-474C-8982-467CE3CE1C47}" srcId="{0291C484-D3E2-46D0-A99B-12A8CEAAA963}" destId="{D8FAF367-DC13-49C2-9666-F0098D188FAF}" srcOrd="1" destOrd="0" parTransId="{F21CF4C7-1CEA-410E-A124-0C48FBC5575D}" sibTransId="{24635CF5-E679-44B5-AC8A-986500C517A6}"/>
    <dgm:cxn modelId="{8934B3ED-0D4F-412F-9BD7-673C69044DF8}" type="presOf" srcId="{4DA64FCE-B871-4802-8E2D-4CA55CAE3D2F}" destId="{CDA4DB47-C061-45A7-8C4A-07CAD6309FFA}" srcOrd="0" destOrd="0" presId="urn:microsoft.com/office/officeart/2005/8/layout/process5"/>
    <dgm:cxn modelId="{136D12EF-696E-41CF-8CDB-0E9EC373EE43}" type="presOf" srcId="{24635CF5-E679-44B5-AC8A-986500C517A6}" destId="{15B91B32-BFBF-4F9B-9845-3DEF4A5F4D44}" srcOrd="0" destOrd="0" presId="urn:microsoft.com/office/officeart/2005/8/layout/process5"/>
    <dgm:cxn modelId="{F8B37EFA-E266-4B29-9C5F-5F0DF0FC29A5}" type="presOf" srcId="{A6D11C29-8D08-40F0-BFF1-F963F4E2C809}" destId="{A30239B1-28C0-4CBF-ADBC-AA91225055ED}" srcOrd="0" destOrd="0" presId="urn:microsoft.com/office/officeart/2005/8/layout/process5"/>
    <dgm:cxn modelId="{B5331A64-84A8-49C9-8A6B-9D2AF812769A}" type="presParOf" srcId="{478A4588-366E-45DD-8F83-582487BFCF1B}" destId="{CDA4DB47-C061-45A7-8C4A-07CAD6309FFA}" srcOrd="0" destOrd="0" presId="urn:microsoft.com/office/officeart/2005/8/layout/process5"/>
    <dgm:cxn modelId="{7D76EAD1-251E-42D5-B5D8-BE9BEFA5B613}" type="presParOf" srcId="{478A4588-366E-45DD-8F83-582487BFCF1B}" destId="{763E5248-1D9C-4153-A926-80F844C25FDD}" srcOrd="1" destOrd="0" presId="urn:microsoft.com/office/officeart/2005/8/layout/process5"/>
    <dgm:cxn modelId="{95619DB8-CBE9-4CCD-92B2-BD8A6F3C3B0B}" type="presParOf" srcId="{763E5248-1D9C-4153-A926-80F844C25FDD}" destId="{FA4C50B3-503C-4D13-A9FC-35A6804EEB1F}" srcOrd="0" destOrd="0" presId="urn:microsoft.com/office/officeart/2005/8/layout/process5"/>
    <dgm:cxn modelId="{19E11BE1-4E5A-418B-A72A-A36E2D5EF5B1}" type="presParOf" srcId="{478A4588-366E-45DD-8F83-582487BFCF1B}" destId="{838B0343-8E5E-48B8-A5BB-1D1305B9448A}" srcOrd="2" destOrd="0" presId="urn:microsoft.com/office/officeart/2005/8/layout/process5"/>
    <dgm:cxn modelId="{46DAA617-6524-4E83-9984-D92FB043B6BF}" type="presParOf" srcId="{478A4588-366E-45DD-8F83-582487BFCF1B}" destId="{15B91B32-BFBF-4F9B-9845-3DEF4A5F4D44}" srcOrd="3" destOrd="0" presId="urn:microsoft.com/office/officeart/2005/8/layout/process5"/>
    <dgm:cxn modelId="{512023D4-2878-45A4-B123-D48E0288E6BD}" type="presParOf" srcId="{15B91B32-BFBF-4F9B-9845-3DEF4A5F4D44}" destId="{75F90416-6E90-479B-BBAB-9FE16649C761}" srcOrd="0" destOrd="0" presId="urn:microsoft.com/office/officeart/2005/8/layout/process5"/>
    <dgm:cxn modelId="{CA3F2B00-5E75-4851-AE16-85FCF8B1CCFB}" type="presParOf" srcId="{478A4588-366E-45DD-8F83-582487BFCF1B}" destId="{8FCA0D79-CB59-4B8E-9C86-CC634A481C7D}" srcOrd="4" destOrd="0" presId="urn:microsoft.com/office/officeart/2005/8/layout/process5"/>
    <dgm:cxn modelId="{2A39A588-EBC6-402E-B4C4-3FC91C70C347}" type="presParOf" srcId="{478A4588-366E-45DD-8F83-582487BFCF1B}" destId="{4FD37B1C-0A95-4835-B589-B0F86D8C1B1A}" srcOrd="5" destOrd="0" presId="urn:microsoft.com/office/officeart/2005/8/layout/process5"/>
    <dgm:cxn modelId="{453E9C9E-482A-474E-803A-64A89FC5EFCE}" type="presParOf" srcId="{4FD37B1C-0A95-4835-B589-B0F86D8C1B1A}" destId="{E9C70805-810E-4F9A-8635-BBDA2D909752}" srcOrd="0" destOrd="0" presId="urn:microsoft.com/office/officeart/2005/8/layout/process5"/>
    <dgm:cxn modelId="{F5C9F4F9-8C77-449B-868E-04990DF3CF82}" type="presParOf" srcId="{478A4588-366E-45DD-8F83-582487BFCF1B}" destId="{EAF201B0-5855-41F5-826E-9E06856206A7}" srcOrd="6" destOrd="0" presId="urn:microsoft.com/office/officeart/2005/8/layout/process5"/>
    <dgm:cxn modelId="{24417051-A4EE-48F5-864C-BDB5E83FFC02}" type="presParOf" srcId="{478A4588-366E-45DD-8F83-582487BFCF1B}" destId="{8D498936-6D8F-4FA5-BE2D-F9BBEFE093FD}" srcOrd="7" destOrd="0" presId="urn:microsoft.com/office/officeart/2005/8/layout/process5"/>
    <dgm:cxn modelId="{531EB2D7-FDE7-42C3-929A-15DAA70307FE}" type="presParOf" srcId="{8D498936-6D8F-4FA5-BE2D-F9BBEFE093FD}" destId="{1A33C67D-B443-40BB-AE1C-AB6637348683}" srcOrd="0" destOrd="0" presId="urn:microsoft.com/office/officeart/2005/8/layout/process5"/>
    <dgm:cxn modelId="{1C6E1007-E955-4AA8-B805-E481343D38E9}" type="presParOf" srcId="{478A4588-366E-45DD-8F83-582487BFCF1B}" destId="{A30239B1-28C0-4CBF-ADBC-AA91225055ED}"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4DB47-C061-45A7-8C4A-07CAD6309FFA}">
      <dsp:nvSpPr>
        <dsp:cNvPr id="0" name=""/>
        <dsp:cNvSpPr/>
      </dsp:nvSpPr>
      <dsp:spPr>
        <a:xfrm>
          <a:off x="152812" y="19620"/>
          <a:ext cx="2168228" cy="128720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User input</a:t>
          </a:r>
        </a:p>
      </dsp:txBody>
      <dsp:txXfrm>
        <a:off x="190513" y="57321"/>
        <a:ext cx="2092826" cy="1211805"/>
      </dsp:txXfrm>
    </dsp:sp>
    <dsp:sp modelId="{763E5248-1D9C-4153-A926-80F844C25FDD}">
      <dsp:nvSpPr>
        <dsp:cNvPr id="0" name=""/>
        <dsp:cNvSpPr/>
      </dsp:nvSpPr>
      <dsp:spPr>
        <a:xfrm rot="21578840">
          <a:off x="2516819" y="390679"/>
          <a:ext cx="471666" cy="52642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516820" y="496400"/>
        <a:ext cx="330166" cy="315856"/>
      </dsp:txXfrm>
    </dsp:sp>
    <dsp:sp modelId="{838B0343-8E5E-48B8-A5BB-1D1305B9448A}">
      <dsp:nvSpPr>
        <dsp:cNvPr id="0" name=""/>
        <dsp:cNvSpPr/>
      </dsp:nvSpPr>
      <dsp:spPr>
        <a:xfrm>
          <a:off x="3210960" y="7730"/>
          <a:ext cx="2122696" cy="127361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Level 1</a:t>
          </a:r>
        </a:p>
        <a:p>
          <a:pPr marL="0" lvl="0" indent="0" algn="ctr" defTabSz="755650">
            <a:lnSpc>
              <a:spcPct val="90000"/>
            </a:lnSpc>
            <a:spcBef>
              <a:spcPct val="0"/>
            </a:spcBef>
            <a:spcAft>
              <a:spcPct val="35000"/>
            </a:spcAft>
            <a:buNone/>
          </a:pPr>
          <a:r>
            <a:rPr lang="en-IN" sz="1700" kern="1200" dirty="0"/>
            <a:t>(Basic)</a:t>
          </a:r>
        </a:p>
        <a:p>
          <a:pPr marL="0" lvl="0" indent="0" algn="ctr" defTabSz="755650">
            <a:lnSpc>
              <a:spcPct val="90000"/>
            </a:lnSpc>
            <a:spcBef>
              <a:spcPct val="0"/>
            </a:spcBef>
            <a:spcAft>
              <a:spcPct val="35000"/>
            </a:spcAft>
            <a:buNone/>
          </a:pPr>
          <a:r>
            <a:rPr lang="en-IN" sz="1700" kern="1200" dirty="0"/>
            <a:t>Username &amp; password</a:t>
          </a:r>
        </a:p>
      </dsp:txBody>
      <dsp:txXfrm>
        <a:off x="3248263" y="45033"/>
        <a:ext cx="2048090" cy="1199011"/>
      </dsp:txXfrm>
    </dsp:sp>
    <dsp:sp modelId="{15B91B32-BFBF-4F9B-9845-3DEF4A5F4D44}">
      <dsp:nvSpPr>
        <dsp:cNvPr id="0" name=""/>
        <dsp:cNvSpPr/>
      </dsp:nvSpPr>
      <dsp:spPr>
        <a:xfrm>
          <a:off x="5520454" y="381325"/>
          <a:ext cx="450011" cy="52642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520454" y="486611"/>
        <a:ext cx="315008" cy="315856"/>
      </dsp:txXfrm>
    </dsp:sp>
    <dsp:sp modelId="{8FCA0D79-CB59-4B8E-9C86-CC634A481C7D}">
      <dsp:nvSpPr>
        <dsp:cNvPr id="0" name=""/>
        <dsp:cNvSpPr/>
      </dsp:nvSpPr>
      <dsp:spPr>
        <a:xfrm>
          <a:off x="6182735" y="7730"/>
          <a:ext cx="2122696" cy="127361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Level 2</a:t>
          </a:r>
        </a:p>
        <a:p>
          <a:pPr marL="0" lvl="0" indent="0" algn="ctr" defTabSz="755650">
            <a:lnSpc>
              <a:spcPct val="90000"/>
            </a:lnSpc>
            <a:spcBef>
              <a:spcPct val="0"/>
            </a:spcBef>
            <a:spcAft>
              <a:spcPct val="35000"/>
            </a:spcAft>
            <a:buNone/>
          </a:pPr>
          <a:r>
            <a:rPr lang="en-IN" sz="1700" kern="1200" dirty="0"/>
            <a:t>(Intermediate)</a:t>
          </a:r>
        </a:p>
        <a:p>
          <a:pPr marL="0" lvl="0" indent="0" algn="ctr" defTabSz="755650">
            <a:lnSpc>
              <a:spcPct val="90000"/>
            </a:lnSpc>
            <a:spcBef>
              <a:spcPct val="0"/>
            </a:spcBef>
            <a:spcAft>
              <a:spcPct val="35000"/>
            </a:spcAft>
            <a:buNone/>
          </a:pPr>
          <a:r>
            <a:rPr lang="en-IN" sz="1700" kern="1200" dirty="0"/>
            <a:t>Pattern Based Password</a:t>
          </a:r>
        </a:p>
      </dsp:txBody>
      <dsp:txXfrm>
        <a:off x="6220038" y="45033"/>
        <a:ext cx="2048090" cy="1199011"/>
      </dsp:txXfrm>
    </dsp:sp>
    <dsp:sp modelId="{4FD37B1C-0A95-4835-B589-B0F86D8C1B1A}">
      <dsp:nvSpPr>
        <dsp:cNvPr id="0" name=""/>
        <dsp:cNvSpPr/>
      </dsp:nvSpPr>
      <dsp:spPr>
        <a:xfrm rot="5400000">
          <a:off x="7017277" y="1433232"/>
          <a:ext cx="453612" cy="52642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7086155" y="1469640"/>
        <a:ext cx="315856" cy="317528"/>
      </dsp:txXfrm>
    </dsp:sp>
    <dsp:sp modelId="{EAF201B0-5855-41F5-826E-9E06856206A7}">
      <dsp:nvSpPr>
        <dsp:cNvPr id="0" name=""/>
        <dsp:cNvSpPr/>
      </dsp:nvSpPr>
      <dsp:spPr>
        <a:xfrm>
          <a:off x="6182735" y="2137222"/>
          <a:ext cx="2122696" cy="127361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Level 3</a:t>
          </a:r>
        </a:p>
        <a:p>
          <a:pPr marL="0" lvl="0" indent="0" algn="ctr" defTabSz="755650">
            <a:lnSpc>
              <a:spcPct val="90000"/>
            </a:lnSpc>
            <a:spcBef>
              <a:spcPct val="0"/>
            </a:spcBef>
            <a:spcAft>
              <a:spcPct val="35000"/>
            </a:spcAft>
            <a:buNone/>
          </a:pPr>
          <a:r>
            <a:rPr lang="en-IN" sz="1700" kern="1200" dirty="0"/>
            <a:t>(Advanced)</a:t>
          </a:r>
        </a:p>
        <a:p>
          <a:pPr marL="0" lvl="0" indent="0" algn="ctr" defTabSz="755650">
            <a:lnSpc>
              <a:spcPct val="90000"/>
            </a:lnSpc>
            <a:spcBef>
              <a:spcPct val="0"/>
            </a:spcBef>
            <a:spcAft>
              <a:spcPct val="35000"/>
            </a:spcAft>
            <a:buNone/>
          </a:pPr>
          <a:r>
            <a:rPr lang="en-IN" sz="1700" kern="1200" dirty="0"/>
            <a:t>Graphical Based Password</a:t>
          </a:r>
        </a:p>
      </dsp:txBody>
      <dsp:txXfrm>
        <a:off x="6220038" y="2174525"/>
        <a:ext cx="2048090" cy="1199011"/>
      </dsp:txXfrm>
    </dsp:sp>
    <dsp:sp modelId="{8D498936-6D8F-4FA5-BE2D-F9BBEFE093FD}">
      <dsp:nvSpPr>
        <dsp:cNvPr id="0" name=""/>
        <dsp:cNvSpPr/>
      </dsp:nvSpPr>
      <dsp:spPr>
        <a:xfrm rot="10800000">
          <a:off x="5545926" y="2510816"/>
          <a:ext cx="450011" cy="52642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10800000">
        <a:off x="5680929" y="2616102"/>
        <a:ext cx="315008" cy="315856"/>
      </dsp:txXfrm>
    </dsp:sp>
    <dsp:sp modelId="{A30239B1-28C0-4CBF-ADBC-AA91225055ED}">
      <dsp:nvSpPr>
        <dsp:cNvPr id="0" name=""/>
        <dsp:cNvSpPr/>
      </dsp:nvSpPr>
      <dsp:spPr>
        <a:xfrm>
          <a:off x="3210960" y="2137222"/>
          <a:ext cx="2122696" cy="1273617"/>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Success or Failure</a:t>
          </a:r>
        </a:p>
      </dsp:txBody>
      <dsp:txXfrm>
        <a:off x="3248263" y="2174525"/>
        <a:ext cx="2048090" cy="11990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69250b44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69250b44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9250b449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9250b449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D4E5F5"/>
            </a:gs>
            <a:gs pos="100000">
              <a:srgbClr val="70A4D5"/>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49275" y="121500"/>
            <a:ext cx="9094800" cy="8775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r>
              <a:rPr lang="en-US" sz="1200" b="1" i="0" u="none" strike="noStrike" cap="none">
                <a:solidFill>
                  <a:srgbClr val="000000"/>
                </a:solidFill>
                <a:latin typeface="Times New Roman"/>
                <a:ea typeface="Times New Roman"/>
                <a:cs typeface="Times New Roman"/>
                <a:sym typeface="Times New Roman"/>
              </a:rPr>
              <a:t>TSSM’S</a:t>
            </a:r>
            <a:endParaRPr sz="1200" b="1" i="0" u="none" strike="noStrike" cap="none">
              <a:solidFill>
                <a:srgbClr val="000000"/>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200"/>
              <a:buFont typeface="Arial"/>
              <a:buNone/>
            </a:pPr>
            <a:r>
              <a:rPr lang="en-US" sz="1200" b="1" i="0" u="none" strike="noStrike" cap="none">
                <a:solidFill>
                  <a:srgbClr val="000000"/>
                </a:solidFill>
                <a:latin typeface="Times New Roman"/>
                <a:ea typeface="Times New Roman"/>
                <a:cs typeface="Times New Roman"/>
                <a:sym typeface="Times New Roman"/>
              </a:rPr>
              <a:t>Padmabhooshan Vasantdada Patil Institute of Technology, Bavdhan, Pune-21</a:t>
            </a:r>
            <a:endParaRPr sz="1200" b="1" i="0" u="none" strike="noStrike" cap="none">
              <a:solidFill>
                <a:srgbClr val="000000"/>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200"/>
              <a:buFont typeface="Arial"/>
              <a:buNone/>
            </a:pPr>
            <a:r>
              <a:rPr lang="en-US" sz="1200" b="1" i="0" u="none" strike="noStrike" cap="none">
                <a:solidFill>
                  <a:srgbClr val="000000"/>
                </a:solidFill>
                <a:latin typeface="Times New Roman"/>
                <a:ea typeface="Times New Roman"/>
                <a:cs typeface="Times New Roman"/>
                <a:sym typeface="Times New Roman"/>
              </a:rPr>
              <a:t>Department of Computer Engineering</a:t>
            </a:r>
            <a:endParaRPr sz="12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pic>
        <p:nvPicPr>
          <p:cNvPr id="55" name="Google Shape;55;p1"/>
          <p:cNvPicPr preferRelativeResize="0"/>
          <p:nvPr/>
        </p:nvPicPr>
        <p:blipFill rotWithShape="1">
          <a:blip r:embed="rId3">
            <a:alphaModFix/>
          </a:blip>
          <a:srcRect/>
          <a:stretch/>
        </p:blipFill>
        <p:spPr>
          <a:xfrm>
            <a:off x="7840175" y="183225"/>
            <a:ext cx="1157275" cy="971075"/>
          </a:xfrm>
          <a:prstGeom prst="rect">
            <a:avLst/>
          </a:prstGeom>
          <a:noFill/>
          <a:ln>
            <a:noFill/>
          </a:ln>
        </p:spPr>
      </p:pic>
      <p:sp>
        <p:nvSpPr>
          <p:cNvPr id="56" name="Google Shape;56;p1"/>
          <p:cNvSpPr txBox="1"/>
          <p:nvPr/>
        </p:nvSpPr>
        <p:spPr>
          <a:xfrm>
            <a:off x="34975" y="1369075"/>
            <a:ext cx="9144000" cy="108719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700"/>
              <a:buFont typeface="Arial"/>
              <a:buNone/>
            </a:pPr>
            <a:r>
              <a:rPr lang="en-US" sz="1700" b="0" i="0" u="none" strike="noStrike" cap="none" dirty="0">
                <a:solidFill>
                  <a:schemeClr val="dk1"/>
                </a:solidFill>
                <a:latin typeface="Times New Roman"/>
                <a:ea typeface="Times New Roman"/>
                <a:cs typeface="Times New Roman"/>
                <a:sym typeface="Times New Roman"/>
              </a:rPr>
              <a:t>Second Year Computer Engineering</a:t>
            </a:r>
            <a:endParaRPr sz="17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                                         Project Based Learning Presentation</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                                                                    </a:t>
            </a:r>
            <a:r>
              <a:rPr lang="en-US" sz="1100" b="0" i="0" u="none" strike="noStrike" cap="none" dirty="0">
                <a:solidFill>
                  <a:schemeClr val="dk1"/>
                </a:solidFill>
                <a:latin typeface="Times New Roman"/>
                <a:ea typeface="Times New Roman"/>
                <a:cs typeface="Times New Roman"/>
                <a:sym typeface="Times New Roman"/>
              </a:rPr>
              <a:t>                           (Thursday &amp; 08/02/24:)</a:t>
            </a:r>
            <a:endParaRPr sz="1100" b="0" i="0" u="none" strike="noStrike" cap="none" dirty="0">
              <a:solidFill>
                <a:schemeClr val="dk1"/>
              </a:solidFill>
              <a:latin typeface="Times New Roman"/>
              <a:ea typeface="Times New Roman"/>
              <a:cs typeface="Times New Roman"/>
              <a:sym typeface="Times New Roman"/>
            </a:endParaRPr>
          </a:p>
        </p:txBody>
      </p:sp>
      <p:sp>
        <p:nvSpPr>
          <p:cNvPr id="57" name="Google Shape;57;p1"/>
          <p:cNvSpPr txBox="1"/>
          <p:nvPr/>
        </p:nvSpPr>
        <p:spPr>
          <a:xfrm>
            <a:off x="1622600" y="2579775"/>
            <a:ext cx="6119400" cy="71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 TITLE : Three Level Password Authentication System</a:t>
            </a:r>
            <a:endParaRPr sz="1800" b="1" i="0" u="none" strike="noStrike" cap="none">
              <a:solidFill>
                <a:schemeClr val="dk1"/>
              </a:solidFill>
              <a:latin typeface="Times New Roman"/>
              <a:ea typeface="Times New Roman"/>
              <a:cs typeface="Times New Roman"/>
              <a:sym typeface="Times New Roman"/>
            </a:endParaRPr>
          </a:p>
        </p:txBody>
      </p:sp>
      <p:sp>
        <p:nvSpPr>
          <p:cNvPr id="58" name="Google Shape;58;p1"/>
          <p:cNvSpPr txBox="1"/>
          <p:nvPr/>
        </p:nvSpPr>
        <p:spPr>
          <a:xfrm>
            <a:off x="457750" y="3880800"/>
            <a:ext cx="3411300" cy="97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dirty="0">
                <a:solidFill>
                  <a:schemeClr val="dk1"/>
                </a:solidFill>
                <a:latin typeface="Times New Roman"/>
                <a:ea typeface="Times New Roman"/>
                <a:cs typeface="Times New Roman"/>
                <a:sym typeface="Times New Roman"/>
              </a:rPr>
              <a:t>1</a:t>
            </a:r>
            <a:r>
              <a:rPr lang="en-US" sz="1500" b="0" i="0" u="none" strike="noStrike" cap="none" dirty="0">
                <a:solidFill>
                  <a:schemeClr val="dk1"/>
                </a:solidFill>
                <a:latin typeface="Times New Roman"/>
                <a:ea typeface="Times New Roman"/>
                <a:cs typeface="Times New Roman"/>
                <a:sym typeface="Times New Roman"/>
              </a:rPr>
              <a:t>5: Sanskar Darekar</a:t>
            </a:r>
            <a:endParaRPr sz="15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1500" dirty="0">
                <a:solidFill>
                  <a:schemeClr val="dk1"/>
                </a:solidFill>
                <a:latin typeface="Times New Roman"/>
                <a:ea typeface="Times New Roman"/>
                <a:cs typeface="Times New Roman"/>
                <a:sym typeface="Times New Roman"/>
              </a:rPr>
              <a:t>0</a:t>
            </a:r>
            <a:r>
              <a:rPr lang="en-US" sz="1500" b="0" i="0" u="none" strike="noStrike" cap="none" dirty="0">
                <a:solidFill>
                  <a:schemeClr val="dk1"/>
                </a:solidFill>
                <a:latin typeface="Times New Roman"/>
                <a:ea typeface="Times New Roman"/>
                <a:cs typeface="Times New Roman"/>
                <a:sym typeface="Times New Roman"/>
              </a:rPr>
              <a:t>5: Ritesh </a:t>
            </a:r>
            <a:r>
              <a:rPr lang="en-US" sz="1500" b="0" i="0" u="none" strike="noStrike" cap="none" dirty="0" err="1">
                <a:solidFill>
                  <a:schemeClr val="dk1"/>
                </a:solidFill>
                <a:latin typeface="Times New Roman"/>
                <a:ea typeface="Times New Roman"/>
                <a:cs typeface="Times New Roman"/>
                <a:sym typeface="Times New Roman"/>
              </a:rPr>
              <a:t>Auti</a:t>
            </a:r>
            <a:endParaRPr lang="en-US" sz="15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sv-SE" sz="1500" b="0" i="0" u="none" strike="noStrike" cap="none" dirty="0">
                <a:solidFill>
                  <a:schemeClr val="dk1"/>
                </a:solidFill>
                <a:latin typeface="Times New Roman"/>
                <a:ea typeface="Times New Roman"/>
                <a:cs typeface="Times New Roman"/>
                <a:sym typeface="Times New Roman"/>
              </a:rPr>
              <a:t>23:Hrishikesh Garje</a:t>
            </a:r>
            <a:endParaRPr lang="sv-SE" dirty="0"/>
          </a:p>
          <a:p>
            <a:pPr marL="0" marR="0" lvl="0" indent="0" algn="l" rtl="0">
              <a:lnSpc>
                <a:spcPct val="100000"/>
              </a:lnSpc>
              <a:spcBef>
                <a:spcPts val="0"/>
              </a:spcBef>
              <a:spcAft>
                <a:spcPts val="0"/>
              </a:spcAft>
              <a:buClr>
                <a:schemeClr val="dk1"/>
              </a:buClr>
              <a:buSzPts val="1100"/>
              <a:buFont typeface="Arial"/>
              <a:buNone/>
            </a:pPr>
            <a:r>
              <a:rPr lang="en-US" sz="1500" b="0" i="0" u="none" strike="noStrike" cap="none" dirty="0">
                <a:solidFill>
                  <a:schemeClr val="dk1"/>
                </a:solidFill>
                <a:latin typeface="Times New Roman"/>
                <a:ea typeface="Times New Roman"/>
                <a:cs typeface="Times New Roman"/>
                <a:sym typeface="Times New Roman"/>
              </a:rPr>
              <a:t>24:Abhishek </a:t>
            </a:r>
            <a:r>
              <a:rPr lang="en-US" sz="1500" b="0" i="0" u="none" strike="noStrike" cap="none" dirty="0" err="1">
                <a:solidFill>
                  <a:schemeClr val="dk1"/>
                </a:solidFill>
                <a:latin typeface="Times New Roman"/>
                <a:ea typeface="Times New Roman"/>
                <a:cs typeface="Times New Roman"/>
                <a:sym typeface="Times New Roman"/>
              </a:rPr>
              <a:t>Gavand</a:t>
            </a:r>
            <a:endParaRPr sz="15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59" name="Google Shape;59;p1"/>
          <p:cNvSpPr txBox="1"/>
          <p:nvPr/>
        </p:nvSpPr>
        <p:spPr>
          <a:xfrm>
            <a:off x="6593225" y="3880800"/>
            <a:ext cx="2298300" cy="97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chemeClr val="dk1"/>
                </a:solidFill>
                <a:latin typeface="Times New Roman"/>
                <a:ea typeface="Times New Roman"/>
                <a:cs typeface="Times New Roman"/>
                <a:sym typeface="Times New Roman"/>
              </a:rPr>
              <a:t>Guided By </a:t>
            </a:r>
            <a:endParaRPr sz="15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dirty="0" err="1">
                <a:solidFill>
                  <a:schemeClr val="dk1"/>
                </a:solidFill>
                <a:latin typeface="Times New Roman"/>
                <a:ea typeface="Times New Roman"/>
                <a:cs typeface="Times New Roman"/>
                <a:sym typeface="Times New Roman"/>
              </a:rPr>
              <a:t>Prof.A</a:t>
            </a:r>
            <a:r>
              <a:rPr lang="en-US" sz="1500" b="0" i="0" u="none" strike="noStrike" cap="none" dirty="0">
                <a:solidFill>
                  <a:schemeClr val="dk1"/>
                </a:solidFill>
                <a:latin typeface="Times New Roman"/>
                <a:ea typeface="Times New Roman"/>
                <a:cs typeface="Times New Roman"/>
                <a:sym typeface="Times New Roman"/>
              </a:rPr>
              <a:t>. A. Patel</a:t>
            </a: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D33B1A-C790-7E41-B7A7-AF53542C4B40}"/>
              </a:ext>
            </a:extLst>
          </p:cNvPr>
          <p:cNvPicPr>
            <a:picLocks noChangeAspect="1"/>
          </p:cNvPicPr>
          <p:nvPr/>
        </p:nvPicPr>
        <p:blipFill>
          <a:blip r:embed="rId2"/>
          <a:stretch>
            <a:fillRect/>
          </a:stretch>
        </p:blipFill>
        <p:spPr>
          <a:xfrm>
            <a:off x="523915" y="897642"/>
            <a:ext cx="3731162" cy="3551572"/>
          </a:xfrm>
          <a:prstGeom prst="rect">
            <a:avLst/>
          </a:prstGeom>
        </p:spPr>
      </p:pic>
      <p:pic>
        <p:nvPicPr>
          <p:cNvPr id="3" name="Picture 2">
            <a:extLst>
              <a:ext uri="{FF2B5EF4-FFF2-40B4-BE49-F238E27FC236}">
                <a16:creationId xmlns:a16="http://schemas.microsoft.com/office/drawing/2014/main" id="{2D033E56-B86B-812D-8081-E1BA92B33209}"/>
              </a:ext>
            </a:extLst>
          </p:cNvPr>
          <p:cNvPicPr>
            <a:picLocks noChangeAspect="1"/>
          </p:cNvPicPr>
          <p:nvPr/>
        </p:nvPicPr>
        <p:blipFill>
          <a:blip r:embed="rId3"/>
          <a:stretch>
            <a:fillRect/>
          </a:stretch>
        </p:blipFill>
        <p:spPr>
          <a:xfrm>
            <a:off x="5145252" y="830799"/>
            <a:ext cx="3557599" cy="3685257"/>
          </a:xfrm>
          <a:prstGeom prst="rect">
            <a:avLst/>
          </a:prstGeom>
        </p:spPr>
      </p:pic>
    </p:spTree>
    <p:extLst>
      <p:ext uri="{BB962C8B-B14F-4D97-AF65-F5344CB8AC3E}">
        <p14:creationId xmlns:p14="http://schemas.microsoft.com/office/powerpoint/2010/main" val="191583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269250b449e_0_6"/>
          <p:cNvSpPr txBox="1">
            <a:spLocks noGrp="1"/>
          </p:cNvSpPr>
          <p:nvPr>
            <p:ph type="title"/>
          </p:nvPr>
        </p:nvSpPr>
        <p:spPr>
          <a:xfrm>
            <a:off x="311700" y="310950"/>
            <a:ext cx="8520600" cy="53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800" b="1" dirty="0">
                <a:latin typeface="Times New Roman"/>
                <a:ea typeface="Times New Roman"/>
                <a:cs typeface="Times New Roman"/>
                <a:sym typeface="Times New Roman"/>
              </a:rPr>
              <a:t>Conclusion</a:t>
            </a:r>
            <a:endParaRPr sz="1800" b="1" dirty="0">
              <a:latin typeface="Times New Roman"/>
              <a:ea typeface="Times New Roman"/>
              <a:cs typeface="Times New Roman"/>
              <a:sym typeface="Times New Roman"/>
            </a:endParaRPr>
          </a:p>
        </p:txBody>
      </p:sp>
      <p:sp>
        <p:nvSpPr>
          <p:cNvPr id="101" name="Google Shape;101;g269250b449e_0_6"/>
          <p:cNvSpPr txBox="1">
            <a:spLocks noGrp="1"/>
          </p:cNvSpPr>
          <p:nvPr>
            <p:ph type="body" idx="1"/>
          </p:nvPr>
        </p:nvSpPr>
        <p:spPr>
          <a:xfrm>
            <a:off x="672600" y="647800"/>
            <a:ext cx="7798800" cy="40941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ct val="78571"/>
              <a:buFont typeface="Arial"/>
              <a:buNone/>
            </a:pPr>
            <a:endParaRPr sz="1400" b="1" dirty="0">
              <a:solidFill>
                <a:schemeClr val="dk1"/>
              </a:solidFill>
              <a:latin typeface="Times New Roman"/>
              <a:ea typeface="Times New Roman"/>
              <a:cs typeface="Times New Roman"/>
              <a:sym typeface="Times New Roman"/>
            </a:endParaRPr>
          </a:p>
          <a:p>
            <a:pPr algn="just">
              <a:lnSpc>
                <a:spcPct val="107000"/>
              </a:lnSpc>
              <a:spcAft>
                <a:spcPts val="800"/>
              </a:spcAft>
            </a:pP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multi-factor authentication system that combines the ease of use and the low-cost factors is proposed. The system did not need any special settings or infrastructure. It was designed depending on graphical passwords. In registration phase, the user might need to memorize color to generate password. In the login phase, the user needed only to </a:t>
            </a:r>
            <a:r>
              <a:rPr lang="en-US" sz="14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arrange</a:t>
            </a: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correct images that </a:t>
            </a:r>
            <a:r>
              <a:rPr lang="en-US" sz="1400" kern="100" dirty="0">
                <a:solidFill>
                  <a:schemeClr val="tx1"/>
                </a:solidFill>
                <a:latin typeface="Calibri" panose="020F0502020204030204" pitchFamily="34" charset="0"/>
                <a:ea typeface="Calibri" panose="020F0502020204030204" pitchFamily="34" charset="0"/>
                <a:cs typeface="Times New Roman" panose="02020603050405020304" pitchFamily="18" charset="0"/>
              </a:rPr>
              <a:t>user</a:t>
            </a:r>
            <a:r>
              <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has chosen during the registration process in a specific order. The proposed system might overcome many different security threats, such as key-loggers, screen capture attack or shoulder surfing.</a:t>
            </a:r>
          </a:p>
          <a:p>
            <a:pPr algn="just">
              <a:lnSpc>
                <a:spcPct val="107000"/>
              </a:lnSpc>
              <a:spcAft>
                <a:spcPts val="800"/>
              </a:spcAft>
            </a:pPr>
            <a:r>
              <a:rPr lang="en-US" sz="1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three-level password system is a smart way to keep online accounts safe. By using multiple layers of security, it's much harder for anyone to get in. Even though it's more secure, it's still easy for you to log in. It's a good solution for anyone who wants to protect their online stuff better.</a:t>
            </a:r>
            <a:endParaRPr lang="en-US" sz="1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200"/>
              </a:spcBef>
              <a:spcAft>
                <a:spcPts val="0"/>
              </a:spcAft>
              <a:buNone/>
            </a:pPr>
            <a:endParaRPr sz="11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21CC-7F4E-51DA-1F65-15ED3F3F2725}"/>
              </a:ext>
            </a:extLst>
          </p:cNvPr>
          <p:cNvSpPr>
            <a:spLocks noGrp="1"/>
          </p:cNvSpPr>
          <p:nvPr>
            <p:ph type="title"/>
          </p:nvPr>
        </p:nvSpPr>
        <p:spPr/>
        <p:txBody>
          <a:bodyPr>
            <a:normAutofit/>
          </a:bodyPr>
          <a:lstStyle/>
          <a:p>
            <a:r>
              <a:rPr lang="en-US" sz="1800" b="1" dirty="0">
                <a:latin typeface="Times New Roman" panose="02020603050405020304" pitchFamily="18" charset="0"/>
                <a:cs typeface="Times New Roman" panose="02020603050405020304" pitchFamily="18" charset="0"/>
              </a:rPr>
              <a:t>Future Scope</a:t>
            </a:r>
          </a:p>
        </p:txBody>
      </p:sp>
      <p:sp>
        <p:nvSpPr>
          <p:cNvPr id="3" name="Text Placeholder 2">
            <a:extLst>
              <a:ext uri="{FF2B5EF4-FFF2-40B4-BE49-F238E27FC236}">
                <a16:creationId xmlns:a16="http://schemas.microsoft.com/office/drawing/2014/main" id="{B4203271-4857-4024-6B27-D48C078AA129}"/>
              </a:ext>
            </a:extLst>
          </p:cNvPr>
          <p:cNvSpPr>
            <a:spLocks noGrp="1"/>
          </p:cNvSpPr>
          <p:nvPr>
            <p:ph type="body" idx="1"/>
          </p:nvPr>
        </p:nvSpPr>
        <p:spPr/>
        <p:txBody>
          <a:bodyPr>
            <a:normAutofit lnSpcReduction="10000"/>
          </a:bodyPr>
          <a:lstStyle/>
          <a:p>
            <a:r>
              <a:rPr lang="en-US" sz="1400" b="1" dirty="0">
                <a:solidFill>
                  <a:schemeClr val="tx1"/>
                </a:solidFill>
                <a:latin typeface="Times New Roman" panose="02020603050405020304" pitchFamily="18" charset="0"/>
                <a:cs typeface="Times New Roman" panose="02020603050405020304" pitchFamily="18" charset="0"/>
              </a:rPr>
              <a:t>Biometric Enhancements</a:t>
            </a:r>
            <a:r>
              <a:rPr lang="en-US" sz="1400" dirty="0">
                <a:solidFill>
                  <a:schemeClr val="tx1"/>
                </a:solidFill>
                <a:latin typeface="Times New Roman" panose="02020603050405020304" pitchFamily="18" charset="0"/>
                <a:cs typeface="Times New Roman" panose="02020603050405020304" pitchFamily="18" charset="0"/>
              </a:rPr>
              <a:t>: Integrating more advanced biometric authentication methods beyond fingerprints, such as facial recognition, iris scanning, voice recognition, or even behavioral biometrics like keystroke dynamics or gait recognition. These biometric factors can provide additional layers of security and convenience.</a:t>
            </a:r>
          </a:p>
          <a:p>
            <a:endParaRPr lang="en-US" sz="1400" dirty="0">
              <a:solidFill>
                <a:schemeClr val="tx1"/>
              </a:solidFill>
              <a:latin typeface="Times New Roman" panose="02020603050405020304" pitchFamily="18" charset="0"/>
              <a:cs typeface="Times New Roman" panose="02020603050405020304" pitchFamily="18" charset="0"/>
            </a:endParaRPr>
          </a:p>
          <a:p>
            <a:r>
              <a:rPr lang="en-US" sz="1400" b="1" dirty="0">
                <a:solidFill>
                  <a:schemeClr val="tx1"/>
                </a:solidFill>
                <a:latin typeface="Times New Roman" panose="02020603050405020304" pitchFamily="18" charset="0"/>
                <a:cs typeface="Times New Roman" panose="02020603050405020304" pitchFamily="18" charset="0"/>
              </a:rPr>
              <a:t>Contextual Authentication</a:t>
            </a:r>
            <a:r>
              <a:rPr lang="en-US" sz="1400" dirty="0">
                <a:solidFill>
                  <a:schemeClr val="tx1"/>
                </a:solidFill>
                <a:latin typeface="Times New Roman" panose="02020603050405020304" pitchFamily="18" charset="0"/>
                <a:cs typeface="Times New Roman" panose="02020603050405020304" pitchFamily="18" charset="0"/>
              </a:rPr>
              <a:t>: Implementing contextual authentication based on factors such as user location, time of access, device characteristics, and behavior patterns. This approach can help dynamically adjust authentication requirements based on the risk associated with the context of access</a:t>
            </a:r>
          </a:p>
          <a:p>
            <a:endParaRPr lang="en-US" sz="1400" dirty="0">
              <a:solidFill>
                <a:schemeClr val="tx1"/>
              </a:solidFill>
              <a:latin typeface="Times New Roman" panose="02020603050405020304" pitchFamily="18" charset="0"/>
              <a:cs typeface="Times New Roman" panose="02020603050405020304" pitchFamily="18" charset="0"/>
            </a:endParaRPr>
          </a:p>
          <a:p>
            <a:r>
              <a:rPr lang="en-US" sz="1500" b="1" dirty="0">
                <a:solidFill>
                  <a:schemeClr val="tx1"/>
                </a:solidFill>
                <a:latin typeface="Times New Roman" panose="02020603050405020304" pitchFamily="18" charset="0"/>
                <a:cs typeface="Times New Roman" panose="02020603050405020304" pitchFamily="18" charset="0"/>
              </a:rPr>
              <a:t>Continuous Authentication</a:t>
            </a:r>
            <a:r>
              <a:rPr lang="en-US" sz="1500" dirty="0">
                <a:solidFill>
                  <a:schemeClr val="tx1"/>
                </a:solidFill>
                <a:latin typeface="Times New Roman" panose="02020603050405020304" pitchFamily="18" charset="0"/>
                <a:cs typeface="Times New Roman" panose="02020603050405020304" pitchFamily="18" charset="0"/>
              </a:rPr>
              <a:t>: Moving away from static authentication methods towards continuous authentication mechanisms that continuously monitor user behavior and interactions throughout a session. This can involve analyzing typing patterns, mouse movements, touch gestures, or other behavioral biometrics to ensure that the authenticated user remains the same throughout the session.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36452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4DB-6980-7D27-46BE-62B88618A0CD}"/>
              </a:ext>
            </a:extLst>
          </p:cNvPr>
          <p:cNvSpPr>
            <a:spLocks noGrp="1"/>
          </p:cNvSpPr>
          <p:nvPr>
            <p:ph type="ctrTitle"/>
          </p:nvPr>
        </p:nvSpPr>
        <p:spPr>
          <a:xfrm flipV="1">
            <a:off x="311708" y="607101"/>
            <a:ext cx="8520600" cy="137473"/>
          </a:xfrm>
        </p:spPr>
        <p:txBody>
          <a:bodyPr>
            <a:normAutofit fontScale="90000"/>
          </a:bodyPr>
          <a:lstStyle/>
          <a:p>
            <a:pPr algn="l"/>
            <a:r>
              <a:rPr lang="en-US" dirty="0"/>
              <a:t>.</a:t>
            </a:r>
          </a:p>
        </p:txBody>
      </p:sp>
      <p:sp>
        <p:nvSpPr>
          <p:cNvPr id="3" name="Subtitle 2">
            <a:extLst>
              <a:ext uri="{FF2B5EF4-FFF2-40B4-BE49-F238E27FC236}">
                <a16:creationId xmlns:a16="http://schemas.microsoft.com/office/drawing/2014/main" id="{985A3B5D-BD7B-13D9-8CA0-41294EB7C3E7}"/>
              </a:ext>
            </a:extLst>
          </p:cNvPr>
          <p:cNvSpPr>
            <a:spLocks noGrp="1"/>
          </p:cNvSpPr>
          <p:nvPr>
            <p:ph type="subTitle" idx="1"/>
          </p:nvPr>
        </p:nvSpPr>
        <p:spPr>
          <a:xfrm>
            <a:off x="311700" y="836010"/>
            <a:ext cx="8520600" cy="3862657"/>
          </a:xfrm>
        </p:spPr>
        <p:txBody>
          <a:bodyPr>
            <a:normAutofit/>
          </a:bodyPr>
          <a:lstStyle/>
          <a:p>
            <a:pPr marL="571500" indent="-457200" algn="just">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Zero Trust Architecture (ZTA):</a:t>
            </a:r>
            <a:r>
              <a:rPr lang="en-US" sz="1400" dirty="0">
                <a:solidFill>
                  <a:schemeClr val="tx1"/>
                </a:solidFill>
                <a:latin typeface="Times New Roman" panose="02020603050405020304" pitchFamily="18" charset="0"/>
                <a:cs typeface="Times New Roman" panose="02020603050405020304" pitchFamily="18" charset="0"/>
              </a:rPr>
              <a:t> Implementing a Zero Trust Architecture approach, which assumes that no user or device should be trusted by default, regardless of their location or credentials. This involves implementing strict access controls, continuous monitoring, and least privilege principles to minimize the risk of unauthorized access.</a:t>
            </a:r>
          </a:p>
          <a:p>
            <a:pPr marL="571500" indent="-457200" algn="just">
              <a:buFont typeface="Arial" panose="020B0604020202020204" pitchFamily="34" charset="0"/>
              <a:buChar char="•"/>
            </a:pP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7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latin typeface="Times New Roman"/>
                <a:ea typeface="Times New Roman"/>
                <a:cs typeface="Times New Roman"/>
                <a:sym typeface="Times New Roman"/>
              </a:rPr>
              <a:t>Content</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ct val="111111"/>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ct val="111111"/>
              <a:buNone/>
            </a:pPr>
            <a:endParaRPr>
              <a:latin typeface="Times New Roman"/>
              <a:ea typeface="Times New Roman"/>
              <a:cs typeface="Times New Roman"/>
              <a:sym typeface="Times New Roman"/>
            </a:endParaRPr>
          </a:p>
        </p:txBody>
      </p:sp>
      <p:sp>
        <p:nvSpPr>
          <p:cNvPr id="65" name="Google Shape;65;p2"/>
          <p:cNvSpPr txBox="1"/>
          <p:nvPr/>
        </p:nvSpPr>
        <p:spPr>
          <a:xfrm>
            <a:off x="435050" y="1112375"/>
            <a:ext cx="6558000" cy="25641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Introduction</a:t>
            </a: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Objectives</a:t>
            </a: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Motivation</a:t>
            </a: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Literature Survey</a:t>
            </a:r>
          </a:p>
          <a:p>
            <a:pPr marL="457200" marR="0" lvl="0" indent="-342900" algn="l" rtl="0">
              <a:lnSpc>
                <a:spcPct val="10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Methodology/Proposed System Block Diagram</a:t>
            </a: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Software/Hardware  Requirement</a:t>
            </a:r>
          </a:p>
          <a:p>
            <a:pPr marL="457200" marR="0" lvl="0" indent="-342900" algn="l" rtl="0">
              <a:lnSpc>
                <a:spcPct val="10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Output </a:t>
            </a: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Conclusion</a:t>
            </a: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Future Scope</a:t>
            </a: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US" sz="1800" b="1" dirty="0">
                <a:latin typeface="Times New Roman"/>
                <a:ea typeface="Times New Roman"/>
                <a:cs typeface="Times New Roman"/>
                <a:sym typeface="Times New Roman"/>
              </a:rPr>
              <a:t>INTRODUCTION</a:t>
            </a:r>
            <a:endParaRPr sz="1800" b="1" dirty="0">
              <a:latin typeface="Times New Roman"/>
              <a:ea typeface="Times New Roman"/>
              <a:cs typeface="Times New Roman"/>
              <a:sym typeface="Times New Roman"/>
            </a:endParaRPr>
          </a:p>
        </p:txBody>
      </p:sp>
      <p:sp>
        <p:nvSpPr>
          <p:cNvPr id="71" name="Google Shape;71;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ct val="129032"/>
              <a:buNone/>
            </a:pPr>
            <a:r>
              <a:rPr lang="en-US" sz="1400" dirty="0">
                <a:solidFill>
                  <a:schemeClr val="dk1"/>
                </a:solidFill>
                <a:latin typeface="Times New Roman" panose="02020603050405020304" pitchFamily="18" charset="0"/>
                <a:cs typeface="Times New Roman" panose="02020603050405020304" pitchFamily="18" charset="0"/>
              </a:rPr>
              <a:t>Authentication is  considered a very  important verification method  when  someone   is  trying  logging  into   computer   resources,  such  as  networks,  applications,  or  devices.  Several  popular  web   services   such  as   google  and  amazon  employ  multi-factor  authentication  as  an  optional  feature  that  is  deactivated  by  default.  In  IT  industry,  developers  also  face  serious   challenges   for   securing   their   systems,    wherein   unauthorized  persons  may  easily  damage  many  hours  of  software  development,  and  since  fall  into  consequences  of  breaking  down  the  system.   Consequently,  authentication  is  the process  or the  action that decides whether a person or an application is allowed to access the  system or not.</a:t>
            </a:r>
            <a:endParaRPr sz="14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1200"/>
              </a:spcAft>
              <a:buSzPct val="129032"/>
              <a:buNone/>
            </a:pPr>
            <a:r>
              <a:rPr lang="en-US" sz="1400" dirty="0">
                <a:solidFill>
                  <a:schemeClr val="dk1"/>
                </a:solidFill>
                <a:latin typeface="Times New Roman" panose="02020603050405020304" pitchFamily="18" charset="0"/>
                <a:cs typeface="Times New Roman" panose="02020603050405020304" pitchFamily="18" charset="0"/>
              </a:rPr>
              <a:t> The three phases that are: simple login id and password based security which is basic authentication, after this system will advance to its second phase, which is bot-attack detection/Image detection, where system will detect if you are a real human user or bot,  if  passed  then and only then the  final  phase  will  come  into  action,  which  is  graphical based  password  authentication will protect brute force and one directory attack.  With  three  completely  different  phases  the  chance  of  breaking  into  application  are  negligible. A simple bot attack or fake user can not just break into the system.</a:t>
            </a:r>
            <a:endParaRPr sz="14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title"/>
          </p:nvPr>
        </p:nvSpPr>
        <p:spPr>
          <a:xfrm>
            <a:off x="311700" y="43205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US" sz="1800" b="1" dirty="0">
                <a:latin typeface="Times New Roman"/>
                <a:ea typeface="Times New Roman"/>
                <a:cs typeface="Times New Roman"/>
                <a:sym typeface="Times New Roman"/>
              </a:rPr>
              <a:t>OBJECTIVES</a:t>
            </a:r>
            <a:endParaRPr sz="1800" b="1" dirty="0">
              <a:latin typeface="Times New Roman"/>
              <a:ea typeface="Times New Roman"/>
              <a:cs typeface="Times New Roman"/>
              <a:sym typeface="Times New Roman"/>
            </a:endParaRPr>
          </a:p>
        </p:txBody>
      </p:sp>
      <p:sp>
        <p:nvSpPr>
          <p:cNvPr id="77" name="Google Shape;7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7500" lnSpcReduction="20000"/>
          </a:bodyPr>
          <a:lstStyle/>
          <a:p>
            <a:pPr>
              <a:buSzPct val="128571"/>
            </a:pPr>
            <a:r>
              <a:rPr lang="en-US" dirty="0">
                <a:solidFill>
                  <a:schemeClr val="tx1"/>
                </a:solidFill>
              </a:rPr>
              <a:t> </a:t>
            </a:r>
            <a:r>
              <a:rPr lang="en-US" sz="1800" b="1" dirty="0">
                <a:solidFill>
                  <a:schemeClr val="tx1"/>
                </a:solidFill>
                <a:latin typeface="Times New Roman"/>
                <a:ea typeface="Times New Roman"/>
                <a:cs typeface="Times New Roman"/>
                <a:sym typeface="Times New Roman"/>
              </a:rPr>
              <a:t>To Improve/Enhances Security</a:t>
            </a:r>
            <a:r>
              <a:rPr lang="en-US" sz="1800" dirty="0">
                <a:solidFill>
                  <a:schemeClr val="tx1"/>
                </a:solidFill>
                <a:latin typeface="Times New Roman"/>
                <a:ea typeface="Times New Roman"/>
                <a:cs typeface="Times New Roman"/>
                <a:sym typeface="Times New Roman"/>
              </a:rPr>
              <a:t>:- The primary objective is to significantly improve security by requiring users to pass through three distinct layers of authentication. This makes it more challenging for unauthorized individuals to gain access, as they would need to breach multiple barriers</a:t>
            </a:r>
          </a:p>
          <a:p>
            <a:pPr marL="571500">
              <a:buSzPct val="128571"/>
            </a:pPr>
            <a:endParaRPr lang="en-US" sz="1800" dirty="0">
              <a:solidFill>
                <a:schemeClr val="tx1"/>
              </a:solidFill>
              <a:latin typeface="Times New Roman"/>
              <a:ea typeface="Times New Roman"/>
              <a:cs typeface="Times New Roman"/>
              <a:sym typeface="Times New Roman"/>
            </a:endParaRPr>
          </a:p>
          <a:p>
            <a:pPr marL="482600">
              <a:buClr>
                <a:schemeClr val="dk1"/>
              </a:buClr>
              <a:buSzPct val="100000"/>
            </a:pPr>
            <a:r>
              <a:rPr lang="en-US" sz="1800" dirty="0">
                <a:solidFill>
                  <a:schemeClr val="tx1"/>
                </a:solidFill>
                <a:latin typeface="Times New Roman"/>
                <a:ea typeface="Times New Roman"/>
                <a:cs typeface="Times New Roman"/>
                <a:sym typeface="Times New Roman"/>
              </a:rPr>
              <a:t> </a:t>
            </a:r>
            <a:r>
              <a:rPr lang="en-US" sz="1800" b="1" dirty="0">
                <a:solidFill>
                  <a:schemeClr val="tx1"/>
                </a:solidFill>
                <a:latin typeface="Times New Roman"/>
                <a:ea typeface="Times New Roman"/>
                <a:cs typeface="Times New Roman"/>
                <a:sym typeface="Times New Roman"/>
              </a:rPr>
              <a:t>To Defend Against Unauthorized Access</a:t>
            </a:r>
            <a:r>
              <a:rPr lang="en-US" sz="1800" dirty="0">
                <a:solidFill>
                  <a:schemeClr val="tx1"/>
                </a:solidFill>
                <a:latin typeface="Times New Roman"/>
                <a:ea typeface="Times New Roman"/>
                <a:cs typeface="Times New Roman"/>
                <a:sym typeface="Times New Roman"/>
              </a:rPr>
              <a:t>:- By requiring users to pass through multiple authentication stages, the system provides a robust defense against unauthorized access attempts. Even if one level of authentication is compromised, the attacker would still need to bypass the remaining levels to gain access.</a:t>
            </a:r>
          </a:p>
          <a:p>
            <a:pPr marL="571500">
              <a:buSzPct val="128571"/>
            </a:pPr>
            <a:endParaRPr lang="en-US" sz="1800" dirty="0">
              <a:solidFill>
                <a:schemeClr val="tx1"/>
              </a:solidFill>
              <a:latin typeface="Times New Roman"/>
              <a:ea typeface="Times New Roman"/>
              <a:cs typeface="Times New Roman"/>
              <a:sym typeface="Times New Roman"/>
            </a:endParaRPr>
          </a:p>
          <a:p>
            <a:pPr marL="482600">
              <a:buClr>
                <a:schemeClr val="dk1"/>
              </a:buClr>
              <a:buSzPct val="100000"/>
            </a:pPr>
            <a:r>
              <a:rPr lang="en-US" sz="1800" dirty="0">
                <a:solidFill>
                  <a:schemeClr val="tx1"/>
                </a:solidFill>
                <a:latin typeface="Times New Roman"/>
                <a:ea typeface="Times New Roman"/>
                <a:cs typeface="Times New Roman"/>
                <a:sym typeface="Times New Roman"/>
              </a:rPr>
              <a:t> </a:t>
            </a:r>
            <a:r>
              <a:rPr lang="en-US" sz="1800" b="1" dirty="0">
                <a:solidFill>
                  <a:schemeClr val="tx1"/>
                </a:solidFill>
                <a:latin typeface="Times New Roman"/>
                <a:ea typeface="Times New Roman"/>
                <a:cs typeface="Times New Roman"/>
                <a:sym typeface="Times New Roman"/>
              </a:rPr>
              <a:t>To Protect Against Password Based Attack</a:t>
            </a:r>
            <a:r>
              <a:rPr lang="en-US" sz="1800" dirty="0">
                <a:solidFill>
                  <a:schemeClr val="tx1"/>
                </a:solidFill>
                <a:latin typeface="Times New Roman"/>
                <a:ea typeface="Times New Roman"/>
                <a:cs typeface="Times New Roman"/>
                <a:sym typeface="Times New Roman"/>
              </a:rPr>
              <a:t>:- Mitigate the risks associated with password-related vulnerabilities. Passwords are susceptible to various attacks like brute force and dictionary attacks. Multiple authentication levels reduce the impact of compromised passwords.</a:t>
            </a:r>
          </a:p>
          <a:p>
            <a:pPr marL="571500">
              <a:buSzPct val="128571"/>
            </a:pPr>
            <a:endParaRPr lang="en-US" sz="1800" dirty="0">
              <a:solidFill>
                <a:schemeClr val="tx1"/>
              </a:solidFill>
              <a:latin typeface="Times New Roman"/>
              <a:ea typeface="Times New Roman"/>
              <a:cs typeface="Times New Roman"/>
              <a:sym typeface="Times New Roman"/>
            </a:endParaRPr>
          </a:p>
          <a:p>
            <a:pPr>
              <a:buSzPct val="128571"/>
            </a:pPr>
            <a:r>
              <a:rPr lang="en-US" sz="1800" dirty="0">
                <a:solidFill>
                  <a:schemeClr val="tx1"/>
                </a:solidFill>
                <a:latin typeface="Times New Roman"/>
                <a:ea typeface="Times New Roman"/>
                <a:cs typeface="Times New Roman"/>
                <a:sym typeface="Times New Roman"/>
              </a:rPr>
              <a:t> </a:t>
            </a:r>
            <a:r>
              <a:rPr lang="en-US" sz="1800" b="1" dirty="0">
                <a:solidFill>
                  <a:schemeClr val="tx1"/>
                </a:solidFill>
                <a:latin typeface="Times New Roman"/>
                <a:ea typeface="Times New Roman"/>
                <a:cs typeface="Times New Roman"/>
                <a:sym typeface="Times New Roman"/>
              </a:rPr>
              <a:t>To Increase Data Confidentiality And Integrity</a:t>
            </a:r>
            <a:r>
              <a:rPr lang="en-US" sz="1800" dirty="0">
                <a:solidFill>
                  <a:schemeClr val="tx1"/>
                </a:solidFill>
                <a:latin typeface="Times New Roman"/>
                <a:ea typeface="Times New Roman"/>
                <a:cs typeface="Times New Roman"/>
                <a:sym typeface="Times New Roman"/>
              </a:rPr>
              <a:t>:- Ensure the confidentiality and integrity of sensitive information. By strengthening user authentication, the system contributes to maintaining the confidentiality of data and prevents unauthorized alterations</a:t>
            </a:r>
            <a:r>
              <a:rPr lang="en-US" dirty="0">
                <a:solidFill>
                  <a:schemeClr val="tx1"/>
                </a:solidFill>
              </a:rPr>
              <a:t>.</a:t>
            </a:r>
          </a:p>
          <a:p>
            <a:pPr marL="457200" lvl="0" indent="-342900" algn="l" rtl="0">
              <a:lnSpc>
                <a:spcPct val="115000"/>
              </a:lnSpc>
              <a:spcBef>
                <a:spcPts val="0"/>
              </a:spcBef>
              <a:spcAft>
                <a:spcPts val="0"/>
              </a:spcAft>
              <a:buSzPct val="128571"/>
              <a:buChar char="●"/>
            </a:pP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r>
              <a:rPr lang="en-US" sz="1800" b="1">
                <a:latin typeface="Times New Roman"/>
                <a:ea typeface="Times New Roman"/>
                <a:cs typeface="Times New Roman"/>
                <a:sym typeface="Times New Roman"/>
              </a:rPr>
              <a:t>MOTIVATION</a:t>
            </a:r>
            <a:endParaRPr sz="1800" b="1">
              <a:latin typeface="Times New Roman"/>
              <a:ea typeface="Times New Roman"/>
              <a:cs typeface="Times New Roman"/>
              <a:sym typeface="Times New Roman"/>
            </a:endParaRPr>
          </a:p>
        </p:txBody>
      </p:sp>
      <p:sp>
        <p:nvSpPr>
          <p:cNvPr id="83" name="Google Shape;8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52985" algn="l" rtl="0">
              <a:lnSpc>
                <a:spcPct val="115000"/>
              </a:lnSpc>
              <a:spcBef>
                <a:spcPts val="0"/>
              </a:spcBef>
              <a:spcAft>
                <a:spcPts val="0"/>
              </a:spcAft>
              <a:buClr>
                <a:schemeClr val="dk1"/>
              </a:buClr>
              <a:buSzPct val="117647"/>
              <a:buFont typeface="Times New Roman"/>
              <a:buChar char="●"/>
            </a:pPr>
            <a:r>
              <a:rPr lang="en-US" sz="1400" dirty="0">
                <a:solidFill>
                  <a:schemeClr val="dk1"/>
                </a:solidFill>
                <a:latin typeface="Times New Roman"/>
                <a:ea typeface="Times New Roman"/>
                <a:cs typeface="Times New Roman"/>
                <a:sym typeface="Times New Roman"/>
              </a:rPr>
              <a:t>Multilevel security, often used in computer systems and networks, is inspired by the need to protect sensitive information at different classification levels within an organization or government. The inspiration comes from the desire to prevent unauthorized access to classified or sensitive data while allowing appropriate access to authorized users based on their security clearance or need-to-know basis. This approach aims to mitigate the risk of information leakage or unauthorized disclosure by enforcing access controls and ensuring data integrity and confidentiality.</a:t>
            </a:r>
            <a:endParaRPr sz="1400" dirty="0">
              <a:solidFill>
                <a:schemeClr val="dk1"/>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ct val="117647"/>
              <a:buNone/>
            </a:pPr>
            <a:endParaRPr sz="1400" dirty="0">
              <a:solidFill>
                <a:schemeClr val="dk1"/>
              </a:solidFill>
              <a:latin typeface="Times New Roman"/>
              <a:ea typeface="Times New Roman"/>
              <a:cs typeface="Times New Roman"/>
              <a:sym typeface="Times New Roman"/>
            </a:endParaRPr>
          </a:p>
          <a:p>
            <a:pPr marL="457200" lvl="0" indent="-352985" algn="l" rtl="0">
              <a:lnSpc>
                <a:spcPct val="115000"/>
              </a:lnSpc>
              <a:spcBef>
                <a:spcPts val="0"/>
              </a:spcBef>
              <a:spcAft>
                <a:spcPts val="0"/>
              </a:spcAft>
              <a:buClr>
                <a:schemeClr val="dk1"/>
              </a:buClr>
              <a:buSzPct val="117647"/>
              <a:buFont typeface="Times New Roman"/>
              <a:buChar char="●"/>
            </a:pPr>
            <a:r>
              <a:rPr lang="en-US" sz="1400" dirty="0">
                <a:solidFill>
                  <a:schemeClr val="dk1"/>
                </a:solidFill>
                <a:latin typeface="Times New Roman"/>
                <a:ea typeface="Times New Roman"/>
                <a:cs typeface="Times New Roman"/>
                <a:sym typeface="Times New Roman"/>
              </a:rPr>
              <a:t>The primary motivation is to ensure that information is accessible only to authorized individuals while preventing unauthorized access or leaks across different security levels. This concept emerged from the increasing complexity of information systems and the need to manage classified data securely in various government and military contexts.</a:t>
            </a:r>
            <a:endParaRPr sz="1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544150" y="-272075"/>
            <a:ext cx="8275200" cy="803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3111"/>
              <a:buNone/>
            </a:pPr>
            <a:endParaRPr sz="1800">
              <a:latin typeface="Times New Roman"/>
              <a:ea typeface="Times New Roman"/>
              <a:cs typeface="Times New Roman"/>
              <a:sym typeface="Times New Roman"/>
            </a:endParaRPr>
          </a:p>
          <a:p>
            <a:pPr marL="0" lvl="0" indent="0" algn="l" rtl="0">
              <a:lnSpc>
                <a:spcPct val="100000"/>
              </a:lnSpc>
              <a:spcBef>
                <a:spcPts val="0"/>
              </a:spcBef>
              <a:spcAft>
                <a:spcPts val="0"/>
              </a:spcAft>
              <a:buSzPts val="3111"/>
              <a:buNone/>
            </a:pPr>
            <a:r>
              <a:rPr lang="en-US" sz="2222" b="1">
                <a:latin typeface="Times New Roman"/>
                <a:ea typeface="Times New Roman"/>
                <a:cs typeface="Times New Roman"/>
                <a:sym typeface="Times New Roman"/>
              </a:rPr>
              <a:t>Literature Survey</a:t>
            </a:r>
            <a:endParaRPr sz="2222" b="1">
              <a:latin typeface="Times New Roman"/>
              <a:ea typeface="Times New Roman"/>
              <a:cs typeface="Times New Roman"/>
              <a:sym typeface="Times New Roman"/>
            </a:endParaRPr>
          </a:p>
        </p:txBody>
      </p:sp>
      <p:graphicFrame>
        <p:nvGraphicFramePr>
          <p:cNvPr id="89" name="Google Shape;89;p6"/>
          <p:cNvGraphicFramePr/>
          <p:nvPr/>
        </p:nvGraphicFramePr>
        <p:xfrm>
          <a:off x="215164" y="506977"/>
          <a:ext cx="8713675" cy="4567245"/>
        </p:xfrm>
        <a:graphic>
          <a:graphicData uri="http://schemas.openxmlformats.org/drawingml/2006/table">
            <a:tbl>
              <a:tblPr firstRow="1" bandRow="1">
                <a:noFill/>
                <a:tableStyleId>{4EA8B399-012B-45A3-B57C-4DCDFA0219C7}</a:tableStyleId>
              </a:tblPr>
              <a:tblGrid>
                <a:gridCol w="843800">
                  <a:extLst>
                    <a:ext uri="{9D8B030D-6E8A-4147-A177-3AD203B41FA5}">
                      <a16:colId xmlns:a16="http://schemas.microsoft.com/office/drawing/2014/main" val="20000"/>
                    </a:ext>
                  </a:extLst>
                </a:gridCol>
                <a:gridCol w="1449025">
                  <a:extLst>
                    <a:ext uri="{9D8B030D-6E8A-4147-A177-3AD203B41FA5}">
                      <a16:colId xmlns:a16="http://schemas.microsoft.com/office/drawing/2014/main" val="20001"/>
                    </a:ext>
                  </a:extLst>
                </a:gridCol>
                <a:gridCol w="1441600">
                  <a:extLst>
                    <a:ext uri="{9D8B030D-6E8A-4147-A177-3AD203B41FA5}">
                      <a16:colId xmlns:a16="http://schemas.microsoft.com/office/drawing/2014/main" val="20002"/>
                    </a:ext>
                  </a:extLst>
                </a:gridCol>
                <a:gridCol w="689350">
                  <a:extLst>
                    <a:ext uri="{9D8B030D-6E8A-4147-A177-3AD203B41FA5}">
                      <a16:colId xmlns:a16="http://schemas.microsoft.com/office/drawing/2014/main" val="20003"/>
                    </a:ext>
                  </a:extLst>
                </a:gridCol>
                <a:gridCol w="1691700">
                  <a:extLst>
                    <a:ext uri="{9D8B030D-6E8A-4147-A177-3AD203B41FA5}">
                      <a16:colId xmlns:a16="http://schemas.microsoft.com/office/drawing/2014/main" val="20004"/>
                    </a:ext>
                  </a:extLst>
                </a:gridCol>
                <a:gridCol w="1190525">
                  <a:extLst>
                    <a:ext uri="{9D8B030D-6E8A-4147-A177-3AD203B41FA5}">
                      <a16:colId xmlns:a16="http://schemas.microsoft.com/office/drawing/2014/main" val="20005"/>
                    </a:ext>
                  </a:extLst>
                </a:gridCol>
                <a:gridCol w="1407675">
                  <a:extLst>
                    <a:ext uri="{9D8B030D-6E8A-4147-A177-3AD203B41FA5}">
                      <a16:colId xmlns:a16="http://schemas.microsoft.com/office/drawing/2014/main" val="20006"/>
                    </a:ext>
                  </a:extLst>
                </a:gridCol>
              </a:tblGrid>
              <a:tr h="925175">
                <a:tc>
                  <a:txBody>
                    <a:bodyPr/>
                    <a:lstStyle/>
                    <a:p>
                      <a:pPr marL="0" marR="0" lvl="0" indent="0" algn="l" rtl="0">
                        <a:lnSpc>
                          <a:spcPct val="100000"/>
                        </a:lnSpc>
                        <a:spcBef>
                          <a:spcPts val="0"/>
                        </a:spcBef>
                        <a:spcAft>
                          <a:spcPts val="0"/>
                        </a:spcAft>
                        <a:buNone/>
                      </a:pPr>
                      <a:r>
                        <a:rPr lang="en-US" sz="1400" u="none" strike="noStrike" cap="none"/>
                        <a:t>SR.NO.</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Title of Papers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Author</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Publishing Year</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Technology Used</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Advantages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Disadvantages</a:t>
                      </a:r>
                      <a:endParaRPr/>
                    </a:p>
                  </a:txBody>
                  <a:tcPr marL="91450" marR="91450" marT="45725" marB="45725"/>
                </a:tc>
                <a:extLst>
                  <a:ext uri="{0D108BD9-81ED-4DB2-BD59-A6C34878D82A}">
                    <a16:rowId xmlns:a16="http://schemas.microsoft.com/office/drawing/2014/main" val="10000"/>
                  </a:ext>
                </a:extLst>
              </a:tr>
              <a:tr h="990300">
                <a:tc>
                  <a:txBody>
                    <a:bodyPr/>
                    <a:lstStyle/>
                    <a:p>
                      <a:pPr marL="0" marR="0" lvl="0" indent="0" algn="l" rtl="0">
                        <a:lnSpc>
                          <a:spcPct val="100000"/>
                        </a:lnSpc>
                        <a:spcBef>
                          <a:spcPts val="0"/>
                        </a:spcBef>
                        <a:spcAft>
                          <a:spcPts val="0"/>
                        </a:spcAft>
                        <a:buNone/>
                      </a:pPr>
                      <a:r>
                        <a:rPr lang="en-US"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Multi factor authentication</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Bandar Omar ALSalee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2021</a:t>
                      </a:r>
                      <a:endParaRPr/>
                    </a:p>
                  </a:txBody>
                  <a:tcPr marL="91450" marR="91450" marT="45725" marB="45725"/>
                </a:tc>
                <a:tc>
                  <a:txBody>
                    <a:bodyPr/>
                    <a:lstStyle/>
                    <a:p>
                      <a:pPr marL="0" marR="0" lvl="0" indent="0" algn="l" rtl="0">
                        <a:lnSpc>
                          <a:spcPct val="100000"/>
                        </a:lnSpc>
                        <a:spcBef>
                          <a:spcPts val="0"/>
                        </a:spcBef>
                        <a:spcAft>
                          <a:spcPts val="0"/>
                        </a:spcAft>
                        <a:buNone/>
                      </a:pPr>
                      <a:r>
                        <a:rPr lang="en-US"/>
                        <a:t>1.SMS Services </a:t>
                      </a:r>
                      <a:endParaRPr/>
                    </a:p>
                    <a:p>
                      <a:pPr marL="0" marR="0" lvl="0" indent="0" algn="l" rtl="0">
                        <a:lnSpc>
                          <a:spcPct val="100000"/>
                        </a:lnSpc>
                        <a:spcBef>
                          <a:spcPts val="0"/>
                        </a:spcBef>
                        <a:spcAft>
                          <a:spcPts val="0"/>
                        </a:spcAft>
                        <a:buNone/>
                      </a:pPr>
                      <a:r>
                        <a:rPr lang="en-US"/>
                        <a:t>2.2FA Libraries:Google Authenticator , etc.</a:t>
                      </a:r>
                      <a:endParaRPr/>
                    </a:p>
                  </a:txBody>
                  <a:tcPr marL="91450" marR="91450" marT="45725" marB="45725"/>
                </a:tc>
                <a:tc>
                  <a:txBody>
                    <a:bodyPr/>
                    <a:lstStyle/>
                    <a:p>
                      <a:pPr marL="0" marR="0" lvl="0" indent="0" algn="l" rtl="0">
                        <a:lnSpc>
                          <a:spcPct val="100000"/>
                        </a:lnSpc>
                        <a:spcBef>
                          <a:spcPts val="0"/>
                        </a:spcBef>
                        <a:spcAft>
                          <a:spcPts val="0"/>
                        </a:spcAft>
                        <a:buNone/>
                      </a:pPr>
                      <a:r>
                        <a:rPr lang="en-US"/>
                        <a:t>1.Enhanced Security.</a:t>
                      </a:r>
                      <a:endParaRPr/>
                    </a:p>
                    <a:p>
                      <a:pPr marL="0" marR="0" lvl="0" indent="0" algn="l" rtl="0">
                        <a:lnSpc>
                          <a:spcPct val="100000"/>
                        </a:lnSpc>
                        <a:spcBef>
                          <a:spcPts val="0"/>
                        </a:spcBef>
                        <a:spcAft>
                          <a:spcPts val="0"/>
                        </a:spcAft>
                        <a:buNone/>
                      </a:pPr>
                      <a:r>
                        <a:rPr lang="en-US"/>
                        <a:t>2.Phishing resistance.</a:t>
                      </a:r>
                      <a:endParaRPr/>
                    </a:p>
                  </a:txBody>
                  <a:tcPr marL="91450" marR="91450" marT="45725" marB="45725"/>
                </a:tc>
                <a:tc>
                  <a:txBody>
                    <a:bodyPr/>
                    <a:lstStyle/>
                    <a:p>
                      <a:pPr marL="0" marR="0" lvl="0" indent="0" algn="l" rtl="0">
                        <a:lnSpc>
                          <a:spcPct val="100000"/>
                        </a:lnSpc>
                        <a:spcBef>
                          <a:spcPts val="0"/>
                        </a:spcBef>
                        <a:spcAft>
                          <a:spcPts val="0"/>
                        </a:spcAft>
                        <a:buNone/>
                      </a:pPr>
                      <a:r>
                        <a:rPr lang="en-US"/>
                        <a:t>1.Cost of Implementation</a:t>
                      </a:r>
                      <a:endParaRPr/>
                    </a:p>
                    <a:p>
                      <a:pPr marL="0" marR="0" lvl="0" indent="0" algn="l" rtl="0">
                        <a:lnSpc>
                          <a:spcPct val="100000"/>
                        </a:lnSpc>
                        <a:spcBef>
                          <a:spcPts val="0"/>
                        </a:spcBef>
                        <a:spcAft>
                          <a:spcPts val="0"/>
                        </a:spcAft>
                        <a:buNone/>
                      </a:pPr>
                      <a:r>
                        <a:rPr lang="en-US"/>
                        <a:t>2.Over reliance on Devices.</a:t>
                      </a:r>
                      <a:endParaRPr/>
                    </a:p>
                  </a:txBody>
                  <a:tcPr marL="91450" marR="91450" marT="45725" marB="45725"/>
                </a:tc>
                <a:extLst>
                  <a:ext uri="{0D108BD9-81ED-4DB2-BD59-A6C34878D82A}">
                    <a16:rowId xmlns:a16="http://schemas.microsoft.com/office/drawing/2014/main" val="10001"/>
                  </a:ext>
                </a:extLst>
              </a:tr>
              <a:tr h="2603250">
                <a:tc>
                  <a:txBody>
                    <a:bodyPr/>
                    <a:lstStyle/>
                    <a:p>
                      <a:pPr marL="0" marR="0" lvl="0" indent="0" algn="l" rtl="0">
                        <a:lnSpc>
                          <a:spcPct val="100000"/>
                        </a:lnSpc>
                        <a:spcBef>
                          <a:spcPts val="0"/>
                        </a:spcBef>
                        <a:spcAft>
                          <a:spcPts val="0"/>
                        </a:spcAft>
                        <a:buNone/>
                      </a:pPr>
                      <a:r>
                        <a:rPr lang="en-US"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US"/>
                        <a:t>IRJMETS - </a:t>
                      </a:r>
                      <a:endParaRPr/>
                    </a:p>
                    <a:p>
                      <a:pPr marL="0" marR="0" lvl="0" indent="0" algn="l" rtl="0">
                        <a:lnSpc>
                          <a:spcPct val="100000"/>
                        </a:lnSpc>
                        <a:spcBef>
                          <a:spcPts val="0"/>
                        </a:spcBef>
                        <a:spcAft>
                          <a:spcPts val="0"/>
                        </a:spcAft>
                        <a:buNone/>
                      </a:pPr>
                      <a:r>
                        <a:rPr lang="en-US"/>
                        <a:t>Three level Password Authentication System</a:t>
                      </a:r>
                      <a:endParaRPr/>
                    </a:p>
                  </a:txBody>
                  <a:tcPr marL="91450" marR="91450" marT="45725" marB="45725"/>
                </a:tc>
                <a:tc>
                  <a:txBody>
                    <a:bodyPr/>
                    <a:lstStyle/>
                    <a:p>
                      <a:pPr marL="0" marR="0" lvl="0" indent="0" algn="l" rtl="0">
                        <a:lnSpc>
                          <a:spcPct val="100000"/>
                        </a:lnSpc>
                        <a:spcBef>
                          <a:spcPts val="0"/>
                        </a:spcBef>
                        <a:spcAft>
                          <a:spcPts val="0"/>
                        </a:spcAft>
                        <a:buNone/>
                      </a:pPr>
                      <a:r>
                        <a:rPr lang="en-US"/>
                        <a:t>N Chaitra ,</a:t>
                      </a:r>
                      <a:endParaRPr/>
                    </a:p>
                    <a:p>
                      <a:pPr marL="0" marR="0" lvl="0" indent="0" algn="l" rtl="0">
                        <a:lnSpc>
                          <a:spcPct val="100000"/>
                        </a:lnSpc>
                        <a:spcBef>
                          <a:spcPts val="0"/>
                        </a:spcBef>
                        <a:spcAft>
                          <a:spcPts val="0"/>
                        </a:spcAft>
                        <a:buNone/>
                      </a:pPr>
                      <a:r>
                        <a:rPr lang="en-US"/>
                        <a:t>Pratibha,</a:t>
                      </a:r>
                      <a:endParaRPr/>
                    </a:p>
                    <a:p>
                      <a:pPr marL="0" marR="0" lvl="0" indent="0" algn="l" rtl="0">
                        <a:lnSpc>
                          <a:spcPct val="100000"/>
                        </a:lnSpc>
                        <a:spcBef>
                          <a:spcPts val="0"/>
                        </a:spcBef>
                        <a:spcAft>
                          <a:spcPts val="0"/>
                        </a:spcAft>
                        <a:buNone/>
                      </a:pPr>
                      <a:r>
                        <a:rPr lang="en-US"/>
                        <a:t>Dr. Rajashree V Biradar</a:t>
                      </a:r>
                      <a:endParaRPr/>
                    </a:p>
                  </a:txBody>
                  <a:tcPr marL="91450" marR="91450" marT="45725" marB="45725"/>
                </a:tc>
                <a:tc>
                  <a:txBody>
                    <a:bodyPr/>
                    <a:lstStyle/>
                    <a:p>
                      <a:pPr marL="0" marR="0" lvl="0" indent="0" algn="l" rtl="0">
                        <a:lnSpc>
                          <a:spcPct val="100000"/>
                        </a:lnSpc>
                        <a:spcBef>
                          <a:spcPts val="0"/>
                        </a:spcBef>
                        <a:spcAft>
                          <a:spcPts val="0"/>
                        </a:spcAft>
                        <a:buNone/>
                      </a:pPr>
                      <a:r>
                        <a:rPr lang="en-US"/>
                        <a:t>2022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a:t>1.Hashing Algorithms : -Technology : bcrypt , Argon2 or similar .</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n-US"/>
                        <a:t>2.Database Technology :</a:t>
                      </a:r>
                      <a:endParaRPr/>
                    </a:p>
                    <a:p>
                      <a:pPr marL="0" marR="0" lvl="0" indent="0" algn="l" rtl="0">
                        <a:lnSpc>
                          <a:spcPct val="100000"/>
                        </a:lnSpc>
                        <a:spcBef>
                          <a:spcPts val="0"/>
                        </a:spcBef>
                        <a:spcAft>
                          <a:spcPts val="0"/>
                        </a:spcAft>
                        <a:buNone/>
                      </a:pPr>
                      <a:r>
                        <a:rPr lang="en-US"/>
                        <a:t>MySQL,SQLite or others.</a:t>
                      </a:r>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endParaRPr/>
                    </a:p>
                  </a:txBody>
                  <a:tcPr marL="91450" marR="91450" marT="45725" marB="45725"/>
                </a:tc>
                <a:tc>
                  <a:txBody>
                    <a:bodyPr/>
                    <a:lstStyle/>
                    <a:p>
                      <a:pPr marL="0" marR="0" lvl="0" indent="0" algn="l" rtl="0">
                        <a:lnSpc>
                          <a:spcPct val="100000"/>
                        </a:lnSpc>
                        <a:spcBef>
                          <a:spcPts val="0"/>
                        </a:spcBef>
                        <a:spcAft>
                          <a:spcPts val="0"/>
                        </a:spcAft>
                        <a:buNone/>
                      </a:pPr>
                      <a:r>
                        <a:rPr lang="en-US"/>
                        <a:t>1.Long Term Security. Investment</a:t>
                      </a:r>
                      <a:endParaRPr/>
                    </a:p>
                    <a:p>
                      <a:pPr marL="0" marR="0" lvl="0" indent="0" algn="l" rtl="0">
                        <a:lnSpc>
                          <a:spcPct val="100000"/>
                        </a:lnSpc>
                        <a:spcBef>
                          <a:spcPts val="0"/>
                        </a:spcBef>
                        <a:spcAft>
                          <a:spcPts val="0"/>
                        </a:spcAft>
                        <a:buNone/>
                      </a:pPr>
                      <a:r>
                        <a:rPr lang="en-US"/>
                        <a:t>2.Protection Against Credential Theft.</a:t>
                      </a:r>
                      <a:endParaRPr/>
                    </a:p>
                    <a:p>
                      <a:pPr marL="0" marR="0" lvl="0" indent="0" algn="l" rtl="0">
                        <a:lnSpc>
                          <a:spcPct val="100000"/>
                        </a:lnSpc>
                        <a:spcBef>
                          <a:spcPts val="0"/>
                        </a:spcBef>
                        <a:spcAft>
                          <a:spcPts val="0"/>
                        </a:spcAft>
                        <a:buNone/>
                      </a:pPr>
                      <a:r>
                        <a:rPr lang="en-US"/>
                        <a:t>3.User Friendly Experience.</a:t>
                      </a:r>
                      <a:endParaRPr/>
                    </a:p>
                  </a:txBody>
                  <a:tcPr marL="91450" marR="91450" marT="45725" marB="45725"/>
                </a:tc>
                <a:tc>
                  <a:txBody>
                    <a:bodyPr/>
                    <a:lstStyle/>
                    <a:p>
                      <a:pPr marL="0" marR="0" lvl="0" indent="0" algn="l" rtl="0">
                        <a:lnSpc>
                          <a:spcPct val="100000"/>
                        </a:lnSpc>
                        <a:spcBef>
                          <a:spcPts val="0"/>
                        </a:spcBef>
                        <a:spcAft>
                          <a:spcPts val="0"/>
                        </a:spcAft>
                        <a:buNone/>
                      </a:pPr>
                      <a:r>
                        <a:rPr lang="en-US"/>
                        <a:t>1.User Training And Education</a:t>
                      </a:r>
                      <a:endParaRPr/>
                    </a:p>
                    <a:p>
                      <a:pPr marL="0" marR="0" lvl="0" indent="0" algn="l" rtl="0">
                        <a:lnSpc>
                          <a:spcPct val="100000"/>
                        </a:lnSpc>
                        <a:spcBef>
                          <a:spcPts val="0"/>
                        </a:spcBef>
                        <a:spcAft>
                          <a:spcPts val="0"/>
                        </a:spcAft>
                        <a:buNone/>
                      </a:pPr>
                      <a:r>
                        <a:rPr lang="en-US"/>
                        <a:t>2.Dependancy On External Factors</a:t>
                      </a:r>
                      <a:endParaRPr/>
                    </a:p>
                    <a:p>
                      <a:pPr marL="0" marR="0" lvl="0" indent="0" algn="l" rtl="0">
                        <a:lnSpc>
                          <a:spcPct val="100000"/>
                        </a:lnSpc>
                        <a:spcBef>
                          <a:spcPts val="0"/>
                        </a:spcBef>
                        <a:spcAft>
                          <a:spcPts val="0"/>
                        </a:spcAft>
                        <a:buNone/>
                      </a:pPr>
                      <a:r>
                        <a:rPr lang="en-US"/>
                        <a:t>3.Biometric Data Privacy Concerns.</a:t>
                      </a:r>
                      <a:endParaRPr/>
                    </a:p>
                    <a:p>
                      <a:pPr marL="0" marR="0" lvl="0" indent="0" algn="l" rtl="0">
                        <a:lnSpc>
                          <a:spcPct val="100000"/>
                        </a:lnSpc>
                        <a:spcBef>
                          <a:spcPts val="0"/>
                        </a:spcBef>
                        <a:spcAft>
                          <a:spcPts val="0"/>
                        </a:spcAft>
                        <a:buNone/>
                      </a:pPr>
                      <a:r>
                        <a:rPr lang="en-US"/>
                        <a:t>4.Limited Accessibility.</a:t>
                      </a:r>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494A9AF-9F56-8173-0D8D-51FDA99C53FE}"/>
              </a:ext>
            </a:extLst>
          </p:cNvPr>
          <p:cNvGraphicFramePr/>
          <p:nvPr>
            <p:extLst>
              <p:ext uri="{D42A27DB-BD31-4B8C-83A1-F6EECF244321}">
                <p14:modId xmlns:p14="http://schemas.microsoft.com/office/powerpoint/2010/main" val="136851812"/>
              </p:ext>
            </p:extLst>
          </p:nvPr>
        </p:nvGraphicFramePr>
        <p:xfrm>
          <a:off x="311700" y="1152475"/>
          <a:ext cx="8499086" cy="3411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6">
            <a:extLst>
              <a:ext uri="{FF2B5EF4-FFF2-40B4-BE49-F238E27FC236}">
                <a16:creationId xmlns:a16="http://schemas.microsoft.com/office/drawing/2014/main" id="{F3A5CED5-F952-A0B9-2838-26BFF4E801B8}"/>
              </a:ext>
            </a:extLst>
          </p:cNvPr>
          <p:cNvSpPr>
            <a:spLocks noGrp="1"/>
          </p:cNvSpPr>
          <p:nvPr>
            <p:ph type="ctrTitle"/>
          </p:nvPr>
        </p:nvSpPr>
        <p:spPr>
          <a:xfrm>
            <a:off x="201478" y="193729"/>
            <a:ext cx="3037668" cy="782665"/>
          </a:xfrm>
        </p:spPr>
        <p:txBody>
          <a:bodyPr>
            <a:normAutofit/>
          </a:bodyPr>
          <a:lstStyle/>
          <a:p>
            <a:r>
              <a:rPr lang="en-IN" sz="1800" b="1" dirty="0">
                <a:latin typeface="Times New Roman" panose="02020603050405020304" pitchFamily="18" charset="0"/>
                <a:cs typeface="Times New Roman" panose="02020603050405020304" pitchFamily="18" charset="0"/>
              </a:rPr>
              <a:t>System Block Diagram</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674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69250b449e_0_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800" b="1">
                <a:latin typeface="Times New Roman"/>
                <a:ea typeface="Times New Roman"/>
                <a:cs typeface="Times New Roman"/>
                <a:sym typeface="Times New Roman"/>
              </a:rPr>
              <a:t>Software Requirements </a:t>
            </a:r>
            <a:endParaRPr sz="1800" b="1">
              <a:latin typeface="Times New Roman"/>
              <a:ea typeface="Times New Roman"/>
              <a:cs typeface="Times New Roman"/>
              <a:sym typeface="Times New Roman"/>
            </a:endParaRPr>
          </a:p>
        </p:txBody>
      </p:sp>
      <p:sp>
        <p:nvSpPr>
          <p:cNvPr id="95" name="Google Shape;95;g269250b449e_0_0"/>
          <p:cNvSpPr txBox="1">
            <a:spLocks noGrp="1"/>
          </p:cNvSpPr>
          <p:nvPr>
            <p:ph type="body" idx="1"/>
          </p:nvPr>
        </p:nvSpPr>
        <p:spPr>
          <a:xfrm>
            <a:off x="376475" y="1017725"/>
            <a:ext cx="8520600" cy="35511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en-US" sz="3600" b="1" dirty="0">
                <a:solidFill>
                  <a:schemeClr val="dk1"/>
                </a:solidFill>
                <a:latin typeface="Times New Roman"/>
                <a:ea typeface="Times New Roman"/>
                <a:cs typeface="Times New Roman"/>
                <a:sym typeface="Times New Roman"/>
              </a:rPr>
              <a:t>                </a:t>
            </a:r>
            <a:r>
              <a:rPr lang="en-US" sz="4800" b="1" dirty="0">
                <a:solidFill>
                  <a:schemeClr val="dk1"/>
                </a:solidFill>
                <a:latin typeface="Times New Roman"/>
                <a:ea typeface="Times New Roman"/>
                <a:cs typeface="Times New Roman"/>
                <a:sym typeface="Times New Roman"/>
              </a:rPr>
              <a:t>Development Environment:</a:t>
            </a:r>
            <a:endParaRPr sz="4800" b="1" dirty="0">
              <a:solidFill>
                <a:schemeClr val="dk1"/>
              </a:solidFill>
              <a:latin typeface="Times New Roman"/>
              <a:ea typeface="Times New Roman"/>
              <a:cs typeface="Times New Roman"/>
              <a:sym typeface="Times New Roman"/>
            </a:endParaRPr>
          </a:p>
          <a:p>
            <a:pPr marL="914400" lvl="0" indent="0" algn="l" rtl="0">
              <a:spcBef>
                <a:spcPts val="1200"/>
              </a:spcBef>
              <a:spcAft>
                <a:spcPts val="0"/>
              </a:spcAft>
              <a:buNone/>
            </a:pPr>
            <a:r>
              <a:rPr lang="en-US" sz="4400" i="1" dirty="0">
                <a:solidFill>
                  <a:schemeClr val="dk1"/>
                </a:solidFill>
                <a:latin typeface="Times New Roman"/>
                <a:ea typeface="Times New Roman"/>
                <a:cs typeface="Times New Roman"/>
                <a:sym typeface="Times New Roman"/>
              </a:rPr>
              <a:t> </a:t>
            </a:r>
            <a:r>
              <a:rPr lang="en-US" sz="4800" i="1" dirty="0">
                <a:solidFill>
                  <a:schemeClr val="dk1"/>
                </a:solidFill>
                <a:latin typeface="Times New Roman"/>
                <a:ea typeface="Times New Roman"/>
                <a:cs typeface="Times New Roman"/>
                <a:sym typeface="Times New Roman"/>
              </a:rPr>
              <a:t>Software:</a:t>
            </a:r>
            <a:r>
              <a:rPr lang="en-US" sz="4800" dirty="0">
                <a:solidFill>
                  <a:schemeClr val="dk1"/>
                </a:solidFill>
                <a:latin typeface="Times New Roman"/>
                <a:ea typeface="Times New Roman"/>
                <a:cs typeface="Times New Roman"/>
                <a:sym typeface="Times New Roman"/>
              </a:rPr>
              <a:t> Integrated Development Environment (IDE) such as Visual Studio Code, PyCharm.</a:t>
            </a:r>
            <a:endParaRPr sz="4800" dirty="0">
              <a:solidFill>
                <a:schemeClr val="dk1"/>
              </a:solidFill>
              <a:latin typeface="Times New Roman"/>
              <a:ea typeface="Times New Roman"/>
              <a:cs typeface="Times New Roman"/>
              <a:sym typeface="Times New Roman"/>
            </a:endParaRPr>
          </a:p>
          <a:p>
            <a:pPr marL="914400" lvl="0" indent="0" algn="l" rtl="0">
              <a:spcBef>
                <a:spcPts val="1200"/>
              </a:spcBef>
              <a:spcAft>
                <a:spcPts val="0"/>
              </a:spcAft>
              <a:buNone/>
            </a:pPr>
            <a:r>
              <a:rPr lang="en-US" sz="4800" i="1" dirty="0">
                <a:solidFill>
                  <a:schemeClr val="dk1"/>
                </a:solidFill>
                <a:latin typeface="Times New Roman"/>
                <a:ea typeface="Times New Roman"/>
                <a:cs typeface="Times New Roman"/>
                <a:sym typeface="Times New Roman"/>
              </a:rPr>
              <a:t> Purpose:</a:t>
            </a:r>
            <a:r>
              <a:rPr lang="en-US" sz="4800" dirty="0">
                <a:solidFill>
                  <a:schemeClr val="dk1"/>
                </a:solidFill>
                <a:latin typeface="Times New Roman"/>
                <a:ea typeface="Times New Roman"/>
                <a:cs typeface="Times New Roman"/>
                <a:sym typeface="Times New Roman"/>
              </a:rPr>
              <a:t> Write, test, and debug the application code.</a:t>
            </a:r>
            <a:endParaRPr sz="48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US" sz="4800" b="1" dirty="0">
                <a:solidFill>
                  <a:schemeClr val="dk1"/>
                </a:solidFill>
                <a:latin typeface="Times New Roman"/>
                <a:ea typeface="Times New Roman"/>
                <a:cs typeface="Times New Roman"/>
                <a:sym typeface="Times New Roman"/>
              </a:rPr>
              <a:t>Web Development:</a:t>
            </a:r>
            <a:endParaRPr sz="4800" b="1" dirty="0">
              <a:solidFill>
                <a:schemeClr val="dk1"/>
              </a:solidFill>
              <a:latin typeface="Times New Roman"/>
              <a:ea typeface="Times New Roman"/>
              <a:cs typeface="Times New Roman"/>
              <a:sym typeface="Times New Roman"/>
            </a:endParaRPr>
          </a:p>
          <a:p>
            <a:pPr marL="914400" lvl="0" indent="0" algn="l" rtl="0">
              <a:spcBef>
                <a:spcPts val="1200"/>
              </a:spcBef>
              <a:spcAft>
                <a:spcPts val="0"/>
              </a:spcAft>
              <a:buNone/>
            </a:pPr>
            <a:r>
              <a:rPr lang="en-US" sz="4400" i="1" dirty="0">
                <a:solidFill>
                  <a:schemeClr val="dk1"/>
                </a:solidFill>
                <a:latin typeface="Times New Roman"/>
                <a:ea typeface="Times New Roman"/>
                <a:cs typeface="Times New Roman"/>
                <a:sym typeface="Times New Roman"/>
              </a:rPr>
              <a:t> </a:t>
            </a:r>
            <a:r>
              <a:rPr lang="en-US" sz="4800" i="1" dirty="0" err="1">
                <a:solidFill>
                  <a:schemeClr val="dk1"/>
                </a:solidFill>
                <a:latin typeface="Times New Roman"/>
                <a:ea typeface="Times New Roman"/>
                <a:cs typeface="Times New Roman"/>
                <a:sym typeface="Times New Roman"/>
              </a:rPr>
              <a:t>Software:</a:t>
            </a:r>
            <a:r>
              <a:rPr lang="en-US" sz="4800" dirty="0" err="1">
                <a:solidFill>
                  <a:schemeClr val="dk1"/>
                </a:solidFill>
                <a:latin typeface="Times New Roman"/>
                <a:ea typeface="Times New Roman"/>
                <a:cs typeface="Times New Roman"/>
                <a:sym typeface="Times New Roman"/>
              </a:rPr>
              <a:t>Languages</a:t>
            </a:r>
            <a:r>
              <a:rPr lang="en-US" sz="4800" dirty="0">
                <a:solidFill>
                  <a:schemeClr val="dk1"/>
                </a:solidFill>
                <a:latin typeface="Times New Roman"/>
                <a:ea typeface="Times New Roman"/>
                <a:cs typeface="Times New Roman"/>
                <a:sym typeface="Times New Roman"/>
              </a:rPr>
              <a:t> like Python and </a:t>
            </a:r>
            <a:r>
              <a:rPr lang="en-US" sz="4800" dirty="0" err="1">
                <a:solidFill>
                  <a:schemeClr val="dk1"/>
                </a:solidFill>
                <a:latin typeface="Times New Roman"/>
                <a:ea typeface="Times New Roman"/>
                <a:cs typeface="Times New Roman"/>
                <a:sym typeface="Times New Roman"/>
              </a:rPr>
              <a:t>Javascript</a:t>
            </a:r>
            <a:r>
              <a:rPr lang="en-US" sz="4800" dirty="0">
                <a:solidFill>
                  <a:schemeClr val="dk1"/>
                </a:solidFill>
                <a:latin typeface="Times New Roman"/>
                <a:ea typeface="Times New Roman"/>
                <a:cs typeface="Times New Roman"/>
                <a:sym typeface="Times New Roman"/>
              </a:rPr>
              <a:t>.</a:t>
            </a:r>
            <a:endParaRPr sz="4800" dirty="0">
              <a:solidFill>
                <a:schemeClr val="dk1"/>
              </a:solidFill>
              <a:latin typeface="Times New Roman"/>
              <a:ea typeface="Times New Roman"/>
              <a:cs typeface="Times New Roman"/>
              <a:sym typeface="Times New Roman"/>
            </a:endParaRPr>
          </a:p>
          <a:p>
            <a:pPr marL="914400" lvl="0" indent="0" algn="l" rtl="0">
              <a:spcBef>
                <a:spcPts val="1200"/>
              </a:spcBef>
              <a:spcAft>
                <a:spcPts val="0"/>
              </a:spcAft>
              <a:buNone/>
            </a:pPr>
            <a:r>
              <a:rPr lang="en-US" sz="4800" i="1" dirty="0">
                <a:solidFill>
                  <a:schemeClr val="dk1"/>
                </a:solidFill>
                <a:latin typeface="Times New Roman"/>
                <a:ea typeface="Times New Roman"/>
                <a:cs typeface="Times New Roman"/>
                <a:sym typeface="Times New Roman"/>
              </a:rPr>
              <a:t> Purpose:</a:t>
            </a:r>
            <a:r>
              <a:rPr lang="en-US" sz="4800" dirty="0">
                <a:solidFill>
                  <a:schemeClr val="dk1"/>
                </a:solidFill>
                <a:latin typeface="Times New Roman"/>
                <a:ea typeface="Times New Roman"/>
                <a:cs typeface="Times New Roman"/>
                <a:sym typeface="Times New Roman"/>
              </a:rPr>
              <a:t> Develop web interfaces for user registration, login, and authentication.</a:t>
            </a:r>
            <a:endParaRPr sz="48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US" sz="4800" b="1" dirty="0">
                <a:solidFill>
                  <a:schemeClr val="dk1"/>
                </a:solidFill>
                <a:latin typeface="Times New Roman"/>
                <a:ea typeface="Times New Roman"/>
                <a:cs typeface="Times New Roman"/>
                <a:sym typeface="Times New Roman"/>
              </a:rPr>
              <a:t>Hashing and Encryption Libraries:</a:t>
            </a:r>
            <a:endParaRPr sz="4800" b="1" dirty="0">
              <a:solidFill>
                <a:schemeClr val="dk1"/>
              </a:solidFill>
              <a:latin typeface="Times New Roman"/>
              <a:ea typeface="Times New Roman"/>
              <a:cs typeface="Times New Roman"/>
              <a:sym typeface="Times New Roman"/>
            </a:endParaRPr>
          </a:p>
          <a:p>
            <a:pPr marL="914400" lvl="0" indent="0" algn="l" rtl="0">
              <a:spcBef>
                <a:spcPts val="1200"/>
              </a:spcBef>
              <a:spcAft>
                <a:spcPts val="0"/>
              </a:spcAft>
              <a:buNone/>
            </a:pPr>
            <a:r>
              <a:rPr lang="en-US" sz="4400" i="1" dirty="0">
                <a:solidFill>
                  <a:schemeClr val="dk1"/>
                </a:solidFill>
                <a:latin typeface="Times New Roman"/>
                <a:ea typeface="Times New Roman"/>
                <a:cs typeface="Times New Roman"/>
                <a:sym typeface="Times New Roman"/>
              </a:rPr>
              <a:t> </a:t>
            </a:r>
            <a:r>
              <a:rPr lang="en-US" sz="4800" i="1" dirty="0">
                <a:solidFill>
                  <a:schemeClr val="dk1"/>
                </a:solidFill>
                <a:latin typeface="Times New Roman"/>
                <a:ea typeface="Times New Roman"/>
                <a:cs typeface="Times New Roman"/>
                <a:sym typeface="Times New Roman"/>
              </a:rPr>
              <a:t>Software:</a:t>
            </a:r>
            <a:r>
              <a:rPr lang="en-US" sz="4800" dirty="0">
                <a:solidFill>
                  <a:schemeClr val="dk1"/>
                </a:solidFill>
                <a:latin typeface="Times New Roman"/>
                <a:ea typeface="Times New Roman"/>
                <a:cs typeface="Times New Roman"/>
                <a:sym typeface="Times New Roman"/>
              </a:rPr>
              <a:t> </a:t>
            </a:r>
            <a:r>
              <a:rPr lang="en-US" sz="4800" dirty="0" err="1">
                <a:solidFill>
                  <a:schemeClr val="dk1"/>
                </a:solidFill>
                <a:latin typeface="Times New Roman"/>
                <a:ea typeface="Times New Roman"/>
                <a:cs typeface="Times New Roman"/>
                <a:sym typeface="Times New Roman"/>
              </a:rPr>
              <a:t>bcrypt</a:t>
            </a:r>
            <a:r>
              <a:rPr lang="en-US" sz="4800" dirty="0">
                <a:solidFill>
                  <a:schemeClr val="dk1"/>
                </a:solidFill>
                <a:latin typeface="Times New Roman"/>
                <a:ea typeface="Times New Roman"/>
                <a:cs typeface="Times New Roman"/>
                <a:sym typeface="Times New Roman"/>
              </a:rPr>
              <a:t>, Argon2 (for password hashing), OpenSSL (for encryption).</a:t>
            </a:r>
            <a:endParaRPr sz="4800" dirty="0">
              <a:solidFill>
                <a:schemeClr val="dk1"/>
              </a:solidFill>
              <a:latin typeface="Times New Roman"/>
              <a:ea typeface="Times New Roman"/>
              <a:cs typeface="Times New Roman"/>
              <a:sym typeface="Times New Roman"/>
            </a:endParaRPr>
          </a:p>
          <a:p>
            <a:pPr marL="914400" lvl="0" indent="0" algn="l" rtl="0">
              <a:spcBef>
                <a:spcPts val="1200"/>
              </a:spcBef>
              <a:spcAft>
                <a:spcPts val="0"/>
              </a:spcAft>
              <a:buNone/>
            </a:pPr>
            <a:r>
              <a:rPr lang="en-US" sz="4800" i="1" dirty="0">
                <a:solidFill>
                  <a:schemeClr val="dk1"/>
                </a:solidFill>
                <a:latin typeface="Times New Roman"/>
                <a:ea typeface="Times New Roman"/>
                <a:cs typeface="Times New Roman"/>
                <a:sym typeface="Times New Roman"/>
              </a:rPr>
              <a:t> Purpose:</a:t>
            </a:r>
            <a:r>
              <a:rPr lang="en-US" sz="4800" dirty="0">
                <a:solidFill>
                  <a:schemeClr val="dk1"/>
                </a:solidFill>
                <a:latin typeface="Times New Roman"/>
                <a:ea typeface="Times New Roman"/>
                <a:cs typeface="Times New Roman"/>
                <a:sym typeface="Times New Roman"/>
              </a:rPr>
              <a:t> To Hash and encrypt sensitive information.</a:t>
            </a:r>
            <a:endParaRPr sz="44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4800" dirty="0">
              <a:solidFill>
                <a:schemeClr val="dk1"/>
              </a:solidFill>
              <a:latin typeface="Times New Roman"/>
              <a:ea typeface="Times New Roman"/>
              <a:cs typeface="Times New Roman"/>
              <a:sym typeface="Times New Roman"/>
            </a:endParaRPr>
          </a:p>
          <a:p>
            <a:pPr marL="457200" lvl="0" indent="0" algn="l" rtl="0">
              <a:spcBef>
                <a:spcPts val="1200"/>
              </a:spcBef>
              <a:spcAft>
                <a:spcPts val="1200"/>
              </a:spcAft>
              <a:buNone/>
            </a:pPr>
            <a:endParaRPr sz="9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885B-2C53-CAAC-AC14-B926A03FB29D}"/>
              </a:ext>
            </a:extLst>
          </p:cNvPr>
          <p:cNvSpPr>
            <a:spLocks noGrp="1"/>
          </p:cNvSpPr>
          <p:nvPr>
            <p:ph type="title"/>
          </p:nvPr>
        </p:nvSpPr>
        <p:spPr/>
        <p:txBody>
          <a:bodyPr>
            <a:normAutofit fontScale="90000"/>
          </a:bodyPr>
          <a:lstStyle/>
          <a:p>
            <a:r>
              <a:rPr lang="en-US" b="1" dirty="0"/>
              <a:t>Output:</a:t>
            </a:r>
          </a:p>
        </p:txBody>
      </p:sp>
      <p:sp>
        <p:nvSpPr>
          <p:cNvPr id="3" name="Text Placeholder 2">
            <a:extLst>
              <a:ext uri="{FF2B5EF4-FFF2-40B4-BE49-F238E27FC236}">
                <a16:creationId xmlns:a16="http://schemas.microsoft.com/office/drawing/2014/main" id="{2A1711C4-7571-0054-E133-BCE1B010F4A4}"/>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B3648159-C575-D867-B9B4-073006DFC98D}"/>
              </a:ext>
            </a:extLst>
          </p:cNvPr>
          <p:cNvPicPr>
            <a:picLocks noChangeAspect="1"/>
          </p:cNvPicPr>
          <p:nvPr/>
        </p:nvPicPr>
        <p:blipFill>
          <a:blip r:embed="rId2"/>
          <a:stretch>
            <a:fillRect/>
          </a:stretch>
        </p:blipFill>
        <p:spPr>
          <a:xfrm>
            <a:off x="803147" y="1234997"/>
            <a:ext cx="3277407" cy="3251356"/>
          </a:xfrm>
          <a:prstGeom prst="rect">
            <a:avLst/>
          </a:prstGeom>
        </p:spPr>
      </p:pic>
      <p:pic>
        <p:nvPicPr>
          <p:cNvPr id="5" name="Picture 4">
            <a:extLst>
              <a:ext uri="{FF2B5EF4-FFF2-40B4-BE49-F238E27FC236}">
                <a16:creationId xmlns:a16="http://schemas.microsoft.com/office/drawing/2014/main" id="{9C8AFD3F-42B3-3C1B-48FD-482A398E3F5E}"/>
              </a:ext>
            </a:extLst>
          </p:cNvPr>
          <p:cNvPicPr>
            <a:picLocks noChangeAspect="1"/>
          </p:cNvPicPr>
          <p:nvPr/>
        </p:nvPicPr>
        <p:blipFill>
          <a:blip r:embed="rId3"/>
          <a:stretch>
            <a:fillRect/>
          </a:stretch>
        </p:blipFill>
        <p:spPr>
          <a:xfrm>
            <a:off x="4572000" y="1317519"/>
            <a:ext cx="4121150" cy="3179530"/>
          </a:xfrm>
          <a:prstGeom prst="rect">
            <a:avLst/>
          </a:prstGeom>
        </p:spPr>
      </p:pic>
    </p:spTree>
    <p:extLst>
      <p:ext uri="{BB962C8B-B14F-4D97-AF65-F5344CB8AC3E}">
        <p14:creationId xmlns:p14="http://schemas.microsoft.com/office/powerpoint/2010/main" val="25787431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1250</Words>
  <Application>Microsoft Office PowerPoint</Application>
  <PresentationFormat>On-screen Show (16:9)</PresentationFormat>
  <Paragraphs>110</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Simple Light</vt:lpstr>
      <vt:lpstr>PowerPoint Presentation</vt:lpstr>
      <vt:lpstr>Content  </vt:lpstr>
      <vt:lpstr>INTRODUCTION</vt:lpstr>
      <vt:lpstr>OBJECTIVES</vt:lpstr>
      <vt:lpstr>MOTIVATION</vt:lpstr>
      <vt:lpstr> Literature Survey</vt:lpstr>
      <vt:lpstr>System Block Diagram </vt:lpstr>
      <vt:lpstr>Software Requirements </vt:lpstr>
      <vt:lpstr>Output:</vt:lpstr>
      <vt:lpstr>PowerPoint Presentation</vt:lpstr>
      <vt:lpstr>Conclusion</vt:lpstr>
      <vt:lpstr>Future Scope</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Sanskar Darekar</dc:creator>
  <cp:lastModifiedBy>Sanskar Darekar</cp:lastModifiedBy>
  <cp:revision>9</cp:revision>
  <dcterms:modified xsi:type="dcterms:W3CDTF">2024-05-06T03:42:55Z</dcterms:modified>
</cp:coreProperties>
</file>