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789" r:id="rId5"/>
    <p:sldMasterId id="2147483672" r:id="rId6"/>
    <p:sldMasterId id="2147483854" r:id="rId7"/>
  </p:sldMasterIdLst>
  <p:notesMasterIdLst>
    <p:notesMasterId r:id="rId36"/>
  </p:notesMasterIdLst>
  <p:handoutMasterIdLst>
    <p:handoutMasterId r:id="rId37"/>
  </p:handoutMasterIdLst>
  <p:sldIdLst>
    <p:sldId id="329" r:id="rId9"/>
    <p:sldId id="2268" r:id="rId11"/>
    <p:sldId id="1157" r:id="rId13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99577E-712D-4EEC-AB96-37F686AB834A}">
          <p14:sldIdLst>
            <p14:sldId id="2209"/>
            <p14:sldId id="329"/>
            <p14:sldId id="2258"/>
            <p14:sldId id="2268"/>
            <p14:sldId id="2265"/>
            <p14:sldId id="1157"/>
            <p14:sldId id="1163"/>
            <p14:sldId id="1162"/>
            <p14:sldId id="1159"/>
            <p14:sldId id="2259"/>
            <p14:sldId id="2260"/>
            <p14:sldId id="2264"/>
            <p14:sldId id="2255"/>
            <p14:sldId id="1186"/>
            <p14:sldId id="939"/>
            <p14:sldId id="2256"/>
            <p14:sldId id="2257"/>
            <p14:sldId id="2266"/>
            <p14:sldId id="921"/>
            <p14:sldId id="922"/>
            <p14:sldId id="2267"/>
            <p14:sldId id="2261"/>
            <p14:sldId id="1190"/>
            <p14:sldId id="1194"/>
            <p14:sldId id="2262"/>
            <p14:sldId id="2263"/>
            <p14:sldId id="1196"/>
            <p14:sldId id="11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 Kim" initials="HK" lastIdx="4" clrIdx="0">
    <p:extLst>
      <p:ext uri="{19B8F6BF-5375-455C-9EA6-DF929625EA0E}">
        <p15:presenceInfo xmlns:p15="http://schemas.microsoft.com/office/powerpoint/2012/main" userId="Hanna Kim" providerId="None"/>
      </p:ext>
    </p:extLst>
  </p:cmAuthor>
  <p:cmAuthor id="2" name="Lionel Bodin" initials="LB" lastIdx="1" clrIdx="1">
    <p:extLst>
      <p:ext uri="{19B8F6BF-5375-455C-9EA6-DF929625EA0E}">
        <p15:presenceInfo xmlns:p15="http://schemas.microsoft.com/office/powerpoint/2012/main" userId="S::lionelb@logic2020.com::bbf28c0e-1df8-4c74-a7b3-0f7fab2dc96a" providerId="AD"/>
      </p:ext>
    </p:extLst>
  </p:cmAuthor>
  <p:cmAuthor id="3" name="Alexis Greenwood" initials="AG" lastIdx="2" clrIdx="2">
    <p:extLst>
      <p:ext uri="{19B8F6BF-5375-455C-9EA6-DF929625EA0E}">
        <p15:presenceInfo xmlns:p15="http://schemas.microsoft.com/office/powerpoint/2012/main" userId="S-1-12-1-2754143254-1319934003-1453849498-2553717656" providerId="AD"/>
      </p:ext>
    </p:extLst>
  </p:cmAuthor>
  <p:cmAuthor id="4" name="Chris Veal" initials="CV" lastIdx="1" clrIdx="3">
    <p:extLst>
      <p:ext uri="{19B8F6BF-5375-455C-9EA6-DF929625EA0E}">
        <p15:presenceInfo xmlns:p15="http://schemas.microsoft.com/office/powerpoint/2012/main" userId="Chris Veal" providerId="None"/>
      </p:ext>
    </p:extLst>
  </p:cmAuthor>
  <p:cmAuthor id="5" name="Deborah Lackey" initials="DL" lastIdx="4" clrIdx="4">
    <p:extLst>
      <p:ext uri="{19B8F6BF-5375-455C-9EA6-DF929625EA0E}">
        <p15:presenceInfo xmlns:p15="http://schemas.microsoft.com/office/powerpoint/2012/main" userId="Deborah Lack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323A8F"/>
    <a:srgbClr val="362525"/>
    <a:srgbClr val="8695DD"/>
    <a:srgbClr val="D9D9D9"/>
    <a:srgbClr val="E7E8EA"/>
    <a:srgbClr val="FFFFFF"/>
    <a:srgbClr val="F26822"/>
    <a:srgbClr val="3B55D4"/>
    <a:srgbClr val="F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3F50A-2CAB-424F-B749-51ABD5DF96DC}" v="2" dt="2021-05-25T21:38:15.429"/>
  </p1510:revLst>
</p1510:revInfo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-1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?>
<Relationships xmlns="http://schemas.openxmlformats.org/package/2006/relationships">
  <Relationship Id="rId13" Type="http://schemas.openxmlformats.org/officeDocument/2006/relationships/slide" Target="slides/slide6.xml"/>
  <Relationship Id="rId39" Type="http://schemas.openxmlformats.org/officeDocument/2006/relationships/presProps" Target="presProps.xml"/>
  <Relationship Id="rId42" Type="http://schemas.openxmlformats.org/officeDocument/2006/relationships/tableStyles" Target="tableStyles.xml"/>
  <Relationship Id="rId7" Type="http://schemas.openxmlformats.org/officeDocument/2006/relationships/slideMaster" Target="slideMasters/slideMaster4.xml"/>
  <Relationship Id="rId2" Type="http://schemas.openxmlformats.org/officeDocument/2006/relationships/customXml" Target="../customXml/item2.xml"/>
  <Relationship Id="rId41" Type="http://schemas.openxmlformats.org/officeDocument/2006/relationships/theme" Target="theme/theme1.xml"/>
  <Relationship Id="rId1" Type="http://schemas.openxmlformats.org/officeDocument/2006/relationships/customXml" Target="../customXml/item1.xml"/>
  <Relationship Id="rId6" Type="http://schemas.openxmlformats.org/officeDocument/2006/relationships/slideMaster" Target="slideMasters/slideMaster3.xml"/>
  <Relationship Id="rId11" Type="http://schemas.openxmlformats.org/officeDocument/2006/relationships/slide" Target="slides/slide4.xml"/>
  <Relationship Id="rId37" Type="http://schemas.openxmlformats.org/officeDocument/2006/relationships/handoutMaster" Target="handoutMasters/handoutMaster1.xml"/>
  <Relationship Id="rId40" Type="http://schemas.openxmlformats.org/officeDocument/2006/relationships/viewProps" Target="viewProps.xml"/>
  <Relationship Id="rId5" Type="http://schemas.openxmlformats.org/officeDocument/2006/relationships/slideMaster" Target="slideMasters/slideMaster2.xml"/>
  <Relationship Id="rId36" Type="http://schemas.openxmlformats.org/officeDocument/2006/relationships/notesMaster" Target="notesMasters/notesMaster1.xml"/>
  <Relationship Id="rId44" Type="http://schemas.microsoft.com/office/2015/10/relationships/revisionInfo" Target="revisionInfo.xml"/>
  <Relationship Id="rId4" Type="http://schemas.openxmlformats.org/officeDocument/2006/relationships/slideMaster" Target="slideMasters/slideMaster1.xml"/>
  <Relationship Id="rId9" Type="http://schemas.openxmlformats.org/officeDocument/2006/relationships/slide" Target="slides/slide2.xml"/>
  <Relationship Id="rId43" Type="http://schemas.microsoft.com/office/2016/11/relationships/changesInfo" Target="changesInfos/changesInfo1.xml"/>
  <Relationship Id="rId3" Type="http://schemas.openxmlformats.org/officeDocument/2006/relationships/customXml" Target="../customXml/item3.xml"/>
  <Relationship Id="rId38" Type="http://schemas.openxmlformats.org/officeDocument/2006/relationships/commentAuthors" Target="commentAuthors.xml"/>
</Relationships>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" userId="a3f8efb9-7a26-42ba-bc36-c5c972e1eb32" providerId="ADAL" clId="{3C43F50A-2CAB-424F-B749-51ABD5DF96DC}"/>
    <pc:docChg chg="modSld">
      <pc:chgData name="Richa" userId="a3f8efb9-7a26-42ba-bc36-c5c972e1eb32" providerId="ADAL" clId="{3C43F50A-2CAB-424F-B749-51ABD5DF96DC}" dt="2021-05-25T21:38:15.429" v="1"/>
      <pc:docMkLst>
        <pc:docMk/>
      </pc:docMkLst>
      <pc:sldChg chg="addSp delSp modSp">
        <pc:chgData name="Richa" userId="a3f8efb9-7a26-42ba-bc36-c5c972e1eb32" providerId="ADAL" clId="{3C43F50A-2CAB-424F-B749-51ABD5DF96DC}" dt="2021-05-25T21:38:15.429" v="1"/>
        <pc:sldMkLst>
          <pc:docMk/>
          <pc:sldMk cId="812409474" sldId="1157"/>
        </pc:sldMkLst>
        <pc:graphicFrameChg chg="add del mod">
          <ac:chgData name="Richa" userId="a3f8efb9-7a26-42ba-bc36-c5c972e1eb32" providerId="ADAL" clId="{3C43F50A-2CAB-424F-B749-51ABD5DF96DC}" dt="2021-05-25T21:38:15.429" v="1"/>
          <ac:graphicFrameMkLst>
            <pc:docMk/>
            <pc:sldMk cId="812409474" sldId="1157"/>
            <ac:graphicFrameMk id="5" creationId="{E2E05A32-FE25-4405-AD2B-D1835452733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CA74-FA5A-42A9-AEE0-D20314A141E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766F4-01A4-4A36-9FCA-D21B4F46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74EC-B2F0-49E3-93FE-D3417D85586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632E7-18E4-49BD-B0CC-27B3CD22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632E7-18E4-49BD-B0CC-27B3CD228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8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0EA3-9796-4058-8E18-EE89A7C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D16B-3E66-4619-A8C3-FB9BEA7E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40CB-86F5-4BB9-A340-C5F06D8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3BB5-1B47-44C7-86F8-756C1BD3047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5F26-557E-49CE-9590-AC60A6B6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252A-6891-458B-AA74-1425CFEE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A841-1AC9-457E-9D8A-715E81C9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BEA538C-E4F2-3F40-B1D4-9B8D89EF8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B6858C-728F-8844-924C-199F501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7F74D2-824F-0540-BECA-D6A20687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594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07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t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4219" y="4934099"/>
            <a:ext cx="12203044" cy="1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2019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70727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2648" y="1143000"/>
            <a:ext cx="10969942" cy="4863736"/>
          </a:xfrm>
          <a:prstGeom prst="rect">
            <a:avLst/>
          </a:prstGeom>
        </p:spPr>
        <p:txBody>
          <a:bodyPr lIns="91440" tIns="91440" rIns="91440" bIns="91440"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5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16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143000"/>
            <a:ext cx="541831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143000"/>
            <a:ext cx="545955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90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678618"/>
            <a:ext cx="5409611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678618"/>
            <a:ext cx="5459559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154391"/>
            <a:ext cx="5409611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2" y="1153332"/>
            <a:ext cx="5459559" cy="4931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2000" b="1" kern="1200" baseline="0" dirty="0">
                <a:solidFill>
                  <a:schemeClr val="accent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964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504181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2412274"/>
            <a:ext cx="3606937" cy="3683726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11041" y="1678618"/>
            <a:ext cx="7042932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676907"/>
            <a:ext cx="3606937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15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&lt;Name, Title&gt; &lt;&amp; Practice&gt;</a:t>
            </a:r>
          </a:p>
          <a:p>
            <a:pPr lvl="0"/>
            <a:endParaRPr lang="en-US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597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9050"/>
            <a:ext cx="6000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3800544" y="19048"/>
            <a:ext cx="8388282" cy="685265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sp>
        <p:nvSpPr>
          <p:cNvPr id="20" name="Freeform 19"/>
          <p:cNvSpPr/>
          <p:nvPr userDrawn="1"/>
        </p:nvSpPr>
        <p:spPr>
          <a:xfrm flipH="1" flipV="1">
            <a:off x="1077481" y="19049"/>
            <a:ext cx="8237456" cy="6864517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&lt;&lt;Address, etc.&gt;&gt;</a:t>
            </a:r>
          </a:p>
          <a:p>
            <a:pPr lvl="0"/>
            <a:endParaRPr lang="en-US"/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38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t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4219" y="4934099"/>
            <a:ext cx="12203044" cy="1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0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29142" y="6445249"/>
            <a:ext cx="4929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>
              <a:defRPr/>
            </a:pPr>
            <a:fld id="{9DA35227-68DA-4B3D-97A3-48140107CA43}" type="slidenum">
              <a:rPr lang="en-US" sz="1200" smtClean="0"/>
              <a:pPr algn="r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83497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0EA3-9796-4058-8E18-EE89A7C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D16B-3E66-4619-A8C3-FB9BEA7E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40CB-86F5-4BB9-A340-C5F06D8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3BB5-1B47-44C7-86F8-756C1BD3047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5F26-557E-49CE-9590-AC60A6B6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252A-6891-458B-AA74-1425CFEE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A841-1AC9-457E-9D8A-715E81C9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1"/>
            <a:ext cx="10969943" cy="892629"/>
          </a:xfrm>
        </p:spPr>
        <p:txBody>
          <a:bodyPr lIns="91440" tIns="91440" rIns="91440" bIns="91440" anchor="t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21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02"/>
            <a:endParaRPr lang="en-US" sz="2399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33C69BC-5B08-43C5-A954-472A7C915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B726758D-DA64-4C1E-92A0-41DD6A2BB7E3}"/>
              </a:ext>
            </a:extLst>
          </p:cNvPr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549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2"/>
            </a:lvl4pPr>
            <a:lvl5pPr>
              <a:defRPr sz="213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5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02"/>
            <a:endParaRPr lang="en-US" sz="2399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7D887F-4DC5-4EA9-A7D8-74FC212581EF}"/>
              </a:ext>
            </a:extLst>
          </p:cNvPr>
          <p:cNvSpPr/>
          <p:nvPr userDrawn="1"/>
        </p:nvSpPr>
        <p:spPr>
          <a:xfrm>
            <a:off x="8105390" y="6442787"/>
            <a:ext cx="2947560" cy="410433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algn="r"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3F3F3F">
                    <a:lumMod val="60000"/>
                    <a:lumOff val="40000"/>
                  </a:srgbClr>
                </a:solidFill>
                <a:ea typeface="Segoe UI" pitchFamily="34" charset="0"/>
                <a:cs typeface="Segoe UI" pitchFamily="34" charset="0"/>
              </a:rPr>
              <a:t>© 2021 Logic20/20.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8DC4163-018B-4278-88DA-DDF32B7CBBDB}"/>
              </a:ext>
            </a:extLst>
          </p:cNvPr>
          <p:cNvSpPr txBox="1">
            <a:spLocks/>
          </p:cNvSpPr>
          <p:nvPr userDrawn="1"/>
        </p:nvSpPr>
        <p:spPr>
          <a:xfrm>
            <a:off x="10844424" y="6480991"/>
            <a:ext cx="77646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D1EDE-7116-2443-9BDD-368CE5B37660}" type="slidenum">
              <a:rPr lang="en-US" sz="1600" smtClean="0">
                <a:solidFill>
                  <a:srgbClr val="3F3F3F">
                    <a:tint val="75000"/>
                  </a:srgbClr>
                </a:solidFill>
              </a:rPr>
              <a:pPr/>
              <a:t>‹#›</a:t>
            </a:fld>
            <a:endParaRPr lang="en-US" sz="1600">
              <a:solidFill>
                <a:srgbClr val="3F3F3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9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1"/>
            <a:ext cx="10969943" cy="892629"/>
          </a:xfrm>
        </p:spPr>
        <p:txBody>
          <a:bodyPr lIns="91440" tIns="91440" rIns="91440" bIns="91440" anchor="t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43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70727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2648" y="1143000"/>
            <a:ext cx="10969942" cy="4863736"/>
          </a:xfrm>
          <a:prstGeom prst="rect">
            <a:avLst/>
          </a:prstGeom>
        </p:spPr>
        <p:txBody>
          <a:bodyPr lIns="91440" tIns="91440" rIns="91440" bIns="91440"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</a:defRPr>
            </a:lvl5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2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143000"/>
            <a:ext cx="541831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143000"/>
            <a:ext cx="545955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71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678618"/>
            <a:ext cx="5409611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678618"/>
            <a:ext cx="5459559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154391"/>
            <a:ext cx="5409611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2" y="1153332"/>
            <a:ext cx="5459559" cy="4931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2000" b="1" kern="1200" baseline="0" dirty="0">
                <a:solidFill>
                  <a:schemeClr val="accent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9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504181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2412274"/>
            <a:ext cx="3606937" cy="3683726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11041" y="1678618"/>
            <a:ext cx="7042932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676907"/>
            <a:ext cx="3606937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2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0" y="-3"/>
            <a:ext cx="6000750" cy="6877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 bwMode="gray">
          <a:xfrm>
            <a:off x="5809129" y="1"/>
            <a:ext cx="6392396" cy="6857999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3" name="Freeform 22"/>
          <p:cNvSpPr/>
          <p:nvPr userDrawn="1"/>
        </p:nvSpPr>
        <p:spPr bwMode="gray">
          <a:xfrm flipH="1" flipV="1">
            <a:off x="1108654" y="-4"/>
            <a:ext cx="8237456" cy="690436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sp>
        <p:nvSpPr>
          <p:cNvPr id="16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&lt;Name, Title&gt; &lt;&amp; Practice&gt;</a:t>
            </a:r>
          </a:p>
          <a:p>
            <a:pPr lvl="0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8279" y="6250930"/>
            <a:ext cx="1655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1CE7E4-4559-4B12-9572-3A3AEB79D231}" type="datetime2">
              <a:rPr lang="en-US" sz="140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Monday, May 24, 2021</a:t>
            </a:fld>
            <a:endParaRPr lang="en-US" sz="160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93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648" y="1143000"/>
            <a:ext cx="10969942" cy="4863736"/>
          </a:xfrm>
        </p:spPr>
        <p:txBody>
          <a:bodyPr lIns="91440" tIns="91440" r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9942" cy="892629"/>
          </a:xfrm>
        </p:spPr>
        <p:txBody>
          <a:bodyPr lIns="91440" tIns="91440" rIns="91440" bIns="91440"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9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" y="0"/>
            <a:ext cx="6477881" cy="0"/>
          </a:xfrm>
          <a:prstGeom prst="line">
            <a:avLst/>
          </a:prstGeom>
          <a:ln w="22225">
            <a:solidFill>
              <a:srgbClr val="283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 userDrawn="1"/>
        </p:nvSpPr>
        <p:spPr bwMode="gray">
          <a:xfrm>
            <a:off x="6764866" y="-4"/>
            <a:ext cx="5423959" cy="67564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0467" y="431406"/>
            <a:ext cx="1932310" cy="1112111"/>
          </a:xfrm>
          <a:prstGeom prst="rect">
            <a:avLst/>
          </a:prstGeom>
        </p:spPr>
      </p:pic>
      <p:sp>
        <p:nvSpPr>
          <p:cNvPr id="17" name="Freeform 16"/>
          <p:cNvSpPr/>
          <p:nvPr userDrawn="1"/>
        </p:nvSpPr>
        <p:spPr bwMode="gray">
          <a:xfrm flipH="1" flipV="1">
            <a:off x="1077481" y="-889"/>
            <a:ext cx="8237456" cy="6857999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0"/>
            <a:ext cx="6000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41481" y="3392092"/>
            <a:ext cx="6373719" cy="636481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algn="l">
              <a:defRPr sz="3730" b="1" baseline="0">
                <a:solidFill>
                  <a:schemeClr val="accent3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941481" y="4028571"/>
            <a:ext cx="6373719" cy="633093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153526" y="3086101"/>
            <a:ext cx="1924050" cy="1866900"/>
          </a:xfrm>
        </p:spPr>
        <p:txBody>
          <a:bodyPr anchor="t"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/>
              <a:t>&lt;&lt;Insert Image from Icon Library&gt;&gt;</a:t>
            </a:r>
          </a:p>
        </p:txBody>
      </p:sp>
    </p:spTree>
    <p:extLst>
      <p:ext uri="{BB962C8B-B14F-4D97-AF65-F5344CB8AC3E}">
        <p14:creationId xmlns:p14="http://schemas.microsoft.com/office/powerpoint/2010/main" val="39222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58" y="232975"/>
            <a:ext cx="815130" cy="38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211768"/>
            <a:ext cx="10263880" cy="129246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8013" y="1165921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848" r:id="rId8"/>
    <p:sldLayoutId id="2147483849" r:id="rId9"/>
    <p:sldLayoutId id="2147483852" r:id="rId10"/>
    <p:sldLayoutId id="21474838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171" rtl="0" eaLnBrk="1" latinLnBrk="0" hangingPunct="1">
        <a:lnSpc>
          <a:spcPct val="90000"/>
        </a:lnSpc>
        <a:spcBef>
          <a:spcPct val="0"/>
        </a:spcBef>
        <a:buNone/>
        <a:defRPr lang="en-US" sz="2400" b="1" kern="1200" cap="none" baseline="0" dirty="0">
          <a:solidFill>
            <a:srgbClr val="283A8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3" marR="0" indent="-228543" algn="l" defTabSz="914171" rtl="0" eaLnBrk="1" fontAlgn="auto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lang="en-US" sz="2000" kern="1200" dirty="0" smtClean="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29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5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14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00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886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71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58" y="232975"/>
            <a:ext cx="815130" cy="38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211768"/>
            <a:ext cx="10263880" cy="129246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8013" y="1165921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2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853" r:id="rId10"/>
    <p:sldLayoutId id="2147483858" r:id="rId11"/>
  </p:sldLayoutIdLst>
  <p:hf sldNum="0" hdr="0" ftr="0"/>
  <p:txStyles>
    <p:titleStyle>
      <a:lvl1pPr algn="l" defTabSz="914171" rtl="0" eaLnBrk="1" latinLnBrk="0" hangingPunct="1">
        <a:lnSpc>
          <a:spcPct val="90000"/>
        </a:lnSpc>
        <a:spcBef>
          <a:spcPct val="0"/>
        </a:spcBef>
        <a:buNone/>
        <a:defRPr lang="en-US" sz="2600" b="1" kern="1200" cap="none" baseline="0" dirty="0">
          <a:solidFill>
            <a:srgbClr val="283A8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3" marR="0" indent="-228543" algn="l" defTabSz="914171" rtl="0" eaLnBrk="1" fontAlgn="auto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lang="en-US" sz="2000" kern="1200" dirty="0" smtClean="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29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5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14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00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886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71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965" y="174303"/>
            <a:ext cx="9023662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59" y="232976"/>
            <a:ext cx="815131" cy="3827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2936" y="6255274"/>
            <a:ext cx="10009104" cy="984885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4799">
                <a:solidFill>
                  <a:srgbClr val="808080">
                    <a:lumMod val="20000"/>
                    <a:lumOff val="80000"/>
                  </a:srgbClr>
                </a:solidFill>
                <a:latin typeface="Numans" panose="02000503000000020004" pitchFamily="2" charset="0"/>
                <a:ea typeface="Segoe UI" pitchFamily="34" charset="0"/>
                <a:cs typeface="Segoe UI" pitchFamily="34" charset="0"/>
              </a:rPr>
              <a:t>experience a difference</a:t>
            </a:r>
          </a:p>
        </p:txBody>
      </p:sp>
      <p:pic>
        <p:nvPicPr>
          <p:cNvPr id="11" name="Picture 2" descr="Image result for microsoft logo">
            <a:extLst>
              <a:ext uri="{FF2B5EF4-FFF2-40B4-BE49-F238E27FC236}">
                <a16:creationId xmlns:a16="http://schemas.microsoft.com/office/drawing/2014/main" id="{5AE086AC-4B6D-4469-8DF4-44A1429494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2" y="68455"/>
            <a:ext cx="735963" cy="9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E44E9F5-BAA8-4D7D-A8AE-4D22124CE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98750D-7D66-44FC-886E-72B155A709B1}"/>
              </a:ext>
            </a:extLst>
          </p:cNvPr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</p:sldLayoutIdLst>
  <p:txStyles>
    <p:titleStyle>
      <a:lvl1pPr algn="l" defTabSz="609570" rtl="0" eaLnBrk="1" latinLnBrk="0" hangingPunct="1">
        <a:spcBef>
          <a:spcPct val="0"/>
        </a:spcBef>
        <a:buNone/>
        <a:defRPr sz="1867" b="1" kern="1200">
          <a:solidFill>
            <a:schemeClr val="accent1"/>
          </a:solidFill>
          <a:latin typeface="+mj-lt"/>
          <a:ea typeface="+mj-ea"/>
          <a:cs typeface="Raleway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965" y="174303"/>
            <a:ext cx="9023662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59" y="232976"/>
            <a:ext cx="815131" cy="3827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05390" y="6442787"/>
            <a:ext cx="2947560" cy="410433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algn="r"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3F3F3F">
                    <a:lumMod val="60000"/>
                    <a:lumOff val="40000"/>
                  </a:srgbClr>
                </a:solidFill>
                <a:ea typeface="Segoe UI" pitchFamily="34" charset="0"/>
                <a:cs typeface="Segoe UI" pitchFamily="34" charset="0"/>
              </a:rPr>
              <a:t>© 2021 Logic20/20. All rights reserved.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10844424" y="6480991"/>
            <a:ext cx="77646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D1EDE-7116-2443-9BDD-368CE5B37660}" type="slidenum">
              <a:rPr lang="en-US" sz="1600" smtClean="0">
                <a:solidFill>
                  <a:srgbClr val="3F3F3F">
                    <a:tint val="75000"/>
                  </a:srgbClr>
                </a:solidFill>
              </a:rPr>
              <a:pPr/>
              <a:t>‹#›</a:t>
            </a:fld>
            <a:endParaRPr lang="en-US" sz="1600">
              <a:solidFill>
                <a:srgbClr val="3F3F3F">
                  <a:tint val="75000"/>
                </a:srgb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2936" y="6255274"/>
            <a:ext cx="10009104" cy="984885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4799">
                <a:solidFill>
                  <a:srgbClr val="808080">
                    <a:lumMod val="20000"/>
                    <a:lumOff val="80000"/>
                  </a:srgbClr>
                </a:solidFill>
                <a:latin typeface="Numans" panose="02000503000000020004" pitchFamily="2" charset="0"/>
                <a:ea typeface="Segoe UI" pitchFamily="34" charset="0"/>
                <a:cs typeface="Segoe UI" pitchFamily="34" charset="0"/>
              </a:rPr>
              <a:t>experience a difference</a:t>
            </a:r>
          </a:p>
        </p:txBody>
      </p:sp>
      <p:pic>
        <p:nvPicPr>
          <p:cNvPr id="11" name="Picture 2" descr="Image result for microsoft logo">
            <a:extLst>
              <a:ext uri="{FF2B5EF4-FFF2-40B4-BE49-F238E27FC236}">
                <a16:creationId xmlns:a16="http://schemas.microsoft.com/office/drawing/2014/main" id="{5AE086AC-4B6D-4469-8DF4-44A1429494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2" y="68455"/>
            <a:ext cx="735963" cy="9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</p:sldLayoutIdLst>
  <p:txStyles>
    <p:titleStyle>
      <a:lvl1pPr algn="l" defTabSz="609570" rtl="0" eaLnBrk="1" latinLnBrk="0" hangingPunct="1">
        <a:spcBef>
          <a:spcPct val="0"/>
        </a:spcBef>
        <a:buNone/>
        <a:defRPr sz="1867" b="1" kern="1200">
          <a:solidFill>
            <a:schemeClr val="accent1"/>
          </a:solidFill>
          <a:latin typeface="+mj-lt"/>
          <a:ea typeface="+mj-ea"/>
          <a:cs typeface="Raleway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20201.sharepoint.com/:o:/s/BingAAIGProject/Ejvx7hjxn0lHtUo4vfaiaP4BEqtcsXRx2dRRMVzhkY0ffQ?e=H3UQgg" TargetMode="External"/><Relationship Id="rId2" Type="http://schemas.openxmlformats.org/officeDocument/2006/relationships/hyperlink" Target="https://teams.microsoft.com/l/team/19%3aacb845bd2c634b9d81c9b08876658b22%40thread.skype/conversations?groupId=fbe6b50e-a75b-4c00-b9f3-6b713ae60734&amp;tenantId=d513ec41-c5ae-4017-810e-fdca680bdc7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aigtracker.visualstudio.com/AAIG%20Query%20Classifier/_git/QueryClassifierU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</p:spPr>
        <p:txBody>
          <a:bodyPr/>
          <a:lstStyle/>
          <a:p>
            <a:r>
              <a:rPr lang="en-US" dirty="0"/>
              <a:t>Our Client: Microsoft Advertising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219450" y="1143000"/>
            <a:ext cx="8363140" cy="4863736"/>
          </a:xfrm>
        </p:spPr>
        <p:txBody>
          <a:bodyPr/>
          <a:lstStyle/>
          <a:p>
            <a:r>
              <a:rPr lang="en-US" dirty="0"/>
              <a:t>Microsoft Search Network connects searchers on Bing, MSN, Yahoo, AOL and more sites powered by Bing</a:t>
            </a:r>
          </a:p>
          <a:p>
            <a:r>
              <a:rPr lang="en-US" dirty="0"/>
              <a:t>Used by </a:t>
            </a:r>
            <a:r>
              <a:rPr lang="en-US" b="1" dirty="0"/>
              <a:t>500k </a:t>
            </a:r>
            <a:r>
              <a:rPr lang="en-US" dirty="0"/>
              <a:t>advertisers</a:t>
            </a:r>
            <a:endParaRPr lang="en-US" b="1" dirty="0"/>
          </a:p>
          <a:p>
            <a:r>
              <a:rPr lang="en-US" b="1" dirty="0"/>
              <a:t>13.9b monthly searches </a:t>
            </a:r>
            <a:r>
              <a:rPr lang="en-US" dirty="0"/>
              <a:t>worldwide</a:t>
            </a:r>
            <a:r>
              <a:rPr lang="en-US" b="1" dirty="0"/>
              <a:t>; 44.2m </a:t>
            </a:r>
            <a:r>
              <a:rPr lang="en-US" dirty="0"/>
              <a:t>desktop searchers </a:t>
            </a:r>
            <a:r>
              <a:rPr lang="en-US" b="1" dirty="0"/>
              <a:t>not reached on Google</a:t>
            </a:r>
          </a:p>
          <a:p>
            <a:r>
              <a:rPr lang="en-US" b="1" dirty="0"/>
              <a:t>37.5%</a:t>
            </a:r>
            <a:r>
              <a:rPr lang="en-US" dirty="0"/>
              <a:t> of US desktop searches</a:t>
            </a:r>
            <a:endParaRPr lang="en-US" b="1" dirty="0"/>
          </a:p>
          <a:p>
            <a:r>
              <a:rPr lang="en-US" b="1" dirty="0"/>
              <a:t>2.69%</a:t>
            </a:r>
            <a:r>
              <a:rPr lang="en-US" dirty="0"/>
              <a:t> of the global search market</a:t>
            </a:r>
          </a:p>
          <a:p>
            <a:r>
              <a:rPr lang="en-US" dirty="0"/>
              <a:t>Bing is run on </a:t>
            </a:r>
            <a:r>
              <a:rPr lang="en-US" b="1" dirty="0"/>
              <a:t>more than 1.5b devices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E7C6BF-5CF0-415F-9F9A-EA96DBE5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5725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0473-52DE-429C-BA81-9CB25A51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9DE6-CF3F-46B5-80B9-FC8E5F82D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Teams group</a:t>
            </a:r>
            <a:endParaRPr lang="en-US" dirty="0"/>
          </a:p>
          <a:p>
            <a:r>
              <a:rPr lang="en-US" dirty="0">
                <a:hlinkClick r:id="rId3"/>
              </a:rPr>
              <a:t>OneNote</a:t>
            </a:r>
            <a:r>
              <a:rPr lang="en-US" dirty="0"/>
              <a:t> (also in each channel in the Teams group)</a:t>
            </a:r>
          </a:p>
          <a:p>
            <a:r>
              <a:rPr lang="en-US" dirty="0">
                <a:hlinkClick r:id="rId4"/>
              </a:rPr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A23741DF-EC86-4D4C-A6AE-8FEEB8B20822}"/>
              </a:ext>
            </a:extLst>
          </p:cNvPr>
          <p:cNvSpPr/>
          <p:nvPr/>
        </p:nvSpPr>
        <p:spPr>
          <a:xfrm>
            <a:off x="326106" y="2387938"/>
            <a:ext cx="6634058" cy="2518976"/>
          </a:xfrm>
          <a:prstGeom prst="rightArrowCallout">
            <a:avLst>
              <a:gd name="adj1" fmla="val 17528"/>
              <a:gd name="adj2" fmla="val 19309"/>
              <a:gd name="adj3" fmla="val 15515"/>
              <a:gd name="adj4" fmla="val 683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00C90-069B-4081-B09B-3B8CB84F356E}"/>
              </a:ext>
            </a:extLst>
          </p:cNvPr>
          <p:cNvSpPr/>
          <p:nvPr/>
        </p:nvSpPr>
        <p:spPr>
          <a:xfrm>
            <a:off x="325923" y="4663073"/>
            <a:ext cx="4535039" cy="1780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BF218E2E-AB18-4C3E-A1E8-8187917612FF}"/>
              </a:ext>
            </a:extLst>
          </p:cNvPr>
          <p:cNvSpPr/>
          <p:nvPr/>
        </p:nvSpPr>
        <p:spPr>
          <a:xfrm rot="10800000">
            <a:off x="4902196" y="3924163"/>
            <a:ext cx="6634624" cy="2518976"/>
          </a:xfrm>
          <a:prstGeom prst="rightArrowCallout">
            <a:avLst>
              <a:gd name="adj1" fmla="val 17528"/>
              <a:gd name="adj2" fmla="val 19309"/>
              <a:gd name="adj3" fmla="val 15515"/>
              <a:gd name="adj4" fmla="val 684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5D2D40-CFE9-464F-B109-6DF92751F610}"/>
              </a:ext>
            </a:extLst>
          </p:cNvPr>
          <p:cNvSpPr/>
          <p:nvPr/>
        </p:nvSpPr>
        <p:spPr>
          <a:xfrm rot="10800000">
            <a:off x="7001399" y="2387938"/>
            <a:ext cx="4535424" cy="22722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4F31A5-7459-42DC-9608-96B3491A9648}"/>
              </a:ext>
            </a:extLst>
          </p:cNvPr>
          <p:cNvSpPr/>
          <p:nvPr/>
        </p:nvSpPr>
        <p:spPr>
          <a:xfrm>
            <a:off x="434648" y="2457246"/>
            <a:ext cx="4317589" cy="391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730ED5-3029-4426-B30E-74ACC85CD32F}"/>
              </a:ext>
            </a:extLst>
          </p:cNvPr>
          <p:cNvSpPr/>
          <p:nvPr/>
        </p:nvSpPr>
        <p:spPr>
          <a:xfrm>
            <a:off x="7131744" y="2448193"/>
            <a:ext cx="4315968" cy="391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620712" y="228600"/>
            <a:ext cx="9906224" cy="892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17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500" dirty="0"/>
              <a:t>How Model Box came to be: solving the handover problem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F81FB6-0B46-482B-95EE-F602661313A2}"/>
              </a:ext>
            </a:extLst>
          </p:cNvPr>
          <p:cNvGrpSpPr/>
          <p:nvPr/>
        </p:nvGrpSpPr>
        <p:grpSpPr>
          <a:xfrm>
            <a:off x="1908237" y="1463807"/>
            <a:ext cx="1370410" cy="1370408"/>
            <a:chOff x="1804428" y="1463807"/>
            <a:chExt cx="1370410" cy="1370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C69ED-BBCE-435B-A969-7AA7DBFAC501}"/>
                </a:ext>
              </a:extLst>
            </p:cNvPr>
            <p:cNvSpPr/>
            <p:nvPr/>
          </p:nvSpPr>
          <p:spPr>
            <a:xfrm>
              <a:off x="1867752" y="1550727"/>
              <a:ext cx="1229480" cy="12294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80217F31-C442-46D2-8CC6-A502DBA8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428" y="1463807"/>
              <a:ext cx="1370410" cy="1370408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675610" y="2626336"/>
            <a:ext cx="383566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1200"/>
              </a:spcAft>
              <a:buClr>
                <a:schemeClr val="bg1"/>
              </a:buClr>
            </a:pPr>
            <a:r>
              <a:rPr lang="en-US" dirty="0">
                <a:solidFill>
                  <a:schemeClr val="accent4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Model Creators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Scientists writing R &amp; Python.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b="1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Want to build high-value, innovative models.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1C3F4A-2029-427B-A18C-C67A1FA2BD9B}"/>
              </a:ext>
            </a:extLst>
          </p:cNvPr>
          <p:cNvSpPr/>
          <p:nvPr/>
        </p:nvSpPr>
        <p:spPr>
          <a:xfrm>
            <a:off x="7510409" y="2617283"/>
            <a:ext cx="351740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1200"/>
              </a:spcAft>
              <a:buClr>
                <a:schemeClr val="bg1"/>
              </a:buClr>
            </a:pPr>
            <a:r>
              <a:rPr lang="en-US" dirty="0">
                <a:solidFill>
                  <a:schemeClr val="accent4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Model Users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Analytical Leads analyzing search activity data.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b="1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Want to automate and enhance their work.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A23AC-D2F9-40E0-84EB-6D894CCE5F78}"/>
              </a:ext>
            </a:extLst>
          </p:cNvPr>
          <p:cNvSpPr/>
          <p:nvPr/>
        </p:nvSpPr>
        <p:spPr>
          <a:xfrm>
            <a:off x="504038" y="3804166"/>
            <a:ext cx="4178808" cy="2648027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Want To Focus On Data Science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Serving models and results to our users requires us to be on-call for demands that take time away from innovation.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2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Scale To Demand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Running models for many users, on big data requires infrastructure and operations time.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4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281ED8-EEF0-483D-92C9-04AC730FCCB3}"/>
              </a:ext>
            </a:extLst>
          </p:cNvPr>
          <p:cNvSpPr/>
          <p:nvPr/>
        </p:nvSpPr>
        <p:spPr>
          <a:xfrm>
            <a:off x="7200281" y="3795113"/>
            <a:ext cx="4178895" cy="2648027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Want To Focus On Insights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Accessing and applying models is time consuming, technically challenging, and breaks our workflow: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need to install R/Python and dependencies locally.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run large analyses due to capacity constraints.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don’t know which model version is current.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Validate Models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We’re not data scientists. We depend on creators for up-to-date and accurate models.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4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A4CB74-B9EF-40DE-8F8A-53A5E82772E1}"/>
              </a:ext>
            </a:extLst>
          </p:cNvPr>
          <p:cNvGrpSpPr/>
          <p:nvPr/>
        </p:nvGrpSpPr>
        <p:grpSpPr>
          <a:xfrm>
            <a:off x="8591778" y="1463807"/>
            <a:ext cx="1354667" cy="1354667"/>
            <a:chOff x="8376020" y="1463807"/>
            <a:chExt cx="1354667" cy="135466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BFEB99-E721-4331-A34F-D86F341376D9}"/>
                </a:ext>
              </a:extLst>
            </p:cNvPr>
            <p:cNvSpPr/>
            <p:nvPr/>
          </p:nvSpPr>
          <p:spPr>
            <a:xfrm>
              <a:off x="8438614" y="1550727"/>
              <a:ext cx="1229480" cy="12294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78822A54-162F-40BD-997E-47B7F28CB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20" y="1463807"/>
              <a:ext cx="1354667" cy="1354667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09CB2-1043-4A9A-9405-C14AF2D15CC3}"/>
              </a:ext>
            </a:extLst>
          </p:cNvPr>
          <p:cNvSpPr/>
          <p:nvPr/>
        </p:nvSpPr>
        <p:spPr>
          <a:xfrm>
            <a:off x="4495766" y="1423647"/>
            <a:ext cx="292267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Scientists and Analytical Leads optimizing ad performance and revenue.</a:t>
            </a:r>
            <a:endParaRPr lang="en-US" sz="1100" b="1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AFE8299-E5B0-4D45-A056-65BBCC90B701}"/>
              </a:ext>
            </a:extLst>
          </p:cNvPr>
          <p:cNvCxnSpPr>
            <a:endCxn id="13" idx="0"/>
          </p:cNvCxnSpPr>
          <p:nvPr/>
        </p:nvCxnSpPr>
        <p:spPr>
          <a:xfrm>
            <a:off x="6883400" y="1202267"/>
            <a:ext cx="2385712" cy="261540"/>
          </a:xfrm>
          <a:prstGeom prst="bentConnector2">
            <a:avLst/>
          </a:prstGeom>
          <a:ln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5832-3C28-4E4A-8118-805ACEEC178A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593442" y="1202267"/>
            <a:ext cx="1941602" cy="261540"/>
          </a:xfrm>
          <a:prstGeom prst="bentConnector2">
            <a:avLst/>
          </a:prstGeom>
          <a:ln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8" descr="Image result for bing logo png">
            <a:extLst>
              <a:ext uri="{FF2B5EF4-FFF2-40B4-BE49-F238E27FC236}">
                <a16:creationId xmlns:a16="http://schemas.microsoft.com/office/drawing/2014/main" id="{9C619A73-6359-40E0-A354-76FC76E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50" y="868666"/>
            <a:ext cx="1413823" cy="5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 Slides">
  <a:themeElements>
    <a:clrScheme name="Logic2020">
      <a:dk1>
        <a:srgbClr val="000000"/>
      </a:dk1>
      <a:lt1>
        <a:srgbClr val="FFFFFF"/>
      </a:lt1>
      <a:dk2>
        <a:srgbClr val="1B2761"/>
      </a:dk2>
      <a:lt2>
        <a:srgbClr val="F2F2F2"/>
      </a:lt2>
      <a:accent1>
        <a:srgbClr val="323A8F"/>
      </a:accent1>
      <a:accent2>
        <a:srgbClr val="3B55D4"/>
      </a:accent2>
      <a:accent3>
        <a:srgbClr val="F26822"/>
      </a:accent3>
      <a:accent4>
        <a:srgbClr val="404040"/>
      </a:accent4>
      <a:accent5>
        <a:srgbClr val="808080"/>
      </a:accent5>
      <a:accent6>
        <a:srgbClr val="1B2761"/>
      </a:accent6>
      <a:hlink>
        <a:srgbClr val="F26822"/>
      </a:hlink>
      <a:folHlink>
        <a:srgbClr val="D13400"/>
      </a:folHlink>
    </a:clrScheme>
    <a:fontScheme name="Logic2020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ED25CC8E-EBE1-4DA0-906A-FE7FAC50B86C}" vid="{0747F1E9-0254-4E47-A977-0237B09A35B2}"/>
    </a:ext>
  </a:extLst>
</a:theme>
</file>

<file path=ppt/theme/theme2.xml><?xml version="1.0" encoding="utf-8"?>
<a:theme xmlns:a="http://schemas.openxmlformats.org/drawingml/2006/main" name="4_Content Slides">
  <a:themeElements>
    <a:clrScheme name="Logic2020">
      <a:dk1>
        <a:srgbClr val="000000"/>
      </a:dk1>
      <a:lt1>
        <a:srgbClr val="FFFFFF"/>
      </a:lt1>
      <a:dk2>
        <a:srgbClr val="1B2761"/>
      </a:dk2>
      <a:lt2>
        <a:srgbClr val="F2F2F2"/>
      </a:lt2>
      <a:accent1>
        <a:srgbClr val="323A8F"/>
      </a:accent1>
      <a:accent2>
        <a:srgbClr val="3B55D4"/>
      </a:accent2>
      <a:accent3>
        <a:srgbClr val="F26822"/>
      </a:accent3>
      <a:accent4>
        <a:srgbClr val="404040"/>
      </a:accent4>
      <a:accent5>
        <a:srgbClr val="808080"/>
      </a:accent5>
      <a:accent6>
        <a:srgbClr val="1B2761"/>
      </a:accent6>
      <a:hlink>
        <a:srgbClr val="F26822"/>
      </a:hlink>
      <a:folHlink>
        <a:srgbClr val="D13400"/>
      </a:folHlink>
    </a:clrScheme>
    <a:fontScheme name="Logic2020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847481D-5AC5-41F8-A218-1033A78E028C}" vid="{0642BCD6-1330-4EB7-AA98-6ECDD2D26FB8}"/>
    </a:ext>
  </a:extLst>
</a:theme>
</file>

<file path=ppt/theme/theme3.xml><?xml version="1.0" encoding="utf-8"?>
<a:theme xmlns:a="http://schemas.openxmlformats.org/drawingml/2006/main" name="1_Logic">
  <a:themeElements>
    <a:clrScheme name="Custom 4">
      <a:dk1>
        <a:srgbClr val="3F3F3F"/>
      </a:dk1>
      <a:lt1>
        <a:srgbClr val="FFFFFF"/>
      </a:lt1>
      <a:dk2>
        <a:srgbClr val="1B2761"/>
      </a:dk2>
      <a:lt2>
        <a:srgbClr val="F2F2F2"/>
      </a:lt2>
      <a:accent1>
        <a:srgbClr val="283A8F"/>
      </a:accent1>
      <a:accent2>
        <a:srgbClr val="1B2761"/>
      </a:accent2>
      <a:accent3>
        <a:srgbClr val="404040"/>
      </a:accent3>
      <a:accent4>
        <a:srgbClr val="808080"/>
      </a:accent4>
      <a:accent5>
        <a:srgbClr val="F26822"/>
      </a:accent5>
      <a:accent6>
        <a:srgbClr val="D13400"/>
      </a:accent6>
      <a:hlink>
        <a:srgbClr val="F26822"/>
      </a:hlink>
      <a:folHlink>
        <a:srgbClr val="D1340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gic" id="{891B56B8-3DB9-4DF1-8E68-07B2DF30E371}" vid="{96CF79E9-D74E-43B8-80B2-3481BA7055DB}"/>
    </a:ext>
  </a:extLst>
</a:theme>
</file>

<file path=ppt/theme/theme4.xml><?xml version="1.0" encoding="utf-8"?>
<a:theme xmlns:a="http://schemas.openxmlformats.org/drawingml/2006/main" name="1_Logic">
  <a:themeElements>
    <a:clrScheme name="Custom 4">
      <a:dk1>
        <a:srgbClr val="3F3F3F"/>
      </a:dk1>
      <a:lt1>
        <a:srgbClr val="FFFFFF"/>
      </a:lt1>
      <a:dk2>
        <a:srgbClr val="1B2761"/>
      </a:dk2>
      <a:lt2>
        <a:srgbClr val="F2F2F2"/>
      </a:lt2>
      <a:accent1>
        <a:srgbClr val="283A8F"/>
      </a:accent1>
      <a:accent2>
        <a:srgbClr val="1B2761"/>
      </a:accent2>
      <a:accent3>
        <a:srgbClr val="404040"/>
      </a:accent3>
      <a:accent4>
        <a:srgbClr val="808080"/>
      </a:accent4>
      <a:accent5>
        <a:srgbClr val="F26822"/>
      </a:accent5>
      <a:accent6>
        <a:srgbClr val="D13400"/>
      </a:accent6>
      <a:hlink>
        <a:srgbClr val="F26822"/>
      </a:hlink>
      <a:folHlink>
        <a:srgbClr val="D1340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gic" id="{891B56B8-3DB9-4DF1-8E68-07B2DF30E371}" vid="{96CF79E9-D74E-43B8-80B2-3481BA7055D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Template 2016</Template>
  <TotalTime>8247</TotalTime>
  <Words>2513</Words>
  <Application>Microsoft Office PowerPoint</Application>
  <PresentationFormat>Custom</PresentationFormat>
  <Paragraphs>489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Numans</vt:lpstr>
      <vt:lpstr>Raleway</vt:lpstr>
      <vt:lpstr>Segoe UI</vt:lpstr>
      <vt:lpstr>Segoe UI Light</vt:lpstr>
      <vt:lpstr>Wingdings</vt:lpstr>
      <vt:lpstr>Content Slides</vt:lpstr>
      <vt:lpstr>4_Content Slides</vt:lpstr>
      <vt:lpstr>1_Logic</vt:lpstr>
      <vt:lpstr>1_Logic</vt:lpstr>
      <vt:lpstr>Bing AAIG Project Onboarding</vt:lpstr>
      <vt:lpstr>Our Client: Microsoft Advertising</vt:lpstr>
      <vt:lpstr>Logic20/20 has a team working on the project</vt:lpstr>
      <vt:lpstr>Useful links</vt:lpstr>
      <vt:lpstr>Project timeline</vt:lpstr>
      <vt:lpstr>PowerPoint Presentation</vt:lpstr>
      <vt:lpstr>The Model Box enables scalability and fluid model deployment</vt:lpstr>
      <vt:lpstr>A light UI creates a seamless user experience</vt:lpstr>
      <vt:lpstr>Our process provides model governance and ease of use so teams can focus on what they do best</vt:lpstr>
      <vt:lpstr>Model Box: current Models</vt:lpstr>
      <vt:lpstr>Model Box: databricks integration</vt:lpstr>
      <vt:lpstr>Future vision for the Model Box ecosystem</vt:lpstr>
      <vt:lpstr>MODEL APPLICATION EXAMPLES</vt:lpstr>
      <vt:lpstr>Business Needs</vt:lpstr>
      <vt:lpstr>Inputs</vt:lpstr>
      <vt:lpstr>Custom Model: Clustering</vt:lpstr>
      <vt:lpstr>Custom Model: Forecasting</vt:lpstr>
      <vt:lpstr>PowerPoint Presentation</vt:lpstr>
      <vt:lpstr>BEAGLE: Use Case overview</vt:lpstr>
      <vt:lpstr>BEAGLE: feature overview</vt:lpstr>
      <vt:lpstr>Beagle: current UI</vt:lpstr>
      <vt:lpstr>PowerPoint Presentation</vt:lpstr>
      <vt:lpstr>Taxonomy Editor: original concepts</vt:lpstr>
      <vt:lpstr>Observatory: exploratory concepts</vt:lpstr>
      <vt:lpstr>Observatory: design status</vt:lpstr>
      <vt:lpstr>Observatory: UI mock-ups</vt:lpstr>
      <vt:lpstr>Observatory Pipeline overview</vt:lpstr>
      <vt:lpstr>Observatory Emerging Trends Detection Pipeline</vt:lpstr>
    </vt:vector>
  </TitlesOfParts>
  <Company>Logic2020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Case Studies</dc:title>
  <dc:subject>Logic20/20 PPT 2016 Templates</dc:subject>
  <dc:creator>Andy Pham</dc:creator>
  <cp:lastModifiedBy>Richa</cp:lastModifiedBy>
  <cp:revision>5</cp:revision>
  <dcterms:created xsi:type="dcterms:W3CDTF">2016-07-14T20:07:44Z</dcterms:created>
  <dcterms:modified xsi:type="dcterms:W3CDTF">2021-05-25T21:38:26Z</dcterms:modified>
  <cp:category>Logic20/20 Templates;PPT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0x0101001F225D64F0B2D74BAB436E7A6BA4E205</vt:lpwstr>
  </property>
  <property fmtid="{D5CDD505-2E9C-101B-9397-08002B2CF9AE}" pid="3" name="_dlc_DocIdItemGuid">
    <vt:lpwstr>7f8ad617-3213-4bd6-9aad-f7bc86187e9d</vt:lpwstr>
  </property>
  <property fmtid="{D5CDD505-2E9C-101B-9397-08002B2CF9AE}" pid="4" name="TaxKeyword">
    <vt:lpwstr/>
  </property>
  <property fmtid="{D5CDD505-2E9C-101B-9397-08002B2CF9AE}" pid="5" name="Account">
    <vt:lpwstr/>
  </property>
  <property fmtid="{D5CDD505-2E9C-101B-9397-08002B2CF9AE}" pid="6" name="Division">
    <vt:lpwstr/>
  </property>
  <property fmtid="{D5CDD505-2E9C-101B-9397-08002B2CF9AE}" pid="7" name="ItemTypeTag">
    <vt:lpwstr/>
  </property>
  <property fmtid="{D5CDD505-2E9C-101B-9397-08002B2CF9AE}" pid="8" name="Audience1">
    <vt:lpwstr/>
  </property>
  <property fmtid="{D5CDD505-2E9C-101B-9397-08002B2CF9AE}" pid="9" name="ContentType1">
    <vt:lpwstr/>
  </property>
  <property fmtid="{D5CDD505-2E9C-101B-9397-08002B2CF9AE}" pid="10" name="AuthorIds_UIVersion_2560">
    <vt:lpwstr>6</vt:lpwstr>
  </property>
</Properties>
</file>