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52195A-59DB-44DD-9DCD-718515AA84BB}">
  <a:tblStyle styleId="{5752195A-59DB-44DD-9DCD-718515AA84B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025EADA-8325-4782-B368-CB4D0392885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p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p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p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p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p9"/>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p9"/>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gradFill>
          <a:gsLst>
            <a:gs pos="0">
              <a:srgbClr val="344055"/>
            </a:gs>
            <a:gs pos="100000">
              <a:srgbClr val="030304"/>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b="1" lang="en-IN">
                <a:latin typeface="Impact"/>
                <a:ea typeface="Impact"/>
                <a:cs typeface="Impact"/>
                <a:sym typeface="Impact"/>
              </a:rPr>
              <a:t>NLPlay  with Transformers</a:t>
            </a:r>
            <a:endParaRPr>
              <a:latin typeface="Impact"/>
              <a:ea typeface="Impact"/>
              <a:cs typeface="Impact"/>
              <a:sym typeface="Impact"/>
            </a:endParaRPr>
          </a:p>
        </p:txBody>
      </p:sp>
      <p:sp>
        <p:nvSpPr>
          <p:cNvPr id="141" name="Google Shape;141;p14"/>
          <p:cNvSpPr txBox="1"/>
          <p:nvPr>
            <p:ph idx="1" type="subTitle"/>
          </p:nvPr>
        </p:nvSpPr>
        <p:spPr>
          <a:xfrm>
            <a:off x="5921350" y="4209633"/>
            <a:ext cx="4627500" cy="67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IN">
                <a:latin typeface="Times New Roman"/>
                <a:ea typeface="Times New Roman"/>
                <a:cs typeface="Times New Roman"/>
                <a:sym typeface="Times New Roman"/>
              </a:rPr>
              <a:t>           </a:t>
            </a:r>
            <a:r>
              <a:rPr b="1" lang="en-IN">
                <a:latin typeface="Times New Roman"/>
                <a:ea typeface="Times New Roman"/>
                <a:cs typeface="Times New Roman"/>
                <a:sym typeface="Times New Roman"/>
              </a:rPr>
              <a:t>Mentors: </a:t>
            </a:r>
            <a:r>
              <a:rPr b="1" i="1" lang="en-IN">
                <a:latin typeface="Times New Roman"/>
                <a:ea typeface="Times New Roman"/>
                <a:cs typeface="Times New Roman"/>
                <a:sym typeface="Times New Roman"/>
              </a:rPr>
              <a:t>Tezan Sahu,Shreya Laddha</a:t>
            </a:r>
            <a:endParaRPr>
              <a:latin typeface="Times New Roman"/>
              <a:ea typeface="Times New Roman"/>
              <a:cs typeface="Times New Roman"/>
              <a:sym typeface="Times New Roman"/>
            </a:endParaRPr>
          </a:p>
        </p:txBody>
      </p:sp>
      <p:sp>
        <p:nvSpPr>
          <p:cNvPr id="142" name="Google Shape;142;p14"/>
          <p:cNvSpPr txBox="1"/>
          <p:nvPr/>
        </p:nvSpPr>
        <p:spPr>
          <a:xfrm>
            <a:off x="7075609" y="5764225"/>
            <a:ext cx="33843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2000">
                <a:solidFill>
                  <a:schemeClr val="lt1"/>
                </a:solidFill>
                <a:latin typeface="Times New Roman"/>
                <a:ea typeface="Times New Roman"/>
                <a:cs typeface="Times New Roman"/>
                <a:sym typeface="Times New Roman"/>
              </a:rPr>
              <a:t>By: Sanskar Jaiswal</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Project Description:- </a:t>
            </a:r>
            <a:endParaRPr/>
          </a:p>
        </p:txBody>
      </p:sp>
      <p:sp>
        <p:nvSpPr>
          <p:cNvPr id="148" name="Google Shape;148;p15"/>
          <p:cNvSpPr txBox="1"/>
          <p:nvPr>
            <p:ph idx="1" type="body"/>
          </p:nvPr>
        </p:nvSpPr>
        <p:spPr>
          <a:xfrm>
            <a:off x="500075" y="1428750"/>
            <a:ext cx="11458500" cy="5257800"/>
          </a:xfrm>
          <a:prstGeom prst="rect">
            <a:avLst/>
          </a:prstGeom>
          <a:noFill/>
          <a:ln>
            <a:noFill/>
          </a:ln>
        </p:spPr>
        <p:txBody>
          <a:bodyPr anchorCtr="0" anchor="t" bIns="45700" lIns="91425" spcFirstLastPara="1" rIns="91425" wrap="square" tIns="45700">
            <a:noAutofit/>
          </a:bodyPr>
          <a:lstStyle/>
          <a:p>
            <a:pPr indent="0" lvl="0" marL="0" rtl="0" algn="just">
              <a:lnSpc>
                <a:spcPct val="95000"/>
              </a:lnSpc>
              <a:spcBef>
                <a:spcPts val="0"/>
              </a:spcBef>
              <a:spcAft>
                <a:spcPts val="0"/>
              </a:spcAft>
              <a:buSzPts val="935"/>
              <a:buNone/>
            </a:pPr>
            <a:r>
              <a:t/>
            </a:r>
            <a:endParaRPr sz="2340">
              <a:latin typeface="Times New Roman"/>
              <a:ea typeface="Times New Roman"/>
              <a:cs typeface="Times New Roman"/>
              <a:sym typeface="Times New Roman"/>
            </a:endParaRPr>
          </a:p>
          <a:p>
            <a:pPr indent="-262890" lvl="0" marL="228600" rtl="0" algn="just">
              <a:lnSpc>
                <a:spcPct val="95000"/>
              </a:lnSpc>
              <a:spcBef>
                <a:spcPts val="0"/>
              </a:spcBef>
              <a:spcAft>
                <a:spcPts val="0"/>
              </a:spcAft>
              <a:buClr>
                <a:schemeClr val="lt1"/>
              </a:buClr>
              <a:buSzPts val="2340"/>
              <a:buChar char="●"/>
            </a:pPr>
            <a:r>
              <a:rPr lang="en-IN" sz="2340">
                <a:latin typeface="Times New Roman"/>
                <a:ea typeface="Times New Roman"/>
                <a:cs typeface="Times New Roman"/>
                <a:sym typeface="Times New Roman"/>
              </a:rPr>
              <a:t>The idea of the project was to get familiarized with Deep Natural Language Processing tasks &amp; get hands-on experience with State-of-the art Neural network architectures i.e. Transformer models, while trying to accomplish 2 major tasks: Sentiment Analysis &amp; Text Generation. </a:t>
            </a:r>
            <a:endParaRPr sz="2340">
              <a:latin typeface="Times New Roman"/>
              <a:ea typeface="Times New Roman"/>
              <a:cs typeface="Times New Roman"/>
              <a:sym typeface="Times New Roman"/>
            </a:endParaRPr>
          </a:p>
          <a:p>
            <a:pPr indent="-224790" lvl="0" marL="228600" rtl="0" algn="just">
              <a:lnSpc>
                <a:spcPct val="95000"/>
              </a:lnSpc>
              <a:spcBef>
                <a:spcPts val="1000"/>
              </a:spcBef>
              <a:spcAft>
                <a:spcPts val="0"/>
              </a:spcAft>
              <a:buClr>
                <a:schemeClr val="lt1"/>
              </a:buClr>
              <a:buSzPts val="2340"/>
              <a:buChar char="●"/>
            </a:pPr>
            <a:r>
              <a:rPr lang="en-IN" sz="2340">
                <a:latin typeface="Times New Roman"/>
                <a:ea typeface="Times New Roman"/>
                <a:cs typeface="Times New Roman"/>
                <a:sym typeface="Times New Roman"/>
              </a:rPr>
              <a:t>We started</a:t>
            </a:r>
            <a:r>
              <a:rPr b="0" i="0" lang="en-IN" sz="2340" u="none" strike="noStrike">
                <a:latin typeface="Times New Roman"/>
                <a:ea typeface="Times New Roman"/>
                <a:cs typeface="Times New Roman"/>
                <a:sym typeface="Times New Roman"/>
              </a:rPr>
              <a:t> </a:t>
            </a:r>
            <a:r>
              <a:rPr lang="en-IN" sz="2340">
                <a:latin typeface="Times New Roman"/>
                <a:ea typeface="Times New Roman"/>
                <a:cs typeface="Times New Roman"/>
                <a:sym typeface="Times New Roman"/>
              </a:rPr>
              <a:t>with an </a:t>
            </a:r>
            <a:r>
              <a:rPr b="0" i="0" lang="en-IN" sz="2340" u="none" strike="noStrike">
                <a:latin typeface="Times New Roman"/>
                <a:ea typeface="Times New Roman"/>
                <a:cs typeface="Times New Roman"/>
                <a:sym typeface="Times New Roman"/>
              </a:rPr>
              <a:t>introdu</a:t>
            </a:r>
            <a:r>
              <a:rPr lang="en-IN" sz="2340">
                <a:latin typeface="Times New Roman"/>
                <a:ea typeface="Times New Roman"/>
                <a:cs typeface="Times New Roman"/>
                <a:sym typeface="Times New Roman"/>
              </a:rPr>
              <a:t>ction</a:t>
            </a:r>
            <a:r>
              <a:rPr b="0" i="0" lang="en-IN" sz="2340" u="none" strike="noStrike">
                <a:latin typeface="Times New Roman"/>
                <a:ea typeface="Times New Roman"/>
                <a:cs typeface="Times New Roman"/>
                <a:sym typeface="Times New Roman"/>
              </a:rPr>
              <a:t> to the fundamental concepts and </a:t>
            </a:r>
            <a:r>
              <a:rPr lang="en-IN" sz="2340">
                <a:latin typeface="Times New Roman"/>
                <a:ea typeface="Times New Roman"/>
                <a:cs typeface="Times New Roman"/>
                <a:sym typeface="Times New Roman"/>
              </a:rPr>
              <a:t>Data preprocessing techniques such as Stemming, Lemmatization, then went ahead to implement a simple Feed Forward neural network in Pytorch from scratch and then some sophisticated recurrent architectures- </a:t>
            </a:r>
            <a:r>
              <a:rPr b="0" i="0" lang="en-IN" sz="2340" u="none" strike="noStrike">
                <a:latin typeface="Times New Roman"/>
                <a:ea typeface="Times New Roman"/>
                <a:cs typeface="Times New Roman"/>
                <a:sym typeface="Times New Roman"/>
              </a:rPr>
              <a:t>LSTMs and GRUs.</a:t>
            </a:r>
            <a:endParaRPr sz="1745"/>
          </a:p>
          <a:p>
            <a:pPr indent="-224790" lvl="0" marL="228600" rtl="0" algn="just">
              <a:lnSpc>
                <a:spcPct val="95000"/>
              </a:lnSpc>
              <a:spcBef>
                <a:spcPts val="1000"/>
              </a:spcBef>
              <a:spcAft>
                <a:spcPts val="0"/>
              </a:spcAft>
              <a:buClr>
                <a:schemeClr val="lt1"/>
              </a:buClr>
              <a:buSzPts val="2340"/>
              <a:buChar char="●"/>
            </a:pPr>
            <a:r>
              <a:rPr b="0" i="0" lang="en-IN" sz="2340" u="none" strike="noStrike">
                <a:latin typeface="Times New Roman"/>
                <a:ea typeface="Times New Roman"/>
                <a:cs typeface="Times New Roman"/>
                <a:sym typeface="Times New Roman"/>
              </a:rPr>
              <a:t>In the latter half of the project, we focused on transformers, implementing BERT, DistilBERT,  RoBERTa</a:t>
            </a:r>
            <a:r>
              <a:rPr lang="en-IN" sz="2340">
                <a:latin typeface="Times New Roman"/>
                <a:ea typeface="Times New Roman"/>
                <a:cs typeface="Times New Roman"/>
                <a:sym typeface="Times New Roman"/>
              </a:rPr>
              <a:t> f</a:t>
            </a:r>
            <a:r>
              <a:rPr b="0" i="0" lang="en-IN" sz="2340" u="none" strike="noStrike">
                <a:latin typeface="Times New Roman"/>
                <a:ea typeface="Times New Roman"/>
                <a:cs typeface="Times New Roman"/>
                <a:sym typeface="Times New Roman"/>
              </a:rPr>
              <a:t>or the sentiment classification </a:t>
            </a:r>
            <a:r>
              <a:rPr lang="en-IN" sz="2340">
                <a:latin typeface="Times New Roman"/>
                <a:ea typeface="Times New Roman"/>
                <a:cs typeface="Times New Roman"/>
                <a:sym typeface="Times New Roman"/>
              </a:rPr>
              <a:t>on IMDB Movie review dataset.</a:t>
            </a:r>
            <a:endParaRPr sz="1745"/>
          </a:p>
          <a:p>
            <a:pPr indent="-224790" lvl="0" marL="228600" rtl="0" algn="just">
              <a:lnSpc>
                <a:spcPct val="95000"/>
              </a:lnSpc>
              <a:spcBef>
                <a:spcPts val="1000"/>
              </a:spcBef>
              <a:spcAft>
                <a:spcPts val="1600"/>
              </a:spcAft>
              <a:buClr>
                <a:schemeClr val="lt1"/>
              </a:buClr>
              <a:buSzPts val="2340"/>
              <a:buChar char="●"/>
            </a:pPr>
            <a:r>
              <a:rPr lang="en-IN" sz="2340">
                <a:latin typeface="Times New Roman"/>
                <a:ea typeface="Times New Roman"/>
                <a:cs typeface="Times New Roman"/>
                <a:sym typeface="Times New Roman"/>
              </a:rPr>
              <a:t>We finally went upto exploring language models </a:t>
            </a:r>
            <a:r>
              <a:rPr b="0" i="0" lang="en-IN" sz="2340" u="none" strike="noStrike">
                <a:latin typeface="Times New Roman"/>
                <a:ea typeface="Times New Roman"/>
                <a:cs typeface="Times New Roman"/>
                <a:sym typeface="Times New Roman"/>
              </a:rPr>
              <a:t>like GPT-2 &amp; T5 </a:t>
            </a:r>
            <a:r>
              <a:rPr lang="en-IN" sz="2340">
                <a:latin typeface="Times New Roman"/>
                <a:ea typeface="Times New Roman"/>
                <a:cs typeface="Times New Roman"/>
                <a:sym typeface="Times New Roman"/>
              </a:rPr>
              <a:t>to generate custom text based on some initial input text of articles on Finance, Scientific literature topics. </a:t>
            </a:r>
            <a:endParaRPr sz="234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Summary of model performance on Sentiment Classification task</a:t>
            </a:r>
            <a:endParaRPr/>
          </a:p>
        </p:txBody>
      </p:sp>
      <p:graphicFrame>
        <p:nvGraphicFramePr>
          <p:cNvPr id="154" name="Google Shape;154;p16"/>
          <p:cNvGraphicFramePr/>
          <p:nvPr/>
        </p:nvGraphicFramePr>
        <p:xfrm>
          <a:off x="838200" y="2290787"/>
          <a:ext cx="3000000" cy="3000000"/>
        </p:xfrm>
        <a:graphic>
          <a:graphicData uri="http://schemas.openxmlformats.org/drawingml/2006/table">
            <a:tbl>
              <a:tblPr bandRow="1" firstRow="1">
                <a:noFill/>
                <a:tableStyleId>{5752195A-59DB-44DD-9DCD-718515AA84BB}</a:tableStyleId>
              </a:tblPr>
              <a:tblGrid>
                <a:gridCol w="3459900"/>
                <a:gridCol w="3274175"/>
                <a:gridCol w="3645625"/>
              </a:tblGrid>
              <a:tr h="492225">
                <a:tc>
                  <a:txBody>
                    <a:bodyPr/>
                    <a:lstStyle/>
                    <a:p>
                      <a:pPr indent="0" lvl="0" marL="0" marR="0" rtl="0" algn="ctr">
                        <a:spcBef>
                          <a:spcPts val="0"/>
                        </a:spcBef>
                        <a:spcAft>
                          <a:spcPts val="0"/>
                        </a:spcAft>
                        <a:buNone/>
                      </a:pPr>
                      <a:r>
                        <a:rPr lang="en-IN" sz="1800" u="none" cap="none" strike="noStrike"/>
                        <a:t>MODEL NAME</a:t>
                      </a:r>
                      <a:endParaRPr/>
                    </a:p>
                  </a:txBody>
                  <a:tcPr marT="45725" marB="45725" marR="91450" marL="91450">
                    <a:solidFill>
                      <a:schemeClr val="lt2"/>
                    </a:solidFill>
                  </a:tcPr>
                </a:tc>
                <a:tc>
                  <a:txBody>
                    <a:bodyPr/>
                    <a:lstStyle/>
                    <a:p>
                      <a:pPr indent="0" lvl="0" marL="0" marR="0" rtl="0" algn="l">
                        <a:spcBef>
                          <a:spcPts val="0"/>
                        </a:spcBef>
                        <a:spcAft>
                          <a:spcPts val="0"/>
                        </a:spcAft>
                        <a:buNone/>
                      </a:pPr>
                      <a:r>
                        <a:rPr lang="en-IN" sz="1800"/>
                        <a:t>              F1_Score Metric</a:t>
                      </a:r>
                      <a:endParaRPr/>
                    </a:p>
                  </a:txBody>
                  <a:tcPr marT="45725" marB="45725" marR="91450" marL="91450">
                    <a:solidFill>
                      <a:schemeClr val="lt2"/>
                    </a:solidFill>
                  </a:tcPr>
                </a:tc>
                <a:tc>
                  <a:txBody>
                    <a:bodyPr/>
                    <a:lstStyle/>
                    <a:p>
                      <a:pPr indent="0" lvl="0" marL="0" marR="0" rtl="0" algn="ctr">
                        <a:spcBef>
                          <a:spcPts val="0"/>
                        </a:spcBef>
                        <a:spcAft>
                          <a:spcPts val="0"/>
                        </a:spcAft>
                        <a:buNone/>
                      </a:pPr>
                      <a:r>
                        <a:rPr lang="en-IN" sz="1800" u="none" cap="none" strike="noStrike"/>
                        <a:t>NUM EPOCHS</a:t>
                      </a:r>
                      <a:endParaRPr/>
                    </a:p>
                  </a:txBody>
                  <a:tcPr marT="45725" marB="45725" marR="91450" marL="91450">
                    <a:solidFill>
                      <a:schemeClr val="lt2"/>
                    </a:solidFill>
                  </a:tcPr>
                </a:tc>
              </a:tr>
              <a:tr h="492225">
                <a:tc>
                  <a:txBody>
                    <a:bodyPr/>
                    <a:lstStyle/>
                    <a:p>
                      <a:pPr indent="0" lvl="0" marL="0" marR="0" rtl="0" algn="ctr">
                        <a:spcBef>
                          <a:spcPts val="0"/>
                        </a:spcBef>
                        <a:spcAft>
                          <a:spcPts val="0"/>
                        </a:spcAft>
                        <a:buNone/>
                      </a:pPr>
                      <a:r>
                        <a:rPr lang="en-IN" sz="1800" u="none" cap="none" strike="noStrike"/>
                        <a:t>Neural Network</a:t>
                      </a:r>
                      <a:endParaRPr/>
                    </a:p>
                  </a:txBody>
                  <a:tcPr marT="45725" marB="45725" marR="91450" marL="91450">
                    <a:solidFill>
                      <a:schemeClr val="lt2"/>
                    </a:solidFill>
                  </a:tcPr>
                </a:tc>
                <a:tc>
                  <a:txBody>
                    <a:bodyPr/>
                    <a:lstStyle/>
                    <a:p>
                      <a:pPr indent="0" lvl="0" marL="0" marR="0" rtl="0" algn="l">
                        <a:spcBef>
                          <a:spcPts val="0"/>
                        </a:spcBef>
                        <a:spcAft>
                          <a:spcPts val="0"/>
                        </a:spcAft>
                        <a:buNone/>
                      </a:pPr>
                      <a:r>
                        <a:rPr lang="en-IN" sz="1800"/>
                        <a:t>                       0.83</a:t>
                      </a:r>
                      <a:endParaRPr/>
                    </a:p>
                  </a:txBody>
                  <a:tcPr marT="45725" marB="45725" marR="91450" marL="91450">
                    <a:solidFill>
                      <a:schemeClr val="lt2"/>
                    </a:solidFill>
                  </a:tcPr>
                </a:tc>
                <a:tc>
                  <a:txBody>
                    <a:bodyPr/>
                    <a:lstStyle/>
                    <a:p>
                      <a:pPr indent="0" lvl="0" marL="0" rtl="0" algn="ctr">
                        <a:spcBef>
                          <a:spcPts val="0"/>
                        </a:spcBef>
                        <a:spcAft>
                          <a:spcPts val="0"/>
                        </a:spcAft>
                        <a:buNone/>
                      </a:pPr>
                      <a:r>
                        <a:rPr lang="en-IN" sz="1800"/>
                        <a:t>10</a:t>
                      </a:r>
                      <a:endParaRPr/>
                    </a:p>
                  </a:txBody>
                  <a:tcPr marT="45725" marB="45725" marR="91450" marL="91450">
                    <a:solidFill>
                      <a:schemeClr val="lt2"/>
                    </a:solidFill>
                  </a:tcPr>
                </a:tc>
              </a:tr>
              <a:tr h="492225">
                <a:tc>
                  <a:txBody>
                    <a:bodyPr/>
                    <a:lstStyle/>
                    <a:p>
                      <a:pPr indent="0" lvl="0" marL="0" marR="0" rtl="0" algn="ctr">
                        <a:spcBef>
                          <a:spcPts val="0"/>
                        </a:spcBef>
                        <a:spcAft>
                          <a:spcPts val="0"/>
                        </a:spcAft>
                        <a:buNone/>
                      </a:pPr>
                      <a:r>
                        <a:rPr lang="en-IN" sz="1800" u="none" cap="none" strike="noStrike"/>
                        <a:t>Long Short Term Memory (LSTM)</a:t>
                      </a:r>
                      <a:endParaRPr/>
                    </a:p>
                  </a:txBody>
                  <a:tcPr marT="45725" marB="45725" marR="91450" marL="91450">
                    <a:solidFill>
                      <a:schemeClr val="lt2"/>
                    </a:solidFill>
                  </a:tcPr>
                </a:tc>
                <a:tc>
                  <a:txBody>
                    <a:bodyPr/>
                    <a:lstStyle/>
                    <a:p>
                      <a:pPr indent="0" lvl="0" marL="0" marR="0" rtl="0" algn="l">
                        <a:spcBef>
                          <a:spcPts val="0"/>
                        </a:spcBef>
                        <a:spcAft>
                          <a:spcPts val="0"/>
                        </a:spcAft>
                        <a:buNone/>
                      </a:pPr>
                      <a:r>
                        <a:rPr lang="en-IN" sz="1800"/>
                        <a:t>                       0.87</a:t>
                      </a:r>
                      <a:endParaRPr/>
                    </a:p>
                  </a:txBody>
                  <a:tcPr marT="45725" marB="45725" marR="91450" marL="91450">
                    <a:solidFill>
                      <a:schemeClr val="lt2"/>
                    </a:solidFill>
                  </a:tcPr>
                </a:tc>
                <a:tc>
                  <a:txBody>
                    <a:bodyPr/>
                    <a:lstStyle/>
                    <a:p>
                      <a:pPr indent="0" lvl="0" marL="0" rtl="0" algn="ctr">
                        <a:spcBef>
                          <a:spcPts val="0"/>
                        </a:spcBef>
                        <a:spcAft>
                          <a:spcPts val="0"/>
                        </a:spcAft>
                        <a:buNone/>
                      </a:pPr>
                      <a:r>
                        <a:rPr lang="en-IN" sz="1800"/>
                        <a:t>4</a:t>
                      </a:r>
                      <a:endParaRPr/>
                    </a:p>
                  </a:txBody>
                  <a:tcPr marT="45725" marB="45725" marR="91450" marL="91450">
                    <a:solidFill>
                      <a:schemeClr val="lt2"/>
                    </a:solidFill>
                  </a:tcPr>
                </a:tc>
              </a:tr>
              <a:tr h="492225">
                <a:tc>
                  <a:txBody>
                    <a:bodyPr/>
                    <a:lstStyle/>
                    <a:p>
                      <a:pPr indent="0" lvl="0" marL="0" marR="0" rtl="0" algn="l">
                        <a:spcBef>
                          <a:spcPts val="0"/>
                        </a:spcBef>
                        <a:spcAft>
                          <a:spcPts val="0"/>
                        </a:spcAft>
                        <a:buNone/>
                      </a:pPr>
                      <a:r>
                        <a:rPr lang="en-IN" sz="1800"/>
                        <a:t>   Gated Recurrent Units GRU </a:t>
                      </a:r>
                      <a:endParaRPr sz="1800" u="none" cap="none" strike="noStrike"/>
                    </a:p>
                  </a:txBody>
                  <a:tcPr marT="45725" marB="45725" marR="91450" marL="91450">
                    <a:solidFill>
                      <a:schemeClr val="lt2"/>
                    </a:solidFill>
                  </a:tcPr>
                </a:tc>
                <a:tc>
                  <a:txBody>
                    <a:bodyPr/>
                    <a:lstStyle/>
                    <a:p>
                      <a:pPr indent="0" lvl="0" marL="0" marR="0" rtl="0" algn="l">
                        <a:spcBef>
                          <a:spcPts val="0"/>
                        </a:spcBef>
                        <a:spcAft>
                          <a:spcPts val="0"/>
                        </a:spcAft>
                        <a:buNone/>
                      </a:pPr>
                      <a:r>
                        <a:rPr lang="en-IN" sz="1800"/>
                        <a:t>                       0.86</a:t>
                      </a:r>
                      <a:endParaRPr sz="1800" u="none" cap="none" strike="noStrike"/>
                    </a:p>
                  </a:txBody>
                  <a:tcPr marT="45725" marB="45725" marR="91450" marL="91450">
                    <a:solidFill>
                      <a:schemeClr val="lt2"/>
                    </a:solidFill>
                  </a:tcPr>
                </a:tc>
                <a:tc>
                  <a:txBody>
                    <a:bodyPr/>
                    <a:lstStyle/>
                    <a:p>
                      <a:pPr indent="0" lvl="0" marL="0" rtl="0" algn="ctr">
                        <a:spcBef>
                          <a:spcPts val="0"/>
                        </a:spcBef>
                        <a:spcAft>
                          <a:spcPts val="0"/>
                        </a:spcAft>
                        <a:buClr>
                          <a:srgbClr val="000000"/>
                        </a:buClr>
                        <a:buFont typeface="Arial"/>
                        <a:buNone/>
                      </a:pPr>
                      <a:r>
                        <a:rPr lang="en-IN" sz="1800"/>
                        <a:t>4</a:t>
                      </a:r>
                      <a:endParaRPr/>
                    </a:p>
                  </a:txBody>
                  <a:tcPr marT="45725" marB="45725" marR="91450" marL="91450">
                    <a:solidFill>
                      <a:schemeClr val="lt2"/>
                    </a:solidFill>
                  </a:tcPr>
                </a:tc>
              </a:tr>
              <a:tr h="492225">
                <a:tc>
                  <a:txBody>
                    <a:bodyPr/>
                    <a:lstStyle/>
                    <a:p>
                      <a:pPr indent="0" lvl="0" marL="0" marR="0" rtl="0" algn="ctr">
                        <a:spcBef>
                          <a:spcPts val="0"/>
                        </a:spcBef>
                        <a:spcAft>
                          <a:spcPts val="0"/>
                        </a:spcAft>
                        <a:buNone/>
                      </a:pPr>
                      <a:r>
                        <a:rPr lang="en-IN" sz="1800" u="none" cap="none" strike="noStrike"/>
                        <a:t>BERT</a:t>
                      </a:r>
                      <a:endParaRPr/>
                    </a:p>
                  </a:txBody>
                  <a:tcPr marT="45725" marB="45725" marR="91450" marL="91450">
                    <a:solidFill>
                      <a:schemeClr val="lt2"/>
                    </a:solidFill>
                  </a:tcPr>
                </a:tc>
                <a:tc>
                  <a:txBody>
                    <a:bodyPr/>
                    <a:lstStyle/>
                    <a:p>
                      <a:pPr indent="0" lvl="0" marL="0" marR="0" rtl="0" algn="l">
                        <a:spcBef>
                          <a:spcPts val="0"/>
                        </a:spcBef>
                        <a:spcAft>
                          <a:spcPts val="0"/>
                        </a:spcAft>
                        <a:buNone/>
                      </a:pPr>
                      <a:r>
                        <a:rPr lang="en-IN" sz="1800"/>
                        <a:t>                       0.92</a:t>
                      </a:r>
                      <a:endParaRPr/>
                    </a:p>
                  </a:txBody>
                  <a:tcPr marT="45725" marB="45725" marR="91450" marL="91450">
                    <a:solidFill>
                      <a:schemeClr val="lt2"/>
                    </a:solidFill>
                  </a:tcPr>
                </a:tc>
                <a:tc>
                  <a:txBody>
                    <a:bodyPr/>
                    <a:lstStyle/>
                    <a:p>
                      <a:pPr indent="0" lvl="0" marL="0" marR="0" rtl="0" algn="ctr">
                        <a:spcBef>
                          <a:spcPts val="0"/>
                        </a:spcBef>
                        <a:spcAft>
                          <a:spcPts val="0"/>
                        </a:spcAft>
                        <a:buNone/>
                      </a:pPr>
                      <a:r>
                        <a:rPr lang="en-IN" sz="1800"/>
                        <a:t>8</a:t>
                      </a:r>
                      <a:endParaRPr/>
                    </a:p>
                  </a:txBody>
                  <a:tcPr marT="45725" marB="45725" marR="91450" marL="91450">
                    <a:solidFill>
                      <a:schemeClr val="lt2"/>
                    </a:solidFill>
                  </a:tcPr>
                </a:tc>
              </a:tr>
              <a:tr h="492225">
                <a:tc>
                  <a:txBody>
                    <a:bodyPr/>
                    <a:lstStyle/>
                    <a:p>
                      <a:pPr indent="0" lvl="0" marL="0" marR="0" rtl="0" algn="ctr">
                        <a:spcBef>
                          <a:spcPts val="0"/>
                        </a:spcBef>
                        <a:spcAft>
                          <a:spcPts val="0"/>
                        </a:spcAft>
                        <a:buNone/>
                      </a:pPr>
                      <a:r>
                        <a:rPr lang="en-IN" sz="1800" u="none" cap="none" strike="noStrike"/>
                        <a:t>DistilBERT</a:t>
                      </a:r>
                      <a:endParaRPr/>
                    </a:p>
                  </a:txBody>
                  <a:tcPr marT="45725" marB="45725" marR="91450" marL="91450">
                    <a:solidFill>
                      <a:schemeClr val="lt2"/>
                    </a:solidFill>
                  </a:tcPr>
                </a:tc>
                <a:tc>
                  <a:txBody>
                    <a:bodyPr/>
                    <a:lstStyle/>
                    <a:p>
                      <a:pPr indent="0" lvl="0" marL="0" marR="0" rtl="0" algn="l">
                        <a:spcBef>
                          <a:spcPts val="0"/>
                        </a:spcBef>
                        <a:spcAft>
                          <a:spcPts val="0"/>
                        </a:spcAft>
                        <a:buNone/>
                      </a:pPr>
                      <a:r>
                        <a:rPr lang="en-IN"/>
                        <a:t>                             </a:t>
                      </a:r>
                      <a:r>
                        <a:rPr lang="en-IN" sz="1800"/>
                        <a:t>0.90</a:t>
                      </a:r>
                      <a:endParaRPr/>
                    </a:p>
                  </a:txBody>
                  <a:tcPr marT="45725" marB="45725" marR="91450" marL="91450">
                    <a:solidFill>
                      <a:schemeClr val="lt2"/>
                    </a:solidFill>
                  </a:tcPr>
                </a:tc>
                <a:tc>
                  <a:txBody>
                    <a:bodyPr/>
                    <a:lstStyle/>
                    <a:p>
                      <a:pPr indent="0" lvl="0" marL="0" marR="0" rtl="0" algn="ctr">
                        <a:spcBef>
                          <a:spcPts val="0"/>
                        </a:spcBef>
                        <a:spcAft>
                          <a:spcPts val="0"/>
                        </a:spcAft>
                        <a:buNone/>
                      </a:pPr>
                      <a:r>
                        <a:rPr lang="en-IN" sz="1800"/>
                        <a:t>8</a:t>
                      </a:r>
                      <a:endParaRPr/>
                    </a:p>
                  </a:txBody>
                  <a:tcPr marT="45725" marB="45725" marR="91450" marL="91450">
                    <a:solidFill>
                      <a:schemeClr val="lt2"/>
                    </a:solidFill>
                  </a:tcPr>
                </a:tc>
              </a:tr>
            </a:tbl>
          </a:graphicData>
        </a:graphic>
      </p:graphicFrame>
      <p:sp>
        <p:nvSpPr>
          <p:cNvPr id="155" name="Google Shape;155;p16"/>
          <p:cNvSpPr txBox="1"/>
          <p:nvPr/>
        </p:nvSpPr>
        <p:spPr>
          <a:xfrm>
            <a:off x="757250" y="5600700"/>
            <a:ext cx="1037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lt1"/>
                </a:solidFill>
                <a:latin typeface="Lato"/>
                <a:ea typeface="Lato"/>
                <a:cs typeface="Lato"/>
                <a:sym typeface="Lato"/>
              </a:rPr>
              <a:t>Hyperparameters were tuned to get better results, yet it was manual. Could include Automated tuning methods like Grid Search Cross validation, etc</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752475" y="272800"/>
            <a:ext cx="10218600" cy="109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8918"/>
              <a:buFont typeface="Times New Roman"/>
              <a:buNone/>
            </a:pPr>
            <a:r>
              <a:rPr lang="en-IN">
                <a:latin typeface="Times New Roman"/>
                <a:ea typeface="Times New Roman"/>
                <a:cs typeface="Times New Roman"/>
                <a:sym typeface="Times New Roman"/>
              </a:rPr>
              <a:t>Evaluation of  </a:t>
            </a:r>
            <a:r>
              <a:rPr lang="en-IN">
                <a:latin typeface="Times New Roman"/>
                <a:ea typeface="Times New Roman"/>
                <a:cs typeface="Times New Roman"/>
                <a:sym typeface="Times New Roman"/>
              </a:rPr>
              <a:t>Text Generation task using BLEU score</a:t>
            </a:r>
            <a:endParaRPr/>
          </a:p>
        </p:txBody>
      </p:sp>
      <p:graphicFrame>
        <p:nvGraphicFramePr>
          <p:cNvPr id="161" name="Google Shape;161;p17"/>
          <p:cNvGraphicFramePr/>
          <p:nvPr/>
        </p:nvGraphicFramePr>
        <p:xfrm>
          <a:off x="1136963" y="3898063"/>
          <a:ext cx="3000000" cy="3000000"/>
        </p:xfrm>
        <a:graphic>
          <a:graphicData uri="http://schemas.openxmlformats.org/drawingml/2006/table">
            <a:tbl>
              <a:tblPr bandRow="1" firstRow="1">
                <a:noFill/>
                <a:tableStyleId>{E025EADA-8325-4782-B368-CB4D03928857}</a:tableStyleId>
              </a:tblPr>
              <a:tblGrid>
                <a:gridCol w="2458525"/>
                <a:gridCol w="2458525"/>
                <a:gridCol w="2458525"/>
                <a:gridCol w="2458525"/>
              </a:tblGrid>
              <a:tr h="640075">
                <a:tc>
                  <a:txBody>
                    <a:bodyPr/>
                    <a:lstStyle/>
                    <a:p>
                      <a:pPr indent="0" lvl="0" marL="0" marR="0" rtl="0" algn="ctr">
                        <a:spcBef>
                          <a:spcPts val="0"/>
                        </a:spcBef>
                        <a:spcAft>
                          <a:spcPts val="0"/>
                        </a:spcAft>
                        <a:buNone/>
                      </a:pPr>
                      <a:r>
                        <a:rPr lang="en-IN" sz="1800" u="none" cap="none" strike="noStrike"/>
                        <a:t>MODEL NAME</a:t>
                      </a:r>
                      <a:endParaRPr/>
                    </a:p>
                  </a:txBody>
                  <a:tcPr marT="45725" marB="45725" marR="91450" marL="91450">
                    <a:solidFill>
                      <a:srgbClr val="F9CB9C"/>
                    </a:solidFill>
                  </a:tcPr>
                </a:tc>
                <a:tc>
                  <a:txBody>
                    <a:bodyPr/>
                    <a:lstStyle/>
                    <a:p>
                      <a:pPr indent="0" lvl="0" marL="0" marR="0" rtl="0" algn="ctr">
                        <a:spcBef>
                          <a:spcPts val="0"/>
                        </a:spcBef>
                        <a:spcAft>
                          <a:spcPts val="0"/>
                        </a:spcAft>
                        <a:buNone/>
                      </a:pPr>
                      <a:r>
                        <a:rPr lang="en-IN" sz="1800" u="none" cap="none" strike="noStrike"/>
                        <a:t>FINANCE</a:t>
                      </a:r>
                      <a:endParaRPr sz="1800" u="none" cap="none" strike="noStrike"/>
                    </a:p>
                    <a:p>
                      <a:pPr indent="0" lvl="0" marL="0" marR="0" rtl="0" algn="l">
                        <a:spcBef>
                          <a:spcPts val="0"/>
                        </a:spcBef>
                        <a:spcAft>
                          <a:spcPts val="0"/>
                        </a:spcAft>
                        <a:buNone/>
                      </a:pPr>
                      <a:r>
                        <a:rPr lang="en-IN" sz="1800"/>
                        <a:t>      Mean BLEU score</a:t>
                      </a:r>
                      <a:endParaRPr sz="1800"/>
                    </a:p>
                  </a:txBody>
                  <a:tcPr marT="45725" marB="45725" marR="91450" marL="91450">
                    <a:solidFill>
                      <a:srgbClr val="F9CB9C"/>
                    </a:solidFill>
                  </a:tcPr>
                </a:tc>
                <a:tc>
                  <a:txBody>
                    <a:bodyPr/>
                    <a:lstStyle/>
                    <a:p>
                      <a:pPr indent="0" lvl="0" marL="0" marR="0" rtl="0" algn="l">
                        <a:spcBef>
                          <a:spcPts val="0"/>
                        </a:spcBef>
                        <a:spcAft>
                          <a:spcPts val="0"/>
                        </a:spcAft>
                        <a:buNone/>
                      </a:pPr>
                      <a:r>
                        <a:rPr lang="en-IN" sz="1800"/>
                        <a:t>    </a:t>
                      </a:r>
                      <a:r>
                        <a:rPr lang="en-IN" sz="1800" u="none" cap="none" strike="noStrike"/>
                        <a:t>SC</a:t>
                      </a:r>
                      <a:r>
                        <a:rPr lang="en-IN" sz="1800"/>
                        <a:t>. </a:t>
                      </a:r>
                      <a:r>
                        <a:rPr lang="en-IN" sz="1800" u="none" cap="none" strike="noStrike"/>
                        <a:t>LITERATURE</a:t>
                      </a:r>
                      <a:endParaRPr sz="1800" u="none" cap="none" strike="noStrike"/>
                    </a:p>
                    <a:p>
                      <a:pPr indent="0" lvl="0" marL="0" marR="0" rtl="0" algn="l">
                        <a:spcBef>
                          <a:spcPts val="0"/>
                        </a:spcBef>
                        <a:spcAft>
                          <a:spcPts val="0"/>
                        </a:spcAft>
                        <a:buNone/>
                      </a:pPr>
                      <a:r>
                        <a:rPr lang="en-IN" sz="1800"/>
                        <a:t>    Mean BLEU Score</a:t>
                      </a:r>
                      <a:endParaRPr sz="1800"/>
                    </a:p>
                  </a:txBody>
                  <a:tcPr marT="45725" marB="45725" marR="91450" marL="91450">
                    <a:solidFill>
                      <a:srgbClr val="F9CB9C"/>
                    </a:solidFill>
                  </a:tcPr>
                </a:tc>
                <a:tc>
                  <a:txBody>
                    <a:bodyPr/>
                    <a:lstStyle/>
                    <a:p>
                      <a:pPr indent="0" lvl="0" marL="0" marR="0" rtl="0" algn="l">
                        <a:spcBef>
                          <a:spcPts val="0"/>
                        </a:spcBef>
                        <a:spcAft>
                          <a:spcPts val="0"/>
                        </a:spcAft>
                        <a:buNone/>
                      </a:pPr>
                      <a:r>
                        <a:rPr lang="en-IN" sz="1800"/>
                        <a:t>    </a:t>
                      </a:r>
                      <a:r>
                        <a:rPr lang="en-IN" sz="1800" u="none" cap="none" strike="noStrike"/>
                        <a:t>ENTERTAINMENT</a:t>
                      </a:r>
                      <a:endParaRPr sz="1800" u="none" cap="none" strike="noStrike"/>
                    </a:p>
                    <a:p>
                      <a:pPr indent="0" lvl="0" marL="0" marR="0" rtl="0" algn="l">
                        <a:spcBef>
                          <a:spcPts val="0"/>
                        </a:spcBef>
                        <a:spcAft>
                          <a:spcPts val="0"/>
                        </a:spcAft>
                        <a:buNone/>
                      </a:pPr>
                      <a:r>
                        <a:rPr lang="en-IN" sz="1800"/>
                        <a:t>   Mean BLEU Score</a:t>
                      </a:r>
                      <a:endParaRPr sz="1800"/>
                    </a:p>
                  </a:txBody>
                  <a:tcPr marT="45725" marB="45725" marR="91450" marL="91450">
                    <a:solidFill>
                      <a:srgbClr val="F9CB9C"/>
                    </a:solidFill>
                  </a:tcPr>
                </a:tc>
              </a:tr>
              <a:tr h="390025">
                <a:tc>
                  <a:txBody>
                    <a:bodyPr/>
                    <a:lstStyle/>
                    <a:p>
                      <a:pPr indent="0" lvl="0" marL="0" marR="0" rtl="0" algn="ctr">
                        <a:spcBef>
                          <a:spcPts val="0"/>
                        </a:spcBef>
                        <a:spcAft>
                          <a:spcPts val="0"/>
                        </a:spcAft>
                        <a:buNone/>
                      </a:pPr>
                      <a:r>
                        <a:rPr lang="en-IN" sz="1800" u="none" cap="none" strike="noStrike"/>
                        <a:t>GPT-2</a:t>
                      </a:r>
                      <a:endParaRPr/>
                    </a:p>
                  </a:txBody>
                  <a:tcPr marT="45725" marB="45725" marR="91450" marL="91450">
                    <a:solidFill>
                      <a:srgbClr val="F9CB9C"/>
                    </a:solidFill>
                  </a:tcPr>
                </a:tc>
                <a:tc>
                  <a:txBody>
                    <a:bodyPr/>
                    <a:lstStyle/>
                    <a:p>
                      <a:pPr indent="0" lvl="0" marL="0" marR="0" rtl="0" algn="l">
                        <a:spcBef>
                          <a:spcPts val="0"/>
                        </a:spcBef>
                        <a:spcAft>
                          <a:spcPts val="0"/>
                        </a:spcAft>
                        <a:buNone/>
                      </a:pPr>
                      <a:r>
                        <a:rPr lang="en-IN" sz="1800"/>
                        <a:t>                </a:t>
                      </a:r>
                      <a:r>
                        <a:rPr lang="en-IN" sz="1800" u="none" cap="none" strike="noStrike"/>
                        <a:t>0.326</a:t>
                      </a:r>
                      <a:endParaRPr/>
                    </a:p>
                  </a:txBody>
                  <a:tcPr marT="45725" marB="45725" marR="91450" marL="91450">
                    <a:solidFill>
                      <a:srgbClr val="F9CB9C"/>
                    </a:solidFill>
                  </a:tcPr>
                </a:tc>
                <a:tc>
                  <a:txBody>
                    <a:bodyPr/>
                    <a:lstStyle/>
                    <a:p>
                      <a:pPr indent="0" lvl="0" marL="0" marR="0" rtl="0" algn="l">
                        <a:spcBef>
                          <a:spcPts val="0"/>
                        </a:spcBef>
                        <a:spcAft>
                          <a:spcPts val="0"/>
                        </a:spcAft>
                        <a:buNone/>
                      </a:pPr>
                      <a:r>
                        <a:rPr lang="en-IN"/>
                        <a:t>               </a:t>
                      </a:r>
                      <a:r>
                        <a:rPr lang="en-IN" sz="1800"/>
                        <a:t>0.293</a:t>
                      </a:r>
                      <a:endParaRPr/>
                    </a:p>
                  </a:txBody>
                  <a:tcPr marT="45725" marB="45725" marR="91450" marL="91450">
                    <a:solidFill>
                      <a:srgbClr val="F9CB9C"/>
                    </a:solidFill>
                  </a:tcPr>
                </a:tc>
                <a:tc>
                  <a:txBody>
                    <a:bodyPr/>
                    <a:lstStyle/>
                    <a:p>
                      <a:pPr indent="0" lvl="0" marL="0" marR="0" rtl="0" algn="l">
                        <a:spcBef>
                          <a:spcPts val="0"/>
                        </a:spcBef>
                        <a:spcAft>
                          <a:spcPts val="0"/>
                        </a:spcAft>
                        <a:buNone/>
                      </a:pPr>
                      <a:r>
                        <a:rPr lang="en-IN" sz="1800"/>
                        <a:t>                </a:t>
                      </a:r>
                      <a:r>
                        <a:rPr lang="en-IN" sz="1800" u="none" cap="none" strike="noStrike"/>
                        <a:t>0.</a:t>
                      </a:r>
                      <a:r>
                        <a:rPr lang="en-IN" sz="1800"/>
                        <a:t>223</a:t>
                      </a:r>
                      <a:endParaRPr/>
                    </a:p>
                  </a:txBody>
                  <a:tcPr marT="45725" marB="45725" marR="91450" marL="91450">
                    <a:solidFill>
                      <a:srgbClr val="F9CB9C"/>
                    </a:solidFill>
                  </a:tcPr>
                </a:tc>
              </a:tr>
              <a:tr h="390025">
                <a:tc>
                  <a:txBody>
                    <a:bodyPr/>
                    <a:lstStyle/>
                    <a:p>
                      <a:pPr indent="0" lvl="0" marL="0" marR="0" rtl="0" algn="ctr">
                        <a:spcBef>
                          <a:spcPts val="0"/>
                        </a:spcBef>
                        <a:spcAft>
                          <a:spcPts val="0"/>
                        </a:spcAft>
                        <a:buNone/>
                      </a:pPr>
                      <a:r>
                        <a:rPr lang="en-IN" sz="1800" u="none" cap="none" strike="noStrike"/>
                        <a:t>T5</a:t>
                      </a:r>
                      <a:endParaRPr/>
                    </a:p>
                  </a:txBody>
                  <a:tcPr marT="45725" marB="45725" marR="91450" marL="91450">
                    <a:solidFill>
                      <a:srgbClr val="F9CB9C"/>
                    </a:solidFill>
                  </a:tcPr>
                </a:tc>
                <a:tc>
                  <a:txBody>
                    <a:bodyPr/>
                    <a:lstStyle/>
                    <a:p>
                      <a:pPr indent="0" lvl="0" marL="0" marR="0" rtl="0" algn="l">
                        <a:spcBef>
                          <a:spcPts val="0"/>
                        </a:spcBef>
                        <a:spcAft>
                          <a:spcPts val="0"/>
                        </a:spcAft>
                        <a:buNone/>
                      </a:pPr>
                      <a:r>
                        <a:rPr lang="en-IN" sz="1800"/>
                        <a:t>                0.224</a:t>
                      </a:r>
                      <a:endParaRPr/>
                    </a:p>
                  </a:txBody>
                  <a:tcPr marT="45725" marB="45725" marR="91450" marL="91450">
                    <a:solidFill>
                      <a:srgbClr val="F9CB9C"/>
                    </a:solidFill>
                  </a:tcPr>
                </a:tc>
                <a:tc>
                  <a:txBody>
                    <a:bodyPr/>
                    <a:lstStyle/>
                    <a:p>
                      <a:pPr indent="0" lvl="0" marL="0" marR="0" rtl="0" algn="l">
                        <a:spcBef>
                          <a:spcPts val="0"/>
                        </a:spcBef>
                        <a:spcAft>
                          <a:spcPts val="0"/>
                        </a:spcAft>
                        <a:buNone/>
                      </a:pPr>
                      <a:r>
                        <a:rPr lang="en-IN"/>
                        <a:t>                </a:t>
                      </a:r>
                      <a:r>
                        <a:rPr lang="en-IN" sz="1800"/>
                        <a:t>0.235</a:t>
                      </a:r>
                      <a:endParaRPr/>
                    </a:p>
                  </a:txBody>
                  <a:tcPr marT="45725" marB="45725" marR="91450" marL="91450">
                    <a:solidFill>
                      <a:srgbClr val="F9CB9C"/>
                    </a:solidFill>
                  </a:tcPr>
                </a:tc>
                <a:tc>
                  <a:txBody>
                    <a:bodyPr/>
                    <a:lstStyle/>
                    <a:p>
                      <a:pPr indent="0" lvl="0" marL="0" marR="0" rtl="0" algn="ctr">
                        <a:spcBef>
                          <a:spcPts val="0"/>
                        </a:spcBef>
                        <a:spcAft>
                          <a:spcPts val="0"/>
                        </a:spcAft>
                        <a:buNone/>
                      </a:pPr>
                      <a:r>
                        <a:rPr lang="en-IN" sz="1800" u="none" cap="none" strike="noStrike"/>
                        <a:t>0.</a:t>
                      </a:r>
                      <a:r>
                        <a:rPr lang="en-IN" sz="1800"/>
                        <a:t>235</a:t>
                      </a:r>
                      <a:endParaRPr/>
                    </a:p>
                  </a:txBody>
                  <a:tcPr marT="45725" marB="45725" marR="91450" marL="91450">
                    <a:solidFill>
                      <a:srgbClr val="F9CB9C"/>
                    </a:solidFill>
                  </a:tcPr>
                </a:tc>
              </a:tr>
            </a:tbl>
          </a:graphicData>
        </a:graphic>
      </p:graphicFrame>
      <p:sp>
        <p:nvSpPr>
          <p:cNvPr id="162" name="Google Shape;162;p17"/>
          <p:cNvSpPr txBox="1"/>
          <p:nvPr/>
        </p:nvSpPr>
        <p:spPr>
          <a:xfrm>
            <a:off x="552675" y="5414320"/>
            <a:ext cx="10218600" cy="1200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400">
                <a:solidFill>
                  <a:schemeClr val="lt1"/>
                </a:solidFill>
                <a:latin typeface="Times New Roman"/>
                <a:ea typeface="Times New Roman"/>
                <a:cs typeface="Times New Roman"/>
                <a:sym typeface="Times New Roman"/>
              </a:rPr>
              <a:t>Conclusion:</a:t>
            </a:r>
            <a:endParaRPr>
              <a:solidFill>
                <a:schemeClr val="lt1"/>
              </a:solidFill>
            </a:endParaRPr>
          </a:p>
          <a:p>
            <a:pPr indent="-285750" lvl="0" marL="285750" marR="0" rtl="0" algn="just">
              <a:spcBef>
                <a:spcPts val="0"/>
              </a:spcBef>
              <a:spcAft>
                <a:spcPts val="0"/>
              </a:spcAft>
              <a:buClr>
                <a:schemeClr val="lt1"/>
              </a:buClr>
              <a:buSzPts val="2400"/>
              <a:buFont typeface="Arial"/>
              <a:buChar char="•"/>
            </a:pPr>
            <a:r>
              <a:rPr lang="en-IN" sz="2400">
                <a:solidFill>
                  <a:schemeClr val="lt1"/>
                </a:solidFill>
                <a:latin typeface="Times New Roman"/>
                <a:ea typeface="Times New Roman"/>
                <a:cs typeface="Times New Roman"/>
                <a:sym typeface="Times New Roman"/>
              </a:rPr>
              <a:t> GPT2 seems to </a:t>
            </a:r>
            <a:r>
              <a:rPr lang="en-IN" sz="2400">
                <a:solidFill>
                  <a:schemeClr val="lt1"/>
                </a:solidFill>
                <a:latin typeface="Times New Roman"/>
                <a:ea typeface="Times New Roman"/>
                <a:cs typeface="Times New Roman"/>
                <a:sym typeface="Times New Roman"/>
              </a:rPr>
              <a:t>works best for text generation in Finance domain </a:t>
            </a:r>
            <a:endParaRPr>
              <a:solidFill>
                <a:schemeClr val="lt1"/>
              </a:solidFill>
            </a:endParaRPr>
          </a:p>
          <a:p>
            <a:pPr indent="-285750" lvl="0" marL="285750" marR="0" rtl="0" algn="just">
              <a:spcBef>
                <a:spcPts val="0"/>
              </a:spcBef>
              <a:spcAft>
                <a:spcPts val="0"/>
              </a:spcAft>
              <a:buClr>
                <a:schemeClr val="lt1"/>
              </a:buClr>
              <a:buSzPts val="2400"/>
              <a:buFont typeface="Arial"/>
              <a:buChar char="•"/>
            </a:pPr>
            <a:r>
              <a:rPr lang="en-IN" sz="2400">
                <a:solidFill>
                  <a:schemeClr val="lt1"/>
                </a:solidFill>
                <a:latin typeface="Times New Roman"/>
                <a:ea typeface="Times New Roman"/>
                <a:cs typeface="Times New Roman"/>
                <a:sym typeface="Times New Roman"/>
              </a:rPr>
              <a:t> T5 worked better in the  Music/Entertainment domain text generation task.</a:t>
            </a:r>
            <a:endParaRPr>
              <a:solidFill>
                <a:schemeClr val="lt1"/>
              </a:solidFill>
            </a:endParaRPr>
          </a:p>
        </p:txBody>
      </p:sp>
      <p:sp>
        <p:nvSpPr>
          <p:cNvPr id="163" name="Google Shape;163;p17"/>
          <p:cNvSpPr txBox="1"/>
          <p:nvPr/>
        </p:nvSpPr>
        <p:spPr>
          <a:xfrm>
            <a:off x="552675" y="1304057"/>
            <a:ext cx="10618200" cy="2355000"/>
          </a:xfrm>
          <a:prstGeom prst="rect">
            <a:avLst/>
          </a:prstGeom>
          <a:noFill/>
          <a:ln>
            <a:noFill/>
          </a:ln>
        </p:spPr>
        <p:txBody>
          <a:bodyPr anchorCtr="0" anchor="t" bIns="45700" lIns="91425" spcFirstLastPara="1" rIns="91425" wrap="square" tIns="45700">
            <a:spAutoFit/>
          </a:bodyPr>
          <a:lstStyle/>
          <a:p>
            <a:pPr indent="-266700" lvl="0" marL="285750" marR="0" rtl="0" algn="l">
              <a:spcBef>
                <a:spcPts val="0"/>
              </a:spcBef>
              <a:spcAft>
                <a:spcPts val="0"/>
              </a:spcAft>
              <a:buClr>
                <a:schemeClr val="lt1"/>
              </a:buClr>
              <a:buSzPts val="2100"/>
              <a:buFont typeface="Arial"/>
              <a:buChar char="•"/>
            </a:pPr>
            <a:r>
              <a:rPr lang="en-IN" sz="2100">
                <a:solidFill>
                  <a:schemeClr val="lt1"/>
                </a:solidFill>
                <a:latin typeface="Times New Roman"/>
                <a:ea typeface="Times New Roman"/>
                <a:cs typeface="Times New Roman"/>
                <a:sym typeface="Times New Roman"/>
              </a:rPr>
              <a:t>10 Articles for each of the 3 domains- Finance, Scientific literature, Entertainment was created through manual scrapping. The model was fed with the first sentence of each article to predict the whole article . </a:t>
            </a:r>
            <a:endParaRPr sz="2100">
              <a:solidFill>
                <a:schemeClr val="lt1"/>
              </a:solidFill>
              <a:latin typeface="Times New Roman"/>
              <a:ea typeface="Times New Roman"/>
              <a:cs typeface="Times New Roman"/>
              <a:sym typeface="Times New Roman"/>
            </a:endParaRPr>
          </a:p>
          <a:p>
            <a:pPr indent="-266700" lvl="0" marL="285750" marR="0" rtl="0" algn="l">
              <a:spcBef>
                <a:spcPts val="0"/>
              </a:spcBef>
              <a:spcAft>
                <a:spcPts val="0"/>
              </a:spcAft>
              <a:buClr>
                <a:schemeClr val="lt1"/>
              </a:buClr>
              <a:buSzPts val="2100"/>
              <a:buFont typeface="Arial"/>
              <a:buChar char="•"/>
            </a:pPr>
            <a:r>
              <a:rPr lang="en-IN" sz="2100">
                <a:solidFill>
                  <a:schemeClr val="lt1"/>
                </a:solidFill>
                <a:latin typeface="Times New Roman"/>
                <a:ea typeface="Times New Roman"/>
                <a:cs typeface="Times New Roman"/>
                <a:sym typeface="Times New Roman"/>
              </a:rPr>
              <a:t> </a:t>
            </a:r>
            <a:r>
              <a:rPr lang="en-IN" sz="2100">
                <a:solidFill>
                  <a:schemeClr val="lt1"/>
                </a:solidFill>
                <a:latin typeface="Times New Roman"/>
                <a:ea typeface="Times New Roman"/>
                <a:cs typeface="Times New Roman"/>
                <a:sym typeface="Times New Roman"/>
              </a:rPr>
              <a:t>BLEU score metric was chosen to evaluate the performance of the models. There were several issues like repeated text with less correlation and human like writing, but by some tweaking with the hyperparameters got </a:t>
            </a:r>
            <a:r>
              <a:rPr lang="en-IN" sz="2100">
                <a:solidFill>
                  <a:schemeClr val="lt1"/>
                </a:solidFill>
                <a:latin typeface="Times New Roman"/>
                <a:ea typeface="Times New Roman"/>
                <a:cs typeface="Times New Roman"/>
                <a:sym typeface="Times New Roman"/>
              </a:rPr>
              <a:t>fair</a:t>
            </a:r>
            <a:r>
              <a:rPr lang="en-IN" sz="2100">
                <a:solidFill>
                  <a:schemeClr val="lt1"/>
                </a:solidFill>
                <a:latin typeface="Times New Roman"/>
                <a:ea typeface="Times New Roman"/>
                <a:cs typeface="Times New Roman"/>
                <a:sym typeface="Times New Roman"/>
              </a:rPr>
              <a:t> results considering the data was extremely </a:t>
            </a:r>
            <a:r>
              <a:rPr lang="en-IN" sz="2100">
                <a:solidFill>
                  <a:schemeClr val="lt1"/>
                </a:solidFill>
                <a:latin typeface="Times New Roman"/>
                <a:ea typeface="Times New Roman"/>
                <a:cs typeface="Times New Roman"/>
                <a:sym typeface="Times New Roman"/>
              </a:rPr>
              <a:t>unstructured</a:t>
            </a:r>
            <a:r>
              <a:rPr lang="en-IN" sz="2100">
                <a:solidFill>
                  <a:schemeClr val="lt1"/>
                </a:solidFill>
                <a:latin typeface="Times New Roman"/>
                <a:ea typeface="Times New Roman"/>
                <a:cs typeface="Times New Roman"/>
                <a:sym typeface="Times New Roman"/>
              </a:rPr>
              <a:t> and scattered.</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Takeaways and Concluding Remarks</a:t>
            </a:r>
            <a:endParaRPr/>
          </a:p>
        </p:txBody>
      </p:sp>
      <p:sp>
        <p:nvSpPr>
          <p:cNvPr id="169" name="Google Shape;169;p18"/>
          <p:cNvSpPr txBox="1"/>
          <p:nvPr>
            <p:ph idx="1" type="body"/>
          </p:nvPr>
        </p:nvSpPr>
        <p:spPr>
          <a:xfrm>
            <a:off x="695325" y="1825650"/>
            <a:ext cx="10515600" cy="3975000"/>
          </a:xfrm>
          <a:prstGeom prst="rect">
            <a:avLst/>
          </a:prstGeom>
          <a:noFill/>
          <a:ln>
            <a:noFill/>
          </a:ln>
        </p:spPr>
        <p:txBody>
          <a:bodyPr anchorCtr="0" anchor="t" bIns="45700" lIns="91425" spcFirstLastPara="1" rIns="91425" wrap="square" tIns="45700">
            <a:noAutofit/>
          </a:bodyPr>
          <a:lstStyle/>
          <a:p>
            <a:pPr indent="-234950" lvl="0" marL="228600" rtl="0" algn="l">
              <a:lnSpc>
                <a:spcPct val="70000"/>
              </a:lnSpc>
              <a:spcBef>
                <a:spcPts val="0"/>
              </a:spcBef>
              <a:spcAft>
                <a:spcPts val="0"/>
              </a:spcAft>
              <a:buClr>
                <a:schemeClr val="lt1"/>
              </a:buClr>
              <a:buSzPts val="2900"/>
              <a:buChar char="●"/>
            </a:pPr>
            <a:r>
              <a:rPr lang="en-IN" sz="1800"/>
              <a:t>T</a:t>
            </a:r>
            <a:r>
              <a:rPr lang="en-IN" sz="1800"/>
              <a:t>he unique architecture on combining Attention Mechanism with the Feed forward Neural networks lets the sequences to be feed in </a:t>
            </a:r>
            <a:r>
              <a:rPr lang="en-IN" sz="1800"/>
              <a:t>parallel</a:t>
            </a:r>
            <a:r>
              <a:rPr lang="en-IN" sz="1800"/>
              <a:t> fashion and solves the problem of vanishing and Exploding Gradients. </a:t>
            </a:r>
            <a:endParaRPr sz="1800"/>
          </a:p>
          <a:p>
            <a:pPr indent="0" lvl="0" marL="0" rtl="0" algn="l">
              <a:lnSpc>
                <a:spcPct val="70000"/>
              </a:lnSpc>
              <a:spcBef>
                <a:spcPts val="0"/>
              </a:spcBef>
              <a:spcAft>
                <a:spcPts val="0"/>
              </a:spcAft>
              <a:buNone/>
            </a:pPr>
            <a:r>
              <a:t/>
            </a:r>
            <a:endParaRPr sz="1800"/>
          </a:p>
          <a:p>
            <a:pPr indent="-234950" lvl="0" marL="228600" rtl="0" algn="l">
              <a:lnSpc>
                <a:spcPct val="70000"/>
              </a:lnSpc>
              <a:spcBef>
                <a:spcPts val="1000"/>
              </a:spcBef>
              <a:spcAft>
                <a:spcPts val="0"/>
              </a:spcAft>
              <a:buClr>
                <a:schemeClr val="lt1"/>
              </a:buClr>
              <a:buSzPts val="2900"/>
              <a:buChar char="●"/>
            </a:pPr>
            <a:r>
              <a:rPr lang="en-IN" sz="1800"/>
              <a:t>Pretrained open source model like BERT ,GPT2 can easily be used for custom use for any NLP task with limited work and minor fine tuning  </a:t>
            </a:r>
            <a:endParaRPr sz="1800"/>
          </a:p>
          <a:p>
            <a:pPr indent="-234950" lvl="0" marL="228600" rtl="0" algn="l">
              <a:lnSpc>
                <a:spcPct val="70000"/>
              </a:lnSpc>
              <a:spcBef>
                <a:spcPts val="1000"/>
              </a:spcBef>
              <a:spcAft>
                <a:spcPts val="0"/>
              </a:spcAft>
              <a:buClr>
                <a:schemeClr val="lt1"/>
              </a:buClr>
              <a:buSzPts val="2900"/>
              <a:buChar char="●"/>
            </a:pPr>
            <a:r>
              <a:rPr lang="en-IN" sz="1800"/>
              <a:t>The text generated by the Pretrained model felt like generated by </a:t>
            </a:r>
            <a:r>
              <a:rPr lang="en-IN" sz="1800"/>
              <a:t>human, and i was really amazed about how using lots of data and some intelligence, such extraordinary models can be created</a:t>
            </a:r>
            <a:endParaRPr sz="1800"/>
          </a:p>
          <a:p>
            <a:pPr indent="-234950" lvl="0" marL="228600" rtl="0" algn="l">
              <a:lnSpc>
                <a:spcPct val="70000"/>
              </a:lnSpc>
              <a:spcBef>
                <a:spcPts val="1000"/>
              </a:spcBef>
              <a:spcAft>
                <a:spcPts val="0"/>
              </a:spcAft>
              <a:buClr>
                <a:schemeClr val="lt1"/>
              </a:buClr>
              <a:buSzPts val="2900"/>
              <a:buChar char="●"/>
            </a:pPr>
            <a:r>
              <a:rPr lang="en-IN" sz="1800"/>
              <a:t>I would recommend this project to anyone who is willing to deep dive into the world of NLP, all that is required is a bit of enthusiasm and zeal for learning new things.</a:t>
            </a:r>
            <a:endParaRPr sz="1800"/>
          </a:p>
          <a:p>
            <a:pPr indent="-234950" lvl="0" marL="228600" rtl="0" algn="l">
              <a:lnSpc>
                <a:spcPct val="70000"/>
              </a:lnSpc>
              <a:spcBef>
                <a:spcPts val="1000"/>
              </a:spcBef>
              <a:spcAft>
                <a:spcPts val="0"/>
              </a:spcAft>
              <a:buClr>
                <a:schemeClr val="lt1"/>
              </a:buClr>
              <a:buSzPts val="2900"/>
              <a:buChar char="●"/>
            </a:pPr>
            <a:r>
              <a:rPr lang="en-IN" sz="1800"/>
              <a:t>For all problems i faced, i had our mentor Tezan Sahu  always ready to help and i thank him for supporting me all throughout the  project and the knowledge i gained would be really helpful for me .</a:t>
            </a:r>
            <a:endParaRPr sz="1800"/>
          </a:p>
          <a:p>
            <a:pPr indent="-50800" lvl="0" marL="228600" rtl="0" algn="l">
              <a:lnSpc>
                <a:spcPct val="70000"/>
              </a:lnSpc>
              <a:spcBef>
                <a:spcPts val="1000"/>
              </a:spcBef>
              <a:spcAft>
                <a:spcPts val="160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sz="6800"/>
              <a:t>Thank You </a:t>
            </a:r>
            <a:endParaRPr sz="6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