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6" r:id="rId4"/>
    <p:sldId id="259" r:id="rId5"/>
    <p:sldId id="260" r:id="rId6"/>
    <p:sldId id="261" r:id="rId7"/>
    <p:sldId id="264" r:id="rId8"/>
    <p:sldId id="268"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726133-F935-422D-9D4B-B48ED6384BAE}"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A31C-B718-4EE4-80BB-998CA7F8B882}" type="slidenum">
              <a:rPr lang="en-US" smtClean="0"/>
              <a:t>‹#›</a:t>
            </a:fld>
            <a:endParaRPr lang="en-US"/>
          </a:p>
        </p:txBody>
      </p:sp>
    </p:spTree>
    <p:extLst>
      <p:ext uri="{BB962C8B-B14F-4D97-AF65-F5344CB8AC3E}">
        <p14:creationId xmlns:p14="http://schemas.microsoft.com/office/powerpoint/2010/main" val="109706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726133-F935-422D-9D4B-B48ED6384BAE}"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A31C-B718-4EE4-80BB-998CA7F8B882}" type="slidenum">
              <a:rPr lang="en-US" smtClean="0"/>
              <a:t>‹#›</a:t>
            </a:fld>
            <a:endParaRPr lang="en-US"/>
          </a:p>
        </p:txBody>
      </p:sp>
    </p:spTree>
    <p:extLst>
      <p:ext uri="{BB962C8B-B14F-4D97-AF65-F5344CB8AC3E}">
        <p14:creationId xmlns:p14="http://schemas.microsoft.com/office/powerpoint/2010/main" val="178349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726133-F935-422D-9D4B-B48ED6384BAE}"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A31C-B718-4EE4-80BB-998CA7F8B882}" type="slidenum">
              <a:rPr lang="en-US" smtClean="0"/>
              <a:t>‹#›</a:t>
            </a:fld>
            <a:endParaRPr lang="en-US"/>
          </a:p>
        </p:txBody>
      </p:sp>
    </p:spTree>
    <p:extLst>
      <p:ext uri="{BB962C8B-B14F-4D97-AF65-F5344CB8AC3E}">
        <p14:creationId xmlns:p14="http://schemas.microsoft.com/office/powerpoint/2010/main" val="11925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726133-F935-422D-9D4B-B48ED6384BAE}"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A31C-B718-4EE4-80BB-998CA7F8B882}" type="slidenum">
              <a:rPr lang="en-US" smtClean="0"/>
              <a:t>‹#›</a:t>
            </a:fld>
            <a:endParaRPr lang="en-US"/>
          </a:p>
        </p:txBody>
      </p:sp>
    </p:spTree>
    <p:extLst>
      <p:ext uri="{BB962C8B-B14F-4D97-AF65-F5344CB8AC3E}">
        <p14:creationId xmlns:p14="http://schemas.microsoft.com/office/powerpoint/2010/main" val="45075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26133-F935-422D-9D4B-B48ED6384BAE}"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A31C-B718-4EE4-80BB-998CA7F8B882}" type="slidenum">
              <a:rPr lang="en-US" smtClean="0"/>
              <a:t>‹#›</a:t>
            </a:fld>
            <a:endParaRPr lang="en-US"/>
          </a:p>
        </p:txBody>
      </p:sp>
    </p:spTree>
    <p:extLst>
      <p:ext uri="{BB962C8B-B14F-4D97-AF65-F5344CB8AC3E}">
        <p14:creationId xmlns:p14="http://schemas.microsoft.com/office/powerpoint/2010/main" val="111523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726133-F935-422D-9D4B-B48ED6384BAE}"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A31C-B718-4EE4-80BB-998CA7F8B882}" type="slidenum">
              <a:rPr lang="en-US" smtClean="0"/>
              <a:t>‹#›</a:t>
            </a:fld>
            <a:endParaRPr lang="en-US"/>
          </a:p>
        </p:txBody>
      </p:sp>
    </p:spTree>
    <p:extLst>
      <p:ext uri="{BB962C8B-B14F-4D97-AF65-F5344CB8AC3E}">
        <p14:creationId xmlns:p14="http://schemas.microsoft.com/office/powerpoint/2010/main" val="264917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726133-F935-422D-9D4B-B48ED6384BAE}"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2A31C-B718-4EE4-80BB-998CA7F8B882}" type="slidenum">
              <a:rPr lang="en-US" smtClean="0"/>
              <a:t>‹#›</a:t>
            </a:fld>
            <a:endParaRPr lang="en-US"/>
          </a:p>
        </p:txBody>
      </p:sp>
    </p:spTree>
    <p:extLst>
      <p:ext uri="{BB962C8B-B14F-4D97-AF65-F5344CB8AC3E}">
        <p14:creationId xmlns:p14="http://schemas.microsoft.com/office/powerpoint/2010/main" val="80861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726133-F935-422D-9D4B-B48ED6384BAE}"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2A31C-B718-4EE4-80BB-998CA7F8B882}" type="slidenum">
              <a:rPr lang="en-US" smtClean="0"/>
              <a:t>‹#›</a:t>
            </a:fld>
            <a:endParaRPr lang="en-US"/>
          </a:p>
        </p:txBody>
      </p:sp>
    </p:spTree>
    <p:extLst>
      <p:ext uri="{BB962C8B-B14F-4D97-AF65-F5344CB8AC3E}">
        <p14:creationId xmlns:p14="http://schemas.microsoft.com/office/powerpoint/2010/main" val="296442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26133-F935-422D-9D4B-B48ED6384BAE}"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2A31C-B718-4EE4-80BB-998CA7F8B882}" type="slidenum">
              <a:rPr lang="en-US" smtClean="0"/>
              <a:t>‹#›</a:t>
            </a:fld>
            <a:endParaRPr lang="en-US"/>
          </a:p>
        </p:txBody>
      </p:sp>
    </p:spTree>
    <p:extLst>
      <p:ext uri="{BB962C8B-B14F-4D97-AF65-F5344CB8AC3E}">
        <p14:creationId xmlns:p14="http://schemas.microsoft.com/office/powerpoint/2010/main" val="8988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726133-F935-422D-9D4B-B48ED6384BAE}"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A31C-B718-4EE4-80BB-998CA7F8B882}" type="slidenum">
              <a:rPr lang="en-US" smtClean="0"/>
              <a:t>‹#›</a:t>
            </a:fld>
            <a:endParaRPr lang="en-US"/>
          </a:p>
        </p:txBody>
      </p:sp>
    </p:spTree>
    <p:extLst>
      <p:ext uri="{BB962C8B-B14F-4D97-AF65-F5344CB8AC3E}">
        <p14:creationId xmlns:p14="http://schemas.microsoft.com/office/powerpoint/2010/main" val="249529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726133-F935-422D-9D4B-B48ED6384BAE}"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A31C-B718-4EE4-80BB-998CA7F8B882}" type="slidenum">
              <a:rPr lang="en-US" smtClean="0"/>
              <a:t>‹#›</a:t>
            </a:fld>
            <a:endParaRPr lang="en-US"/>
          </a:p>
        </p:txBody>
      </p:sp>
    </p:spTree>
    <p:extLst>
      <p:ext uri="{BB962C8B-B14F-4D97-AF65-F5344CB8AC3E}">
        <p14:creationId xmlns:p14="http://schemas.microsoft.com/office/powerpoint/2010/main" val="130560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26133-F935-422D-9D4B-B48ED6384BAE}" type="datetimeFigureOut">
              <a:rPr lang="en-US" smtClean="0"/>
              <a:t>10/30/2018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2A31C-B718-4EE4-80BB-998CA7F8B882}" type="slidenum">
              <a:rPr lang="en-US" smtClean="0"/>
              <a:t>‹#›</a:t>
            </a:fld>
            <a:endParaRPr lang="en-US"/>
          </a:p>
        </p:txBody>
      </p:sp>
    </p:spTree>
    <p:extLst>
      <p:ext uri="{BB962C8B-B14F-4D97-AF65-F5344CB8AC3E}">
        <p14:creationId xmlns:p14="http://schemas.microsoft.com/office/powerpoint/2010/main" val="202869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embedded_systems/es_microcontroller.htm" TargetMode="External"/><Relationship Id="rId2" Type="http://schemas.openxmlformats.org/officeDocument/2006/relationships/hyperlink" Target="http://www.keil.com/docs/datashts/atmel/8051"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1226176" y="798917"/>
            <a:ext cx="9739648"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4800" b="1" dirty="0">
                <a:solidFill>
                  <a:srgbClr val="66FFFF"/>
                </a:solidFill>
                <a:latin typeface="Century Gothic" pitchFamily="34" charset="0"/>
              </a:rPr>
              <a:t>ECE-3003</a:t>
            </a:r>
          </a:p>
          <a:p>
            <a:pPr algn="ctr"/>
            <a:endParaRPr lang="en-US" altLang="en-US" sz="4800" b="1" dirty="0">
              <a:solidFill>
                <a:srgbClr val="66FFFF"/>
              </a:solidFill>
              <a:latin typeface="Century Gothic" pitchFamily="34" charset="0"/>
            </a:endParaRPr>
          </a:p>
          <a:p>
            <a:pPr algn="ctr"/>
            <a:r>
              <a:rPr lang="en-US" altLang="en-US" sz="4800" b="1" dirty="0">
                <a:solidFill>
                  <a:srgbClr val="66FFFF"/>
                </a:solidFill>
                <a:latin typeface="Century Gothic" pitchFamily="34" charset="0"/>
              </a:rPr>
              <a:t>Microcontroller and its Application</a:t>
            </a:r>
          </a:p>
          <a:p>
            <a:pPr algn="ctr"/>
            <a:endParaRPr lang="en-US" altLang="en-US" sz="4800" b="1" dirty="0">
              <a:solidFill>
                <a:srgbClr val="66FFFF"/>
              </a:solidFill>
              <a:latin typeface="Century Gothic" pitchFamily="34" charset="0"/>
            </a:endParaRPr>
          </a:p>
          <a:p>
            <a:pPr algn="ctr"/>
            <a:r>
              <a:rPr lang="en-US" altLang="en-US" sz="4800" b="1" dirty="0">
                <a:solidFill>
                  <a:srgbClr val="66FFFF"/>
                </a:solidFill>
                <a:latin typeface="Century Gothic" pitchFamily="34" charset="0"/>
              </a:rPr>
              <a:t>EVM-Electronic Voting Machine</a:t>
            </a:r>
          </a:p>
          <a:p>
            <a:pPr algn="ctr"/>
            <a:endParaRPr lang="en-US" altLang="en-US" sz="4800" b="1" dirty="0">
              <a:solidFill>
                <a:srgbClr val="66FFFF"/>
              </a:solidFill>
              <a:latin typeface="Century Gothic" pitchFamily="34" charset="0"/>
            </a:endParaRPr>
          </a:p>
          <a:p>
            <a:pPr algn="ctr"/>
            <a:endParaRPr lang="en-US" altLang="en-US" sz="4800" b="1" dirty="0">
              <a:solidFill>
                <a:srgbClr val="66FFFF"/>
              </a:solidFill>
              <a:latin typeface="Century Gothic" pitchFamily="34" charset="0"/>
            </a:endParaRPr>
          </a:p>
        </p:txBody>
      </p:sp>
    </p:spTree>
    <p:extLst>
      <p:ext uri="{BB962C8B-B14F-4D97-AF65-F5344CB8AC3E}">
        <p14:creationId xmlns:p14="http://schemas.microsoft.com/office/powerpoint/2010/main" val="80487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err="1"/>
              <a:t>Sanskar</a:t>
            </a:r>
            <a:r>
              <a:rPr lang="en-IN" dirty="0"/>
              <a:t> </a:t>
            </a:r>
            <a:r>
              <a:rPr lang="en-IN" dirty="0" err="1"/>
              <a:t>Biswal</a:t>
            </a:r>
            <a:r>
              <a:rPr lang="en-IN" dirty="0"/>
              <a:t>  	16BEC0403</a:t>
            </a:r>
          </a:p>
          <a:p>
            <a:pPr marL="0" indent="0">
              <a:buNone/>
            </a:pPr>
            <a:r>
              <a:rPr lang="en-IN" dirty="0" err="1"/>
              <a:t>Nitya</a:t>
            </a:r>
            <a:r>
              <a:rPr lang="en-IN" dirty="0"/>
              <a:t> Bhargava</a:t>
            </a:r>
            <a:r>
              <a:rPr lang="en-IN"/>
              <a:t>	16BEC0792</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76601" y="457200"/>
            <a:ext cx="5163597" cy="523220"/>
          </a:xfrm>
          <a:prstGeom prst="rect">
            <a:avLst/>
          </a:prstGeom>
          <a:noFill/>
        </p:spPr>
        <p:txBody>
          <a:bodyPr wrap="square" rtlCol="0">
            <a:spAutoFit/>
          </a:bodyPr>
          <a:lstStyle/>
          <a:p>
            <a:pPr algn="ctr"/>
            <a:r>
              <a:rPr lang="en-IN" sz="2800" b="1" dirty="0">
                <a:solidFill>
                  <a:srgbClr val="00FFFF"/>
                </a:solidFill>
                <a:effectLst>
                  <a:outerShdw blurRad="38100" dist="38100" dir="2700000" algn="tl">
                    <a:srgbClr val="000000">
                      <a:alpha val="43137"/>
                    </a:srgbClr>
                  </a:outerShdw>
                </a:effectLst>
                <a:latin typeface="Century Gothic" panose="020B0502020202020204" pitchFamily="34" charset="0"/>
              </a:rPr>
              <a:t>Group Members</a:t>
            </a:r>
            <a:endParaRPr lang="en-US" sz="2800" b="1" dirty="0">
              <a:solidFill>
                <a:srgbClr val="00FFFF"/>
              </a:solidFill>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273158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893" y="1606685"/>
            <a:ext cx="10515600" cy="4351338"/>
          </a:xfrm>
        </p:spPr>
        <p:txBody>
          <a:bodyPr>
            <a:normAutofit/>
          </a:bodyPr>
          <a:lstStyle/>
          <a:p>
            <a:pPr marL="0" indent="0" algn="just">
              <a:buNone/>
            </a:pPr>
            <a:r>
              <a:rPr lang="en-US" sz="2600" dirty="0"/>
              <a:t>Electronic voting machine has now replaced the traditional mechanism of voting due to several advantages like security, automatic counting etc. This project presents a way to develop an electronic voting machine which displays the count of votes on a 16x2 LCD interface. A user can get his/her vote register through a set of switches (one for each candidate). After every cast of vote, the subsequent count can be seen on LCD. The circuit uses 8051 microcontroller and the code for the project has been written in C.</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273"/>
            <a:ext cx="12192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flipH="1">
            <a:off x="3098012" y="256429"/>
            <a:ext cx="4358856" cy="523220"/>
          </a:xfrm>
          <a:prstGeom prst="rect">
            <a:avLst/>
          </a:prstGeom>
          <a:noFill/>
        </p:spPr>
        <p:txBody>
          <a:bodyPr wrap="square" rtlCol="0">
            <a:spAutoFit/>
          </a:bodyPr>
          <a:lstStyle/>
          <a:p>
            <a:pPr algn="ctr"/>
            <a:r>
              <a:rPr lang="en-IN" sz="2800" b="1" dirty="0">
                <a:solidFill>
                  <a:srgbClr val="33CCFF"/>
                </a:solidFill>
                <a:latin typeface="Century Gothic" panose="020B0502020202020204" pitchFamily="34" charset="0"/>
              </a:rPr>
              <a:t>Objective</a:t>
            </a:r>
            <a:endParaRPr lang="en-US" sz="2800" b="1" dirty="0">
              <a:solidFill>
                <a:srgbClr val="33CCFF"/>
              </a:solidFill>
              <a:latin typeface="Century Gothic" panose="020B0502020202020204" pitchFamily="34" charset="0"/>
            </a:endParaRPr>
          </a:p>
        </p:txBody>
      </p:sp>
    </p:spTree>
    <p:extLst>
      <p:ext uri="{BB962C8B-B14F-4D97-AF65-F5344CB8AC3E}">
        <p14:creationId xmlns:p14="http://schemas.microsoft.com/office/powerpoint/2010/main" val="300965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600200" y="314980"/>
            <a:ext cx="6553200" cy="523220"/>
          </a:xfrm>
          <a:prstGeom prst="rect">
            <a:avLst/>
          </a:prstGeom>
          <a:noFill/>
        </p:spPr>
        <p:txBody>
          <a:bodyPr wrap="square" rtlCol="0">
            <a:spAutoFit/>
          </a:bodyPr>
          <a:lstStyle/>
          <a:p>
            <a:pPr algn="ctr"/>
            <a:r>
              <a:rPr lang="en-US" altLang="en-US" sz="2800" b="1" dirty="0">
                <a:solidFill>
                  <a:srgbClr val="66FFFF"/>
                </a:solidFill>
                <a:latin typeface="Century Gothic" pitchFamily="34" charset="0"/>
              </a:rPr>
              <a:t>Introduction</a:t>
            </a:r>
          </a:p>
        </p:txBody>
      </p:sp>
      <p:sp>
        <p:nvSpPr>
          <p:cNvPr id="16" name="TextBox 2"/>
          <p:cNvSpPr txBox="1">
            <a:spLocks noChangeArrowheads="1"/>
          </p:cNvSpPr>
          <p:nvPr/>
        </p:nvSpPr>
        <p:spPr bwMode="auto">
          <a:xfrm>
            <a:off x="167426" y="1885187"/>
            <a:ext cx="1190007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indent="0" algn="just"/>
            <a:r>
              <a:rPr lang="en-US" sz="2000" dirty="0"/>
              <a:t> </a:t>
            </a:r>
            <a:r>
              <a:rPr lang="en-US" sz="2600" dirty="0"/>
              <a:t>The project is designed for eight contestants. Voters can poll their vote to any one of the contestant. In this project, one port is dedicated for 8 push-button switches for eight contestants, and a master switch for polling officer. A simple yet powerful program is written in assembly language and is burnt onto the microcontroller to accept votes and to keep counting the total votes polled. A Polling-officer switch (master) is provided to avoid multiple polling by a single voter. Every voter  gets approval from the polling officer. If the polling officer issues approval with his control switch, then only the voter can poll his vote.</a:t>
            </a:r>
          </a:p>
          <a:p>
            <a:pPr algn="just">
              <a:buFont typeface="Wingdings" panose="05000000000000000000" pitchFamily="2" charset="2"/>
              <a:buChar char="Ø"/>
            </a:pPr>
            <a:endParaRPr lang="en-US" sz="2600" dirty="0"/>
          </a:p>
        </p:txBody>
      </p:sp>
    </p:spTree>
    <p:extLst>
      <p:ext uri="{BB962C8B-B14F-4D97-AF65-F5344CB8AC3E}">
        <p14:creationId xmlns:p14="http://schemas.microsoft.com/office/powerpoint/2010/main" val="109865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2176530" y="333703"/>
            <a:ext cx="6553200" cy="523220"/>
          </a:xfrm>
          <a:prstGeom prst="rect">
            <a:avLst/>
          </a:prstGeom>
          <a:noFill/>
        </p:spPr>
        <p:txBody>
          <a:bodyPr wrap="square" rtlCol="0">
            <a:spAutoFit/>
          </a:bodyPr>
          <a:lstStyle/>
          <a:p>
            <a:pPr algn="ctr"/>
            <a:r>
              <a:rPr lang="en-US" altLang="en-US" sz="2800" b="1" dirty="0">
                <a:solidFill>
                  <a:srgbClr val="66FFFF"/>
                </a:solidFill>
                <a:latin typeface="Century Gothic" pitchFamily="34" charset="0"/>
              </a:rPr>
              <a:t>Block Diagram</a:t>
            </a:r>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24" t="8114" r="5016" b="4825"/>
          <a:stretch/>
        </p:blipFill>
        <p:spPr bwMode="auto">
          <a:xfrm>
            <a:off x="1236372" y="1550799"/>
            <a:ext cx="9028090" cy="4850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7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273"/>
            <a:ext cx="12192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a:spLocks noChangeArrowheads="1"/>
          </p:cNvSpPr>
          <p:nvPr/>
        </p:nvSpPr>
        <p:spPr bwMode="auto">
          <a:xfrm>
            <a:off x="3361386" y="283696"/>
            <a:ext cx="5287314"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3200" b="1" dirty="0">
                <a:solidFill>
                  <a:srgbClr val="00B0F0"/>
                </a:solidFill>
                <a:latin typeface="Century Gothic" pitchFamily="34" charset="0"/>
              </a:rPr>
              <a:t>Hardware Requirements</a:t>
            </a:r>
          </a:p>
        </p:txBody>
      </p:sp>
      <p:sp>
        <p:nvSpPr>
          <p:cNvPr id="16" name="Rectangle 15"/>
          <p:cNvSpPr/>
          <p:nvPr/>
        </p:nvSpPr>
        <p:spPr>
          <a:xfrm>
            <a:off x="343435" y="1505605"/>
            <a:ext cx="10500575" cy="4093428"/>
          </a:xfrm>
          <a:prstGeom prst="rect">
            <a:avLst/>
          </a:prstGeom>
        </p:spPr>
        <p:txBody>
          <a:bodyPr wrap="square">
            <a:spAutoFit/>
          </a:bodyPr>
          <a:lstStyle/>
          <a:p>
            <a:pPr marL="342900" indent="-342900" algn="just">
              <a:buFont typeface="Wingdings" panose="05000000000000000000" pitchFamily="2" charset="2"/>
              <a:buChar char="§"/>
            </a:pPr>
            <a:r>
              <a:rPr lang="en-US" sz="2600" dirty="0"/>
              <a:t>8051 series Microcontroller</a:t>
            </a:r>
          </a:p>
          <a:p>
            <a:pPr marL="342900" indent="-342900" algn="just">
              <a:buFont typeface="Wingdings" panose="05000000000000000000" pitchFamily="2" charset="2"/>
              <a:buChar char="§"/>
            </a:pPr>
            <a:r>
              <a:rPr lang="en-US" sz="2600" dirty="0"/>
              <a:t>Push Buttons</a:t>
            </a:r>
          </a:p>
          <a:p>
            <a:pPr marL="342900" indent="-342900" algn="just">
              <a:buFont typeface="Wingdings" panose="05000000000000000000" pitchFamily="2" charset="2"/>
              <a:buChar char="§"/>
            </a:pPr>
            <a:r>
              <a:rPr lang="en-US" sz="2600" dirty="0"/>
              <a:t>Transistors</a:t>
            </a:r>
          </a:p>
          <a:p>
            <a:pPr marL="342900" indent="-342900" algn="just">
              <a:buFont typeface="Wingdings" panose="05000000000000000000" pitchFamily="2" charset="2"/>
              <a:buChar char="§"/>
            </a:pPr>
            <a:r>
              <a:rPr lang="en-US" sz="2600" dirty="0"/>
              <a:t>Transformer</a:t>
            </a:r>
          </a:p>
          <a:p>
            <a:pPr marL="342900" indent="-342900" algn="just">
              <a:buFont typeface="Wingdings" panose="05000000000000000000" pitchFamily="2" charset="2"/>
              <a:buChar char="§"/>
            </a:pPr>
            <a:r>
              <a:rPr lang="en-US" sz="2600" dirty="0"/>
              <a:t>Voltage Regulator</a:t>
            </a:r>
          </a:p>
          <a:p>
            <a:pPr marL="342900" indent="-342900" algn="just">
              <a:buFont typeface="Wingdings" panose="05000000000000000000" pitchFamily="2" charset="2"/>
              <a:buChar char="§"/>
            </a:pPr>
            <a:r>
              <a:rPr lang="en-US" sz="2600" dirty="0"/>
              <a:t>LED</a:t>
            </a:r>
          </a:p>
          <a:p>
            <a:pPr marL="342900" indent="-342900" algn="just">
              <a:buFont typeface="Wingdings" panose="05000000000000000000" pitchFamily="2" charset="2"/>
              <a:buChar char="§"/>
            </a:pPr>
            <a:r>
              <a:rPr lang="en-US" sz="2600" dirty="0"/>
              <a:t>Resistors</a:t>
            </a:r>
          </a:p>
          <a:p>
            <a:pPr marL="342900" indent="-342900" algn="just">
              <a:buFont typeface="Wingdings" panose="05000000000000000000" pitchFamily="2" charset="2"/>
              <a:buChar char="§"/>
            </a:pPr>
            <a:r>
              <a:rPr lang="en-US" sz="2600" dirty="0"/>
              <a:t>Capacitor</a:t>
            </a:r>
          </a:p>
          <a:p>
            <a:pPr marL="342900" indent="-342900" algn="just">
              <a:buFont typeface="Wingdings" panose="05000000000000000000" pitchFamily="2" charset="2"/>
              <a:buChar char="§"/>
            </a:pPr>
            <a:r>
              <a:rPr lang="en-US" sz="2600" dirty="0"/>
              <a:t>EEPROM</a:t>
            </a:r>
          </a:p>
          <a:p>
            <a:pPr marL="342900" indent="-342900" algn="just">
              <a:buFont typeface="Wingdings" panose="05000000000000000000" pitchFamily="2" charset="2"/>
              <a:buChar char="§"/>
            </a:pPr>
            <a:r>
              <a:rPr lang="en-US" sz="2600" dirty="0"/>
              <a:t>Buzzer</a:t>
            </a:r>
          </a:p>
        </p:txBody>
      </p:sp>
    </p:spTree>
    <p:extLst>
      <p:ext uri="{BB962C8B-B14F-4D97-AF65-F5344CB8AC3E}">
        <p14:creationId xmlns:p14="http://schemas.microsoft.com/office/powerpoint/2010/main" val="212570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273"/>
            <a:ext cx="12192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flipH="1">
            <a:off x="3098012" y="256429"/>
            <a:ext cx="4358856" cy="523220"/>
          </a:xfrm>
          <a:prstGeom prst="rect">
            <a:avLst/>
          </a:prstGeom>
          <a:noFill/>
        </p:spPr>
        <p:txBody>
          <a:bodyPr wrap="square" rtlCol="0">
            <a:spAutoFit/>
          </a:bodyPr>
          <a:lstStyle/>
          <a:p>
            <a:pPr algn="ctr"/>
            <a:r>
              <a:rPr lang="en-IN" sz="2800" b="1" dirty="0">
                <a:solidFill>
                  <a:srgbClr val="00B0F0"/>
                </a:solidFill>
                <a:latin typeface="Century Gothic" panose="020B0502020202020204" pitchFamily="34" charset="0"/>
              </a:rPr>
              <a:t>Setup</a:t>
            </a:r>
            <a:endParaRPr lang="en-US" sz="2800" b="1" dirty="0">
              <a:solidFill>
                <a:srgbClr val="00B0F0"/>
              </a:solidFill>
              <a:latin typeface="Century Gothic" panose="020B0502020202020204" pitchFamily="34" charset="0"/>
            </a:endParaRPr>
          </a:p>
        </p:txBody>
      </p:sp>
      <p:pic>
        <p:nvPicPr>
          <p:cNvPr id="6" name="Picture 5">
            <a:extLst>
              <a:ext uri="{FF2B5EF4-FFF2-40B4-BE49-F238E27FC236}">
                <a16:creationId xmlns:a16="http://schemas.microsoft.com/office/drawing/2014/main" id="{FA47667D-F7AE-4EC6-8638-BB5D030C21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8559" y="1819922"/>
            <a:ext cx="7891262" cy="4438835"/>
          </a:xfrm>
          <a:prstGeom prst="rect">
            <a:avLst/>
          </a:prstGeom>
        </p:spPr>
      </p:pic>
    </p:spTree>
    <p:extLst>
      <p:ext uri="{BB962C8B-B14F-4D97-AF65-F5344CB8AC3E}">
        <p14:creationId xmlns:p14="http://schemas.microsoft.com/office/powerpoint/2010/main" val="373793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2412663" y="399287"/>
            <a:ext cx="6553200" cy="523220"/>
          </a:xfrm>
          <a:prstGeom prst="rect">
            <a:avLst/>
          </a:prstGeom>
          <a:noFill/>
        </p:spPr>
        <p:txBody>
          <a:bodyPr wrap="square" rtlCol="0">
            <a:spAutoFit/>
          </a:bodyPr>
          <a:lstStyle/>
          <a:p>
            <a:pPr algn="ctr"/>
            <a:r>
              <a:rPr lang="en-US" altLang="en-US" sz="2800" b="1" dirty="0">
                <a:solidFill>
                  <a:srgbClr val="66FFFF"/>
                </a:solidFill>
                <a:latin typeface="Century Gothic" pitchFamily="34" charset="0"/>
              </a:rPr>
              <a:t>Applications</a:t>
            </a:r>
          </a:p>
        </p:txBody>
      </p:sp>
      <p:sp>
        <p:nvSpPr>
          <p:cNvPr id="14" name="Rectangle 13"/>
          <p:cNvSpPr/>
          <p:nvPr/>
        </p:nvSpPr>
        <p:spPr>
          <a:xfrm>
            <a:off x="570964" y="1932911"/>
            <a:ext cx="11135932" cy="3693319"/>
          </a:xfrm>
          <a:prstGeom prst="rect">
            <a:avLst/>
          </a:prstGeom>
        </p:spPr>
        <p:txBody>
          <a:bodyPr wrap="square">
            <a:spAutoFit/>
          </a:bodyPr>
          <a:lstStyle/>
          <a:p>
            <a:pPr marL="342900" indent="-342900" algn="just">
              <a:buFont typeface="Wingdings" panose="05000000000000000000" pitchFamily="2" charset="2"/>
              <a:buChar char="§"/>
            </a:pPr>
            <a:r>
              <a:rPr lang="en-US" sz="2600" dirty="0"/>
              <a:t>Fast track voting which could be used in small scale elections, like resident welfare association, “panchayat” level election and other society level elections.</a:t>
            </a:r>
          </a:p>
          <a:p>
            <a:pPr marL="342900" indent="-342900" algn="just">
              <a:buFont typeface="Wingdings" panose="05000000000000000000" pitchFamily="2" charset="2"/>
              <a:buChar char="§"/>
            </a:pPr>
            <a:endParaRPr lang="en-US" sz="2600" dirty="0"/>
          </a:p>
          <a:p>
            <a:pPr marL="342900" indent="-342900" algn="just">
              <a:buFont typeface="Wingdings" panose="05000000000000000000" pitchFamily="2" charset="2"/>
              <a:buChar char="§"/>
            </a:pPr>
            <a:r>
              <a:rPr lang="en-US" sz="2600" dirty="0"/>
              <a:t>It could also be used to conduct opinion polls during annual share holders meeting.</a:t>
            </a:r>
          </a:p>
          <a:p>
            <a:pPr marL="342900" indent="-342900" algn="just">
              <a:buFont typeface="Wingdings" panose="05000000000000000000" pitchFamily="2" charset="2"/>
              <a:buChar char="§"/>
            </a:pPr>
            <a:endParaRPr lang="en-US" sz="2600" dirty="0"/>
          </a:p>
          <a:p>
            <a:pPr marL="342900" indent="-342900" algn="just">
              <a:buFont typeface="Wingdings" panose="05000000000000000000" pitchFamily="2" charset="2"/>
              <a:buChar char="§"/>
            </a:pPr>
            <a:r>
              <a:rPr lang="en-US" sz="2600" dirty="0"/>
              <a:t>It could also be used to conduct general assembly elections in school and colleges to introduce idea about democracy.</a:t>
            </a:r>
          </a:p>
        </p:txBody>
      </p:sp>
      <p:sp>
        <p:nvSpPr>
          <p:cNvPr id="2" name="AutoShape 2" descr="Image result for lcd display 16x2"/>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lcd display 16x2"/>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50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893" y="1606685"/>
            <a:ext cx="10515600" cy="4351338"/>
          </a:xfrm>
        </p:spPr>
        <p:txBody>
          <a:bodyPr>
            <a:normAutofit/>
          </a:bodyPr>
          <a:lstStyle/>
          <a:p>
            <a:pPr algn="just"/>
            <a:r>
              <a:rPr lang="sv-SE" sz="2600" dirty="0">
                <a:hlinkClick r:id="rId2"/>
              </a:rPr>
              <a:t>www.keil.com/docs/datashts/atmel/8051</a:t>
            </a:r>
            <a:endParaRPr lang="sv-SE" sz="2600" dirty="0"/>
          </a:p>
          <a:p>
            <a:pPr algn="just"/>
            <a:r>
              <a:rPr lang="sv-SE" sz="2600" dirty="0">
                <a:hlinkClick r:id="rId3"/>
              </a:rPr>
              <a:t>https://www.tutorialspoint.com/embedded_systems/es_microcontroller.htm</a:t>
            </a:r>
            <a:endParaRPr lang="sv-SE" sz="2600" dirty="0"/>
          </a:p>
          <a:p>
            <a:pPr algn="just"/>
            <a:r>
              <a:rPr lang="en-US" sz="2600" dirty="0">
                <a:hlinkClick r:id="rId4"/>
              </a:rPr>
              <a:t>www.google.com</a:t>
            </a:r>
            <a:endParaRPr lang="en-US" sz="2600" dirty="0"/>
          </a:p>
          <a:p>
            <a:pPr algn="just"/>
            <a:endParaRPr lang="en-US" sz="2600" dirty="0"/>
          </a:p>
        </p:txBody>
      </p:sp>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7273"/>
            <a:ext cx="12192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flipH="1">
            <a:off x="3098012" y="256429"/>
            <a:ext cx="4358856" cy="523220"/>
          </a:xfrm>
          <a:prstGeom prst="rect">
            <a:avLst/>
          </a:prstGeom>
          <a:noFill/>
        </p:spPr>
        <p:txBody>
          <a:bodyPr wrap="square" rtlCol="0">
            <a:spAutoFit/>
          </a:bodyPr>
          <a:lstStyle/>
          <a:p>
            <a:pPr algn="ctr"/>
            <a:r>
              <a:rPr lang="en-IN" sz="2800" b="1" dirty="0">
                <a:solidFill>
                  <a:srgbClr val="00B0F0"/>
                </a:solidFill>
                <a:latin typeface="Century Gothic" panose="020B0502020202020204" pitchFamily="34" charset="0"/>
              </a:rPr>
              <a:t>References</a:t>
            </a:r>
            <a:endParaRPr lang="en-US" sz="2800" b="1" dirty="0">
              <a:solidFill>
                <a:srgbClr val="00B0F0"/>
              </a:solidFill>
              <a:latin typeface="Century Gothic" panose="020B0502020202020204" pitchFamily="34" charset="0"/>
            </a:endParaRPr>
          </a:p>
        </p:txBody>
      </p:sp>
    </p:spTree>
    <p:extLst>
      <p:ext uri="{BB962C8B-B14F-4D97-AF65-F5344CB8AC3E}">
        <p14:creationId xmlns:p14="http://schemas.microsoft.com/office/powerpoint/2010/main" val="2423214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322</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Sanskar Biswal</cp:lastModifiedBy>
  <cp:revision>13</cp:revision>
  <dcterms:created xsi:type="dcterms:W3CDTF">2018-08-08T18:56:17Z</dcterms:created>
  <dcterms:modified xsi:type="dcterms:W3CDTF">2018-10-30T15:57:12Z</dcterms:modified>
</cp:coreProperties>
</file>