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4" r:id="rId4"/>
    <p:sldId id="265" r:id="rId5"/>
    <p:sldId id="266" r:id="rId6"/>
    <p:sldId id="268" r:id="rId7"/>
    <p:sldId id="269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57e306363271f7b/Documents/Copy%20of%20Interactive%20Excel%20Dashboard%20_%20Sample%20Data%20_%20ExcelFind.com%20%20almost%20do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57e306363271f7b/Documents/Copy%20of%20Interactive%20Excel%20Dashboard%20_%20Sample%20Data%20_%20ExcelFind.com%20%20almost%20don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https://d.docs.live.net/657e306363271f7b/Documents/Copy%20of%20Interactive%20Excel%20Dashboard%20_%20Sample%20Data%20_%20ExcelFind.com%20%20almost%20don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Interactive Excel Dashboard _ Sample Data _ ExcelFind.com  almost done.xlsx]Sheet14!PivotTable7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customer</a:t>
            </a:r>
            <a:r>
              <a:rPr lang="en-US" sz="1800" b="0" i="0" baseline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 revenue</a:t>
            </a:r>
            <a:endParaRPr lang="en-US" sz="1800" b="0" i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c:rich>
      </c:tx>
      <c:layout>
        <c:manualLayout>
          <c:xMode val="edge"/>
          <c:yMode val="edge"/>
          <c:x val="0.20634751785591371"/>
          <c:y val="0.110090405365995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43207501236258511"/>
          <c:y val="0.26885316418780986"/>
          <c:w val="0.50454334512533761"/>
          <c:h val="0.6237474482356372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Sheet14!$B$3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Sheet14!$A$4:$A$9</c:f>
              <c:strCache>
                <c:ptCount val="5"/>
                <c:pt idx="0">
                  <c:v>Company A</c:v>
                </c:pt>
                <c:pt idx="1">
                  <c:v>Company B</c:v>
                </c:pt>
                <c:pt idx="2">
                  <c:v>Company C</c:v>
                </c:pt>
                <c:pt idx="3">
                  <c:v>Company D</c:v>
                </c:pt>
                <c:pt idx="4">
                  <c:v>Company E</c:v>
                </c:pt>
              </c:strCache>
            </c:strRef>
          </c:cat>
          <c:val>
            <c:numRef>
              <c:f>Sheet14!$B$4:$B$9</c:f>
              <c:numCache>
                <c:formatCode>General</c:formatCode>
                <c:ptCount val="5"/>
                <c:pt idx="0">
                  <c:v>11271</c:v>
                </c:pt>
                <c:pt idx="1">
                  <c:v>4335</c:v>
                </c:pt>
                <c:pt idx="2">
                  <c:v>18207</c:v>
                </c:pt>
                <c:pt idx="3">
                  <c:v>15895</c:v>
                </c:pt>
                <c:pt idx="4">
                  <c:v>5202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37-461B-9E1C-0B828D3D4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89195904"/>
        <c:axId val="989192544"/>
      </c:barChart>
      <c:catAx>
        <c:axId val="9891959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9192544"/>
        <c:crosses val="autoZero"/>
        <c:auto val="1"/>
        <c:lblAlgn val="ctr"/>
        <c:lblOffset val="100"/>
        <c:noMultiLvlLbl val="0"/>
      </c:catAx>
      <c:valAx>
        <c:axId val="989192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9195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Interactive Excel Dashboard _ Sample Data _ ExcelFind.com  almost done.xlsx]Sheet13!PivotTable5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sales by</a:t>
            </a:r>
            <a:r>
              <a:rPr lang="en-US" sz="1800" b="0" i="0" baseline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 employees</a:t>
            </a:r>
            <a:endParaRPr lang="en-US" sz="1800" b="0" i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c:rich>
      </c:tx>
      <c:layout>
        <c:manualLayout>
          <c:xMode val="edge"/>
          <c:yMode val="edge"/>
          <c:x val="0.16230959674373716"/>
          <c:y val="6.6208038353186741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632765064094005"/>
          <c:y val="8.1718437666820382E-2"/>
          <c:w val="0.57621890509306062"/>
          <c:h val="0.77913133814712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Sheet13!$B$1:$B$2</c:f>
              <c:strCache>
                <c:ptCount val="1"/>
                <c:pt idx="0">
                  <c:v>Andrew James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Sheet13!$A$3:$A$5</c:f>
              <c:strCache>
                <c:ptCount val="2"/>
                <c:pt idx="0">
                  <c:v>2018</c:v>
                </c:pt>
                <c:pt idx="1">
                  <c:v>2019</c:v>
                </c:pt>
              </c:strCache>
            </c:strRef>
          </c:cat>
          <c:val>
            <c:numRef>
              <c:f>Sheet13!$B$3:$B$5</c:f>
              <c:numCache>
                <c:formatCode>General</c:formatCode>
                <c:ptCount val="2"/>
                <c:pt idx="0">
                  <c:v>138437</c:v>
                </c:pt>
                <c:pt idx="1">
                  <c:v>105244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26-4287-9A4B-53E5834F09A1}"/>
            </c:ext>
          </c:extLst>
        </c:ser>
        <c:ser>
          <c:idx val="1"/>
          <c:order val="1"/>
          <c:tx>
            <c:strRef>
              <c:f>Sheet13!$C$1:$C$2</c:f>
              <c:strCache>
                <c:ptCount val="1"/>
                <c:pt idx="0">
                  <c:v>Anna Weber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Sheet13!$A$3:$A$5</c:f>
              <c:strCache>
                <c:ptCount val="2"/>
                <c:pt idx="0">
                  <c:v>2018</c:v>
                </c:pt>
                <c:pt idx="1">
                  <c:v>2019</c:v>
                </c:pt>
              </c:strCache>
            </c:strRef>
          </c:cat>
          <c:val>
            <c:numRef>
              <c:f>Sheet13!$C$3:$C$5</c:f>
              <c:numCache>
                <c:formatCode>General</c:formatCode>
                <c:ptCount val="2"/>
                <c:pt idx="0">
                  <c:v>141614</c:v>
                </c:pt>
                <c:pt idx="1">
                  <c:v>134764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26-4287-9A4B-53E5834F09A1}"/>
            </c:ext>
          </c:extLst>
        </c:ser>
        <c:ser>
          <c:idx val="2"/>
          <c:order val="2"/>
          <c:tx>
            <c:strRef>
              <c:f>Sheet13!$D$1:$D$2</c:f>
              <c:strCache>
                <c:ptCount val="1"/>
                <c:pt idx="0">
                  <c:v>Anne Lee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Sheet13!$A$3:$A$5</c:f>
              <c:strCache>
                <c:ptCount val="2"/>
                <c:pt idx="0">
                  <c:v>2018</c:v>
                </c:pt>
                <c:pt idx="1">
                  <c:v>2019</c:v>
                </c:pt>
              </c:strCache>
            </c:strRef>
          </c:cat>
          <c:val>
            <c:numRef>
              <c:f>Sheet13!$D$3:$D$5</c:f>
              <c:numCache>
                <c:formatCode>General</c:formatCode>
                <c:ptCount val="2"/>
                <c:pt idx="0">
                  <c:v>127145</c:v>
                </c:pt>
                <c:pt idx="1">
                  <c:v>114049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426-4287-9A4B-53E5834F09A1}"/>
            </c:ext>
          </c:extLst>
        </c:ser>
        <c:ser>
          <c:idx val="3"/>
          <c:order val="3"/>
          <c:tx>
            <c:strRef>
              <c:f>Sheet13!$E$1:$E$2</c:f>
              <c:strCache>
                <c:ptCount val="1"/>
                <c:pt idx="0">
                  <c:v>Ben Wallace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Sheet13!$A$3:$A$5</c:f>
              <c:strCache>
                <c:ptCount val="2"/>
                <c:pt idx="0">
                  <c:v>2018</c:v>
                </c:pt>
                <c:pt idx="1">
                  <c:v>2019</c:v>
                </c:pt>
              </c:strCache>
            </c:strRef>
          </c:cat>
          <c:val>
            <c:numRef>
              <c:f>Sheet13!$E$3:$E$5</c:f>
              <c:numCache>
                <c:formatCode>General</c:formatCode>
                <c:ptCount val="2"/>
                <c:pt idx="0">
                  <c:v>135455</c:v>
                </c:pt>
                <c:pt idx="1">
                  <c:v>120302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426-4287-9A4B-53E5834F09A1}"/>
            </c:ext>
          </c:extLst>
        </c:ser>
        <c:ser>
          <c:idx val="4"/>
          <c:order val="4"/>
          <c:tx>
            <c:strRef>
              <c:f>Sheet13!$F$1:$F$2</c:f>
              <c:strCache>
                <c:ptCount val="1"/>
                <c:pt idx="0">
                  <c:v>Kim Fishman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Sheet13!$A$3:$A$5</c:f>
              <c:strCache>
                <c:ptCount val="2"/>
                <c:pt idx="0">
                  <c:v>2018</c:v>
                </c:pt>
                <c:pt idx="1">
                  <c:v>2019</c:v>
                </c:pt>
              </c:strCache>
            </c:strRef>
          </c:cat>
          <c:val>
            <c:numRef>
              <c:f>Sheet13!$F$3:$F$5</c:f>
              <c:numCache>
                <c:formatCode>General</c:formatCode>
                <c:ptCount val="2"/>
                <c:pt idx="0">
                  <c:v>126344</c:v>
                </c:pt>
                <c:pt idx="1">
                  <c:v>105444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426-4287-9A4B-53E5834F09A1}"/>
            </c:ext>
          </c:extLst>
        </c:ser>
        <c:ser>
          <c:idx val="5"/>
          <c:order val="5"/>
          <c:tx>
            <c:strRef>
              <c:f>Sheet13!$G$1:$G$2</c:f>
              <c:strCache>
                <c:ptCount val="1"/>
                <c:pt idx="0">
                  <c:v>Laura Larsen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Sheet13!$A$3:$A$5</c:f>
              <c:strCache>
                <c:ptCount val="2"/>
                <c:pt idx="0">
                  <c:v>2018</c:v>
                </c:pt>
                <c:pt idx="1">
                  <c:v>2019</c:v>
                </c:pt>
              </c:strCache>
            </c:strRef>
          </c:cat>
          <c:val>
            <c:numRef>
              <c:f>Sheet13!$G$3:$G$5</c:f>
              <c:numCache>
                <c:formatCode>General</c:formatCode>
                <c:ptCount val="2"/>
                <c:pt idx="0">
                  <c:v>176838</c:v>
                </c:pt>
                <c:pt idx="1">
                  <c:v>99493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426-4287-9A4B-53E5834F09A1}"/>
            </c:ext>
          </c:extLst>
        </c:ser>
        <c:ser>
          <c:idx val="6"/>
          <c:order val="6"/>
          <c:tx>
            <c:strRef>
              <c:f>Sheet13!$H$1:$H$2</c:f>
              <c:strCache>
                <c:ptCount val="1"/>
                <c:pt idx="0">
                  <c:v>Michael Fox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Sheet13!$A$3:$A$5</c:f>
              <c:strCache>
                <c:ptCount val="2"/>
                <c:pt idx="0">
                  <c:v>2018</c:v>
                </c:pt>
                <c:pt idx="1">
                  <c:v>2019</c:v>
                </c:pt>
              </c:strCache>
            </c:strRef>
          </c:cat>
          <c:val>
            <c:numRef>
              <c:f>Sheet13!$H$3:$H$5</c:f>
              <c:numCache>
                <c:formatCode>General</c:formatCode>
                <c:ptCount val="2"/>
                <c:pt idx="0">
                  <c:v>155111</c:v>
                </c:pt>
                <c:pt idx="1">
                  <c:v>96679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426-4287-9A4B-53E5834F09A1}"/>
            </c:ext>
          </c:extLst>
        </c:ser>
        <c:ser>
          <c:idx val="7"/>
          <c:order val="7"/>
          <c:tx>
            <c:strRef>
              <c:f>Sheet13!$I$1:$I$2</c:f>
              <c:strCache>
                <c:ptCount val="1"/>
                <c:pt idx="0">
                  <c:v>Oscar Knox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Sheet13!$A$3:$A$5</c:f>
              <c:strCache>
                <c:ptCount val="2"/>
                <c:pt idx="0">
                  <c:v>2018</c:v>
                </c:pt>
                <c:pt idx="1">
                  <c:v>2019</c:v>
                </c:pt>
              </c:strCache>
            </c:strRef>
          </c:cat>
          <c:val>
            <c:numRef>
              <c:f>Sheet13!$I$3:$I$5</c:f>
              <c:numCache>
                <c:formatCode>General</c:formatCode>
                <c:ptCount val="2"/>
                <c:pt idx="0">
                  <c:v>157207</c:v>
                </c:pt>
                <c:pt idx="1">
                  <c:v>94465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426-4287-9A4B-53E5834F09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6364512"/>
        <c:axId val="1176366912"/>
      </c:barChart>
      <c:catAx>
        <c:axId val="117636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366912"/>
        <c:crosses val="autoZero"/>
        <c:auto val="1"/>
        <c:lblAlgn val="ctr"/>
        <c:lblOffset val="100"/>
        <c:noMultiLvlLbl val="0"/>
      </c:catAx>
      <c:valAx>
        <c:axId val="117636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11111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36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'[Copy of Interactive Excel Dashboard _ Sample Data _ ExcelFind.com  almost done.xlsx]Sheet4'!$B$8:$E$8</cx:f>
        <cx:lvl ptCount="4">
          <cx:pt idx="0">Arizona</cx:pt>
          <cx:pt idx="1">California</cx:pt>
          <cx:pt idx="2">New Mexico</cx:pt>
          <cx:pt idx="3">Texas</cx:pt>
        </cx:lvl>
      </cx:strDim>
      <cx:numDim type="colorVal">
        <cx:f dir="row">'[Copy of Interactive Excel Dashboard _ Sample Data _ ExcelFind.com  almost done.xlsx]Sheet4'!$B$9:$E$9</cx:f>
        <cx:nf dir="row">'[Copy of Interactive Excel Dashboard _ Sample Data _ ExcelFind.com  almost done.xlsx]Sheet4'!$A$9</cx:nf>
        <cx:lvl ptCount="4" formatCode="General" name="Sum of Revenue">
          <cx:pt idx="0">495353</cx:pt>
          <cx:pt idx="1">495353</cx:pt>
          <cx:pt idx="2">495353</cx:pt>
          <cx:pt idx="3">495353</cx:pt>
        </cx:lvl>
      </cx:numDim>
    </cx:data>
  </cx:chartData>
  <cx:chart>
    <cx:title pos="t" align="ctr" overlay="1">
      <cx:tx>
        <cx:txData>
          <cx:v>REGION  REVENUE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>
              <a:solidFill>
                <a:schemeClr val="tx1">
                  <a:lumMod val="95000"/>
                  <a:lumOff val="5000"/>
                </a:schemeClr>
              </a:solidFill>
            </a:defRPr>
          </a:pPr>
          <a:r>
            <a:rPr lang="en-US" sz="1400" b="0" i="0" u="none" strike="noStrike" baseline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rPr>
            <a:t>REGION  REVENUE</a:t>
          </a:r>
        </a:p>
      </cx:txPr>
    </cx:title>
    <cx:plotArea>
      <cx:plotAreaRegion>
        <cx:plotSurface>
          <cx:spPr>
            <a:noFill/>
            <a:ln>
              <a:noFill/>
            </a:ln>
          </cx:spPr>
        </cx:plotSurface>
        <cx:series layoutId="regionMap" uniqueId="{D43D332C-7577-4E62-867F-580668B0EB4F}">
          <cx:tx>
            <cx:txData>
              <cx:f>'[Copy of Interactive Excel Dashboard _ Sample Data _ ExcelFind.com  almost done.xlsx]Sheet4'!$A$9</cx:f>
              <cx:v>Sum of Revenue</cx:v>
            </cx:txData>
          </cx:tx>
          <cx:dataId val="0"/>
          <cx:layoutPr>
            <cx:geography cultureLanguage="en-US" cultureRegion="IN" attribution="Powered by Bing">
              <cx:geoCache provider="{E9337A44-BEBE-4D9F-B70C-5C5E7DAFC167}">
                <cx:binary>7Htpb9w41u5fCfL5Ks2d1GB6gFeqKpf3NekkXwS37YjUQlGkFkq//p5K0j2OO5OevhhcYIA3CBLY
KokUz/Y8zzn194f4t4fm6d6/im1jw98e4s+v9TC4v/30U3jQT+19eNOaB9+F7tPw5qFrf+o+fTIP
Tz89+vvZ2PIngjD76UHf++Epvv7H3+Fp5VN31j3cD6az1+OTX26ewtgM4QfXvnvp1f1ja+zGhMGb
hwH//Pp/vFk7e//61ZMdzLDcLe7p59fffOj1q59ePuoPy75qYGfD+Aj3UvaGpJQQhVn6+Y98/arp
bPn1coIxfiME46ngAh3+4N/Wvrhv4f5/Y0Oft3P/+OifQoAX+vz/sxu/2T38/uPrVw/daIfDoZVw
fj+/fmvN8PT46na4H57C61cmdPmXD+Td4RXe3n5+55++PfZ//P3FL+AUXvzmmWVeHtmfXfqDYfL7
xnzqvDX/SdvIN4QzIVKcfj76w9l/a5v0jcCSSMzwF+N9a5t/b0/fN8/ze19YKP+f/0oLXTzNr86f
onnofjul/0j0MIIpGOBLcCD6wkJIvMFI0RSpF3Hz7+3m+7Z5fu8L21yc/1fa5u4p3kNk/8eSGn7D
BFVMYfzdwEnTN5RSkkpJvsSN+m3tL0ntT7fzfbt8ve2FSe7e/1eY5Mc597llvvnkXy036RuOKJeI
i28jBUyCsKIMI/57Hfqy6BeTvKgB/3o/3zfNi9u/eYX/TwXmXxef3+vz5n64334u7M/qz4+vfn5d
QBsvbv1RKH05u+NHKP5CKPbMgoeHfL3zy6n/YsJDZ4Oxv8XHs7ue7sPw8+tEiTcKCcIxJ1xJlSIw
7Pz0+VJK3iiFBcQYg2CUgCBev7KdH/TPr5l8A2mRQITCFSIlhW2Ebvx8ibxhKZUo5YIRpFLY4W8v
edU1Swn7efHzKzu2V52xQ/j5NSzhvnzqsFWm0pRLThFhFJ6GBT1cf7i/AdQGH8b/h2Ck65FrcZqW
nd/7Fscrjq3fr8tSr/ngA4eC/jui+rqBP1tQEoFShjlSAsOLPV+whrd2xLX8lHKiNniazdGajvFK
NKrfl0vAFz9ej3/nBSUTcF5pSpUi6Nv10kqsISWSncpOi/sqhQVoVeG7wCdz9OOlICu+PEswNdia
AxaUiL14Na9nXY41Zqd1O/N7Iyu/58NqXCZIiS+GdU3fybrCF77g8ebHS3/nLcGTOHiDQjiV+IUZ
576eFpR4dhpIxY6tcphkCbdq006lbfMfL4ahNr98UfBAnBIusBLqECPPbRi7JrQyGnY6dwIWks6j
KZsr1Jh8GmRVZpZWTp+0MQaVL15P4T3DXaM3sTFJjohNz368oz++PuALJQTACCkkIwfLPPPiCuti
bMqCnaqZweumbW+OUFLDP/9va2EMQYPBhcFxXjhUWVHU6GVhpzTM+GJkSXiUQxtvxoq4Dz9+rcM5
fhucApiTYvxQEBTi5NvXMoPziehGdjoV+lMgId2OpE3+xJrfOztIQoCQYTHIUi+MiaaKyYE07HSt
Q3daqUm7TAmX5HitE5P9+I3w4XRevhIFRE4EZXCE6oWlVEHxtCaYnlbE1O2GTrAmLpIgssYH90H1
Nb9nYoEgNWm8WfRAj8upoMd/so0/erBADNIeOoQqA3r37ckWBJOiEDU7jWogJ7S2OMn6IlVnLgng
oX3attu6Jl5kyzouePM5eLkL5ggyiN//eDffswBjNGXpwdISvfCouklFbGsHwTsV8QYQ25zNduxO
mfPp9q8vJQD6cSyhtJCXHhWd8p2XPT01HI43TUsI2aSJkOqVAEv8eLFvawukb8ZQimTKoLLIP7qv
00PX9L1LTooFVWuWJN59sLRxH9ZZxavJLpAdfrwiPtjtn+51WFIqqI1QuMGbGT1U1OeJwNUrI0AJ
0xNUeHPElE2aLPgQb8ScxBsTCrAr5Wu80qoid6aEkGrj0J3KxLp5o4zo92sP5e9zBhlY7QI4ADFr
VuhkxRuDuz87JP65xD7bMxR+CdkUHDFFlAoojd/u2apYsdhSdhIa1O7QqtddZ0SyK3Gox6xD7RLL
vGkq3xV5V7lFbDE87Nr7pGm3S9XAHou2AEMWvBweV9oOj5HU4LqpXiGuSJ9A5kW+wlPG8VyXGS5T
dt9rFW8a0fs9quA2jwQ9lgvctwkVocczqfoPwyS7U1UyeuIrOMBsqavlqjRN4rcC6MO7YdVJleu0
6PEeBw6PDlL7edOmWtR5401Bs3I0VBw1toc1FJy0CHq56nuFUMYmRnQ2Gocvgu7AQxzD7sPSyWE9
Soo1FSezo91pGMrWbxaPrT6pGz081lXTf5DOEnfSYrPcYAWoJSFDMmWrq0vzES8pmEyuVNR1Nqu5
eNc3HfjeUIv72hDwdlYRfr/gNDwG7A4Vepr4fbvU5MGtBdlPvexvvBjaIz7LPpemZFMG+Xfi2Zxy
qDB4wfguoT0EaVTqjBV1ktPI4EQLU7xbGDFHBaXh0YdBbZKO4LthJXA+6VzImxDK9R2ZeHh0KQM7
tWJO3+How2PdloRkgg7pdg0FprlafPpudAt8KikWepwWFp7SVgu+Wwc4Nzai0H+pqBYq9c4F0dBs
abWv9iWLQ5MtUoJnMy3YkrV2WeWJPgCTpJLxquzb9AxVJN7U3SLitkFJIjbcNviiNz14TU0Rv5ei
htNcqsoN+dSpxeYTKqQ4cYd8mUyyD0eBTX1zRCKBzQC7qdutH6Auik5D/HWoXMptuyp8oZO2AVPy
dlB50al+3siFQb0Z6qJoMmwp+PJUJem7gAp4rBpGtYkJjVcOK6hFwyDruFsaqMvZYDmhuaPler7K
Zi1zbFp+P3U9vxd6TEkWrE+bDV+wvy3pSvbrOpdyQ0rBPtppsndqNct500/Npg+xw1mVNFjtsEH+
xDTddFw2CywTmhjz2a7duEGhEHdNs5o5Q0LZOpO8Wi4UUui0ZbpzWVunaW54oHnkCcsXuy53dYr4
duy0cyc1WgwgI1HrbEXBXg8uKJtVxdg+ddwPnxRbu2NO5HgBYuNo8yVWRczHGjJTvjaQuGbkPBxC
srj3oql92AW+iIe4SrwJg7VnXUC+3CGq5JylozMbXHX2aOrG7iKtJjzndg36Y0kTnslucOeL0OKo
t0txipdB9kcqzOKDM+2wW6xbP4py7k4oa8slizNbP9qmr7eckzUPeAIzqoJPeV3P9mPlKjls7KTD
pkZeHh3AaMhk7APZeN8m2x4wYDYBeNm1igyHxFRktkPFzViH5NjWvTuuvA67hY/LU1F281YnJrle
0q59b+qJ5c1ih8xZU2dVH0wma38vBwbxYdZkU5BW5+Pk8a51HTxIJRcsagTpnxZdl9WearwRsqHd
kNd9KinPvJCq7A6Wd/MZIF21JxQvfGPNNGesKGAh1qTFho2lPladCzmo13qzdkuyJW03vnW16F0+
2bAbeb3kVqOHRobufdoYkpkUx11ICroZG9hHWgztNVSltQbDr/pMsH7OXInAorIk1VknU3uFhtFd
NWEAp04EILL7pRjwRUIqCIkQgDFsOzeQ6lTEAgA2oXHoc8i2w2PpESSkbk3x3YJWcFk0TOk7L8dY
btUYOdrWRkebDV2PpqyVRbPmhCfdhwKzeNXEPsnl0vj9EFKox2rkhckawrrTzjeHp+HowlFtBkhB
kI0BmLkOsm0EHhVCBRBOTCu+mxyD0B817/cssiruOa7dB+fAbfNOTl3I6sY2H0jXl4Dn9DhnmHak
g5jXwbUfeaWV+7S4iWVhkkOxbeQQtrZi81Or5r7MeZ3wX1JRpMdep2HfdEupMxtLM2YNrvSvYRru
K8fpljNTlnmxQPp436zJmNya1XV0r4hWF5OvTC4aU2/1PPf7KhHrblHWvV3TspVZKtn8duK+vRGl
+0Sa9X0kDF/WAxn2kFdlk5PUj1s2OvJYDrp8XI2Zb8tRguUg4qttP9VlmrFSzms2aVMvWd8EeSI4
SPabODeuzYOAPJ7XYyjn/ZBGdMr6bjnvw0BvxBpNkvm2HnEmwApVDmAnfZfYKdptxENzHr1nl6tZ
m8ses/GmNarPfYfDA5uSZtsNK/21S8V0Ogi3kowXxIgsKGryWnudzeM6p1nbN5Au0oJvqlaxk2We
fi1cMt/OQ1lf43FE596U/GM9i7rMfaNTqJUWm6xfaHmRssWc+8jpSZLOqcj0VIZ7YmZ32kqabq3h
4ykWKCkyNoTWH2FIebsEwOy0iZiQIjOskHGnG0vvRO3cfrJ0vXVGF2doGdfrQaMuS6dy/gDdon7c
ohCYOYkmRp6rDiUiU8Ws6gsR0eyOUj2GPbDc5KySa/cWGU/SPKnH1mYkkajej+A8FzNU+E946sP5
6Nx0FKEQntoqtM3GpboIWYeBXmhIbkc1K7DJHSCLJC8nOV2XZJppZquCO/DLxn+o40AzvzT8LBoC
aZSiJR3y3k123pDWj0Xe2I6cD3JZebakPVZb1UgGCRHPTx0RY7FLk37dla5kx4z1ZEsbse7DKM1N
aHH/dsRLeKeahW2nuNb5WkWT1VKwjCGtcRbXSm6om6XJcbHqR9QOUIcGtEx5kUym2TA4qqtpBZ5i
m1X6nHeFuSRIxrfIz8k5NwMtM0N7ulMJ9TKzzvJdHySf846YNByN4LufikbHX5yiw8PMC/k4i0GY
HXJiDHloMG/yqmukzwpFu0/rsPZm4/W6jHs5uE9cx/IqVC2FKgd9uxM6R91lXWf7jY6mXzImvc9r
qM6XSTNXW4JEMWzSEjB7uS4xZkh3Umd8ZIM6rUe0ZAmT03stlm7MZblWl0gWEmWFs82lTZtmyCyJ
ybVOKFitAQGJ7Vs3N3F8F3UfC/aFwX5VH6++APMvCtpDB8DKlPprX/L3H/9x17Xw93O77J+/PLQ1
//nT+W/90B9+6uipOwiJ4eWHDrv5/Vmwma+7O+iP3/zwBzH0N+Xvhdz5pb36Ly7+e1ooYSD2PGNj
f9BCL/0TaI/PhdCvt3wVQjEW0HVIU2jIQYkFfgDc7asQigl7w4GVKsVZqhB86p9CqHhDQCGF+yRI
ahQTIM+/CaH4DWh6DMRRBQUROkzpXxFCKXlBVxE/8EUJMi0iFNQW8oKH1WFc63lMzVVVp7RKc4pR
7DNf1uIyLRxj1wzYUjjqGmT9riigKwlsYDIir4upm+NFTwV2AE36OguDqSGja9UAuf6FqympUS5q
32aQKup9uVo0Xw1Njx5b5Gbg+zJYo3KPtUIZGXEH1a3TpFbTUZcyAM+6r05ayMOfaGkhnNLQq18T
Ups8ClWeyJr1EGLlmsdBNjccGM9RuXbrhqYNuqxr0005AM9xzHoC9SVbG+d5tlKWvJUo+VVFoTct
FDBAp6m8EHoyx2Zdq7NYM3MsJz5+nKuRbBlykPO9FfrGS1XrTejicjWNa5FuHJlbv6UO3jhT4zqo
begbt0khbZ32Rb0rJ1PmQzmLX808DW/DJHR1wSFwN8E4eWk8YnO2mKhN3oiF54PUWmdFGtMpC2gw
y63kw2A3YInlfbF0NktQOo3ZEovyVjJapFnolqLOAdROx0YU+nSdY3zPjMH8SLCIjktLp20qIPXk
CFct3slB6DKThrpfFh99XpZ9FXIlp/YkCRYqUcKVG/O2WNWlqmc5ZrRh4BLVakgF8FaHdVPxEPwG
wMHyYRiXXlzBmxCUk3pq4yaFPLoxaKRbQObA85JKf5K+YVtdmnofDBt3c0mBcfVm3ABJkNf9yiLI
p7ouN2QZuutatP5k6ViRobbH1wlP562dWnFSMLkAWPBcPM4uxZsIQXMhCV5dppeu1XVWLqnCu94m
7oyVqFrOkR2RdCekZrNyOdDYoNQWDoK5vJ20dVes7nV3vFqDWYaoWUqbaZBEfDa2gZ3NBahkJtMW
RL06c5hRtmlXOL1rADNgqxVP8rYFjA6kLompe9d44IYZB1ayWTRgt8xDam+BJkcZNiCJh+6k6gqf
nglX6se2l4vLq0bWMmvU0iZnEwd9Ji9U7C5CoszZZAd9Kgo73wPeFy6rwzxuF2fb5TiWi+Z56Ij1
WdIIpPegi5BunyLW4GwAeoPzeS2TYY98K3cw3mGuTFzwmut+0lXW+aKFyC6ULDLqFjNsfNWNc+4K
N01n62rGfkMS4BudBmtu3NROOEc28SvQRpuWV8IiE3Lfjq08j2s7XzSBoyNfy3GjS1ou4HEsmfJK
OrVpEmkukq5rpt0EtBdqHUbCb9pGze8JIMUjwIV9ecJQuFnjUK3X6Zg8JGtqIaZADo65At7JL4aO
hnU39Br4Wjku3ftYdIhlahn13boq0h2xwnl7BL8EwpAmdhj2kImWW9ansTsGbR8YhGkaAuoM0mQ+
lhUAIdo5/2lO2Fs+CnVGgc2ut1NNJrefa427Y18scaNcgkH+Duh8LSpyzewM8ViwtGq3VQnZjI/I
ZvXSV0drpOqkStRSbxQocPEs4hnUNhrsuoGV6iOlirBtcFkkuQFbdQCN1mpDVkavE7egaUdH3WxE
WpHTTth0SxXIA9vEuFaDqBHxnVuZ2SDaELBzzcrqV9/L6r5CQ/KW+mb6EFCc/NZ3jEGssThtkmql
2xaLZDj2ZQnUko5V2AodSn8KH2BjhhMHsgUnwi1lJtTa6hMWEk7afGGSO5RVIEEAoh2FzkkQqMy4
8CUAxclN+6T3tNsC45vLIet4O7LzzrpRZcoWzR1eSvpumtdfGLjwkJkQD6KQRWQv1CyvgSngTTkU
y2Yguj8GXijR1q4D2TYJL8q8i3O8sUVgF01LRmBzXrb4fPZddw44TFRHqu/o+36I78sYpzQD3Aaq
JTZFo/JpQkPIxqmK43nrWnyxLjjctFVX+byD+lVe4zgVnmQVa5Z12bdUDqBw5CwpyuKkD5A1Lpiq
8e4zSPhfPPXd6Zl/9pZBT6DQz/m9dfoHPPV8iuUPt/2GqRB9gwAvcZpS6DyyZ81ljGBiAMRmBGIY
T79pLlNoLoPULFMFuvyhtwwtn6+YiuI3INxioaC7JRGB5tNfwVT82wYWh54rLM8B1XGORcpf9sp6
cCVQ3Wx15slolnvWMR4yC+oG2yINKSnN6Oznatkb2oU2Oe6IdtxDbZJ2380GHYkkLI+elmObJ8jx
PFbLtJ5GK+RT7xu5MUIKv/Z7O5RQ2AWoDPPCbpOgVzWWB8WJuPDYSOubDC2lknxbA7DR6SUyySCv
QRubMN06MXi33FLriyEXgE/Qh4bOjVmylSVkzL3uQGM5MSqZ86hkkpGp5QvIOeXK6wiCzmR7p241
ARo6Vzl09hHZ4pYNq88q69pwByxc4K2qGG3QL6YHhXs8sm5SkFMCai06NdjU43ZF/YNOgt/J3i1X
nDRW5usyV3CrWJL1o7NIGhhxAq/63wD8swAk6sAzfhSAv/r7UMN8w7Pw+3LT1/BL+RuKGWPAWqCN
CKOI8LzfKA1iEH7Qy4NQ4of2zj8ZzSFkKQHSImUqoRMHPOQ3RoP+SrQRdegHP+skIegUIw7AC0KX
Cg4b+7aTBJUsQUuhpzParumkz9faEyLqjLK+WuzZJA1bXHtsoJ38pMdE9Vlt6vmOKy+OwzoUt02r
ijWzsP1zjytxSXwQZ7FKCcuGJnFQ7RoQcgn1yc4CKHrPQtteeCX7ajORdNylgzIXJCqa19xD/XPT
SrYONL6cL5xeQCOH50De+x2aVHtV18heDfM83qRWAKIGxFm/88s8n7DEqzGLXtj3qIf2zYh0QrJe
delNo1V748nwTqh6PQ7Q+jmSWAIC6/l6g3Djb2JJix2FwY/LtRjiNpnpcFK7FMjRTOt8EjhumWYy
ZKbum7vRVPFeyrbfA/QqyoytIkJ/yoUrSC36lx7kOEBv0Hfb0HIiu1RLDFSk1zc8imo7ITaVQEVs
PPPlTM5UH962jRmgyQazAx5aXJTkiLr1zg5jDSgw/lpH6PRkdKrDHoFmc9YbW9UgxPDw0dh11lkP
Nnzb1FV7oeZJ75JBrye+PfQ8NGhwm2ZSMq9srRT0DhJzRdJQ7ZOmvJzrqtrJKtabVUPdDsCp92ju
5rOo7XhmE2wuNG6FygCbLLcL6Gu7OqZ1PoiaXCofw34hvT2XPZrPWLDLHiZO6D2kLMDpKR5uhSJN
zNs6qbfQehvqzGuijlvHxvMV92jXY5lsAOTY62RA9HZY2PCBpqT5tJCA7sg0mo2oo71sA0+gvS93
JUfDezgrt+R9tOlVH1T7nnoz7bBydmMHgrazrdejGfFkC3pVfOznEC7x4LqzKg4xT+lkgI+B4xwQ
bpo+UFqNPu897nWWrNQ2eWx0vWXC6msbJlRnIu2H7VK0a9aibtopKBWZgn7oRCZ1CkIldI0pdxfM
4zIfLYK6Q9YxB3QYdxEnadxOSVqdAepk+6Z0ao8m0TxVtqyugB1b8Klyvax55VxW8SJ5UB1VbVaU
AadZP4smZlCExlMLhQvyl9YnpobaRNui2kADir83uEW/+FjFM5HWaKtZGM+NdDxmneuna5+U6wcg
1oQDz3Hx1AFHuktZzS9VzzKvXHk0TdJeGRSGGzJpsq05HRaAfWvdgk9aCYSsH9dMD5FvRICGWhZm
m8yZUaI4hsmo4hjwgT/mSxWaTIHODL3v2McxE8CR3kEacVcLaIt7W/ZoO40t35rEoXOpsZ2Pxsm5
XPZGbb1e+su2bMtLrxnZiF7Qj41pUuirJD7+EgotyyyqcblNJrp4wAHIvCVJxHsuivZkXCdrgTDL
ucinpOfTzgIbuASGgnEOkm/dXiS1Kt9JDJU3k6IrXM76voBMYty6WdvusYHZV5WNoo3ndJXtAqbh
pt4AgEjelVOAzn+FeQqKbVLGDTXQKwO51fZkF2O/glCjXLwmDcK/+FDYMS8d8a7fNaLjKJ4D6FHR
gOHKdoxk5ydXtmlezgvIMduIxoBui7CQRbwtZeuGm4Hqcdp3PQwm2ZPVkZDAcJ2q2ug2bCL1fOur
WKoHVtaFtrmWDZr523aq5l5uleNJvUvGcageF+kcBtYEJvJQuP4XB/z+JZCHL1+J+PKdiW9K+qFM
/msU8GIy9hkUONz3FQgI8QY0Tai5MH0CX0d4hsNB7XzDMYEB95RyQAiHgaevM54SsDZnX6TQ57om
Vm9SGM2BgSwoEQDDifwrqIDSb0DBYUVMUCqAbUgBE5AvR52gPeYtjH3wJ4WLYUy3xDGgtzlyk1nf
cT66+h5Ckoed7ZewMGCeETT8POkK9GtpPYNmSEdiLU9SzZdxUwNs7/dz2jbhvOGtS5asqyN3v/J6
qGK3SYRoKpqXUjL8JGO3jFCyo2zuQfx1xQNtaS8uSmF6RzOY3giwFQaYv73UGA2z3ZQN97XLupm3
7RmWSw9bLtsWL6ekpbb6lISpg3uemfSrpv98KBW+xPMMOAFuQwBhDgO1KQwOwXG9AE4St2bUQqun
ApSMqt8PLWsgv7MpeLlfQzkYaMEbB19xaVBhSPGFA3/5ws13lsffAjdYH1iYhHFfCl+FEMDcDtef
zS+uFVWgIwjzWOGagqoL2g6HBkqakqSvdj7OpQdJSg8lg7LGktXZq5nRJZAc8rOY6QkomTbUoAH3
1OOLlAMOIX9yRt/K4wwgJaUMIDMQFQbatnyxR1BmE6I9TR5F4idENuUqSwkJUbGBosz6QYiPNUfF
8Cezei9sc1gXBuMkOejyKQx3vVjXgbQlu4Sqx3IBnxPZhFwT3mtWEFvC0KkZzaUt4NtqQ6Z1B3A3
+7FrAIR/7hqwvIQpbKYIDOcpAjH0rWlKGBNOUNT0MZENDM7lfEaC30MggX7UrUY2FybBHT6ndb+M
t3VA0OHPgjYNHMpf3QnMjwsg+wqm6mBa8EV/QktdNNWC/CMTM4TcbsFixfWO+3kMbGtUwcRHP8IR
9FkA7iE+dtAXhAnCyXTQZPgTq7yYWYR5VCKY4lzB1DqY5iBlPPdYEJZAUq5t8VCkq+X+qOtdW/xf
ys6tSU6cy9q/iAhAHG8hM+tcPpSrxvaNwm73yxmEQAj49fPg8nwxrv7CHdMXzqisrAQJaWvvtdda
vZ0dcNR0u9pIJ1kifx6/9yaScU3gBHYJG1UQTpM3E1Ckex2mana+lxW4l3O90oNnQ3TrUCKJM7YO
9iCvOs5dla2pL5iIsHJLAyod1XA0HE/3T2lXdro/jeGg/Y/dUvXT9z/f5u8UxCD2PAH12w2gWBLD
odX/PjPGykS7475+X/WsWQSuaVyej0v1ETrUNGJxnpTfjMemme1wvFSqMP/yfP4xWbTb6ImBCiEQ
gGr79jaS0Z/mbYqG730bOsTwmui12wxmzrxBvqel3XybCqObb11NC73Nteq0F14nTu0sTQasLH5G
/q3kr3o4BwtUt0YB4P95ury3G8w7JglFQJz4PGEUF7/P1ypsT+IMdWGSfuSAIM+Tas37cZ8r1ed2
3OAv5k7cLfxu2MZu2E5UfpvzZJWSN1Oq27rIu313tzvaZP0MswgRBkCOCV2n/Rh1abF3uS/SlZDo
O1Dn+lt3T+nM5U0l7Tj+yzb13nCLGYqX0LCETU0/MWSx/j4gVmY/LmDBX+NwCOswV24SshSlNGmq
YVXHDqFdbq/RszUBvzM/w4ny6KiXkK1mEY0XY8W/76HgbRSHd00yEqaUnyAQ/1gWzdpMnYSs9lVp
dtF4FlOTBA++V4oNRJ8O1pilcmn3l65cty3ODHzOsYTx59voYzHu0kEkEtT7i3bMFD3SHjoShDVY
uja9QklyPJ5hEilLaFvicPmodN3sL3sbNbbJ3JYGvZ9XzD4PaOjTkjdJ/8lEEtQCPDtBb4OXaXcL
mJMUxWK6RHCZ+KsGug8Jxvjz8mlSOJvNkmGt+YqB5IE7r5z+yA1mFXbNt3WKqA0uKbyw5Ykidp/v
tW6kztq20+BuTiG79SBJ2uJLDzgfvCzu4rHIYIaRZyxjP5Ci/Hmxv42azD5t7PgQcoHIircyDSG3
vvBS1X7dvW7SFEBQM+B32QFCxY0wVLfB+c9XfBuNECgE4Lic2x5pxj+uOGl3Km0n7Bexm2MxWhMc
4c+f6LONl2gZw+irrOFHjpn1zTwVD4hLYtbpn2/jaNP/doyKGGFMzFkR+oiNyJJ/3xS7WMzopFH3
0iHQgEQzDyZ0/h7GciQalfRkvbOW8VC9X6akIOKoMhyKcwE7fxkomWPbLtnsF+NdK5PoaaW1k2xU
rl60fJwTx61y4J91uGMRuWVWu4GE1BvIiIr31i1d1uGwlGQXN7Ju5mPnL6gT3vmc92rLBAzBdfkX
MdDbuJYIDijSDUbNaIEJ35xWDS3o3kKteV6AEUhiQ619kljUD6zbgCQruC49u7JsV/gGvBTzz8zW
idSxpOlKWV8+yTU6lrQ/VnunryvliyNEjvvk0tttl0ORsIcb9N2TtN2RU3tb0rE7Y29kG/3LQ3wT
2YAXEVBRmoAt0iBAuPv7QxxF3+1D3fvPyVwK9tasiuMGZkeYY+v+3Me+627cmyzXY4sTK4+QQuXM
QeOUHmm8t4bHW8PYgL22aR0H1xV0Hd4aN/REj3Jc+VRVimOIW9FF06VxYi0uKtGLmPKN84Lh/svQ
3mSZDC31BDoFtgpA7tH3+D2fWRsvbs2wPYPyHZFq1iNLa4ftO/w1u0nj9xn9+HF/if3+OB87Z/B4
IGvUtcV23rvIm4tLKhxjwf8mzXTYuBasPrHsRJO+AjpargI4gEd0M4TN68pXlrA2k5FwwWqWLj9R
Y3lMRVcETAV859KZ87A1NVuiTP2an17n5wiFB3T9/wrb/08Z8maPJqQLZFexj04RRf0/Ul3P7ihv
otH5tHTxQHR4TW8hTq5Lk1NZlkX/b2HhzXF0XBI4DUYEx5JL/+pNsuRCAAgitcafJuOxQuZtnllQ
nP3MT1CrYAjP0jrDOmXw2jcmvF1gwH/rCHrMktVrO7+PoymR9UXOQUIwYEMuHzU2AZwAncPGn9ee
g+rXYytGuNw2W1tYnyJjFx2Po2jW40E4deXxkm51unx0h27gTkLIM/tLE81Hnfrn2Ua0+XtMZPDH
IUCQ8DAo+GdFRTo4OYW7bp/KcotamYEQC5VL68r6MaIFrrfzWOpIJVnq+2ldQveAln/rtkasYUYH
fHTudNE5wYPsyljkox3W4i+3at1rK00QnZq4H9ofQd3u+mM3QCX5Znevte+CBWrTfkrqPg1VPpI/
TjBRLOyARz2Wch2yqHM771642ktPPUR6LwdvNVpmw5qMew0LZNHBmhdrs7AZll3brc1WJ6yD+pL6
ngmeohYAuMjd1TPWXKnUlp4kf5PFfDOXsI7aPN5bu++UtSxFdbM2m4SfNKk6uixpXIhT2Dnr/slG
EBNfTIC87ySC2ffyjfp02LKogLF8SivfNnkRtsV17Iv5NA6u3e8kLXX3yrNe6V8KZ0pK96yaoQue
t3ApGuc5Hdx1/QSCLOYHB+6885ETIzY/Qh1F+nmPEU0OmRoGOhcf0nVvmytZgW5c9iFIOuhXzSD8
Mo/1fvCwvK5O+h+lr4ZlPbFUtvHv1NDWcHO6kZNXX8+yH8PkRB0QttGV7JwmeoQm5zTN1RKBBbZ0
Y5JezMzyih5YBw+7GBaW9O6hiSs/0OSdI3gAfaBUfGNSWZXtfR+uzVic66WY7XIPTxNOy0UGnTXh
R9n7YryJ6qAskgtrJRIQdpbd5Vhvp6SCBVw4QTTOp1Lqvd5ubDE5ZXVlq47TJm9SGxBgF1WZ8PPg
mCicblgc1pG5FaQtiB4VWRfsgk1AHXvXol/mZX5906mqlt+5KVW9zvdhCsbvuxlTf7mtI60K/9pb
HSeO860OGxNfrX3tdbAtoDBzLgL0ww+7L0TIofJtlRusv7wOyzQs3m1WWRW/p+lR2/YSN8Lx1Q3d
mTRZ3kW1CCsQdhRtBK5Yz2HZvMSFlM5+FwTtxEw520jIfiBqj2V45wip4/beq8bKa9/Xta0TebY1
gaA4D5UnuHdC1nFL4MUt7Vy3KLdqPLmqQWBAb8IFhf7sF37P9bq6TdNnUyQjfGxKb2bWT0zFCZJ7
UXl8CfdPypKNUG+oi4NyYvS5AjMX0aUu7TFjop0bXoapnJ2nvouPkB8sM03rPLXzwALYe/IN2EG6
43PqdajlHO5M31jT6I85SybJ1drSo8iErXU8Hk8FpR/+l9euxzz3sHTAkiDGax6FQxupDP4eRwqa
8aKrikwrt4m3IXqqkjI0Dk8wMKN5meveVD3z5ZT7cFWaPfDWh6SOj1uueNJqpz9UWa4g+NX4XTrr
scAi7RxPPtwc3mvT7piaZYF/gMBiRv/DPaCh4LL5r/FoLcT4HcCt5L1wVUP01ISBTEUe2BQAKFN0
GpiLX6tHIu7mK+PaOQYn5+3nZBhWjc5/5bhpuIfHTwKB2oOAJO48/Zpq5/Xj/zPJr58DKfCbhxiJ
Ojfg9U65fG+qSFX6qurFxqBHf1+5VuGLonKfKMCLIc3C1wc17MvMUqPyNrq46b10k2HmNeWyRe/S
zgzM0uJ3LR/xIe1xV8AcEp4O0qAj6aU9isIgb+PCHb+nrzOI9iRghOPrmEq/okbL1dBH1rveTHJU
5+7ro31dHpFsIMCdo6DiL85h3B6DX6OtZJ0Wnj4uU6IG480NQUhcPu8OPMT5lpGKY3pfF9JuNsNd
MsjjW7xKT/wdyi7B6prm8rj11wl1drvzw4C4JojPjktrpr7Z/TBe1VVxgEi08CozsKfTujiQj8ny
fKsl9sfvXlT0LJ8pJGNl8Br1a/RuAss+vtBfjhe6qwkvbY+A1GbdHh7335uoKO0ziu+2qCDzQa99
KkfhFeK6mbbYm+/E61qp6imd46tfU44GSnM7ayUavoQTYODitaoazvnFG/fIfSZzQwB9UqMz91Xu
ToXk4ohTMDY6za0C22wBDIBseEyluYmH4tjOhvOV95rNRHVyaUgW1+1WpEjHhus5QMDZ5W0atN2S
yQkO4o2XeobPl/M48ULSGLaP3Wj4d+ssuF3oWg+oaATLbx+XZpaAAlbXXN0ri2F5iXq5UgXIbT/W
vk0J5fVlFXB76djpsjXJue04Yrvz6vQynW7gB+l9/eJGa028KdphaJrrX3ByPbeIBS+w7Kh3/9qC
KRDiWtUl03Elfu6ZcUhg8WSTtI3cX0SZDHZ+HoUtbXQ9vw59TYuJKRIK0QIjago7hedoh2YLk1cH
x/QhIzpWDXjVscRf8dNkaiwz4Bn/GO9cVeiSMs0C5/M0EUN+qtodXDkN/AayEJDFFnUPQtH96k+o
xI8aFnryxLp6BVl21AlaXkw/aunfFHLc+Y79FXqTlOWghmMYNECU0msofTs0n0Ofzy3ARHjXNdGx
n+bAVoDwRZPMhEoRSbSnj9NGpKkv1HrH5CFqPaAC3yQNWHzd9gV/jjCEUX6xpGfSubVy0rp6hEp+
gJSD4bh7iBspovlDAIy1yTNKLmcrL5FVYTudgC48hB4xIFD0NSigwo8Zh2HKw9+dYGdUEVRXJrQL
5bHctK89Ft/rTNbzABItKrcSy63dw07GH5rdWOdJk0yDKuxqTKOvxFvWl2PVzgzUgXuMASGFQ/Cn
vDxQqrYiXyWzTrvBqq9RupWj9z1Y26h9jFC8bfIS+MM0O/+xdExXeeZEE22ITBL828mT1ov1C4ik
beZPLnTqQ4sVbqJcP9qY3Gb8kS7VMvpfJpkATUCQNQt9U1rsU/OyBwbZWWY4HVaKfc8byCnjOEyN
Z1jlHTSUfOFNJ16y2NKZWk+/RvL6LEdVAxDnYSi2Y1g/w03bLkf8S7fiiCZk/8fmrabu+AQMFuYM
AuvxHhxch09sxXZ8UArQiY72dn/0NqpWKrZyQbYoH/d589S5ZqMeuzLtjt/8WrLklEQiyGvHr14h
+COcOuio1k2LOPN87SbvDa1vO2TW7QHsgw32vH9jx/7Y5YWzH3DgRJ+Il4C0bL4ZEYs6T4FL/+ER
3PK486ai0/j114VCnXKkjSwV5+m1Yuureo9RSkI7DT40rwGreQUax8Q7wGinHQ8QctKRDmBxF904
yKwcI+RypgoVY54tXbzltvKLI40rg5VrxEt73Jb5ueGcoeEcyWRojk2u/KPNeOrteqzJWCJ2rrKw
nPquO5fItVm9rxMCDnwEvSaJjhQrmDynvit90cbJvwBfbwp6sBziAyv4J/nR+wesXM70EMCr/ady
GCLuOi6Kld1gB8Ls6ATHDmoXgJcyg0Jy3Pu/VHe/13bH5eFjRlAgD+ojG/d3PEGbdXDsFANVvYbG
GgyYu6AOYCf9+VJvAHR2E8qYgwQKZMW/0VHW/6/mIXq4MZGkkv+zRtxmHYZ8VDII3sFAO1Z3GpXH
Q4XrxBMeAh3wyH4Fxz/fy+8QQgijAlTICw9yGwRTWpq/34uE7gR8WxdPaCkJY1XoHfn4NCWxOO8D
qfO/zfM/L4h90kF8TVJ0QmH6BldE2Ajnq0NJDIOIg6JoOPHxMUAzB6z5c2f/eYBvDEyOEYLdwuzz
oN95tKPeXHBt66Do5zb6+CtiWKimLKItElsYXtZgSpZLreSuPxgrtvrUGYT5XwOhCQ3OtAecR/9y
R7+vdO6IUgrCB61RGLZAdG+Axi11HRtvYvzYvm4qS17HHl9NI4nrVbJUPIIyMBs7MxUcDqQWTnnc
SK0EXKB8GansL2EnoLZkK6Flywn1Ix9nf0jvsdoE9WRuX/tZ6jXM/nkQbx8jDy5wMROgY4KjZvK2
y8q5O86IgZbHcmqOyISEgieoprA3HzYnMcH/yTAIliTXC10e5PFfhHHQ7+s0XslG/MQ1j7+OvbVA
YZW5A5F1yPRUFf8naC10gfyRxTA+qL9Qot+GA2ElSPRS1Rw3RxZMknw8jbhp2Rf9NB4Hxp8n9Igv
/4sKyoKg/XRo4+CjBCCab/BMu+1rpWEnX8eoVJowjzsUul8jzYb5ty34z0vx6BLaXsnhVIYY9fe5
7JDfb6aIiuvXVGQJQUdYR/7Y8fLnUf2iYvyvgYEVcimsvPyfjfnkbbvQdenLxFU5Xendd8vp7Ifr
wUYwuPyY4T/T3tNDz4epAFtF7IxI1ouyGWMUr7vjtIaIi4qiUSA/934A9uC+77BNKYbrjdwgHB7l
WjXeuuXSp+X0ZRphbBVnXftBP5671uz+DBnUjabulOgQqO1erN4govfpaz+viShGxDvZI+ZdH5qi
XFIoM2aJKvh/LiYq4ppCI646VEA16pzTrwQldvizMsM47FgKZOgJh0X0M4y9lhqNdQndtux8Qjel
4ZEG2MV3SGgHP6FO6H3DB0ixIhM/iqk9kjnnNQIqmqPsdlcl3o6ceJo7D5LvpOHKnSIVtzUuM78g
j5Fjs8x+JTI/lyqdNcv87mNyHOLxuIAsUVs0EcTeZOCSXUNVsdy6dCuQ+LVrN1FPgee3dfssSHtT
8Rhtcxpg8YAy/AADpkWDs26vdVhqt0mgDUa2DewKAhPTZcjqck6wu3HMUFi3y0a0o6H/Ph1TFdtz
MbK5x0/hli778Il+w9HRIgd0/ehxmCeaCJ8qBdpcnCAhQSe4lHr0vDrvPJLO/2yUnlNyG0ar9b96
4brN6Fo6K9WHPk3rxj/X/eS4VMIEjnXOseujl37uh41ne7Krv+stcx2QiSUnNYMIiCpok/a+Sad5
2jPa0baimk4TTV+0Kt3pKnDb2X6P3K7ZypNElXVQG+O+0597kBfHZBBtj5bbr1g00g8vovukI27X
l75sIyQIv/IsgO8jT8QN4zh0XpdG+zMb7OO2oWTTKYwYlS3ajTqPSFYMMbfh42WV2cZZ0k8E8SF5
Un3qtJeuCoswK4vCPoVbFdanrUI5WkFavq5csd90el2uQTKGj7GO/HxNw/IxrubWBTNe9CfJor4O
ChR+Gbuv/F5r1X4u3Aqvg9TDzyVpxXxFsQuk5PfhXaLcr0PDduytiu4jW6lTHJQlTxfnugt+NMG5
Hirzbq/b2T1zds/nZEPZxYqNur9KZZ7Qq6g7HTjFXbdM8zmcgKDhvhTX6DjSU5na5EOsypG+vqp+
VNMoT22pimwL+v4UynS8TXYsSDbZ0wWGcB3w1YedDQYH8cXylTcJ9dh3vQ7myt9K+WNMm/aqWb0W
+5u0Di9l7Q5PKgCbz1ogmilzxFA823VPvrVOH1LKm+6TTfzq7Pqzi4IvLatscBxxHwDTXfQ89X9P
dSw/AB5W8JVmkf7waPVQz3jK+7j4dVld1NY7Z2/q5o/TEgA4EApO07aaWzHprcnCzuKdE6eyTD5X
kO63GxgI5q/JD1CJDEbNlDlVV27Zgsj572QO4+7kSEffdil0hFPgzfWHdYEIH9Krvwun2RvRWJbD
N7ee1P2K393dFHnHCpXh0UMtFnu7ks4+uHGz3IB+O1CWRemfEqLfD89a0WfIDb2Sslk5X6wa7d+j
46y5X3n7NyxCBh9GgYI+uOM+k21lq9oMxpQ2J7XbZr2NTDEWmYsN0+PmxQRiSqp8saIVt0HitupW
r6O++Mr4d2HbrRlI70tot79cI+Vj4LF9lsnMJ6BFt8qKtVtiTH8GcUZl1D+qMtBfNrWSk7m0twsE
cA0ciOawdMLUwTEC5rcZh0ygtblCXicyH1OFD6vXNx9wqpqbvJnn4nmEzvxZr6pDhbCaNZeeVnVW
c390XGFON2y8tcRXak3s+9SfyhaznQUdYqcwPsPq5aUfYKortXgfUpoIN7CJk9xoV94GVR98m5Jo
va/B+xfaDoHhonLOpHFGKlJT3EeJM+DK4jXpN42zhXtKyM/qLKyn8X2EU8eFQB9FOa5X8fXsDeV7
eDpwO2ypn33Uh1eLWb2rWi3RNy3ks6VOft7Hbk+uRoUtVD12xd8bE3JVzrExZ9LA7WnWaYhkNxjp
2DZIOdxyWW7gpKurkTzUy4p4Sp/Tfk6/i1WJT7WWw/dlX/a/DQv8hHGY/xBALLhyOSlO4zrOT+SX
Thbafrl39NR83V3MiUTrYYfSAyc/lpsbcJatRCS3RmrFqd1E19hsylxNfX3VhEY/w+0S3P/i33pu
Ly51JKYv4HLj+7Qv9bW3telT1+n9rpjq8bzGhFzK4K567AN3vtUmsO/7SepPGk/Lv0QDazvzx215
DLaOzQOm9c4Ts7lbdWxvKrsKjCtM0l/JqAtOlMcwLIE90pvd0fJeylJ/2P2kfE6ATr6MezJ/4sAv
rtlsMYoIZ4bDhG8GNkLhPR1u3LzmDkeqZN96wXrX/QVF8oAKJinfFyv0/hxmiHvRFuc1NZugoLje
93udBuYOohJqM6cbPuFllXbE7G49i7hJrj16fvmCHuFdshQCZF47Pxzpw0G738Jgr9J861Zy3VNs
gLSTe/QASzyf3UE3WGe0qZL31lHFe1CW9tEJtv6lnfU3/gYzt7nyXqaODKY2cf24pjX0y1B51W06
KP+rcSQS6ba07gNUH/Nc+csyXpV+K4I8Lb34LpCDTi4p+rb0tsPg50QfFznBQr/7lKQ7jjv1PqPv
74TsHweHfv/d5owxcx25dtb3Y7rQ6MEYzbM3fTB273BYcz7EfVqpPFoR5Z3LVOmPdVEtGI7hCVTe
dVUzVCdH9yEkRCk95yqG6r9/xOVHm/LqSD3cUzriYDogBVKDLZrbhppct7kXk7nkCHbl8gBaghOA
MF7xyaLp2/LBbaN76HrSO1mPFBGLnTCaX8KK6k8TR7Saw4jEqeihFV0vcxTfhv7q9vWnXWzSX/Ap
GN3U3PoEO/cmCegIXI2YWulTuUyheUqdoqlh4BRtqjON4rZtcidI16dKwJrJ/DJoPwyb56CFodBE
YhiPvntv03rtc1+D4z/ELeH0BEEOYTXI1m3tz3gdeXFzi2HYOtXv2s2J0l0w/b27didwmq45WFpo
Sbp38xzUyXzaojpqfQD2aWA/JLQ3c+NtfncOPJys7puS7iwucsC8+T6vY49wZaPxE5u6ue6rIBzO
BY3Ch6YCJj3hXbNeiyLwklOUuGUMJFZr76YptKIdacJ4y3xL9zvCX+kRZ4M1zrtaBhiHBY0AigOz
e/GUo38sKamJ0Grzr4ZBotcsELYYPyeFK50hpzcPFQ0PjTL6uDkBdlP5aJKtanMi6cwHMA6q8L0H
t/Dq5Czk9DksRm9Nz02HdKw8K38dwvDBc5bIPNPL7eR1PSbBt2JZvu57WTwXpfpapCqsM6qE7slC
7TjLROorl7PDJUZEmu5XvN+1m98+alGZy1LqNFejwo8hhqWJOVwXdk+6b6OT1hGCnAQrpEwvc/fX
XMj9Eg8tXbxilQ80GBM399bJjqedsyZ4n06lQHOmtT5VC1APy4H1kkGHsz+8QTUf1IiXw3mK4+J+
GvrhyYx4Jp4xAFvkDaBxEWdOt6Y33VBjY9CP7aUZZUgR6nrndC6Hu0aGzoPfrMGdr+hZDsVE7zql
Kjrh2bR863G4Qsnv+4hoY87gE84b44SuL8KZoUnsfKO0lZiSWHfNx6ZAMx5Ni8pSr0PWP8CHNDdT
xODOGxj304415w9J23u8qmmvnTR70mb71uhHDnnO/ipq2lNVk15wC/Ijh051MXEaocdS5UtdFd5X
gDf0WI2XYm+QdpdYxfV7p3Z1jjdG+Rmx7nNbQwQrqNsusS/rL4P15yELxTB8EXiD3hpfyDWTKK0S
TBBMcCsVth1N4QJwV+uSU+uKdzVVye1iveqvphTx10YW3ufGE/Z+oXF7CtU43AgQ4xewdx+Dg3Rf
VSZqd3yIJM6XDY19bJUCE/wVNEctvPXdcWjjkvh9WPAzPLdRRR8ULHmIbvqwr4Z80tU602raB7DC
GOFvLlrCSBY5VR0+YPXpf8cXBe2d33IPGXYZZZI3fG8O+sWaKDcV3nSR8ePTXMLjxA6D0/sWX7z5
vxRFW5k3Sgj3K+eu1UjmUBheO9hinmZVO9fVGPrPB23g4u0L3qPV5qh3YbjW382SKE4HCs/LYCRk
qEGG4p7Onb5TG5wSbHLIaO7XyajvjT+vVT6BMi5ZtbTrX/O8sVfYk5RpBpO24MdC02rJaMgtmLwt
4haMuoAxVa07uTys0b/RuC7y0sXlfBdslG+ZQzYyn1o5OuHZGTsov+6+hC/z1LZYgS4rjlJiOmFg
ObqPxqLRpLmWpJCCSOGyaLZle2XJqW4Jfr09r2OJ68e4pmSekDic4VGU1nNyIw8i3ta5oTprrHqK
g5DCIsqDsivroFnwsYnopHRNXjfkaPp8VLGYb20jtqJ5KHq5f+4n0zfv/MGzE/bbk2yIaGk07CrX
nsGh6spx/boP3kVGyCRrvLES31pYow7Gmg5msPJCv6xZ3YemHKIhzSm210BlZi+7CQsszttwO5W0
r5I2M5C5gw3rRRSNzd2WSF+4+WSovzATXACHRLbC8kaaq40aq89F0QRDccKrW9NFQYyD5j1b1nGI
MBEhVetvTGmc7j8TzohLeC6hP3X9ORxptT1JF1e15UrBk8KIR2+B49bva6MankPgwJYyNURmWgAL
LHeG/3fnpNhXaDXV/XZKVbmGn0OaTOXTK1brqKPfMLfpgYz6nlzVHX5PR+ceusDRBmEf7vGPIpDu
Gl1Bq97Zb6M3pdUXo2zpYACYgHM5FLaythEnBOF4fjEleEJyP5NPro9unbpbkJtiMmNztdPc4mlx
4uF68V0kBiudU9jOZuvvhGF4e8b/cMf3pxzOC5rMJzGHqorOETzVSty6xozbAA0JFzW+UwTFeFEq
qYnHzjycGkhIDz5cLjJ3lRIxcaElh0qCq2pGf7gpQNgFILXKYVSZ1gbnol+Dqj0rC+EmBTroh+R+
J/NLzhIXG0kTbJGpwpAkGNPgjKmcCK5o+3UvKjHtswO5Zs78Ae1ZFhj2zhmySffD7RuSLMjvpW7O
QzSl5WnR0FTWbPdHeo97ZLafJPvbtCqW92ClyzUwcHWPHye6bT8yD7W3bd1ZiQ6u1pLSB1ZO+1Sn
q41vRjK4OBOoMYNs7W3TX+nZhcS4Jsr2aHOW5ofaXdkQWoNOZhHnqDnNYt8+TpVjV/IDnApJQCkQ
Za3C8EpHwdydZJes351drpvCntiO3scEaXp44n8v1f+lXfrX2VTjvuv2u7NQjOBmXJ7JJvR0jelk
s/wonPUAXEio/T7fm7K4INNapHPpjJfAzfHHtM+lGwzDOdjc6dqbhvhLu2AlO+Wx9IshB0+sQgrU
eJseuyRyzcl3QzN/hvkAayLTCpJdDqVjXMiPPB9aEdjWY0Hh3WXBSBr+sNJvWzNE5vE5bqL21sHi
CCa7CdFWQK1THcwNfzPTKenDlI4Uyu4rZAs8mHgtnExArbseVTvWuQEv+77DV2BtyPQDsv6Bce7q
gsPY+n7jYZ+CVCZIWKFW/O3AXQI7rFVx7xCGp6/Ulrb8ENfYw5B0Cb+6JoOJbjXuNdV3QqTYrsQS
1B8HK+QDLMkCE1GPmU/svsJWw0s/wyajWjNVufY5WUPz3mIFyRBQsdEcjruBaBp3aBWaMP3ogR7G
p7Qe7I0HZlGdLNSY/7ICfx6MO6fgug/qGnaiDp9GzF0vs9+7nyM9eThuQkMsdbtD0J92vAGTcHtE
UulXJ9/g6UmB0sOPT6slxZA30pDTcA6CDVpIi5LaYrAFM4JiOFc95tUXGkS0WbGRq6ZTsRwaezIf
CQgzqxh2oSgmdOEFxuMPwihzX/jekpzcsFDxBR6E+mTXeIZ0PPeMEjJA/DXQ/83emTTHjWvb+r+8
OU+wA5vBG9xkduplW1bJnjBs2WZPggT7X/8+SPa5VrpKivPGJ6KiKlyyMkkQBDb2XuvbaQBvmfj7
pjV0wKvoqgNL1Vhg+XpFHKJGKdos3bKh5wivyJbcrhUJgM3qSentihF93dYxq2y3tjO/kwjUdKhG
KrkdHfljUmm9s2MFY7gXyyef1WK8mPu6k9uyHYP3CjDwwNcJ0XIeyEgCVXZz5ZSxfRGkZeGjEoqX
atNZcXhhGKn9dYFuej4b4AuQ6uVAkQP7C6aYoabM4IeLxhPD+/EnN1u2w7TkCu5+AHB1SLOgZP3t
nPIit+xF7HtvEvdGnMr5msRVAffSbXBRAzG1PmUhgodNhQ7jukFgYu78CR5KtIY2poY2NkW1q8Cy
3hVi7qaIfZOojvB8mzpdG+hx824mZyIL7dhNfB2UFdAiRBaa2FJ+clTVPHQ95N40q0k9IqhEJ5WM
TPmy+5QYE8ClQs1GZBB5XHUD7h5F2uVznQzGWZfzUm+7rPBv+qFvznvRYvXo/OKStIB/NGIzuCdh
nPlMg8T7Km1gULNGbY3dYp/RAaG3o3wMJh2tmRXKmZoMj08B86ictPa2a2gQOFU0JzgAoB7L95hl
wV+S29p2THU3ah0BItYJrYt6aVKkgZP1kALNeoACbG2kGkyck6LYVUEZ/0BVbG7Bi/QfYS+3BwsA
6dcGAfqDya9g8Z8ZOBT/D1hugquZGv9Bjj1vXTB8QZ/c38oBVsQGrLpp8R6st2FiwJPqLLc6sB90
NccM5WwhDlyQRDMup9bu/srJdWyDmYNKS8+YdTOD9bo3gtL9kKfQniOXpP6ZlLVFJQyhZeE4j8tA
8r/bFZJ0UPeVDaqoxi0lcExMDxxom0q+71wF3Oemz9OWVR6ynJYmdS32ZzQC85JXLaUG6o3Njbug
pFkOk41Vw946jTn36Zk5pFW+nqHjXvqPcTZP4lHUblMc8yaoejeK3c7sjW0wCnfqWLwKxCyUtJBH
gKbIPHOL7s5aCRsDc8mirvA6cz4blpkk5sazZ7F3gZQFn70aClq/aWVRziXrmEhNAc2tRqawNRYv
SdCzuEisUCMTxiOqWrBC89KgYncButIao/lutsaiAXZk9X2kfnJaCk2/y5ICsZBMYq0hZw6CqT4k
ebKa7bvRCXqOMJkze11330BnHPMtdVhYK3scQ9mcX+d5o4ZmC4Cbljk7UzqDar8OxTpay4ZPkdkS
TY1LSAbhPmVlOEJbEzAqSVjrO3G9xAzLQ5rMIPf+GoBEAIjI4qDgZ0jhfW++MHrFefkiX1RcetFs
hnAO929U5176Q6j94Z8OscpS40Slh+7hZSWwNjlz5LMMH2HKI656LnoDoBFUnzoHtv1xnIIRWrVZ
uZ3tb2Ah4kPalJRRVNQ79ex/zJ/qXK9f18viMpcF/9HDrRpSfkUEftpzJBMLzqQk878VjdR1lupZ
9wGuvWQiGg3VsjfqlC9L8vobcXEzGto6TMX3FMRDzjDoTewS36vnbxyfRTWOqDsq82C7XSgl/WjO
Bo6PLKdW+fwo/gt1egvq5JgOj//frpe/oaqNX75RvP+N4/D8K7+IahbcJt5m3ZLwJcnBsDQR9ld/
LhuIk4/CxbMx+lq+dn9RO9b9uRzBjwQZLXBMNJbRb8Ev8O5PD85r/bks+6VLRJjk6PTX2KEDG0Bb
6F6+VGnPa0884Fz5sfLvl8kVZwviw24jVjaPJa3adks18twjNLU2jdWOO3NN1I6lpDwMdGS4FLE5
2A8iXYtrMhUdQFYKQG5kyxYGzNC5yz3R4PjQF7TZ6JMFOAypNuA6Ixnljezzfgsgth4PxAvW+8FR
zad6jMebtQvpTxAY9TQQLnb+ys7fTfusclEddHlFeaOA0OrLpT94IZeIqQ86EZjVxs1ZbmnrwF7g
e/uU3Ts50m1pHbZ64f2aD6Ui0liK4lvrG+0NpYmx2kxTNd/EMbV9EmUx9w7FkIIYacbCP2uWzl0x
TAzojikS8FNHCWmfD0Gy3CL4b5ezhBIdehzaqRjnARdI7454NSqcaFXlvLMD2bwLQWW+X/NivGlL
PIi5X6KvTasAFaNqxkM+gYMgh1+3Ue425CpI1sy3oKqKeoukbO4lGAD7Yy9l769yO8Vm07fH2BLZ
cEAmkTj+IUAgnWBQyMzV3M5E6DVZJ1rAXDv+WtVW1GM3OEMW1wzkSJM29aKcla2uCwz+TzBhzNGu
ct6PBeDvzuE8sAlEFo/zddGOnAkQKWQd7oAm6ao9DBuiVw6qjgdC30jz+Ca2FgPsKND4KaL459gM
5sB57FIBo0q3ZKc9anCmmqz4wkZLHG9bV4164vjrcZ1zypjGk+W2oGtJOZ73/TBI89paqrx3SF0r
NU7Qc4rJxvrykMSpba+fIOWQ6v7WT21fVRvB2aKM3z29xf9d8N5Y8JCgsSr983r3P+Upwu75N34t
d3YIuUZD7VDgoSHUe+MzwY5T1r9w0VnASISNJluz7X4D12AART7FecwRll6Sfi5+QjNt6O2H+xVu
hmnTt/A/WPyclwHFM7vGwo6Jo577pGjwcu0jRFmqCmnP99RcZf6jrNbYMbfTBBaFLGmf28t9jgeg
36vFKTkGKDR4j3NcSpwqjWiAOUlDpyEKZBYNkLUwNjkpB2WRzh87Ex7zEnWu9FaPYIlsuRFxZkTa
QNJ1INlCDnpQ9g3rsyT/kJi0SfiY9gNZPyQzCfZ0lwwPeap1MEVwcFRC/nQzk6glxiin2QjifT1S
Vc+iRaUxNvnfHuTf2DVPpIjYuVH+0bMRHaIn4GKcjk5DnR65yyq+Y6oYwxLTqM+ZkHOa4xRXYcLZ
BemHldXVj9brsuUO66cmENjUCLkfoEDJ/PH1S3pipP+vOotLgmloCR8V4hOj4zQC9HN7xjfZJd+s
0kTvLunGUZyvOIiIhlPDy6hiVqi3rHxDLQnEX0G4WFAHNCVuVsqD2hnsD6DIz0tzVGa6W+OEXWEt
Zx7Frqfh1HqPJRJ3EfaCApLQuha0sNxVoatES/2NVgrhG8HcS30bGkEGGcIjYHp4Hh7vwstJGKcF
fTloX/LdnDgjfCBPbzTvqzJu1tvXR+9EyMsXOQChiKEFQSOtHE9EiUtZtSH0wfgbC7atsaRlXLh4
TUyM0rPj5+7NpBrNBVo8UeIElohrx/dIFjEYv34lLyNmfcsOsBtHq5cw7qOVfHnLFsRqM5xz79uo
gs67FnLJOTbRyYf8z3mivFW8hdn5Y5BB1RIrCdpKElf9QYo1rMSgBOY7j+XQdrgP20Vqm/UYrNrQ
9vrd6VXjt0nK3bFw0RIcfaQdAMs8eaB2VpeFzIT9bbYSIOzf7YUySnoWy4F5lzStHuJy8QZM+69/
8Z83yRzy9D/EhSy6J6JMHICI7vJCPXL8GgLY4X6JZTm2jYzRff2rrD8fIYZ2+sN6dHRk8TZPJlOO
ebVAIFh9U6UrKv+Y0TrsY0lRuNVw/SRO5M0crrFZXTZZV2ur2JgC6siVL3FGE0XEM9D5PK7Cd3mO
2tuN0rG2y8tiTLpgOQ6TC0ji+PpF//FgBDVYWE+oLyzT+qMZrRUWAT3EzPqxXgDyknEywgISByEL
RtSm8hqHRPHYYNl+/Xufms6+mBGQhYSHghW/ABCA02UrNixzlp0wviKOtmhwFZIopdmJH0j05ZEF
XVyVR16Twv+CgAmxxpZ8SBcCzjdme7zL8K+RbMEov/Yw06w83DsQTZcLUS0IwrevXy3vxckE1mwf
8fSagHBGcX/ybEUySVDzXfM1DbBMeeiQln69VWgimFTrQr+18RAqie0dm2vG26Rq8h8GNcJlYbEM
CzdZHpmAVf7DU/oww/bnalPcaLlN/uN5AUanyOoiZqS9DyoJSV9RXPVRQ21GemHxdDTyi224dqyR
J5KCsGSJNhQUrmVrL1js35E87OdP66JDCKpta8xY2Hmua2zmSq/FfG+7reD9blNqf7fSc/PquzcN
VmZt8Nqo9ZbXPxQPdQYF9L6DPcE1WjIPa2oiJOEfyNfJvN4N3gyxZu0df7wbOw1uUDn/B6cj1UWG
JE3B5lPMTmcKjchNUlozRTlVDZ2cCvgMBztgnlM0WMjxIeRTE4IqBLiQ0/krsDpV5R3EOKf9u57s
N5vZ0s4axqCwUsB/yJOQr/7l1nLw4QPCSxbpXTsUr9tPbZBRZYnpkpddlW4dkP6y1FxfpOSShvOB
Kj9zaUZRwNBlYwb/IhjhtgDMiUHPQWOisMfbJoO2J7vUuLXEg/bzBkQOIJY0NB2QvXxrmrH2Gwuz
ZvqpOdGL2E8zYEv/OlTD0EQJ1iOljcy/PqOVLT0dnQzJXxox5cDBb5x0FYzBQCMIvnqWKYvjQnsA
6H3Po+rS+42RE4Ec+AvT1KfFeV12A9Z+K8WUQKdNwydqW2SsRcVy8Vtuj4VeT5cm7Nm1HMx3TJo8
9vLqfd0LThn73HH0dEFtYfNOjYhymTUJ3kaemTObfCBZHiv2933S00363HDnbHlsK3j3EkA+7QPL
CAgNtMMPQYn2P9+u/hCU01ns1aO29a21jt1ya3b42eIRLXITeSg9vL24cWsM4Oi7uGLfHlkFdt3q
PLGn6BjLlXRO63JrSeC0qJ5D6h18SkOLDl6FAY4ffzKS3mfvogbac0kLd8//nIZcX4sbkmT1Ig+t
xvK40O6WmeJgcXSPIyRpLi+nq5eO22Jgtdm10lmth2xw+QO020WnU3OXhhBl1CLkyX8M86TZK2vg
6zlXEgK6x7yfoRlQz/X0FNWh9Xgng5p/t1ZQ8gL7ec/aQOi4EmVgduQ9X7pl1YtHWhCI5a2jCSYp
nAU+tMPQwJMQiriR0oe0nPHOzwq05ztaNUm1HMfZVHl1patpfGDbKVqTRuQgBj2rnSzTidEiXKGL
zUFJSWCbm3fQJLNw3Fp0dNUrU1qm+bpHIL4XKE+ks++LJXFNVAwrfSiT0ZTrrVgQMtlRoALYdLuw
mjhVEiignrj2hBiLbpOauqlO5CE8zG6gN2T09yJW10+Yzn6aS6P9Z5ywM2VqvPvctX2jYAQrZUzI
YJTPNdKNmGfTukHWiC+1wgOOmJPEdNJ8oC1s7KJVU004B5FnZgBddizELDc7OmvlVCoSOTRh+MvF
CNKsT48xVGJMBpugYJn1HteJ9pD4zix34Z7RcBVrBtwjndM0uSyadLD8634OlZ48Gfp5ZmI/LfB2
QGToeWmCw2IOxU6G2OaiodEPP2vtccCmugrczfeqrRmlbVXwPOrNbBrW0F6TXLZZcmHcDjyl2nLx
T0DkqCY+K2xNvQrSy1CTu8wMq/O4N3s58Tc5wrT8rO/IHVwEhTlW87uwz3VESB4zYXmS7uwxfn1K
Sf96ZBR5Fyy7V0yose2cpTnj6WvQU4Cmyz0GpVq5cAhBQEoiFzIB189yyXY0LtJnlydtL3nzArfU
myw5Bg0zmj2RNTQrDLqF9WEJUsO9mc0FpgRClUq4R9n2NbcUNF3T4SCydYiFN6pYHqug5TTy8xzC
qq8HB5uU08AsozbbghhN88kxzgDtrOj5ggDQdhtPdbxz0Rm3H35CiRo2/2U3LpPPFfv5ZDBKNNvx
ebHzgSw2+Lxs0CP4c1pX2aR/trjkmG0IorMOnAE66eVeUXNZ7y2DWekg5cTFOW2IRBOT99NIaE8Q
uXTY9CnsoKWU13bGsrtVIVUGg9a21oKPt57K7oNZzeXdC0CMR2eBYu814yAf/6TEoAfO2s8Za+66
/ydADFWu0txQqqdhr3TEJOvN27CYkm0VWVxPa5yWZ/QGLIb+RaVNoqozlv7TC2RM3rrFbGzC0l5i
cob/TI4JMYebtOKyV3rKPPNjvL64mkzE5PvfGTJJbiMWzXyv98/VQjVr8zckGZQDvhZW+jYK+ld4
MniBLZqR0mhrzaI0doRx+8yWoWRDUvFgShoZtbs/ETOu4ar1vq+Z1ZsXoJkSuWgnD9TZk3XemKMv
vW34/0OdyYUzDNHgy8YH0q9Ebx7+A/ZMExSD3WwtARYDzYvTO0Zy3dncTH77M/o2lxKm2vspqRpM
H1OT6Q1VVk4lxcdpEVK6WxlPHcqVxjQTYpRnBqCKzYkXBhe0jjUxpOVEUB3MNb2thCwkvNxtoMPH
jg2c1yFFQMjSUJEdZynJjCW24j1dd6ak1Dcmp+BibRMNGBM0cGLrEZQP2WVoCpzY64Gex3zmfhBU
5dcNsm19cvBzGtqTinlGFQ5tlXkP9MCCPnJAZeoX4QE2A7kGObSCZVIoRWQfFODY7INrC6LgySR2
MzCTT5K1LA+AF08XsTEBDd5SbafTKpo8b3VIZdswBo+1zTnbOKMplMmNEpcE5JuwXXR6QaxKmz16
wm1KaDLRRpIBQsSgd064KDNX2iWpz3cP/uo3cENcoUGYlNtnPkyDs1hmFBRTrl/BdGFFKVxfUy3t
3Aq5ojqWyuq+hB2ut4wetBrqaPdD532dcJs3ezou+PVl0uQj2yIpax1L1dLXIUsa9hrn2EMZ6a0f
Az1YinCLgp3q/Ib9kLwBWf14ZmxDsxMMP2u4NqQ1T+kezHF6l/q5g7lWwzgWCKhZ0bxw0ldvObFG
ktIEMw+bw5IhTP1RDgYDyzKT6ysYABIxfX6NxNpCadoM0lmJSP065RObqvdQihdWvWgdnIGZO4sy
kzjgvajmWDyU6AkKzGb6MbJhWhYdI8yhvwvaeOaOHbrp8YxQmfioGOqkGKf0dkUYF4efxoLGR8UR
zUxSTWcu4eh4t2KA5K6sVerkU9cNY5aeSbPWQYXZ55qtOtl0Dus3AVJX76EiX2fNUTahtOu3bmET
pSRY5NguRzpfdeJoykSNwe3ap3aTXXoxboXuuKyufg8cxGzc6lgQZN6VytWvCFZEnfCCT81fiEeq
419yi75QD1lr6QnmxCCH7ENr+0jht7jd9e6KayNh00QmRKAaOY4kCvQcRFdapK7nI0zhnMjaZATy
H/Hq1/yB/6//NlEJmoKpDHy2SyvluqhWpr4ODQtcOzqYd6S+2ufXo+gRRNyVw9TwUDsFLaHCHemM
yWf0FEnWHSHm4suOqpa5UEbZQkyQ793O1XO3rO2wvqomKxl7GOD09UDrQrXAIaid8N5l0WCMFd9V
r+hK78wnenmuLB1ah2PDkS/xw6z7MnagOaqNKgbZs7hQLsN8NVl9QYMyYTPPKkimjCzaM05sJlp+
HohyQ8JLDp48ZwSVKyjUyeb8hCtvgdo3I9orvoypNTMo8XPkoxJzJNZQTdBxtxl9NAgMfp6Ig7UO
CQzmJDE5fdEoweFPCWcW5KIG1qhHDcNcbym4mGbkpDLlOIJeHNrDMfAo/d95q27lEhmTxfgbaagP
3b6HzImUyGzpQz5lbB3IJ7Q2Hu9iFSc8tZ6WY4Trc0CvuCjrRlETo2D6gl9HEMIasFotZ96zlga3
k9LnB6aTJ/h6UnvxqpdKyZrsHaUv0GTskAwy9Y84m1OOKmBtlsfnV68eQcxggTOqEKsmWC34Wtt+
xJLHxMDcx2XS+3rRU9I3g6m+Md15rlsGZNUnbgE6m4GckN7ziq/OlMgrzytc3ZFsypMD3Mx5eOfN
/oohD+NSeQyUzZmCjc1wQcrR+npk6aQFesPHhG7fsVblba0jUbu2WcWj6fnUSHM1el+ftTQ/Z5Ei
4B88xLETq/MOPZE+BT4fLMp41RfdrPO0JBFv2YLzrQ9WTrwuui4mOockk9k/pXXNI82sQV/6UM/s
hLs5HeK+3xlz7UJ4kSRH+IvrwoyCJKUXrJ7HaKTRDGgoe5Jyq5XKQOqAKHSaWZ/Ql+eVI5yVDnQr
q9Cz8vWs0d/kjAKo4aFDQcenSdBJzoguiuhOwnL6Ose9PmeOqVGmgrLl0pYwmIaO+33jK0/TnaSp
0PkIV6fzcG2f5llpzVgHkOv6rwLEDSv889QoA0Nndl+/uz+/Coe9rpEHmuDpnJJJQVPKdSQ78RVX
hV6fGs91RoJCFmvWrte/6ykb+Hu2EFYjaWpHwNYFvfdHVQqfkiq1MOrr7FQDBxm0SzYzUfRuymuY
dpXG6qyIhosvQ+0KRRIFPVBQRjRw59xNFkJXNkKOvHrteV6Zf9Y+aqSmOkTyhWJP8L124k+vX/4f
QwXk0wSRaCFzsNA06J//hguZaeNCH1Yfhn1mAcvdsUHpYyGbK0eo17/qjznnkBgOKQWBpwD6e5rv
JozKoKV68kuYBs6wHOMFkeQ9BGz9inhxMr055U5LKBYPRoslBN8JUOW02UUHUStIyN9/AXqn1yic
CGQRB1hobBB2qPesOIQcSTCx8OfvsAvN7obVrhJnr9/76TBTNYX8QpKWMikKkdMZOdX9jMshcT6T
k+DcvKSwqx6D2tfH+de/6XSUbeGY3K0DBcangnSavC4IDKH15tbnATJCcdXLUh/Ns9x12ORTW0eN
r3/hS3UTRRPoGaSdKfICzSVoOplBfR6sLCZL97lDBcoMwlOqlzkWRQ33jrsWHh3aTXqyhpFfiJSd
8fULeNJP/f4GEmppjDnAOZ+eCMKxX85hwKJpaUm//tymkPPqHbWstdiR9UhDeo4+hS1jl+rQ2HNd
vX7/TIobotcpr8oD75aeTc+D85N/T+p/4S1u4LhyWlifCbEAypoAwbbTY5XZZFYB40KLXfVmOS5D
MzYwNE1efJSs1NDzbe8PJI8syLRTRvhGim4Hhiiz+zPIXG2AOQ8XPl+jRqXDLgMZHKcYlbV6Owcz
SGwDIElv8VJ2yO4j/zlBrwjtWTXx8eugCa/eU8RnWzpYjnNUpmRtFNg10mNJTo+Bc3uE2kuSpS5I
y74+/H9MOE1NMHWzm9B2/pzaAyeL1DDX5VMDdY+YNQGiy4EjXHsdAfxMWb/+lboy9uKBs9Ti/aBG
g/4RveqJEIBCGf3KVDB9goygc4xDFnrFlUDuVxjXpnrC+LplOHCImi0YayRhy0pfzeuXcXrnGGZc
k5UTZRj/Cp7K37+tnbXX1hPPMv1UNKQ/z7Oq66uPtG/C+mSr/g2u0+kKonk+vkOmyHMQlbviZJKj
MEyyVCr1edRks3uR+3pa5LnUkdXr90VLoRfjy6fD3MFOT88I9gX0my9fqGSaQfPXo/2xVr0ZbOPB
8uBZJ6RROelm+cTusKHgXfEfn4QN83IWTnjPYU10wUaS1iUFw5FH1+8l3n3iUGt1daCeJZxQ6F3C
W5E2OUaZyJ3BRHqolr2Gl3AMPJ0mLiqqI3ejYTncnIFi1D0miaErRdZY6fWaA0Ext2eI3LOl3NeN
mbjPjTD/sQvPyXgzBiCkHPB2VCCh5pyOgQASE2Kdmz8OFUhWHCwNpYpiY0wNJ+fXx9s5mc/6mbJ4
eQguEPSyjp7M56mR5FQtN74L3ObpuwZB6rQYWx3qDyz1LEHPtfcSkQ6jUM+1zpL+/FM3DjpDgBSe
wRWur/OZnAU1F92uEPhOZ0YB6mu9VLyq+JIzWRXTYUFVzLtD1xaOxxnYKo4lPwt/VIt0Eckoc5t3
Zw3MlZ+NTaUf+CpyvsV4qo77z6mJ0SIDCkVW66cpPz5jRf2Rhb/Z9l2mE8s/S2i8kczdnJoH+14c
k+VwNotFA8Lmjf02ePn4tMiXSr4JkwviGiSp08fXcgdjYNJiCt+b/wBpTOAHoTx69IpAuroPIBY3
dw5xyQH020o3ro+VXZT3IxxXPD24wSia0sY5NJYA3jh4zo8x51d1W85qTKM0GO1jFubvKkptj6N0
laQnnpEuEbUc72YUcXOR0gX8ih0pRQtZpWOxNVTu/LVSRx7P0UbmULvL0HS3ZA2Le2M1eg4H5YxL
lDYmty67UrF3SwOp59KNWDKXdkdNvLxPqeGf06mbKkEue1DSTTFRwuut8jOqCXGxYB/KMAi2pgWD
s/PvbPbnLzJtLIEPy0tJYSRKHXAd1ncAhob7zHHQrAem4SJcJG/3qRhC+uQaEh+zqxRhUTwc83kA
P0ORQkY19aKZ/plhZmwGtxrPgYXu+gl//iZI8/yvARgeWfN4KLb91DV3K76kLeGn9ugZhhuZnvnO
7RfzK3Q49dnyV/djOgjaKsLPvyh8le3wo2QXr79kLxdrJgRlZRYzQaigwVSncpqG9I/fiqT+xvOa
gXIAjt95ZdPnPDbT+/j6l718oZ+/zEcop7d5YrjTiCReXUK7Lqy/eaZfoRGazTurlrbC911cjS5d
zKM5aap3lAj94o147I+Z/3SbaHUo2bCIn+rABqHCpnC76ltb00oIkLSkO1Tl4L5+Y5t4+qT/3Yaf
7hJNM/ocetOxIZ8eImeQATZGnhTuS8M749hsF5uGA0+2ndPSf1/bVfw+U7EhgRKLkJ6pUMTLA/J3
bzuXPbIvxHreTed14XkN6uEj+60iThrK/r6qCF7svq7kxu4t95055vWPanCCy5r07LvRXuy/wpxz
6oZ2W6YEz5rcOFXIPDb8yiN7U1CLs6aQxFoXLt/yJumjHLLd3kqE+QWXiROtPL83YqETER5DosMA
wiDGhTZL9mlIYBm+mt1gWb+5gx58fKLpwWny8jiv8xfsgviZaP2wHewEmmnbGd7RrRfxFoNN6A36
xZPxtVjT1S29EY7RWODlBm4VcUX5IMUuO4CrJ53WFdiEhB9uFVUSoNsuzW78qqeRJ/06K9oBNNWx
IW91NWL5x2fnJ8bNaiXuEa8mibMuDj9X+HzxLhbGVbbU/uWCbbDGMnxHDrS8AQwPP8SjMLZEaz9T
dsHCEke+DP33hI1js8dj9mPx8gxps8wOBZniY5Y08qYSPbLqJlYDbrV0+GgKu3hn1Bpo5c3WtHfs
HkU5fWCTu6kM0zxKW5MbSGcQamC2KQH4eZuD32dP/OAKI7jM0sX9y9IMVXo54Dl7Y9rrsTsdW1wt
HPc9TrO+rd+/36K+gZQwz92HBwXi4hr7ZH4vM2dZtkVbI32eOEu88Y0nPaSYVT7HLFS36JFABiJX
e/mVwDnKrmLr/J7L3D0nbYZOPR4W44JEZb6nENGz0ouk+yYds7zPkrm/zLLQfAfhy9m/vrI9sRBf
3r42swRo1mz/71CmUyXoyVPX35OZAgPn9ib+3HQr5AYoxgJ6F83MNkPVQPzqBbnCbZ564kjH3GxL
niQMIwqeVbrtGs+n2y/WKFK/pNBrQ6VXhZepY+s487U3pMlZIvzE3TR+aMObXiwbs6Y0qwFHW9BE
UMKFPBgMy1438bmik+LIX5h849ID1XS7zBPbWQ61ap9M7N5RQ0/1y4oyLxGlU+FlKNsSsNVIw/kd
9tfynmYQy45YRH3o7bk+S6tSS9h92NnMRMpFEV3u1K0TZjUlVxR1NOGlRxXOyLJMIgzE8mqSoVLQ
86SHrjbA9H6GOAWHGlR4+y9Ia9kDhvj+h5vZgB7UmGOMfv3p/Ln+MFNCRHNI13CH/JHXc2x6aNC/
pPgOktX0NyFMmK+oPBZ6VfDIOFP531Y1aA6I8XWhoSx9bLxRVm9dxkul9tOEhUlM2OygXHXJDbyc
sCilVKVWv/weVx5dQp8eiLdCFb/MStgC5gp6Dqz3sF+8NN5JnCOfUvr5SObJat29MSZ/88LS9I7c
MksHWstTxe5aDdPY4CT5nvim96H1LPXeLg1j65PYvWBfHK6Hsu3PpVtXZ+XsWFd97bOR4faYbzOI
GgiSa4j1GXiwHyjnW0Ej5Kz48MZV/hEyYBJDPs8rjmaaQ+XJkI30S6zC1h2+k/Vuk49EFkJFZBKB
wyhzvLY9GhFtJrWCHQw60fxIVxBsmzW25XRw/Ebdi7BMLk1/Kj7aHQCAaGAX2Hd5VzLcSe5HIJOM
n/Ptvz6Lu0V+/7//58u3Kqu3meKQ8tj/7hJj4bOZ8/9stLhACvRF/c2v/HRahO6/RIA8XpiB1niz
Tf9yWiAuxU0mkNtAUCWGc4Xzb6uFjrB++croMYwpDbkWrxlESNf6T6wV1kknQIF3gFoAvckwD9C7
yTtF4LZxH9A5cfY4tsvAolOXb01bz5qWCeiTMiRnE99eQXxBJXVwaTf1YhEN0FSxC7doLV3rQwlp
mDSIgjHQzTtjnTs3PnIKsED1OKOAe9KWq7wGFA4daV91Y+VO1z1StnTe4Mmc4KooQycawLhU3uXo
tuqR3gHvejfz48gCNwJ4xfM59YbhsqeJyxa/Nh3DA4RrgDLSjOZFoVWb7YY1IF8PttUp87KmZCSi
XJkdqzY5QHUk+T60t7kRFx+6lvquKlcnjTqFECrqujGXF17dsSw1S/hgEJI2fMXirbsZDQqWa9+H
wONA79k5TRbcsOt7n1pa0m2NsJk+Z2wlt6vofcg4i6DwlhKiQqibiYyd1Ag2fWPIQ0FjkjOUaOln
T4n2wVY43wlks/CxCYPHcl6uA6AWTynD5Yy8YXw1Dp5zk9HA9BiGvrXrcyeMZgeSAGTHsOUgUXNu
NBH0cuRKxmzj4m3FzDagfSrpfLdsJgvNaW2s1e1gDep+RqF7ZnfLdFhXf3kXKns5p5V9222WDPQy
h3MjO6Zlnn1jPoh3mOBGtF/kuW7Sqg4Os/C6o2pm63KK+/ouXX0KisHQ3Dar60cjAOUGwVIP9U+M
9l8GNUEX+gcQpcZNhi1kuyaq2EbOULfCyQJ2MG6RNQ47y66HHRgo+KRGPO+dyVlpvEwnaYST7frZ
AAe558BuHGh9tZ7RymZ9NCvbP0uVJT+s2N+voSQ2l42RDNXBpbnezTys3mhZ+3l0e8zHm1//7Qvb
HdMrQ9hSDkgFMKIAWRpDt+7Oc0nytD6vYjWVzdbv4xYNt90Z7wPD0jCAcSrVtO6w5Vvm49My8d8V
9a0VNXQ5sf/zgvo/dP1s6i8vVtSnX/llXTPDf2EKE/SRIkv6vGo+W9cMCxMvCylOC41pD03P/veC
6vi4c/ktFHykr/kJ1/BrgcW7BioZmAxVRCobwX+yvnLsf3FqYH3ldOVwGON4yPVQKXwZEVWtr9Rc
eBM9kyQKRxKeE6oahHTCa8yLRo4BTUjz1kdzdCjsCoj9Xz1ne4v8nKzUnV25/dptdLHT3pXs6nLK
I3+kpWnwIUPhpzw63OY1pehITjOYM9eZcNbXdbgcc2OaKDiTAbOr8QzWUEW5YbNCAcGhWpdLXm/H
MSPJFQayxh6cz+eE6KN5lmfecrW4cXyHSF9yRPceDG18nZrR173c6LcmcnmZa0VRRX7I2ghR2Hep
l611lKXDhGyvmkBQENqFu4n07bQtuzWhoVzpze/XYhRfTGkTBZNRGq9ozowmwk71eY+UZoaeyEnM
8lDPY3lAHVYGWxE22ZlXJa1/HSKqQLe+mDQINAzwIJ52FvdPJmNDK0pS7TyW2oOcP9mRIWrxwcBn
sClX2rFsi7j+hJQWBduToZlcED3QlOJokEhteUb4u6IdwQedixZHtPZGx2uDaKVLWjmfUUSfNdpI
cKNgqXBVI59p6b5mlQdle93OtYpx5yUSJ7ayussJF46mHAOtNkmAyk1WTOLMQyF7H+bLfMlJN1QH
SnVtv09V9//YO4/lyq00675KR8+hOPDAoCcw15GXPsmkJghaeO8O8PS9wFT9pcz6W4qa10ShUCrJ
awCcz+y9NtTpiUs9UFiWitvWykNtUKpyrw9FRBdlSpZO2WATYJJlio8nerJRGxldHYgRPgWNfHkg
ySMJ8DKOzk6b5zmch4wnb6xNmBu0QfBBx01j+tsK+9OOUvGyktGwy03uxl0epV0oKmN5KVWy53du
V5r7sZbNvcr5eEG2XfEdo4TlRYIJsN8gdCeQMYlFoHX2Nc7qjjkH5yhoTgLEAFWoXDSqVKeQrr3d
LRMIQPRD7rU0WziyUYdYEd7GKaEdsDkty5zYQB0ur5mMxbvIlPpImIR2HEogxuyjot+5G0DkEhnn
vuIEUlNv6Ycp38dDqz1ERToe5660d8Dx7MRzq6i/h6fzJtBbB9PC8o1obmg53AHpke5NL6HrYhvw
Y+qty9JiyJonpvNMjIK2x39hRZ5Jd6IGnGjQUDXsb0EftQ+Ao7urlhn5azGUUUBQ1vI4MmI/RCvg
d19RhJt5jQJZZmqU/nqpZXXVmmTMUQpknPHYCiLM1/kmqorqb1bcDhx+bnWEbBo/De1GOYbJU9zl
RqP5aKUB+A4lcjzI9p0dGaNHhJG4Rfo4+gske3dXVwYds2Mik7z4IpKN5tBcd2Xk7npLFB+Vmi/H
1iUlXW45B5NcXK+KhrcMBXtAphdecHiUhy3GjgWo9oIO5okgJdPHrM7wyp00u8uDlolDvPni26QZ
rZu5h1PKryVHaVy6Hw3lf07FvzkVTUarf3Uq+i9F+gn/L/3pYPzxt/5xMHL6qawMEcduQgjH/FOn
oRm/cfiJLWr1C29BS/MnooVKNgLr/O3eJq3inwej9htDdIwYjvhxbP57nQe/40/jNHhyDGY22zLa
ECQo8DN+PhgHwi2bdhzlVTXrbjjNuMS49zPG4rk9T7eWYi6nDOZFHgqRD89DbUzfcqOX5CK5Vfv0
p0/v5scY67+qsbyBZTT0//Pf6s+bz69Xw0p3C64gfZY+aHu1fxruMYzFmpKM9NttpV7F+coQcbRr
SJlyGkj2m2ZjfLa5kVP8rw5TJcKCOOAIHrQNsFR29e4Og7jmZyQQ44pC/YaQwFH3eHSjD5yLqvyb
edzXuPGf87gfr5gBL8t39sPiX5bQ9EYJ3+0yXOlMfOPAQin+DfSDg2fGXmoTXYJUs4AOygEsx8TD
W3Kh70sAVyqs1Xp4T2Tfqz5jYDMA8VyDGSwTpvl2Z+ZE/rGkvWEddCohB/aBDennsU/aC7JMTRki
ebbOtDhTuf/r7+FfvwY2/ILBHuodnJ+/zljtRYnBUBf9VTVE7mMdo/PyEM1yaTTVKG+QDbv3TaQW
3//6127X2p8/S9RCCMcQKWF23v6xvaw/ffumkLFB6V9dVc6qXpHUOF4RjEH2ZZQ8/vVv+nnag1uT
3+QKxsTooMj6dX65zhpO1bXlYLwiBsF4Iaq3K/a04Ivm5U0SipYQQV8XC3NOAPdz+XcXzc/7ge3X
b2sKvMBsWi2eDr/8etvWU3hEkNDtNjdfSvxIL3mxvQbiQ/sQsl7tLYKvfj8X7QzkPq/tD9CcJL+6
i3EpafCRqjLiB3xqQ9eFxqzpQeIsy0ejTE0gaDPJ6wRtj8xXZ/D3d/PFf/2iECjw2GDCSEQ1u96f
vyhhjWZlmpFyVseofMFRBgVGVfKhMujMlyo+zbhPXmPHbS7l2hKqBy0r9TV1sj9hsax0k0nMNAG1
+0fa6fb7hO7V/ptdEKKJXy+nzZm/Oea3/dim3vj5VVqdk4ouGfQzFV0TuU4wuMm633KG3d0w4c3o
ZCtuJ8bmI6bUxPY7taJwxPxRbEd9XrTlXVOgX2cWOcdPc1bWRyqcATdk23zDyIA0gy0Hcu6tjgBD
Sk0RZX11NW+FRruVHHGsUn2A0qQS0aakPJhUbXdaFt/EcOelV4x2e0V/+zB81TPWVtqo6aLxbDDG
FcPU7GSXKEOdZ+pb45RspdH6VSXNIgEPx92VHpWvOmreSip1K67WTL6haBjuR6FQec0l05CI8crR
iDTtoU3UmQRlW6Few2AYvTKYoopLq1b5fdxKu6bpYe9hTDqqrVu8p6ykuO+3chDXOpUhTI741G3l
4rIVjuzi3GtA3BLvYtfu1K8Ks6AXBIQ/E8LrT1sRWiKjAjfsXicRAQwBcYLDgaNGm33CRDf5iV18
l6VIwNy4zb0J6nU/upmiUTGV64tj1V3YC4lBb8qdGOiNFC+4wOdPooWon9evWrr6qqvlVmLrW7G9
fNXd3VaCF4NeHir+V8LXtgqd2pxqPfuq3O1oBn72Vc8bW2mPuowqv6Pej42t8p+3JiD96geyr95A
/+oTpG7LS+sHPWecv1g6UM4XyDrJD85OPytyo3K62Avy+k37A8oz/mD0DPlAVg/U13bdE0s0ROS7
pKwsM62o74Wt6Mds0fWtJHcJI19aCBB8XWQGYCWJOA+HIp/b0MrnWPioz9XomsXcRgvKF3tOAhzf
7sAmZtiYQvMPwtDIWbizvsBDEKc2ClH7hSRS9bwvd9UXqgia3cYtkmC/fSViUg5oL6IJIcQpIjk1
ccc52s2FXZRhjzs335lVXK6+s5o8MSstJy2jTLDNEAOyxP0NmNkSJ0qcOp8KYKNUBKLWBkJtnNG5
MqlYo1Ol2wMGD79Cbr0uh57WrIMCz/aU2Mh+Wlsan75Kd0thlctB9H3Z4CiGrOnb0lyKfUdoNDYg
y2DO1ZQrmzjdymlQ8lIo13DHFVJGhqp6ysrSLY965w5FmCeDdbeOg05oBU4z9SKZk96ugNbT/u6j
bmqqew5j/QQyUMtR4/IKwnoo4jV0VImgH09GM59Lh1yaUOFW6Ug8wiPR6aZZBHGkM2SzSRijxbR7
6pNqzfT1A5GyawEmH4C26wuB8UeViv8ACy+3fEKBWhg3dRoF6xjl4CbnrnHJ154zw8dbmq0QPrNV
uRBRYezUJiKZw05cuwlVxEL1MUkhyIS5ayQbKgsOs+rCBeXyiQmLQ/4ITRn5rYJKdCG0ExQ4dIcr
da3SNfWcyVD0Bwxd2nhlNe6CXQlg5NkcK46kGCggf8GFTq3vCDtXq2cQ41VyagmAlrt+Ntf0QsX+
/WDAGXwxZYTSwVG5eAl+lbYeAihhlgD5NyNnC+9G76N9R7WPE7+YZyqLLM6m+x5Z+mvTJTrI8TmO
Qic3BdkHTsTPMYuauPeqmzAlEG9i3PasNh/UAXS3N1toyhHfLLYMAWxk6aGTmkZEhR1DC0oV231k
JL1dnFnW9nu76JP+Ri7G4Pii3YYjyVzxwmowZeoFJ5j7CLWSq7vkKdkFjupK2t7ejbSbrCOt5k5z
Ktc4SgMV3nmQw1Z8Jou8MbGmybCeS351Xa8r1G2tHFYCV+ztzW8vfeb5xOuC2HplmBXvAmsbH9Xm
8YZxkU/cOk2BReK26mxu+W6kKoj5M56pCDGS6xbxz+biaBLB142mdTyXCpJELxVjC38fRbIeLlOr
bQ8Nbiafd8QDBPr4Vicj5XiER+6eSCBMHYRCZs51gQP4ZUZGgOWvy5Y7fZCiv4gpczNmYuTi3Tuc
Fvu+EupV68btM5Apq8VonKTaqXZid7yIEhCpwdKhRaPAXfR9o/Gx+kRiLG95kZs3cuzhJbdimfKn
mdlRfyCHoPwkLnl7hiC1TQL6AEcPUzRj/a6xSvdJEVG5K2eQa8RP8Jhbujm5S8ErXQB7z8zA1DqN
HNcCsZ2HqNp97DJlisNCq7hNVuwu7tGogO99lDyQl5OjckmFJMhwjWQm5HKm0esUcsjM7YXajRpG
IrcYJk5afRKU3m32e+eyI1Uw4qun1R069Z24qAUBEfjBiTQajR8lS3ULGZpJ2zs2fC2zr0BCZdU7
TcNZLnZxn03YDRy7P6D3mMzDOm/hYQQ99Ou+wTBTnytLGpfKAAk7TNqqnC5i7IxAH8y+TB6oRPp3
QS4cCWJ22k9QmvqZMeE8OS2nwNLeF3Grpt/VetWdyVupwJZvDUZRlx9GsA7THQC0JyVq5lfGQspE
lnlv5UekCeqtZF6w7ruNBRWm6zbtQ0qb6TcyL1bzqrSaLQGjmYSFnTAh2WuhugFjmDR8a7NTpRuq
32b94fQ9Qh+pwxGYCoJuWEO0XP25IWM7WKJF9D7WR6t9gkmsPmT4MbDUdKn7yLVe9jeVyzRkN2qN
S5pzmVizJ8fneIH+ojGlVIs7k4iMOZiRgxpEGG2EnjZCn8fhzhUdovzg26RxYHyX6kNeX9pdk+g3
pL0U1jGSG8g9lVKJz3mnNHOAHJNnBtXYOJyLIuL1d3jFdn3i5AlxckIcF/zOHSAKy2aJEyX2D1nr
fyYpfzNJoVXYZLX/94Lh8DK/pOlP+4Uff+UfcxSTLcL2CEPvpqMl3LYI/1gwWOI3LD3oHJBn04Rv
4Lo/5iia9htqMMQ79FwGUXAOncofCwbV+Q1km7ktcOnH+JN/a47yS7OxNfRskl1eFh4kxwDF93Oz
gUi9IO861u77noWW19DILUAleJ3+WpTuZWPE3W2SFt1bY29D+iRX7jS3RcRlKGg6CwLW/aKXFm5i
FMOBYkGfdJUmNOXUPOM64OcQKUIxp0x1ylkEqc1jZqAf60RyAyGIIwImcy81BXll4lYzvLx82dfa
ksPQZI3nkhHmJSS0fUDtZ5eRGLNxrZCJeC0p/Qov6Yf5BdjH8gLWZEmDOOFj8xM4fNwkeUcoTiHa
E2EQzStj5ewF29JywxNHDTSqoeelW0n2blB5+vqyDh9TF6ueBh7zGLOSuY0T65YDOyWBr+i1b6NO
Nn3wp+vl/zM8+lJ1/nN88PUVkCxNX49a3GU1/0tXXSJxz5Sot+7XjgMA970ZNprsLA9wCtILXWu3
ab1WujeMm7XLCnBhypjeqdkTA9LYrwlSJDQD9dFdx+m8RgQsaqNRv6NcUp6q1uzvkk0rZaZZdmam
S8qekwzFIw8SZx8nXbMbe5DajtN9GxicH8xmviRcXHvQEm1PrfaetVb7+tdv2v15VMObJm96u4BZ
lUE2xt7383XXMEOMI0G9Cg8+ela3bz9mz/EdC5i8IZ2ug6Khd0c8KUNoJBWReXC6112vZ+sZ0pF4
bXKVj8E1Z3kd45k8zbVu3kcL/9YigvnQmlq9iBVtvk5GS73U45Zix4keEW9rezdNi0dMppNPSJA4
pNVcARbslH0+ETm11N0QrqLkmtYHMV2IVX+vrPFy7jT1ALnRPCxOh9KHEM0glUseSnPWQtG4yc5M
CZJzMXwa9fyWJrXu0cHNbw0koCOoiu7QDepE5ZWQHzKNO7BM8o6bMr+yJ4Wbqc/TQ66/s57POlSR
ndUHebZCPDHi0ofELccgTTmaaztz92LtkLqmI6FsVSXv8MZS4mBJys5loreXGNq1J0IImg+HgQCk
xrnbgtfIjEBUaqtYR/v+AFA3ZY8+iPNXNehU6nSmwOLNaToLv7BN1uywdEnm+qsRa3cw5uR1P6h8
oKBEdsj/1wOtO/emkq+35TT3T0YCdNxFV3tp4Mn2RSzl31hafnlmmYI6jukvDhMV9Qk7018GJBqJ
VFE82cpdMoj1dnDR3Cusoh7R7oFWskfXx37FtdPV69usOavfD32zUPEsyXvW1PKqsbTo1A6ifbJb
g5CEpBB7esrv0jVYUIxW+a1s+Sn51JkFKgy92hd895c1aX2eGOimepMl1FLW2p0UXW54SO2JyBuV
5WwkEUAPgCw7WAva9kCt81NnNoMamoOihVvRy8+EyX/V5fV6+3XZNlmL2Xpbm3atqV6qTR191oUj
vjtK2aNXVvsnJBjtVdqnXUY/RY4Q7WKVvlYi37d1p4BJlu6If2wcrT0zQsJDCAR0rh0BLSv861v3
Fzzn9vHrnDsMjS0W31h+fhl3zqTnwIbvojsKPUsJBhW8zNK1yn22urwDNSMDy2p75SFbUrSVpmzc
5gyxIZF74j45XnTuwZHwqTY6OcQnvuSTRRyu21I4g6Psomc2prwZ5KvqsU1H5d8dY/IGCN7iZVmw
MzAi/nL9VGvedyqTvLvCWocQjaa8aps43rVgvIiIqXjORO3M80IjMcurElMJLadqXkQkzAt1tqJP
7j2dB/NSv+jSVomhlfkp0Zox2rWFEz0Udrt1SFVcOH8zwvyF2vf14UPMtfHcIvhj7fHLa5+pQbvV
mM27ejTNCmVfH31yNUfOAXN7gS02Xc+Z7OV1wZp/P5QkhOFnr6yj06TTqS6d1J8J2DgW5tyxvmyV
BwgY7t6dDZL+unasrlenxzSs8f5nKNWaN1C8f0IWaPiKUuO1j+bxKAhrnfy8XeXNaGz5PfZkd34D
2Jn+seMxNI7Rk5ao2UFxFOdEu6QB9YHSXfR6vGuKRD53VkUdPxMul5LNFRK5XdEPa5r8wGbC8wrp
ApV/32hquOoNLMQ6f91YG8TYVa2n501zLIwpeq5sbnVqAjjg260XEWr33kVogRgy8R9J0YpOaMq0
O/CLaErLTJ98V2uTd9H0K4GuSfTMlUdYWFFuT5DtoyF79DSSanE2xMrHZ7D4vmvSjjQPrAtQI7Q1
9ozWSr/bZfamk6FxbONEHnHw9SjBtImQlUK7hBPYB6ZdyCtEwJwlf30XUiT+MiZGe2dQM6gOz+yt
HPylbOBZDckCs9cdG/LB9hfBDeZ9PZvBBrcEV7ao2xlbpl5C/OCOUqx5sbRhvV1VnkkhXcwxwT0R
oNYqTm2KNGnLLEtJtCSbq/TiuNoNTD24XVVbvC7Ixb9tiNFXbTamjzG1DSVwLaCgAV1InSK3qIrz
BH4vRPm8cB0YFanLBSkzxY581lp4hHWOBydWZLCsjc0sovwm55pEUzvpl8JXUMm5raXc4otZ5oCM
k/Ed4BaPyLzahN9tfZDqShA2d+3BLpCveGL7Xps5HZ4QyRxMJZ+WQGrpGrr68qQ2TUUyiIPZUAC4
36Kf8GbFBhdrpvWGD3bAfkM1X7LPmvJTrWbiQHPPzMiiOduvLbinsyYjgwjGMScycNLTx17JaDBX
3IkOgu0ye+odg16tgCIcHxLqFkQiOk8Dr4fI8U50mXqnsJykwCEQ+iQcyVEFBpKsF3y10BHHIRzQ
1Anebs4jrwAKJwBHEjPqRQNERG9Bqxb5jtUbRlCsavUQx0N/jITBqbOqmf6aAOdc/Fi1mpx4jmEr
f9zlNmYlp4QrJPbXsqh5rg5t6QQLT3bhKxXCx9ic89PCheAgfq/rCxAOaO9MVde3vjwlj1yM620G
7BpKpp3Ju47a8sCI2UXEAPPvE1GcA1ljVcJiJOUICUlE9I7o1jk0JuQQTm+BgbS6yPbmTuEqTFuq
TPImiQdwGTuRARuJgD64+EQFeTfULaNRk7KVCD+IYn4x5+WVzSD6RittNIoanjd2t8t6+3Uj/aez
/ZvOlurpr6VzDx/yZynyH3/jj8bW1X9DnsbkDZw1e2/dwNDyj8ZWWL+xfYV6wIJ1065R3P/R2OrW
b4CE+SM8ZqzKsbn9v8ZWM3/Dw0onYFBhfMnq/h3pHE4yOus/r2U5Ik2D/hirDTZrTvxft30DiJC2
rsXxK7FoUhi69QX4hC21iKFTGyZUjR6o8fzOnp0zDfD03Zqy9r6plftWdP1pxGcANtXmJKjJM1rw
hEf7adttj6ydXkbbrlnM1KI9QNljZWWaWsxsyDYX/dYwoFuWnlIVqn1c1Y6xtWusov5GZKlGyCEF
c83UMQeadXaaTmzYOFIPpPSgJw6lgZQ2z4zdusbCJs977rr2GziBAWMSu9NCRe8kLXasWuQOoZ0I
o98lhaE1p8GIU47trMppvTiOlwXWDLlI6smuF+3RYL/R4gCoYdv7gwGAa49lZzGPI6RKAXtnSe3s
IYIxNE7c+RwwQQIF/yWrIuc9tjLGY6vWM6fdBFpisrjR2Y/cExSVNYA2C6PfgyMlWUzoa++Plptc
RByAkz+zLul3E4jcKQTCu2BIqLNDiZnrWVbpUJLSpg+oDqUDTcQxn5fJNDwQismBsvc+LsgtZciW
nVutqg+ZNj9mdarvs2HOPLV04wMrpS/HbJw8EdTL4HSZ0qPtyDPrZBYl4/jUxyWbhQIzTikTthuT
y4Qytt4GGc3MrednJiG9T8ifn0v9GMv8EfUGVhdXzU4MT17jlHWeHuXjPZrlnu2IUu5HPlJFr0iF
tXFUEMpj7xyt2sPIv5vW9NEqNCr5dLhYQbR4zOyu1qQlongcnuuyP8Ghrg75kCLvS/VAgpvEsdRY
yK8AgnXgnYjorr1cyx8b4oeJWVFq8oanDyutrHNprdHN7NaWx4qRTQc1l9frUZAvY743JkP15Ipc
MaOlnSYywGI1KmiCpuSSbL7u7Ax0rbZpiKNdp+mukqsJAS1O/LVvndd01CbkHmb66iStPMluWcKm
NZU7Ji0G2rn4I9Kj+tpUhntzSOV9VbLTEk1JvZw26aHKLcsbU2F5er0Q3FSZdLtMoo48F5IdRZK7
i6FtQt5T3P1kzR+1mZfHISEBM+LZ4eUxBZgfyfS11o3aB0MFLTfuYo8g8D6oUfltdTogvFWhqRUT
s1wFDyjk7wfVrIQH6PdRKaLjulazV/ZN69F9PZnsBCkdZXZKWtP1FZIFPhm3dL+Pq+1nKor7fDY2
i1VrGbBdBMYvEmwvLPCrN+NIRGCgIw7/rAeL8PXJQQBMK+6IOOiyaV22jHTloOVivFvUabbvCyNv
biyhldUWapNeNSiHqGNTkjntyO59lYDwBxbFgz8IdY2RcNbaqRrjDkmhPvDbuLDy1Yvm4Q2rke6L
aJpugHSo/jRxWcTuVKieI+Xy3jY8VMPYNpbTOKTVAUnoMsPe49KSJNxZW6Qyrzb36h4jmYqilhDB
OSIKEnJU8kmCn8u9Nrvt6gEKaOYr0PP9c29ytWjb2mTdqVMp4IC45X5OHeB+raLthVbzzvKZ0UZG
tmpS85SQM2hpESuhqRPbozeUyqJp9TBy12JP4g7diLN+lwgfHu2UVMAiU164pZ40YlXRVOZ1WGKq
GpTWuMrwBAZdwU6nUsh6JkQgSLUmfSyJ59t0u2Z61rplUtnREbOxqqV6Q9v1rSVG2fFgWG3Dy6I+
qe6wYzo7XaINbu4wJCv3CMHsF600mRbmbuuvpUtbPcYJt/HMFi6M6kqyuF0EGcwLHvVoIAlyGIYr
tnB1yM+pdrUiln233bU5Ponbcp3YMraImxQ2Q6zrppsiMVhRLP1hJluC4T2xE5wlq8Ni2qrYzi/P
1VibB0iS7lun9beA0tiBkpFIkqozfLeIu2NFJpQQH+zRKAhAz0fKM29Qm+Ezqg0jBMysXCyjmeyc
aVSDSqxuyHgDrVaM2CAyVJ4HznKVzk5+vSpiOi+QB7xqGe0graRGqC+Sg8nWxnAwtHifuASPCgYm
vptlTC7Ubo+gquMZPJyBotj+ikjGQ1DGlTjgdByABnnW3JlerM53gJJQITl0FrVRIs0GYHxopdwr
S+seCdWNcFJKllSWW74tTU2+lKIjPldx1DV93gaoVNgeYk3uH1x4xYHu5AQ4gGNBXtYeXYW6k1XI
p2ztbwQv1uHqzuNObLkocC9XWq5tF1XJZDeOpTwpefs+5eu5GKLxQpVbzT6TfgmpqbrWqEwuNckX
W4kFH2w6iOMKC+qg4HRmeUQmEmF+KQycvPDw8GClyzOQoWXO8661SHMXCxte7DRJPvyu1Xl+QS0b
eepSFV6kz4tH0oV6yTXQ70mGSPw5zz9Hq3B3sll/j4kNJOnK5VmWLWZ0RuMQaSiyefTDrH4lDpNi
txi6myjXIsiLan81G87E4a6BihDxMzyGz8ZtP2jY6axMCoZJGk8lLYNf5n37WDj8KPiGndeMcvjs
mLHjY8rygO1t6dk9hMraLLJbV6ubo3C09XLKBz4GO0dHQ0nOw7TmqZ1OT85Sc2AM+j2jKWKlY2zf
mXR4rltp8apVhFyWjECOo1Fau2yyF79ylWrXZ2t5qanaHIKANQjDWV4JrmGpgDnMmzfY3wz3LhRu
6zz2QltvcsLA+EBXthReYo+y4gNrePnTkGfP3Pb5cB7mynlobZO/i7ztvtusqIVkcVm48e2IoObG
ROP9bGckq1gWeelFfGVodX/Qie7S0StnbCT6iA86SRPjG/3HDHvGor0anNBYI0vz2x6YOoy1Gc4T
lmR4/ZOr+nGtvcNhqEymwjlkwEatryd1HQ5ilfYBJYfz+wyI7XkU8i2Dd329Cl3JwmlKpgOUDf3a
LK0pVJE2VTxZm2FClb4wf5hcGjzT5IoQ5V0L/+5uZuUofJ6aCiWGho7LNPris++Q1G43asx3iowS
gZ3dWfumUU1uGciqNXMfxv4+UfRMrmP9npRH8r0HccnkPfveg6h5BR55KuYkWoOsTlDPxPp7gYHs
vrJS7U2NM8aHq2G5LGbSUR4bVIXEZuegOgOUKvJNFE4RNPXY368opY4RD8/zBv7bu5V1w2TjIqqR
wgQTx4E8qMqacTlbk/0exTbKG623r93BTJ/MpjMQ3qVm0AFdZxuhE7hbNytBqy2amXrQ67tONzro
unwUVzLXHGaAEVpUe2jGOFg7h4znSfbLdYWXax+rXbaL7HnYMelji8TrwsdhKfvMJHBk3zIieOJp
lj9xxI3fmYmI+zwbooPI7PQoTCwUMLmtU1sx7wBnQMQ6pua5eIy1NFsuJjxjTCyS7uQqSJuAws85
a9vCPWltN+ESkSqmMDIU0GTFgnVB390OqxyehLOO76xQJoCTtXuBxm64hjTWfWM/AU7B7mvsInpr
BXlpIkylulofXQhQdUb70M8PKO80F8CvMWKQdBvd8oyiWaYwzbgfLtirIExySN/8NkfOan2PcyVd
g8mRnKzOaLjciETIMY+1ZBwyJLCuLD1PnhGnWArFynhfrFgwmdlUyrmoZPoclWa16yIHDG65yuJI
+LoIMieLyQM3cpyHfTmXT4Igl9uJ//UgSx6vXeneo88jyRgO/GtVViRVJHa2s4Y1viCB3KKYnzAk
DOVUPqiolDx2Qdp+dsr8EsIDLo5yIO44bsEZKmvRe2bXmLtZreZbgma6LjDXqGTyDgt8ytTxsqwQ
gxqgZw4jKdc3WkNq7J1jZ119jWdQmoEbS4HVxWfGqFEsMCJ3l94hSV7TECNQbqbOSOAvag/jvh5i
K2cXMi61g7XzkLlJ6Xr4+Sc8hdJQfKvP1DBumUIGWHF4jkKmwrWPQfUwQCV40py0JE4K5Kh96BhE
qq8AmiLkq1kUX6aYolqPS7jLQs2JccNq4wSaSrFRxCZDV19Og9KADHbVO8lmzy/VVtnDayRhfViU
Uzt3zbHjmgzQeaWXzFQZamqj/ck6w3j7kcvODHjI9rJsHvrcjdJnVd30a4Y7n4dt0ugwnzFxzzvO
R+008cEaS0pwFbK+36ad/biSjxqybVjJP+iLfNdr/foiKKwv5gWpYUF/zKZR7Gt+7Gll/XjbNGnz
PWFid4fyyTytTTr7DGibwExUnbD1pEQzmrM2+op/F4wN9zKfNl9sVl8ZWMgDEHDGt54qknmXZJtE
vk0Yc9ZRnLdLyNh1CMfCPipNNQU1jfvdEKfursuF9mIa0jiUOUT9KOfJxDjL8ey0TvZprE8MBk3n
Uk9La8tzTubXwlWmfaEZ17pkdSmq7nrilXjdIDS/gcd7aNWipZQaSUmgpZUIzow55Lppd40rzbBd
mKyxbQFdr2YpZMuoBLNZcIxHbGN/76npyR2xy4NCrEtAMABS0NmqkCbBbPUVobBoIn1kV0dEuleu
rVx/Bdc3c3IAt1WcZT5WPkAhIBGI1YuwAOr40ZBac44i1pJB08aHiNmdkfc8+Mcm8+GbEITRsY7r
8mHi0JmXWzZf7hV+2TzEvWcdIGCYIXmVPDD7uj6lQr1xnHJiUtfjgR2b+AWZYBZU9TIQtKC2zlWu
tJ2PcjUP1SIyPEw7+nPsqranzz2i3zJNymcCwJ9bHVwATKy9YUpVeDgO34XkYEWjvB7JdCn4/MYR
O7FJxLhk4+Evuc70AZpVAIH4hSz1JJz4tthCyO+NQxMRM4hc2/cqK74zk92ut1HUIWLHnPGgrrNr
QetSINo9ZWmPwrwnQ6qMBbBfffkaX8qsCLtNLhYbsr2sraziauntvYpqzYdikF4WcZzfMH8QIhgN
OTp4qIAh9AP1diYmLWi38Y90+ubotm0RrvO0HuLMER9zRYuWDdl0wDk5BrPSareY5ZgINN3bkMjh
hHgo84STEwJQj0GSLA2rFQu3u6bkJ80up9s1Z9xOjN8r/Rql2FKRkm6sWXmsRiIV/BiJ6RPpNT2Q
/vmsI2J7pJR6SJW29cFi2xeJpc8+QUcUjjWBYvPaIoAYlS6opvF3V23PMypFL8m0R6yVSOknw0B+
1jn+jEf/KZFq6elQMgI4AJOvsa9+YMxrkvSaa8SJJxAp8C82qLsIFLzvLPUT2gj130J1VMVs5JNa
e9YTtTjqU2W891i4AhF3etAo5aOEBfDZNKWy7uLKscBdNDPFt2wYWK9WeUeGFMHqdZypkMec6PdJ
jDmawmnCRg+Z/a5VWT547MiQHjCAmCHkG4g2ELn+L3tn2tu4lW7rX8SAm5sjcHGBK1KDJVmW5Nlf
CJerivPMzenXn0fVndNJ+vZpnO8NBEGSim1Zw97vsNazBD3OZG0zJb0rVhwLubq0KpJLwTQrrKBx
r/FJKNa2nrV7o6SUJC0bAkAUBrxUtXOPwK5+GJBJI0XPtGplAOoXK9tY8nI9uLno1kqPicDAVHTH
P/BHRKb+NNjtmGCeaF2SeO/VOlNxi8tVsLYPs1o12wwx2nqyFVteB8WllU/7BekrH3Xx0nIl+axf
6pUybrPAuoz82VPosoU93D4TVHmJsLaGRSWMsJMjgXytYSSRXO1A3X1E7rKfeMMjpKn1uyzS7kPw
cYBDrWaNrXdfi6HfjJJ9LmLbfF9bjP8aD3FaSanvU5mCSjWbYxsNFy9FdVcgVVakvq+9qbyw2y4D
BjPOHQIJA+ZiH2/pXRggLoX2MBrmayLM7tBD2grG1ibVKGfVHYOUXydVIXZTSnPWWqq7K/tIZ3LR
Vys9s77XMKAvSkMeicyXbXc1f2QR4dtGP8uNk7XJKu3lt9AaxOPoWllgT/PY+tDcxh9W5wyPnH2o
5Gyr9R0sK/u2YRili9QXoWbe562rMWdJEmPd6vCxPbu8R9+OHG+RJuaoZPTU2olEcQt8hEracD8K
b6k2WTLXn2TeVu+Wa8oiyLRl+cL8g29XzJn2WdlF++BAjd+lXHjtSjrOtHPJrzo6GS2S47kpntcE
j4BmRmtZzPM36iw+WlGNVyQV7kM1yvAeYoT60hL7Z9SKuV55sdbtG8bQl4W8JN9KnLH060Qfn0ni
UGfDiM3l1E5uVa9Gp6i2TEFv2vpe1sGyoLqE3iAcVN/JFNRkCuIaAvq9SWqoRSYpXCeRtNbgW1wG
OwJ6n+bIeqZCsB6bMKo2UTP3Oz4H89puOzJePPdldIEV1HFpPOKBJh8mlg+u6MLPYiIrIS1C10d2
ZiRBTpOuHdhY2vKYYwRfNf0QH6gh+mkT4eTx4UjYam+WnD8ruycxaxuFBHoxJMrxZjALu+E2bUEC
6JJS3gGjtHwHv8NLW5vNoWlcpJ04eFnaYOfwtnOdhhhlU/FOiponT2Ni6U8D3wBleaOWV5X1kJ9q
h3WTZEANkgnZ6r1UtTo6vHsaX6/HfgudKzkuNVTbgAvLW/WtiqiY5hGem9EXIOj7WyXEKfPOTsr5
MNuY7OJMpf2uduNq1WhTQ9EKQaVcRaQ9AJuQ06Ol6p7hk57V9oo2zOWV0LwX9sXRd7jDaRSUJB1O
EDLm+TpnA+nTN4LGeoFallDQ36h8Blc0JWhRB4Osf46U12tWBJdZo6xfcM/ua3zPgVWrcRslYXPB
W228pikVeGCZHNhLa4lz1wCbgi81uNfOarlPOcuqc75ow6tmJmovsd2qVbF47n07a/1rVmv6SQc9
tTWAr3g0r528dCg2rp4GFmjVitA7wDo1QKQl2b7v3OHRMCTDUPQXfEqrkmN1VVhuaVAzxnGQWF3K
h3KEoxiokangSrZelJ6Y8PfcJ14r80MqjNna9PZo8UoX6Trs2yglcbs7k9VlgkWca2MtGUM96YsT
7VOTo7LM4/lnjoL8PRQdhdpiQ81n0tGeYg+38ipKk+ZV2Ra4N41bN6pMLjPeUgHNTrImjzXd1tro
6itGo4cWM8/dMOr9Gn1udqxFWXZU9kI/EmI1Pvcp0GxO2aQIYg04jA1OhuOk1y511tQnwhzcXRGL
aI1Ho96OnY5NgdgSBIrt2N+7eSHfmN5qXGJj/aRT3x1ZPY8b1VP9M850mNJo8XWO0wHjJhLyiV0G
eV1dca9670uDGbLmcAp3dmzBNp0Xce8NfDQk6UHrpLnpHoV7Lid7Iq/FGva25iwjWq88MHu6DkXF
6DNvbvcdnpV7rXWyIz7Nb4R7i/WALBlq8/xJylXsGybw1tBNGSuKsGBW1s4vWiLDjYO4BQUhNi6N
N/o2HurOH9oZc1RXMbOpshK/oIfrKpaTANYD8IvQPGpZVC3vSW7OPq3CguxrssmIEJ06kwvHHFh4
eR6Agxjy62TFCanxXDYpHiGI0qyzj5rTIHhmfcOMVVBpVPFGZMCGvWo5scfnv+vhpZPT/DAiU8PA
nr3Aj3mTEYe1pZXrxJTLzQT26ZU38SM00mAc4yjoiJEKSkerNobIzN1ogmiJ0usCDzWoTMvyPaUv
6BWWBzIZUdylzSs2svRsR4oYNmNHYdVvh8UcPjRkV74htTdJZDV8KyrkqdGA8wxc1JOrPgtQNpdR
NRdVGfm80iuXq13UZYtKQntw2az7CLEJgyh142gO2ndTc9R9ZZQQ3zj/0WwvWB1Mz3zrR9x5UTEd
hxrkQ5v/3XL8n7X1v1lbC11H8vSv9dhElX/7LD7/JMj+9SV/X1u7yLEZksB1EShtcbCj7v772tp1
f0NYhfMSl6vNzOhmXv99bW0BfHEY/7K1xPrq/GFtLRFxG7yjmU5SsuD//V/psVma/3FnfVNiI07j
USDvRpx2ewh/tBKnojbMTprazoN4y1gqnZed8szu6Q/Pyf9Hc/wXI+yvHwNg1mEuQcyF8deEg0V0
LE6WQdt1iynIVeL4kEp3H4pxgBH5P/8sntC//kqAziULeFKS7X9SrPFasF0aZLibReU96HY73JNd
Lfcsw29prXSa/+YHyr/EFt/07JixbWHpIAQJc9D/Io3iMrIa4bThLiFADqdTU/XHilKhWkGoYe3t
Ajh8Qd8ojY2uokFS1OfpvLWrkdUttF8FFmUwxxWzaA6HlNShmxSbvYrXMk2dkvYIBsODPRJ523Fp
wdjYs0G841Tu51YUlzwjTCbX2v5ZsCrcewMaaw3Xximc++TE4QW6VUZlTACsXtwlUTevm74rLoZm
Lj88YqBeYlC8L04d3etqTtajk7O4rpEqL4bM7k3TsF0/TqW6GJ0qfi5yqR4WjNXPhk5zWqLE31hN
XPoiKQZsvuW406uQuGE0TVt3YIjcEni5FvFU3/TJ3cERfXVqa8IJsGfKTz2PtF1ujw0zV23cNSRb
I3ibvJBlv2ZUX51bFEd7uSU4VkusVhjSuD9b12QfY3CFZJo3ZrB8WwetMtVbNHbvnmVYc3eMyzrd
OFCOGfKHvM99HREBnF9ZlN9U69TvqYrc19TLjKsX6R4tsN4hQKdTZ8vvtXgdbysHJtVpMm3agd0r
vbiMv2VxjhEhKc38Qc8HFpS2GWGqUaNiQVaOL7B1c/9GpgkMI+e9l1KsrMwktR4SKa7xlOiMd9L5
Gjeeve6E3r4X3HmbatJ7lmvQJFYT/cP3tijibVzGX/NN7RDhrThEnqu4IxYrxhbGkxOXYX4PfWV5
RbGCmA2n4lFfQjhJHSPjO+JjdS3ISE7UVxo6E5PJDSN1nZSNsSSya4Y2qqeR+h7BZvqWiZlZxxIx
1VtrfeLteQq6IA7tr6bP/VGMhI6Rcb+aHEg3cqKQyEzC5CiAsix69jrutias861G9YvBrABONNGf
VIap+wwObdr3/pBqrSlXUx/NPiaR9BOxIVmwmvNBFhj2/MpmPsd47BqOqBrtuDtbE1PAFfI5k7c2
n56JmuBe0kStUzH8mAqH/NVW6+8zo1y+9VM1A5yprW/1lGUPmDuNIFv6/tqwkffL3r02jZeslbW8
aaqVJ2OJjbUxL92JymhZj549PsKjUsgXvIG5sXkpmUc7iA8AqWfuOJirPhoIl2KbQZMbDgpquA3m
n5Xd7NbGrf5OhyCLisxaM4udM8YIjb0cXZJfpztUZVRT+EUaXV+FGsLml6xD4RjdauRupFbVqiZQ
M0kbT2abuhFtimALNoxPzky+lSfYGwUWElYmAmGWMGfBz0yD55bllrESuNqJftLdOHNmWHeFS8UZ
QKKbXRZl6GJNioTe3kTZuETXIbP4PyVK3ehkNzcRYFW05XiOsNCgY2TM1MUHL7xZaVbocK13oyZO
l3FUieB1jbXSM15SNWrWppk4I787UOEJUUFWoe2zuY5U+wgUsCyarfC67F2z6uzRGwpiFPUbfrgq
HGs3kH774qD/acmGNdjbjcqWe+w8CBPHZYCFZREmtrV6KfejETZHMU3WDgwAZeSEeGhmjeAJvCMM
gVZdc/vPTmiHjyRmjl+2wciVlpFQMTOTFMM5Rp6Vgp/CRBbPTd3p5T4BEb/uWeqXdHKooNjBkgvR
mCYTD3TGYiPsjkC3NinXVu31ftmhq1xpcww1KYQ4PbX8U4NU8ZEBYMhapdQUfdkwFpdJmvUPLFnu
kQeCgQGYH9mks1csgbKjnBQagoDvMNJ6D7mV2J950fD4ZD4ISAROcaEduBFmgAiXPpFE/Jml9cVP
/IP5i2Qpfs6z1F4Cdymqx6gALckEtgJwNlVk3fG5zf/mHfpPFfjvqkDiwJD7/esy8K78nnz+hfv3
t6/5Rx0I8dhF30ulBeaXCukfZaDuwt6w5T/gfn8vA03xm2N5rFlxU1FBIlX8b/UiSECHP7h9mQdU
x3L+V+A/0/yzPwoVpJCCR2F7luQy/6cKTRldnCzxpN2FcpnYF+aM0lNsLzdRlQEhfhmMAW7ZjLlF
oTD2swiDio1N9X6xQ3yvQoA+CvVk+O4oUTws1CYfnp7ON9lQFnF8KK0IpirsN+zWyo/CwqGkw055
aJORsS5bRHmPXx7zTJYWEVebl9vbxHYfYXjlV0zcw4M+fBZV2+LAi7OXfuDOrLJk0PxlyJH2Z3qN
vhS22QRpjj4YejbJlcHk3fghsndYXXCeZd9iLZMooduC42I2WvipxNjdkdIydauQMJ77aJ5CPPl6
uJiB1Rquuc7Z20m/lRhjVmwq5bYBkEIDB8DiCAJqcLlGncS5aS9tyeYNikWNu/G9wi50UrD/fCVz
/OJeN36xJSnfkVJYuT+40XwgM6+5MKyKPnG/GRTgEFYxA20GBb/BVlhbpsQdScieqrMlZ9hOozvd
8KfF6Gw5zbKTi7rwYuZy2UAWDOauukPfzPKxyZQ/lApjlzlvRyNxzqLpPFYlsviaOpRccircM6Vx
fUc8ZP8IUa2D39GRjDnOEixcLXIWU1m5t3pEmHQG6uBCSEDk1olmPxBxTnxTZCGUSazGOboQTkuf
ZGSOpqJWjwqD8CpVgnkeM3nxxgw7fGMVedv4M23mjtWO48J9SXNuE2M4m/44hQvcFqFec64P5s1e
0UJubZtDzHjvJ1EVC2EMJPlkQNrN+GEwyxyVoHdbNSEmI6MV1/l9rk2tQCerss/mVs5EULgsxmBF
VawM3NkfzMFyqpmwaeoVNInoXLrYq3c3SMw1rjP5akRFcvEWi5/GHrl9pEsia66JzYMwSJ5lO1LF
O+RE1HRzVQdGPzQ7AI2ktUFj920gk+9aGbV7xnbej7EdnXZj6wWQeKb8LuU1FcjV4+AmQqUn6PQt
jaR9Rr51UwK5pMyuPPh5XyY5mQzZYgPzBLODwMNK6TcFmnxex4yVQRefnSnt7jvQFnsHI4i3FtXY
HOOwBMdoz1FxW6xXT65s9IeoJTQ+0Br+XFSReQ/ARKFgqor6lJYoMklGLviUv01sSukE88jzTJ6e
yXD1mrILZVi9r0pxSzWavAEB3hW5AfbxY6nrE9HSRodfcleMoJfDYdHD6zwixdnHVpzumtE+CxdJ
UG06AKMkI7gZs97jhPVlWHeTyt+5SOcVq8EhDxxkBR0LMKPyy6KzHgE8UPHOiUC3SPCjH5eJfjJr
Zh09W+yt2aQWgYQd9XY2R2syg7O1K1l6tnxermEH8AGMx5A/o7qV9BGq19MznIAFqZdZL0p/NJdu
vG0WHbu02Nc02m5U7YuZx+NFy1yP1qKVI0iUYT9E6GArxsHbAjBvkE85hAJVzJemcg0cpHmzqlwr
unPnLr+MrWyv+ZhOvpmlyQbaQr52al5IcFEroL3JSjTxCaU0OQTMg/Q+OQ7pHnsJ30lqDRnKYbP2
EuPdDmPKvFTbp0hdVENhxKih49toqIqaznyJTWnehR1TdMHTsmGs0D0kuvnusYkNxgVgHXmN2j2a
7HAX3U7rWemvpWDWBFmGF3n+3nbDoV94DsNePxCAiNSVEB9mVl38PMm4ZMpVvbgOq53Crb8sXrH1
lBhXguy9IKSAi2T7YI9peu6b8s0M2RqRROskzA8LvXocbum2xeSQcaozJ0baMgRGSfgxHW/t7pxY
UCTbqNmYKDcO/B77vklEt2/pFXtEDpvZc4ctukQzEN1McAPROXrgeFm8bxGhJvx69fJ+I8Tde9No
bmyqUIO3EUpa1R9ZJhorXVPlVZ+aaqtRn23xLPJumpkU0rGn6BYrfLJuYtWXBv36VS4toIOI4IdL
pk3jg+21350q1vdZEokD+s1mrXWoS/yaLfXtmG0YYyAgjJ4cvaU8FxbdL23KeiFhIAB8MZ/yaYFP
NIj2eUFs7GuW2Z2QiVzoXBo+Ehlo72HoTkWbFX4LWPdxyMPwYhksy81bzW1VOkMTXiaPXPIgM4iL
zKfwM+705mLUzng2Jm86JG0nrzZNzyOJxoXfS3tPHVn6CNk5+TX91epitMkaf4vTKYQHxCM1Mudr
nIbu6mIg8hc1zRu86d5GMQf4aXdhecJk06kFS3JvYrJqVWeeOGO0Y9onDp6AuGiuFqqBoCGJ+QDm
X/oWmrIt0bDxl5nnfLa8qut8J1NX3oT5iZz5/JxaIXrO0nbQhixdIIR+dszODHojxUy7SHnOmYAG
mprrB2sUH9bQ2ms26dljQb+OwNoxXuEsNrB1jEzwzohROlIX2L4wnXIDIJwlMFy3rajb5KANtre3
unHeoeaa7uyeK3LKFvtOy4Ut/lMn/yj7pJ//XZ3sWcy+/nWZ/P/a7J8TB359ze9lsvcbIztbB0Zn
3jAUfxiXeuZvbOc8TMCm8wsQSjH8+7jUxhsEYw/C3n9X17/zseVvkKzBibq38eMvb9D//T9/Stfr
/vLvfwRvWreq/4/TRd6E/EVSG45YNHGWzYP448AUnrth1tAO7qzcdX1lacOpLXugCGE87eHMQK9h
Bzf71TjO362qc45WZjawpQWa5apSrCe7WvuEDKbfZ0wWiUYP5ZMNGS9a2bVdBiy1nFOMlvc6o0d7
4gLMESlgLSkiW3xUdeiuuTUxiBg2gle870wK0t0E3A7LWwpyklK7BjdfZxoW/gilaYi08ZFIgWzv
lTnqSUfmWyXZtU19eV9ZRuKDTisCLS3ivRg62EtJAcOs0GwZGFrk7KlHa5TG+fSAFCrf1rnrHecu
GlJuzMm4TJryTg5oiHsxJ/r9LGcNLUIlm43hgJgWlRG9CShbJz66Z4Gy4T40xBPCAOIWbfavZWN6
GkO9Wv5E8H0D8c0M/sRQGhyEbX/2ZkHllILIIsuKKr0Fmby1cr3+Po78ENnKbIXODAK3qrLnxkzh
EkzQ+LfchenO6/o+GM2xCHRnBhYiDPVauUn40Cvu975Kli+EIvNb2Sp5iTJ33sk5bVExptPFsnly
dNbXmya01EGf4FIUUk3BUEbOph7yYeuIjF8D6ADgzzLfDdAyqLxNhRdTrtilz7706oNRRlAFYWKo
BJ1Xpldl0KHFLrK6AEuo3eW0+UHUVAzxhrbZNs1g/Yy8tMJE2ieH3jbHra17JCEUcXEmingBc62l
eMBnYsvWkuS6Q23O6UuE4v7daexizTa93oc1w6x6GJsnLzST+4VEu3vmQdOwYvKVvIa92R1TpedA
Mcx6W0Capb2gvthZU+6kqyyX8rLQ2txHkblsZsdB185oj8i0BKEIOPTGpWPA6mCPiX5GYu7sCTCz
Qz9dzPxLTVN9Cm07382TkgebjN9tUdvJu3Kd5K2pY3FC/2NdCjdfdhN0sBPsJXkwRguRsaqih96s
uqeU8gXhWJffFZq6q9EHoNovLfdkNLXxXnqCWiEyoTWJvN5R2SN5QZaeb0Yzth7yejwY8Wjydmza
ncYOl8Cm/pOUZST185SJtVGHzmcjUYo0U3EXzfWwKmZylasmNDeOW6Mdc0rjRZrZ1zxKjK1aZBrv
jls+VYNcXrquntG4lPqlim2kkPSE2t7SiMqGCu/qJ/T0lvBHzW4+IU1Rd0YZOAZTSu8Lvka8LQe+
KFqS/BmBW4F4XYNlTpLGIY14EUdK5Ttb5WgWsIs/OrLrv0mX8f6qz8RTX5VAY0Z7T82/JbXc9pn+
4f1J8jS7oH8EChXmOxuxwt4Ol/LOzIoq6PAWrxSHJYhiD78aaDVuStkETscUNyyn9MpQzPyxUCr5
MiOxbInnjARHK3tzdG16dgi2u9RGUfm8oA7Op5hCuLFFfcZyDPLQRozBoDz1PW9j9WmxJZ1Cvydy
HTtOfoGkMbxpt+DdzJbikuqR3JWkx3T4b1HMlfrQfskeyRAj6mDUJwdR6AixLhdKg9Ml3bfemWnb
an3JExQuN1PFMkcP2N2yrTb1UPrm2QJROkw2nmBiUFdROLPmXki8WioFvcTzhueIbpMeJyPsLweS
zzFH4ByU0WI5VEg27ucy1NdC0JkZGVGx7HrhruUeE0e7YZLdlrafa8kr42D9Ltc7fQ1gnjyXNKu+
5Xa8oFCPvYtVuPZd11kTcotI6y9oArLAwWpsoX/5tFNn2qa65Z717mbJqgupnwa30n03LBbsH25u
r8mw8V48bo3TYsbxKyuP5Ij158NbenvHjbj4iCYQGkYmhngiwo5dinMCWa93LJTZnimem/tUH5sX
LUzyU5cV9boSXbQRXoXqC1Lx2uoa+Uoyp7FDTC3XKLOrTTylxg/UFOp+tLz600Tex+WiFvON/jZ5
7g0x5CvG31ASUi/aKvioxNBE+CNEGJ+FYE45koqB2bGZHnXFUw/UYgnmua/p9gwXwAyRDIQrVvGD
dNKRNxouFE8zLYJ48YFvMRaobZlM/V3mLfVzrsJtIup0nc0h/g2onOt6GNjjoP5bUl9pAHUhpGzs
phpOYoiMvUeO5gc+3CwYGXcBmOK6ZUoxHTrq0h272AmbY9N67/gGk6AoR/0tD1ngcTIhgeyNYDZs
67yoVPuiZ0VO07vapgAN9SCSMr+zTC3csPLpLjn6judodMON0Bv9MaZR5sc5IeLBWcN9FzvtqZ2b
b2W3zF/6ojj+SYNcuhXK72g7yVEEC2F6t/b5gJHQINWwbBOw4ajXrAIVdan0hBMt0S+sVlvu/jSN
npRFIcJwpckxwUivvzRI23dVzEd6NQHOwm/btaSmgdNuGJvU2d2Q4wkzp1E7QnZaz25ZnAe4pLve
Uu9Wa7FvQyYfI+kf1best9+tJIY/on46+fLuVtMV2RXj7mUkVlU2xV1bOvO6bZIno4nqPVRi52mo
M+MlI6vti13p9NqGfOFQgp38tJOZwIs90CtoNPu66Zqh3xKt0Sz2PaVWGdkr8KG6Bdqw6s31LWH5
ODHyRBOElvbc9M1s4ywJf6pkli7hDSMvHPN3gy0nW2Uf2AO+WKqebRHX1X1SN1r1XnOAUnt5QyCm
MNs0NGfF3tWA1nVjagQUedlBQBfeo0xy3i0YvR+kJUbpOSQU9ODElmifFGO+cJsvsP5oocjSqbpV
1Fvpd5deU3u2mhABt4iHsGTRm2RwOW4GvfKXVc+rys1gd6+sazD7TlEe6ISAsDsyXycwUTs7qYFo
FL2iGcL95+UO5WQe75PWPCoPJT8tK16ULOKW0RxW59Qiz+US5+vYNpw9N4j2GGtJdGQXh2+oFPOJ
UIvm1PJq7pee1WqcjJ9m5s371sOL0Zma2opywvmkbuWWXGDiMA1uDwnjz3CTOfYcDAxod24uTVgr
brLtECCQaGRiN4SqnjZadAeWqcfIEoZ4Moxkj/r2aAumaaC3agZPiM7myGk+lLRzH0XivE2aIUHh
3HlrgMakbCR5hcbdrDE4xAwIe6iHPvMEd6cAnbAPNoottnD9p6lCyug6qzFXox6S4jtMHNt97XRF
7t2XMm9M8OewMW+RqeAxkyL/217/P8uOf9fEGbpOW/Ovu7jtj6qN/pzlgIDk9jW/d3H6b1AVMDI4
YGLYWtySxH/fdli/UamaIOUdW9p/Eb38Y7uh/0bSOB6wG+9J3LqwvzRp/1PTRhjSn5s2spZYbPDN
WCigVbDsv0AHcR4CyK3cHKNr9D5m8QRkCOcv2ZNvSNofcb/sSl01b24h3uZxFBvlzJtuGvb97Ljr
BVH+naQruety2CulwMrlqQyk8qxjpNcabtzBa3/O4WAHVeyQdO2S6KZFef1B0rh+1YzZ2JKbrQKZ
o16vXezvTHnpBiLnSpPnntHUBhl2s0M54nTpiRZG4do0604zuIpGs93rfes3Q/EwdwaZOb3JyiSf
7trOWS4YDa2gckbHF/OonozEQ/TPEuMO72G9MjVxYQRobRk1v9omhnljHPOtU+Txfa8n4pBKHpPO
QvbMnrNdW9SqZ/ZYhFvnL4yCVjcG4WpuSEctnOGT7SJRLHIYIa/X07cEPssBE/uykmiiCQpv7C1D
Fn3dmq2zHdHU+iM6+zWdxPc+neTGVCxlkgy/OzL7T2OYKRr6YY8CA5JtAsI0hbW8XfqSSS7u2DF2
ymvRdJv+Vzio9hDeJvpKa6ZdLb0RIUIlrl5t5G89cPxXa0g3hTeCHOqLa0aeFkGebouN1OVO9MEQ
3Le1jEaMUoPuN2WTvamlSi6ZjM07yQCbQVyJqqGOhvaxkVr4COvDOpjZjA5TK6x2R3fTHAGyJ6e2
ysc3Mna772isvJepkBm3QKUwYOHRP8aDxxJrzMw7QhLcizOOeJRzCYQnN0Dc9tKt350kJaSJEXj+
UmaldWCEBmYPCtnJLInNhLeTV9km0msk40i+AyiugifPM9jwxqohWsSoy32LzxTRQcUmG5a+Ih3O
LR0MlYDPKR8qVEB6D3DnxuLZGKOTfjjGoJFsHUbss40kfPmFUndlWKynIqkeaWjFSdpTdTBHQJm0
tulHXd+4Tth1bhC+bBGbAm7GukcCckZUmpxUn0UljnZzAlVMzNbCPH0H/510XSsBktQ2LvERuoR4
xUz4W6sceadJqVCykmq5i9qK/ycepjNPoEYu35wg49R18TRUVrmfer4ltnFwWnoZzWcD4MiLhe0A
BlM38Ms3czRfmajwGItKn64sv6tDV1m4VSTL9jVTC76hgHzUrH/t8ecBBdrUF/U7utqEPSOJs6uJ
WygAAYFVz7nxKlH6Jqe5MbvvwOeHrVCy/mFN7XQOFYHQvx5ZGqa1y65O8O1zw3Au0YLpLeEKtn0Z
xu7FnHgPmredfV7E5r60SvXUpSaOYRt2LrmL/OIw99F5A8p8djA7/gSTSXqUNXCIBC40C5zL3bBN
RzP9+PVOS62en7ZAY4CUNBvW4Zd+gYq6ehjrW7I4EnIEZUuTv5jeaLyO0AxgChSmc6HOM++qLJyu
AhJW0LbIc41IOeauHnhRFcKIvVYsvGpGONabfCz6770TJ/RllY2u354PTSiMa6in7nVk5r2OeUdS
bHpW+OEZmOWoWWOQHDdlmja4/ERnBn6fR7H2WC0NYzI7rR4pVr1tlffe+terhd+zekwi/JN+l4Vl
74t+cP0q5ZmbHdM6srY0w5Xt5oQ32xHfXo1z5Dv5xLt+4W+JS/oVCD9IKlXiYwc/dWV8Gpr5rLTu
aWiQ4Q1W9VGC844QzvnI2Y1ePehjdI4HPUOSFu+KtP1pjd7BkxUzZM2D0e9cp05u5BBve3t5idrO
Dix9co+2zTesQ2uddRoG7ZmMZwgx1557DMigrKiyEmFfzTp97kQqTvbAGZ4Jl9Abp5bYIUgJSAow
CQTTjVNKOFe1l6UTnkWvTQ9iYtXoVtGcsuhlu2VXWbqi5TfXRP5gp6+ZY7DMqv3ezZo40CBul9Hk
gzP/gbMY2QoikEO6qG5NrD3Bzob11Yqembd14ZpkRzYo+UDRHr5DyX3rNPdrVuxFl5JoA1Kue6Yf
5bDWCkkiNisyLOjsFf3atqtHJU3s9XG6fC8Gy0c3ReI6deGm7sGxpIotoZNtZdrHuIkXXuDEJs6y
ARKTjnN2zGzxbM847RyvYd0+FzcWgNyNHMKBjqRtPUHOW+keDUK0UNjjq2l0TFBTWenHOdMdqJZ9
sk2BixBtFr7romh8crVXSszMDWuIea7zIzGcZAcKXf9wbI3BXJY99aJLP2nG5JrPOhR42YC0V2j4
4WP3e1IczGY1LAvngRxyXHmLJCCQwCl/YTPihY9N0X2P5z4kYw64BSrDsV5LsksRAvXGjcywtGqN
PKI8VsKG2DFmF95WjHH+i70z6ZIaSbftX6n15splkkySafAm3rtHRzRAwESLAEJ93+vX320OWTcI
uFBV4xoUK8nKCLnkZiaz7ztnHwBleAJnuSUvoCDOrjeSQ1qk1Ua2FEhb06q+tqTIb5fcwtmIyNCu
qk99VlJOUa2/Qdv2iAhhWIuSt71v1c7ecPvPQooPdWTvxVwH9IAreHk2ljfHhiaPOt24aiTb4rmA
ick0XCVxET4CHsbB1dqbzhTqcsSavGWToL5QaB/uPCc236ZzrfcQaHjXrXTn09gh9wKhgGEVA2Hy
NvEoG9Gcyb+2gZd87ZomQxuIJ6oI22BTDsaw450+7tKWnw1x59JfE9dekJS3qGEmKMk1OysbXeNY
Neq6GqrxIzSM7OMIfP/apdK3dthhrXCFLZuMWcRK3sW9R7MXjEaQ5srHY5GElwNZAuaptQJzQgiy
uPTQUEuosM4FUyJ817mTceOCv1pjC51grQDkWgcNgJghTfD2OA2kHbNA2FLWDgcOuYy8Bqe+vC7B
358k9bBtUDs6U6MO3vl13N2N6RInWyhFxLB3fmFcd6FyjuwU0r0pynobT6ShZFQt5TZqpucit6wb
Mw+7tyPalgNn4/q9W2Nly1gLN+GiRaYeUgtDwhIR3nJMc3Zh+TAYJ1GygFWmVR/KADJUhet6nQRz
sMO0BcSnzsAsyuzJa+F8tk0w3qSuIa6aoGh2mV02exCC6G/HNMC91FxNZbKThrGHhk25Si0fkqZB
rZAUhNlPI3bcxUzNVRxRLM2l6NYlZNn9UsI7jiNYMyXpJLg5daxEO7xZUvZ46VC2vLkGdUPecnZf
J+14UHZqfLA7qvtUtb6O53had+52fuWGuz6jvWzY9D8aUls2fUMPFM4uwAYl7niDljeFB+Wj8vsZ
qBQWH7ua9tM4YcKwl/vZtb1r2szmqlMq2c+FuafQTKnQbLblUIZfMUTt7Y5XHty1DNdv0m8nMU2n
eMAd2CdtAIotuIzD+o6WtLOhGpIc58WdIISpyO82iRFRAga/eOenrK7mhdcbbjxsE50CSfxxPibh
re0m+Ey+iTO5YS3VRCyPbjM8azjTb4JO76zunNj/LpdweFF9JmcF6KzFoNNZF+p8E4ny3kYxmp/V
ozRRUJJG1BEHgofPGlNNP5hQnZLHOKCV0kJU2Y/3gRanmlqmipq7hLrgyKsODWu92DjDKvcu9ksM
d1roCtUcaQIFtptay2BxZM/rREtjzdbsrkYtl43RzTbhbG1HLaVVWlTraXktBSJa5w6aW1+Lb0ct
ww21INfS0twZja7UYt0675NPoxbwxmctL1E7pxyPIsYqISgdtNBbBkhQgZYBV1oQPJGOvUcG9+Br
sTAtsYtFy4eRwX8B/TqAN83puSADyIAOgJ5pURUgP57PSuTkrEom7aB7EnLsvnipk1yOWr5sKXyK
tpY0N4l/L4Ye+x9pDAuKZ+gV0Li0DnpZ5Hwp44aytZZJZySWXrVR/pkDKEKz0qK7tRo7sNdUfUtI
RdHnWsuuYULlX7yzFpvw6I6UlnjYNVqqzfbF3WJsm+6IfVvW7IHubC3tts8qb1MLvoX0KalrEfik
5eAuZbULGlzF5XJWi+OjzG7SovbIZNJy8qJuUZYHWmROWAavAnHWnnM0xM83Zr76os7q9CF0zLtY
S9Y7LV5ftIx9OSvah7O63T0r3XsxFg8Fm/6tYy6KYnRX7loWRkJ5lmM8U62qRg5ZtL7S6ziEQ2d2
C8as2qOR5hQRXF5iPzE0c/GbGn7qTVIqUHdF7HcPuEgaYmfAZxZEImpkRgeJbIqR6qbIEzARNnU7
PEdtnh88u4sPDZhl2pPF13SiON/O8DkHu71Mmz7nnNWoOzcXw5sw6qo7isnLJh2Bgi2JpHUflop6
tI1d21cEIEXxWw5+AbqPqNzRrVTHDJ3yfzM8//Evte51OeZ3RR8YRmXz6Uv50un07We+F31MYRFt
TfuJoiFhfZZCCfC96GPq1Gt65YgJ5Xex6t+teySuAg+Ujtf0TSlci9rM36179y/fNwF6uvT7cUlR
1vk3qkDydZig8nAIoLP12FbSWH+dACCoDWNwJhmKlFodlE6gqJr7x+Z7lvq3ZPUUCUGU7GmGsahc
otjKR8jF9DK8DgXOLKtQ7xhVal8VhmULAusxuYciAazDwbLdQ+6C7rjH3O/E8aUTjgNF9YV/G+AN
5BTpy7fCoSELpi7s836KLk0oNwDU2e17xiqiY7VGqUJ5/oSUmFii1B6zeIbnFwziA76/gPc0ds1q
vk/qBRvUFlb/6N1SkO4j/yaOO7KTfQJgVrmy4Cw5fWEj3uLFa8xYY3AMrEOnhD3/31rpvzZr0JT8
ftYUxdfPXfy5736YOOcf+z5xPPMvjZ81XQ9mlp43aE6+TxzP/suj0YGh0MO3pquY/9S8SGYbsm1L
uajJv0Nvv08cKf5C7uKiNnccrH3/ZmSL1GTdl5oXqTy6CTgEEYl7jiAO9EfNi2PNVFcBtB3KIiTG
hHSWbbQUQKO67nF20yclkIJUJWx7Uk9BlyQu5NRpTk/KTKu16NSDGlR6MrIuJUsjuxyUbKFDsHev
wdpTtqFRlQw+qkSJ4Z9e7Q6egtjQWQI7omofUI6BSMXtfagJ1m3FVNjAUS9WCVEWW7P2JoiAXJMG
w7BO2IdSzqyxCqft45D5NMtinPhVaa1dJ3lyjUpsspz/PNWUWDLim2M1NI+miqr14gz2igQMY5sH
3jtjFHeJbT4BE4n52eoxK4k5DjvMS6VHrp5r3ZoRGwyr4H7cauq2oqkfXeJlAAVgHRsNbo8DkoV+
AcjVYHjHplHHsOg6jhc8moEIwbDLbd536bOF0hBKBY+yVE27ERSeVtnAI5BYq7gFHoNQxxyF9obk
PYqwgs8wVJK+eGAR3hdZ8DEkzj9gdBlvc/gaQypvOe3hXOcnE4kVJvZBAS+WFh3MPIIqs7stsuLl
NiyzW3/Ohm3WckkS/ChHypqPP9rWtq/5QHblclJfwrdp69Of93QrvSye5wJQeg1hA8nfTLs1nQnf
8bPwc5AZbNwbtnwC3YVdaDoEMF5QZsRTSnb0wJsGJD6J3z4EKkjxOKIcqYwMIfsiyPlQPD0byz0m
b++oTOPhPEjiGpLvLOt2U3mMA9A0t/lAykAj/IcR1RAJgfyRC+d2iPlQYUIJFlUF633SQ3LFIn3y
/M6C0KNHEfEoa+F7JF2YJHGULYRaKhxrN3CJkSS8bNVn6PBzx7lmPD9Pfkqn1uKjZ2P8hK+W737h
b4kWvA6mUWzGTiFzHEp+JucptSYCEgvR75WoW3/dtM3j+fvOQ4AQAxKCdTdyv2HEkPE0FLSseV/0
1LpOwgyfmeSMat4GYNsYncpjqJR6LoR1N7/NoGBRFkueAObz/U8+jecqpRjL4/Kk94Bgn7dBzTzB
EBCckKsuV5TTq7XvtY9eyi90Pb5h1TOYFLPx/DCKikkxUgS84kD0lONQxdXhwfOzWmcrIdSss7QN
TjPCm7u8Taq1VQFEHrH3rm3Q0juKGYBU0lJs8kaHm4iBzxBG7YVqjWmPHI0ol5rchLpbrG3qMSkp
C1zGY1JohCejDJ8Up9MivVIWExUFvdioga4n/dtsK5gn+C3j2yFyrs/Tiz33chBmb20nmalNX2LN
KnuUU4K0go2M/PQURqLYT/R7t+RMMQ2Bhq7P3y3VI3tlBMWlO1ApCU2GQIGbYG0T37Y+j/LFS5dd
WTX+HolFSgILUE3XRugKSatanweAHuFM8dtYLsXenlnGwGmTIbT4qOH119z1IxDVhmGEDq/bwpcL
PlWxYxwcnR+xGFyrAEt6CHySIqCvPdHk5isw02e0QjYyImaP4FgK6L/z11ZhBifR9MWlF4vp2gFh
pMbkyQjZJIB8Ky7BeKZbmsnxul+EcQgd5mm5OCa11MjfeS6DrMg5iBitz9ULli8oQ4g2WRyIuYQo
IPd+BCEPrQ+/zCSzSLa2qwmPNgVjB3CL1TbH0W11DtCgINjkAruvY2+NLGRRDE0Wt5GvzvBSfx/0
1m2Eg2m/mMW8B1AJOFEOAGZqbjsY+AhjDxSdKVIe2LHwh5fZ39Ymy5+s7XnSErJKxkVowCoEjOw0
DInGkbfWrD3UAchABy0Trx1QwHM9VTuSAPj+SigOUS0KcqDldN176TPbOB7NzAw4P2sahilURM1a
NvleZUGUraTXsDGUwxKoxSheZgRvLKQPNHXqbK+C+rmmt+Jx/t0y6asVrpLpJI0s3plN81kJw9kW
BpG+Ze29y0sQsakRvTHG/torO8wk+JZPczxhPTIyLDj4RmextdIRSX8xUd0DxLR8TJ0MUITLjsDd
kt9FlXkBdv5kJeW0QQTj4zsW1oMDLXbTqrFKriCs96d4FHyFtkDRj6ofkt42EXUCEifuoHpLl4oX
jXpkiw2NTSBvaSe2Ewbzdou0qDJJ0KmNUxX0nwwOjl9w0H+WsShhSthT+qxohi1kLoA4atcs/+Oh
K5pyR8rk5FcrFOw2YSwNcz6Rg0Gxz6J0aqrgyh/LxaA2VYztNWgkBRnKl21+6CgPGo9zKCFbYojP
aKn5NjSdBi32GiJeHV87g2vN2xDfpAGfi+1D5LkPL7Zib75Fnr1U82q4wf8GobF58oArIK4BsCBc
JG9a6/siRx1yn7VIfPoHjAoUvJboOU55udiwX/uGLC2HQ8Baxoz031/3NaHgfF2Jqs2CtOXZ4tV+
imxya/a7qj+Y43mxYw7acfqlGElfI6/u+fdXe81eOF/NQzpNr5L8FvXqamAjgfksRX/IZgaI3gn4
KaLREJHit/v6r2DiD4IJRev0xXey+dR9+n7mvv6Uf/3//2/zNSO1sfn68gTw7Wf+PgGA++BEChpD
ehwDztv8v08ADocDj728+8/j8d+id5/8Cs7L1OS/pTkyfP8+OUMWkQjUhes6ltJgj3/n5Gz6OuTp
5UTxObwjokfSAcsETf6rIZQm7InMhSS32Z2jR8yCGkNb2XizJ5zH68lr8m5X0XCjeYGpjUYdO3Ag
hqgoK0qVccGe017MxyDugZEVwPrXhKuOX6eOPC/e7gmaR2pPWdhhxTMMDCbZR2k0TEUQ6rsC4+R+
tkW4bSafEzcPMT6AkXXuEzjNlxOqT7DuDpIn1bNv9Oo2kOsgyZuTC6GRLQEvd8ODItZFdCgRpzUX
OCghR+V4WYzJSfYjH87CE+pWR2/B4FiC0rhD2SBprscfE682HuMs5/1TF+Bxa0J1UGiFhG+zVa5g
RdwsE4tEPrW3eDq/kAvETYLxhFNq3TLX052PVWkzO7ZBiHPR7UWYPlcosEfqfCQQAFJnF17Fy86q
u2pXL1w9Gqxb1wZgHnvdFdU2e9VbbDJM9QBx4ArQVrGKpuKeSoJ5OfESQMxaDJTsqKVaKr8s5/xS
quoxyGnxooaY8OOHH9lgH7VGkpgk+zad0481ggky3ct70HvLhzRje1TZgLlSVfVYYNnUxcQiMAQf
Jpu+CLzrVRq4+iPUK9fhV/v1ZO+9xRM3tAGMXTekGNHx7r4rOcy9Myf4fuedPw1He0d88YRovMN7
JPLndqneCFcuh0AaJ23s+1RKNHc47AG5xWQww8nKyNC1qjc0Vw7Qh9VKOV19MxMO9ihT9eC2cbkv
J3gouMLQoQVgCxfPNw9+7VI5zNTbbKkM3GL2+DaUAaWbHEMGWxSNPiFo6LMh4FauPYQJtx1V22sE
KJFJrT+aOJxE9bLNouLeNsxpazdFQwBzad9hMfZ3rQogqtgRgcjMHJpsQ6yJTcN6yCd6200N4usY
VqbJBgELdILEiR7G4JbYC6f+IkQO3O+IKXLektscX8jcFR9B4Q2bFmALMNQEYp7Dsyx3pmoC2IHT
LIDl1k53LNEMQ25OuvnZKJzF2KumJL5v9r3xKrMaO4Jkx1Y1Q4nYYKgk4S5PzPvz8vXfhf4PC71v
2ix9/7cwDrND18Sfu3+Uz/+gXtrnTz+q5L79/N+LPuVNwVIPE+1b1YcX99+LvvcXTmWihOiFfVv3
/1n2sYnj9SWlSR+/Piudy+bif1d9pG82US/KdYAq8n/9G/VSXXV6tegLh3qu6ejUP9fWd/5ydzRj
6DcxZYgD8TrrPHwG0nMzzcERXQZu6+IA+vME7wLDbf8IABVfefuHfZKmXP30EdidAXPini3ffEWn
QsDjVorOx6FEanfdq/sYHxHl1LZaWTUuSAyNmCmy4KqqQoq2lizotX+QVBWWiKMccdYE6q3iUu06
aPOVRzp75AYr6ZA0VCUbstCx3VafJQp9TQzui4iYpI/gOjEMRFiUsV7G89t2KfdxDk/H2M6Of5Bl
p3GRqXvJ4baYVwvyqh6aX2vbG4HnfraLd7NKVw2j4QBrdZXDGwBWdUGnBSdystzKjhtQ9HBjZVwx
ldm2d3a7bVOUQv3tQiDqdii/tnRgDKTdrv/BtI1tG3qfMDFQmYJCABViLV1Y3rW/ElG07ctsM0wY
R/v0bjKCh6QeG/Qp+Xboqo+8q8Q+zvo3YeuBU6RjhP+0S9J1DX5+DzRZ0f4CM2MXxed8kmKfwvxb
zWL8XMgQ82rfXhYtagAcVwhBwNqWCyIw+ybMk3D934XlX/JNmkKfPv7vlWVH8yX+8unlDlL7EPmZ
76uJEn/xV+Eg4HCRuHovui/K+4sFxnV0M4Umiq3ZI3/vIem+aJ0ui4mwhcV56J+riSX/cqhHU1kW
LpVMDsP/zmry+qjFgHQwoeOZZH8F7VAvNi+OWuE4CfiJQIgtq0evjfMGh6G0Iv9S9rZPDcJpCiRC
JN1sfOjff1hIXh2BHF26pq7O81Eenr3X+Lm6RnUxLBM8194att6cu1sztjKsXXF+ePG1vPn5TPnL
S/mKMrkn6YW7r5asxk4G04QmvWcvE8OFhzhvk824tZVZ/wd3xaP0zzJqugD6mPnimS7mlJKNJbFS
TFOMlWSpNw2BjOtu8vrj7+/qlYD6/ABt7kkKm0GBbvbHSxFLht7Z4QH6ceCvhtm6xS7pPk8InsMi
SNY4vg3do0rXlUDK8/uLMwZfvgW+X5ximh7FJhrHHy+OajMI7Krr9kYpXYygU7QtTCDUv7/Kz1+c
YzEuaRJiPIZA/uoqLcArcriCft/gTG4YmwXxAs5UA6hIqhxE/e8v9+rVxk05VEAoAehsY7a5+qZf
fHlOPeDgN7t+Tx2+W+GE+OrZ1rMK0eKZWX7hIixd/f6KPz9Gx7IsUEG0caT50yEuiCiQoSfttenM
4Wjmk4Uh/HL7+6vox/TiqHi+L4t3tU9gM/U0Wz/mF/eFa4N9A+iZvY3ud2UbxiWFhpvZtGiCiNz5
wz396im+vNqrLw3cZliHTtZDGUS3EqAaCweozFVyDk3wqSil6dPvb/Ccc/v6Duklu8DtsZyDKPrx
DucoddVIfPHejFx5g3MW+oXQAUHlgomlDDlx1nfeMKt1TTjhF1jW6lQ59oGctXKPQmXY9pOFJWj0
qs/TZBPz6EofwW1X3y/EUmcekTkmUcd/WJjMX3z/tsCRYVJM8Ii9ezXiVEvxvSRUbB+PoHnwBcAW
o03noPY0bM6ZQH2wJpTjxubpEe4wyY8QlSeKo6q69vAGQh0O/RuTiMQ/zAXnlx+N9VnPcIf/vfpo
iZ+56eJkHTKhCKlR5GziJtIRcm63beuwfTvFNnGVo+tnmxIv1mkqwKi3AWl5nLo5Lw6iWBGyppXg
hPHZZhVsggJ+c2GBWAp7q7m23MU4LlRaN5jPMIR7TkUPovHf9WNsvENwDAvDjut1A2F3h0KNhAm7
Uex1plOXNsBxjIxNU+D4WMudi0imb/tRUdSURCPM9pLuGmoVtAW6G8I6lkMde5gmoDKtpiALLkU0
i/dGgwCamEyDQ+P8nM72XaeIx/DxBB86N+pu+M3F7vej9ecJQlwzGwNmPTmonvdqsE4t9X+H3d0+
bqNrg8jfdazE0Yynh34Jqm3f5+a/PSW5osNi7QBJ0OvNj9PDb6ZB+Uva7ZsgOJot9Cwz/OwX8rKx
ET6nvvv4+zv8ed1WmpPrIR8BX4ax6MfrtejgC76bDmVwxrEAjOoxBJy/VVYzb35/qZ+HqcKKRIg7
dAp9Mns1TMOeask4lLwF1eBgFK7NYzkSvvAfXEWeGWy2jQvq1QPMEank3cgDNNxGNKva841DX4fq
ze8vY1KifLVSczdgJxS7RRj8zqvrpLGxEOJMaW2azHKDK5g4pSlHpd4SSyjBD7KlYOBTwCaiQL1v
SOwrQYD/aVmyf/Ex2MJQATEdTOny1fdX16Vc4sEjZxvmAO1KP9sFY9LtEPqRCm3LRR5xLfqEM5Rf
s3L07giPA2rviOEqXxb7BA88+MM3YP3yM3keWiYAM+xZX71WQlSzRhDZ7b4I++IoGuItBFyrBeDB
dYCDfk1sXPUhI1V6ndXGfNMTgrZ26cpsfEU0lVdkXzNzGq5TNZG6MH7ERkzgW9xV93NBdk0F/u3g
hNF4KubsGirBnzYXv74BH/kPQZOS+a+/+xdv4cBs/HwG/bmX0XwXIhWE5SPDtxGr2LqqvWQTwJxd
557b8cZq8tMcLZ9U7D20jesfe8IF15Nqhm0kSv+2XDwQYoCCFycoTjbC2d1YhTOd/sTgXdFluyYm
nOEPo1N/7T++ZWG2vLiDV6Nz7DI+cDlT+DWS8BQsfnHqnKnQR/5NFzcs8j2l4CQRRywyw7qt4D78
/iPYvxwF9EsofivLBCX940NUM2vJ7PTtHpkwqCxsXM4T2yoNKUJS5YsvZTZM7z3LjD63zbrrh3BN
oCrFU83LGsJ2Zwm4oY1LDvQYmyPmDasnyZQL7ik6J8Q2heZXRM0mS6UH3CHdOiKBJWv47yuVNAdz
cHAROmZ2QMT+CbHDvTtzoVBCnKpGv3X+8Mx/3ropl9MgnQMXVyKnpR/vl04ChD7UGPs6yd4Xwd4b
kmxjLKAs6B/bf9gn/mLZdtkDc/KUHr9YvDpREAPm0kE0230VFs+kpQW8talFy4lM0d9/j/o3vRpJ
XAnZoS8piYjXG3ug2T0xHw4jqQkfUtMO3yeZtjjlM6cJZ05hmgjXUKfANf9EBv/F29cVwLHRT/Fi
YuP94xMlUoy47EQgC/TmD0Gn3kxefSdk8Jx53RNHXvcPL6jXNTt233yFDpJJ0+LATfPnxwv6g9FO
ccyQ5Rhe3PU2+x5CxDdzQUfGHpavIsgfyjjDjzFXbG4kKoGhDclbYrfy+6f+y8GE5JM3y5l5+mpZ
j3v8mNHA/B1V2W1E5dE4gZe5wosWksKcPP/+cr94NQONQjxHkdCBnP9qxXb9BOByP/ElEyOxp/Ie
wDFT0R/OiL98viaVDEYSj/fMY325riatGRJSV7V7zsjNWg0TIXpF4qMXAuIztjazcyA0iAxaOhdB
mK+pBkDKG4yLZXH/tEb+fChXxAawWxbMISQJr77sEcsg9iui7+yBXn4UeuGubZarecAdF+amsSYk
hHglr7NWZdqLP0yr19D781hjN8TDZt+u5OuxBgSbHk0hCO01ZfRUeXQz0AGF3U1LAhXBqW6JwbHs
+QWwkhEtrQa3zpwNWlngbXntRSk6o3kk2tNGsmB1XW+SU+e0X34/Mn6x0KCtlAT/oCBW6nVBhiCl
Fs+cV+87Ih6fJaTW26WI8gZdlfiPrsXwEK6uc/201FSIp0ghk/UeX21zC/fM3ZWzF1wkTUdp75/V
vzfflq+X0oVf3BXiL9dl5fTYvZmvxntkqHh2Crfeu1PQ7Hq5DFvZ1mCsAyf+wxf9i0WM3S5lEbaI
HkWtV69BawGKUfbcVEwLFltGUd3nYQ0zXbTLSmBVAR0SzX9YPn5xfz6VTEotwPck6vAfF7IwFEXn
Rw5+J1gz6xwCPJXz3No0wmr/cCnk6T+/IdhpwFImZ4NW/usdt0pl2YeLycOUjah3LpwacrEiOS4b
7GAFRNemtTYue/JsXWN9N3acHPtpu0yenYOvcphcsU2NEQbnnL2zAINFm6ZIVb+psswF+hHU0Sd4
LsZVCsK/Re+XIQFqCw3KKbglGy1pSVvFHxzgA6Mt7PkCRqO/J0/CW7YlsVJwb9PIfIAIjFUjk7Al
d4mZT+4WvFhkPfoj2Qtf3YRiSbiqOMFEFzgV7WDTxGkTvW2z0pyPWUF1bR/FZi63hqjMEwGsk7Fv
wfO2106Oyobks34Obt3WzIodfzfGXT42bYoOUvop4W7pIMMr5RUazuLYGMx6ByPYYNBZPjWFUR7M
hpRLUvIaqyGrLH6Xt66tcyVlmRwhoYSoGPsSV/tMfFq4zau5aC6TgeMkClu/oh/RtqMmrg4kAeMr
nANxkZOVK6g75JW1qQixZXOF5df65EHUQtQedBMmGnQ89yS0GwCjujaZ34yBR/BbLMn5nI3a9+5E
matwC1g/7I9sYqddrSY/RvUVukAS8JxCtm4Tf18g9i23WaDLf8Kw6BvVraPeJhHZsVOWg7ZsJVQv
iFgVRATV31Ln3fUaPhBoDEFm4GzrChcKLhjgg6FxBXbt3/TwC3D57CYNNAggGwwyCrephh1YMgXo
qQEIYT+cbI1EsABEJRqS4PTgEvoEcEIOQUHaxril54QGS+MVXA1a8GXs7qWGL7BjXlaJBjK0Gs3g
ddAUZI+RuIDbsNQAHAaNcsBdjyk/eyeEu3U17EFTlremBkBgNljW8IbMC6XxELYGRXBawLYDJmDS
EAkHmkSssRJ0BoNj4Mt0PSVpz6aCxnrGW2LTaiRFCpui1pAK0uUc/khvUqpL0yibUzpN1mYR9Lim
Di5oEgXDGvpdfjHaBIJpGEag5F1uRNPWHFW0Q/sG5UrDM4IzRoOt612g0RpIF8VlEYHbmDvijUnO
aJ5dDeOAJ1FtlAZ0oGzAGaahHR5e2KMtQOu2GulBkeJEJ34H8NXcpc78mGv8RxEHB8+R93E/PzpT
QDNRgJgg/PsxPxuNQmyox6GHLTpoHxIy8Qf8IsGp1R4lXOEKfSq+pUw7mKT2MkXa1YTxbHhTa6dT
29NoHDE/ddoFBRAWWBnGqFY7pAi9jw/AYvNDkYO6li1Oqvmbqyr95rHqv1uu2GlqB1ap3Vjp2Zhl
MXje56iApo13NnFZ2s9FqMf4AVFJel1rt1eifV8qNY+iD+etoT1hrnaH8Q/ldmJCbINvkSnqW4AK
CRM6TmUGQEu4ytJazQfDtHdkhejsMovPvPd0OMvkLWl1sFNSVTe5ajwo8SW97UvDcFE8pp4iHzOb
B8c4UZ4VuK7LGlNYw5MCYldkmwUi+kNEVf+NlSXWQ5AXaXwcExcSiR/X1+ZoKeyvAxRxiHTTKYpb
8eSKgP2kj4Zu6y0iu6h4n3/uWhW6yDvDcp2MTmwjDGrdezmkwbNPcR8kQkH4D3ZEdN/LrKa39Jny
56ZqEMPPeWt+LNAxbTiiOTcYKKsPQHRHcqvbed+xY3lQEOM+DC2/ZzYAmpBsVp8WPLLreCrk0ZJ2
+54qnFb4tNGCEKZnJKB8rR/Jn60/15VMd+lk1I9ebcWHBB8PeadTl+7gYbTvseTARfaAhm7cwMm7
TQ+/CyCdZTjrVKCjDl3XwQps2ce+RrXqUULecir1m13KuSk/5FXJf9/F4fCuDsZw2Spc3YpQM60w
LIVE1ZzTGoSfGGV6DBrjCb5kdI8rKiOmu+mtHW74yniHPpNb9KrUjy5Ca+GjuunwbrCmfrwKyQO4
iRXQRzJ0lqsSDf+lhD19rIgQ2UsRu/dDR/Toik1PfXKrKLoBt159pHSH0xS7r4aQ1+62KPNlt5BO
vBtLMp73nueFN1lWDR48ZaiNTKKaScW3SxG+PqX4r248BPBPzRA2t3JpzIc25nnHSQp8cUZYrCIe
KlbUmfhBq76tnKZ6cvQJc124C7FtaZ3ESIWd+OBMIPBco5/emI2sTxVmjctlaKunbq6axyHiuS6e
V38uzRCx2NJHPNa6yINTSDUC2VcH72VsnRu51MYIVtIPbya8XjhI3TyfvyyJLRE5VdZoS83wMYP5
0uS1TOCpT7fcwM5SI9CJkoIVqg9QU5fCfKjMmWAgpwzeVm4UXrtOX350CQ3fwCglaMAylsDUlun2
i9OjoA47VRP8JIJNaPTDhQZxHYA7TG+VkbAuhkFMciA/XQkjvOkRQy3YaBx24AUCxBtoftmxSYM8
WHU+RRxoPLgDorzjP0CRraAdjhne6KVC1rAwzyljFe17sIrzs/KG9osXSmcdBHN2NIm/ZJT3UYWH
O7Gc+ziPhncIJDDujyUfMnNEeqe6pvpkJ5F7b/hQSVZVMUY3s5sX5qqVRfOY1cv0Rrlt/04Q2XMX
66+bYAZ16SCVv6vlwIVSY975BGIQGWwADZQtT4381PmNCI35WQDxgf4onQIRnwruLHTIx1pEKPvB
ItzF5ZLecTqY3vqCjgzpyyjOiNFqI0AXJEV6JNUU0IGioFxRbyGrFWwdsUUQJHDxyIT0WozObnAn
I45cq6onQvyIYd+FtdIzkgBENSy9rmSksWZFN6SylCZB60v5xrATirjDnPFdi1ZFw9G1S1Ws/bZ7
LtE6AlkQebKu87F+BhxsvpNhNW6GsTW/YgXqYYtDMbhltVieSyupmjWRNpjLm8Tpv1qqXxy+M+SQ
RlXxWFze5O0evLpJ6gNb3ofFyow7vxOsZp5LVFKl6tsuKCj811Z13Q1z9WECEXlrgk64Cdw63nc+
fgEkz/aRdcxvtrNifhdG2L2vkQKK28ZQLWt8mWpG6lzy8GBFXXEmDnZVHzQsYq7lUTft7J6GsK0+
Lq3qroO8CvdDlg0H6eZ8Nbw2L238IYT7eGH8xpVttatwUb1tqiEg2jB6JheBf9USvboJhsp+ImbC
2ckqA58lAQdb9oQucbCBe/O8VnQ05SZFm1WtzjQdMwfTwyZkXBUyCd5ZWSgBdpb3WCOvgDPiMBEi
5izTNJux95PrmvqP6CM4VHnVcNnUBQ+Tm9cR6dt7+AC010VsXE2Yx26K2Qnu3cAqj/6EFZtFN4ct
VNBsrFHkHp24Ow3znG1i5uaVCMfmElhwgQsFrRBbfbaAPu0/SqiffCcCheIVAIuAyX4ZMnmqY2Gy
pCn+sFtCMuCqrvHOXwBhku/Zbwt0OVP55I+6z1R2u4jK8rEOSo9uWcSGdEjK+T0pHeGdKKJx503V
wS3Jn/dHUIGrGKuWGpdP1P/yD2mObpN3Dg+JHLiQhZ4TztqbZ6LnkzRtj6kh7NUQGOImzSWuir53
LvIA+rHMrPyWf/AoygfGQ18bLkudH971LRfpncB70wsEqhSm0RF5gfzkx777zm277BDH3rspEfme
cmnEPpCt3CrXGskyHqOrWFG4KU1Lp9CYT5EIxt2gDLHv8GBsVAyD4H/YO5PlyJF0O7+L1kIb5sFM
dxNzBINTcOYGxiQzATgcgGNyDE+vD6zsq67WVatrp4UWbdZlySEYAcD/4ZzvDJqbsVVptwLLEW2T
afKvKC7cF+F6+5KUlB23Ew/gCnrNKvERY0Yyin7pvLdfRuVaN1ERzagWCvdRgTldj9SwO49nF39a
K58tLwjuJ82n5Ol2rHcBdeGqIXJ2CwdL/ZxZNdlrlZCqR+pE/AALlGwbnDLwsZWCXe0Wol2PeCGI
hgIBPCOR7QOfgp4Qvg8BcfiUIJ3rgABD9Aeg38+jcyfi8KPLjGLHrbjLoDlTqHkeBVnQ3xSuFz/J
vKLMcGGs8AjEahl22SU0G8zyhRNetRMa3dhMt6kHryd3Gu+2UF5VrdMhslhayPk4TZUmBdHg2Clg
YHLDEROoklHcSuEsOcViltx3TUlbKsm6w9hCYsR1RDDMa2G7MN0sBvCM1ipOrFkxPekzY7yLYqc+
TwyzF2+azgALN0CpI2DQF+AKp0aQeB3rbq3DNr/GxgyUq0QD17pAliYWPLgL2w4HtJhWfisO1mhE
rxE7U/qcj6YqSVYGG7uuFfYfEZQp/jbdWa8j2SHHyg5+WLP/MyYt952KVb7Ltqh4aMHlDKRn7BwN
5aYL+uJ+8qlY5NRYLL2jbiY3GYAb5dB40Hahs5PhVIO70YHZBocgt1CCl65f3RpDAq2tnILqlkkR
Dh07FJCferJjZq5RT7wXhSjv7Tos7iGckj2QTTxARQqhQrY2wY2tSL/q2JwxyRn8wBoVwMlrAGBh
AAmH14aKh88to8kpUl9ySkBcP0oVcqJEo3rjtGR2NkuI5Qz9+acqzuxH6mM603yhiSX52H4VedV9
tX3LEKGdCGfM3SVarZ27+N1shUVSYcNJX7nTeNfWY/wO0Jgm3I0zIFdqjtsvUtkIr7BnHaGezr3y
QdYjD4Y2BRG2C5JOVzsXGki6wa3O5ZHaPQVOVcrqISVix6PGrOJ3Ei/4nkiNstkEIsq9jVuaXEal
M3X5Rre8yq3Ar4B0FJVWgB5y5JeKzC3bq2z2OvpGs9QWaBzyT5IdxSs/eTbA9B5dKCThJnWjydgb
01ICECDPn0QzFZ1Farrlxm+gsq9l7PMpGTNH3VqOffyuGw0bJumzxa+aeOSm9T2/ta+dCZW360Tv
f7yZnjYSYsBZT+KIa02UaYE1Awimn6j2TuQla6f223zNLIi33rHc8sFDP1buZSYY96AsyGgw8zE/
KIspEHgtUkF20FlAipC68+ANKCr4CNm3LqlDSw5c4DEPaZSZi6sWFYPeF4RepkQ3d/qX9pmNrnrb
U+m1b1jpYz5pG7h9Wb4UVhTc5xC0MMqq0HzEqNhOiExdK751e/7og61NXiNVOa86K2M+PH8aS4P9
X0XkFJ8J9y6z/3TaMJfhXdRGx9fPJRzDjO4lW/FiF7q/bn9mohVyH/VNzQIjQpS+N/PMHtfS5P5Z
DXyc86Fk/neCyWNAta86KjovBXxGslfDEIXkLmJjYPMTLs49RcPNIcz5BQrLhBpXYvUu4IiNs7xN
tQOQcSkhJbj1DvednT5ZwrS3tazMEzvp5jAUPV7fJBxxi+XZ8zynw9NgYyH7Hq3+JXE7hNPFutP+
j+W7Pis1NRkEkm819f/6r+vss6na6lf3L7/qsWKlUvzzl/zp5wIz/f3qFuvQn/5j+60eve9/NtPl
Z9vLP15D8rNavvLf/cd/DwDCjNxiMvqfU+j/zcZ0/PpI/4T/+P0dvxWoloWYFI0nKk+cTD7X3H/q
2RGz/812kJIjDGNkzbD3t/7UhQtimhjAccJRovmLsPC3mt21ELoz+KUk8jzCI/+ahwll/J+HvIhR
ULjyshZUsGvB3v/zRDm34hpjdOzfcIUaxwTSfX0FxBoGkhHSfpE4O9pF7qAtQrQvH+ZMedEP9II/
U7afD6TKO97aqojq8K3xJQ+M7Iq9yMiVCqg9pqfxw4Lzvo2qjQH0rbtQKCQYXZJhqJ/Mso6NVakz
6RRXeZS1exB+QtwECGBhJtYy3NGMlMcinhgFi75eF5OVbMpCEnjEwmvHzBZbtYj6+xx/DLFq5hCf
Jby4c9vb3X7ydX2yo2b4Ahn67hYdaLeoNd/kUAV7U2XqvSlycw3czKf9aD+cRlj8vTwFcP/YTXo1
T+l4MFXl7vigjJtSGDENTaB3qRlaTbxusDvphrFAbxV65+GBAXWIafvWSFP7RU/jIuNVG3RFmPyz
1LxMiEguXV+XG3ZTL2RbRk+jRxL7WOIXUnb0Mo6hv9Um+eaOLu5dYdQHt2/sGxJvm2MfOiDMBASV
QlfDkZSv7Doy5EfU1R6dJv2LR397VRc4jGVl6B9tHsTHKfacXV5a8ieQ+mY7i9D6uagv63VINNYh
srOfPVKwLfXJ+OpZIXz0JBME5akwoQGT4btt9yzhA7GEs1cvRVa81Aa/uqwVm4500OxwMfhCfqu2
KGGCtaeWvAVc1xpUA1BECx9nRE7DPLJapiJTx+WKfKp16++obDmXQdDmB3QAdbaCmY50F/4EwHCt
AfrRzUwsDMahJ1bXSi5ubuV309TOt/GQmut0RvOaOkQVrHB+e/wWp4KRG7h7V0gG4YXhZA/4suXZ
Y6x+TiffuUaehaonjYe7oambXdm242dHlgRJeabTrfvcUL8ixt7YfAfX2hew+M8w2rLD6JWMKfFc
VavRH5KvlEZyLZeRN6LVkvg2dupXFrjRapV1gXkD6ddc+eTzkQ5V2maJt0BHqySkqce7hHaGM9dm
VpXXwKIAV2zsJNU7ndrMt4zCAHxQ2NGVLkhsWXXKpR0H6dbsomE8ZzUvikwTdWrnqX1KIGsUK42b
+FcFvHcbhjLCwIsdo/GML3/2kIakqcBhTfgN4wCDQJZxZhXrMKXaBcKMXlCmErTXBFcqZuhdQPyB
UOqZPzQG6Z0NvPMzr+P5NI+FTte+Tv39YtVawdEcXqPKde6MPA7YmQP973GeJ+syH6arajDcbh0C
mj6Ffj6oTbGE5E4sbO4YKlfbmZzCte+jYelGhzk0hdhF0rjuQzn0z8y9KibrJZs0EeOmCaIkuzIU
DZRXRASNhRF/kl8hOV/ZMmrR7gyMpxo9baGYCISTpFxkQzg/6bGGRTHU1i71TOomoB40MG58nYZl
c+f79caKw+aR0Gz/Ejn9oSmd+XboTZC0Y3Bi34ArUUh7PGZxAd2PNe4dizeDYbzVQmdR4fRAvIq6
LlptP9p2Ld5pWWviBqF39mQdHsMpS+NjCVUDV2GNRRBmoDMq8xrwHAzNarhP3Lo5T0KJNQ9P84bG
kohowGPE/WUOD4U6Iup6MI9zbX0B2/ZvlFuXRxaB9rFoe39FNFyxpueyieqNk32DYnQTZ+rRCNTE
7sl2ugcoi9PPwlQgXYxgOkwCoh7BIUXGpwhGFoFnSlq5l++ZpKpNFvMgN+25u8rSfnwi4trd1apM
1j6evWviDQ3IzjyIIjRbm5jhxZtTmelhYl+1NkaJOM0lcwNgque/cQjOTOMi46cFMH81DqmzRuHb
/xKxUd24gFwuLXEpjDGKFb5O8yOZi2Rbw9DHXqg1SuaWKGTFxvDNnpPuTBYcSYtVf0ojoj2cpiFN
aDHKziUYwGEM5zvTyqLbNm3Ixev6eN66iU8+oVtla6Yk4abNQ73pg9T9SdqB3g7B+EnOAEsXnpmk
OuUDyXO0hufUAIRaKW94USzG1q6l5gtK52jTOZX/hpiCe8PxFWuPkIFclo/XZdobPLDIN2De7r7n
UtO4Bnj3rZgw6tmsrI+B1EtAy/MT/MB4bQ+TfcDYr8gANGLGhZk1MqWcwdpE8jKb1nFZeK+ixrH8
bW5OfMCl7UWbINP3g8qTF9y6aCp6zFjEBaZ3QrZTuTLqZHg26fVPkVMHpwSQT8gTNI4OPDcZFnTm
uQ0M5zLP/V1Ppt+qluwMmOzma49r71FMdrEsJ1bcEsSoRBZjwzlJj1FoXHLw0eytmgqPlhMna9aF
4SEb/X6XhJ3csg4o1mYYnynw833FDPO4sJFhwjJeGhSjLm6odNcXzCeTDvSODSGSbUtcnBOv4fE9
xMNHmplqb5Bbd8UgOvi0SFn60RASduO1zX3rFN4D680ncyIwMI8IwB4GB5BQZ8z7sA/6be0F+qkt
0v7EVOdDzKI7pgItSJ3jjtWQKA/9LFmXjEbSnjJAjls3S9xLm5TV3bwsE1jAeBop3T2jNPuNwedw
prHXKZ1OrF+sLDMOctbeuVCZONmZt6scUa/BRIEfdZ9Hg3glk33hNiudeBVAc3iMwkTte6bUt4wq
LJIzFIujOv4ZQglf+0ma7gHc0kKAHj20CLrPqesOV0QMJa86IhczaHW1UTNzK5By8y9WzI9pUZag
fUTwkMe8hM7KuzWvj8GBcK41T9UteVLvccs8Gu4GiwdVnSX6EmZ243mKLfdJ1kTZ1sznt1jL9R6F
ebTLxjx+b/ppRH2aNe9gCmFYRj15mdrWx2AQ/U767ftg8VyJzMLaJfir8wUbKfv0w+g9sOU401dB
KOZTRIJpkCfyauyuggqpMsKIQt+4EsUTqj/mMWYgn4Thlw8UVflVWYcc9Z7FLjAb8lDcVlVn7ZGD
qxvmlbvCd9Q+HM3mml0Cq/fRM/apcIudmdrJOWDRu21s0RPoKUiBJ/zHv4NoOx5TV8JdDvtmMwnh
gd8f3sEQiTVbHk/th8Gab9UQiHXuNdapmpty54XD+NGHcShXbc2+Ic5bn+QR0uzKlT/VxCBX8/hZ
Qgx699FampS5H0USxRteyK+iL+qdAFRarafSaI5Ta4brQuSgZwjRBBxT54VYWaSjXavRBsiegzVh
ilena6aOX8xgbWYF88CR5tMmepHJODQXt9S96y4zCfKiwd6ZseIEHWLrNPMcAHRMtUkmsHmIHcNk
LRF6qw561arvUPgDyEu26CGaFaVHs0VreO+xpXRWrTnBfo3bhf1v06XyUb8vcUgHe4zjbVD2inyX
qc2x/fftGmh5u6kHCYS6DuLgtU7NBSPVB8tG27wPiECzV6DIBUvKzvocVSABAeDCBGslwb/n9i4u
Z0QXD+EY9wJLgg7T6hMGgmazX5QyKh6DMc1z9xR7YZZfdWMYVY/DpHnXGOqMBsy+qKRSXomGXS02
UmkFel3Sem9YjubBZkqTcmN0segQnE7jT8XS7WuIeIXUCN4r31O9G+wAd5OtiXmeYuIBLY0qmVVE
dup1WF/Xiq+uWr96c7jznHxqdvxGlCoRBFNWxfY+wytBjJYay68mNq3rKhvDIyCnmTuYZu4m6P3H
mfXcqm48/8uVqo1XRNSpK9wSwxYUeHNpFtKS8EEyGIUq7s0BxgB7kAkKczr0B1d2eFBZtW6o+uxN
BWJhZQ9twSoqyw9+I90tMz37yixbpopmQwnAbHkLEX7ceP4EBisw+H1mriqsItp9geYFkavNFITq
1jKI5DNlvjZ55y4DCpx1JrvpbfDi20RgZ1mZMhofRibYGy2SLF53oJOuJ5XYa4Jr2k3jSAKZUIH4
PXMkFd6GnMIA2ICbM3Bky7NqFcDGsRDiMQll99ZRetIzkcw1lXPyUHhzuwuXNxsohNhj6qX78sjy
uzFisowYpo166/fKPE6irR/iuDC7DYZkse8h6x/ztikvXRI1q6S26ucmbaxXi03Oa1klz3ERmGcX
CBe+6BLek2MrlnFlZCJY1uZVEBXqga1mW27iWJXBNUM8975M649gbpgWq3nEA22k5rwmy4xjP5sT
l30Ks7TbXE7yRZhw7EMxxHvCAQEbTb1l72mFuicIrsOXRhOwVky3GWMlasMrKneigR67GZtyXjV+
5wH1rtkLdUt05gZvz/Bjpuqj4jeASTXVON3VQQgeo4xkdmkS9igmBAyY7AKoVxsaZPQFSKuI0siO
6TyLM7rS7Fg4UNuY89LAjj4Xk2n8kGE1P4E6WlJlLZ8/Dip8tTW9fCKoDSceV/5grmcRzLcGyb8b
idCdzYKWFyLiYY3MXFfNjGjFqk0k53YOi5vKFwRGVB1KEVusRdB/0n8uhazlNWfPobhmK7ZMO2cC
S6Z6CJi9olSrX6tuCItbKxetgyjBpxmrgQWarIzblKSn1Id3zQrAn7+MqTSHO4tAx4NPHjc/UBvT
S1eOanycB4PkByCjNLwdW5XWCTCn94EdKMhgzThc8ZY0IRKJBGv72mmtClD7fy9c3aYueQI3czLu
YyOoH6Usxud/GP/8FyLEb//9P0irzRBCAAl1HoQaPAbeP6tuVT0OQjrWcIPHz9sYkQ3yxNZ8Ikuq
JVkaybtdOHst7JOTezvDbXZeam3DAMN+P2/bCmCkNvaEurOgz/b/+sX9k4Lwj9fmY+lE9I1f5589
ZYWl69KM7eFGqeYmUNSK8SHTN3/9lyCYR35rEj0b/PMbAIVjpOnVw01m46Djf74hd6Sp775/zV8a
Sf7Xc8Q/jSf/vYHk/2m2+f/kSDJcjAH/YiQpZVaiLfuTL54emG/6uy8++BvSBxt7tUc8DdNH/uk3
ZSOySA3G27HYfLDFflvm/z6XtL8DhZFDgGPi5y3TxN9zSQdsB0Y6lMTRHwHFfymbCkfqn+eSmHGx
3RNNhVt2UVJ/MzD+waqT+RnjG6tNT2NNvA57YULfPMFWU9UBo55ptFxUfCJ6UHmNeGIR+DIb06GH
iL+lgTw0VoFfJ6ykf5rnwI23Ulcz8W+mOd4T2VG4e7JzJ+M+j0TzUrPa8tYs1BMQcLFE+qjtVlMp
F2G9koTcEjBfmDPpTCi3z5HwAw63oZmPszV37qoUVbSlm3CarV6M2KASK/RvbaxAuIdG/SMSU/D5
ndTShRFL09kEP5wq2bXrKfRsb2MxaLLPkd2lmzYq/OvBZRtU6B6ujm3sghZ/xopCDtggYJ3sQQkx
3Y+p2d00iV1cltihchuMlcGOOhwTb1V6ZkK3J9RFeoqQnmSomYhU0yHBLXqyFcnfPHb3pAgQBg4M
r9p5JeE89h9h4d/B4aPH2tVd0sTlkiueOY18sGyktVHqvidoJG4hP0cbeOfOXb9kk2tA0JvUsu/S
JbccWVmwNSbo9yPw0jsnMOQNwLuLZ1LTet/h52oM0k8kA2rvLtnoTLDIHiwKNAL+WF90w0MdfmuW
XFN2ujdDWgKmogbpz+awre2quolVU/wSJJjvQLoSTeZhjWMQ1l7gNnx6Mdh6K2Zz7i+57v6S8M7e
9CUi+mvVLOnvSnonveTBB0syvABVcnGWtHhHkRufLQnyKk9/iCVT3qv8YcOhccVoatp4S/K8v2TQ
w8Yy7nU1Fg9ySagvc9ne2Etq/ZLWDk8xv2+k6G6MEQJKxh37BO4d0kprjzcTssaNQrG8tTxeqYE6
YWPqOHmcQV4XKxnWLDhFWdFpl0IQnKKUdeWktXmazP5L8vW3Se/K+0CXbCHRnUaXAOHmfcjuhxFY
LBi/I9+9cQ1GmkJxouRoJAhc68uLaXNFB37fne3cda8maa8Ab7k7Svf2uoKZ8MYcEMm80XXpyRXQ
nxDqyZpmX7ubOs+HPYV7sjPq/sqHU3EyU/9a67ZmL+uXKMMqgm5DMVJ3lVLn1IhIgEYTLV8fkybm
z92zwYlAUMkFwb65i4MrVy9c2LokDqUXd6nT3BoduoOpiTaRdC/UHnJbhuqzVUFwLET1PC12MvCr
70XQyB0buG6CEGWD52X6RPbPlZy+jIScjcrCpTb35ovbRyQCTVF8UIM2rgeQ7du4V8lGmO4bD8P2
1iYae2cwFYfEkXjHqW7dZxfNE2LeoGVwib/OIKXDF8YpoGRbsXh+QzdTb/ugaPYSDSOF72nusnMH
P3MFzHU1EZZVxrQQpPpBw3ELnNmCCONBZbt8EOPapRS6wHmT9yr0kiPmMtSldGVHbL3jfTHKeV92
ZAkj+Wn2cz76126j0Rw4w7GZIM9uGEAO94PbPffWZByMegIB61ppiUKvat3BJITIcGW0qS364rsp
HpzizNbzpmjCH1VdeVvfn6NHQVW4g+6Qo4nL4jsCRbNbAi8+SlcxrakJFJoz68NX2gPL0Jjde0sI
+X6hx28aJe2rRJa04LbHJW0mEuCXK6nvUnk38diFybbg1iuQXOugnN7nHl4RmcfxWvdcg9k0Tu/R
NKKSgZ5UP9QNyUkmceVwYovbip0+uvCIuvQu8WLCmxQ9EdsSl2JPetpkqy+qo8o1OrWs7PDCqzK6
dCL4pSrmt4nN1nlIQ8lQIbTIh0WBC/DRL4sqBmOJPYrGufcY9qvMN3bWjE41tLtiN6UIA3i4M84c
++dUTq3lHiZddiew1WnP2WLUn7mBtGiVugKzw5jSlN/mTYhCECppeMh7BiDn0W38+5ED+8FpYm6R
fODSY1KlvdfWyppTOhdTu4Ik4P3ouPqztYWvmTmsEQcu+kkVXGrk8zQJhGycKmAup3qKgcpFokyg
53fHCZfFbSp7+YDS0QlWDUjtfQrNkvDgeUjf8N60W227xcFin/sRUvVHgPCJsyAQsXPPidNYTJdc
xThsHmA2aEWnOzha6xXSeAJCeLT/KnOX0hxH33Dd6ba9m0YbmjjxqDTPYGxVskJ85xD4Ps79i4kE
5qNuzOyNM5kMPJbU12TXFLex9qJf5pj2yMBl7FwMtvwvBkmyN4UJn5kG5WdROP6XV0Ye4cqpU/dI
p7TcJij6j16ljwVP23VL/TBtJtks68WYd5FBXRo+93ryzoym5JchTEH6Sm9jjPFVNtwTieo/c45E
W8XeY9ez4jQY/gQqBithpcmReOHxM6ercXkYJYQcQQ5cnIkkkBRTatxl8Ntx0jtF84ZoPL9xpEoS
ruLODdZ2VMyEX9b5l9vV+UUN5QOSyJDtFJfliYVVQeZWys2qoGTdzjWs53U7tPCkbDwEBA/bkXmt
ZDq8ecM0/CQCvX4PXZRNGVyzZhVHzJVWYz0Zp8YS+g6fCVMcp22MT9ec4IigUMIpigbx0AcIdg+B
Maj3KBnLcD3NMfnwVufABctEzegkKMQLMbauuworp7sAQCdX0xidmsApJY/cc2gaettU03py6fB5
5dHWCRrzLY662N2WmZmD3NWGt++lm13iSJl7FlkBwOYepiWhhqQSOSkDXw8RNqMtOzhPQ1efrLTz
IWSSYT5pMNTS5oILpJrX2KrdbW2SaYUoGOhjit56hUPt3urbbtOyCT+DESQaJSC1ZTMGQh3bwG3K
VSHL5i1vRMewMOlba43ZsXoFtq7KbYc2huBsAiF+4txxrmOT7ZNj+z/cJI2egrQsPqqkrQijJuFt
wyM+LlYTdEFjjdWGJyKLWfOY4TS7jmY3eNdeI4mtUtgI7cSDCT05k/MjGNgTd7HlPEddSghfWDgj
g7GG1WdZAW5Gl8H/zcm6CA9oyqZLmMe1Xo92an3oCCSbKj31Tnfe3XsRMVprMdrmWz9TQG4Tc+i5
lsy2X5FdaX1FNXulbVz4iXEihCZ+xetQPsEM9tudU6bjVd/2E32lYSAhbFrW5binjyLJ78y5z17r
MrhJJk0WawGRMTS2Qwj4opy6CPRaBEiO4J9NEhWsIT2yQ2/RXhmr0EqCPdB8oM5eo90fUDxsPKuV
Sp5LdwpYyxUDw2XLcKxpbbWZibAwSW7azp63Aya5oy0k+Yau121m5chdb5r92WID6PdN8TMVdo+n
rPcDTFqMnleajMJNTpLHU4Iq4YfvVvFOV0DKV3yaQJZV4/bXqT2CkaTMwjYRe4x0siYRLk4wV3zB
7mHdQvNJmo+RSh4tznBdsTZ6kfEoHxmQpXtzwYw3VtyfG3Y6TGFB11zlTRGtE5MasRiSU4i4ud2V
Td0fwiwCbAcyJX9twwAJMXtjtgBp5hF+p5Ttb9mKzle5YanTgPzjzF8oz7abZZ/xnHXEt3YdRoRa
75LIKY+1TJyNnc8vamKlvYZN1nwkLGjunLpmOWZmzR+Qqv/fJf9fqJSWC/7kX3bJ1YC99I88k+PX
f/y339/wu0OOzL8tqlaSedxvNNzfu2P/b6woGJTZoFUC8HFYMP/eHTtLd2wRCEbrvLigsYT+7o6J
HgFHFnkgrXCMAoH5SwxKJHd/7o6xpCzcON92GK/QJ38zGv6hOyYfvdNlkKHOrovxyhAtRgoA95fR
8fKvotTzkWwuziXGw5xR+fdx9X1wfZ9hcdAad9zXnGw8zvSd63Txcz7Tz1zVyyGYdug/jsB1OaXi
sneMNdJHjkzwultuouB58rrhvm+Uw6QS+D82CRHKL70cvrruw+eUjD2Kgu/Tufs+qcvl0OYMOqbL
Mc5iTW7F99nuf5/zoPf9L4JU5c+SKiBBSnojolG/dFntXihkqBZ6reJf3VJCJIa+zlk08QQuM/E2
L6UGGFv9MiY1wrmpTX8Roks9gjYeW0kzBndIZaNiM05Oeye8ZLyegwYCXYQz5ldQGMZ9VUKwWQW6
SG60YQOt+q6FEqoMRg+V457tVOSglsRscQ4PLLlmAA0H6cftltTN9I28DeJGnbAI9+0yz1jRxMuH
ycLr03s9dQsErEM2yGSPEjI8ARfVe7MalbOZi8J/KNIEMT0GbBmsponnG12L3VM3o9tB8ORW0deE
UUMxLWgCqgqpabyiplvbcV6f+jiHu99aGFroilF51mN01ZA89j0xKaEpq/AGewC+TlwR/UUHRX1I
prQ6oGVvf6RGHHbriKT4au3ix3+o5dCdMKtRH6FHva8iSQCqoUp5a7HwMRGAzuI286cKAS5b1lfZ
k/fp924XMlSoGPWm8zQu2tIgOiGJizt05YMgQqVsblmO88AfiStZsTVnkzmMiGXMrO1OnSjA9Prp
mNyFnfqFX2zqD2Y31xnRA071C+GxdFHUzxLXszt3n2Xj+AREsKB7RnYvjtop6+0cTWIxdPn6Q1lR
eOcPDUcep+wuMpwmgMdaOzurihiojOBHbueuTcRzbRL/q++R1mZEJlqkknf7wNLZZSAf4g4RzmTJ
Lz5de3BJamky3tvRLdmEnU3oZBVh0n5QxDdJi0ijsCqG6m6nWaUMPsIPy35KQn4H2ZkbIBsPbjsm
26FkdLzuLEuXh7i01M6oqD/o9H3yb+zgRGGe7xAIF9zeABSmCvVDkg8oajmCoKZX29ZUBbAuK96J
NF9iLohvIT2XqLnEKTYyt67sLmIvZVoAzSoXwkZ0kIPpnWflxuvJbOhYzHI6MGzhfe8R8iMgcqd4
U4YNV6Bb1uaNwYzHx7zag51uYjbDYu5OdtEU24yRFla9aDj3GEE2A6qzPTK0vkOzNNdXflv3J/aw
xWWySpcAjcr39r4oUQBG7f2ccmPmlfhFzN+TZaDskmH+BbLZ3eC3gKySifbR6G15I4cxWLclJ3A2
etYD5hieWiFbwlVELQ+ihBaalWJKmm4S4gpiT6H7/I7V8HPkNnKdYGtaGZVzEF1y8VFHEK5siXVM
aulaZKb2ViOxoYdm9hE05P7yblfDI5irlGHMFB0DOExQ33wUKLawLz4upw2PJ0JP3MY7omAqcONF
bNUSt+2vvSg3t/Uo2K2z3XpxpOu+BoUnNpAMJYOwND0FfRc8BoHXX6nBlyMPqZZnCvMvOpnMi41P
E401RuI8mW9NvHq0tIm4mzXPxpwl26GaXffQGxFRj5YRjdukTcZdbM9g2EqzWGPCA3OR5fVN0RPh
DYJ+KW3sD9NnDY/MQ+/GGGOOF9XdFq0SOc8Ob8o9QvZ8G8+MaxAiSN5t2xHcqKERRZ8ZlnTec0fT
O2cjtvI0NspzxnTgVpC08aVNgqF0mc97qOrm1gwVPCI36HdNGxavzILCu7RL6CYSPv5XgW7T9npk
HPlY3loaPNwkE/MRTZ781U5u9xZYifsQgJO/J/Un2U7MfnYS8du1njvymvCqwcTPDSSJITi+tZNm
/UPmOujL0tb5cFouacephzP9aXkdWqo9jNjXbtvWw5XdEYvbFsP0kFjFAiE2rAzDV9SdzSjW59Zj
HWKmnlhr0eZsXEMemTK5tSJ8GBlh72jc+iAk8TUM6J2dZCE92fYq7tL5ZEqFZSEXBWsPGT+lbO/T
FZaT9n3KbFwgs6Gzs63z9kBOb00ApzX+KCCIrmdHzY+OdmgGYhE0xH9mXbIC2P+EhMc+zxScZxoC
Elalbwqutzq9eH5vPaA+tXdzJdRmGmrmXwTMpi+qVi0By/54l7bVEm+yPO050cePFH/No5Mu+Uw9
cl2GUA7bX9udsZH0HR6M7r7rSWbFj+pYXfdq1v4y+Z18UnfM18lgxnNADddkL2BPlkTyrvJ7TqLc
RKUxV7D5MTb0xba3kNOR1jMSMW+O81fYaX8b51P5P9k7s+W4kWzLfhHKHDP8NQIxR3CmJOoFRlIi
5skx4+t7gVlDipmX6urXvi8yK8tiIIAAHH7O2XvtNXG3LMERWukeW80QrMJo6naDyB+GcQSlkQ6w
CBg1H/gpMx9pf3ZrVlNLM9k9dqFW+TUK+v8HYfv/l1MktqhMXf7nKdKJrXH3mk6/7JH/+KN/TZEQ
oxMcgNZs2dIazBr/uUv25D9sts4WLyrYIbhc/rNLNuU/dIuZOAJ3GOYLefnfu2RmSOzZJWMfnQET
o+L/apf8kewJ2xiopwEvDU46PNKPCETg7ZHywLQce53nc40Q370dcKJszYGwibhmd9KLl0QbxkNV
o7SiZ+dJ4pf7ds94oN+ZyAp2ArGN+OOOY+iIA+FvBsS28WH/zlfj5NCZIvAnfkZ8JC+PjT3ZKdCq
g9sjIrkmB0Nce7ODIBiJuZ2u9K4E6m5p1iZW+JFDk95x1aMF4vUe/PCKQr9tQAfWalNNbu5+Jc8h
vKJfObRrK2r0pxzEAqgAcvJwlPdgvPwMM5+4zlFrNBrysVbz9gRiz74l0oKhkw4lg6ZOiaBfPUbQ
QHjQtTyhgWhnNe3pJpt81g0zhwRfyKOnOn1TkjS1Gcn5qukjEPYuB8+8wczTPcoS4x/SavKaZIYs
EwVsUr/kUy5InMauyTYDpQgsmZKNo4cmRd9CTYqyI5rKDO8/vmAQGEzpbmGDEH0bDpTioDaCUNup
eFbHOkz0XdeZzWssInUtIeH4TtKc0CEcK/SGD24RY2WXBGG7TdcibsLEOmqEMAEgrVlhGeFd1VCP
MKFGWw3HPG/cTi/vNEs+CTMhXi5GXerPaRZ9M5CIuCvR2cNFC0vtll4OgwQ3mprNEPfjOXTne+gR
2bWaoBhCaitQ1wyOHm69VLPQLCL0gkZD+CNeD0Ai8DacO+Gl1R0RMCb2KS+/sfvZXWBkuPEuvIQb
8zEJaYeMuhZfz3O9YVtmbIFADg+TEKSFRHQSRqeyd+gXim3ltmCjdOV064YN92amW7QnmqSCAyG1
lTkL1JX4GA7smoe1XofOLVe9PiHIVtvEzcQx1E15lLrjHSNdZPCMCpF9q1q9eShdtmn1oJPJnHYa
xUETzwzyjPFs9sL9EbqRs6V7VW/ymrNXBr5GuBZqY8Rli9o/6q0tbnnaiFVaRc8pt/3KNNS4brnT
VnMTDnfCRSmAUqE/2UPTbWgpyp1Vk22HlrNA8IT4GcSkeRe1OUwnMRurUMURt7TK3WA78EKd1jPd
3W82H7JGeKytAk92G2RW+rMRJhG6u2n6aRC2cqkZJvjeOKo9c41+gPefOE+NMc0M69xIPxi9kygf
UOoUreeWWcWuLw0DNY3dNN7KqHOXQEeJ+WolTDn5REqGM6NF7L722CwGPtI8MUAr/STxmtqbket4
6BEVNatcz6JzyI4OBBH6fRMm9Ly2+qVy61HaT4YNksYLrFcaagNSrmxQ6Fyq4rw4dbl8c51ebDsJ
tmYp0Qx78fJ0AU6g8ZVZQb9jh2gilgZecOtiaLN3blo6h5RWmoyG+cWF9E4CXWMdpIP7jPKNirjS
EV+zEg5PBK57Cgutg2EhD+dC99NYpXTE0L1ODJKU+72Az9P5NtMZVEroEPsrM2c4NOrsTVao8V06
aX0b5eeppBRZyanvDyVeQUyMLCIIlCnUmBmXDpbOODSum8wabh3VE3RH5duPlPNNdk12abWDbgLa
iS1PqbGL1JkeVuzQrxyWg1MeoYhikJjlX6Bu1eR+my2olsygw1sP9VmrWwITXbMWQDmS8oEwRS3z
9S62fFHy3x3uUTSi+hQd+9lWF3JtopvYGNLHKteLB7J0dLZ2HYO6amCPWZUsvnaTpq9J2BLJGlsx
QzJKSeemiadM+4ZogHCnsa7lnWEOXrxxBepuhIHKUVtL5PKnmsF1TLk+PCHCZjY26f2d3vb1no2+
P2uOhoStK6O9MBKmWcRoWKdI9snWHXp1D05qTlaB7kS3ZJIYX8s+j+/cacz1faOa8AYZToVcAT9p
tjbcqPleTgIniMVExt6phbMU4Ed9jmpZY0MEv3ppUTYjXMRCQJiH6eHQTdk3Xmtjq6U+/m4Oh5K+
f2N9l3dSwy9fu6h9AXByiFCK+cy0y9wmk4lXMzXGTT3YjEA1RLYJqMxvTHR0/uGmY53nIU9N2reT
wBu76maU5yiGDYovu3bPegjAYOVOBs5O0ehI1ceB3V/PLv3Ueo7z/rPtNS865UJpFKkmJ9nr7qaJ
nNfEJOtk8CxCDYlb+hIz5z0kjIdvJAh5jpq/GnUjuRFtUjlGrTrjI2fJsbNzOHnBK4OCg8QIvXJs
bVxTDpC5JfBQVZWVXE02FjGr1Cr+YB6N64IHnWFc7A1XiEHEGkuU4QPJQKCg+Ad6tPY9GdL6VmEu
OFl2bWVr7PjFExC3/rU3s+aEU871FdOr3bIvecm0tHzlLrWJLCFwgaUjcXtvM0GDPDc4HqIVr1N1
Mr16bFa2Gbkm7XWELLC6NHQWQ66kuZ0WKpfPwE18cZK2LTa1U6cviDZCClSJfo+yNASVlTTaNK/a
rM3xqkTuQLClx2CZWNReWyOIVE8Y7dIvNDr5uVBwW0l/rQHYuZuEc5+Ogb1Lkhx5twlfa14XTWRe
mnhw0ASy8boOUlA/bLHK71MZtNsWN7FftoLfC9U/DANgH8V3kyEynxn3PwxQ+BvaQtbyElX5xasb
/dywnPEUNRNG9BmVOfwIYTDfJZWcG8Q10mfasU+Npju+PemmtcaPWx0TDxEfLSFPozGEBCJad1kw
FHCc6vwOd1h7VS5KGXB68f34Lp9ZJkHhSi2qmq5p7kK5GO/R8l0wGkX+WPKInWP6v7Yvx6Zp0InH
jK7t3ELHiD3EDxYlD3P7+sWTNfIeEsTlEfQtdhF6ttjo0CZIatZFFqQWhZD3LhaSi26ofZcQVWTO
4L3SZrcmYzTpz7U+M10Z3sVH6l2IxPZEfTXe5Un9u1SJqQlagHcBE/B5xExy0TX1ieJNwKChqPdY
s6zRH4cgQqfLKJfhf2Z690CsLZ/UTSRT1qKe8lTKQhvJRUNfOllyUdGUjsQeuPlVUnjjF2XI+k43
B/d7HXgJ3g3YRKsUW9SrpQfL2Mmti13dKNq5WphDwoj0mVcG3MpuF+eVfmMwYs6PXoX5JuxcfHSF
sGLM0aE4gO/NxLooe22FQ8QR/tjVkdmeHG8yaFv+rzjw/yozRxJt+FlZdy67uImfi19nH3/81b/q
Ou8fNNtJq2CS8T6tgKH6r/mHhZsZXSe6QAcWMs37f88/TPMfVDIGPmCP6Qhg4f+oAw0+UFJuMjFh
ks3WSP9vUnPMD1hbXecBZ/bBfIZK0aVZ/qtpGfzj0JWxrg42N67nJ4mm3wmC6S5eTzBiWScejonK
FS+N5gYPLsCew5QXwVFTMbI83v8MRlz9XAqn2KVAQpd3Cvwvj/36g1fl7B6AxsSbUpAsrEfJeK0X
WvczUaQ0A3vIvlgG3bMqBxPMvR7QYbVQ3BeG2/tE3Km1Hgo17Npcm/esQ859V3TjbxS21M/VnyTG
XAFYuySQcRkWGedSX/9C3GWzRqFaVQe2muMNYwhJYgpB8EbbLufF9/7TLfJ3JevfHE8C2LSAuDLk
/MilNjSmD2GaVof3dOkxzF6Wxuo6DrgGnx+Jm+TjmQHvZbqAgZvWwl/ie+hMzbzdMyZY1H4Gyzc7
STw+eJ/jexwk1m6KkuDu84N+UEUvl9NFD7uEgJCJhHj7w+UURjPk7D4PncN6uNIWfV/D5M2G7mFj
Iv7vj2bT4UBGS6oOmtlfjxZKb4iLPMEuKAY7vRQK7huCaYYRXSYfPj+W/kFIu5waxhYOQqKuhEHw
4WAjzqsIl3t8qKMxo4sfUcv7dZ2Xvqd0JkxY3K87yvnz0KT9HhErfLm4cX6Hk/3rFUbL62G7JuCU
f90PNyxSXncCVJEc6g5Ii8+LvoENGQQP0kGl9ZsL/Nd7yBb6shteohws62PnR1Eom61yEnQv83xb
eqrxW40nGPVGGmHFiunIu4VMvd8c9+9O0nV0wH2OQ0tMfFiX0jCB0uIA+iiGumdTzq85mN0AbivG
5Pj5D/vhWJaE6Ilflj4aP68uPvKHrVgb9D6S8SGmnvfrcXKxrQg1nUKS4x8/P9aH9fb9WDZIAKK7
XGHZH7HKSd5So7B3O8zTPOh+yW7hmMVmr/ufH+djW2w5J0IVmZ6zyHC7Gr8+GJ2TNcopxxi3KJki
7GaoJ1bWVNBg7037PopjUoxG2DG4emggBRsqrejy+Xf4cO8s58pYkIUOiTsY74/3DsVZGhMoyncA
AU+B3Nf0G2YyEwNzyo9l6FHOOub0m/X8/RL+aUFfDmuwBGF4QXiPhu/DrdOHDru7wMXLgxb0q8IU
doREM11VSRHtlFkVKAS1ckRJN42huw4GkL3EzRfjD6bmtXqtGHAf06AI9qHQ8O2iKiMeItFuP786
f/c9bX6YBQpNPh65Dr/+RKltBsPsatpegD9/mYizVeu+ziizkM0Pzr6AtcgMO9Fc1N/lkF5w/eEG
Mgtib7q0tE6InILDGHvmldScxt0CEigTNEnS7Xeff9e/3rUegG4TFAduBqDgH76qkAWNgGyIcVEL
2IApUqyU2qVpN58f569PIk4IfjKqECwWf8lsiDWDi6I1Mak35Xwr44V7VKSlfcoay77//Fgfl3Pu
E09gszB4O9r0yj/yWiavsRtrTFjOSwX/1At6n7kTlCceFcaAFcG2I9QFvRvdJy0vwh0lTfubC6sL
e3kSf71dPdMUroAazg9NiuCvt0GmKs3gyQAM3A1qOriZwWLaytGsDmFXzbea6YgXOwIpSO4CWsWp
iuB8xlC3cSXkwj41cPKPsuumG6ZvRof0O4HiWENQwZ+f5vMlixp0JZjj7ubMDN76scu+eFM2X5CV
wOaTtXKWIWHKNNqzT70SLLgM9ow7u0udeyeqxL7VPf0cIVPrfGgvGiCEYb6diFzuVhkNp+scHfNz
FkziZYacdWm0iiJZjkXwBg3Oro5FXjMqLRCe7Ge0vw2tUqCeK6SQyx6hRA+7KmrDeo5QoL4WXW4+
DuhOarKt3ml8iIffsr61Bj8HbRFh2kuiS2jyZFs2S4uu+vili1i8S+Ko3ugsewaoB7aNS0A47JUh
lmGHrdmxdoMl2AwVLmAzz8X/VyS1++TVg/LumGZzv/H0h5B0S8nhEYpruAAa1k6kg+7TjPXPH1MZ
XtzlbxsK3Us42Ti+63hoUBTEmfYgS3O68J7JvtT1NFy/X97AGdqNUUTitjLrKMUV7WbRIdBDxzwa
SL8vKWpBnPZzlNBpfl+t0KCfVDuzQnlg674XZcodWYqRWJ0s0+c9weVcuwlfb7NWQkQPGMytr50S
cFQM6PY3i1h0GR/zOUMURxckqaGPsSB+UVCni1Wg1BTijZMZMGly9u6T0DQfvaJXxkozuLY5IWUv
WZgbWx05wTNtJg3/tt0AkgtAUt7aA42uNeFl443o6/E6nqw+8l1Lj79nTsvSBCsI34FAv24u92G+
WHm8DnnBeoogDPrzqLOB0XPiXos+415y83a+hAMsUzg2cTOt2qafb3NbY3C0SLv9LmqYfiecAF3g
ZJjR/nKDbQQBmM/RsOT4jh53r51a440KEE/tO3gb8G5L7cFB2sHvGFrTJdSy5Jh62UbONOpGZY3X
gJbrLUp3HV8P0Bci3m04zKW6DdsoPghPFSeGJ9YabQ8obqMRF90s5mNXC2eP6i14CFsXjj79wdop
0svE0UDY2u51Pru7NAbRV0MIRzCZmE8e/MwVeA50SxNyoBTqpNDGmaYjIYY6UOGtHPHSoMrFU8xV
Nb7IuL+Ow2I6JrrcRhG6G5RTJTgKk2mL1lXg+ga5AjGUHLOU4BA834SP9gtEqbEYe9nWE2Ye8xLm
8bUaEe3DAxr9HvbqmheOubXr+NEJHOTTTWWcMkBuAvLeumqLYUeSqlinM9k10SwcX1ZA4GMZ3TXR
9IK49bnqtGaTaDkpMA7yFIOe00ET3reaZj4kfbPK1tPo8VbrKuN7blrHGS8drrD4KnJiuPSW89D3
waks3PBbWyF2jUAJHqMsZwG2lj1SbkxXTmyal3ZuIMnGWXPUerASJJ6cU7eePPD6ObYSCcyjNsLm
JxKkaj/pJUYEAHUBLpDQTI56aZVEOGqhe+7sjC9UZmDG6Pca86M9W+Z2HDLYFW0PJwgxUX3NRsmK
/MFZBmeuyEDHTuEjLcvhfipJiqKVD9dpVfXzdElhJS1yYndrpbCxkhzt6Zg5sBJqSQAeUZjmRYXi
zrOH4c4dpmljzl23Wd4/yGbKCgxQXNX5TdPSFHR50rIDI0u2AgbhY2s1sRch6ot3YeE0awJPYpai
YqAlGfBGcEPp7quE0qfj/vNztnlbyI7WroNDXK1VZeTXjWi/uBkBrjqDtiurnrEVhRnmIr91EPsu
gFIEO3Bpt0WS2jcC8ffWcbvwa5uEw8mEydrGwXBM4Pi0cCoH+d1MRmz4Nlw/In5YJw+FVNERtQje
E2NAPz/3OTdmwt6BEiHTbgFkupt8UrjKEa6IHFVXZxXeW2uNaK6cQjcejNx2v47DLOedIGoBL/iA
+K3s2I9BU9tX8yyvRq12sIIxqTLLsoLFX7uAIAa5l6MO16/SO/WzMjxvUw3JdKxb8+LmloA0qnAz
WVI/00cu2MIU7q5zM3mbBTUg1cAMTIr/JLJoU4D/1mIYOXqbySM/qrwfbXSTvIRR78HSsl7HWTS3
bqvRNaiLxvdKnOeewy2ALqtaTbAgdwM2va2DYANxeGw9plNT3oRtY67yQE8OQVIbF65g7JtIyOs+
0He9bXNjy+Li0D5YB7k0bkLybPZ0982zDEMUohWguMCudRirQ7nLAH9us7nxnrtF7s5CU6/7hiHf
2msJe16lQB92UV8YGRhURkNhEyA1F6N51QmvvBYzSAr0saWzqhrArZsp1UqLFJQ+22Vp4T7BN6eJ
U9bhCdWPV+Lvt7LDpMnpZ0s5fkaD2t2C54YeYVaSkTrzbN7poDyBope9fUXFXu2AALsUAHp5zPSp
5elqq8uQ5NlN5djttdeM496sAUGvY+nt83FWh8GDhoTQgOQAXEOXpCu8nRX2+UtaMD3ZwKerv1ro
UbeOk6Rv0s6xq1YuI1nsePSSQJV9cWHC53z0RtWkpzJ5B1O9boK5fxaMJEjO0BoIfRXoGl6uooVs
XOCwT+buBPAlXouSabzdxZs0N14HTcJvwsmPBlQSol6E4XRhfFe+uHrRw/AipM6TvANpwM47GOaB
z+CtvdFF37wkKmXNrjPeGiwCKiWZurcAltiPregKt3lFIe1Bt7GKMXqLSHWCSNJkIEWttqBMarW3
2omKy2hXxlU82N0jPrz+xVKx9xR2EtdGUYCtwxA4ezS+bRTEbg6VMy/2mmNNR+ateGRzp/86taiz
RJrD0fL6jHCReplcwvFes4tC8GBMrt9mNV0Now4Q2Wajybdqx71VJOJiDXGGDHLgncEoa8rXWdeR
vcTiFHXkJdfjXg8WoavKq85vLaNkOZvgUnhmYoBjsw10u3LkNaLTHeK+pCu/DptZe4hJudtKwJ6b
ipfCzhRVe6zmuHutqI2W6UgGuy7nKigv/h4Yy61MR0lcIrcy4OIx/d47wgy+TLZhPmtGpb0ZSD/O
gTeFD3YxJwAV+djRGuWjXsT9yuhs9T2orJjtpJBrJvCPbIyDTRs4AqFgfeeYX0JmtvgGWV4JVuWm
yr8Im8xXAazJ7cd0lbjFvIbNtrUYOAKjQy2GlDIngiai3UmMAKxuIik8amxEXIRVQ/F+Ib0iIjiE
OhkfblvyqlyYMJqx7ZzhJ4Y1uaOWt9Y1Q4NtijB+nebO0WhykJAxWTC53W29EBAcQj3NdwNuZ5GM
+mmy4VzPOhpqPjgqO29nTHW6Iigg21ltPN7XDhwygLrhJSn6N61izFDPIAWdvjeOMY3dTUM36xir
KdtLQXvAGHv0xJXqdiCwxUvaIqmkxuetw0boaHWltWlA0JPa06LYbcfknOrjLoW5tDLZcK0pqh2/
HcbrAVkSbr7R2dsKFI/Ie4/SpAKK4aGJZCt4M+oNM9osqbZe2/xslVZuKq2cd7oTMwWv5Xc1gaxW
U+Wc2orewczgIxkaPOfac+xY2zKIJvYp8qrIm2Ou1U9DPl93aXBETPdYqeDCkkvDCAngyVHzW1KH
X0h4vXPh6lbspvECA3wU8YAXlCal20LjtEWznlXY+VLT7cdyoTyK0ngZpc7GSgtZ5CPjkDmq9aUh
tklXoUBwB9SgzmveA5wycrraK1ujIgiHrvs6m/PrCEzESci/qN0sHtaTnMKvompQOyjlpUf0OySa
TBO63tjc6fOmr+NvYz9iQGujs10/Cq/vEAaRvRU18T1hqdHexVa1Juy3+6YZZAiP0FL2PTXMuesU
fhyoeDzmkzjaZux+cxqrYKBUwzhuokEd4tqhPTokSznhymjclchfN7hlUgshpTOfsVNqahvl452N
+/sHemzcclqV0dBZpbLxxM7oiZ84Mf2G7LiqERzcZIZaPs+o0+QZ2wDpRBPZCu0hRMgqGb+njH/p
alpwhAQ0gi1MJMTqKfuhvWt2rnbVIuaN/YaEAmylkqap0wyUnLBM14qIoicvJGalCRweQI7KiMFG
A6HYilBI+YZXUhaF3PadX7K80GdaZhpT2QVPXUiBEGg1NUYJhD2J5xG0ek8JXAfTRYOXtzZieCvt
VDviKtHsuN+0cqLs6FyWpaFJzDXIT6oT4KP9z2Q2huvEmTAn6em8JcQjPUbkWzyFuUaTO4SBe6c3
drtxMHlBOZ8RxkH2c+xLG/VLySvbclpHdtWASujZOmTExO0q3VQH9vZ8NPQubROVFOiMZ5HYuToR
2YIJ8XcnI58sVmz/wC9XNzaxRSma9wOG0QSJTakORtrwIm3M4GhGNk2BhiIfhBs9gmVS8368vrK0
zYRy5BA4JjMbmHo74Vr5t/f/CyBI4044lP2lS1SVa9vzHndY9dzk4B7WozLoEnjmcD3MbHs0ik1m
PXPh3MuUi4ntzAZj2tbb90YxpFHGKGPp+R0B136WxxUMk5jUMU3yFfNoSI8Y2Iudk9vN1zJuOQF4
1zlSp3FGlUfwBTFS+jdgzvzqRSr4zsOoDsouyF4Yl4gXuEL7Oe3my1iRqQb4k/MCOh08VDZlX91H
Vbm2p4RsPq2itu+6jAQeAnuGFMIWXRGalywGEIeYr+OPL63eJjAhgNDN/S9m7SzLsHqm+ReDpk7o
KHrzSSrV4ErIZEtLpmZYvyrCudy2mJGtc1a34spGEHIqk5kJ2WzTvArm9Ph+32lxMW/7hF/AnPHk
Zyqbb6O2QZrew+Li+0U4czSGxzRFKLNuSZ3mmmQdUzad/8lvNV6Vbs9lo0m5XgCKF6PQi125tOKa
rpgvLq70a2wdJOiU8bx1LO6A1hJ8tuyXD8wS5z40pAZ6ovdAK6Lvad3K88fCFd9ywZ+gQFAHt1j+
a9lytXRn5IbVTXe69HzQBoGXtKGWaeJbBIoSsk4LJJd0Lv0u0the64DjeCKXgh8uVvA2k7536hPu
JnPmQ0EZlM+0Eguse4XRP7Z4ys9SJyCmJx3lOYjEiLM+4tHRIh5hy+yYTQ5tcAwqvXxO3QZRWD1q
ZKI3fSZQDWSBfkdxwBkWSEQXflaYsgNGu7CTRWycqVvU11YulzeH0XXsSi5T35TGHXF7hN4tD6zR
pNGPfM6rZ9y8HHrsmv4IwSs4tLRcYS14WvM8L6mXxBLdtjV/JxU8NRbfl85u+nWkQ32s2uqVAByJ
ASjAvNSr4Chafp22DXjYR57AoJskHYtC7lrVt5uwdKaLSQv8UuV98KQGtKzr2Zn1UxYa+nVhknln
ZwszvaXysf2C5XAnTJvmB2NRz7eXu2CoaM3Z1RJgSKwo1E0Pcd9qkB13iTuLl5A8TDwLngYwIKp4
pktlB35JdYoCkPVRWlypECPsw0xB8OYGFScs2+UeVAIYH2y24IjIDJS7Z07zXnPJb4HXRNnnOVH/
03Ook0HG6eO3BnDb97H3mEI1bMgVrdQqJOOZsKuVgXv4rDd9cUV8QfcQi8H7UfUk1cbliHrYBgoA
Ipg3kxUP9XayXdBtEoPOoZd18JQ4NtE7jcI547slDW4/q+Jy+qP9/L/+zt/5O6VnfapfvzzHxc9f
xOt//MU/RQ4OxCLTASVmGgvtyJbMD/4pcnD1f6DNZhxj64SIei4d/395POEm2R6NfoJTeWUY4Nf/
7fFE/mBj3KErrksGAsgf3sn4/9GEA7T/nzXiHxrsTBMomPmcJWsdu+mHedAkTVyZ06IgCFBybezp
gsfi81nCx7kF+Efm3TAvGOYgtn/Xz//JRMoIadkcynnfByYOdY88WkC1Dpf0356B3ysHmBj+epTl
W/zpKJjGxtGOOIpbfG+07+X4s/1dQvfvTuTDbNmNS4vSnUN0860rbqfYr+eXz8/ig97C8sD4LSAz
RCxEKcMl+PUsHOSlMNk80hYsDwafRlETV+VtnhNqG9ET/fxofzmh96NJndkVvgrn42zXHe2xRYCo
9lMJy0kwHljFuTtusrDK/P/+UKgsXOmBmUJO8mGQIxoH/Oioc2KRFz4QpwR1Jen1i2ixOH5+qI+T
1eUa6nSD2Z5IyRE/XEPYk2ICi6f2hSq6c5q1C8MyAXU/zuOqDsd8h8Vp+o2c5O8upaGbuomSCR/G
x4NCBdMNDfDSfoLos4LICAVR0bwINP75/Pw+Tq+X8zMMJteLysGxPkYqp6ZWzVWlqT24EJC/WQC5
UKu95JAaSPYhXtU31aSPEGTn6EIqyfib43+cd74f3zSXKbK3LE0fl4zQqiKRhs3ey7Vx4xScoFMP
j5+f5HI//HnwtxzENLgxFzkHk0jj1wdh1MsWYISh9m1b6zt3iCBshq4ZXGUGuSfzhHG077AlluCB
tp8f+u/uHxPHPQoz1ix9Wfz/vJJI2xp1qA9qj9B2ovViY5JLiL5Zu5pY2FQh+/gpAsrw+WF1fEl/
OWnk7BYna/BS0PWPerMm06ok7Gu1t7VCvZYoP4YNewFjQ0k77+0gze5MQRiiyDp2543otmNj8hPQ
7NhNYz/s4kqpL0Y0mzok0SbxVevewkrqbZ8ydDhL5cQ0BpTwzXbsoXAFZGjB6IqYLXXJw7R00d3E
JRTHIQzSK+kTepWfeF6zIcG433ewxnAlROCpkKb4qeZGF1IJplVad+XKiVVJL6GjEhCZexIYjRgN
4yMGhzZFF0FOGVu3DBOFYCYSaXZ/akOwSKt0BKaE26U7k3MzP8KxyPyIWGXsgvWrY+QuMoMc3qxW
9z7xtvnOMpqzlRrt41hM1u0QdPpOo129KUnWoMLBbJp1urUFvY70daz0i0dzbwN7eiRlZOzvTLfl
Q9gLnt05mTbl7BkTo45GvwQkn+1L+oLrsOyi2yDph1fZ5tNtP5swiZ1g5DboMQVp8fxzKJzgW1Qh
4vIBqM+P6BJsItJm/adSI9GkTNDbN622APWNSdZ+IQKDrIPRaa3bHk8LlGEuMAKuS0mHrl0xkq2w
VtoOjoCgBS9EixMbAHLoAF8innywunRrWxfxcaJdJaH1s20QJA9T2/1I5vHRmo2fEs7B02hgzrU6
Lf7WpvjVxcTMZ6UiHqRisH4uxbBcRUM975OaFSNhrj/SMYCW1gk+Lx/5Hsnopsdc2s2XeLn1IfC6
J+KWIzbjQ7AxbYUvCjEyhl5IzmFhEr2oyO7DUCF2OFlm+sGOE64l0OONB+CGGjzzwqPNvG5PH4UD
GLOzruuk3QE/TPeJnfT3aTl39y3mVNpMkriD1Ivt2yxE2g0RNz2iaCHtXCu7TY9o5NqTXE6SLfTA
zxnj+AbbpquWoM/kkDCh3VYZzFtoRjFovk5RCOGECZnLx+I+KTpCtaH22tdGpie7iMTznW6p4CWA
qgB6wdCCK2OQjJfSiGn2YnOAtUWP/5pgXsOfwslZw6qwjlOl6nOtLX2NfCZdUlbOTaCZxHpXkXnj
6nl4HiwbTnBNaYRtAu253QsGr/QeD7Vq8Sp0I+7ilNSGlxbxARauoSTmSuu0Xckk+M1KUu+Nzna7
brRmOCl4IS+RFPom7GpLX0koWxutaSWjILlcjwA3t0+A1o+MMW2ybvox20QhMgW90ad9DovzDDnH
eqBtMG8Csg6Bb+Fb3hErrnY2nqBvnhH0uHDs6Fbktdj32Iwd3+pGKno37pnRMOB41clBO9bgx6+A
cQ3PiliWS9GF8hqfjvlA/c84GS+Tthlr3T4NRjjdmD09Ifwq3g0MnuJ5iuzhVk0ko41J1F6N5DKc
9ZFKGriBfUorGjB6bfdrjLnOfYWDxG/Rhe0prr1+bQuDA9TQKyLofFCNFGltxYpEw9QlP9SxfaQ/
JXa/QbwR0d3mqygrI5BvffLDnp1mD1eq2RB+0uy4NdAtONLeVlPV7NpyCHO/qeLGZ0OJD0JY9Skb
HOwqUVlHhHrmWAXg7POZdhA5fiJdfFL0vY982/DB0Mv5OKVTfWJsOK0zO4jrdeIUMJftPJEHj2Jh
i13AQQwQyoNNZtG2pY2Ah3mxHZKtBZ7BgXm9ZkBAh0uKdiMmpQ5/NJSi2pu2qO+1jRuQ+LkxoGev
oYNxHcaSDY5Bg+SmYBPwMtRtyzLWp7cZBnPg9cT9tKwC32GPkWrfu+4eemT/0xX0XQwEZ6f3dslQ
xpm3WrJsn5u01F9wp6E1yCjb3xqJOGZqIEKiF6TXtXRXjMKx4YrQFkEwltOHtt2lAYaYGezY/6Hu
TJrjVq4s/Fc6eg8H5iGivam5OBdHSRsERVGYkRgSSAC/vj/Qz91SsZq0vOuFHZaf+EBMiZv3nvMd
ue79jJ0oz/DE1ZX+yjaieSg7H5KxP01VGrD9shtNtu1WPvfUM9k+kezUrtj28lftxtLWCTayy7dO
ntlG5i0DIXa9diwe+6QotoSmlluaceE6mQydb/XMJ6iZYOjDvM8X3TNmYLn3PdfPcECBb/fDTJ8/
7xmLZ9NfBcybaFTF8AUaI0gu3Qz7kqEB/V4wKB92grGeSfiKYe3x3eCPp+tcnEFCoQ3ggbvv5vHY
tJPlHM2oD+60Aw/v3hlY9b68iTQSe27Kvim5ncovqWdc+hZT1XFYzOjh2TD57cJo6GVhfNDuIQSi
5tQGbr1PFOeF8OiAdrkV/3hrBmVzo6poXOc8hDBCfwJKOrZDvDwEXflbNqLN3qq07FEFeBzLsqYF
Wbva2rGbgPEnTcXorXU8f+zagOGnltJGVS6NXuKsg6UImMTGtJNvLNiPz0ZRA8WseMAx02RnE0/0
Ev0mYAdbL19TvuF7JB/tPbmt0yMPUnTjxkQfy7QLgEIywXVtdONJU5Vbv7HcL5K9qFx0hGFAvi0p
xd+aPmZIpKWU2XSYNL1/7ctQeyhmbN4kZWqsfM396z5lcgh/jjq/7GBbaqPblXFFK1S7j/D+32AC
Y6hIHPpac4bka9m1/iEQPbxNnLVPVjfaT32j2U+pU41XfKncTVzH2mokZ2NFW5HxATzXyynSmlsA
ZuXabMpiDd1ruHq76tJBlCNa3782M32jl6Xgw9em58SJGPBIYwGcDpue4EHcDI7Qzz3Gp+syIBak
GKW1ruqCRI5GByOLzXE862ihXYe+Ee1R+zBxfXuWJ99A4KfZPnWFb59PfjJceW0ZrplgRssZ+VIv
aPlk13qdFnvIiO6XIMSaKUNUtQs/4WMIRJjbP+FVyFpBsxGHGh7LwCIeYaSd50zG3JFE7ZSNwxWL
wrg3iWO69pppgn3vEKyL2GV8hOTqQPmdwOpMIBvot2cg8kDfLLrMS68h0OJvsuh7213B+EARJW14
ipFCUw3Xtdfy6QaAB+OmFnQlh6nwspVJpBkAOwPaH9+mfh80KBQWISHEl0qS17AsvVLcd4hQNx0L
DjUQs+BzzP7yumZiwMSDQNIopnc7KlhoNfKxDUp/0hqIGNHuW12nuYb3kIrZhhyV9wwA9Kjl1QTj
nuIFnmXZfl8z7Kt6GpBGmT/qTFnWBYGcZ1aQGN/fdFB2gbbFVkr/PgY+vdMhEdZCs2e5IIKRdYIw
nAE3Ur8m87wzV9nj2pdjA4iHtAdsYj0auSJw8UER4slKVwKmPOguk1Ccajlt45A/3BO2HknYknF/
0UkNYgx/9Sa18K4txFSHu9ZI7W2iW9MeExpRWJDa5zMikX0wl/Q94ytjSsx22SXFHby6Zo1spVxP
Vaxt2dsTVmc5o/ltLEef+JuyvoP/gU42S7RzhuU3Hb7+BYEPJH+m2qtfS29DvuYXq2MKnoOfvOA0
slWuC1ZOJ2qbje83ai3owG7DkJExPEh5ju6vQRla696aCjFmRk1MkIzHG5M25JI0k+LFK7UX2v3X
g9laG3NQxVy31Xs8gvCBp+ReiXhaNr4W7VittlyIfokWvVxFSHgYgftftBLDi0xRtSyStg5XvpqB
YxazRt2XyGucyl7nXsX54kcl+70zCfmAEMPsA9x9GUfLrI/KtZvkiLoF6bRbsgzib1HXO7tsMFD5
jR0xEAQ6ibsKS8yENxUt5KIw4/M4daubssyqL1qUlQu+6gUOwYo5fO8hDjVQyK1yv8r2XT9ORPQE
2dbO426nxSAHVkQD2De230w3KclQdxXQnDXiH4/R/9AUK3dy3fXgkfIXNiTz5OD4N32d0Y3T8+QM
/sDIbE2C9m6m4pyUAouRTu4EJGeLyFJMh7shywj2/U55b3wd2I5fGkEn9WVjEmnW1ylwRVN06iac
RrGXIwOmVIvbjfRRQ5kFIV2MLTXmsk3DXVzhwfxOfGmtlj1crGvbkOmhdKTYdLihvrokTkOkMmLz
avQD+RVsgXdGMkT5FI6eHi5qKG6P+vyFdI2iYtrlx7uhLLvzOPHty7ho5RMOe2cHHkeRTh/152QE
ZS+SlHAEdAY3V3QyvOm9qvhRtBDIyISzn5mjCuy10BHOjMy0LxrJDtzFKsScoy9t9rqt3a1HTdoP
VukVa6Q9hA0neFuvhDa+Zr3nfzHJkkfPMwHujvJpzlBMl2lfjMAS4okpakyC06LTBrVyx4aVLM3T
HTBrcqVdT+f28rU9G9lVoCC3poUyfPDv1bTCTnqv5YykS0lDi1V+Qc+WlN2AkXVmVE+NlVpwJhnp
IBjxamztVMZbEbiklmaFuJBTbu6bBvEG9XyBNAqXblb5HUTrVmnFju2Sq72OMkcspgBBGZ3rP0qN
ZCD2nf6WXcwcH56QUW1p8oKPYn5DqZg+D4YlHtI6q79UHfjzbaXhZl0kpN9mkAYcMjoy4KVspmR5
sImQKJdv44mscbHEdo1Kz3qze42Uz/iezu7FEPjluUVl+1JWugu7Hk61q2VXk+hhFLSWlm8lasMl
A2FxkfWQk1FOV/KKRmB0lVIMLVI7T1viAp0arZ+LNLUBc8X7/wOcFIZrvmnBosN/i1BCEuYk2u4m
w0e1svEVPQ5Na/Hh8oy1URbhoa0s8Z022Dc7bdU3BJF3U4eUc+MxcllpTFu2aT2xsleaBSF65hUH
HsgSpKENXHiSqpchKFM37vTN1PfwmnnicX8LexvHrger3GW+QsCKt4+LgL1pakbfmT6BWmUlXDiW
BnIjGrx7tjp8TxAnf5tzYFZVFDzZA1FaekVKC/8WE79MLe/sxP7h5X5z3dPUwtAWEr2YoXvjuo3p
ZQA7eQsGnSsGwmoLcgTQsRZwUazQe/L62L5PesIY0y7hhW0CDNslNdUYg6N3YONKKzZv2IM8siBn
10M1uWc16tKFVNJdV3kZPosgm5Y5MzHahFZ65Q4hGh6H7L6F2VDdQompl1GvytsSTgYVrka/uZB7
6Y/kzCeae+PVegT3xDWvSO+zfhoRUDORqmrddAlRLbD2rsl+jy9yJ3PuCCAOyO6DB6x1X9MSSEac
tduC5XbdV+RGTXLQD2HYuUDiMBQImYntiHP9TrLiLjqCBddB0OvbJu/uow6K/eDp7pkViXErVfMt
DkpvlxJitmRCOUBe9rQdaTT9BaWcd6Zs9FptVGfUv6L82cm0T1a5rL5b6P6/tr6EnUyOT5x9F3qa
6udG1YXnvgrTFd0SxcPWmvedqQ3jkjgVJ7hKcoIPlqKsiUSyGuL5NnVJG3npxw3KmrHJ78siAA/s
jME2TmYjDy2sexTQr8OAvlifKFWa2mrO9Em9eA67Bic3C+IWHTZJNWKiiYiafZEExgxW3Glo0s54
/x1obu5jgZiOqHCIjlSF+Yp2x0trJog49HHOZ+X7Oiq16wb32WMLMoAAdxr9QA3l0jmjTaR1vvFi
B7k6t4Vjrd3aopGSAUeMQmPXB1r4M3Yt58bRNfPQDsHPerC1x4hX78E0vSZeOa0gKBX1XrhqfcNb
aGQebvVg6ICuEC1LzFcPMJgOwMeN0PddUFq/ts4HmhY3FnhGX7/2X602cIWX0H/16jQ/I/H2Aabc
tItcdreBRyP/48Od6txjFMZbA0rVx2v8++GiptYN9EAcrpXOPejjLTsAYBMQKD8Zt7wz1bw1tQOs
n5ThTFz0487yNP3V1HanTr20b036Mex+ALsbFlqbG/gl0Lu4/qQ/x8B+d5JQ03+je28Fvuu5toUH
9d30wLPkhBegQZcf2QcHHshlFdEn/fOLyi2ce9g6g89jd62NJ6WzC2Ywb+OQnhAH1MXjAK4yrT65
f6fGETbCAfi5tOYwKf5+/7KhK+E4KSZLJDmv0M59c33x7ePT+ewYRyMlEMymy9va7BBRX07ke9p+
8Znjbb75xxMPnj8ASDyKjvfu4QhSXzWmbHYVH7DLqNPNM1OUdMt7lXyJNUYtSJT0mZkHpcZC7YeB
77PRzvtXj5Buhz4q71/A/uVotGM7FfJBEUBtNeBISshKS5h8NVD0FOVPFZSrP72uHM8jAIPFFC/2
8btXU1v5I6afXVGSpWW74wE4kvfJevL+BbeYoQOHo78zJxEdveBBZEiiEPN6B+0QcFVFMiueggsv
paH58emcOBInQSAXoA98Td7RYxK0STKNoy92LG2olrT2HFr9fdWkjx8f58RtMjzb1DHMzWNie55g
/TLrJsA1s4LGE7sp0ddN/qz5OeFo5Sy4Ovv4SO8Jcj64ul8OdTS3ZaPqzs4NrEJ9QPeutEkpUJ7E
Hhv0WLL6cnoYgZNuQfeFzaq2afHpDZoUl7p1LScg+ykjoK3ZspcuSPIr6B4j+HL8tILCNiA0V/F0
GeYUg6QMW4hFaRlTXMl1bspUnnl9Plwp0dHGGvHtLtlrA2xyk+mTE7WNd68fo0ya+zovgIF35Wht
hrWqWUHZcU3bWD4FRG9cGb1/S3Rc8lxMHVzInEw7BFVfG7zuGy8b2TgNBLrjC0ocxjNGXWWIiR8K
0neX0oV4L4rbSvmXU8jushBZvW4RiS/qBGxz2KQWOkwl0Gj1UHi1VOuWgy3sHQMutZISjx7HSVfs
472LzEbLkJI+uxxYr1dBpJaTFw0rmwUm4GqZIHCg1uvfvVnY9fETcOJZM/Hzo+Dgm8V3/+hZC4u+
Zgw7cl1SKMS9EVh77vqwi8gZJJ08tNTu4wO+n/xaFhZl28HBA8HjePKLJ6Hvye4lMd6XUL8SUaxr
4DAX5LHKbeiTyRzTf7mH3hadf3zkE68vY219pkWiJnknvmgILdDizi1xD47jl95Vxreapu89RvX0
9eNDnThJprysRmx4+M/xDJ3hCEXn2JW7om9ojWLoaOjZwPzFatLs3TYjYaplyjYulEnn7uODnzhP
6iqw7jqaN6QER486IbmwEURZ7lpil7e1Ku+j2evtp2Pzx2WAPS9SBgZeeAzvEgrZCLYRxtF8h+Xo
aRxLtTL9AXB0bll//JhSbiCYQhiFDOOdX7yaM7qjvssZLnYkaLl0X6z0WinH3bD7/PGnF9DWLU7M
NGwIDM7xZytK8qq085rTcgprh523FAwSaOy2+RwW8fHB3r+AHIzShtLAYap1/PmqGRDHbldwZpp9
H1vaE/a0H+lg3SMI/KQGmd/l30sQDoU+x+XUWPPf3Ni/fFfAoieECDONxZa4tmiYBMLJSU7pJ8h5
uHly87Nq9PQR4f8gY5tfuuPPi115xBtxxNogvyaonsVo3FtzljoRnTmsTPPi46v5/tm3dQpvPOVU
HRxxvtq/nKIDbQX3rZfttK47I+luZ9sZjHn9k8O8Lxjnw6CRsWbAhHmsrOp9fUhIvsl2YP5nQzjg
smrgi/jxybxfRTiKoVNsgHJw35n0ccgMgNyNbNdYbGvZ7qEp7X56pXtIa8lUzZ+W1ig+WSXN919K
jsrCgb6dOOh3vAOw3jgAYlRVgYOPXeUBe/GyypCZB4zqppJJVjvCY11gmCOhDjRoRe9b97ZyqKN9
zjBpA+3+fhqd+hYhLnSBqqI4mMsC4oedc7Qx7kNgAnnAEeh88tufvDFzbAYTATxDxzeGuWSc094k
YYecv3U6BumZNtDs+PjGnHzK0FV6gQGa+F3JWdg1n5FI5LtSehDSRL/TM+Pe9+RnVcuJF9YJXGpb
1iGXPezR0+zlVlnVJQvRUFlMs8N4P7j6sPn4bE6tQC4lAPgFNuVcu9+PMqW6OUSdlqEgwNHSe3ym
MACiqW/z7+j1/7yKZs+ITJRPxsxIOt6h4n13oTryio5Z+GO+dk3iHoomfPr4rE69PDMY2UOSy8bg
GNsxtGReTIKXJ08c/yYbDfrsofODjqvYNJHjv6gcwg4qlvaTT9WpNQ+tqk1dHZzY9NA/0WPL7rNd
BJxUlhoOimhTpY9VOt2xXH9ytFMPPNsek4edneU7tSAwBHRkWJd3VVRl28J1vIMycWV+fDHf8Vrg
H+lcRM/kc2Qhcz5aV4POHDqHvtvO75T+mMS62BCmgSgltfqcBr2nHlLDF8tOyP66HsvsyiHHdBuT
Y7WeMLExXQIvb9R4zPFnMJTtuvSz3a1x8sp77LB5M2GZHRc+DdHzjioKvjaDTa9Q1s+GDMQSaUlL
AJf/RLhHtfRIT7jISyt5zFTf7sNAfIsZ607u7L5Uhb2nixQs3FEjAjrmPD6+kCfeNQZblKAesbRz
ffj7u5Z7/A7JQLmtyulHNRlyo1coqsKcIfb4/PGxTlwO401o6MyKVaru349lQp/QbdzQuyk0fug0
HFaFoz+3I/h9LyjnAABXflJhnHjpDIO2PRUNX6x3JXbf5OPQRILTS50vRK5C42B0TzOzmRYW7syH
ulH1ipFsv/vzc4VRFswdKQrE45XSJsgiafxW7NirXeHxa5Dn5gdkyWQTZdEj6bjRn9dtHHBuAwBh
D1jKjq6uy8ihtWux0/SoXsLiZTRZWvKggB7sCpeN9MdneOKbw/GooSw+bBSLR28gqaF2nAgu7dBH
SLjtRq30WtQrC1ncv3OoAPe7T6AyorujD0Ll2YksyLXcGYEob4Au49b0pHuedIbxyfJ16hm1eKFm
H8IseT56Rnt0MeVEZ2DXFt09VI9XxyFMveX+JVF98DG1//HmiAUM04UJiAwd+fELaAw03M12KneT
OSH08dRt0zWrij7AJwc6sTCjLYZDZtF5xsYx389fKtFqwq2nh2wB88h5ioZh60/1/SePhMW/46ig
/+0YR88EmfZZatscA1WvsYDgWp2BqHFuzc4FIpOrlquoY41STQVtLI0ehGrg3DoMbDoQrjT/OiRR
ZcK4xyZlg/A9A2ADbujEks0ZCTHxwST+kXA/HFphpZfbokWhwe52XKKFC/ex46PW1gfMisZMM4Jq
a9xOQYHiojTgaYiibbZ6X4fBG3DsGnAr1aGYzeFwwa9jkpu3RtOO+xzD6FVvxcVlrzX9zs+C+0Rk
7ZIrnG0KekXk5aEW2qFQKhZCTRWRu7GDYjBTF8K2EihHabf5+PKeejb5insGz4k1U0p/v4OgT2o5
ujybaAWf60E++3F1bVvaxioEplpo5R8f79QbTs1NsUf7HmX80fGceCxrKxrLHejuued0pcxsr2T5
SfH63l8wE09Ni8YfPQI3ODoMwJHYaoaAuCg9O1RV0iAc8l/q7IFJ1CVT6WXnmN+ipvxky3QcNof3
5Y206hHvzifi3RY+qMBgVcqhJyLG6UtMZtTCb2ztgNqdUGYG5+xxaqeAR5D19SonnIIJV8lCXpv9
3kHq66RK21t6R7iutMtliDqMB67aYvxgjBWk3x0DILka0AOBpIlWgTRcei/etIqM8I6E6nbpT069
wPloEwQ5Yc9L+X1AP1SvCL+NG9LngFkPWPBwdPH/F5OzjFuZrj3YBY+15Xx2K07dcRcALZRb2gyW
Md+qX9aIRG+dosxI7gIgNjJdWoxK32aG7D95sk6tRb8c57gw6queUDawVzvfmcnJ9BuWRHusP358
T5U2LrQ+5grM26CS/n4yem1WogbbtGPoRF7sbFnU4cxnEPjjdvzEdHbyYPQr2bMEuNuONxFuw2JU
5rwrWuwSJgI4AdrPBhkYgkqZfHL5Ti0ELm1/vhZY9t4Vv/k4Wm6KlGLXpM0BIJq7hJTyJPLmVSaY
t2L3kytpnHouPHZJbGDxUnnHc5qprXKuL3VaOuTQRCbTIEm0UXuTXvxKWFq8s6sax3cVWLeJHsa7
MULZHImEoKrIzzaBsMcHD18AGu0wAln18Z0++euxINJGon+Lj+f3O62GsNUI8y12qq5erSB6jM3+
LrcYJv8bx/F8dopsf2ffzO/HaXttjCtEOTt2ohXdHPlcjppaia755EN6qmyd0ba0WOb/8o7eQ0sF
yLgRYO0kwvG4ReemykMjHMDwxnUu6vsiDz5pVJx6gH855HHBmk52jlBHL3bkBm2JbXgN7ByFq3vW
iP6TPYd16vmdQdz0osFt00v6/TrKOdxgGryCZcYcv8m4+gkTkHzA3PCXtG+j5cwHIBRIL9dJPQuO
NWOWZzUof0AbPdk0VZ7Cek6FNpEtY23BbBDL5o4MSvC/ZZ4TPtP6m8FT/qPvsGoCtGpRTWjtQPTN
3NoU5k9dmWja4SEMlf4tFd0VnsRqDe3/NfF7RTa2lay7YjTvKpSXfOxN55On6dRVCGanLi0Ontvj
AWyeVy3JkRWVXzXtJzkZC6nbT5jHz+mZEhE6qk8OeOoWz/YMHIMezdbjy16lRjTWFEO7pIY50Fdd
U23e6ARWBFxn0c7C1I9fmBOnyHd9dhvDYadyP9qTBO7ogxyx8h2URnsdN6N7WcZUaGMq2qcUTjOJ
VPH3j4/5ptc4KkLR3phcVF5RtrZHT1ekjTmT2bzYucUULGPVuXd2bPTL0hqd81jk+SMMNtgHNpKt
N52yH4N/KLoJIBZaoq2mwPl9cumNE01MVAl0feZV23u3940GZ6rCnje6nUL0bFZkb1ClWZs2bNot
zGVrwZOCfMoBg0hC0nJkJoP82v4MRWydWCtnXzhyDJjZDNrM39890uMjt5BJgW85BaPyJm5OLNAX
CCxL55zb5e1liiQRnwWUspwmsqEVzFHhifQ3ylL6ZhxDcBNvfHk56V8oi8ttrHiksE2Q7TkEzhZd
7uuIIpMlu1/bbhqvEQzaq0Yr5S52a289xJ238qNzU2TWXWaVwzWvLU4UUr+np9jvgrNc977qQME+
2ZifOn8mYHjQvXlCf9w4ot2W5q20OP88G+7AlCJIc4fkKTG0ePPxk3jqUKgv0RrgRuezcVSAMHSC
Rz5/loCQxquq9mdLz1BlZ0GcR08fH+vtvh0/9XP312L3ymfwePtfam7eqSJhc9AD41kQQzXi+Jhs
YxtWooexmhvnhtDDGzmY6so0tehgSg1uiZVX26oE5/L2C/0RvuEyeWlEK37K/5p/7EVUY0NKhnzD
Bfzvn+4F4tPiw7+yfRVXz8Vre/yXfvvXgiH467dbPcvn3/6wfkuYOHSvzXj72qLh/yexYP6b/+o/
/CtS+xN8A+2egG3x/6AE5iP89ZPzKfz9P6+z/DkWBb2z17ffao7o/uuH/hnRbf8NDSzJYyYVOMvn
LwQHNMZ/o0XtemyY5nHgXNT+hXCwvPmfzCoQOo08in9FdJNeQQXMA8hySL/U8fw/wjc4RwuZQReG
xZxZFr8BFdfxkt70mV8OLpFGttSGlWXnG1BKki2o9A9OXMYCuFxEnpQk59hZI/DttIdYOukPFmVT
EBanAU6Ej1hg8MJFS+DUfTfW+TlAtSS9kfBWv/VN4n3FNFcS2hbl51KlJgiwDLmHDin9zBzCbONm
Qb+SfVpepFWtia8lcKHLfoTRvC1GYws2Fs/GFJvVhvydJvjaJ3Rdd74+C89lPbpfejV0/s1oEl7k
iSS+SE0h7bXl9mW5DKLKT557qcVfOuCWxU40Ag1G1YJgvpAOUKVoo+WFbi87HSPlgEQF95+6YtLD
yrvx63yqrsAAcbrxQMTY0ivH1A6p5lx2uiT11jPLvJwVEPkC2jQryCrr5qBl35xC0hLDnOtJKu1Y
dKpehozF1Krre8+Ahxka+otStKSmdRYnjtIXWdk6E92+VITZsuiI7pljq0vyfUoAdeT/ysAOGW7S
8OF74qTAjJaZiz0BHGlUmYw+Fn7aEcf1YwrHcY6TlQUg5VVPAW8v2A30EeriIWyuQAJre12VzY2O
O2RBCJ+1UIQeLtI2LveIxvotRZR5l2kuoXk4xonKMkp1IIbR2eBVHZ+9Ks3WKu/A0GZjjPWnrTe9
X2QXJD5ZoJPsYi+E7LZZ2dcSfT88zLzPu73fk6rUxfReCixQlhtH1zSZS1wDORGJdpSt0KxYi9SN
BJ/YIDw0hSqewlKTyGZCDIaT1lfX+NgeMlFEByuq2xsV994hr7L+a1z4wyoKjPCsqeLhwPMgNmMv
kse8HUJwamJ8ymLQ4EswcoCDPKKnlJF4VwRcho9xNVi7IXY1osbCQQLG0YJN7zXWReiG+RapTTKt
DA/n0yPfAGfhQZR/qF2jvGvHIQMnGMa0tJy0tgaAxo03LOlHTPuyMV0X9k9L8Cxtx70apmarcprH
SI2t84BgxWphVI66h6OKY9IHsoesOGvyn4ayGWZb3jTnNyO8WGemwHBC4OkNMZPevlHOfVp7qzbt
bGthWwOJZWOFwQUuVj6zqLv+umNadG4MQJupX7uFTEfudUeQwSHO3fKxaYdy24de9Z2cuScDn+tS
5r5/xp2GW1wRZIWfCy3SmA8HxO/xWWkPzX1kWNOXjrD7YhOowXxJRaOfk4aIxqquLUYkQMo2SDZf
Z87QznDId4yxDXMHvRSqmd99IRg7fxqzKXmylEycpVP72VOtlcFKZbxhribp79FBWwe0wzcJtEIl
iB4n0ybfpo01XpdUOWdqaANghGOWQrYC2nlt4BnASopFBx+5ntyUYToQrFkNzVJAsOIpjvh2O/6Q
LxKpYdPSanz8qquWKsR7wHWRCw/43TLS9CXRyOpMwOlfUXGaj7anWddSax6SqblLK837gVGPuEgd
1TkuJwWwemlWU3rvNalNIBwuKF3a1YLgT/hKSbQP7NbDe9bUvBpde4exHRpdo4sXt9N9XOWTuLHC
YPpeK9HUC0Ob07cLVZ1HWPYfoth2lm49SylUUY9wmgGmM7LovkpHW5VYq8gZBwY6ZYZBYPLQnMEy
j55btBmvuTIRMPb1hdmFau24aoDr0FlfTAD4O4selL8YlBovmAaj1ctc+rtSmgyqMjtGzlYPpBwK
6qoFVZI4ZGnb1ssKhuU67wbjqm+TcsaJJIDD4kKlw86M5XArlN36IIGVddfL0P+eqQLSeZd0JiCx
XAVrQk/HW1sL/QvRl85zhxXyPHDDxl3AVWWd63RruImMMqxAhRFPaiqIw0zOjfvR0NorAM0ddKvO
Uit0eVAL2yTei4KIpQUYE/9CM0xx1SY0iwPliKXUB3qRfnlrKHfcR1pI0y5u4TWkYbt30KhuJcSF
C02ayTLwK//FBun1U2j2DxjSJgC2vpXLscb5A2d1XTepxkuuZZdqiP3LwMqyC2aXbrpIp5dYN+tF
rWNwsYfhQejN3VBP+tI32A+UIcivhBifTcIQCHL5FBxqSPBrDaYoJp5WtbtIi69ybGcbu0vCVVM2
xhORH/Y2jRzwmLX3kiKWuK2hvi5joj7vI89gBYmb6kyl8CqwBTn5pSMMwKZt2V+KUo/mbgB1pFu4
csvEXhx4cotVCbL+JhlF84MQP00HJ2bklD22/8iexj7jNxwRRld08dnNEnaXOcVNEWrOJjfxhBml
NJd6i8tpbPXkQmsij/15KbayG3A2d4P8ajbYAXJfIGr1sm+yNb6ns9oRbsZ00asi6mYgZYzLrca7
3gqo8QX4jtEa2p8Grv91h4vtLmXqv+5thUVx7kHZPnt9q9FAkBDNeeXqHiiIwCLRu6Xzj8XRwhMx
YQ5d2GwPl1oTa3vVnTeJHS+dUsHpt/Nv9aC6De3p7Efh4w4aJ5376vvfYj9/bbKk3Vsan3vdQ2VS
O/yv0PHwdCNUg2og9T20TXvVJ4a5MWViXBBvnL6gw3ZYO9/8k7hX8Hvmh1TmRBG0abKpJErojoJk
3ZFGsoNgiyl2oPKi3e9sMzPuz5NCsHvPh2oeZGraSmcPRStO9Eiq2vJFOgqIMs2cpIuMZYePZ6d6
q14mzuVkq2pX2gUg/iowN8JwXmq9OnQdamKGMOkSm/mWJVpbjJb2xUjscYFhKUHhNlFh5CTyZrq4
8qoGPBW72LbeTqrAhVJkzALj8tbXJKxFMUUb+hz+omYMBrUFrq2Na7Od8mgDxPrSKjTtFvyG2uZu
F+zsMY1Wk1UcIFhjLkviDfmCbGWEVi7dfDygA55DXLN828pKMHGpSnw0wl84MVyWsrdIWtQ861pj
o7NgbffuYSAnyElD4L+O8Yp/F2f6mLKjhSaxMBPyRPuQWM855B2tghG8JMVY02Pn8ROttnOHvjy4
GsTcQE7xonc6Y6kHVbcfiibYpWWkATid/LNCjge0Hd/s0Hv4873Uv7BL+te2W/+f9lLIAWgp/d97
qctnUMjP5Y/f9lL/+KG/9lKeM+f6zSJbndEcg1aaYv+k4QXEsjMPRSeKOo/i53+3UsHfUMvSJQjs
eQzyKw2PXRZ9WUZVCFdsj86i9SfbqeOOHJmBLpIjAgR1LAnvgGilDuGoiDMgcpHhTKRB2eUF2tjx
oSDQFueo8xlSbm45/Nol4IAeuTZ0//jN36tzQOjHpE+7424YGB3oWg8swVXJ9pebcPOPf99/YLS6
oYEv27//5/FEj6PgcJyBaA5tpneNRonqsa+deNiNEvu4Mof6kAkqxMSzq7WuqXxhtMgF7DrVblvl
Df94Xf5vxmBwtEl9a9DTBMFW4pv84XikSPwO5NDRkzviRPOBLIl42uReDFuGLdfFYMbN2UCp024x
lpIIURE4MAP9E7rOLYrVOzIRjGghIJczgIwTyMEGHm9/UtlmNDP+Lnb6olhauTb1i6GCtgKapYUX
iodx/MmUNru1Up9QDPzdOwqwec/g1qQXOPUX8Czjdk7Sod6IjJHpcU2faIF4Zdrp9WDc42+qrhpo
8Pewo0BUWMC3lNtWz35RJDrG2X78GbO73vRl3j/mHWHebTqUFyGV3xLUgW8slTDLizjUkRIlY/WV
4EZ+UA1JcNGCPl0z3Qhvg57d3KpvK13suVRlQVawzs+GNLKsrRn1nKbutcDA8Pvfj2IENDqI+NrB
6sqIO8Cwgy0fw7KXNAeR98TP9rPrNZUebHEXl8VkDQlD3UKtyDhszrLOrA9tAT0We8OwdWsj39dY
NtaGJfvHFCb5Y51O7h13x1zjLiAOyCT7pHOH+mUUpDJSr/AMqXKkoRCKr0Smc2dqelc7d+aVeQrG
qyXL4MIlXn5X1/H4kwp9fNAbfmTUm/bJxfF6EQ6RvQeCYNx35DU8pVKVF4MQwUVR0K1eBWltpwu7
wA7NLnpie02nft1WYb5UZW+uSZfIbis3xj5MYhBcKdG82CF/jKigLepCdBw7chhw79pdTRwzrzMf
wv9m77yW40a2dP1E6IAH8mYuCuWrSIoURYm8QVCiCA8kPBJPPx9Kvc9IZIcU07dn9o5QO1FwaVb+
6zdq5yZ9fqh8Pq7y5EhIbIpZdmvhGkhqMBmNEpcPusBkqXjkOOw0I8zuIuRQ5FbE9TUBhA7xMNHw
PdMJpi1xLoGHoOssGkb1lEz18AB1bL4S9cAfZcVqJwtwQGPiicWoyeswWya7Vjs3WqQPyON4FtdO
xaoTcREM6LOL1RCXw3eC4tROJaZ9E9l8iRAhzsoupVoXOKkXeL32vNcMJ2YvF05ANG9KbsmEmzJa
9TC8c/Ww/gZiMV+VY6w+mYCSO0JGcHVo6mzLpt696Klr3BM4Pq5JHcW2W+PdthHfMe2XV70M0bzE
3ls1PP2McDzCJ58vYbuIcm2D8U/cr3zMIy885m32OGptT6ZWU9xE/ise9BwoEq1wY5qNhXmIW+cJ
96b6i4kK+CEyGZto2LNkZ2Izsbap6tixB2I0PEksncOgXNyBp5gPhUNNtw1rW95IsnJuRDc6N70K
jfsyaeVj77jVEy4AjFYPv6HGDKsnC2nuKcXg6uPkL1k4WooFsV+O1XOESy+SKUtpSFxFtr48nB8z
CcCJtLtJybJbT0k6X8F4aT9LWpp3quoM4oFozxB/Ajox5WkRuKOe7LvKBA0Cb0h22M6Qk5e7nAUp
5XpvyXOqqdZwTsGCyUOIa1r1defilGN+hshiZO7jUJVj9y1pevsxQeKeRXvqptJGsjZr5QbR0thf
qXoMOSpHVm/fYXKD3Yk9qU8GLktB5fZxuTKcCUyunt0t49AhPQCCEyXT1LE09eV1XxGZg9WCONpa
9qHTW+220vM7zemv7UIWW8T4zu2Mf/jK8YhBaZyIOJXwmuwAEpjgS+wjc44PhZl9aiGBbkjA7je9
rb4mPuFc9tC/ZLFZHLQy+kZaX3yIZ7h1pdHLcwXkt8kdECOazd2LkbT1JkraEy4Q4RblpnGc5kys
DUWBnntOBCE8Sq7t2caBXshBBQ2+LG7qH7WMmjrJ63JeSRHWBzQMKD61iWgIHcPNIsngdxR5/hrJ
mRgn+BjE2LS2CoRd3qnSSzZmoYlTih3aFXSnEQsAJiweOsYpUWh+e+FHZE/yIU1j4HRAms2+8HBq
kZ3lAy8AOJHEwbQsF884HdEXcJ5+Gp1E7CnmP1pFKLY0qtuzUQor35i8+2+tHEcXXERoqMBmviFN
nG7Y441CKKExkl0WEk3QElpRmnqPHk4YME6ECxQRupyGwvabBbIBkBex57GB+1usOTiim4jk0tKt
76C6GniEZO0WBQzoZ5xpWHD705NPuuVqtLLpVE6LVjvPskdk35UXuJOrduRmEbkAO9hfEwcIU3+w
LdB2C16dYZLg0TuWd4CzYeprxSKCu1QmzXYlmVdXdt7KExFjGIkBjB9AHNq1FcfMqnaDx3i9Kmle
LwCAc5RuM32aRysNmsUMCkLffszX1qBVZKK487PMdQfmQjHfy1RW+Bu1Yj/NjjgUfag+JJk1r4ew
r49ZIe3ANXPk8242rPKR8PnWtuxbr4WuU4ULgztqsJbRpb+ttQG+2pLeNjqWWtvCSr94boTvkK7G
rR0qbC7EoG1rbOEQHRa3uQFS1Cb6eEgSi3wXVGjrSIvEA7aFxi5PGPGuVcUL8Eks+hjaVxUsCnKE
Ru2u6CYfeGVWxyUvOV/ZjsA4rnab4rsd1ddIub2zmNAQB/Y4cqDN0eAgeIizK9nOxkHCXOP8F7vN
KZ9D67FPPQXO64zAcCbI8ilWBFwFqZHq3yXWDPnaRuMxrfVUHw5zXYtAFlqz643ceQTKTciOy5L0
bHdR+62wUpc0ttYeFjajn6XOo7m4JI+YMuBJUpUw+rWpzLZe7Axfq9QAYcnHpS6Q9S0eBvka4XNZ
bTA8S07atGggsXpJPYZfER/QIjdnUbeVHTTE2OcrDsEJji8+qEyaVM6NMkGm5riUX02JTTxxWypb
vg0e6EuJlKYW+9AS2JcCcZyFSa6cX8ruxSdPS8I7ox251bOWDQclpXqlJ4nzvtLCOwmDizlAEuHZ
C3UZriNncV6Pk4K8IunczPh53WmVlI9iSKx423NCxbMFVl1QUOTFa9ud5NdJ9jAFY4jruCixOyMx
rY8/iq86MY173HfaF4kjqr82nZjnM4qlMz8pZW4oQ92PU1ZTli0FI05hg52t09jMD5CgynOOldbe
1ltiGSuaAl2TAlkWkgShdey0bO6iqLS7EvTrITGt6CYqqDRKx5XX0Xy5C1F/sbTFJy6s62VRJuPv
tcOMdZUIj/JE1LXxgWWwfLGkS0dRi/CauMRduhEL0apouJ3FxGsXG1r/ECf4+6+MWvNL4mYatYsK
V530gUjFuB/GdbQYbFQUW49o9oqgVUv5ixPDo9dNOf5uPAJNckQsxaReEW0nu2kOKxIiE0H2xwjg
rZwQPKGSVo4Tsahvf3+GgaTw7qzkIWNYtFvY9S0EyF875Q69KZkDu+4nXEwC5SUS/K4QaluRoLeW
CepCEVveK0Gww57+Dz0hw3xGaPwZkzkLwiTblOaM0bpHXXo1NKb9OEgcopLZyk66XlhPJnqlCTsE
WQ4nzJh8UkCMbK3bBD8kEy+y4BPu6Ys5N7oR434yFdQJeSHObNwkqEyWOsHBHklnR4NYLV/WxIX1
boga96PmeIq8z0jHHbq0bY1uDGMbe2fqjbEiEbxn4BDyQK3EIYV6MMr4TTOx9OWqwVgRs5alRprK
ub4t0R7yLfGLAeWlkBJEhKxsPYFYQRzJhoacvM7oFZ7TnmSXgQRQ/F3i4SEiXxjw1zHzp8aid3bs
8tkbznU4RrykhGw6bWq7aeNEWawHvbTCHCMiK+3x3sKhVmvtNQ9Umg9ViPNoW1t4XnkuuNEhYytZ
h/PyL0IKqXCttxCOgjBBtDSg7fDNEyy9Fhsca5KsgtRSjR6nJbFpMU8claLaTAx+zDwnSihvwsdR
AxMKOMboOHNQALa+3X7W8dAKMEtygtYhfzIoBCkfU0PB7Me2/KrSPts2SZfs+oFdTc/GeY+vLYVc
XLr9Q5fkT15D3U62pnz0x9xK1o1aIv+WdycWT57jPPPymezaHQZF1sFgwt5m1pDsgKS8MvCdLj90
BL49TwRgPtvKYE82cxNoa+J7Wp3ffOAE4J8VwPEKBgCGUnnZfi4J6Pw8TThI6lNXPXVLTV3GIg9i
ov7GwJ7ziaCjHDTTmKPigKUg1WLpWSv2LO+2sJr+QTdIVSUWpHp22obIFZvKVhqcWoCWZ2ZeVxnt
ZzPlIF/XubzuvARPodCequcuLIFa/Y6KNLRtnGEqZ2aOtKSsGbh58R87fa6/VeXEWylmckypyldO
Ys97uKD1sZY1aIgJKWw1iWXpigucSR3lcfAuzPoLcj7/bIwcb3G9FefIkM0xUV55diNeHLw5tSt1
0wkqvxweoPNxrBpVsvOXkzdsO3ldZJzLvYTjCcS6+dVnls6bxJ/lY+YWH4aJthYRSBxzdCe6MUob
X7YxhmVp84eW2lKwLHc92UucpI8Igi4R3LWzssb8YCxTdeIky0YCDkqAmnxy6gnv7KZI8aWCd7bp
aUd/Itl8mec6B6d4sutbvWz4MlXKFnBZA2UZLf2RyFSnDGUEOXTNyHnawmsJQIunyz11miOcSqcB
VOMyDLG8ZwGPSmx0p15TV3bESdNqVX17OWmXFsMHP4U8cLFDJKKU0wcOiMk+t9nIcrh65z50IRkv
xzIt0ngNSAu9AKCHV78AKHOCHWwmOYiPcfza+MRtzky3MphUxCYwLj7UfgRqoMspu6ulPRWgvZlY
fIMd1Fj4ftY9VomYNPKJo1HPSablieCe0t+JZqYgxGCgj9ClvRllOrmnPVlkImUI4shqjJsS4+MA
W328lDO8YNlodJo4LsRAeEsgMThR1l9mywagcLqx/obvP+nAeqc+lXi4rUKzyQ/acqjFlYFljZMU
4UzLCXlJ6Vr5Lb7EQTkn/EmFySG7nlniLIPLX87NHpj41ZSBmZVVbJOtqn3X9XkpUzyNz5cXbFJ1
i0jgx9Ak1W8rbY7kZWWEd7qRl2dZmUt3wPbPftfWXyqD8ogELrAMJGjleUQWfTPYVLhBpHcs7prZ
vuC7UD1NUeOvG70W59Fjna3GmFcYO6Sk6xhi40+V9QaeDwVHaJeyqCPm57yM57pZlmHE9y3R3TlI
kEg8ao2s4ccFZIhTAiX8Pl7QxrFOl12AwvjJ8BkS9ty3L31NFlBshNGNB79iazTL+MGFD1s98J/c
5XHCBXW4lBW+AJnCtjC7K8aB0zvJqGuXhuz9ZW8wOqC33o/iG48ln/M+4NWgOfaNF2kOW8Uo/HMt
eMO1ysz7sSHyRhQY9roknh9sjiFB7KbGvXQx2kzgZhwEwNxB5Xp5xjC9PDsmxUOxfIOYeumxRbgj
t81cURSNNIXJSRge1Eh5IjNwEb3KzXvSxFlsWce+YLMqH5GBkxQFSS64QDFDB1jk41V6jMp4JDAJ
IKNlNZEB5WW2XbLXt3U1kdHRUWQWTGwM0izQpypnUih9qJ5yUwMYHMHqrCSkROsoWCwSDNYmoN6G
zZ7Bc1lmJ2giO07sRE1XdvSZ05QivtQsljoOHsJxamhsNhyWP0mPakmbR46KQzvwMnWWt3hgHmWk
Yn7W3UFSW1uMNU0P76YRnMLMpyI5lLZTH0eZA94sSyWmA+amyazshtYaLvZu4oA2YFRt1YL9Ieao
ypxsQAURFi9BmzRRrdrrv3tLfHLHrRPymzFxE0HxR4CV/IrvKSVHTXfnkJZMskQm8Q1u1U/D4PDW
ZprhB9OPmSpDxjvocp0qdBjrL1Qlqb3qJ/KmVtjeCeqW3kmuibZikR3JtXuoqtAKhBrUeuj54MpH
A56ZQJmXf7xMTFWkbDGa0TffnJE9VbKpHMq5mz5gsa62RZwmJOxVTOjEro+R57DIwJeLbmwJWwIG
QDJfSXemEh49RdpB9trbc+US9sfB4QLQeaSZ2ti1341LFaCmmlKYnOR+xwGOJx7JjE8xSfPtR6IL
Y9znQMA7DrKb3lkIGxmxkMcu7P6k1THeUsYXTjp2FBiKYCdDyM7SavhJutFXVlWQ6tTt7QRwOMDx
y7nx3M7cRB1+z8pmaYsFxXcX6dMHL8LlJG0dzD0pDiJoMncYntbH1hrUqRxl/aXvbfsGJ/bpE0vC
/Adi5DuK7nKzPgImJHaIod+ll0CWzLxBs9o9pB9Cn1sy65TkLKYbaXyj9RxMQCsoRI2BQxEG3ZRW
QBlL7nD1nEqg1cvH/n3Bf6E//9obsRzITMgpkFbY7yQcEVZ9pkiidl8UFtmrSAQXH7q+Ps8jvKam
6eM1p/d5o+B1Uuj0gGxwzyge4+Ukh8D6Lh0ZVDgYsRqETvUik9y79V16t6yyFIZaU9HfX2gXv7/z
fzipGEQpLV/fQ475Tv7fmIS2RpHWwQAw62MIc39B7qke67RucGNfOhFW7a8H1sSnVrGLlGPJubDv
nL97L38TK//u/fwIfPp/DM43//hf/3+2Kh37t7TPK2xjn7/FPdmpXftrv/Lyk/9J7xJ/QZV3F/Yn
aBdsSzp4/+lXWn85EDwRT/u01WzH4sD6n/gu89KVxM6NnK4l1InV4W/+p238ZVqLJomR4bIb0gD9
D/n1l6/5P3FeP3f26InKn+eIzxVgTkPppz7h7t6wx4WlcGGVmtzDp3qNOXLusDGFmOKj6vz9oP6n
K5nowZHO0/B6J3bMS7y/lmPTHs4HagxdPsmymlZjGPfB//5KXAORPtJpTBmXO/lp5Yw6LZwbSUh9
N2Y9qYD6TTsUKTK/+eF/fSFmJw6FC+9c51q/XmiAgi2qZpZ7xb6S5dlrqCWvKX/9N5dxUDeip3zf
/MQKDEsxZ5IsOLClhE9zkQzYPMim5F+8OsYqZHPMlmihv9WAR1IvbJy0JVFrRXOe9J4yuDI5i5Tp
Hx7KfT/wYDATRMV3wsvirZjPGwp6aAK6SjwSF+r26k5F0wMm7A9yIMjy92/w7V7KKPdRBkCzxmJC
CGe5mZ9GBGnDFXOzknugRkA+Spp9SkDtqtKSZ90HrUpIiVgZioyU31/4HwY9EvfFV/KiXHk7vdym
ApUBvdyzr1Qfe5xcVw7M5wfsEK0/zK9lsL2ZyViCQtFboC2dWf3rM8592iu8ziTGRARAFfRJN6mp
hx//xQP9dJUFY/vpTS4Mi0GjqbfXxETeRzM9DMVYHsvm3726n670ZmUasyKGDsiV4rxXa3dKn2EM
YVP4x+n13lWV6oWsZWPh4Ts0Kt7gglFPx9Om+N93KNjxNW6rFcnbUTBa9pea8GKcwCTND5DZrUM6
a4CZ3B9seBz9/UDBW8X3GZyesHHJezNCq7Bw/KKSBWoPs1pLfdCylZKUubNdqI2g8782RGNsa8gv
e72ZqnWaW4Ky3i6PUDMwFxg5ipOUhENlQy/w2wXJ9tLQOiyhitvey14VDqiHaDaGK+m1IfSIuXVX
pqCGqSS/RcVhsQHxMunQY7HuTXVxqxphfs48ExFAmIZPQ0GtPhaTsw89EpoqRdbqmDKlMm8irKlV
PT12ijoqk5pjVtdhkdRneblBhFR+JJ3APmKhPn6rQzYaA23AEX92rpLa1Wn02yENYs+Pq42yc/1r
SjYExi/cj4Y85rkIeehs6OS2gj13Qy8RrhiMe2SGVhimK6PPxQSS3hH2TnrEttZpyKU1oD4CBS0o
dJ5uLlg7C7yNA/gRJhwO1rc4SrD1x8ub2IjJQPxAMG8wINg/2gUnKoxFqpOhEyrvF9SGvii0wMt1
83MUD85pioz0KfKr/MEdAVfr1pKPtVuYn0OeXa68EZhQFnY/c0/DQtn3pOgCy1IsN5NrA+1owBoP
7Uh4DudPOHJa0j2FvBpCA2p54/bpq27wTXvMsz9Den6d2jH82LlzdRiX1TlGlHBSENqBLTl5MXyF
yGPykdzpDn9S+8Cm0gWwU5LdEOXWikokWQKP+pLUWWxcV3ZPqzSypLiBal++ugSzXRsEmO3cPke6
bmojDYPLzMtb4qrIR/LPUAahoCe8BDwSyNqySYovahnd+zNe8sTsJdmTINmCmPmxWpMDlcIyIMNi
JtakcfMdjEFdXhlArGLtxuHwJQ6lJjb0TCEKl1WWzCsX8OxMHuL82cc1+p4GU/FqenF15BkVAiAW
bzhL9d4m1vuhYnLfW0RrpgE0aiLHGxg6Ge468UDuwAS+3mBvhYLf5BN04ZQ5BHTJqFoRx6DhHeOK
h7ZumHY2odQBDFOBpZDwOfjLxdwdm/H4AZ+laNhBpEyfBULTrSiZR/iaQitKxAB3cQgnjpBi+DI3
c7bDCLfDiEJrzGSbSsuZNzP8oXrVtNEI2RWZwFdszdoXc2ZuwX1WxhpJRftp8Dr5GKW2c/JUzjIO
Juyg6dOsI3y4hD7kmGiBkfElnDjKnurILI9TSDAF7TMzyJr0lbO4gDrkWkduhCh4UgHWmmo5mscw
KK4J7qFPHeVLigNfCNZ0xi8srLHPMYIA1PBjOjR9RoDeFH8vpXD2JdqSlXJjwutto/8iWzXscKgg
D0X0DIR59Et80xPy4/FQqDWiI1oj30G8/d71jbeO2+ljWZswHIavfaySY1G6IKYhVH52Y+827pmU
9LunDWjacDV0jdhEGfMca6EQKrKXffbJ4j5hHL4tZqCqaJ5kFxRj1mbkkKToUrqcQc2qOH2Ic3gt
ZZ+KG4u6lk4hsz7rcxCGQYa0TEjrmxtWt2Lshp2xbP3S5rnNIn1OWs2/8fEVes4nMn+soTOQEI8A
a3ZoHaeeEYV3bPjUC9gbeq6q9QCnduO0M9Oo8GuBF1ePK7fWwEEn3EELYiICbw0XDr+t58+Ow0LZ
NKwfpBt5t3NC+BO8aLUOvRpc2LF6/5bwlgYgnGBKgj8Zhr1o6l2uF/06VSmLmNlXa3fk0g0Y9T7B
jx6mgTF+i3GOkCVSj0i0hF5gdblpkvzGkgRvxKPl8xEKedPWS2lfmdUpNySDCRAGVU9h2NhZ8HaS
UACruWCOl1UXntxjl/nGd31ktRqWMeLos3GdhV1ynTpTtB0U1gveSDGz0rTOIVHQ2bbAqQFxA2bg
WDMrYldNwTC71ScYTeJm9sJyPeleE7DhjhgMdqzcud40WPW55f0go5Dc67I8hnNf3LY9a48WsXqM
gkmfDQXvXFT91kpx2YjKIbm2QlP/Koy+O4E6UhJX/Y2ftfm+dfVhl8ZozQvUa1ddk9xYiTV80dK0
vVFT3F2F6fyZWJwRBg1MOF/hZGrPhrOfRTLTWamLGyJS0Qplj15NzAo94NcqWmzIu+QT8/mhGWDT
m5hPEo5X1MgKLLxbFDQMtsVox+L+VXOqfmV6bHqLWvqgJXH+QMBJeWxKVhy98OFM6YZcrMHAH38s
siRdoeHmG2w5/o2rzCUvkn0bXRTCm36PaN1udvR9ViZdiXHVtSItafvkLGYp58yaIZKKIoAgmB3K
sdYFMiJvMcMh5nSthhpZWS6tpKAXW3c6DJERxr0szE9tYRbHsbaKY+V1uqTVAmPCytt+3RuI5nMQ
4QkjuJMazamY2XzyhvWv8MYQAcJIz1LPUijvdjIUMfIDYRFbRNDd4B9h9kC8Dt3e8qyA4wAKZYRm
jffaqjQmKG7Iiu/SgetjJJF3mGjnwHdUollAS0cHe59Y15W/6F+Jn+u6D6XrIfpLbcKdaOpFKSrv
uLFBRHpjoPFstE9+pmeQmqb845haSHyk4YK5Ut/Dt5CeGo5lnmbrROpfbb/fyzSFw6AsGhsOmmHT
ZX6xcAy3jpNqV4ZVavDhvAKHfdtUO+apaa2qlIZ1n/vd3qxxMpzq8DmLnYygVTMjUo/GKjlsxhfU
19N1zx5NmywiNrW0zV4LRG7N10zX6FuUe5BOMqPV6MZMgupW0w7J5Oj+1osK1jfbZfm2I6oTDmz2
uBqJY3DWkgfeZzQHaVsqZ/gD2/e9pHwpiAlbdnDS0YEu3hSjEs9kUof7bB8XhX3sh7Z4rSxyRVZj
N7Z6sYpsSqs8z3ltcWp014NLZWEgqLuRBmUVvL1nNq7y6JtgVMrkqNMmEj5qrnrnBHdfnMsmbWhl
tGLTDTWNkg58bR8tbsIWeZvVxkY7+RGPefvZctGlrwS/7HzN8G4h67HchmrCASpJ0qfLGlgiYPGD
cUY+8YdT1XsZ9sJ99jlRCQd407jYfv904GlnQjr7Vs/3ANasveY4XOECr3tYC1EzkciZXKOliGEg
ztRYmUC7xOLnnDqrgCxkiD+dm6HL/3rM+8HFXkzVsfR9ZwzrRQRhYqWY75vCeOh1WgsZ+8voJc9l
3t+Fii3/9ye+5WP/cq5kMOC0x5UMziYIu3498UH8cYqIDsN+qClISzIj2awpTUqkwSfNRv/z++u9
96ZZLug5i7EFYul3TntlQ7FnuxmepD5RnStWzGqdoF8iSJiB1REvsMlaxprr+OOHyxY8kpbn7mJz
NLbQLzX0b7nzTPjZsJtQofxhRLw7Zwty7n0TwiszhPfy5n1g2DW6OIgke1RncDW1qDpJe/zTHHyH
WHAVgApctjHPx8/qzRREHTeEblkle9emcnVxT8Ui1+2CGmiYcKyMJDlkNck1ndjhy+8/gLkgBb9+
ceoDoHN/cTt8n0KgjMwemnzEA6gdo5BWMhwpLQzFU9FTl7bV6KgboTniobTVQyZU/aqhWt10aiA1
uKvKOFkWuwa1b977Fv0KSS1nZ82e4hdSApSxlzo0wu6A9o5T4+Xu/w+vhjiJ2cDzC5YPDHcKlm/d
z6izteCDP33odzYFn5/bOCkj3v8//NjfYDVL/V+cbIELyIUAmF6CIf4Gqw3T/gv4EQLVz8IaW+BR
wNIgdH7obwj7Pzi18xenb6wQLWNx419Wzn+NU4PhMucYjqDdy2KET8Kvq9DMbO4hhbu3xZAXc1Am
U3+Lkr9zEazW7dNPL+bDj6H+Myj+6+S7XAw/hMXBB70Qj/sGeoqcyYYbQcp2rCG2KO0KuQTxYg9Z
0jUuwg6dI5ru2c9iSJv9v7g0dGz2HBJ2eKm/PmeiZQb0HsO+nQVcmlIgPd8MCknNxuuXQ64/Geaq
1UmRhQs9c9j+/eV/XeyXJwfFNpGFCDoMlvH28qaVwKQCWbrNkbQmtMSHrg70DpLjMamWy00Fbfbf
X/ONH/jfF2WoAEXQ9oKj9+szEwwb9hF6xVuHrvl9CSpxMAt6tlsP24oHCVnqbCcWF+9pA7e7GCbP
iytbcizRylpB7VI2SC9Cb8zZKwo3MLDsZ5ZwxMkhWdnGiaMf5+tkQTFWrTQgb07481p/wHp/3Zl/
PAbLNdpPrD91ipNfH8MffavHbtK8NXqNsdLnhE/kfTZt/XYy7nPktSeQh/bl92/vV2nW31cVTA9E
YFz4bZvY1XQvnZzGuE2NARmDtpy5vDJ+1VNEWsqYpzvHXvJtPWgcK8V57w/F4q/A5eX6EAFxqXcJ
/HnvKUmQepnVBGAiqARyIutdPirRo9ceauMPNmNv2qJ/X+uHqzcXfAfUwhsm60/vjVuyO6Y7TcbQ
jhHfAuqEltW+TJltPw+6u8xOndJYAr9hIp9CUbpgib9/8f/04HSYWC3p0XF0eTNqTXLkBRijftt3
NZPExgWiOptIW9GqlEg1fn+1f5okHsse85L/4ySzlCU/1aGGTPVEswbztmmJyCkVjWsonlN16j29
OhUchw7WABZY1wmjHN66cV0MYiJHLzW0cWWkwJiaO0x3Uc3RHZ0vXR18MMUGrBHYJB4AiDA1YZY5
+MGMWBrpfb79/UNcqpb/qSwuHxCbG49MD4pXwYj99SHSPKLLroRBfF+q19vZ4+B/GTdTV8jHCzaS
+yPrnuIFFj4ACELcHA2fIlJKKmQtpF1jvo8sec6btRHq7Yvf6NPd7+/zH1ZBD60jZTQiLNvR39ym
Npn9gO7duHVgtySry2uGkojuTkcqVOfNn0a2+XYwLTZiwP+0LPHAoA/75opFF5mpnqn2diSZ8uR0
hfMc0mDhF4uWxMUAoYEn6K7CJCTpBdY1ch2cGsTHBGI6tlyl6l4sUqo/pIjodrrGJIAExsK5jInL
K2rZNVzO2KCD7eABGhsW3ggaEDFZfcb1rPo/BT38sKj++XsvPRW+M701G++2d46dM+Ikr05UdFvx
U4GQam7WqaelN7WVq25fwikeiRoc0g56vEbsIOhBGG8FmPwCC8HkhpAjRWCm5rDRC8KFUSFAi4jd
Fs12if0dgcpojOY1+cYCfUI8ap+kVkSk+nogZKsxUrGDNM6L27Vu6syMtB37DVuAC3UnXZwZfFne
YscSn/y2SM84BVTXxM159dpHKN8jVslRykPtvDEqlX9DSwBSSx3AgQ9TF8n9DfGLcioFGVrFlG4d
+zddDoJdaEak8kOtYx6F+gxHixVif30NbYi4vMHzNPnQA0QsakrP+yhEHS9aoois08Yc6oFQyAhX
c+g2qgkg/vhfay1vAMhJwc328zR35qqG1tMczFol2oEQcPtsRj19BzmERwiY4qMaB6MPPAx/mltt
5HgLStSVTlC3JskaBTomCXeoyJtgEnZMKnI6igfQBrbdjDHiqX45bVRKQJSPR+xsl6aTZ3QcyYvK
cZ5baGJJUPqsNpSALMSDZBdoE1L7VrB70UOGwCdIdsLchiic5t4ZplDWszMbseFDHys5S0vSOYmj
vEIfU5+1CXPybaQqdNQrmUz+wY6S+HrIRPfNB4quVpEZ6xhmpM2aOPLoGh5+s20Eqcx1JR9HyJtf
jBYitjngAbS4VX5VXVUFGPy2O5ywwq05W9VTIVrnC06nUNtcGb8wUKbvUR8SwDvHUbnWiQWVQRwS
dY+lEmIbwxsCBlahI4sNy2mCIaRhy+RX3Ytd624wOUkk7zXHT7LTQIRJZh/xjxXFvTfAyRcMABBj
b1149L3hqCobI03gHUeEJn81zNF0ZAAHUzNibKI0RVKwnxmCyGhogBa3mxHstFa1KnyS6JfiBzOg
uyrLeNPIzKqTDkfeYrXX7OfaH1EJtvQt1KpAa/hp0lq+GO1tNgW8Zvtg8ATrCvLSZJcoRiVeUgSG
b21weohShofqpSFDClYx4WOrJK1ok+jg5KMYGV5l1PLpF8UmZhrRbe/5GFTMyrWfQwf/zijRqVdx
D2I1KkbnmbhY8TCasF7bGYat28NK1mzWIc8uxKYgPB4FDDPUx0TM4o9XtcPNceLgZO1F4UPvQghA
zVqdYKGa97W+kPwUDNpz1w2szyxnIbxqyNvR2jA6/g0dAp5pSCh8oKTwL9Bz0iHzHV5OY7JTr/Dj
4Hc0sZFe92XNEgNpwD9HyEHOwqumOywX2dQTjRX1skZSwyE0dthEPShY+7DyOcSK5VWKBq5t2/b8
7eVui74HKaMxO31YJGUm+ceJ+lBfapEsd+3mBnkmeHc0GNdYVGKbA4ZyUoAX94Mx0wUzU3XXJxw3
LELt7tPQZHvuJmjfaqkelcm7B5HloZiSXCmLh/YFqRT9vuXvhkZJbB7xJTno2eA8Xxx2wFmQIeXs
trWI6kfMYah+p6RVd5dCYc7qUiGgz91nc5EXp7jhPjY1NzOZfvqCo+AiL4OqeKhqTb/GCYQeRhXq
122TZ9WZYcS3M5e7LauajaelN9GG3BECM4rwqqrFxjEy+RiSgZdgFGZqzSZcmrpuO0MyHyog10Pd
Ntz5wM8MJN6MajrXWgNqeClw+qVUyea0e/lx+LGW0kelYuksOrSLAySpNc0I6fb2FQAFTcrCsZ9j
z2ryHdsONyhNEm5XtBPHdCMLI/yaazEXLy9TiOSWdNoOU7OUQew83boZb317bF9y0fKNJG1PE/Tz
hTRINmBot6xt1XJUyWJwP0MZFAaQvQ4uX/q6bBE+8jjVCZWie5eoHrWtFiP2hemaLEmj7LjdMjyd
Mjeu9ShlZ8rsnj85HShXbT9V/ZUcMQDaF3HIGdBwS0ZtH9Nr2vj874zSjQHcEfbNrwQ6PExD4sEB
x6tu0+GrtyMxizGSx0BhmDHxTieJ6OLHIpChorlTSclbyTPgWFc5pPKhJztJd7k83THkgsuszzs6
2CnB6icR8VUp9+t9HVp81cSknZWzkfMeUG6cRJmED1qsYOaqyH1u/I75qudFQdjvrLno65jxTYOT
xOoyEu0pNf6bvTNbjtvI0vCrzAvAgcSO20LtRVIUF4nSDUKSJQCJPbHn08+HkrvHojqk8Fz3XYfd
NApLZp7zn3/pLlPGFuAKavSdUAWbD3rHpLsP59iaTkG9viDk+2xNVh2T8qmY9iJpnhG50452O+1h
wbexAiyukJck5eNiMr+zybR6sgzsFSL0aBxNM6OWCasgPNSsRaDcjGVYbJYsbD7A5mSht2Ka7693
yElEjbxmGWxUjUbg2vBCGG0+aGGzRBNa1Iyt2wSKd8XT0PIPax/nih0TIOgaxPKh31y/zuuxuWiT
L6opIEnbwapU0m4D/G0FxkYOVrlVw0Ansz411YxzuJWTKPRWrT/nSozPs9j5xCyZ9VqloGcF7IoH
Uy9QWX1b2/uB0F+ccrqE7QgLnSyyHEIEoAUozPPwtiYsr8qZTKdZ7Nm7afTb45K5RblzSYR2H2aF
919UTQ4B3waj808owvlq+H+D7s0mbWsxOKe8rVfFRojg6VwC9pf4faVW+4h9N27+BXZjZaTXw4WI
hHXvmy1pHOpEsMlTiiRrS+6gFFulSvXl+gC+70Vr4z5Ki31h3VixjeLEuX67cUJE5mbuG7R6frZ8
xlg4fnv9PpmfxAcJEHAYq9bJb/0h4BMJzEEdHTcfz2kCG/avDwLDwOBb44/5GJVqVEeiEXEqWxr3
U0IW1tP1q2ASz6LIrVjceQ66AdFWguHmijbknZHVEcNIgfmlW7ETLRq6gN9agBDKxVoPwyFuyMAQ
ocFNl/GjwpwKDxIKIbWl94RJ4XALfHLiyU09RAuiSFhZPrO0Bwu/FXuP2nG+H2TNbm9n4g18KP2W
Tp2P2kR8OET9xKZ93QGdvMepq8bfpIz62FiP717ylGxGToBBHEAMAhN7maIGkky3qRM1xgzAg5Dt
alh/rRx6lpndwnfeJ80yP5SLo7xNQ6v2LpwXCj834b6HZQz4ui38QPFUVrPYKGoh/YgoLZuP/TBW
6RvRSVxGKrbRO2WO/AqX1C3kP1nN124K+JdPvTtQhCRGzqhzQu1ZNfN6vz5OY85g+Y9DMJdvgKG/
pEZsRHkouyNBMObGh9x0wY5CfktQOOJWCdXDhnCSM1W2WcAzx6PMGk6kJZt01AN5hlQoi/cul2T/
uRkxWJvanTSOG4O092YVoNVO2rrfpONcnrKmkbe20wkRcWqWJzr7+ViJhqTkokHNGUO8/xbOxSqu
tGAUoPzmC1Od1Qe7GXWjeW7Xzf+M7zJAJBwTaqrBqelgigodUg3BvQJlG6K2iCfjEfsQXo9CtwtS
FQoeEsPj+R4EcNow4SVGW62bf7uSHjE2nx/aNJgf8gQJYjG3ZGVAoblcG+UcEcVlskOWapiujIEr
4QFpOGCTVVMfOPHEL52vh0mcsm9rl4iTrzU1JqdL2IQ7uZ7hwpDxuziI+YKujWFiJlVzZprXrFaq
7Gk1Q+cYs8GZSHMm6DcEpTqnqYEYhOt1CEezX3krDM09O3dO9GC8VygdnJ+KjKTjUCbsVtrDZGZc
qRLXfTOUOZsjgUD2bmkr1kSx1ptNjDyoVAiTtnEDfDXNDoq9gplN3bPvqZYlRHgGRWps5GejxnM0
WXdmrbEZjejt0iNKy+yrM3pmd4Fzw4rrDaSMbo6o6kob8yA9XAaDk7nMq8A5IbQx/RMN29wTlbsM
m2AY1KHuu2FfQMwL6FV695OZa/EEqxTIzg3ZlcB5eCS+xBBgE8cWnUTpcbB44+I9pSDWW9369qlx
cUFUelV+fS+Zsd//5iXWDPWoKk1UVKUf7Lylt/ZcOX1K1TA/YzSqb1JnyZ6bAdfTjhXC7ky3gwEJ
PC1/43uliRee0xj3yvCgU1BOV8HORjx0tBLX+ILO1v1ThoP+WlBVfquhr1BuTwWGR96C52fTmTd4
ZtQHxO/Ti8PPVdshjgv8GNpKtjvkTu3ZxdvnLvMRvSbSy96XTZ88YlmO5wbRocs271zzQMjVchfa
TfwMgSX/UmO7q7ZuZWYdlXIVJve6MuhYCxPWDAw7U8kNhCjvwxWd+e+E5zcTHog8K7r7C/O07AuJ
Z59+mO/89Ud/zXcC6w/suxjjMtTAgx6k+t/zndD8wwF5CklNxhDVdTyA5n+JEYI/KCCx3/KQzdN2
rbDev4Y84g8vdE0cyADvGdH47j8Z8rzO14O7LGzbwd0Ay3PHMV97ueMviqVL0YlLhcSSsmxMSo4c
5cLDROZdEcRSp/SBNzIH04RRRCoqsvq0QS4acqz72VhZAq8RMgNn0nw8TSAxQbuOvCQW4MkGswPO
qrbqOKX/9qT/w8joR8gQZg1YId5kzIwYDbsMhn9ENoNumAoCPtTlWj+KtUNyYcHcLKNvInlb2IF/
fUFm/fwn/w9cWy8JjrrSAFBueLzNV4iwkRV2Ywx1cvG88KbugdWiYmTCd5AORTQ2V63RHoViWBUS
GdeykJ3Rd46hx2h57yapqE+xn3Hgazw5ARG8GJqqtaLBQUWzt6srYHyCJikCLRCfgxNX9UV2a/sD
ZRY8QeSrR2urWs5Bdx7Yz5Op4llfYeZCw/2whHY/9VVDpyLbgEuFsD2TnfLjldPlxnTHk2fQhXi8
EbhL7MLDnuyX5XZZjw8lbD6CyaaFUTZd1uIYFDO6p29SATTRyE8AF3fIyoGmrji2mTqUXm2aWE8C
4TQVmt9xb53CluJaZSfexM+YrSygEnIpPa1x4kD1aqtN38xpyS8K12YIHkU6PytM74h+ag0OdUum
9CtWjebkjlAw39h7/uI1LxYy1fTcK9pyP+mocg3Ld8cHrWgUDLuw5vdNIGbjo231PLmsWytbAKm5
Pqlm7VBGlfNHeFhy6aJZa6lmyPl1lhwpOWfd0jQYppTpagtAXVjTE+M+gitPRqQ7frmSIf27YYFS
Ng6KP0dtDV+tzby3KRxeHdGC85C+wzyeg5jpJcX3rDk6miHJjucIcuFe52tMDijfZhdx2+Oia17r
yHBUXIhhoeC5nuj++nBCWg3e3wpVh62xjtaK3vAjTe76bYpT+1sDX/Z5A/94Pq6eHwGGApkg71Ut
LMICwyoqDc+f/G09WsUOt66ELr4Vq1vNvDyBdfZ38AugvpUyRquvCXz6lMjevV1oLd8Zoy/uprEp
7m07Tz5ZcE+PjPacgJ608j9VST6+b2wGYHuh+WTTCYHkOI0U3qlcKVMlHcuC67zn4lTBcfvOIImt
f/u9TXVHn89mVGsvQnPqqTdmP7vkelAbV+TQrA0fXTRdlrYhZTqG9QVCPO8us6GBfFto3JsP/M9S
fiPoi4lYSRclvRX3qK+wGTPOIaKswr3YWt98kRutB4o98W6xm6C50j44Jk+GxeXLikWZN/UU7zvT
aLqXK64SsMWrnaF9HnBmNZZ3uBaHLv5azSbGof6YjJIC9goeIU9pjyAHACp2teK5fj1wle+dj2C1
AfPMkufiXyvdYbVfrtLcUk+51obxzhh83d70ljLU/TLjXLQvYDxNz7pk/vCcObjDPsTrJBw3EwWw
O1Jj6nFlbeml5FlC2eNZzuZEWRSGCQ8ClREQGq7XM7yQmNXTtDRD0fVDzmeDF1dTaKmtN66LoldI
qhnzYybCZs4sPhsMfPmQ/KTey1wEg/VGxggysSkQef3Ftydxl3rBWt4Wa2dm0EvMRz9OlPyohMKq
ZOMO2IjZcdDn7xU7hEgxXtOuelOXVeXhgY0rNDB3kQBTWTn5RYCRpjx3rc8779fxj+y1Pb8PhrjN
v7p+ZeHz7CwtjS7jP8t6U3L+6Ba9M24jp5huv8TXpvZM85RaNhRMRorIJwyyEzH60yjfsyS4q2wz
fHHHIYYlLx59QjinSJT18IxVo7FDNJsSbNB0kT0k6ckuwpi5QYzLeZmRbgQ2gcF/6pfuEWKtt2YW
ytbIUCnAXts78CsricxjiSs2mfrUNIH5rsPZP7JL86MBk3bTV8jW86XqN1k6zcFR5Fbyuehi/+uc
2MBkQlVv+sK7GfAtX3Z5oea3Xu0nH117rHYlh9QWYo/9gKyq+iictNxb2E3HpHeX7sbsfQW8suSE
4+bQAS2dF7e4khfPlux83MS7fq/x992AtxIGqTDvQFbUvBkLXd64EEh3Ax4Xb9nWm48Uuunj6BT3
k2/O8qDaztm3SztvTJhFhzGrs0fgm+KZpN0u2au+whaKA2xb5K0+F0YIDGxDA2XeWa0WGJBjs9Gu
nzh0mpfKLZt0K3VX7YPMrN+nnrc+2hLfErRXA37F/jDfMeKwaXXHcpvEfvctU77aApM4R2sNYp7w
crlzk853tqnpVgtmT5QD246ZzqXtyvoQFO2y6pjs+uSns7VPXIb3cd0cTDJ0top7fMHKAXIvroXe
qYLwOO6W0h/u2t6JH8Mm9Q7A+fneNYjYIoxABwT4eN6dkfbthQ17OZJct5wmQ4SkUOXTbumUinqM
d6J2WCROHZ33NGaj/tM0C3lh3qwvqlJhsf11hfIjH2KtT4ggXmd/K23Qhs73Y0nU1qUdyAKjhSuO
k4NfRua0ou6OwSQBlLe+xKzy3xBo1qrnx6rIh4JBnv1qVOsTkP3jVZ1Yp346ueEZQ3SgaIJmV4t6
sMrfsD1+nNh+vzsU2sSZU+0xRHhVfY1p7Q1dmMRnBxkCe6qp2LNX/xt3XjvrXz/K/3QxH1Efj5Op
LPLMH29KsIaNhCLwfEXz69Wn5KoANbIh3P36Uj8XstAusdChFjcJtnrNAGqT0G+M2fTOtreIu2r1
v3BJr4NoDdTV+RCb//H1oBkRYy6wcnbc15QAEdQs26J0z3pO43ffj6AqJYUlcqtVtPJ9lvjra66P
68dvhJtbk/hwNOblvS7WlzJx+lD1zhl3GaorH88XkPIQNiImTJDWYV3zV4z7mEaDw0mOj1//gJ8/
UnRWLs/ZJHPQ+olgUFdOa85F7p2H79MA0OFZgPP8P65CKFYImuniD/3qqymA0Ks467xzgkkLsC/w
ph/8NoTuP90LDWUA7wnCqvt6mXu9bbWuwb1ctbVehkAHq5v/x2dCbJJt2gHdzmp4/eMKyFvEdw14
3dmKAeWJLmPNfefFXaeafTOP+jct3c/7F3s6exi35aypfq8eX5WN8TIxsAN3ir0XgckN6reRUmQg
6nQHqria31/nV79+bT8vdhLGIN8J7pagoNe3GqKmMHXjWvgrs7rjmn2yXyegWjKh/PWl/sMt8nHA
M6QGJ1nv9Wbp453KpUrrfHVAW0rwLo0J/4fCWfUFawc3r1/Nry/6n+4PKkgAmdOFaPqaODXij2XD
hhDnwmOSWpWIUgszSA80OrzUX1/rFeNo3aahpvouAdk+fKOfV1qKqs1kP0EM12FeI0XpElftm8VD
M2p1V2PZjDZlYcY6rzM5pFVLdwf5Yo73KJQcmosaPRhuZn8S2wmsGegKeWWQe03xm8fy88aLgZ0N
pZEdCV+H1wSvKnMn5v4Y9FoMZzHgiTMGb7PBeTlK+NobGVLW/+bp/Lx2QwhO1JWQza8cvh9XVVKA
l8A/4BMPDGrdOVjH7z2unbCq4FBEaROv37vMxF07FO0HLH+02Nor+w4GCTysNhngaVIl4YmDk136
jw8H9AYQi3EisHl31qtVb7a4oo8Bq77UAUW36cqPIkEL2RV2leEhREjFr5/IT9+mB7mf1QCUwyeK
/e+PD6TNurXoX/R5dMCfO9wCJXQE8GpOdrrxf34xcCMb2XnIVvOa9IVYNjQTSATnOWHOIFfSIK6H
dDmu2dAl/fpiP71q7oy5MOgu+QdsZ6/qojI3RNPF5nL2YpfGMsl6viwWIl3iry/0iqnIksPwADsM
TgRuzgMX+/EZFnaazR7cSyoIlXb33+dYBrA6AeDkKHeXRo4gIU4CPS2dUnRVRePbCrXAegzWjMbS
LAcnMCaapagTmPhd5x9XUlsI6sVMp1jRj6nNaY4nBDH3fYWZbvmbzePnjwFOcogQinMNe4/XpVBW
4fftl113vg47JnQoF1wDs0Niwof69UP7afF7ruAbcBB7AOn9pHnBw8nqxxkrNbVyCALmp4yEVtqE
YTENc6r5t/jhenr9rQaCjcd+aLH0kXlgMfP6LVW6tEWrXOfstbPz1fOs8awcpr5XQMTzO1CdVhfu
cz3P1m8WmfX6E4HbhLDF8yCYr0ITzoAfPxGnQEKKklmeBa7mJew9yUSdwamnB5tMtpmUKIxTc6J1
6o5on+tgvrJVkh2tfmHydeXImEMJiqjzFa9plb82FgNpaHB9+I5U6XUSR2OR3fv9YlT8l6bMPYYo
vhEC5oFN8pHsUHGun1dhcBgcll6J5vydP2N53XzvTjPQWBcjz7sQWkUtmLVjsqacIvK7dc01wdAU
efl2Am24U15vHGYn8+7rRRjE7PgV/K6xx2vcZGZs3gBLm1XU+e4QblJHNdBvHZzC/aLRmL0S5EsD
rbMzHqIiwmDQHeB7iLTFgX1oMyihm9ocsZ23tVx9cwrIdBqLVVGIPycVQMORhmS9hDCFAEMxfE7v
x2Xmf/tGi1uAVwNRHkIVEubtjTldUdVq/u11cHUtPsecjLR9WKx1TdtAIE0rqDXfQMsx+c5Fomjc
FzWH+SkJjPmhmXWZ3qMDh/acJ+3Yv+2QV5dbBNus7lqUTf5QawTDcBx60e4ZOzHXXGnHTN/r/AGZ
J5RtlHUahFe6+qvtVXB3VCtWKGoqeM1YafKHVzasi7+VfmywroEGZEnn5i+eUIPHOPFFPTR7r8Hv
dQsOAnJFrg9AeFAukB6wh+C/SNJWjOZ+sqtTO8vBeJzrjEu3uebUCk2Eme0mLezOelNNo9s/iMyA
M5rzuaT39Ks4gkICxVL6ygYbR9X5+XaAfhbppmL2eh0VuzrhC6qqkUbC8qfMh34bi+mUYqIZc64K
BMu1KsC0gmbo9GEu6GEJLApBGdEUzupJVC58pSBz+cAIVvasOyNTnA3XOgDMnq8Pg1CgBtgE4GbC
87EMjgFCYJTqpZ6/MTaM77H/Zdh6heDcYuDH2CkKBEda7qcsTtN41w0dzjvfl5W3miKY65qBNCiD
T5WbrewFl1m6mEWKzo1TsY2sHupFpDyXr6gNPDozmEU8V6tbMXNbdsNn7GemcT9jPXH/fTQjgpUR
aK+FROJQ2wU1oplSyBWJVcDzm2adF8+CaWt0Pf58bwBkTMGu/BvXZx6xyc1slnsMz5jvouRmmZaN
waShWBwerEPAjr2XoZVkb7uq5YcIE+xk3xRW91Bp0c4fkWTYBmbvvpvnD0EdzsOtOxfiyZOyIu6T
eJXlK4xMPlkcgSwHyUQDWSldqI2JRxSTX3IeMwZI600KXMG34jDNwXjD6W3/PYV53sN+UD1Ejk2R
jQ3O+XGMFDRiC3fluVAdaP1SAEruQdB0ACSBn8C5NM0ZqA2EvA8AyPQwyun7if/fOenv5qS0Tv7f
jt+flHB3X6f/OX9V3dfl70o4xL3rn/01KfXtP5h4epjxOGtgLy3EvyelJFC5/BPQgzUt6gc1nPjD
RsDE6eaGiDaREPx7UGoH2MCtxkz8G5MijEblH6jhMIF8dXyTc0VFwrwWbzif7u1VoWq1TIFsoPoj
GQQZ3DBl97sFhl5+YcKGL42p2vExcbuY3MosHU5jVvVvSTwdy0MuBUCsImcAH+Y8ZIoWDyiqB6b1
VoNgBL6Wk5HK1pkHP69AOsMWj5fZmPAOEam9RUYfP81W5b541fipEAve4EX5NLax+9jntX7bqfCp
bhLGkVWTO5AQihiHY4HZs7Jxgh0gzlXYKQXiofPQsfZNb76EwOxMQYzMeqiqKT93aux3hDhCQcas
iCmhb+wc15/vEJZ3W2EI8RBjNrMrGV986yxVmxtCVCGOjKVWJ6YfuJM4c958skcGT3rqQmxqiCq4
PqhrZ7sG1fP+M3b0jr+exKiIf1Q6OARUhHUky+Gkc+lEvj3wh507ddbWIjYHJ7kyLMP3o9RtElVF
YL4QvKRvvWYMcTnH/Lc08Y+FLKpOeGVxdRHAiq4kfqVd1oeMlWp72KRAUO7GyTJ8WqfO1kclg2E9
PhPjwzCQWRX0DGU22CaIGxV0oXmYXFG8W/LCx14pGcSLgkoOTW02+a8VZTq/CeAZftPpBNvcbuMz
XvTpnwaJt3cNsM3h+vu69VfxZatlgzsY0oECatvm6sDse3417U01VIcBDhgOEHgD4xZi7DoiYnZM
fId04/eZdZMEguN0M/T4Yd9wfkDDiQtB6pmHbtXepy7DswPsxBpTCkSK8NPr/Kyd+jQqB9FCL8dh
32eJ9dIYZuDtRbME5oFPZTXdLfkWAiLVJa4JpAmvIZxd52Y4ArjuIyPJ4p1iqvrIzH95aZu0uwkq
O3yStIn71GZktgUpsoliHpILOT/pe7msGzMz3YvR8LIDT6KvyHtMgsaam5TaJTxQWyTeg9c5m9xt
+2njhauwVDb6g66m5YBxfAh5xrK/TZ5NDRCrsqyZCwBZbhHuZCSLSrNP7/Ki5r8FsbLZezVWAVbk
2CNvmHFi7WNTkeTdQ0zgAIkBUx7ZTLCxkzXj29KD5gDZYQoOog8FvJ/UJgcsyA/EGBs1LiAp6Pzc
Z2VwyIXZPfa184KP/HBTuub7KpgXDDLGltxaOWiD2QnTFXj/kPI7ksH2+KDH6NOsJiLdujonBIIx
rhwC9Ubror7vPI3VimF7+2lZynsMdsV5QAaKKKFNdiXEg6PGeHYHX1ufU6fNIZNZkx1NhWs/z8LD
RaRcAgxrFHbFE3maRF7mLAwLBI1CLs73Fb0NWTb9amOK7Uo0TJ1xaBu7ux3sUL4BdsgvlTG5972b
WDtEQf3V7xT1DdIUDGICI3RuCuqQYTthHvMyokS9jYUgKEhJ+bXqmaUvvHrdEMNU0XlMAD013jSL
pKiMTP7mk4YCgRWYxF3giFlu+0h4JfkP6GPS3ZCONk5ceaWfZ3cxsWpqEZzYmNBrs6kZD7vLwWp9
THUIe4JHiCLENHYVHAHMhoueUANmKjt4AC7GxmwUAohwMrej5y2XKW7qtylDvvch929TsuhZngiQ
8LutpxPMs2OZRug91mJnCvJ+U64V2MZE2hMxy6jpEKpGRXDB0ieMT0wdzYXKI0uV8jLCAMUxmkxN
pl+WhxMSutgIztVMulBSYaNS4oNA6LLKFusEg9q/q/Foe8qJQCs3g4WzdzjN0uYSRY8YJ9Dqnl4i
P/sVgCO+yvqt5Y3sSp03xB+uO0ub9zH0yDI/FzUrFIaHML+vogY58+Os2aMUxNutZ5hsq7jZjewa
CyeMqr3qMOM+vToVWQ7LYbIehLteqE/VvK3IR7WhsGACPZmM9zeIucLqjmN7QWiQ18u2rjUkgqHS
tzhYu9/R8v+WS78rl9BdAwb9ilZWVV+7uv/0Q7X0/a/+xSsjeTNYnaphj61unn8L5Qz9q12t6QVX
6tiVcvYvXln4B5GVNspHRmgg3T4Yxb94ZTZRnjgQYEYAAHgtv/5BuSSEtSIKf4M7TDRLgWn5FG38
QBOF+4+Ig02hU/ZOZV4q06jTdiD6wTO2RFfERKSJudnljo2H92KPjdrPBmO4ndf09td5Lig/Sp1V
0HKW7hY3cyesV2Wffj/rwnHeiRAwajsRaZwEVvJczsQrZInnvh9JyrglV6y/1xOhWRyl0oWSCXXy
Npn4l9HozWFzMGSaH1UvK+illA2YK74tVG9/NiZCpi6Qd5CaOZ7V34ySFLJnO48H/6bTa5D0UHgT
ibcOleCf8sp1szrooR7rDmfwvV7IDtJ5t2xtZdpYK9rDB+zNJqg5A3GVt7mdERiAuZXf7PP1eEUq
VnqRbWHBt2vI8X4W6YLPFnQhHalMMo0mXpUwC1W3jx4k7lPn9+kBWc2fBTDmLvOzNW6zRbs5woI4
SCt7WvCiv/ckhC+kR4t9S/RTXJIuiKN+X9m92iiUwrteGJ9Qb8+bwEQxdqK5pq8mAW3XMinhZMRe
fste2LoICYzuQZiFezuG0HdEP/jiNKBKYUiiw/idJsb5sfHd+En1ixWc8CW1obF3jVuQleDQyPoq
li8jZu87w7b8KMcDiWfQjJt2mKuzF9bFpW98eINDOWUbgKAYKt2yTJd+6BNipJMm3fmZpx/aKnEy
8wANnFmJQMTXK4ZriISOi5x0tWXWNqaRE7dyH1AyH526pOLRNvEnujP0U1j4iCLZBf3s6FAIFe8y
FQzVcxL42DLtBiCJ2dhNRLl13QEqyWJ2pzRxq3JTysLNxKekw5GeN1eIjesWKOk6J7LaxrnT2Hrt
ZjPG1xKbwhOj/ocgjb0doWJYpOX1JAmLJkbMqdsySil2cBjEk31TaINzsHMt0vZ0PEZqDhD7Ebic
zyggXeuUDOoWbZXcoL/e+Fl957S6jbB3PxALEp9pFyCC592zYaRvZyyMNorL7BM9c6qNywdhTnoP
4yLex+PyCPmgO7XEJKHiaeVNWxomDGon3/dxa51Dg/Y4B/3bdQYneenM2dlh8rafgpogsWLRJ7Nl
aVpeYT2Hi/Wx6gNi/ATZ4zLtDWza5LivK7/voTbb8gSI9RlBT3FeJYuXFiLHVuvS3BEodoBtFHVO
M+wdBL05fKxtVhJOnbRGaOAdxvmcpOlXV7cvOISSjAdZAzdpE22uo8hVM52A5KhhSW4qd67wulqa
Ax77j31mdBtRZ4JT0KUCU1Lc8+vlRbqLoeBp9c0JPuzwlfiGZRukNg+HxXZsmxFDVcrWKtEk3rYt
Tm7uI0qrhzzIbrSIgfEGDl1LP2XEuNdmF579ZHroQvIgdGltiajbJZKnn3hpFIzOc9e2h2CZbyVZ
h8Q3DTD1m6LfjbFGKhg77zys+jYTwuKtKIuvhWMqAiwmD4/ZdHiE2n0btEJEFMUINWHhzUsW3DoN
LZYsZ4g3QSiQ3ACemKRI7spZVXDJxolvq+kQz0gYK8BEXWSk4XAMVPFF+2TQg4mGZ4/t8jwoCEZz
bMu7FE3LEdOgdMuqEG+TtH07ym5nBNyUrqu7OXDkp2LdzfIh9hu6yM64NI3lPGRW653rpk8jXhgI
ELJxjPvSF9PoQH+s+Vval+KY+B2IbtYWG3KllsiF53XGxgmxLNv6257iHu2oF55y6T/EnnoLa9Dc
s00El1oakx91ude/Z18ZthaiU5Rsdi/vJHYBUdvn/cHkRe3Nuh0gALnpgz3P4a2aTcigRr91ZPmB
XCQrgsGEBWG5r0i0XbsMf6Orjl64YnfBSAzDcrkn187m59VIGJ2MLK6U06GNI3xDw0Mm+6eiyr29
Ver4ccqn28ZoUXCLXj7DAn52E8TQhTF+6nT4gvzgRO4GMh+SNAmYLYh3tKZ9N6lT7clDaEnkU7J1
7iyRtIcpUF8qd3F3rtLd0eytpyb2cz7gHOJHmRbjxW0n8y4V9sMQNjdFl77zcotoJ2IUzJo4eXba
HR6yH51wgqnmuFG+7qWNEdwHnX3oMjk/zLw6PAfHBA2hp4OPeZyIl8INvK2yfZaa4QDw++MtPn27
saUWDax+746tdVFkeG7asclgGYZ1GuVLEaCSGfQprftj38jzmMX5gQiSLEpCAxUGAY0cZmhQ4tDf
BJjngaI7g/PFMXhfaAiN4A6FHkY/5ZqS46v2lvhDI0I2X++Ijk0/N7PnRJM13MxZy5kwFc/CGY8V
AZbhqDlYZYhiV/WPI2NjvKLLLyP9RRgsL9LPi93I/cCzrPMI7CK7jAvqG1WKPVL7wIoS19V3M5lF
BJzFbbMdAK0vbuYm+8Wwl003JPaHuB6aB4ZtebUx4LI1uyBnZxpLu7pPjBGDwFqRY9VzrjUEKR+X
2pVbIUSzr4ZmwA2giiHFWmC9g0kOoG2g3JjW45kUu9oLN0bg3k0427+D21q9MRM0iFtnKVDcbxYt
hwdAi+AUdrk+z6P97Mxm89lQo5Ec4xIq6d71J7vb2IWYQFsc+ukj5ywdXB9+KY3xXqQ+gj5n6h86
t7qfKsMAbzfeltjQvMG8/n2nbLUfZq8+kzn7Puic4mnO8rNlANkw5x2BW4r2I9urc5xAnT5JLdQO
2rg62bNh7SStxcEj42YTgBhEZe5ws934IUySbleZgXGbQO5+h+PytAHOCr55A9mwA6zHjZvaxac6
8JdHfzLAA4bgg50jwC+D0n+HRCjbGrFnRjgOyydSu0zop8yaQ5+uybbxoZ6ddRHxwla1o01iEHRB
1jU/LwHw3ZXyz0blnxfT8B+Q/ozv7Q7/CoiLd3g0u/hwcmT7EieiKMiUkzJDUM6mMVVxwW+wJkVp
cKgRquRWWMWxz+M8Iv2PxJkhrB/gkrZk+QXp8JZg3WDtzdv3hg6Pdb/MTyMmzXsRZkAdISGeN1Xf
/9nmwRd25wLzcC/cAnkPz5kUFw/g5NCEGNC6cOJ3+PFyQDCL2PYW4VOpazGtMmppQUy1IS9bbnuD
Yhd5T98tN6UzhcepFjORme2XIilFNMxFRqAkOq5HNsgOfv1gF8HG66e0ODh4Buyd0sk5vDqj+tDC
9Lok6I73BbUgCkFlLyBOeAbgsrnYj2Vqi8/Mn7zPTlYhVNJ9Em7iFKNZWAY7xoQogtHeQQ3HItYp
x7MP8gGogcWmbb2JaVRs1m2liFpfsZOSygOH42xMcL2IBWPci4JSus/LMXkMDQpRcUuhFZXky6lQ
nwBv/oT14x060X5m5oRrOBQjTIuTlc9bWxuNLgzLAWArhRWzdPoNYbjNtqhrSYzc8HHsHax5dYP8
ljD6rVvgvKviljMwrwmQrzAwiJt+gzSgONpwMzepktiSmtMuVvadTKUNs9pTh6LxgkuWosyWPfFE
uR/CzE/3xdiqB5WOzsEUn4cipWiCQrqTZfzMoK7cFK21jQ3Hxl67abadq7BZlTF8t6Xa+W1x1BXf
Xoln9AYukohqo2rIQBi3ULJbtpQMYDLA9Llr8b3XefpxCvsbjyJ/bwY8ZkITn/H3rHdEi0CmzsrL
5GEnLEWA7mCmPEQOANaT+A3nYlGf6v9l78x6IzfSLv1XBnNPg8GdwMxcJHNPpbbSWjeEpCpxCW4R
3Pnr58lyu9tl97i7ge9mgA9oA224KlNiMoPvcs5zauc+RI+7I1j0o6j6R4TIpJZ7y11X0qtYnUs0
E9aRSDfdunHmdGU3rj4behrI+jKsJ3RKuNzxkj9OXcvOiXAv8ukMaCZCE4RZI6dN0aCtrLxmGVku
j9DIEZEzG8bjGWffpBZrMfkL0GXu9KnwVrPpMFudgvjRF8UVHGTnWjug2XtVfVIAk7uVtpsLNClK
DWnxkQ64Q9p0uxR9+aidPFsXkNO3WNPDjeNQ8FgqcEGC5MWZJHVrNZNfsGWIr669IH43W52sQzkB
qRzldKdm3CNh64loLnwqHwFJlGHUdTXNPcCKOiqx0UYLQw/WTOZ8DdL3aLADwFRZM6sZBjSLoT9e
IZT7VtNzED38agXLW9J4O1+0jAU7HsVWLhEjL3Bh5LBByL8r0k8jUP1KeBdDYJs3eyX1rcrsUzWl
HJGpCiL0nua2aWhx8R/YO7sbdlbNWAtL/YkAKB6iuXk0ZfAIxcZe2dnyNvn9B/y297qW3D+1DQ/r
7NfxYz0s3YqWKvlqGKRv9sS6YRFeosT2r5YweAkaKNZhWO8kD8gVWeYk2pPatjIqU1w5TnOXj1Ro
RpubEfw5soYl2afAp2sAI4txS9DuEKxkOS08FvKYX5engUKt2aTbOQjag+YO/jrr9LstoYja8Tiv
GBC3MIEcWPSr1C1fizov602WifKax5aDyQCHMUVeDbXcSnV1N+JE2Q/GBAMv9+Quz4xER41F8mhU
Qyh/tUaBs4F9MY1Oox7HPigOA/PLA5W1JHghrXZOWDlbwEfJaTR7b6ur/mHGIoq6I7wJgz6/rUC+
fLpZ25+WNPOOjR1c3LGzPPbgQ7bu6OgHp4JIHGjrjT4+P8vKoclPTKa3yUBcXJ1c2Sw5o55V1Zkt
O8HRyzTt7JoYhnygYxp8x9h2CEHWOgNeY1fI5CvbWSdYLUD0I3GCN5msmW8wqrfNG4C3OLKa3N5Y
aRHfeDir9n4xvxPTHq5Ky8fnVHDFKGzPVV9ULC7mg6sHnB7jcI1jgdKiTfHuyPArMNtsrQIfq0yZ
4mNq3IpSSC/rUfLybQgCnO9O4k2UfHT+W8ci0rWbrAjZSb5NiZc/UDse/LJim1SUw5bjyt1wos98
9G61gV4B5bu5oaEK7nvYNzvaYaYuuMRfIQaFVNOOKc88rnkSjXQM13Mbnqq2ClYNu521Ffvuqpdl
ZKASWNVMvGEetSbA1SLbw/ARkdYNjJWuNU+dVN2xre1PtfTnGeX66tJfWEt2LTjdNxOxq7e55mOs
2TDkobQ2oijGyECID0Ip69YSC9xpdPLbzMIPIuvynHj+Ux2EcImkUNHUcPu307SthLlLRmYeLGfo
Z9x0vsRP81J4XfCKdN+XusF80Z3nyzZKzzGiABsblaLXsuwqKolAXI1dyq9HyCLRihF2LE5l14z3
aV1goZONS+EyH0e+qVF/iaQ2+44z0hV6TRH4Pvj5O4Fth8BRtxNmtQOsGGtNG3niiH5q4qHaOv20
od3iTkYYEXVDC5xaZOb1InprF0CQ88KFBy9rcoxu4h4w0SHI+80yeDJSCt4/zc5SPSvHYHQyjmOw
tVjLc3beW3My8xuxAJTeSPcVjESu0BLi7Mb5TaomUwHYb9l4hFpELedU76wAwrs8MfggA3enRpWu
MWksj4hQb/0l7NZTIyxyU81t17r+ytE69yKKZYNwXX9e0eTkD5DHvgdCXbeLdZKB98bqFyHBWyfK
Xd8Fn3qYG1rdDBC9WPKoLcO1yqtI5E2O+3v4bDqm8oUhv6bKSDfqopa4ZABgza8ZrATMS5Y8TNZV
xTwgFQulC1kCeZ3f6pQDOmp77U04oxz/puwH62hQ1zc4kQoskgON+aCggLU9T3I8gmR/m43aVO0E
EyrtfKSQ3gkYwwmER+TlE3KXSRb9lkkOouWid1f42UGasflVPbEai945kOpDvOXgw7JCoRnhVOtW
yK20W1IeQyFYTVTl3YMBgrzdlgEGma025KgjG1VSffLoE8BLKasn4cIJhSLBmGvkxg1zB6Jqzase
1/B7KydfdgRShC1Ti18Vev/VM/vd9/r6rfze/q/LC39QXHDOpd3/+flfCb372/teBAM//cum6rJu
vuu/6/n+e9sX/FVeiIC1y5/8d//j/2APxav8y2k8kri/nsa3bcb/mib7eR7/4+/9No/HsY3KgME+
0VPuxV/xd/VCiGP7B6jXQtHwt0G8zf/92+DdNn/ByI0ZI7TwgHhIDP4TncIfRYahe5m3Yw33qU4Y
W/Jj/B5a2ZtdkHZDmiC5YmljXlLj7fxiwHXYyIq1maT6g2AN9dEIHf+LTCUWDD/P/JFuumB8gZN6
th0iNv/DuzOOVi54JHko83o5+wnpzETv8r1cSvwJbpea+065BLhgb+YhKIiodWBRWRXmuXp+XOKe
YBJMm0Snc6STPhyKGR2YjFGLM0WUa3++YIEaRAMwefOsX05xxqqL72XDqhDP9DlkYbfnp+SAnVP0
CNdDWg3f/TxAWKgyYuF1aoeYo1HU3uOk9SOdx9MOuQD6rUuadGOn885HjHwE8MV18yoChfkx2dnH
Y4W6IayWLYYe1p5kxBzgTOU8bFKHen4P6Sbp9RdgLL1xDKjwBPUpn9K3IbETlr2hT2VtDnGSbco+
mZB/ELjkvqZmSBbGJbkXJmLd2WglVyP19HirLP+iAEiCMbleQiMNtrWcRXI/JqaHJFeWylllEPI4
yVvmZmsjNW33IJzLn0yIp/ZfJi2basfoFAEyfGF35c0pp2YsWhzAYgwWOyDcxhMJC9DSg7mBvbxK
3stlTm4Gf643NcnMTKj9WTUr5lXBy9JPHatYeEkbFIL+rveWdce/XcSSRMbmarj2KVnbSJqJvS+Q
pNIDkLA1xsQO6eIO91uxK3VpntG7o7wLt40egjwaMCecNBWJchQMR+yw3DCNb5JUABTImMP4bvDm
6ZEHqXwx01mu/KJKIxunctRl0v1uVFN+j+iZSKpwUusqNMJtSjL3oYMC+pq7jG4I3IZs7+vqkIVV
d3RikPdCFPdwwuTdMOFcXPlG4oNnUjtDjB7FR3WYwvnB56DVKyMM23f3kkJdkiy/hq6THWTikeE1
duUJi0O7afEhRzjYC6px4q8VcMEdaKrww0skM1Ad6/wWQJl6A0bnCgqQ2bwO54CHUwc19kh2O39r
NivzTrfMyUellifbKh5yo7FePdBZCbwp+ZFZnnjyAr5Uzmg7W8oJsDC01gzJAe5oe/wex23wtjC9
3IRNbc4rzoTujRHjJl9QAIp0RHnRjKfBSd2bgvyWrT0s5HF4RELsNdrBA35pDzSPL16BswbXAqkK
JePYHQDLkMXtzCEdRt0+tAARbuzRrffSLu3TCFnrGqMxezUojnfkZgDdG5r8RVVp/sonWuymqbdP
fb0U+76qmmu5OMVHk3RejMwj8Y+Ztpdb5XYDTRUCAgzFYljFTeBT0XRoAw2Dsb0BPOUczNq+CxfT
IyeDr8S+mHTM+iDIsmNF43vTMxS5GrSdPU+tSRgzqCbz3MghO3epVA89eR5fsswDhinJczKmLHxl
opo/6cHrTp1bh8aGYXl+NBd/sbaiTNFqmGF8aEja2nWLmSCjDoOtVoP76Q7kBqEBn5+nnDRvhqGH
SjbloXPjMxihak1wF5qnHyu0KjlYYXOaXXNmrGpTGDv9t74aUXXKqtibmBNWlUu3JkRLbG5W+VsA
nNN6mTz1TshvfzLVmEHPmRFrVc54l9e0vakM5n2te/sOF9X80hPl9QHwYbjjgsQ3U930z2wBRDQ4
I6TLtuvWdTnl+xFYx65xco+JS1/LxyZDD8vHzrfFGNU29GXzzTbYeixByfRiik17M3mTAwxRd7e+
wNDCdHT22I6gOwho5T8XK2WNY4K34FamkWLg8UCW/XAm7+62YVZ5bdVW8mIFfP8XN1TbCZXHsDLn
zDx7mTTPYSfDa4Pt3R2w154HBTjiq7oWZFwV002h+qZYCb6ouPkSYmgYMpdRPHYUzaimj01NS4N5
k1QyEF3nXjEq8m2OGiauoDLQiFrKEV+8mQVbZHZGHLXKmz9AFUz0qkagIXK1eb5vyfB6Z1vJYi+X
R54leMNUbX3NadkPRetixkFq9CB03t4nfudfI5VnmNaj4gfpJdVjW/Uh42Z/OQ8Upm9N3bMmFmK8
L6B2XZaBrX9VwRT+hsYlnyM03UR/Ve54NJJy2MWtGK4H5F1Hq7Au9milnkYirW5RzMTr2UGZa2dT
eseTDahe2NfvQVf5nzPabJYtXQuXIky+Mf3ILwnpzPII+BoJGTrNU+uuCc7tGDbyc0ah0dIpCJmP
K7MthreGnKQCEAUYEEKwDSS1aJCe4r5CH+hjZQ/cMosjF13XZ+UgF2/DQT0HSeV5G6dOync7SYJd
pab43Is4OA1BRdbOhAolDQPG4pLAptni+cY0ryuuO8cMb/KgbM9SIHrrg5bhdG0QF9UhC84dyby8
8Olkh6p/Dhz2KlbDbJn1ocGevrXH/q5J2uBqMcL5O8K8or+EpPG4DrnGp2LsjIc0db1XQm44eiQL
HmpuwHSXQ7shF2mJY0CCQX1zkV5eZ+xwOZYIXZRBMQvUdG6w8zsGdNwTI7pPGI9gU0RaR4QzBW8S
N9/WzOw3DMP12UgqVIQMw1FFT/bV2IUOx+Bs3eI1MCNCwgFlui1GaVvslg4o7Fxla4CJ1plcrvyQ
WIgzdVrVt3Vi2Y9+0A2byTcYI6va3RlezhATM9UG64aFuz5r10ZtN5BTzPbOdxPnA1VP0a1E1yzr
fhzCL8JFlFCp1tqayL8fSJRMHXrVxrmVsSIk3hqm8K5IKn+Hy6aORtO+CmI98rGXjomSghGt403H
EBTyBnm++p72mdWR3MQoOu6Uv2f51URt0c5RFc/tbbMUza2cG7UnutPaTzbDB5BoRjSOS7jsYqH9
Z2oB62FChTbDabX9z6A0+teyDtxtLJsXVxX+xsjDO5SFbc7vZ3bUHSRV7i2OvGSVdzlhV402Dh7q
JZS0jGxjHtpq+cgaXZLTm8Xj0eqntVvzeJsZYXFrOrRTuXRvY2rTrch4WPeedHI229rP17ZaqD9Q
Q/TXdtIrmm79VJm6vAFh4qA9ZF2143lXbQcSmpgQ0JYZmfD3Vl0EN77wJ54KfvZKgeYxbc4ZqKs5
3vdNHrPFlqG18oUW8uAWiYi4s+Eo1A06Be1MuYuNvaZ8HVoAD7R6956Gcz0u9njwzBn8g1QsSAt8
Xdwcoc9YdUmZfkprJ02OFcQ3FNMTlSrARMscvwxmkTyasi4eHYsa0EGw4ESsutRNI7vwtEiPaiVx
44PpN+hYYEDbaC1qnmCMq+MDGThMiqBP5Me8Q+LBOk9kPSVmWO/pO5P2u02WZxuCrcB8iFSBSPQr
1M8SqWSgj0D6FKkErX1mQAu3TDEEhuVGRE2ipmNajcsmofB/WZiw5473kHikmPVWdo0VU/BbOsdS
+uJrhmeLGUtRRCpGTrHyS+9FLIN1mA2/Wg0jiuhLNMmmsZc3nc6MTYy7oGGYGAJuXsPhTxmjsx2q
u2rcmbZB2B6kyIkW4ZQVApRmnjzysYDyJNcJsWvYr+2C4sYoshvEo/a5dZ1X0bIUnYYORSTavbWU
AXPIsuDClCN7iJLRBPqsZoXBAoFnqgDy9QhiE7C+LD1u0tmxnmwN4SMKJmjkplfprcCaHi3GBHxI
9vZ6qWf6f6fEI46Mesly+3U2rImhJ6KIMgx2Yez6N5OXyqjxKuwp3H5vRutvwB3FD6CbvH1DjuWR
4bl5TssiQ6Q8OmgKNY85omkAL/qQKtpuiTAiugDt+hHNdpdcV2CHtvCt5xvX5JfLg2KTLV1Jn9Do
7lf99+865ttfZV//73yXH4QzC9EHe0NQYwH94c9taRozukD/mh3yEoLxygB3eET4zSnt9tL74pgV
HSm1VMUj25T/wtNKb/17JRpdqWd5pmVdrOy4Bf4Y2IGSjC3M0mQHMdX6Y8l1ddVkRUpsYSjv//r3
/IPn8/JWZHPwz6X7/TPLIUOJ5cG04q0aS1UbviMzCB1sAt//+n3+FJJ2eSO8iyEDBxhynneZA/wu
nAJtJiRR6SeHnqSVLZ7rC+V7sjZFlXW3SkucrQOBEqCfnfKtuWSYcaok6Y0Rp5fmmr1etfnxI/1X
T4bO2Yeu2/qz+3kW9GO+849B0f9f86N/peYkbRAf5B+GR5e/9NvwiEwnAmUQhF8Agdy+f0uACt1f
fPj4v1L+fhsdOeYvHnoCbmjyKLmnL6/z2yjJIxsKC7XPHzAD3MfOfzJKItzu5y8OTlWeH9zIbHTh
oBCT8fNNpoWXq14lgMhcky0lmZfe0K0cGFcMcD1neDWT0ocb5tb3WTNX1xfV5UoF8LeiKuzzjfAz
80veyWXeaGuSNylFDsnzBmCk0Ne7KczsIwmuAqla1qi1G6BL594kF2EVw3sjH9tNT0Mx1ldmgtx0
VVvFFTmM8taHA74rzTDdxX7s7xxJJRklpRGvW46T3ZKl+oC81Dv37WVUv7TkWts9dtNVOQbWaS4s
7znrrZqgBtI7I06jJLLTnvxS47J+qur4vlYO4Y+ZMU6H3nyXcqnf0JcE50XaMUXaFHQ8h3FzjmhK
t/CevZsxngJ8oF5YmMQY1OYBAYWzl9oyPkaesJ9+k4U3dl4FyMJL/T2ZrFgBaG7EbZY2PdHHtr53
Wmc85tI3MX5yPJeRnVvfAf8idXCB7CJbs1nIg2S7TswqObXNYnzQ6pL8Rqop1sVFVYc5Uy8DE5D7
fLxgytJgeEybriPuopvYUxuLfr/w314YLUt6eJfFJYOFvEcTFYIeCCrgEFh8V5aZUbIDY/VZ/wr9
pvC29kwfxmeOW1YTJGm8k8vR7cMl67aCVuhjIcHmKjP1jbEk7lHqrjnqeFlOTVwMUeX67dafAkw9
muU1Avq5tzQfaiJfkE+gzOIq9bxaabTMs+yCwBQ/Jlu99PhFp5BNjYh7uKqusc9dM90RAVo8QHZJ
n2WX8ZBkPGezB57qelPS5QkUJfj6EV/ZEuAXNyDaR6c/9064tFFfmzaB7wIyY4q5YVUkqD2jsa1S
Kgibqgoa3viZoTTjuT9d4AdVgYG0IQbmNoNjt3LYKV8lul7W7gLU1tJBeW4IXL+yDBuHlixHBE6M
E1h2UIomT+S3Wx6tSeK8q2l0GsYvLsvjgnU6YfDlfmkWvKZsDlnmBSCxoXiFd0k8p9EYGJsmLVGI
zMPa0+51VoTDR+Xb8mBqdEhjjvpzPbT9jOgjnU7LgmwQj2ZXPYZ1Hr8YpZcYRySeKt+ElS++IShr
sUOZY38/LCObtGGW4rVjZspmsFL9nSCh4avGlkyCzCjeJKoh9p5zN9+3UMGCvcOGF29ZQFmYWXO7
CkubgUDcpQQR9rGwn+zBTE/ksDjvbI3NasVIck4iXzPzaZIq+Jr7pn+W7jSbjNdk+LAgd0MEhmoZ
cTWit2JNT1dvg7Qq3zDhho9Mf98NqNZrr9E2Qebe/N1tNFrpVoi62gBXrl7yhD1VVOic9Qytvn7t
fHQCpKLkzSGI4UWjkKLo7RhiX6XWhPCh03cMITEhqYzvM6scENc8SjcBDvGIvSvt4dC3aI+abE18
Bru0sVNHWQv/6Jot/EU7zQOuAxOUuu851tDU+JERNuZuKJzs3hoMd1dnppzWRghfGU+VNl8JgiHu
3OFEHSyzIaWnKrOcJrMpLmhndY2qCid6WNvdPaBmhwvrl/kzudtqZvWHZJITLe4PINvRLwbG2Hxl
Ugv13AH5sCeAOCHa2pzbG6fVxkft+qhGW5EPNKEzt0ESouvJySogTNxxhq0RpOorccjjd1Wk4+vs
VOJs00WVG/x0wQw8e9ZxFMa2oqgNY7kOrKbED9gOx97vQjMSZvMFn1Wzpp4aUQzqDN6jVGuv8o9O
M3eEdleMfdO2oD7N4kMuOTZr4ajdZJYPdMz9rtWU3xlrDQQwGrobzqC5Qv06eBuwTcu3BbpfuRmE
p0iA6Jm31ukAu9MMsDKZRJj3J6dQXtWh+AV8/rwYCUvymcpcmi/BLGmXUfuwHuhe8Nm1+U08MSe0
wty7ETl0RRw0+t4rC/Mer2lyy7E4UZPL5UA9/cSys7pXuELve9HG1ooYnPhphGP1YuNSR23EYPSY
4v5/Ci5I7lU78rUKSN+9NfupvIVfy4QkKd3LkNoBrIAqF6EGWjqE2hzbPPKiqZyz694Ke1RtvqIh
bcvyOg9NflxPGltBqg8XBmYCX3W2SCuhW+8KeKd3g87bOrtuFSMFWLr4ixNo74A9bnxgIRjgrx9Y
sdqLMd9URtKXu85QNViEOb4O66b5gnTZP+D4Mj9QeBIxPWt3Bw+4306xWr7SIU9EZStj2SeimNk5
zuhyMABsVBf38BFdzqM+E8vJ6hb/kGYMRcoxv1VFD3BRWfZNXOMA4JCV8f24xBf5q3XWU53UUbU4
l5jtvr5NYGruLtfzQdeTuArzhfG0Y/i7XGnjRsphQBVhjXg0wiX9FnegR7OJFf9KqwkMsWt283Fm
sHlnST3uwjkMD4Po2ycd1+UtQ/Zhz/fJm3EXkE5lN7C++YgS8IvLPJtrXCApkgg7VHejbZZsOnI7
jKB9ik3qZuY+V4Vzg1whPkN9nw4tD0ZM9BaBI2HwYdZZ+CFa26rJg3DVS4Yu7KuJ/+7Q1kazg/Vi
BLTQHDXcfikPaexobkQWpb/NhlzeIqkdvza+P65lJ7xXq86CG2uu+Oall0MTCJyVEbw2ustGa8uq
v1Rz+AJxFerlkBI6Ad1Q9SKCt2+lzGDH8DUzYvkF8Emrbj3NVnNv+/BiV4vnSRe0q1DmleUhCkKF
KCpTgcVNs0skVMiVr61l/qJVsp6wYs9bO/X8bUMKYpSC6IyjPBnvFmEhpu+IAS0xjhrpi9vYbvaG
Y62qotmSprvRIxYJ9J3eZZd9FmKihyaZQmZmf+SWtTTy4qFiSPCm4uWV2nd6Rv9ffeTDZD2FmEse
hEqaI/jaB1X586a0FYkBqm0ivydr3CcpyCtwicb9p5Olb3nnvfr92L+DOaSCcDSGn9btX/3QyPee
HxS3ShSb0SmNKz4cMBC6IaYdGMenvbgDU5NGSSbdyDqhUvYZIc805Xe2O+LyQxOaqlWjUbc+BF6v
N+ViLXcpkyzYnWTylsbqv1uof28F7wfAz//CEFdX3Vv1Bzvcj7/ztw6K3fsvgG08xEg4/mGq40b7
LUZX0BXBJDMhqQuT0RH90j/scKQ+8J9AT6FPZTDx91bKcQALOCDbabHg7HnOf5Sl69gEA/9+BmFC
ePcEwwfQBgGINDqzn/r1BomSFVPM3fhI/ShSjBIlGLglN3KVJ+e9DxS6QnOUpDk3ot2cE6sg6AVV
xbc2xojBErjETgzlWU2HdFHIjdgeeB+LtrAhVVngoMlt5qsagWHxnC2OuqrbxfyWE9uEr5hQ1H5l
QgSYL0XQYO8ycg0eser41qFV4TAc0QTr8awZNG1S2C6UTUjisGF58tww7YhEH3crRF9XZj832QqS
doISp1qsNTKZrwOVPKd0ivhpmNhqzbAGvgPgQgczw6PehgFzhw0LdNRVjpdm5wI60IFZvb83dI9r
vy5zVCxZNd0NythZJPWsayt8HqvJ3qVG0aGdTerLT4VI/nlyOQ7QOiPgB7GckvGh9xeluhCo3Ii5
Xvd1kbOrgnHl8oitmHgwq9Uts7cYWc6KT56rbC49rZeVuUcnX9rbthlz7zQK3/3giswn2YZ5rB8W
r1kOAJFbwzn5mpScTa7FCvC0NzU7HTRpsbEmazzXuVNkTnGR7dGcV1t8FuUgotFJ087e5yxq4Gzh
ZmmG3j+xQwf/ukSC6tVij57KniixVZhoCLQHUeI5GVhdhDluI564wMx+IIB8v1k3FsPJwbbEfduS
YYRC2Ji+UdU3+WeIWPxzjk0WN9dW1bql+OIjvd5y4F9YTVCC/JdmhJvL6i4crkYGm0cP1wIXSss4
RRrb54cM+aS9IWXsjsKa3MuM6jFO5XjTzrgmzCzLuS3Rj67nBss5mHZxDHJZbxJ80tsly+RO1qTV
ZM1035EMliGKLqx1FrLWiArVJccgoCzHps/VJmUyiPcsuxGeFfbsHsrJ1FvO1/attpriw+qUsJlT
th5yT3XZkQdxgMq5yzVWrTYUx9bGaeDYScFYFoX93qn6r2nuDITj1Y57a3AFXZqwJvmaaMckYcUp
t/g9jd1gO/gFebszCoVmh6d6uqvqTlzkwlSVJCv6KK0CrPXSMuXpYtVBbYfKgirXqw7DaNKGdXFO
QdQVzhU4quVIFYZcLjfZHfU8mUBvIBTBe9IXybWXMplY9453BaAUHvwk46/UBOEWwMJAV2k7G0J9
q2Mv/OYRTBYxZb57d7mzb9BqmGsmAngLlTgvOQ0lD+0uCuzGZSuIOJYr0JiftZjNm9qVyUvSZACG
lQOTGjDBvi3Qtc2Zl+zyfJA7AKXxCvcLkTIjCLDG0+GXxCGW0SMR4RIW+bRY5k1l5zg38WRcyWVw
GZgqum6iPJ9dVV+wB3IacejY1mvpzqyre+j1jBgL0773LKffCMjUn4YfoKDvuBrbS5Dcoe+KDyCA
IdZW1Alro59VuJKD53xp7HFKMX8M9YcTzMkD+v7ERAOk3XcE60QZ4cjkNRrjgLQAhDY5DCvVD8Vh
NPGyyAlXZZDn+QYq+rS1qyTYTy7pn2ODq37VeyhbAR0IbvS+y04iTPsHVmWIB7k+D+2k7rit8XlY
8xVpi+RIyDjcG37aBMz4lX8MtAGPOnSK4NvkVeltWATZnpDJ6hsDrnBdmJQ+qwbAkLeZa8dk6S0O
sZffd6UODhicp7Xk7v4ijLopWWbNFltQO47GDrmkyZxinlxMlD7Brdc5gMgVe2L7a10k46pMezzT
o3DyNYRg99UNxnBti2a5r5megZjQ4zO6ecbodl6fraJh0jH404cxVVi5LLv7TNBis/9Qy6Yu0hZc
mmW/WHgWbxbBOGqYguV2rtx6K8jJurXQ3p5iYzS/sLJaZMQmTKptXbfJpq2V+QZES6+dqa/vc8KY
O1xbKS7nvDdWDnudTwS55r4aKv/VpiMw1gu31mbhyInSbh68VZCkZP2RNHgIRsYefjB4Z0stCVGe
hs2ySliPiUIYEYxueqxD3VC8ocntlEkjOIfp/D2bdffFxciWRwoKyro154IuR2BRiCeg/kKwJlr0
PPcReLHvZYnRkKl/SBdr1Wecf3lk2EpfkVIw3hUQbth/h2eFWzQDmZCl8cH2DHlOTaHWgnnJ16Id
SIQknfHsNwEO2lG0rPihg9w7IXlGQ4DooJ7ijKVy7IzRkGbmjR4a+Vyyfn5OgkrfotiOnxoZZ6d+
ApqeIrp6FNqZN6lZ57sZBecmnjuFXqICOO/w27JbZpvXHapiGbBH+v2j45hoeDKnrdYGu+3Ic52a
1jg1bxVCLnvjM984VqPBGLSU43xymR3KKNPCIm7CsbmO3fjiTEiv3QFvKF5IFpDYG5ejyIT3YfH6
RlTHVXYLuXhE0GqGz/PiYkh0Fh70QcVgb9UmbbZFn+Fd+YglH2J/0MnKgG0psbQyqFgH43TVq1pv
UUGBbv/v4vjfKo4vxMi/Ko4vcK39W9mw0dOskX4VvR6+/e//+YM1+fclg/9jb8CuCFbE73YMvgVb
i70jalGG/IQOsZr7rTx2f4GUKhBLAkH/oWD9R3lsXVKI+OMgKAQVrWn/J5uGP27N0KnyQpz8gclP
Abji5+IYPfqEstBf9oSroOhbOLktL3n63UX5JytI1ii/r8CdH28C8RONKr/nn8jLXT2AIwoDiEcS
8ODktwvhDYMfIb7qfl2F/apA/idvRe/yp7dyuCy+6wAsc//IW65LzqI8ATA1DRnhDkVGAWHhdhCX
878ABLsvcVHtpsV1VjhX63/x9n+6nGjwgWczoxDCtdEi/3w5cQYH7uhZiDCq8cEq/ecApchfX8zL
S/wO7kFwOm/h0mzBeibP2fsD3ENrY+5JZld7V4wPk2s/UYzVUQ90nrJacZf+vdf7J5cT0Nuf3461
FiByeK0XvvSlu/rdttNOFDIUSoA9akd1ROgomgh1XnmUblweC/z2JPEpRseJ6oAj2biMgNuG5H4Q
/FtqIt5izncrEXBAc2ppjIghOUD1EOIBYa1Vr1qq/WplKUEKRJmGK82g7YBBxn638nGXDG2H1ukC
/9KdaT3NhF9dJKlwephd2Nep6nksp9Je9+Y8Pc00DlfUWyNZkZavOdRJ0nzwEIA8Z7NfMy5Htxgn
tXvjdpW891x6wcHBREhISoJashJgmEgbQaylGHC5ajv0y3JAy3LGcTNs7bL8dPzivs6cD/qMu44d
CZ1GUB4bc/qaIPDjLf4ve2fS5EZyZeu/8qz3URYecyx6gxlI5IScmNy4JZWs8JgHj/nXvy9Aqlus
kkqv7W1bZpJZlcgEEvBwv37vOd9JvC17M+gKwCmbtJrrfVrD4GoKsXF1Mnyn+KyPfqLuqwkuSxxS
7DtW3m2HcvDuRiy26MI8ebIi+9U3hDwlKm7XnDaLx7sHHWqEzyOg0s0kkgRxch09tx6wiy5I12bY
RySn0IceB9kfUMPKbULWxi2XknWnsL5IqPg3LirmdEsl0AK0G6YoRKmbQEqISz98rn0wRSpAI2sF
YD0r8phAyVSC+0wxNo334hS+8abSnnTnEhbINgCb+1yKlItTE3cH03YZ+jQNFFdo+epG5nVzW2Z0
qKyiTnc0y1gieU23siyndTIUgilIZ+36ODNfnTIN8AxzYTNUbHXvXWzCuVibkzgTARQ9x4p6qohL
sZIopTaqJrdvNcRL/IfRyLOUqnmsZs7+vNFnCYXlHYlR++xgoj3gVRG3YrS9Q16wFuiSxbuuLcY9
eMF3RcXLrTvG6Jj4pA06Og4fTaZzewM41u0cGeVDRzigxbDnFl1xVTOhycxdMxC3VXpuFK3Qs0a0
ld1434ROd4McKl0R0eE9xIzfpLSBNsvWFwgRI5SMqaIr676NfXRyclnj2hkeqyl94SrJ2d6TKuvg
0L1Ba5KSUtNTXXb0AclOEnvLpj9K8z87TLgfj26l65upNBe2aeSW9/nEucGKpvdC1lJkPtqynj40
iq4lgKk491Fi3LSRZ+3tMcQ8lBlugWcN0ijaNH9TmzWvFqUL0i5E8osdGkK8rBTwbiOQ73C7irUM
onAfSTncjFT/NAc7ahd08nvdm5Jnnw6d5ZgoLWU3rnMiHrn6Z8NptpQ4L13OnUwI8SqxEFM2xcXG
89UH4923UDCyjtrWvMSMqA5Wb38FYnM2gix6SkuTDrzPJ40X89Q6DJF7mTYrODntRg59ivuOeCNv
Tm4NXWOqZEq5AaX7SeIQxBeCNsiwl1F/lHTkt8IwH/Gg7lq64oeE+NRVychtP6f82Eh69QvUVp+O
tR6MTVU35Y6ptf2he5KDSlV5Wz3u6iqyn11CjteFSJG2F36vHzqjsunLmsExzgcbz7JCAdXTg1EK
89nKdar5TmZpi+RYVtNLKYLszIY0o5EJEQlZ7ntTMuKzQmKTB4pLklolM19TgSIs9ooDgKE99/ZV
FEFpznJR3Ok8OGa99ZLmCJ2J92WWiCbMaQIuAjReNjI1gttIpt8ls1zGCnrrd5bz0ZlO9S3p7P6+
crB4rdyMZ48twbuPp2Q8E1uQHb3cIrY1iFMIafPwpRwhxVINLVkh6AiJkfV4gPCxjksTxMjeBKB6
6tPZeYTd7KHuouUmsjwho9fNbIauqt2C0kSmOXrjZ062+z2B7FS4ulinSAJfXeUyQAqRjK7rJlvY
VaOzJhTA3WbEfe+72QePZ8dDzURh7u9zHRgHDDkePjv/b76wmewsSawbCJ0JJrzAfwYKKfZw5nKk
EM6EpXgCrZ06WBa9UB2wOJQ35di5B5fx5L0Xi/SgjCj6GrjbnMi9fTYpPv5ejS+CnWuDlSjY8SFl
zzYZXGvXFCiijTa1npza23qgs99aTCtfx95Td17jzW+6sDfgDwEsJVXT3HWiavHiJ6w85qMHFBTN
CraVseHw/L1ItUWHoCGPN5L6yPk4HPvEZs+oEb16Nxj06A5urEx3P+qK/xUR/RsTGvX1Akj7r6po
sbn9rOQXH91//sdT2bXq/6w/mjKLf22E//yrPxvhfvCby4/yPY9u9y9iosD+zXZpuS66sZ8yo591
vu3+RpN7KeMpwp1fqHC2Re88MF2fHjiJNgtf9+9OvJ+FGya+f1kXUyD+oZALfcoVHJX8TERyTLp+
LeRQD6cFkcUllbEvBvBYqT2sMWiGe1XUMDwLekfrIkqCR7RB5NlZhKHc0WotN32mAuzUdke2n4zt
N0+r6QHkZ/HUa09+RSg3Ij8GJ3Twh9k9oBJgd6CSdG9ioy83iLvJ8R3G1IOFZozsBIrRGHLnzIAi
KkpQBhlctFM31xn5vGEcMVGFQSbAHnkK60WfgCnIl9R7P5ycXUpUyb0SyfiQIm5ESD/2xtasScpo
JBM8bJ5ugXzZVpY69khPcblNNDuoDiqCwaR97MgcOQ1zYB/DMTYLEAk1eqqcNwVPVbbfeRWm4Q20
A7FGeq9tCOY11Enfy6btNTBzlIWHN85rYcehU3IPMVgof2vPRCDHfOEHV7rjg4efAFXSHMvP2XOx
16Vi0G/ohnx+Lu/sjaQ6/VYMZnoJU2Ib5Rir+6GTxXOlEcW3mv7EDX2LyN3AnzNRZik/IMYtz4Rc
0yaBJkEEYvCI+3Xa1l7FB5kIiYzDtGOJSiYZffxfc0WMSBA8yAzE5QovgCk2AILowYbIu3Y+8v+V
ywx5rPLqHmd2+OBy3VVnbK7uQfP57XqyGc6QZ+r9rNRwVl1o7UbVY/ygH1I+CVEHj4bDaklSeo5Y
qlwuWRFjA4nwXZapcyTrxT6h8SXBtvPL+xTRs/E0O/m09fxEnBwG97Az0s7ZAIOn9TEbOQipjg40
6p/62zDn9XvTldZbZU4O2P+5dr011CmCaow82DatAmEbDFP4OFaRYlLhhE8Wvli4bPMYbcOxAY7h
UkpY5EWCAaHgsTatMoYPgB/BGvJaeK4q24/QJZuUY2NSxAfp1+18RLVgTftYdsbZkkY/rAfLz7c2
EHpILRotfYtQK3XhNAxVd8Fr6qZnRVn1UAUEN6IX8LyXQkzOrdKIaNC6ZeDvAEvg0sS9TKvPxqQ2
YW1aEb01VNPK4INoDhNp5sF7zT2Js4VIW+hini35foyhX8Gl7OphG/gBXkNCHazuIEtq+VPrVZ15
zOp6it+sSofg4PjPgvez4DbLyHiaBmYxVipv/Tzvb+K+1W+qzu+wQkVnaB8M1ROuRCg8LMIOHOOE
w9GnW29l5otrm/Eunhf12NzOoFumdGfiaVy1NuQCeonDa9xawIRCVd7qRNVbXbWXpBOKyNQKAZaf
WAKKBWvo1fOAyxx4vA2IQ7bcl03DjRFTQl6tEd1WG9RfyFjSMeKotXT0SU8eOtAEIL+jDra6zURy
zw3Rq8mRli2UobAggCE4t4lG5kJ27DoMyvFE7Ea39ceY3FUUUnAoxj2dOuMTvN2WyPoGmTvJBIGg
GRhbWEYrrETMdp7aWXONioY9skn3VTQLQbrr0OlNXXk/BOaFaaO1QrHP16YpoSMHU1GfYQcPKi/a
yQKTTOIWN2ZR6e/J5N+ZsyXfOdaHwzjU2VPh9cF90pd6TakwI07QAKQ6ae8WkwLXGYywjjffxXVA
/eFgF1JoeHaoOcRqSUfAN4p5iCtWWWGWmd9LyA4LXuV+rprbdkgl3A7Vr6ngmz0Rlc0uAVB72zRy
uPc0cIhYl99Cdts9/vxgG8tJ7kqonDhJXCQydF8Pc1nG66zvjWW6I5BtTv2qIwCzjC29wd8aQ+eZ
ig3CGQz/eHTeuAUNBzOP2peka1oWxmDsman93jVetp9UMm3bZhDPvbDkV+hTRo6dTaGcTgiPhcxl
mcfOK4f0YOeOe1OQf7YLQ3r/qypiBkFIsHMKGGetR8PwH7tKAYabOZrQtBPG5Do5q8KbfYAXNUZS
qLpxsg3quL0gx5CvYe3yyLo5WRAlWCqALPU3SGllCtkoTr9UkK52Av/FSsZWsMt1G+5L2r/v1SDN
t7CJjG3b01QtQYPeIfgob6Z6aA65nQePNv/HrfZG414H0asf1TmqrBAZD/YP766hFmdAM7apOLlj
Ep3DNA/CFcKrep21MfDU1LLxH9dePG/wBqJX5FaD/0vYd+Sdgk2AdI75tVrS7EqJHaryU2gJUbZp
8Dvjce2M17Yy9RsrroDk2A3VjYmY1ZNJ+TjOrXlnE5u8CbgkEo/MMnCAno+WXo9CEeFpYeDpcXNB
DvWT77Z28u8d/mBASvaSh9zKgemf402nYmkjrpOpdjceNM6XEsXuRYUpU5mgi7YVuOlzLa2vRtj9
HsdF9AWdKreCqTDX2nFfCsc1bnmmIDnbab/qBfvcPNXyhdHgfrSTr9LroHbV7p7ZYbua5dyv7Xj6
MvVTuGmz0tr4PipYtG2r3jaPsN7TLQ326ntEJ3yVJka5sQI7OfRWV5SQqCYHzKYUD5n2mm2qh/Sx
EN5dEbXFGWJ+t83p8QPRQYrUrgeFcG2rRT7fRVMrt1WuPxkJP2OepJSivojRpK4Gu2fADCNp4zLl
rVdYV1paYPVSzEASah2YTUCa7K0ihfDDStNnw/LKjc1t6KuygJ4iMPK/N6K5dL34nY4IchjIfqHh
vxeZMDeYbuP9iLPoFE5ypufCqNi3aSxEmNzmsDsNRSrZO6tq29NEIZanZ7Q9TvkRiO8RjjeZaZ54
iYcpBVRYE2Ebe0sIhw6Z6C+cSJP02D6rTmU7Pjmz0sRFK+Jx+6UrlMyfLfXnurW78kkGY7+O9cxn
LXN72mQT8yzXgwQ+FTrfMYHKV40R/E1G1hf0QvLdrF373gYXt84D97EWLevK/Vtu5cBY5w6vECPT
G6aB5U1XW9/9fMBrLD51kMItYY5YrRlYDoeggn0Ol9TZxjWguT7w1J6Kxb8I5KvErwzJDr/oeE/o
tXxAYHZq+NJRFuxjBaJxggYLNI4lKoJoM6kRobNIxJ1dJS9jWnkXOapuX5GK1NGMLMpLp/Cuw9Nc
+cy3XI82pMORfjZq7cH/nl/bJEbQRtiuKO5Lv43WIOBurKoEXhQdagsvtDLMe3Ks7xePPpdaSOSE
+yZV/rXJME7NenwedPdQifa+hSlKtQYu2Ju5MLdyXDMlgwRAQwe5Bo+5GyAz5P4Xu/TtIEifiyQI
zl5eFxBrm5U1+XTUDFhfjAmL9H9Z4P9v9BFbeHSz//XFb5nuvJMi8utg5/qX/n7lE7/RBrUotMB+
/PSK/NQ++eFvPkYRx0OqfFU4Man47+EOl5+ADDyPfkRAsO5/D3fM/x8U+J/mLlenEuYvbn6MX/44
KhC9V/emGRFFQegPJ3YRufc2u93dnA3/w8xSh+RCG/QtSA1E23BI/jBI6rWJAyIQxdEn/edu7ici
DNF2vk58AmdQCv8uRG75eb+MQVymaSjKUKs7YFeCP1xnycWwGAubvF4uSFsazIpLJ0xxcdeOjn0s
Wolb16a0ewbXZz3/wzr4J2ORPw1Flts8uCCkxwgZCVD89S5dG6YmmYWG39yAnMyzXHtw6frgPIkZ
5qucw1dpmf/uV/7T5IdX5dOyHY/cxj8DZlqN+GYIfCATOTfulE3ns0e/jvlyic2KzP9pUB/MOMEi
5eVIS6Vp/8dpVmIaULp0E9IPk+WNvzAvJtUiegts46ste+/9rz/WJYLo1y+VHsUy1GLuyYeLWO/X
z3XSwpwjOfaHrhzrFPWIJKJsnhEhcLtzyKSc0DzfBVnhHH18ExfoD8VrUVX+wD6ZzgUDe+1fYKFb
3arp3Q5m8ZKaQmN1/DJZwb9ZBa7/T94vKjGefUZkIQ/7H95vgVM0SvK2O7g+UrtnIwd9faOjDN15
VC4AjToSw4l0jilDG9u64plncLoYSxI4F3rPO8WaNgSOVvcjsnXjrZRHzbJC7E784hyIO1oCuTr1
ppXlW0Ao4i6HVJpDll2ySTtuRhTPTQw2a7KIRq/cUdwZjU+8aYe7+aYypvEC0Y7eQkxPdDU3fel+
C3obBLfXzGO/5RS2kpvGXtoV7BLeJg5AyR0SszfeAGKH8lI3pG9QICa1jR9YTwZnpQW8V3xnlY74
wgUKnhG3etg7j2MxDefCVCR6YgMioAifA5XJshE0yCIwTPdkDRrwIh7CtG6CNWr36r1LLNBCjWkf
f4T1jT3Fd5Db/YOJv4+WQg3ddQ0KItwmILs+gsYcLz+y5fJeVu+2aseLAfDl2W27YBPPsfvhhq5F
Q34Kx3dqFzhI6ExR4mHGHS+d0/CbMn1m4Jhp0gHDIpavICTJOOxQwHxkHZ/jNVhONo547kK+tDmo
w9ehnt0Pj6H5JY50uK2Br9g7CEKEvIWjoaqV7uV4+bFWFXPobq1oVXe3cTrqzywpudA4Lr+sNfWV
3uuhJ5XP4CKtTqEv4/yY1kadtyuP5n+3bTGSv6l+CF+Div10g5rLH7c57lNvhY7b+Sh1QHBhVPHw
Iys8h1MTvlb02pm6FDErg8oHNjyzKlBpE1+/XZXjAw0NIvx6z+Ij5emu3seR6KV1VBIUxbCz4UsK
QV4fKQvpuA2Aci/x4IQZEqISrefy+Ttji5a+C5ytSn1/w6BC6XVdhObd9c+0EjNTTgIk+8asDga/
66Py234zRGG462rNAkaSSWpKm9I01DqR8gbcilkBeBw60IFjEMKBRghFYBbp5h04VG76dy3DPlh+
QZ5a4xNyWRMRjEQC1O8ypH8L8XkRJwLmNY+DaP1+ZJZrkByoNXT6/WR2ybCpIxLtLlVVuJRwJbOb
VaG6Vp6tOZxAeYDC7Sej7rF76Dl+SPoi9elPgl9tV5qww70m/gbHOEZ/bq09yh3S21HiUEfj+H+u
bKm24+Kwk0U47UIwHrVCNszsHDBmkNh3brBMrfrhwGxyZAhXjs8e8Bf6O8zJPcuY7hw39UjOVOKL
5qaxYezmraCbCBiyqr0MqmY82OL8/9o6KepgZWvyiaCgjze9b/QHJwAEsupMZLcrs5zvgqaLPmvN
vknwkn8qYuXdVWZBw6mbneksiiHnGx/JBUNAGaH3q+b2M2TMShy90UXxhtUdwmtqRzqGTq+RNPu+
fLUL3RYbYTgvYBENehH1RyF8+PDMeZ1DjaOj5w/arLrGXKKup5RunRL8w4qNebxwzrGYLVkQuugZ
kmN6Juscx3z17pIL9bpwsxOk10tgoNv344X8Kfm6gL3uKkdU7xOsvYyb/vAxlty8E24oN3lppeCa
zOQtwe4204p07aM0aRHEvk3SbBXSRA1DWWw4R8tnj64AjYJio/k1op3gPu8CUpgRYM26El/zxjDm
46ycLjjaOZ26YS0qpn421zjku7T0vwFudL0tNfkpCyt5HowqegCeoY5RED77StWvWdt8TPm4bP+x
eGXK1m0SwEZ3DOLY6N1KxCf8QNbXzpBMULGBgUkKB/+J2W3qb+J+OLp2Bx2cmyShBEr4Nw69vmAX
Ejl1P3bW2O1meAe5CqpNOWqaSX2O1A+/UI2Xi8Z6jwxBFneM7J1vmbD58xVHVvPiqtCS38JgiEkj
ritZ7mbCJjJuxfRhaYmmxhmuQcdHl9PWmhFxfpn8ANehU4DeULZJ0Ah3Vl8A/8aAIvU7DFaKkap1
g7M9QB5JRc/XWtPH2caYkdgtnCxq7ppAT0gzk+DOGCfOhRzJyMbIPP1JSEZ4pnXO/pZ6M4uGWKjx
oiMzWPCty1Iiqotmmyq52UGDWRonFpt6gvXotbd4N16rwrMe+GogqIZshDl53tAo0TysYkhLESGA
aJ5Xox2FMJ6rOCfTLGXDb3p6rteedu9GRJAAAQjOzPeNdRKUvHLCaYIlGFzEQ2Xz8p5LG2/vTxzk
dM4IgJOz8zETwdWtr3ugz6y32UI0W5b+YBKj3g5FQLptNTjnoeuIG8xcpixNa+jPwuZiT8Raw4qw
6G1/gHUdH3TsslHn14TSqUZCuhBSfUqGiYvN/sfbEoULMooLM6WENJaMXh+T102dNc0BTcX40PYU
vznSVeYQGYAMa7DQOqIZJmPkVpCXYK/NJizfB7JU1L3lLmHVcV7xuw79zEsWhGn5F6euMogvlUd3
ChmVipZcNNqgve+vo9HxTl2q0SyDIJyeiL123z0l2FmnBk8uxJgxXgHoTMhI6ET0PPjQN9g3M+/s
zHag2Rd98ZSVhnmqOmX83jY1M6luCMcV75kyJzb88NUaMarRuW84yuuwFc92Q5NwRYsR2ULjO6Sq
RmO8fKLctOG2u+g6110VkJuDEqQtnuTyjSaovT/mbslSzjRfoyGY+KxaazYbE21OBTA7C+jwvNJ1
cJCIcVb6w5Nnx0b3hNscNfc6HlSkgguj8tDjrKrCGRRJENFy300pzGTxkgSUy9F+HFoYM4J6AwiZ
u41NB7Q9oUPxph1AJA7eZO1zwt4GOhLKPKVOo+7svKX5Yqhpy3+RhGCTOWXJXCGfUfWlDNhZ0l4Z
X0YjjE9Gi8yn14qjZwryA3IPOthAi3ZZN1yn5d6mMOkumH5440xaruvcfowCtnQbaOlOmBFxxbOg
nTOO9bHsyXaN2kxcCoctBoUOnv2kh75E6nO7ar08/d2IHXTvfSmxipc5ViwGFBuewAGeevF7gdOe
rJr7cHSGI+uayqCrzfuQBuW9m2NY7M187ekpPzBtr7cUx/Jp9DrcjRyim6RW5Pg4zj3tbucW8F3x
yLfNwVyM2YmTL0cOk9KvgV+/DnJvG4XZLW1hEhn4qO7NqYpeCLPtEE9Y9l3Zg8Fc25FJBTnW+yzM
UJj0D3YuLpR+xdZCaP07MnX3ZNvX0MIcSyq+v8IniCo4GMn8HXMQX4jT8Qjv0DUOapN3ZlZSaRs9
CjROYL2awJGxg6hFecN5xW7YJtc2F4wkG2zjrU4zFmmu2G1ir2FFzv3CH5YjgvCHKR0Skhmpuzd/
fY9arh2/3I0D9I9QI+gsCHoQf7z3w+tJQk686lC516q/H2kPNkvl+9ev86frT4AYkVGycLn3O9zc
fr2uka7ddknZQt/EVYj9HDLqc43zOVs5o1igucvd5bod/vXr/unuz+viNcMbxtXU4ar46+tyJ8/Q
3I/VYUwy76M1yKTK9ZiNu8FX7F9lXkwXjx42O0W/lLl//ep/kpjy6iG5tjjePN4E4ba/KCIxMdM+
EV55IJwDIjPMH+s5WHZd8Ezs9m2EO2dlVg33kqX0thzsoqvrW/hfrca/0WpgMxR/3bLjsP3nWo2f
f/XvjTv3N+5ZHmIIb1FgI8r4L9NigP2QxwZVP6l4CzWJ1fd3tYb3GzwWWjBuYNoWf42/xcSoVf/5
H7b9G39UsDDsEMlPiAvyD+qMv1JroFT+wyMcCtwgNM3RkQTCtP0l4u8fZLd+iq8Gr29ygO611Abh
Qj1lKElVbvVNODKRqsySCDlfEdIBRNw5UhCGoOxn6CBra/AWN85MdOW2dMuoPhhZKQiuqegYmSuT
S8NnHlOoTcsQDjCVuEOe5Rxbhu5wPCwkjYRx2CQpC7a2Icl4ptMMVFbO8OwcKlm+F8vlszJnHjhS
q5arYiGCs1Doyn40KsIlVqwsIs9bMboPqr2V+arZUlguf+WaU58m8fRg1ZT7nU2jhdumyT7S6mC8
RGSOvDJ6HC9NYlHFpzkHtV2NPunxVpGWMIKbMjh5oa+ZJZiCkKilvyBUYTBQgGi/rhxMehOJKx1C
kmUfrMLl5mxZUXMwhS2egUpTalnj+FCWRnewe2W/zAMVXsHc9KBtk9LSy7W4i6ya3x+Uk3xNvIwf
jUV6se5RwmPiwjP3mTQxn0DhwNeLcay8I7i8VpkNf+y6F+ZcNT+maClZuog3gHibdzsQAfNg2hE+
F6lodHS2p+aVF4781k7KawapXb1zuV0ENdd6sRtM+85zSCEplE+9kFJhBb0Uq2aISbSRcX+0yxCf
9VK2c1gunyeBA0slPOY0PVjX/JsfX2hmRhSMcCGorrrlG75WjHylWn/xphJ/5wDhSmzGFDX2Bj5l
Gj/S4uJXKAHcM5qlEiGOSGdctdys43MBh0IFpkZjqW8mjG3Y2HzulHWbAwOoFnniW+NpYuyzfCbr
tx/m35XEersy+4JecTZcmBK6uwkYr7MmlJGMQ0snj34PjguQZW2sK5FbzwUFyvv1Lli6OQs9HZ1O
7igB+EmztPhfDgLem1oWUWva44NiHo0Ove1ZDVaj+WZDu/XtH3Ieuvudc5v5Pgc08BMWn2FR+8re
4tHzh6r99In4irZmW4k7BRh42EAk4Asu6UBjbA8jCvc0qaiviwTq3joNyW/Y0mtjvQkey3OJm985
EAdpHxd1hY19y+Z9Mx+jVs1hGNHuIL6KzK2cFSNFpz9HqqiIIGqD765f1gmtLFplS1Ef2C1NQxf2
aCA0PwzfEtMqFzsysh4u0X0fbq+XZOIc5Ot1CV9r6CnVSB2Xh32xVb1Lj2v1gJm3Q9QSTQ9jxKOA
0b68cVRCVW3Ro339cc9qy4orVZUFS4ds6Sz+OPGvjwQJ0Fy84qXevtZAtcnGEYu4fp99riG1W+Vo
jDtPPDsAb16Npbe4qrgkE5hdIxPKGp+H0ytpX88IzklucdG4DHHOr2MiGYr1yBdaXztYuFhYYIbN
Q65Tcr1QodCfu179JhNEwopGrX30VRmehzILz3NNJtCqjSd+QklWHhcDILMkv/ha2Q9J3cP9MRoU
HwT0zuHGzCr/4LmNuftxFa1Hg4u3MhpAjynrxx6baNjNeurUljA5njB6o7whrjHjJbdwZ14mPeIg
T7pwG08190Icmpc0ZHsOitSgdS4yfg4pA84RvgaZJS1bhomf47l1q45PkHvZpWKhA4FSaf2emrI+
hCjC9yB+rOfrcMVLQSYC6KHJ8aTDkHYLfQD7aM/8wmOasqKMECLHJrPoiEqTFIlTVPpchOwiz9Qp
l8w2E3OO951jcW3qB76lLJbOh44ttmYhJ9YUudks8Mmb+VobnbkfJkwMmrCFoMbrJqSALqjjDR4P
2sI5lGXonggntmXBKh2gxHpAzWtxFwOzfs6Z0TSINaoFnxEutaJPjMiE+3upiS2Urp9Ris4jVi6r
G07vM2pJWgOwKZMbp+qaA+ZcmurXNe9YGPXWZsvvTBDRsv4734N0Hffhq+sKukqIH3mJfhB1i6fd
TUcwsZr9jXtgsCFufFmP4aSDdVUH4StMa77IH1taogUFPXc+lpIraZ0dk0BD8agxdjTbShjiwfF4
urIsRUjdDXy8NnXn9YnL+8B5HYp2hC1eu43aXXfWslTc1gcV1K8iJo3mdYiiKX1zB5t9InOWXUr0
Q7x3VOt+oMijxd3V+aNQnUUnofiEKhUem6paDoPaXA5nGPawaLkY36G2ZCNDPsATHJBgjzhIgV3n
Hj+p6cD2Y+fDRkQdJcQqIsJKrL1yDm9yWncAaH1JVwpSSZg9zkkG6izO/IDxtBG9cpQ2h6Ll0nZy
CpOnJl0a4iXPJAkcbDH0PgfLTdb4Ob3Psshfy0g0p1COnTmsJryI1CF280zpC8t8OYjIe8ye4ymq
bjhjggdR+Kbk2e1tCN6ksNZCtHeMhsobAimidY9b9SX2a1q0UyG/1q21NayyPmtQfuum9demDwh9
WHW5yI3h0LbTUauuIjUyRJj+APuqXINceyvQ4VR4I3aG5yPIc/pVkvsXaTmu+TbR/TE4J0CcySN+
+5xdFTIBozCi1Wk5W5uKkeLG8qyZgE9mN9HKq51kDestPyB5RGYYOxUhlk5q79LC6kMyYucd4KGB
iDSVkmLnD4imrIIG7m7yUGcdQpZls450B8OMtL3wBtXFfB+MrX/SScgxF4/1QtipSJAdxIsjerjG
eFPvY1SKJ9+SrF7BjddTAa7/IKm421cj85XU727IDzNvGUPBr9OGO35kTpm8TH7+4iSEoJ2zWjuP
dUpkqdHqIVg7cxNylbf73zVjg28qgFytB4i5M4tsW5PguAnImSedMQkPZl/3WKVbwv6CCre44wAT
7Gyd3AYN0q5bPi/vM2mDYjd3g+Qcj81tFA8v4ZLMnMYAB305fGU0snbjxP8Gkna6KBf9mCC7bWen
frKyWrd51IRkUP4USDLGfPwbKIpnAzAZxm2tb4NYzY+kI7jr0u/yXUlPfi/D3j9XYexso1o/12GH
navxqIy2Oq9LJEeSLQrdxNodVLWNqBtOCJzEiammcXDDUh/TsHPOJcpdUgfHYtvj1KIpgfNlrOtg
a5ArSHvRMzAQ5umDAyHKp+o05lTccwiANnJIB4oYnB0zAGSPEZFldmEXB8vQzT5YTgh7IuF2jEKG
hClfGIG5xrvGpbjBDBDCFHAfu5gYWwIQzEvaJMG5nLL2xRot4zzlFRZrI/D5ewO167e2zxAbSsvC
/TIWNbjatvySLFxZGp2QHFnfdMBRdQVIsW3jzvRqgrMha6ESdHadT/RcUqY51n3f/0BPQh9p6eQJ
BHDrvmn0zvBZNmDbBpz0c9vtTZmqtcuQcM3mH21mfHRkQKv22BfuZ6UiZ2sRQEFb3MyW3UocJ9gL
H7IhsGcjSz1+oSLeUl03VIKxWWym1Ey3LZbCZ1mzo7DzN/kWMxcjlNjyDzRr7D3Jq9NGW3hL3IGw
TfTGCKZXld0lYcdGwlW73rSueSHuMhMQlbMGDJ5fz2NyiZHbEfmW5AsNZNY9utFFQqoWMSnT1Aoi
Rk/4X6QkatNyEZ62iwQVa3vsHQIyCV4N/BcBx560vFW8SFcbNKzNImb1vaa8jTXPRQz54pWowuw4
L/JXQiXTHeC/eUvMAP+Y+Fi1F8HsECES3jBWWIS08Q9ZbXrV2JIGH52Z2d2pRYC7JAXfwCu49VJ0
oxxe8ilfBLukyiL+IQdTIjW7anr1Vd+bp6RYn4z6Kvxl1wp39g9BcHJVB0dc3OS9vKqGq0VAPF61
xPKqK5Y/RcbDVXLsXvXH/g8xsnVVJkc/ZMoRABn7HYYEp+4Sx+0R3hnY0c4fpJvf1LRL6x12LLqz
ppsz/ewbiza/21GDwtag2ioGTSHi9Q5nU0z7eDqZizZishCB0s9FLFYPlOU4xn42R/6l1cFe7sb/
2P4iHQNxiBuC5qX99acGjc8gEedprQ5IcTkwsdCUC5l+GBp/ZJO2dfEEOyZwjlO5tJdH+FXpqXes
nsFwT0DNdeSK6Z/iHdMrx7RoqaqNmJoucmaqievsN5OLVLdZrp5MPrNmY5CpxUlJA57ENPoUnz9q
ZExgTJzn5VJSTNX4f9k7s+2qkWxrv8r/AsqhvrmVtFu3GGMMNxpOA+pDfRdPf75wFqfASZpT/3XV
GFUwANfeW1uKWLHWnN+8yxI1mp0Lud6qbeUpFwCDhUQPV4ZI2CjI3m5Xma+7dFwOz/Rs1+AYY7vB
a7FKZmhdvjEaPFiZw1diNpKRqI9It4vEyrt/mR2jjkCSL0w1NlvrjLe1EfHzfg1crlZqgWqMHIn+
tqhsfsvF4n9XgDspqetUuJapml5LX3BoBAmWoneEA4hBwGvndJcS4HmUm5KqOGbJWRLsEt1Tn/rk
y9sfVhF4X333qDQMmp906BgQK2nVj32TOUhzzcIsSGrxDD6HGes0KG0IxsweSQAfua2huaxD90Q+
63bXjXQYuowTeN6s/V0tut9cfuNXd6Nu2eQy2Z5lsHn+/I40B4jfxG5PcqBGsfciHhhpJD0MNGa4
CC8josU0hy/oTKxTO3MqEAvqhoMBiB3R4NCqkxOTsbcv1esmKh0mh/6XSZ/J9Og2vdIw4QWmNT3m
BdaBgLu3bhpr/ShtFJuP9obmhgDbgKK9YVBOxN9SUqO+/QZ+8V3ZPhYq3ojCKVvmqzbukrlGI80x
PTorOhom5gOjiSkwEvMaxmWWciZL2kNu5Vl6MbaJFLvWHZLrVIzGva9PxjVeYQ5fb7+rX1wW1GQo
5jjdYnl/fQMJa0oaMEbpUWickEjSwD+y5g1HN+UqjEaoVXU81QizY21O298poFTz+Oe1C/MGiAT+
y0kVAvTPd4vYvJIIDMk12So6BmADN+yFQ+fXBV9ItjkQBa3Ft+5LL9FOhhqYCpsYGdKEuta8QauN
+D3UyzHNjqNqNLVdKopvL7KXRShj1svl+m8n+vedaHW/viEefelEx09lMz79LCAFwvS/ZJCAjjKb
ldqkLJ5G02DY8B2ep9sYABky6CY4i5/pIEDLEY8G/LWOm0z3uIn/1Ye2nT8CVhm8ajqKd3UL/Sd9
aNv7edihSBYqNoAVwkSxahuveRooIFvcDZ55KZF1pPKQD0okHzemHtbbcKUh+0Ixz7waxTYBZCFN
cvmJ7pkLPCA3jsPcapcJ7323dVq9T5ljYxWXw1WTiiNc2Onsd4sXk5DnXjST0N53Ar4cTWP86bmv
YG+1+37mzMFQFagyjWRs8UbbNWGtBs4uIDaOcNLYm7RkyZ2ZE+tQdAHQXH4mzJz0WObZlYt642wG
gJ+zLnm3yO5mHfAlch1DyH3GsRtaPH4ILiKvcs+GjWF6KoOYMfeXiUZtPBXtENVzX0S9JbYrorKA
j5P5xonrOdOIZO+qQdtRWhl7ulDy4KiIIZGaB0044mOwzQVWqDKPZWXvCMq66UsMCqz7pIKZI71Q
r6YV4YARtmrm+EYNLYsrZXMm8IPjNkz5nYfmIa4NQ9JENYNoaTZF2GrnI0C2m34DBdyRW89IlbxN
ajAKF73FiwAghf4ufLGlnlZ8kNVw5jR2lRmof6hL7wK9XnYjGPegno6A9ZD8k3cUbgHJf6Dd9NhM
dAqfAptztj0447xhClEfgkiTeASkhTsADXvvaC5z8+nPeoDFsa7AMAh/u2jRDkQWkL1GensND9je
kZ2IwcQTXs42HnaOewyS4DzCLoj80oRvIRPtYbNoMHCkdLDrwAGzJlJiTRt0skbY1clkeb6HKy1P
g+HPGENIysLg7cAt1zg3rLodC9QbaOoZwU8uxD16SbvAKD63a2tfdCTs0lQgV9uxunga+iW0ONQw
LPTwWHNsqSptVxbdfTO4D/4qLwtz8cIUUtpeExxrUahmB6+tn6RTfC660T4UDT6yBYzFDke8du7M
4KtN1zYe58CJuSfu8Z+H7sIt4ffpO7DgkARSGKccfiqCp0baHYaM7KHSQ2N0Tugxjc+bLbG/9sPF
qpV/YmdZdysCn12RF9vRETRNpSTVF7wfmd+i6LCqtfYxk9DfbELgIrqXXVwa/aM2jHBSvDWJUX2Q
u9ps3cHw+QYbQiT3blH3+8QqPvQwf66QbdZ7y/8zDQb9vKZeFzmtq91XtgE3GaueHXtVnt/VM45J
Mbg6bQdsapD1+3tdEL+MQr68k0jl42GQVwOo2j14wgWNV+buJQef2DF1bydWCO+jqemw3Hu502VZ
7ygvM3D4RCtBbITD4BXuyeAYGwFumLGTpGS5zeYFR5Mp1mjKf8ApyFX0CZs3aW9EbhossUNwY6g7
ymfhFPoHEgAIMNQMlye3k/sxa70omEBQQlcT70vN2sgkmvSzQTvECTlM4GlbtDLbua2/EKpTuxF5
z+XOQmm2561Olx68Gf6hdinQSR1Iybym+fNnjs8/IlqAMOzOS4H4z1rsSa5nyyTj6JFvCFRU/4bb
zQcn1zjndiZBs3DH9+Trntjs3bMPhzm0e0fZtrodE55ml5EiEMqlcmMbtSUcleAZhN9dzkiL6cBt
RSJYqBe5gW9R+1rbcttXPeDB0bvMF/794IkDAhPVnxBi76VaH6GCaeNNqRYyz/LBwudPXQPnLvXp
IkP4OHpKpleVnqJOTGPEyH/bmTneq55AsUhP3f5qM739VJtPQac0L6TmgD4enPeJmaVR7QW7iVBt
nUcN1l33dR5o0XkS4LXTF3AwKniVMCTLfVGZ846oKvQTY9nGQBX8I3qym6YyP7vucFmkdnEanPXB
X7DUeIA4o2qzXMIgcnEfBPNHjJtLjOr7q5thHJ4T5eJKq3vTmC48e+yvW9885w0AHqdpKuY6bohU
9LbKEP4lVuZHSdd96/tJB71D0pAjp+Zg2xO8TGcrdt0yVpdMokgNXnsfohFAwgpA0WBln/E2B/eb
TdZfJYwL6cJwmM2t249+RY/H5xWFlPc0i/PbAVZbYbAJrRpe7HLBS05AXrXvJ8cJ9dp5r6ZhKGC7
HDfhcEp7Qtnm2dKQ4JB7jbZfj7O6cz9V5fq4JNN09DbvSzOZjNfSKttP5rgcVrFqe8ZGNFfqObgZ
KwTTqYfN1bbVG1+u2g7Vz4jgGC/2XVPIZocZYr92OcpsiEEnI9M+TgGZ3x0kUytvQZJU03TyZ9mz
1uT9bksSbLrrmp8zOuCHVGOVIxMB0xiZC6ixTHC20nL2Ke0mIq0xYAHsNw6pV3xc5tyByePfb+Nw
MSD2Dum3frO01jtXokpUqwnja4tLzWk8Ms7sWj/7LeO0xmYnl6yqe4D2hJf6m7TEn+gDxfjBBvwJ
74eGWxcIrLQIklqIfZ3fLA8ocmpPofXcoajCjruv9m8QEwbEeHkZkw4eMqSGzmBh4Gry2Yi81jWT
D9ZEYQxjZ9v6gRQRZ2hYvUvoQNjFylCYiXNn2TXtn0/NTLKvOPfWPHhBVDRKhhOKokKwRdRQi4W5
v/pvef1/Iu9xKn0TynFDKN5PZfVfP/AveYev/+FwsNSpjj1HiTEQjfyrrEbe4RsedDbOnC5Hzx+h
e8YfCC5MDl+G5/KLIll/l3f4fyDG0GmhWKjoPGVv+g/kHcZrdYdHVDMuF0fZv/CPvPa5JIuWko3s
OPAp9DaJzUKWBOG2ydkhFiICWDp8DGCH7amg5N5Y1uTsVwij2ZjXD45Ad2G7xfARLu3wMUXbtfvh
oHL712nzrcQw3p3J6QLSAtgR133dsQgmv0+MJbDx0dvNk5PZ6y28S3EpnJUGRpdX2yFodaqJFrbD
b47fnPtfnYB9xemmUcWpCFbgi/zmxw4OsGqUJ1PeEbKRPNZdwnhvmfLgqgz6xo3d1vEu4dUJl8vk
eherHeQfDOQXn1cp5BdvGphUtHKzzmmVDrsS1/NhrPoJv3DXuO88qqgtAkLhnJKlHi+N1mr31Mo2
1phJ+cdq1mlE7vVNZm74EchYBfLv03wNwVN78TRJTNo+MtUutEYsznPhmp/gMsGEYqKN7dPHKIUK
ewdNZrrLcGUzqLCFojhYfrlPUUNnJHpkzM5yW/+oQXPCg+PdT4A5KoYyHXuw57biurdpPGggKlC0
NtZ83GgvRqUmrbCgMY992lvmDvgnxUebEcZcm+v2iG0UuTxEAuPSWQqKvn4bP/pL4sFj0yua+sCo
VBiv49Putsptv2SVSxiUmTPHMoFOwa/s7tQU5R2q+dyIi7TTP1WN7tIH8vQ+9plG7pbJ6vP9jLkO
LiqPEoY3P12hFnUuFiMGmffG1GQ7MXrLdFKZ02mMNmm8W/OJMs+wFiDIuJP1PVPhxA9FMqJyCR2X
8eqOM6Z1AWVOpzBJc3PB8kzXn0m3zddaaPaROtDUAMbQGV8c59ErNn+XOa64hW6zkvbRmYojQSPW
BmiAIUxfjT0Au37fj4uDHMjUDtL0cURk5rwvIVoQdYL1FnDHCStnfSex5uA6aabiLAu/iH1n9J5w
r7RHWetyF1TteNxysof2I60rpOWFSXOcLX+lkOf0qogRBiBffz0HvoFPooDO4S8Zm1DlOdlXe9Hn
G6OBEhfmwqu/0rnFSoLq2+I4lIOvAQ7X5eE2S8cKXa93i5hn7z0eC8wjE3g6dNVFUrvLe6Ov87UN
O080c5SgOEqjAjCNAYJiLL+IgkazH459cTD1ZvmC2qA28EsQZpSFrWgZFsJa7/MnqHtVewwEPd2b
YSCZXk7SIofKKuZH5e8KLjcAvk8S3e1EZPK09jwVnTY+i2Qq4BAEYwdybWTX3o1TL7QdnILtCr+S
2KJB90ZjN8200t5vFsF5R8h+CLi1RKiRu+jrNO4nHEyf0dcQTgicTqXHbo5gTLqU+lEyZ2UrwLff
Z0vexh218dPQ0CdVzVFu9VVvTshayjvg8WoxZPwdQn8QN4WcSAWeQNdASg94tV59ti1LnPfkYgFA
6pwhUb1+e/g45mAoQODPvHsOPvIIJ0Qe82ZpmdQ5iONnk7FA4MxM8rKFB3k3MOfVwklfpz/1gkry
qsh7hzjxBDkNrqq2eUIzwfGPsb3EBcRSTheA62Qz0tyNhaJZlto4Y+8z5UM1WBoRsOViSaDga2Im
FZgB2za2J2eamKWd/TnX+aXEP0UTA8w9FXLYGHKZH0W6VjnmcBB+T8Ss1dw6vRwumh78RDcYvGNG
QI22X8BvF6Gt9e2h883qBokV/ihX8TxCIopWppAp/cOm4cHKKdNveqcC7Y18r3FiH4HDCf7YSAbP
PGb1ZY3JkBAF3gH3bt0iPsQSPF/bXb8WNCidZIrF0HufGbctoFPynrizKpUAMBvf3fSQ0anf043x
lk8NbO7rzN0CkrHdogkTXydQnfnnrlzAlAzG+MFaF/c0M0x2DliDlneTW1lVrJV2Mh98lBVAAf2c
BHazofNjO0UCzUMvrzJrThifQqG4hB+AHAEVAxSabHKeyR8huXy2jGwPdGRXmI0mowqt/qWNS+8i
yebscvIkUAdqy+q0dn7rgLnsjQuLRIRTwATWI3gm0e5L9hnJRw622Aap0oQ4CjwT9+MAcRDdI7FE
2+iJ7SAWi0AxPNlFD7kU8jb8Ipu0Hxb8obaGj/8tHP9PhSOCWSqKf+7L3n4VYiAv4UnkP/dl//rB
7/pgG8gyylu8+x4mb3737wJS1ZZIkAKkH6pGVOXRd2O/+Qd/5CJCMy0DrLJDN/V7AQkOAIobhn/f
wBerSr7/oID8S8L/45zA92xbAaB106aYdV9XkBV3jKyhYeE8FuUWT0bDbu1UC/ETCdB1pU4zrAgI
e1/vl9EF9o/koT9hDmTflR3Q0iirdKhY3TBWTpzRMdNC5OsTC/pzC/nlZnHd7aLeYJPYOeofUDSg
EMJaGwZMuBvR725Fw06zMM/tOOWjWTEz9PA7huXyoJFW9ICurj9v+Dquqat1zFBSfkhMDb2PjRJ4
1wd6W+yQvXZkmGHjOeodGJnYWHXvSRaWCw8S5zTrnGu5xKO3QYkDg07WlIlj7sn8q2YY6fMitfxq
5Wcena0ppjjAUXOZ1RU0EcNjmYaiEgyEwjspQgRQbbeMmqqLGXDXTd5k49W8DHSUk4JgYD2xq7AZ
53VHyUSbwkuLOXK4KNG6LhM+a1fB12p8SXj9dESZjvXB77nMcEJRUUzKxUMiJJnSoAPoWnXpzgy4
8nZuG/Dmgvp21Cx3P7qyfqfLqrktqLRvMpR2oKR0EiiQqrf4zSSF3pJ5e5MyfYw4aF8Jz0j13ea5
Sxb2AIUhNSFhoiAdL6fGfhycdHxvQND0D5TuAXhIRKPYTia/PIh+sh7WqjT3uLD9AxK8Yo1mktev
mJ6BELb0MqobIYkym4c7z8VjtIPOhTFGWWQGZZaxcc14822tTDTDQngcARG39gQ4k4YiZhuGddMn
QxlwEAOuNzPkqyjAoaMN/hg5L6adDPuOpYw8jBoTfHWFeOfo2HygcH7EXezGaAnKeFNmIKFsQduE
QcjVnPq44BnSG2OMyrIo7hJlKJqUtShRJiM2p0NZsB/XNo2gbNKbOHkxJgXKo1QQ4ryflG+J2f+z
kQTavnmxNmXK5cRNzsqrnE+DxAOFeJK8AujdBEaYNu1S513D3RbR1byArJuFtd+5MUbnR4lwHnAU
PquMs2LoKO/VolxY6YQfy5hwdFbKo8VwMT21yrflVG17hZ8sOMPvQ/iDYWnXG2B2qhfP19xx37wY
wVblCWspUsIJX2xcvFjGOA2x97A33W3KUUaQn427zIWeh9fMT6o131PwL6qENqSNJ61YXhxqsBuV
X23T8JK/N3E5Lu8d2ra42hx0YMaDQTZLsdOdIr9we917h0owyT6utsTtNRlFRax2oAzrkP82Xn/O
rwGmmxxMW8CDFUbwOeppp8GuhuHoPAL1FcVpaZRmumok5v8VkaktDj3yn/n9nOf28n78q4BNX6rZ
0tLn4lNZjr0UUB5L4UlGNoMZba0byHgeONJw4srT9FNt5Cnig8wgtbzUmprbkxmIvls3aSAZM/JV
NSSXzUtjenW+v8PqNpbpcRt9+9PUiGV89srAKF3MxdCU5rCaxuZMXQn4gANIOVqrUhxrRyIac6YP
mY4n/F4AoNwivaMnEJkjMC8eLGP967T93wnq7yaonquMW/+8U99lzZev/+80VE/iy0+tnr9+8PtO
bfxBDjeGHbo5eGVeQhS+I3ig88CXoOH8nc3z732anwDbogRCdIBM+jPf56f83yH/fOkZ8cf/wR6N
Lut1JwOjmKXbTFKYozKSpVD4sZPRYbLs64CgVs0bRFhsWfM+KHEpI90MUL2ZzuNSz/MV4ZII96b2
sUod7aQvHFuaifD6WmZl3MJkexfMtaDlrz/gTE3xXVRdwUoGwkdOmnXqke/hANW8PeqbBT+Gd91W
cxmaq3Fb4Jp9Cqz6yl2qK1Z0VOT0m0akMHRVaBVU8+SHeDy/TfqUX9PC5yjrtcxZRcMsRfMl4jEO
4bkuL5pAv3UNYKhBvzyBgV5Dp6RBbG8lJub821AV7M9Wuu0QSF57FqBFxD/YKcS3oBRXizHD4HKI
CcynPbLzK1KLbu1iu6Bh3UZIY5Au509UEUC9OvnsjDjqZ+MZ5PFjtw37pmJW1teZ9THp7GPe+yhS
dAAczUD8ptD8a2O0Hsu5evKQpO31dLnT+/JKXYGRXTCGsfwNewamAeale6uC7WbVTDsn1S2fl/k+
tZY7X6yo3JiEnSB4PVMBBAcFyUOufVFOZnOSyvmjLQMXRtc5ZuRnU4m01xKCQ7bdLa39mFnlmfPY
U98VT/A9r7HJIyJz7WFn84EWO//WjNutXfFdbda474KW84ldnhncAf7iYEW7GXGY2XChzAw4H+3r
MaQMyHZ5GYwRIIAGKQzrcaqpa5nVT5OBtV3fkKmOrIiReq3W5h9onbxdBv12NJfDlMkLuGh1pM36
ResR90sf4JtV8c8cI78qy/WCqtE5+g2T4yLnEzb29iCTEbz46FaMSSwtLgdeaM5piWSBLS97pzg3
m3zobWBzyPbvayic6yZgCmc9NPYmfxIzavbKXJ/9Rl7MZpqzgPf5ddl5j/mq/+l31k0AuT9yF+bm
5niUDkL/bp3vZQdRF3ESN6p1TGnqh5ruMysdgZ7TgbvAK5LtloXvk1auBTqFOwHY4Rh2Zm1hLdEf
RGo8B9aCjnolhnhMq7PhzfddP93ba/Wt1guWdbAwCHnWeysxMrj/Y7uvOEACDtQ4pgG1iV6uuyHc
a07dj00nij2qw+vWsb39qH6Oz4nDiOnSYrmPiJy3I04rzBfGet2aWvu5SKiviXnY4l5L5ncWnqq4
WtMkYrYPrpPG07HztvncNc58GmrXP62zBg4dWtCO6UNNcGy77YHpzOca6kdkapX1PBrD523u3UvD
R9TGXdPkKAV6AAJFHNSdBW5ZLk+JBw82TFuEGIfC7sRDKZKHesUfHUt7CPIQG1cEUOOanN7PCJdh
ha4VM2a2O2nlcTtu/a6z1wyDOCZcJpgYX85+Mxa0pLprwM23oiEGadHsh0YjngFJu7ObJ+cJAFD/
LAT8JaEV2a5ykYR4WxG2MnD3dV5Psbk1yS2Dbvj1gttfFuZzYzSQc7oafcasR+5qGnvLa/jeNh6B
iXDdsEs4h6x00nGHe9NhNbnpttJ79DSX9N5uOSVz/01b+gvbLc8/bDq/6Ia/VmQpsy9nQI5snN7o
A6q//8GJmcPMhBtTNkd7BrAMeHfEG7Ne5053JRPD/U3/+/VkQL1awIZmkV9jG/5r6zY0gEm4myeO
qUJnkypwNisLTbzFgv7253otdOOVVKfd48V0k9nGK6XZ4nmrVSRtczTH8onGVQkwersojAXNBi2h
5sTv9P3br/mzmohgHPWavomgyDcC9evP1zK1RJD5QwLff3QyJm3zPcyQKtIs+7hoTqVSFM64CS/6
gdXt7Zf+myr45bUDxW3jIA6x65XeEX3qImkWi+NQ91ZcNLV/u9E9V8vFRdEU5VEP1udlWOkKL4Ry
FvPAc0sgY9hn23NGLlIq5MWUos6kv3UMcLdGkG53pr9cLC7LN4K+NqIlBWS4uAIPjllpvlvr9EF3
MhSvq309wZ2O1qYJDg6x9J9SgGuR7bM8vP1Jf3ELEdeNagxSoe6Y5qsv1qzyABCOjb7KHPZ2o9/q
gcTW13e/uaJqHPaTVlFdUSRhtEiQhnErvbqiwWL4K3/JvRpgHeYodbsZODF0mhOhcIMiRtN8NaZG
/a6at1tv1Ot3zK6JzpPpt25mXValSgHJGI/kepFqjAWCZbrXAvfa6udD5rPcOyBaojQlOK1bzfUx
dYBx16nZKsgSqW56P9yJcn1Y4VgwE8/tM7Kxmin3iIlR5N+SHCWQKCu+xdVvDqtWfEsa+eCDv5Aj
J421tY6IKo/YpvIorcE5YzG+QANRReYkb72Ntjy9PoMUVe1z76Da8QxqrLe/sF+sMGiDVWgU9ETE
fq++MOlpTWfjaTzKBesY5cTKyua0povLyjq+/VpU2H/7zhydfYrZtMeIT/39D6tZb245Fo9NYEaZ
74i4OdfN7xbMlyfpp94UH4WpoU3YgUGP4nVvCnRUOVa6Lo5NMLf7IV/NyE7ks1rpEQtsh5FGfGna
x0Azr5ckyHaeqM7amnwciuJP3yWF0URsh7qgsI5zwSaeBaxO7VZf0fD5Jt3F2gFLK4+V5UrAPBZG
MDzLl1Xu7pAKfvBpsIQuo/yTvSFAgwSzhFAsSFBC37U3ezMLyRw3D9NKz0o382+O4Bbs8vJqXkuY
vukW0YimQDU4wjrEXQnO4tGsj3eNMLMdAse/AKz/aFiwf/HE8l2gzCduTrdtx/z5SxFmSwbNVouj
UXFQmLM6j/JxooLHonNlMHEgTckp0Nr51zVjsigZetD/Rn0zFtzLSYmnizDZ/ZLIJRwRVdMi0x+X
orViX+dMXc7udYJHMpoS5zqjMxgDDcJJjS8iZn72oJvLsxz0MPfy95ghqKo6PnCvrYcy0x82CrGw
TbL2YFWEvLfLXeq4aiTH/Wm3LHyDOxN6pZGTWScVuGFHPgRtP/+lhPjHi/SLh4Q9Q/2H/imnt1fX
aEk7RKbLLI4LnhpKHJwcC2/HpsOXtOlvvhHS2v7+nPjswixrcAcU7+Hnr6SzrY020CSOvTmIneGi
F/WT4pywUwUG349kbBDKjQPSbLJMFQUVYFrh4KEAnJrEZbhFThlDiW4X0O8jiW4Y8X/4fw6lcakB
f68CVHVZQLW/isaKrXZ4rgt5t1Y0XT21GXObpVb5lCyqSl3MqJD6VTeR07Q2ZkS5upuZI+1HvtKX
46W0V4v0BP5hoOBk2shPtMu8b5NpDCs5ZqcVD/nLISgRkNOXEYaCmJb7fOQg6dP5jWTHUc+Ry30/
pvi/bHJXrZmpiXGLHRlQDtWa4U0xhpUNsR9KvJo/gQLKDdlO896Agb1Tj9GwOteNt9y7qTpAOKXG
8wSIsOqolvSkuALt6cdey7/u6Rt1hcMjNibdZeCsz/BU4wWPFEaT/Cq3OLOQ0cGWUdmPRTbjVrcZ
/DfOEYzFmYysM8kQXdjjqA3HsTpzKD6QOiHCPJ25MXk63GW8Yq7zORsWcS4N53omR9gy+y1SByOG
7vlhIdvpwqeyr0b70USz+pv92P3F402tQ2YfxBruKP3VPol2rejwnNbHwduekWHeMRa9pr7g4jk8
1qr+ejlqN2Ng7MeASu/lmRfZuN+WYQm7gh+joRWXoyh2Acpkf+4tDxxYinna9AUBF9N2rAxw1nNe
ooJMGcYSqpQ+w60IrvAZZrGEpLcbJXg0wVoeSY9JgcYaU4zbw2xRbum91Uaunk/Rmo4gD30q65SD
IfthBqM+QgqwEFo33Y9gEUKEy3c9kmwkldXVPE13tgP+qKncdcewz4q7RV7AoYNrUYNBNTScP832
7A7QzHscdR6nA6TZ7vXMJsIhc7q3gJSqan70vu+v/+2w/abDpkwsLJP/3GF7+ApcT4w/Ntf+9TP/
bq5hWmJeBePpr2HX/47BPOsPm6pFUZAx2RlMz/49BnP+4A+48ZSviMrQ44H43l4z//A43wQ8Toh8
6DV7/0mL7VUxY5Inypbg8Q55ERp9r4oZetKTJCaFxoXP6lpnmR9yl1rhD9fkFwdA9Xj+VM64BmUu
vAGfjYcr8erxTSYkCxaJisepEKgLZj0gm3pNms+CUdFt7SJGqNDtYJWSaLTefm31ff3txVFCURlw
2Twu9s/7EDhgADag5o6pHTTl3usH2K2rwes6xAYVjNme0qBuA+CkuRUPcsu/rhpe4p3bu1ZcEQ4D
pAzewzhzzrI6rQPVR0j84Bd0T4oK6SiHbOIP0lReTYOX3NWk9MX/Hx8Cc0tAni1OF/N1yKze2y1g
OxkcMemaMN4Qz9QaBIwch/yHjilAlBglMBYNSBy641UBJOjawS3C7D3mgYpSMqH0DL6P/gBbFiIq
uZ/9ksk8y+XeB/VwX+cT66WQ9Ci0Gr/m25/hb2s4N4HvIRikp8uS9PpQNWBjnbBFB8fcAsrYM74D
ZdxvpHIU395+pb8VOuqV4EtxWoYRz/D552/cmY0BTwqvNGPA4KAMRGR0/e7cj1b3TnfYEd9+vVcP
EU1wVVAhy8fwxk322uFjGmBta7aJI4Ol/h0ryhDKCdXP26/yi+tnA9TC5OTTALBe+9qCnuWiWjSf
egojoc9Va60gP5aDf//2C734Fl89ro5pYP7kwYMO93pRKLD8BkAu/SPHNhza3kDwYsA9syns8VZb
yIyMjEkuHJzybpthYLWVW8Y20Vl32cQZv3ac7l1PMitmzZncBRCtusosIVQ4VRpNtN/bIefe/AA9
BpET7ACbXlsBwJYUXF5kbVW2oG/mx8F0h4+LK/Pj2x/Seqk/f/qUiAw4tDARVoHKgaNMvz+c45RG
iK5uvx6XgnSSWsUEgqcaThoZQ/umHExaRs23teqJFVQBg9y8xRE0NIJ1Q8UPtj0y+ZdMQmZgcecK
xsmg8q4dQi8+ewshhvAPGVIu5nuDtiJGZ7z4Ue8myOz1MthnaKxwuBCKmKXCjIUKSixh6BZz+pnl
rDy6I2GK6WRSqqmARXaX7FgTZLmzUjc/atCRo0ZFMsILMw6D1fj3AAqLU6FhDxZGl9HMTZPnjI0n
qhnBn0jNJKYSHkAXzpIISMax1WFOXGfXzqZN37sF8U2EEBZNI22OZd+UDyOZkpUKlxQqZtIJ2u3L
tgELIG1j3GG/sg5OYhfwY93MjCQxIbGmgisdzAj37TTUH7Fdld9aI2tQ8OvBtlFbk+8SLo1uUeBn
66OH8jP2VEQmSPvqVKjYTNkF7o2rojRHPxfkntb5ckPMLJlDheLokL6pQf+NMvI4tZJgTk1UWmyn
OXpPrz/XNcoH/HPdDqeX6giL6yZpIQ2tTDHhndLX1XB3oJ24VNeTDJSijSwVFjo0KDiN2vrkQLsK
6d7qJ/Ka60tbxYxqL4mjBhrGa2NSLN1NRZLq7C9RURNTSuvbP0GEtp76xB1uifYcxGnUJxQi3oDd
1N4LFXpKhgxjk86ynhoViVpmJoSkdsUM0Jii/yBwq0VNuS58NSjBSElIjwsZq1lmvTMTIo5Z2+YT
iT5buGmg7WiumV+snu+8d4323dZXV3lCEDmy1zKe02qKp4SA1wzGftTrAGJNaFh6attAOdb0vSjS
K4LEPmcqKjYbR/0uMYiPLXr3I9aSJ7MWIl7gMUeaCpsdIfrsrb43Lr11Ws5ChdI2sySeFgRbOBVw
fkYVXusBJWCJAsds1KJAs9eopDHibsthFczTicDVVBhuq2JxMRbA4H7JyoWJgLuGzciL2YYwDaW+
y3ltyXE1p4Tt9sOgXTgka12OKoq3X53tqWBGg/Ru8NDBvqT26mbR3kgUByxTg0Gs72bYpwzpxNFQ
ob9ew+PiahjmSuxqJraqHUjfDE9PRi99zBKFyRfP/WynjwVOoS+uN2yP1twv59r3Z+ixAVZN3GKX
va4hBRzJCmOqOJ8mg+dL20r4dNW2pVaoF95gwJELPNnFRufCftEBi6+aXD/Ysy72lk7Aol6m7c6u
GiJaN3oBcCjyg+F24jJfMbcLHS0BbkhxWYgJq0/urt0Z7XgZu820HTSXOMNu0EvCgOft2zz2S3Ot
b6RbJUpfLmeUguBcmYKanCLylJ3DkCiGTX1qd/q8mDs+cX/2XABBCxSOGAXOdiFHffgog8W+MXlQ
rzcCpOH0JpA+EBE181fU4kscVLo8buiCnzMPQgg6SO/hRWcqGAHcazr1RdVARC5pBhPUQ8nXNOin
MZqheUVzwanzf9g7jy3HkXPrvsr/AugFE3BTeibTuzITrHIN7yJgAnj6u4PV/atVupKu5pqptSqT
SRBEfOacfUZmsHtNjvZzlYr+I2jhclfa6wyvmLrQ8rvlWJWA9GdB6HUHAOa9HRRBeTkg9NXKbFxF
sHwKyZskR3i9C6oW8S27tdOyeN29l63JTahoUGHFhWzJPB9Ibtt0+1hOvHOMrQ/Gv7nzRw9gz7C6
e4FF92ENO3StpMrxM25cIYoNAuPXAYA+w0G0j9MEYzixAmPD80KEiENZ+HsvzvwHhwfDdiVa/NjB
RD7Z0A63cTgmN9Qq/rZLghibbyVvpoD71fGy5Xdq4Ok9h/6x91q3vylQ3pEz4Av36Nh1f0way7+Q
kW49L7wAlnlsPBD6Qgh6/pL5n6GJGIa/AdvbIYwG1JDjs7TBtUgDwLcjH+sQfrJw6tujKlwGXNSL
3sXX9nHoeSg4yJvupytdP4OzTzJAsJ2qAlmnIfG3zfjqJJa7nYchZ18NFhkMDfFRTUxsWJZOR0my
Qnbk8oflNymiPruVqgb/XywsqGDsoLQfatjQkpkBwqWkRn4t9AKCnyA4kd3r2dX1er4e7/9tWP9d
w+qw8vpLJfRPonj/0VQPKMH84B9dK6Z6FBdAYNhP+L4ITAn9V1M9qzwPsZUIf3Jf/xSF4JzH3UOX
x2H5a9PK/c32L/BgqZhe9z9pWq9Gpr/2dCTF0B2b8i1AREpD9EvtFts42ZKkty5IvKenyBfEEAjp
n+tqLfchhcfOBuH87FUB8uYWL4lDDN45ciLQ92U7vy4k6V485dZbpx8ixij25G9wnzdbEG9EsQdN
tgcA8Zyy3BAszTeJMN4SAXtuLB9n8Hn4EVPQZSUHhwMoloGyGfbVJoZblIS296JyX6hY2I51bshK
OK3vxTyp14ZvMebSQeyWUVbfbWsE9+a9sT/73euGfhMm49MSL8R+Em1/7GdfNBuvGOvnHD3+DW5u
DrQwY2Cq+7o8Tt6KyK1q9O0yB+G5TnW9L7C33AhUjIdBjeS5le0awOi37XsZWC4qLbEkdMCk1W5C
3bMaXexmOa22tPfYeAi+9Hv/1pbRqarc5852Qnw6sXNXl86lSXTN+BQ/SRpxYpQZcfBAvpLDAOlt
yw3T7qPGIQ0hLZG8kLmalp7c8mHVnCmC5tu3wpuaUe82aUnZHUXYHbSbolzVjef4SEWx7JTV+tL7
ZDHOS/ZOkLD7hs4mOGsRTp8ap3U3GbaLnY0bIrnv5OLa+6rNckmZZWWOfZmaxFtfGumVnOz53EbW
N7i7DlN8/ETWehgxN1LNN61at3idQdqRTNLzqPILYDZeE93HKZg5TJo9kjaJ6YCJKNLfEwNKfQwp
iBiOAmR50DWOHIulHLl+uVVTb0er8ia0Erl/G5bSJkqPcMy9Va6svfGy14QgjKK8txZaYIvhr9bw
INqfrsf2DxNk+dMTyS8yDsnup18yTJohwD1pnJRyvboqY9XmxmQpiQ4t5iccQPWx6dsoTB84kohH
OeCRssf1KNZODqR4Lrhs3mZ7VPaLNS0BPk2Lk7iOcdEjCnYPNgsvYl7JjWh9W9/NOayl/oD9teGM
qGznA3hE/TTrnln8UjRQ58BTgIgvrVTvcgYXydYaFToSUEnWe1b6BN6j8cfsBfhe35U0nFRocU9y
bNqvaJTc5LmpMovSO/Sx7haw3d4Tvynre6tYXGdbd4v9sE5zQDgNJMBkO/YZkgZQUs2NY2nn5M52
/rZWPV0jfusFV0qGfZwIG/2hzKsYGFQfeJ/7TLi7Kq3Th55AgIegz6P9MHVMajOSW478AfbdaisT
Vd8jh2wqfCtL0z0GpJO94yEHhxb2jomYXWC+bhC2y7NbFMk5i+AeRl1oMfJXQ4indtD+DsDlAD4G
PiMfOc58s14bFgiV9AqZrYbncQqbR9wQ6THEdpE5k/8Q0/O9JhVz4o6YX3/TW+n6cwz23wPx3x2I
1NBMUv75BPcVN8MPpX78+LsZ7s+f+uM0jJzfYJz/bRL7x0kY27/xTILtYlwOjGSMw+FvmHOEkTam
AhcNyvW8+3N+64nfOCAZOKCI8ZmHstv9DySSzJJ/HW+6JL05bOmQEdjxPwy7wkWS3jD7zdmaSsxK
x4mQ6mLaJ9Y8uxReNggYQzebbwfDA6xVz+bJMAKZdYSnvhY5K5RE1XuXqv1eGa4gGarlPjCswTQN
lL+dpcd3I9AfeV71PXp33/sSG1Kha5iFY+yTPG44hmESfh+bDrKhB2wXJ166AwjTbx1DQITuN4JV
tm16Qw9A4hprdfAz/FFVwxQSbWf7UQCThXyu6vPIgxHibHBgoBrubHrK7VTk6YNjuIzNkjNCwZoE
oFYJJOiIi9uPmTP2Rxef3I26Ih5T2PNfkyv4UV8hkDXMmbsWO+dbCWfzVrMNfB5nyeSlCp+m0Ynv
7AKeSVSn6WeyJcAQErR7WsNx2pU5YqmksOUR0DL705x0HyRfT23XhmeJM/MQWJyE6zg5D00Y36SM
NPxWl480uuRtgNPeoDGM9vhp281YwseUOI/3cy/sLQJvcRsXWp1HtVqnxFpJcy8z64ZFdscAo1+3
GWEaO1XY7R0sZmwffWQB6ZwRejgk8uzhDoW3KXX1EXBAfXB7z+e3qvWJsY66C3OL1NvRfQ0MD3RB
j71XMz7bJCzV01pi8pgBuR4C8gJ3VgdVVBi+6AhoFBj3Z7vO1RGLb3EaJ2g8FH/J+xTl7YEHYPA9
ysHQseZ3i7sUlwIbL4M21RrKaVTDc8izKDpBYJQHUoZwSrAi2dMGARQ0rFTYqPHXSDbz7+m8xIfV
IFBIEwcux/dGPAk2d2Akiu4tQ0v/FrHf/0LLxdyoWX37zmrL6RJZhnZQ29A98xg8aZfSDkMkiHaZ
4b0mhvzqGQYscRNvmTZYWJRS/Ska2/JJt711EzXe9ODWknyXnt4aZTBE5W3uWHV4Gq0xXw4SLNC0
gXEKkHY1bFqSpg/FFVe7aukdMsOwda84296QbZcxwlyyxuBuWX/bTKJcwC3eTEFKQksakpWFxVC7
a/2I5fAEUa/cMDXt72TgfmmrPkxue4jI2aVzqg9BLsNnyPdH7LCOdVb5KBL3WIF4KcPNFM9N/I0I
sh5BdLKsHJZaParRjepvyK4IQRYNKsJoGN/8TnuPEtc10c0ASl5FotiDyhH6Z9XEN3MbuvhmEwU3
tMuC7rnTVl2QSbNM6akTFDNvbjWLUu/YmTQDoUZB2JKEpvxIWbvaL1ybqiPgutdTtx6SoEC+tWfj
Y39as34etjbkivselm74gTrD7Qkx8BfnqaGUTL4XCdJMwIrxhiccJ6KwkECRo8yd65cblN4j6ggo
5eVWTyYMxh7i4mtoJYt1ipoJ+6rfMhjftNE4MvK65u+ZsGJxN6e1iUEjGrKESMCdYuP7BNkxMI1u
euCZGKzF90VgdDgi3506ECGYgXeTlVM9DE6SxHtmXLzkSuwWOG5tO69eij+GdK8K4YE9A27n2YcD
kTEQAydcrjBJ6hSwC4vkuGkfCM5y24DYzT7zhgvMZd/etS389jTUIUD8rAke9BTog29g9bZdTfB3
fa7xNgAj/krMrHuhbldyU7YSFu1axzOCVC+4a2LRn8s85nuv/cQMqcWA5soLj6PjZscmnKJjm8ny
sXGr2zVlObaRjt/e6szPLknXhRg3B5HhBI9CvlRTDrppbEZnM+DIv4lADvtWU5jvKmWmw8x5L4Hz
WgebAcBLWOE8C1yMP1tvBqkXWE2DWHtsn6MpZAcd9NMnbKQuGeFefFngBW6qXjq7UosU+RIZBZt1
HQE21WzcvvVL/5UzSt6z/Q8OM2C+bY5h18ypevslXZ3kwFAuemM6o56EsBIOh6Y6V4SVPrRDRF6T
tdg3E1lN31ZaVmSJzk6F6NB5dCYnsL72xzJ08h3hcdGnyel1S/6f250Kv9eXcA3XOyRF0QaqMpOy
eSkIHPfIm+9bDLmpPhA/LRCX27jGBi9zqFUnT+wLYsYfEenhwEPorqqme1vDdjgvwTRCnmygmE21
328QhM7bVVkkItKoPBCEgGRBaje6QDNnFuV6uJzBom1Q6Gh4ocLfuE4Obxzs02O3pPB58DHsRRHj
WeINHDrA/RSis8h4NK7iowdEnLOQ6fyXKXKHO3od58eE4P7gD6u3L53EOQWq9z5Ymtdz4zbddfDw
D6RTdnvZDNV9ac/9+8j38A6oqXw0S+NbdK/NloTz4paweDiOXjbdl60PCBpJ9Klap899JPLbRWTZ
h6Qd7fskcUghKVRAJVCz3RsjRrRt7dn3SjN+3uZ88x/9ItRHjKHyC7JHrJPsjTyE50/oVXW9EXUU
nGuS4Z9KYjwuDr3r1xkiwabTtQ3wqLXPmZ1+QJ8SEFFS2xQPQNDwJ3uYQUpYQ7ZDsleT2PuZeMw7
zY4Eu7Giq+H0JwzM8rqdwJKAZAhTtOWO0OxHlSoiRoDexxZebDXpgFYSEeyWoJYlNxQ6hG81q3q0
NyUzP36bPUerF/GlltOwa5FIfnE1ceOa1Ad4BnbBk0Bi2MaMMME3Dl+Yz0cEg23SOk+zVxUsXf70
34HX/8WtzPPAZf/7z+v7t+FL9nel/c8f+KO0d2xAkL7NStomqZmtKrvdPwddDvTIAGG379goF2yE
Fn+W98JFnmEYNn/RZXihIUranplGsaJ16Dr+g7o++mXbSxgYOm/Uc8glWPtjzfr77WRLBF/WLmAg
YvJL1nIbzd2yHIBWcKDVwjuXWpvgiZQ8AOUL9d1ZlvyoqWAel76RJ9nPbAxNWG0B/Xp/TQHKlsV/
ZDGuzOoNz2MSIcZnIDCtJzZmIpkZZiww0SnpJ1xhb1mi0UWcoJXhWUhhpTD9rxLrIa7FVN8wdZCK
4QHg/4jJVQjs+DSjHdfTOQ1xcCbnJEQsjLUk6qeXbuIiv1gNdQbmGjaWe7a94Na4lsJ7iIhv2bIo
g6uRdnbA18TlOw8pmjGYrAWpPnOV3yd1nR370F297dwEeAtrN3tdh9ZjK4pis8LK9XVG+fkaFUIS
Q1NnBTWeT5q57M9sktZ9VTvtMfakdUzy7kfvkgm1yUtJ0jKl/zZuJyIGUMutodvcFCn0LcYJazmj
uJhnAP4XN1zrxjGoOn2fpeVkncHRmQgPZiDLi7U442rviAQq0kMiOt8Nj25OIcImz26H/kRcYOKY
Z1E59aV+Dio7l3cdIE06oE2NHKie/jsG//F/eir43r92Rr7nMs1/4RfQt5of+lO45f/mglDyAteY
Lmju0RX98WSIvN+CMBQc1EgSEZj8Nd8sJhXNp+XnSRAEiCji/y/c8gDVetg2jKwicl3az//kARE6
/9D48/Ieyq2A8ZjP7MyoUv6iX4gmIhZaDMynKFoaOIFTG7HgJd5jbZYehqHHLCv5vDQRGSCjiQNh
5ZduBfiXCzjo8d5rwa6yCPMOfpg4yV7iUXjMTMCINFEjbQPjE8ZhdO6T4TVhGW3Ou/6L7XV8Y3aS
C/ympNW8uwMPna6eOfMm15Lf/aQhIilD/yIW7X9p7N4A0V3lf/E6xA8bI6J5H4LW+lHqUL+x9631
D6YlcViQ5S7m+6wN9xJpL0Sk4mIzFoyOwZQ0ryhX8R5uUmvECDLw4GFZ2VqvlvBp6yhUpj3x0LCf
0G9sVG08XaHr6XtH6mo39zwcgmqop4tCyMVlgStywoiQ3hadM24hqprHGyq1fRLNs39weltsAOV9
FfXaXNib4g2PVrHzSRX7KAsUzb6TCNQObAarxJvfwZQsplOjwRDwZhnr1t1jEq92CI8mE2cejNYn
tpdssvF5vDEKzJgrAIMHkwf28r1T+TSweSCXdL/KFQu4LhIiApLYGD4QVQzuQ597UMUtP3BeJcXX
l5FHKUL9CsqOSEV0i/jKedWziYxGc8y1IMXJeY1LVI4k0s2A6km7gMDQ+fz6watog6TJslKeB1Io
HBRASa9rCN6KEFERy5XFEOgt2RNNNDdje3EkvEKevvzPCn87xIcOldwGUTX/bslqfsb3cJXddibD
yI1XYtH9oSb0TUSkAPgjAbLDJIwlPqOq36WadLGoLUH+sNCJ39FVMM+R5KPScdPxAaT0eRv1OCEy
Dlum2XqIyWkyST+dJpDlKIaI2ldqtV7ihl3BZuEZf3FTh9OxYPRtMua4KHScEL6HkkDeGyta+ANm
uoB0D6CCq1tPCRlxSHawKCVTCWaVqRrgKvD8YheFbeDeJ5NJjFID9uHz0E1w+NO2GL6T+0CrAi6J
8bA2v5ayU1bHqiiGfttaDVppWiOTpSQiA2zSgXnzERI7iDcum46tnA0Sbu3RQF4zrTSiE+KwFEJI
QBiEz1vk72yS0bUfI0Cp5O/yikE4EqIwWcSEISri3vyZ0lnM5OvNsiRNgvUdowYxu9N6RK8hvtjI
UcisMXmagU2yJqcfY43e1/JEt+qLp2viVukxYz8DjEdangQjiWW9i490k3oVb2tBAHEL9T74IIZi
sd6vf2XEwZueqgXm5JZ5KX+s3wXcZRYt1H0sAcCCRFW0NyqY+ZxLw5J9GbADorKqzEfKZspck2Kx
1f0AOPkS4xW4LLLlv+PFRD38jIezWjRoZWvS3NBT5cdwrnhChQXJCJAvneWQE5Lx+7r63JFFYJl7
ynHBCaW+FdXHdpwoiUKn1iNJ8aUme6Ec5t0Qs6VXOGKeqen141Qs3Seck+zN7HZ0Iu7TBuhXLOLu
dogQ5nQ+yDbfJd9+o1yWHWPdpGTRSXxY0PiSyzVImw8zyHYGPvOMd5V1QAU59tMgRpUcoJ3pl4m7
+FjMUX1YoeNs7Sn1kbAM6lthYcdljsbXgsRd/RIFVr0NXcmN7cpZ8ma4ALcBcjneXV223mZtfSJP
Bthf3s6PG0UAGtL99aRRvJ1mJw6/9V2BMtRp2sjbU+URueGqEkBUWoiz15jru5hgeBmGPEFGel5e
sJ4fZscXe8HUj0XRgEMIw6gT00eJ7uzp3EOpHmXZFmtf+tQ4XfNcTW2A9aaE/rQJUTW9xVdoNaqS
HyKsvZsEj/upmCLne+WHVwOZDg82j8DbXgb5D6/X8yse2OVMvES9X1DWbtlwvWFsl+8UjGrXYIpq
N1VMwN3iMAB1CUm8ddB08f/p5mBH9bJvUnv9QUoWgGVvrtQFGklookLCRRC8mXiflrJQlwGeH3k8
iK/Ra+Fyp/bygR/PRkihB/QPebKGt37aszGV9Q/fjzOxXyOUWxu99EQUDjq6Z+T0THgWcG5aArac
ZTQp57ZiWNg/IQLLzsicEQ0z2VnJiNqpvuzusKa2YMvG5LGZJE+TJdw0udWNz07TfPTSGR/wEKs1
PU5j7t12BK27b0nnte9QBuULE7jHzJ96ImAYOM2pchBrOeFLExJGVo2IwR56HFKgfSrEPWQqf0zd
WV+IY35dGYd/GNkBHlvtt0x25qaN+X6wbzpNEiJh6c0n3cWU2p37qFTaboK6y8jAtjObIMC12i5J
P9hPKmvbvXZDlq6FdDCIeBJKPESzbg8dsQG5m2Tz54R+vdo6YvSLg12PI1PRvqqg1jmiIrgUhH2k
7eHVbcroU+6yzucoBF88FmIkCc/qzlMAmXNLwuNnAry7ywxT935w7c+zjPq7jpHRwPxDd8E2hH14
q4K12E1oc18WXFSXRRfOU+kEw+8wBeXnJU7b/gvjm2p6gkKdEIUBwPqcVmWz7Xr50V3W5CnLnGRX
Yj7aUArq22kASlSx7mOYJW9G5VkPUg6Mzl34DKQ71T+wUunbfs2LPcxj94kcqekT8/Bkl9ZZ8Bh3
sf+ARC4NN2UDhRiqdtjdM7Ms74gjdJsdpB3rCW6hvwvFSGp3XTHPFYG+6VTdfEaILbY4XN+SsSPX
3JbvA0finhQm3ywCPjnwvIu5ULfW4ouP85x67PLLRbJrUQ67nyy7qBQlk4cG724MJQNvlI9l6OIE
tB1UZmHbaXE7Z4PgHUbInDIBDy7tmIhw+Fnko3Kr2Hl2W88R/ubK+ZAUAoh7FZB17qJVQ0mJBE1X
1c6ht+NZyCIiY3LCSREn6y4VPa7RgCP8gGTEJqzN7bynKBXBYxTL4aWVYuSgb3BoA/0ETbRqcMbD
xIKm9DfdmL4Fdo/eQFr5zvE0gVNo+wBN1vVLXrT4GwvKj4MLIx9Pe1VAbLANTXAImLctKsseoRYQ
KufZy6st5XRZlGdQofzgFKSsA/xwIiZO5Wo31PGTx0D42DVjxn+6ort49do/Zz4rjO3SqHkP/oZ5
XDa3zs0If/ApzwP0TElwZjRK2liJkJlsVyxrfj2+Z2OGbhDUKFO0iIJCT+nb1MUoO5RGSdIr7ybo
an3SdkrYZpxF7F4CPgc4kzMj5hqv8TYKR+zPS5nBtw3qodx22idOhvwkCi8sbyAr6+rYzSJ672Le
+NRp+ZIUbXhQuk8KdIbOfIrIFN71Zg9epLimVVOTnATEfgNfDPjYksI4FAy/yTJexouWoj3Mrqu9
Az+j78IaXv425HnzvejH4HcUvzMIjcBfT1k8VN+6MCRWU8bJvjKlVVcrucGkjIQS2n27RSgd7HOr
h7jPZHkbjdF4N3eOu0vIZtsiqmCrRnTMhSyj6X4lCNl743zD7Nxg1p+2IMLqx2LIPUJK/fYZyEQa
PFcxQZNb34rlBuceZUEzi6+l49rpIQ4aFu6TTS3IiK4k4Fi/pFOlb5sS2toylrHeFipKnhRlwB18
3I4n7+KlH8N6alr86GiYExF/SsHAPa8Jzk8U4dmhL8fl1le+f983GfztuO+t3dj6443XVsNFO/1y
jJpcPzr+oF6zub7p5/7SRave9bHbP9SqVd+AoiIZHHp5w64/Oco0eqdQmw8oE3dTKMUTys2q2vhT
WYJMw+9e3agMI/Mhj9cVaq4gg3aLZL4tYE4E6/Po2d1XXdZVyu3jVhMsUpQlHqsellksfcpRWvW3
xeyCrJitkIXKnQVRl/vj12jo0GUvDdsj+XOXBI7Os86Jxh6eeeFzy9Kpu66fmusqymvsL8Mcd3ca
ZcYGdkk/ngkyggoJCqAEvFtk4XN8zYPMSYaEbANerUke247QSJ9hB1n2pCDMH9aMSEnhySgNH3Gf
94+cfufhZ/zkX+Z7/4vbyDS+fxX2Y8XwA0HTju4LVMGvmIKSYgn9td2efHSwNB15QZk4ImFJf05X
/qmhFhHcP74QJEJOBPRw7q+mnEhSzPcVL1RlqNLpU2v8gU1PrcbHYLJgTe54SihWAGsYXMG/fpv/
+OpYXCKW/5D/YiLTf5kQdoybQnvRLalYHdvdGQ9qTkwZpUQlT62GtbcJhpB60JprKvh//eLOr+7e
GEMV4gZYG2gfmNebv+4v04e58C0kXLI9oTngtxMkzL4tLHuSpQtFB4UdjDc/iQXaTmqSzWzZjPQA
TRpWOLG08/qv/6BfPT/QoYyawvGwmTkCxeLf/z2kV7CGTmlmQinFefYYP/h55r6uC+nmsXT+rZvp
lwEtaHThAbNz0TnaLId8Yzv7ywWoMjRUvq3aU8Py+HbI6NdIT+E2sAY2gPCnvkGHFOI+naIRwhRe
sgSar2Nl9V3hFyTeXtPw0HkL+VDLybknW5yYYclQ8n3KiAGeypY7SaxNQq1eB+q7TTBpzBRHDOuL
G5gIeNZV8pSPI71FV/hfgODMw4uCzKVgMzhEfm6bgPny55UmsjTMFbr0NPHJlvZSE0nLMfFahx5m
sWpR33lONL9H69S8eHFKGzf0HBlbjFzdJ7sWWt+mNMSWOTBtumqEzk8r2EJ1iIHTqmOUkvi+8A8l
CNyOwF6ZOVhZlRORM24GINcs4+uH/l9R078TNXHRucH/+dLjww81/L//dcb58yf/nHGGeEmhD8F4
ui4/zCDzzxmni+YJKa9AW2QQ/y73/58yX/s3PJwOhjdgZl6EeOhvM87wN5ypgbGO8f1gbxH/JzPO
4NctCE9Vg3slZQ9CKwuRX8lB6SLo8Ys0g+0Ujpc2aiB6w3pQF4+U7x37buYMcbHWz15oEfydspnL
db5DrTifykxaFOdgGw5yiOULLHELTU8Vv+eoT47kZqIculZUtEQ9slBTZ2lTckFEC+VhLMbEVBuC
qgwpF6hsUfrBbopxSfimgOsTccPkfmSItqSSpUWUvjmNIhhq8gneiYOC/NH53blWhggulrcVReCW
t8SoYrLs3WBqydRUlcO1wNSm1hwSi7JztRKglwg7GJetpK5KO6RCba2nPOkKtct0MZ8kfdTdOi/N
RpvqdjV1bmEqXsxK3oGRRPaIHAF8VLyad84gRu3dOiB91dTOkJqohrN5qV/SzCf7yVTZLG/zXWgq
79jJ31raE7P+n+4isWARpXCzegChKb0I4M9cDC8ls4XHpHW8p+Ra5rfXkr9dRsgWVWStO/QdMfyq
CZmS6RMC+sAdfzNbX0WLI1p2pK7FDjfR3oexLLsTm+/b0HQfzpg9sLRhwUqOgKh2IQrKrfBnscGW
vwocQNIQCpoA3W2wDpukHk4IYoY3oXClbLp8dfbW5BLDVSy0R1I1Pp+HP96ukXsaaKJy002Npq/C
2vKeNCgIQKi/LUSLbWM00Z9B/C43TkapWC8ox2HX7FNn8OFjpumzEoQUU78Rj0NIMUSva5sXV3UW
brq6DXDuqeCx9KwE5CnK5UQm7hPhbcXeTwPk2mv3Y7g2k82yBvukz9PHlY7uRsfUTEVACLLpQ/FV
AoBwaCuJdkueHG/4iIasYagalufs2szO18ZWX5tcJG7qM7v88fe8mJwnWnj/YvzcL2UAXATA+Ug1
q/pgO0w1l2zuannHZPHzrMV4b4Fcwwpl/xBNjYFxbklsQ4Z9nkxXXpn+nPWYo3a1XKJPLBTG19Ua
220xJdU+6HFTok0xrb59bfuToG0q9vPz/JlRb2vvnGXMsUlbPVlepZkdIFxy936IWCwH6WA/TWbK
UJp5Q9ez+thqZ0meJsYRs+98WlX8yZbjBuFczKrCZjEZB3kXbwW2LXkENUW/aoYcONReCb38Ybtj
AjfdjEJwpdgnv5pghmQV9PeGERIgvcAFu+Q5z/wGtgaeypA/5he8ovNZIy7A3xqITG/HVM3unbqO
ZaIEihtOoO5TfR3bSDPBkbY6FGamM5npjjRznuU68TGzn5EhED1Wdi6vgyGX5IT6NCYOumsky8WF
FrUo97li6r6BxO/fKeKS9qHXZuesTpx93w0zxDjLos8Oog9C1ou/GdZLY4egVgeVHcuIRiAJXOvg
J6Slx/YyHxpBEDsYxfKjZh6/q4t+vkR5eBAo8SHRsKiEHCXKTSkJz4YfXe67oGRSzfp0G03Y8Yq+
xopUeui0KS+OE5yj7eTU6d08+TNXoFgJaaps/+wzf79jlmO9zylDjQqgVJnu6kqRuZmnbbRHc1Ef
iu4SLPojGitiMKRyz3pN1r3Pv7pUPrpGp/JIbPCFpfEOoAy3sWShvD2XwUR7HMr+yYul94qgFlkU
6WK7zAfwAeV2XVDGJS1b26osP60FzgShw/nCig4Tu5w+YyItmE+NGbDNMJYHl+XJRq/TfbWmy+8Y
gEmDmsLwQNAh6Oow70DjJeqbSIJ+F4QZzXMWGOY+hrlzUi/VtqXqvc2r8bPhAR1IuppOzdrPfEsT
CPiboZtn/LZ1PnxzG06bfShCdStq3BhT6ryk4NJPnlXblxy31lY2UXGsQqve0KOdVBcRYMcBC/66
XRC4WCS3ycY+2wtOtCQus3MwE2THftG+BANmOk7s6KA62wW178QX3YQ5w7nqOQlWOFsqDY9zF0PR
TwyfNF9GE0weMQntePbOzlTtMLP35x4eDxiotOx3tpEJOu3WarVLejhf0busS/P73Gb9V1YwaOBk
xjsf6f/NMvTJYR77i67rnhQ6rb4zWtRAwLp5XxCJcTt4uELXUWRnuSL1ZHxzTn35vY8hfI/l/BUl
w7i3nYWAi5HjxpHZOZIqPbHu90AhRfcTjnIsyN69VxOqGI2T/wQCtD5IS92nS/E82sp6mrPiUXNd
bwBwunwbq/s0rNeDDsqYozEnhxsXugqITqThFiXSZXpt4tkkG5s3URLxNo9c1+ceTnJAZMmwjHeL
stMWqdSKmYUdPmjkwfYWOMliNtDkoIlWe58lcbe+1LkdWx9nZVDLOTP0FYYQXDT7J41Zl05FWGBI
Ob6ceid9KUuy+WA1r5QyCsne/UTKILcVM+QNtgKG5zaxJD+Wa74J/o3+wW1dKyO6Ra4fvG7UH+rW
1jehyUgZTVpKv1gILKc6hL3qLOV0g59y5tFfNVwDOonTYlJXnJonZlRawZfFZLIAGyluGFCPHssM
MluidQRkZteKrQUOvzCeD8s148UdraMagL6rJeoPeGIAS15jYeqGx2vZe1wg+HP6gC4rfcdZ1AHE
wrIquxKWTlxDe8rlSvSMDZsU2/cIEozTDRdiC9LiIruxzvaDK5GlbNxlxCXKyWUffFTDAAGXDC2t
CkcWZCWbu0U5iMrXSE3j+Tq0qrLSwrBvUnPsxIbFg6ImfnAI0xy27bD2+aH0exi3UbzKXeaNUNIx
eXwi3RAuJ3Dt4inKZP9cxJiIySVc8m1L93RUeaIP5JIHp/Wa9oNaYyL5Z5EhjY8JBKqAbO0SRUhQ
fc0LAtG6fAT7SSCk8o/eAGSdIE4TMsSMiliaMk8AvZNBRJQocUQWGbB7T1tYwpaAdRYVUE+cO0aD
M6R7+0Ni0o1QwiQZRHSP0KPuGoCkysHe5nIYPvLwXvceFwmmsPMVfS7Za6Fv1xs+UUYzVclggAUq
UYzzMBbLRo6+ux2gunVbEWRgUXvF0Dcos3EPRvKu8+fuEJs0p9nkOgXXiKfGi/wnVZngJ+U31VEY
SW/Mh0byuWJ8VzVi+U5uEZl+1NxvuIvCSyKQsxrVcHir8OgFuyR10vgOsK33P+ydWXPiOBSF/0qq
30MZG2z80F01kKWTdOglmenlJeWABwTGBq84v34+GZwgCCTdds1MTQ2PLFeykK+lo3PP6em59S2W
Nh25NOwwR1h3eNLEQ1+2tYsQEJ5CMSrDvhvzVpr1QATZ2hoWeQCLzmuPanpXP77jfASDVod8Ki5F
dtzEFLdlfkspfcih5M8sTPEWsM5P4GrCMqfuFD2T2PgCqmects3M7wbYQ59OW8I+B2FMTtvLNL16
sNKsT0Fq9iWC6dyd+BlgIVaa3YCSJCeHKLxAUDhonTVFEJvdeXPO1hvNMlT/lwKsJ16gHodDp55q
1lBHZ+UDh/kP/Q4KtDdzTK/aPfL55E9O2qNb29e8b6OmhqMTVok2AsCju0sObLRLbMwWZxbz9Upb
jMzPxkOc9TLKrS/0B40GHiDZosk5P82xMmDtr5mnbUxieljKjKek5pl/lmHtdT7xjv2LpQbkPre9
7BYXdOPsWAtP4/kCv4ZROEZpDch1IsFXkkSKNBr4e2DBTo9SMp8h+VCYc1F7ICHcvEBzpxLYDSTE
Oy3AXsEaxZtpCxZQQMHjAhW2CoBYQsVpjFsSNV/gx3MJJacFqpxJgPn//f+r6E04q8BGPLD/z4MZ
9TUK73H1m0feI+TGNqbUJlt7yWV8Yjeh5MdHVCc9VfGWG/82tEc4MCj5WvhmF7ynUpVKa5DyLFnD
h4q7pD/+zMZ/C8EFWmxLpRuYl0hgsu+X2NsGtnaXZE3Rvltk/WQ2HEXeydi73xiNZyBiWR+8ARHv
NLCFnYZLw5vNlzTQmZjdMdIbie2ItC/s3ng2PNxUAQQqbSF4JD1ukNKx2y2YWurF5GhQeG0sgIH9
vFyTBwswIzQzB1TQKQX6EU2Wo85gjOdXrJ1rczyYH0D727nwL2GbLkazIWTQDmWdIKxjzbbOMc/W
zpHhTVzRwQB39iEJWxHHnpqJo7MX2ZO7EAokMg7A08Hdbb6Izya6aF9GLBk+TdiBYnAF1dunWACt
9G7HCCnU11MTYfZulho2J4DebDGe3nCEMUpDhGF8trkndILnujBzHVWKRL8MAX5/z5decuXdLRLY
0pxiZGdw7T1jdmVRTXvSXppkwSa2GT9Q6zA5+Ib/3KVwOOwB4cP7bB1b84erSWyPj28ySCAt/9RI
R7iMzKWiQry8O7e8kAKk/1bWWMOfsnQfhz8R558TN8y/uFHixVHJKZaffgqEH98Gv/alw4GOXkWz
pOyQW1NJQ0Wfig4fCuE5XFcydN++oRxSZ5Mhj1CkMik55M2Rhzv9+mMMiJoNE7FdZKeBFXlxEEGD
G2O0bxQOX+BqOA9/R7mCQZD4sfwbRiLwNxMrKep1Y7AVYWMM7Eab4wsLcUv14m3I6U1q3ZD5exyc
f+TinSGPkxOB47gYxJsXD/UFhmu1GWA1oNgCQjdxm13/w+oMsBsYxkLGaa3Ua1cN/v0zYO8gGIhn
VL4Pmo0WYDqiG5I7zIt5vjkKTAUDFiZSjdT7ytcK//8XjQJ0Pql8V20utBotvQkvjuVF8YL0vDkK
lFQ3miwxOH38iTzwikF6zKu9sfCGRUYVbvRc4t33hTKV7H6+TiMXw7dvZK5QvigPelZtPyXcd8pE
K1Ldxodl6ivaWf98fYG7TSttlVdVvvleuKGDOhOsOPmUWXez78xIy795zr0zczZvdeYl/8ZTT96+
Ufq58c+/EDiabsVtsSSqHBcf58BXAxdPp+qBp44fOVHZRfk3ggEw/apG7jkebjXhVhXCKqNWjg11
NnSGisE34js8X6pHRi9hEItBojwIgITISFWDn7iekzmhW0aSg40DVA2DXT68joI/j1g+J7N71bwS
5kANsxBFs1AM1VlIRTppserInLsBFStqZIjRLD2qRn7PiAtRximmt8Fiq3zj2aPoxyR/6Fa/GDpj
ZQIiiiOrWKp2+AKXKD8Q6h3JEU4N8+/CH2KqpI6yrP6podNBthXW7rDUrToWV7u5yWzqzRoC07Nk
MM3LSMW8MBnl8o1fnxcfAtQYd4bZ1js1zI1rR/hK9pBC2TX0+drBDHvbRU+jML76cFw7UeQMxknk
xrEypxE2a9UxJGIwFiNH3bNwilTDHX4tpHZOECszW2edXsMNcy0i6LcRJehKbqLgR6spepCE26Fr
6Th68Fs5BI5cx64+U/rufehsrZ7YOUOyqZxH+m7qqM8tMCiJu1VNUH03O3rvzOYRCmzKjUl8udev
I/6lG0ZuXsaSmYq9iNQErCP4tbsUA+Uxtt7o1BH8O3T2spvrfps1JO9+EMbjo54TBjwp1ZvTMCWV
s3LfiwZ2VSR1ymVrWJJ8HAt1xFvMluq9/jj1WJGouxodlloNSfZj6I62YSGYBNX7/OkFs/X9xwWv
WqO95BBbMfxNkOyZiFJvtIa/dNXA7kQs5Uwr9v+gOFzl2Et1V7mGkarem/sELyp29w93r9NJ1cgH
avErhv7q8NzxR9AnyztRZlmY4q0abs0XSbZVOy+iQYBStNp3E75/eTG/vgb/uv+A8GCvn0OaHtH4
XfypRNmf+5kKrslvDDzXCd/9BQAA//8=</cx:binary>
              </cx:geoCache>
            </cx:geography>
          </cx:layoutPr>
        </cx:series>
      </cx:plotAreaRegion>
    </cx:plotArea>
    <cx:legend pos="b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>
              <a:solidFill>
                <a:srgbClr val="111111"/>
              </a:solidFill>
            </a:defRPr>
          </a:pPr>
          <a:endParaRPr lang="en-US" sz="900" b="0" i="0" u="none" strike="noStrike" baseline="0">
            <a:solidFill>
              <a:srgbClr val="111111"/>
            </a:solidFill>
            <a:latin typeface="Calibri" panose="020F0502020204030204"/>
          </a:endParaRPr>
        </a:p>
      </cx:txPr>
    </cx:legend>
  </cx:chart>
  <cx:spPr>
    <a:noFill/>
    <a:ln>
      <a:noFill/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96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3175">
        <a:solidFill>
          <a:schemeClr val="dk1">
            <a:lumMod val="65000"/>
            <a:lumOff val="35000"/>
          </a:schemeClr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9657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0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31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59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20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amma.ap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4.png"/><Relationship Id="rId4" Type="http://schemas.openxmlformats.org/officeDocument/2006/relationships/hyperlink" Target="https://gamma.ap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hyperlink" Target="https://gamma.ap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image" Target="../media/image4.png"/><Relationship Id="rId4" Type="http://schemas.openxmlformats.org/officeDocument/2006/relationships/hyperlink" Target="https://gamma.ap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14/relationships/chartEx" Target="../charts/chartEx1.xml"/><Relationship Id="rId5" Type="http://schemas.openxmlformats.org/officeDocument/2006/relationships/image" Target="../media/image4.png"/><Relationship Id="rId4" Type="http://schemas.openxmlformats.org/officeDocument/2006/relationships/hyperlink" Target="https://gamma.ap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762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480661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282824"/>
                </a:solidFill>
                <a:latin typeface="Algerian" panose="04020705040A02060702" pitchFamily="82" charset="0"/>
                <a:ea typeface="Lato" pitchFamily="34" charset="-122"/>
                <a:cs typeface="Lato" pitchFamily="34" charset="-120"/>
              </a:rPr>
              <a:t>Performance Excel Dashboard</a:t>
            </a:r>
            <a:endParaRPr lang="en-US" sz="6036" dirty="0">
              <a:latin typeface="Algerian" panose="04020705040A02060702" pitchFamily="82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833199" y="468856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637674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19" y="6384369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99686" y="6360081"/>
            <a:ext cx="1977628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BY SANSKAR GUPTA 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727317" y="616685"/>
            <a:ext cx="6423362" cy="8288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2800" dirty="0">
                <a:latin typeface="Aptos" panose="020B0004020202020204" pitchFamily="34" charset="0"/>
              </a:rPr>
              <a:t>DESCRIPTION OF PERFORMANCE  DASHBOARD</a:t>
            </a:r>
          </a:p>
          <a:p>
            <a:pPr marL="0" indent="0">
              <a:lnSpc>
                <a:spcPts val="5468"/>
              </a:lnSpc>
              <a:buNone/>
            </a:pPr>
            <a:endParaRPr lang="en-US" sz="2800" dirty="0">
              <a:latin typeface="Aptos" panose="020B0004020202020204" pitchFamily="34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4801910" y="2308503"/>
            <a:ext cx="44410" cy="4640223"/>
          </a:xfrm>
          <a:prstGeom prst="rect">
            <a:avLst/>
          </a:prstGeom>
          <a:solidFill>
            <a:srgbClr val="CDCDCA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786122"/>
            <a:ext cx="777597" cy="44410"/>
          </a:xfrm>
          <a:prstGeom prst="rect">
            <a:avLst/>
          </a:prstGeom>
          <a:solidFill>
            <a:srgbClr val="CDCDCA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55841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9" name="Text 6"/>
          <p:cNvSpPr/>
          <p:nvPr/>
        </p:nvSpPr>
        <p:spPr>
          <a:xfrm>
            <a:off x="4727317" y="2600087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5306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REVENUE TRENDS 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3011091"/>
            <a:ext cx="8658880" cy="835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99"/>
              </a:lnSpc>
            </a:pPr>
            <a:r>
              <a:rPr lang="en-US" sz="1750" dirty="0"/>
              <a:t>Presented revenue trends over time allowing team leader to identify seasoned patterns and </a:t>
            </a:r>
          </a:p>
          <a:p>
            <a:pPr>
              <a:lnSpc>
                <a:spcPts val="2799"/>
              </a:lnSpc>
            </a:pPr>
            <a:r>
              <a:rPr lang="en-US" sz="1750" dirty="0"/>
              <a:t>Adjust strategies accordingly</a:t>
            </a:r>
          </a:p>
        </p:txBody>
      </p:sp>
      <p:sp>
        <p:nvSpPr>
          <p:cNvPr id="12" name="Shape 9"/>
          <p:cNvSpPr/>
          <p:nvPr/>
        </p:nvSpPr>
        <p:spPr>
          <a:xfrm>
            <a:off x="5074027" y="4288453"/>
            <a:ext cx="777597" cy="44410"/>
          </a:xfrm>
          <a:prstGeom prst="rect">
            <a:avLst/>
          </a:prstGeom>
          <a:solidFill>
            <a:srgbClr val="CDCDCA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406074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14" name="Text 11"/>
          <p:cNvSpPr/>
          <p:nvPr/>
        </p:nvSpPr>
        <p:spPr>
          <a:xfrm>
            <a:off x="4727317" y="4102418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033004"/>
            <a:ext cx="291322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TOP PERFORMERS 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513421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lvl="0" algn="just"/>
            <a:r>
              <a:rPr lang="en-IN" sz="180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Times New Roman" panose="02020603050405020304" pitchFamily="18" charset="0"/>
              </a:rPr>
              <a:t> Highlighted top-performing sales reps based on metrics such as deal size, win rate</a:t>
            </a:r>
          </a:p>
          <a:p>
            <a:pPr lvl="0" algn="just"/>
            <a:r>
              <a:rPr lang="en-IN" sz="180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Times New Roman" panose="02020603050405020304" pitchFamily="18" charset="0"/>
              </a:rPr>
              <a:t>, and outreach efforts.</a:t>
            </a:r>
            <a:endParaRPr lang="en-IN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/>
            <a:r>
              <a:rPr lang="en-IN" sz="180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5790783"/>
            <a:ext cx="777597" cy="44410"/>
          </a:xfrm>
          <a:prstGeom prst="rect">
            <a:avLst/>
          </a:prstGeom>
          <a:solidFill>
            <a:srgbClr val="CDCDCA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56307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19" name="Text 16"/>
          <p:cNvSpPr/>
          <p:nvPr/>
        </p:nvSpPr>
        <p:spPr>
          <a:xfrm>
            <a:off x="4727317" y="5604748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53533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QUOTA ATTAINMENT 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015752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lvl="0" algn="just"/>
            <a:r>
              <a:rPr lang="en-IN" sz="180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Times New Roman" panose="02020603050405020304" pitchFamily="18" charset="0"/>
              </a:rPr>
              <a:t> Monitored team progress toward monthly sales targets, highlighting areas where performance exceeded or fell short of expectations.</a:t>
            </a:r>
            <a:endParaRPr lang="en-IN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IN" sz="180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22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4F5AB3E-8C76-F5C2-A3FB-CE8F9EB11428}"/>
              </a:ext>
            </a:extLst>
          </p:cNvPr>
          <p:cNvSpPr/>
          <p:nvPr/>
        </p:nvSpPr>
        <p:spPr>
          <a:xfrm>
            <a:off x="4574084" y="1751142"/>
            <a:ext cx="9964876" cy="424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I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designed and maintained a sales performance dashboard that provide real time  insight .some key features are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DA87C4F-6421-8F39-786A-2B6732A4C1C1}"/>
              </a:ext>
            </a:extLst>
          </p:cNvPr>
          <p:cNvCxnSpPr/>
          <p:nvPr/>
        </p:nvCxnSpPr>
        <p:spPr>
          <a:xfrm>
            <a:off x="4727317" y="1445539"/>
            <a:ext cx="7689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-49427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7254" y="0"/>
            <a:ext cx="5130765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25261"/>
            <a:ext cx="6586299" cy="7390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2800" b="1" dirty="0">
                <a:latin typeface="Arial Black" panose="020B0A04020102020204" pitchFamily="34" charset="0"/>
                <a:cs typeface="Arial" panose="020B0604020202020204" pitchFamily="34" charset="0"/>
              </a:rPr>
              <a:t>REVENUE TRENDS </a:t>
            </a:r>
          </a:p>
        </p:txBody>
      </p:sp>
      <p:sp>
        <p:nvSpPr>
          <p:cNvPr id="6" name="Text 3"/>
          <p:cNvSpPr/>
          <p:nvPr/>
        </p:nvSpPr>
        <p:spPr>
          <a:xfrm>
            <a:off x="833199" y="391775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F036EB-FAC5-405A-AB94-5E6E0CC62DA6}"/>
              </a:ext>
            </a:extLst>
          </p:cNvPr>
          <p:cNvCxnSpPr/>
          <p:nvPr/>
        </p:nvCxnSpPr>
        <p:spPr>
          <a:xfrm>
            <a:off x="2217107" y="864296"/>
            <a:ext cx="3682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9BFEA058-937A-4AC8-97B3-8C75953690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7537733"/>
              </p:ext>
            </p:extLst>
          </p:nvPr>
        </p:nvGraphicFramePr>
        <p:xfrm>
          <a:off x="-3118981" y="972826"/>
          <a:ext cx="12626236" cy="7165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224386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762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890123"/>
            <a:ext cx="658629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0"/>
            <a:ext cx="7477601" cy="10146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800" b="1" dirty="0">
                <a:latin typeface="Arial Black" panose="020B0A04020102020204" pitchFamily="34" charset="0"/>
              </a:rPr>
              <a:t>QUOTA ATTAINMENT</a:t>
            </a:r>
          </a:p>
        </p:txBody>
      </p:sp>
      <p:pic>
        <p:nvPicPr>
          <p:cNvPr id="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858CC7-E65A-B09D-BFD3-61FC22F3329B}"/>
              </a:ext>
            </a:extLst>
          </p:cNvPr>
          <p:cNvCxnSpPr>
            <a:cxnSpLocks/>
          </p:cNvCxnSpPr>
          <p:nvPr/>
        </p:nvCxnSpPr>
        <p:spPr>
          <a:xfrm>
            <a:off x="2335427" y="506627"/>
            <a:ext cx="4485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F324157-456E-F607-F224-1D10D37DA5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38830"/>
            <a:ext cx="9043792" cy="759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0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37996"/>
            <a:ext cx="6586299" cy="7895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2800" b="1" dirty="0">
                <a:latin typeface="Arial Black" panose="020B0A04020102020204" pitchFamily="34" charset="0"/>
              </a:rPr>
              <a:t>TOP PERFORMERS </a:t>
            </a:r>
          </a:p>
        </p:txBody>
      </p:sp>
      <p:sp>
        <p:nvSpPr>
          <p:cNvPr id="6" name="Text 3"/>
          <p:cNvSpPr/>
          <p:nvPr/>
        </p:nvSpPr>
        <p:spPr>
          <a:xfrm>
            <a:off x="833199" y="391775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35D5533A-C9AF-4A89-AFCD-8A6F491A8C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7242363"/>
              </p:ext>
            </p:extLst>
          </p:nvPr>
        </p:nvGraphicFramePr>
        <p:xfrm>
          <a:off x="125260" y="1027510"/>
          <a:ext cx="9026359" cy="7202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9ABA8FF-838B-3BE8-CF65-AC7E9E4F5869}"/>
              </a:ext>
            </a:extLst>
          </p:cNvPr>
          <p:cNvCxnSpPr/>
          <p:nvPr/>
        </p:nvCxnSpPr>
        <p:spPr>
          <a:xfrm>
            <a:off x="2051222" y="1027510"/>
            <a:ext cx="39418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44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37996"/>
            <a:ext cx="6586299" cy="7895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2800" b="1" dirty="0">
                <a:latin typeface="Arial Black" panose="020B0A04020102020204" pitchFamily="34" charset="0"/>
              </a:rPr>
              <a:t>REGION REVENUE </a:t>
            </a:r>
          </a:p>
        </p:txBody>
      </p:sp>
      <p:sp>
        <p:nvSpPr>
          <p:cNvPr id="6" name="Text 3"/>
          <p:cNvSpPr/>
          <p:nvPr/>
        </p:nvSpPr>
        <p:spPr>
          <a:xfrm>
            <a:off x="833199" y="391775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9ABA8FF-838B-3BE8-CF65-AC7E9E4F5869}"/>
              </a:ext>
            </a:extLst>
          </p:cNvPr>
          <p:cNvCxnSpPr/>
          <p:nvPr/>
        </p:nvCxnSpPr>
        <p:spPr>
          <a:xfrm>
            <a:off x="2051222" y="1027510"/>
            <a:ext cx="39418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8504464C-ECF9-45FC-B2EC-4C4EE4779CC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8246778"/>
                  </p:ext>
                </p:extLst>
              </p:nvPr>
            </p:nvGraphicFramePr>
            <p:xfrm>
              <a:off x="0" y="1265506"/>
              <a:ext cx="9144000" cy="696409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8504464C-ECF9-45FC-B2EC-4C4EE4779C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0" y="1265506"/>
                <a:ext cx="9144000" cy="696409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3108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A2F344-85E5-A201-5382-613A3653A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117</Words>
  <Application>Microsoft Office PowerPoint</Application>
  <PresentationFormat>Custom</PresentationFormat>
  <Paragraphs>31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Algerian</vt:lpstr>
      <vt:lpstr>Aptos</vt:lpstr>
      <vt:lpstr>Arial</vt:lpstr>
      <vt:lpstr>Arial Black</vt:lpstr>
      <vt:lpstr>Lato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kanha gupta</cp:lastModifiedBy>
  <cp:revision>3</cp:revision>
  <dcterms:created xsi:type="dcterms:W3CDTF">2024-06-02T11:59:21Z</dcterms:created>
  <dcterms:modified xsi:type="dcterms:W3CDTF">2024-06-02T17:36:59Z</dcterms:modified>
</cp:coreProperties>
</file>