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6" r:id="rId5"/>
    <p:sldId id="258" r:id="rId6"/>
    <p:sldId id="261" r:id="rId7"/>
    <p:sldId id="267" r:id="rId8"/>
    <p:sldId id="268" r:id="rId9"/>
    <p:sldId id="262" r:id="rId10"/>
    <p:sldId id="263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3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2543" y="1190497"/>
            <a:ext cx="2993466" cy="31530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5431" y="1628648"/>
            <a:ext cx="1441919" cy="39293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6248" y="1628648"/>
            <a:ext cx="2433904" cy="39098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58005" y="1713407"/>
            <a:ext cx="728789" cy="3081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0254" y="1429499"/>
            <a:ext cx="12870490" cy="954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16" y="3420110"/>
            <a:ext cx="7402830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6" y="1275409"/>
            <a:ext cx="12095843" cy="6515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175" algn="ctr">
              <a:lnSpc>
                <a:spcPct val="100200"/>
              </a:lnSpc>
              <a:spcBef>
                <a:spcPts val="105"/>
              </a:spcBef>
            </a:pPr>
            <a:r>
              <a:rPr sz="8450" spc="-105" dirty="0">
                <a:latin typeface="Algerian" panose="04020705040A02060702" pitchFamily="82" charset="0"/>
              </a:rPr>
              <a:t>Visualizing</a:t>
            </a:r>
            <a:r>
              <a:rPr sz="8450" spc="-245" dirty="0">
                <a:latin typeface="Algerian" panose="04020705040A02060702" pitchFamily="82" charset="0"/>
              </a:rPr>
              <a:t> </a:t>
            </a:r>
            <a:r>
              <a:rPr sz="8450" spc="-235" dirty="0">
                <a:latin typeface="Algerian" panose="04020705040A02060702" pitchFamily="82" charset="0"/>
              </a:rPr>
              <a:t>Employee</a:t>
            </a:r>
            <a:r>
              <a:rPr sz="8450" spc="-245" dirty="0">
                <a:latin typeface="Algerian" panose="04020705040A02060702" pitchFamily="82" charset="0"/>
              </a:rPr>
              <a:t> </a:t>
            </a:r>
            <a:r>
              <a:rPr sz="8450" spc="-10" dirty="0">
                <a:latin typeface="Algerian" panose="04020705040A02060702" pitchFamily="82" charset="0"/>
              </a:rPr>
              <a:t>Attrition: </a:t>
            </a:r>
            <a:r>
              <a:rPr sz="8450" spc="-100" dirty="0">
                <a:latin typeface="Algerian" panose="04020705040A02060702" pitchFamily="82" charset="0"/>
              </a:rPr>
              <a:t>Insights</a:t>
            </a:r>
            <a:r>
              <a:rPr sz="8450" spc="-305" dirty="0">
                <a:latin typeface="Algerian" panose="04020705040A02060702" pitchFamily="82" charset="0"/>
              </a:rPr>
              <a:t> </a:t>
            </a:r>
            <a:r>
              <a:rPr sz="8450" spc="-170" dirty="0">
                <a:latin typeface="Algerian" panose="04020705040A02060702" pitchFamily="82" charset="0"/>
              </a:rPr>
              <a:t>from</a:t>
            </a:r>
            <a:r>
              <a:rPr sz="8450" spc="-295" dirty="0">
                <a:latin typeface="Algerian" panose="04020705040A02060702" pitchFamily="82" charset="0"/>
              </a:rPr>
              <a:t> </a:t>
            </a:r>
            <a:r>
              <a:rPr sz="8450" dirty="0">
                <a:latin typeface="Algerian" panose="04020705040A02060702" pitchFamily="82" charset="0"/>
              </a:rPr>
              <a:t>Our</a:t>
            </a:r>
            <a:r>
              <a:rPr sz="8450" spc="-300" dirty="0">
                <a:latin typeface="Algerian" panose="04020705040A02060702" pitchFamily="82" charset="0"/>
              </a:rPr>
              <a:t> </a:t>
            </a:r>
            <a:r>
              <a:rPr sz="8450" dirty="0">
                <a:latin typeface="Algerian" panose="04020705040A02060702" pitchFamily="82" charset="0"/>
              </a:rPr>
              <a:t>HR</a:t>
            </a:r>
            <a:r>
              <a:rPr sz="8450" spc="-300" dirty="0">
                <a:latin typeface="Algerian" panose="04020705040A02060702" pitchFamily="82" charset="0"/>
              </a:rPr>
              <a:t> </a:t>
            </a:r>
            <a:r>
              <a:rPr sz="8450" spc="-90" dirty="0">
                <a:latin typeface="Algerian" panose="04020705040A02060702" pitchFamily="82" charset="0"/>
              </a:rPr>
              <a:t>Dashboard </a:t>
            </a:r>
            <a:r>
              <a:rPr sz="8450" spc="-150" dirty="0">
                <a:latin typeface="Algerian" panose="04020705040A02060702" pitchFamily="82" charset="0"/>
              </a:rPr>
              <a:t>Using</a:t>
            </a:r>
            <a:r>
              <a:rPr sz="8450" spc="-315" dirty="0">
                <a:latin typeface="Algerian" panose="04020705040A02060702" pitchFamily="82" charset="0"/>
              </a:rPr>
              <a:t> </a:t>
            </a:r>
            <a:r>
              <a:rPr sz="8450" spc="-10" dirty="0">
                <a:latin typeface="Algerian" panose="04020705040A02060702" pitchFamily="82" charset="0"/>
              </a:rPr>
              <a:t>Tableau</a:t>
            </a:r>
            <a:endParaRPr sz="845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E43BC4-83AE-6A98-5E99-4D6918308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150" y="501650"/>
            <a:ext cx="6178550" cy="929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204" dirty="0"/>
              <a:t>Thanks!</a:t>
            </a:r>
            <a:endParaRPr sz="9850"/>
          </a:p>
        </p:txBody>
      </p:sp>
      <p:sp>
        <p:nvSpPr>
          <p:cNvPr id="8" name="object 8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772" y="389839"/>
                  </a:lnTo>
                  <a:lnTo>
                    <a:pt x="438442" y="389839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041" y="389839"/>
                  </a:lnTo>
                  <a:lnTo>
                    <a:pt x="181711" y="389839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6003" y="389839"/>
                  </a:lnTo>
                  <a:lnTo>
                    <a:pt x="335673" y="389839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513" y="3946855"/>
            <a:ext cx="3202127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2431" y="4365955"/>
            <a:ext cx="1354683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7530" y="4794580"/>
            <a:ext cx="3388893" cy="3438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12747" y="3429749"/>
            <a:ext cx="727837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01725" algn="r">
              <a:lnSpc>
                <a:spcPct val="100000"/>
              </a:lnSpc>
              <a:spcBef>
                <a:spcPts val="105"/>
              </a:spcBef>
            </a:pP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this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presentation,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we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Calibri"/>
                <a:cs typeface="Calibri"/>
              </a:rPr>
              <a:t>will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explore</a:t>
            </a:r>
            <a:endParaRPr sz="2750">
              <a:latin typeface="Calibri"/>
              <a:cs typeface="Calibri"/>
            </a:endParaRPr>
          </a:p>
          <a:p>
            <a:pPr marR="1169035" algn="r">
              <a:lnSpc>
                <a:spcPct val="100000"/>
              </a:lnSpc>
              <a:spcBef>
                <a:spcPts val="75"/>
              </a:spcBef>
            </a:pPr>
            <a:r>
              <a:rPr sz="2750" spc="330" dirty="0">
                <a:solidFill>
                  <a:srgbClr val="332C2C"/>
                </a:solidFill>
                <a:latin typeface="Calibri"/>
                <a:cs typeface="Calibri"/>
              </a:rPr>
              <a:t>through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our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470" dirty="0">
                <a:solidFill>
                  <a:srgbClr val="332C2C"/>
                </a:solidFill>
                <a:latin typeface="Calibri"/>
                <a:cs typeface="Calibri"/>
              </a:rPr>
              <a:t>HR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45"/>
              </a:spcBef>
              <a:tabLst>
                <a:tab pos="4434205" algn="l"/>
              </a:tabLst>
            </a:pP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dashboard</a:t>
            </a:r>
            <a:r>
              <a:rPr sz="2750" spc="13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5" dirty="0">
                <a:solidFill>
                  <a:srgbClr val="332C2C"/>
                </a:solidFill>
                <a:latin typeface="Calibri"/>
                <a:cs typeface="Calibri"/>
              </a:rPr>
              <a:t>using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.</a:t>
            </a:r>
            <a:r>
              <a:rPr sz="2750" spc="-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5" dirty="0">
                <a:solidFill>
                  <a:srgbClr val="332C2C"/>
                </a:solidFill>
                <a:latin typeface="Calibri"/>
                <a:cs typeface="Calibri"/>
              </a:rPr>
              <a:t>Understanding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attrition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crucial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30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endParaRPr sz="2750">
              <a:latin typeface="Calibri"/>
              <a:cs typeface="Calibri"/>
            </a:endParaRPr>
          </a:p>
          <a:p>
            <a:pPr marL="12700" marR="273050">
              <a:lnSpc>
                <a:spcPts val="3300"/>
              </a:lnSpc>
              <a:spcBef>
                <a:spcPts val="55"/>
              </a:spcBef>
            </a:pP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75" dirty="0">
                <a:solidFill>
                  <a:srgbClr val="332C2C"/>
                </a:solidFill>
                <a:latin typeface="Calibri"/>
                <a:cs typeface="Calibri"/>
              </a:rPr>
              <a:t>overall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75" dirty="0">
                <a:solidFill>
                  <a:srgbClr val="332C2C"/>
                </a:solidFill>
                <a:latin typeface="Calibri"/>
                <a:cs typeface="Calibri"/>
              </a:rPr>
              <a:t>company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health.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We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70" dirty="0">
                <a:solidFill>
                  <a:srgbClr val="332C2C"/>
                </a:solidFill>
                <a:latin typeface="Calibri"/>
                <a:cs typeface="Calibri"/>
              </a:rPr>
              <a:t>will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analyze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key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metrics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visualize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trends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65"/>
              </a:lnSpc>
            </a:pP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that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5" dirty="0">
                <a:solidFill>
                  <a:srgbClr val="332C2C"/>
                </a:solidFill>
                <a:latin typeface="Calibri"/>
                <a:cs typeface="Calibri"/>
              </a:rPr>
              <a:t>impact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our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workforce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dynamics.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0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-55" dirty="0"/>
              <a:t>Introduction</a:t>
            </a:r>
            <a:r>
              <a:rPr sz="4100" spc="-120" dirty="0"/>
              <a:t> </a:t>
            </a:r>
            <a:r>
              <a:rPr sz="4100" spc="-80" dirty="0"/>
              <a:t>to</a:t>
            </a:r>
            <a:r>
              <a:rPr sz="4100" spc="-120" dirty="0"/>
              <a:t> </a:t>
            </a:r>
            <a:r>
              <a:rPr sz="4100" spc="-95" dirty="0"/>
              <a:t>Employee</a:t>
            </a:r>
            <a:r>
              <a:rPr sz="4100" spc="-120" dirty="0"/>
              <a:t> </a:t>
            </a:r>
            <a:r>
              <a:rPr sz="4100" spc="-10" dirty="0"/>
              <a:t>Attrition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B5672E-4291-C443-73F1-DC633CD2BCDB}"/>
              </a:ext>
            </a:extLst>
          </p:cNvPr>
          <p:cNvSpPr txBox="1"/>
          <p:nvPr/>
        </p:nvSpPr>
        <p:spPr>
          <a:xfrm>
            <a:off x="-15421" y="-17051"/>
            <a:ext cx="2867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Bodoni MT Black" panose="02070A03080606020203" pitchFamily="18" charset="0"/>
              </a:rPr>
              <a:t>KPI S </a:t>
            </a:r>
          </a:p>
          <a:p>
            <a:r>
              <a:rPr lang="en-IN" sz="4400" dirty="0">
                <a:latin typeface="Bodoni MT Black" panose="02070A03080606020203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AD01BC-CF48-9BD3-5EF6-5E4343A3A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21" y="6902450"/>
            <a:ext cx="18316121" cy="3673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4ACA83-CA4C-8B06-318D-39CC04088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650" y="706224"/>
            <a:ext cx="19056350" cy="5729287"/>
          </a:xfrm>
          <a:prstGeom prst="rect">
            <a:avLst/>
          </a:prstGeom>
        </p:spPr>
      </p:pic>
      <p:pic>
        <p:nvPicPr>
          <p:cNvPr id="14" name="object 5">
            <a:extLst>
              <a:ext uri="{FF2B5EF4-FFF2-40B4-BE49-F238E27FC236}">
                <a16:creationId xmlns:a16="http://schemas.microsoft.com/office/drawing/2014/main" id="{0B7179A9-256C-8823-2BA6-2AC01553E1F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5421" y="6711324"/>
            <a:ext cx="18316121" cy="41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35A-2778-795A-AC94-C58796CA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950" y="577850"/>
            <a:ext cx="12870490" cy="615553"/>
          </a:xfrm>
        </p:spPr>
        <p:txBody>
          <a:bodyPr/>
          <a:lstStyle/>
          <a:p>
            <a:r>
              <a:rPr lang="en-IN" sz="4000" dirty="0">
                <a:solidFill>
                  <a:srgbClr val="FF0000"/>
                </a:solidFill>
                <a:latin typeface="Bodoni MT" panose="02070603080606020203" pitchFamily="18" charset="0"/>
              </a:rPr>
              <a:t>NUMBER OF EMPLOYEES BY AGE GROUP</a:t>
            </a:r>
          </a:p>
        </p:txBody>
      </p:sp>
      <p:pic>
        <p:nvPicPr>
          <p:cNvPr id="8" name="Image 2">
            <a:extLst>
              <a:ext uri="{FF2B5EF4-FFF2-40B4-BE49-F238E27FC236}">
                <a16:creationId xmlns:a16="http://schemas.microsoft.com/office/drawing/2014/main" id="{F07EF9A1-EE81-58AD-1063-D96C52F7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3"/>
            <a:ext cx="5568950" cy="10287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8E588A-8E35-4611-AABC-F1447ACEF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0" y="806450"/>
            <a:ext cx="16687800" cy="9296400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6050811C-5598-F325-567A-B66A9458CFF9}"/>
              </a:ext>
            </a:extLst>
          </p:cNvPr>
          <p:cNvSpPr/>
          <p:nvPr/>
        </p:nvSpPr>
        <p:spPr>
          <a:xfrm>
            <a:off x="5568950" y="1193403"/>
            <a:ext cx="12731750" cy="10009414"/>
          </a:xfrm>
          <a:custGeom>
            <a:avLst/>
            <a:gdLst/>
            <a:ahLst/>
            <a:cxnLst/>
            <a:rect l="l" t="t" r="r" b="b"/>
            <a:pathLst>
              <a:path w="18287365" h="9251950">
                <a:moveTo>
                  <a:pt x="18286934" y="9203842"/>
                </a:moveTo>
                <a:lnTo>
                  <a:pt x="304" y="9203842"/>
                </a:lnTo>
                <a:lnTo>
                  <a:pt x="304" y="9251467"/>
                </a:lnTo>
                <a:lnTo>
                  <a:pt x="18286934" y="9251467"/>
                </a:lnTo>
                <a:lnTo>
                  <a:pt x="18286934" y="9203842"/>
                </a:lnTo>
                <a:close/>
              </a:path>
              <a:path w="18287365" h="9251950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37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47"/>
            <a:ext cx="18300701" cy="10966353"/>
            <a:chOff x="0" y="3902"/>
            <a:chExt cx="18300701" cy="10966353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6711950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59551" y="956305"/>
              <a:ext cx="11741150" cy="10013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1086" y="265712"/>
            <a:ext cx="11571514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4400" dirty="0">
                <a:solidFill>
                  <a:srgbClr val="FF0000"/>
                </a:solidFill>
              </a:rPr>
              <a:t>DEPARTMENT WISE ATTRITION </a:t>
            </a:r>
            <a:endParaRPr sz="44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5D3B84-F9A9-FD15-93B8-8FEB090C3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89" y="2026916"/>
            <a:ext cx="12899775" cy="68567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46050"/>
            <a:ext cx="6849224" cy="10591800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9437" y="1050373"/>
            <a:ext cx="11531263" cy="45719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AC9452B-D033-7F3B-5E52-8DF8CA84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56" y="141293"/>
            <a:ext cx="12268200" cy="95479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Bodoni MT" panose="02070603080606020203" pitchFamily="18" charset="0"/>
              </a:rPr>
              <a:t>JOB SATISFACTION RATING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995C7C4-9659-E621-CFD3-74760D6A6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00" y="349249"/>
            <a:ext cx="12816000" cy="10066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9437" y="1050373"/>
            <a:ext cx="11531263" cy="45719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AC9452B-D033-7F3B-5E52-8DF8CA84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950" y="273050"/>
            <a:ext cx="12268200" cy="95479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Bodoni MT" panose="02070603080606020203" pitchFamily="18" charset="0"/>
              </a:rPr>
              <a:t>ATTRITION BY GENDER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87EE3E-C6D5-579D-B9E9-702C1725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47" y="-15421"/>
            <a:ext cx="18456893" cy="115342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A56260-EBE5-9730-128E-82253EC0F07A}"/>
              </a:ext>
            </a:extLst>
          </p:cNvPr>
          <p:cNvSpPr txBox="1"/>
          <p:nvPr/>
        </p:nvSpPr>
        <p:spPr>
          <a:xfrm>
            <a:off x="0" y="80977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0" i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+mj-ea"/>
                <a:cs typeface="Cambria" panose="02040503050406030204" pitchFamily="18" charset="0"/>
              </a:rPr>
              <a:t>ATTRITION BY GENDER </a:t>
            </a:r>
            <a:endParaRPr lang="en-IN"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8A0C8A-5C99-44C1-AB23-BC8BC0D87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250" y="1468443"/>
            <a:ext cx="12039600" cy="93202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4C5B8-6A20-644C-4AB7-35BCB9C1A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635217"/>
            <a:ext cx="18288000" cy="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5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A558-B289-1886-D152-792BE7DD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F93A2-5D1A-03D7-4103-5CF7AF2E1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98C25-3E7B-2DAB-1F00-077A4757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00700" cy="102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54" y="9993"/>
            <a:ext cx="18287365" cy="10277005"/>
            <a:chOff x="1054" y="9993"/>
            <a:chExt cx="18287365" cy="10277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2866" y="3503333"/>
              <a:ext cx="1718500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7164" y="3931958"/>
              <a:ext cx="1372171" cy="27588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15236" y="3414852"/>
            <a:ext cx="7352030" cy="1277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conclusion,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visualizing</a:t>
            </a:r>
            <a:endParaRPr sz="2750" dirty="0">
              <a:latin typeface="Calibri"/>
              <a:cs typeface="Calibri"/>
            </a:endParaRPr>
          </a:p>
          <a:p>
            <a:pPr marL="12700" marR="5080" indent="1500505">
              <a:lnSpc>
                <a:spcPct val="101400"/>
              </a:lnSpc>
              <a:spcBef>
                <a:spcPts val="30"/>
              </a:spcBef>
              <a:tabLst>
                <a:tab pos="5690870" algn="l"/>
              </a:tabLst>
            </a:pPr>
            <a:r>
              <a:rPr sz="2750" spc="330" dirty="0">
                <a:solidFill>
                  <a:srgbClr val="332C2C"/>
                </a:solidFill>
                <a:latin typeface="Calibri"/>
                <a:cs typeface="Calibri"/>
              </a:rPr>
              <a:t>through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our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495" dirty="0">
                <a:solidFill>
                  <a:srgbClr val="332C2C"/>
                </a:solidFill>
                <a:latin typeface="Calibri"/>
                <a:cs typeface="Calibri"/>
              </a:rPr>
              <a:t>HR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dashboard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has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provided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valuable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Calibri"/>
                <a:cs typeface="Calibri"/>
              </a:rPr>
              <a:t>insights.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91973" y="1448638"/>
            <a:ext cx="7507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>
                <a:latin typeface="Bodoni MT Black" panose="02070A03080606020203" pitchFamily="18" charset="0"/>
              </a:rPr>
              <a:t>Conclusion</a:t>
            </a:r>
            <a:r>
              <a:rPr sz="5400" spc="-220" dirty="0">
                <a:latin typeface="Bodoni MT Black" panose="02070A03080606020203" pitchFamily="18" charset="0"/>
              </a:rPr>
              <a:t> </a:t>
            </a:r>
            <a:endParaRPr sz="5400" dirty="0">
              <a:latin typeface="Bodoni MT Black" panose="02070A030806060202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90</Words>
  <Application>Microsoft Office PowerPoint</Application>
  <PresentationFormat>Custom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Bodoni MT</vt:lpstr>
      <vt:lpstr>Bodoni MT Black</vt:lpstr>
      <vt:lpstr>Calibri</vt:lpstr>
      <vt:lpstr>Cambria</vt:lpstr>
      <vt:lpstr>Office Theme</vt:lpstr>
      <vt:lpstr>Visualizing Employee Attrition: Insights from Our HR Dashboard Using Tableau</vt:lpstr>
      <vt:lpstr>Introduction to Employee Attrition</vt:lpstr>
      <vt:lpstr>PowerPoint Presentation</vt:lpstr>
      <vt:lpstr>NUMBER OF EMPLOYEES BY AGE GROUP</vt:lpstr>
      <vt:lpstr>DEPARTMENT WISE ATTRITION </vt:lpstr>
      <vt:lpstr>JOB SATISFACTION RATING</vt:lpstr>
      <vt:lpstr>ATTRITION BY GENDER </vt:lpstr>
      <vt:lpstr>PowerPoint Presentation</vt:lpstr>
      <vt:lpstr>Conclusion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Sanskar Gupta</dc:creator>
  <cp:lastModifiedBy>kanha gupta</cp:lastModifiedBy>
  <cp:revision>3</cp:revision>
  <dcterms:created xsi:type="dcterms:W3CDTF">2024-08-04T12:23:36Z</dcterms:created>
  <dcterms:modified xsi:type="dcterms:W3CDTF">2024-08-04T13:53:45Z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2024-08-04T00:00:00Z</vt:filetime>
  </property>
  <property fmtid="{D5CDD505-2E9C-101B-9397-08002B2CF9AE}" pid="5" name="Producer">
    <vt:lpwstr>GPL Ghostscript 10.02.0</vt:lpwstr>
  </property>
</Properties>
</file>