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1" r:id="rId6"/>
    <p:sldId id="259" r:id="rId7"/>
    <p:sldId id="262" r:id="rId8"/>
    <p:sldId id="263" r:id="rId9"/>
    <p:sldId id="264" r:id="rId10"/>
    <p:sldId id="266" r:id="rId11"/>
    <p:sldId id="265" r:id="rId12"/>
    <p:sldId id="267" r:id="rId13"/>
    <p:sldId id="268" r:id="rId14"/>
    <p:sldId id="269" r:id="rId15"/>
    <p:sldId id="270" r:id="rId16"/>
    <p:sldId id="272" r:id="rId17"/>
    <p:sldId id="271" r:id="rId18"/>
    <p:sldId id="273" r:id="rId19"/>
    <p:sldId id="274" r:id="rId20"/>
    <p:sldId id="275" r:id="rId21"/>
    <p:sldId id="276" r:id="rId22"/>
    <p:sldId id="277"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1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8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191A-2D69-8E24-B61A-6BB3C32888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6C7B80F-B983-7026-0975-C55B1931D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AB2A57C-FD91-91CF-FDEC-7B8A00B8C3C1}"/>
              </a:ext>
            </a:extLst>
          </p:cNvPr>
          <p:cNvSpPr>
            <a:spLocks noGrp="1"/>
          </p:cNvSpPr>
          <p:nvPr>
            <p:ph type="dt" sz="half" idx="10"/>
          </p:nvPr>
        </p:nvSpPr>
        <p:spPr/>
        <p:txBody>
          <a:bodyPr/>
          <a:lstStyle/>
          <a:p>
            <a:fld id="{ACF3FEB0-720B-4179-9DF4-246A7E7546E5}" type="datetimeFigureOut">
              <a:rPr lang="en-GB" smtClean="0"/>
              <a:t>04/05/2024</a:t>
            </a:fld>
            <a:endParaRPr lang="en-GB"/>
          </a:p>
        </p:txBody>
      </p:sp>
      <p:sp>
        <p:nvSpPr>
          <p:cNvPr id="5" name="Footer Placeholder 4">
            <a:extLst>
              <a:ext uri="{FF2B5EF4-FFF2-40B4-BE49-F238E27FC236}">
                <a16:creationId xmlns:a16="http://schemas.microsoft.com/office/drawing/2014/main" id="{3FC88623-D9C0-FEEC-279B-EF9E86D7D2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DFE6D7-FFBD-1477-65D1-0954F1B5416E}"/>
              </a:ext>
            </a:extLst>
          </p:cNvPr>
          <p:cNvSpPr>
            <a:spLocks noGrp="1"/>
          </p:cNvSpPr>
          <p:nvPr>
            <p:ph type="sldNum" sz="quarter" idx="12"/>
          </p:nvPr>
        </p:nvSpPr>
        <p:spPr/>
        <p:txBody>
          <a:bodyPr/>
          <a:lstStyle/>
          <a:p>
            <a:fld id="{545BD103-1A2E-46BE-9C21-A3DA45FD2457}" type="slidenum">
              <a:rPr lang="en-GB" smtClean="0"/>
              <a:t>‹#›</a:t>
            </a:fld>
            <a:endParaRPr lang="en-GB"/>
          </a:p>
        </p:txBody>
      </p:sp>
    </p:spTree>
    <p:extLst>
      <p:ext uri="{BB962C8B-B14F-4D97-AF65-F5344CB8AC3E}">
        <p14:creationId xmlns:p14="http://schemas.microsoft.com/office/powerpoint/2010/main" val="412467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1169-BB31-BF7C-D140-EAED5CFB64A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45BFD6-392A-0FE1-0944-3C5B0E402F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B0EDEE-C419-C4D8-A8C9-90EE9FBF820F}"/>
              </a:ext>
            </a:extLst>
          </p:cNvPr>
          <p:cNvSpPr>
            <a:spLocks noGrp="1"/>
          </p:cNvSpPr>
          <p:nvPr>
            <p:ph type="dt" sz="half" idx="10"/>
          </p:nvPr>
        </p:nvSpPr>
        <p:spPr/>
        <p:txBody>
          <a:bodyPr/>
          <a:lstStyle/>
          <a:p>
            <a:fld id="{ACF3FEB0-720B-4179-9DF4-246A7E7546E5}" type="datetimeFigureOut">
              <a:rPr lang="en-GB" smtClean="0"/>
              <a:t>04/05/2024</a:t>
            </a:fld>
            <a:endParaRPr lang="en-GB"/>
          </a:p>
        </p:txBody>
      </p:sp>
      <p:sp>
        <p:nvSpPr>
          <p:cNvPr id="5" name="Footer Placeholder 4">
            <a:extLst>
              <a:ext uri="{FF2B5EF4-FFF2-40B4-BE49-F238E27FC236}">
                <a16:creationId xmlns:a16="http://schemas.microsoft.com/office/drawing/2014/main" id="{9B922618-8DD5-D006-3247-9EA39AE61B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D74BD4-5D41-11DA-CE11-A6592593CF96}"/>
              </a:ext>
            </a:extLst>
          </p:cNvPr>
          <p:cNvSpPr>
            <a:spLocks noGrp="1"/>
          </p:cNvSpPr>
          <p:nvPr>
            <p:ph type="sldNum" sz="quarter" idx="12"/>
          </p:nvPr>
        </p:nvSpPr>
        <p:spPr/>
        <p:txBody>
          <a:bodyPr/>
          <a:lstStyle/>
          <a:p>
            <a:fld id="{545BD103-1A2E-46BE-9C21-A3DA45FD2457}" type="slidenum">
              <a:rPr lang="en-GB" smtClean="0"/>
              <a:t>‹#›</a:t>
            </a:fld>
            <a:endParaRPr lang="en-GB"/>
          </a:p>
        </p:txBody>
      </p:sp>
    </p:spTree>
    <p:extLst>
      <p:ext uri="{BB962C8B-B14F-4D97-AF65-F5344CB8AC3E}">
        <p14:creationId xmlns:p14="http://schemas.microsoft.com/office/powerpoint/2010/main" val="239645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12E0C6-6892-9B42-BDA0-4DA611DDE1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D2F254-3FCE-FBAD-3A97-E2F0E0E014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FF21CC-7BFE-5E94-BE87-D7916A10D0A7}"/>
              </a:ext>
            </a:extLst>
          </p:cNvPr>
          <p:cNvSpPr>
            <a:spLocks noGrp="1"/>
          </p:cNvSpPr>
          <p:nvPr>
            <p:ph type="dt" sz="half" idx="10"/>
          </p:nvPr>
        </p:nvSpPr>
        <p:spPr/>
        <p:txBody>
          <a:bodyPr/>
          <a:lstStyle/>
          <a:p>
            <a:fld id="{ACF3FEB0-720B-4179-9DF4-246A7E7546E5}" type="datetimeFigureOut">
              <a:rPr lang="en-GB" smtClean="0"/>
              <a:t>04/05/2024</a:t>
            </a:fld>
            <a:endParaRPr lang="en-GB"/>
          </a:p>
        </p:txBody>
      </p:sp>
      <p:sp>
        <p:nvSpPr>
          <p:cNvPr id="5" name="Footer Placeholder 4">
            <a:extLst>
              <a:ext uri="{FF2B5EF4-FFF2-40B4-BE49-F238E27FC236}">
                <a16:creationId xmlns:a16="http://schemas.microsoft.com/office/drawing/2014/main" id="{812B4EAE-B58C-81F8-55C9-5F3D0AB2E6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9A872A-3335-26DB-C0F4-19A8911FD612}"/>
              </a:ext>
            </a:extLst>
          </p:cNvPr>
          <p:cNvSpPr>
            <a:spLocks noGrp="1"/>
          </p:cNvSpPr>
          <p:nvPr>
            <p:ph type="sldNum" sz="quarter" idx="12"/>
          </p:nvPr>
        </p:nvSpPr>
        <p:spPr/>
        <p:txBody>
          <a:bodyPr/>
          <a:lstStyle/>
          <a:p>
            <a:fld id="{545BD103-1A2E-46BE-9C21-A3DA45FD2457}" type="slidenum">
              <a:rPr lang="en-GB" smtClean="0"/>
              <a:t>‹#›</a:t>
            </a:fld>
            <a:endParaRPr lang="en-GB"/>
          </a:p>
        </p:txBody>
      </p:sp>
    </p:spTree>
    <p:extLst>
      <p:ext uri="{BB962C8B-B14F-4D97-AF65-F5344CB8AC3E}">
        <p14:creationId xmlns:p14="http://schemas.microsoft.com/office/powerpoint/2010/main" val="1465095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AA6F-D2B2-281E-48B7-E931684906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8DA9843-104C-7BE2-3550-E93DB2C85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8A6AF2-E15A-CA63-0AFC-169494AF248D}"/>
              </a:ext>
            </a:extLst>
          </p:cNvPr>
          <p:cNvSpPr>
            <a:spLocks noGrp="1"/>
          </p:cNvSpPr>
          <p:nvPr>
            <p:ph type="dt" sz="half" idx="10"/>
          </p:nvPr>
        </p:nvSpPr>
        <p:spPr/>
        <p:txBody>
          <a:bodyPr/>
          <a:lstStyle/>
          <a:p>
            <a:fld id="{ACF3FEB0-720B-4179-9DF4-246A7E7546E5}" type="datetimeFigureOut">
              <a:rPr lang="en-GB" smtClean="0"/>
              <a:t>04/05/2024</a:t>
            </a:fld>
            <a:endParaRPr lang="en-GB"/>
          </a:p>
        </p:txBody>
      </p:sp>
      <p:sp>
        <p:nvSpPr>
          <p:cNvPr id="5" name="Footer Placeholder 4">
            <a:extLst>
              <a:ext uri="{FF2B5EF4-FFF2-40B4-BE49-F238E27FC236}">
                <a16:creationId xmlns:a16="http://schemas.microsoft.com/office/drawing/2014/main" id="{915C6886-4D4E-4349-BE01-0C6B8CE6EA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75FDD2-229C-0044-3AC7-155320898CC5}"/>
              </a:ext>
            </a:extLst>
          </p:cNvPr>
          <p:cNvSpPr>
            <a:spLocks noGrp="1"/>
          </p:cNvSpPr>
          <p:nvPr>
            <p:ph type="sldNum" sz="quarter" idx="12"/>
          </p:nvPr>
        </p:nvSpPr>
        <p:spPr/>
        <p:txBody>
          <a:bodyPr/>
          <a:lstStyle/>
          <a:p>
            <a:fld id="{545BD103-1A2E-46BE-9C21-A3DA45FD2457}" type="slidenum">
              <a:rPr lang="en-GB" smtClean="0"/>
              <a:t>‹#›</a:t>
            </a:fld>
            <a:endParaRPr lang="en-GB"/>
          </a:p>
        </p:txBody>
      </p:sp>
    </p:spTree>
    <p:extLst>
      <p:ext uri="{BB962C8B-B14F-4D97-AF65-F5344CB8AC3E}">
        <p14:creationId xmlns:p14="http://schemas.microsoft.com/office/powerpoint/2010/main" val="185224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1523-5E16-E04B-C268-8A21091B85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2425F8F-DE11-1D8A-D5A9-52BD751121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AED5E-4355-C71E-D802-59C24A3293C1}"/>
              </a:ext>
            </a:extLst>
          </p:cNvPr>
          <p:cNvSpPr>
            <a:spLocks noGrp="1"/>
          </p:cNvSpPr>
          <p:nvPr>
            <p:ph type="dt" sz="half" idx="10"/>
          </p:nvPr>
        </p:nvSpPr>
        <p:spPr/>
        <p:txBody>
          <a:bodyPr/>
          <a:lstStyle/>
          <a:p>
            <a:fld id="{ACF3FEB0-720B-4179-9DF4-246A7E7546E5}" type="datetimeFigureOut">
              <a:rPr lang="en-GB" smtClean="0"/>
              <a:t>04/05/2024</a:t>
            </a:fld>
            <a:endParaRPr lang="en-GB"/>
          </a:p>
        </p:txBody>
      </p:sp>
      <p:sp>
        <p:nvSpPr>
          <p:cNvPr id="5" name="Footer Placeholder 4">
            <a:extLst>
              <a:ext uri="{FF2B5EF4-FFF2-40B4-BE49-F238E27FC236}">
                <a16:creationId xmlns:a16="http://schemas.microsoft.com/office/drawing/2014/main" id="{2A7EA655-BCEB-1656-0B51-5F20843C6E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B78DA0-99AA-9813-06FE-3F6775E43A52}"/>
              </a:ext>
            </a:extLst>
          </p:cNvPr>
          <p:cNvSpPr>
            <a:spLocks noGrp="1"/>
          </p:cNvSpPr>
          <p:nvPr>
            <p:ph type="sldNum" sz="quarter" idx="12"/>
          </p:nvPr>
        </p:nvSpPr>
        <p:spPr/>
        <p:txBody>
          <a:bodyPr/>
          <a:lstStyle/>
          <a:p>
            <a:fld id="{545BD103-1A2E-46BE-9C21-A3DA45FD2457}" type="slidenum">
              <a:rPr lang="en-GB" smtClean="0"/>
              <a:t>‹#›</a:t>
            </a:fld>
            <a:endParaRPr lang="en-GB"/>
          </a:p>
        </p:txBody>
      </p:sp>
    </p:spTree>
    <p:extLst>
      <p:ext uri="{BB962C8B-B14F-4D97-AF65-F5344CB8AC3E}">
        <p14:creationId xmlns:p14="http://schemas.microsoft.com/office/powerpoint/2010/main" val="2741775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900D-48CD-7B07-C4F8-986DD6A095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866EFE-FD89-46D4-BDCC-B9C1BA4751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FFE5C41-712F-A880-6B07-DFB1F39466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0CE9420-5F86-376A-1766-606B0E7F0B7F}"/>
              </a:ext>
            </a:extLst>
          </p:cNvPr>
          <p:cNvSpPr>
            <a:spLocks noGrp="1"/>
          </p:cNvSpPr>
          <p:nvPr>
            <p:ph type="dt" sz="half" idx="10"/>
          </p:nvPr>
        </p:nvSpPr>
        <p:spPr/>
        <p:txBody>
          <a:bodyPr/>
          <a:lstStyle/>
          <a:p>
            <a:fld id="{ACF3FEB0-720B-4179-9DF4-246A7E7546E5}" type="datetimeFigureOut">
              <a:rPr lang="en-GB" smtClean="0"/>
              <a:t>04/05/2024</a:t>
            </a:fld>
            <a:endParaRPr lang="en-GB"/>
          </a:p>
        </p:txBody>
      </p:sp>
      <p:sp>
        <p:nvSpPr>
          <p:cNvPr id="6" name="Footer Placeholder 5">
            <a:extLst>
              <a:ext uri="{FF2B5EF4-FFF2-40B4-BE49-F238E27FC236}">
                <a16:creationId xmlns:a16="http://schemas.microsoft.com/office/drawing/2014/main" id="{88230035-3EE3-121B-C65F-C02C8A4E47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A6E12D7-8588-ACEA-48EC-B49FD2A41E3A}"/>
              </a:ext>
            </a:extLst>
          </p:cNvPr>
          <p:cNvSpPr>
            <a:spLocks noGrp="1"/>
          </p:cNvSpPr>
          <p:nvPr>
            <p:ph type="sldNum" sz="quarter" idx="12"/>
          </p:nvPr>
        </p:nvSpPr>
        <p:spPr/>
        <p:txBody>
          <a:bodyPr/>
          <a:lstStyle/>
          <a:p>
            <a:fld id="{545BD103-1A2E-46BE-9C21-A3DA45FD2457}" type="slidenum">
              <a:rPr lang="en-GB" smtClean="0"/>
              <a:t>‹#›</a:t>
            </a:fld>
            <a:endParaRPr lang="en-GB"/>
          </a:p>
        </p:txBody>
      </p:sp>
    </p:spTree>
    <p:extLst>
      <p:ext uri="{BB962C8B-B14F-4D97-AF65-F5344CB8AC3E}">
        <p14:creationId xmlns:p14="http://schemas.microsoft.com/office/powerpoint/2010/main" val="264166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C833-ABE5-FB59-122D-9155E8E1C35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7E33D4-B695-708A-7596-3E888B5BC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C77302-8C56-A00B-CE3E-2334963265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FD99C49-CE7A-7F89-3CCD-3A17AA20F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C70198-E6AE-A626-0F40-14A0EC438C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97E3F62-99B0-81C6-C833-05AC407ED02A}"/>
              </a:ext>
            </a:extLst>
          </p:cNvPr>
          <p:cNvSpPr>
            <a:spLocks noGrp="1"/>
          </p:cNvSpPr>
          <p:nvPr>
            <p:ph type="dt" sz="half" idx="10"/>
          </p:nvPr>
        </p:nvSpPr>
        <p:spPr/>
        <p:txBody>
          <a:bodyPr/>
          <a:lstStyle/>
          <a:p>
            <a:fld id="{ACF3FEB0-720B-4179-9DF4-246A7E7546E5}" type="datetimeFigureOut">
              <a:rPr lang="en-GB" smtClean="0"/>
              <a:t>04/05/2024</a:t>
            </a:fld>
            <a:endParaRPr lang="en-GB"/>
          </a:p>
        </p:txBody>
      </p:sp>
      <p:sp>
        <p:nvSpPr>
          <p:cNvPr id="8" name="Footer Placeholder 7">
            <a:extLst>
              <a:ext uri="{FF2B5EF4-FFF2-40B4-BE49-F238E27FC236}">
                <a16:creationId xmlns:a16="http://schemas.microsoft.com/office/drawing/2014/main" id="{DFDFF9C8-4833-6E52-E116-F1C958D11E5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57F4595-1E9D-D600-CC7A-96FB2C4C3906}"/>
              </a:ext>
            </a:extLst>
          </p:cNvPr>
          <p:cNvSpPr>
            <a:spLocks noGrp="1"/>
          </p:cNvSpPr>
          <p:nvPr>
            <p:ph type="sldNum" sz="quarter" idx="12"/>
          </p:nvPr>
        </p:nvSpPr>
        <p:spPr/>
        <p:txBody>
          <a:bodyPr/>
          <a:lstStyle/>
          <a:p>
            <a:fld id="{545BD103-1A2E-46BE-9C21-A3DA45FD2457}" type="slidenum">
              <a:rPr lang="en-GB" smtClean="0"/>
              <a:t>‹#›</a:t>
            </a:fld>
            <a:endParaRPr lang="en-GB"/>
          </a:p>
        </p:txBody>
      </p:sp>
    </p:spTree>
    <p:extLst>
      <p:ext uri="{BB962C8B-B14F-4D97-AF65-F5344CB8AC3E}">
        <p14:creationId xmlns:p14="http://schemas.microsoft.com/office/powerpoint/2010/main" val="237827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C971-786A-4426-4F2B-746B15493E2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4324E2F-E4ED-357E-9AB6-D164CB02BE28}"/>
              </a:ext>
            </a:extLst>
          </p:cNvPr>
          <p:cNvSpPr>
            <a:spLocks noGrp="1"/>
          </p:cNvSpPr>
          <p:nvPr>
            <p:ph type="dt" sz="half" idx="10"/>
          </p:nvPr>
        </p:nvSpPr>
        <p:spPr/>
        <p:txBody>
          <a:bodyPr/>
          <a:lstStyle/>
          <a:p>
            <a:fld id="{ACF3FEB0-720B-4179-9DF4-246A7E7546E5}" type="datetimeFigureOut">
              <a:rPr lang="en-GB" smtClean="0"/>
              <a:t>04/05/2024</a:t>
            </a:fld>
            <a:endParaRPr lang="en-GB"/>
          </a:p>
        </p:txBody>
      </p:sp>
      <p:sp>
        <p:nvSpPr>
          <p:cNvPr id="4" name="Footer Placeholder 3">
            <a:extLst>
              <a:ext uri="{FF2B5EF4-FFF2-40B4-BE49-F238E27FC236}">
                <a16:creationId xmlns:a16="http://schemas.microsoft.com/office/drawing/2014/main" id="{811FF36C-A71A-CC57-0A63-E125A0F317D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77D8687-1C21-5795-8BCB-5660E50F8484}"/>
              </a:ext>
            </a:extLst>
          </p:cNvPr>
          <p:cNvSpPr>
            <a:spLocks noGrp="1"/>
          </p:cNvSpPr>
          <p:nvPr>
            <p:ph type="sldNum" sz="quarter" idx="12"/>
          </p:nvPr>
        </p:nvSpPr>
        <p:spPr/>
        <p:txBody>
          <a:bodyPr/>
          <a:lstStyle/>
          <a:p>
            <a:fld id="{545BD103-1A2E-46BE-9C21-A3DA45FD2457}" type="slidenum">
              <a:rPr lang="en-GB" smtClean="0"/>
              <a:t>‹#›</a:t>
            </a:fld>
            <a:endParaRPr lang="en-GB"/>
          </a:p>
        </p:txBody>
      </p:sp>
    </p:spTree>
    <p:extLst>
      <p:ext uri="{BB962C8B-B14F-4D97-AF65-F5344CB8AC3E}">
        <p14:creationId xmlns:p14="http://schemas.microsoft.com/office/powerpoint/2010/main" val="25955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A33AC3-6BD1-B3FD-3977-9899A083C551}"/>
              </a:ext>
            </a:extLst>
          </p:cNvPr>
          <p:cNvSpPr>
            <a:spLocks noGrp="1"/>
          </p:cNvSpPr>
          <p:nvPr>
            <p:ph type="dt" sz="half" idx="10"/>
          </p:nvPr>
        </p:nvSpPr>
        <p:spPr/>
        <p:txBody>
          <a:bodyPr/>
          <a:lstStyle/>
          <a:p>
            <a:fld id="{ACF3FEB0-720B-4179-9DF4-246A7E7546E5}" type="datetimeFigureOut">
              <a:rPr lang="en-GB" smtClean="0"/>
              <a:t>04/05/2024</a:t>
            </a:fld>
            <a:endParaRPr lang="en-GB"/>
          </a:p>
        </p:txBody>
      </p:sp>
      <p:sp>
        <p:nvSpPr>
          <p:cNvPr id="3" name="Footer Placeholder 2">
            <a:extLst>
              <a:ext uri="{FF2B5EF4-FFF2-40B4-BE49-F238E27FC236}">
                <a16:creationId xmlns:a16="http://schemas.microsoft.com/office/drawing/2014/main" id="{30B0F04D-094D-BD3C-2859-F530849C33B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2A2A93E-2350-9CF8-EA99-1AB1DA237A9D}"/>
              </a:ext>
            </a:extLst>
          </p:cNvPr>
          <p:cNvSpPr>
            <a:spLocks noGrp="1"/>
          </p:cNvSpPr>
          <p:nvPr>
            <p:ph type="sldNum" sz="quarter" idx="12"/>
          </p:nvPr>
        </p:nvSpPr>
        <p:spPr/>
        <p:txBody>
          <a:bodyPr/>
          <a:lstStyle/>
          <a:p>
            <a:fld id="{545BD103-1A2E-46BE-9C21-A3DA45FD2457}" type="slidenum">
              <a:rPr lang="en-GB" smtClean="0"/>
              <a:t>‹#›</a:t>
            </a:fld>
            <a:endParaRPr lang="en-GB"/>
          </a:p>
        </p:txBody>
      </p:sp>
    </p:spTree>
    <p:extLst>
      <p:ext uri="{BB962C8B-B14F-4D97-AF65-F5344CB8AC3E}">
        <p14:creationId xmlns:p14="http://schemas.microsoft.com/office/powerpoint/2010/main" val="7781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935F8-D10E-4A32-542D-9409A1EED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718E957-7B87-6855-8F8C-42EC1C634F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F757B2B-3E8F-794B-08EC-2AB500BC6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06925-D4BD-C21F-D71F-2EF85381BF58}"/>
              </a:ext>
            </a:extLst>
          </p:cNvPr>
          <p:cNvSpPr>
            <a:spLocks noGrp="1"/>
          </p:cNvSpPr>
          <p:nvPr>
            <p:ph type="dt" sz="half" idx="10"/>
          </p:nvPr>
        </p:nvSpPr>
        <p:spPr/>
        <p:txBody>
          <a:bodyPr/>
          <a:lstStyle/>
          <a:p>
            <a:fld id="{ACF3FEB0-720B-4179-9DF4-246A7E7546E5}" type="datetimeFigureOut">
              <a:rPr lang="en-GB" smtClean="0"/>
              <a:t>04/05/2024</a:t>
            </a:fld>
            <a:endParaRPr lang="en-GB"/>
          </a:p>
        </p:txBody>
      </p:sp>
      <p:sp>
        <p:nvSpPr>
          <p:cNvPr id="6" name="Footer Placeholder 5">
            <a:extLst>
              <a:ext uri="{FF2B5EF4-FFF2-40B4-BE49-F238E27FC236}">
                <a16:creationId xmlns:a16="http://schemas.microsoft.com/office/drawing/2014/main" id="{793A2D5D-B0A0-F430-9909-67268A62AD8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8E3AC7-8343-6FBF-9CA3-537F8674B850}"/>
              </a:ext>
            </a:extLst>
          </p:cNvPr>
          <p:cNvSpPr>
            <a:spLocks noGrp="1"/>
          </p:cNvSpPr>
          <p:nvPr>
            <p:ph type="sldNum" sz="quarter" idx="12"/>
          </p:nvPr>
        </p:nvSpPr>
        <p:spPr/>
        <p:txBody>
          <a:bodyPr/>
          <a:lstStyle/>
          <a:p>
            <a:fld id="{545BD103-1A2E-46BE-9C21-A3DA45FD2457}" type="slidenum">
              <a:rPr lang="en-GB" smtClean="0"/>
              <a:t>‹#›</a:t>
            </a:fld>
            <a:endParaRPr lang="en-GB"/>
          </a:p>
        </p:txBody>
      </p:sp>
    </p:spTree>
    <p:extLst>
      <p:ext uri="{BB962C8B-B14F-4D97-AF65-F5344CB8AC3E}">
        <p14:creationId xmlns:p14="http://schemas.microsoft.com/office/powerpoint/2010/main" val="168221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3010-8580-F2CF-48CC-059DEA206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BC03BE6-A8F9-73E4-2EF0-6B258A8B7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EFFC5B8-60C6-7956-9887-9DE7F224E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28804-D9AC-DA2D-4153-59D3116EAA2E}"/>
              </a:ext>
            </a:extLst>
          </p:cNvPr>
          <p:cNvSpPr>
            <a:spLocks noGrp="1"/>
          </p:cNvSpPr>
          <p:nvPr>
            <p:ph type="dt" sz="half" idx="10"/>
          </p:nvPr>
        </p:nvSpPr>
        <p:spPr/>
        <p:txBody>
          <a:bodyPr/>
          <a:lstStyle/>
          <a:p>
            <a:fld id="{ACF3FEB0-720B-4179-9DF4-246A7E7546E5}" type="datetimeFigureOut">
              <a:rPr lang="en-GB" smtClean="0"/>
              <a:t>04/05/2024</a:t>
            </a:fld>
            <a:endParaRPr lang="en-GB"/>
          </a:p>
        </p:txBody>
      </p:sp>
      <p:sp>
        <p:nvSpPr>
          <p:cNvPr id="6" name="Footer Placeholder 5">
            <a:extLst>
              <a:ext uri="{FF2B5EF4-FFF2-40B4-BE49-F238E27FC236}">
                <a16:creationId xmlns:a16="http://schemas.microsoft.com/office/drawing/2014/main" id="{F28C604A-6186-FAB7-3D72-55728A5858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A5254D-3D14-26EE-14CF-E37E27A4FD50}"/>
              </a:ext>
            </a:extLst>
          </p:cNvPr>
          <p:cNvSpPr>
            <a:spLocks noGrp="1"/>
          </p:cNvSpPr>
          <p:nvPr>
            <p:ph type="sldNum" sz="quarter" idx="12"/>
          </p:nvPr>
        </p:nvSpPr>
        <p:spPr/>
        <p:txBody>
          <a:bodyPr/>
          <a:lstStyle/>
          <a:p>
            <a:fld id="{545BD103-1A2E-46BE-9C21-A3DA45FD2457}" type="slidenum">
              <a:rPr lang="en-GB" smtClean="0"/>
              <a:t>‹#›</a:t>
            </a:fld>
            <a:endParaRPr lang="en-GB"/>
          </a:p>
        </p:txBody>
      </p:sp>
    </p:spTree>
    <p:extLst>
      <p:ext uri="{BB962C8B-B14F-4D97-AF65-F5344CB8AC3E}">
        <p14:creationId xmlns:p14="http://schemas.microsoft.com/office/powerpoint/2010/main" val="2738303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1000" b="-1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32689D-3798-83C8-3838-FB88DEEE67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A72B019-591D-B375-6114-F724176490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453CBB-0138-8224-9652-29A3A4355D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3FEB0-720B-4179-9DF4-246A7E7546E5}" type="datetimeFigureOut">
              <a:rPr lang="en-GB" smtClean="0"/>
              <a:t>04/05/2024</a:t>
            </a:fld>
            <a:endParaRPr lang="en-GB"/>
          </a:p>
        </p:txBody>
      </p:sp>
      <p:sp>
        <p:nvSpPr>
          <p:cNvPr id="5" name="Footer Placeholder 4">
            <a:extLst>
              <a:ext uri="{FF2B5EF4-FFF2-40B4-BE49-F238E27FC236}">
                <a16:creationId xmlns:a16="http://schemas.microsoft.com/office/drawing/2014/main" id="{0DC3FF8C-14A1-4C9C-4BD6-CC0DDF53A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9E04FE0-56AA-B292-EA30-009C24C386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BD103-1A2E-46BE-9C21-A3DA45FD2457}" type="slidenum">
              <a:rPr lang="en-GB" smtClean="0"/>
              <a:t>‹#›</a:t>
            </a:fld>
            <a:endParaRPr lang="en-GB"/>
          </a:p>
        </p:txBody>
      </p:sp>
    </p:spTree>
    <p:extLst>
      <p:ext uri="{BB962C8B-B14F-4D97-AF65-F5344CB8AC3E}">
        <p14:creationId xmlns:p14="http://schemas.microsoft.com/office/powerpoint/2010/main" val="3269761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FC8A-0AE0-8B84-816B-578906DBE63E}"/>
              </a:ext>
            </a:extLst>
          </p:cNvPr>
          <p:cNvSpPr>
            <a:spLocks noGrp="1"/>
          </p:cNvSpPr>
          <p:nvPr>
            <p:ph type="ctrTitle"/>
          </p:nvPr>
        </p:nvSpPr>
        <p:spPr/>
        <p:txBody>
          <a:bodyPr/>
          <a:lstStyle/>
          <a:p>
            <a:r>
              <a:rPr lang="en-US" dirty="0">
                <a:solidFill>
                  <a:schemeClr val="accent2">
                    <a:lumMod val="20000"/>
                    <a:lumOff val="80000"/>
                  </a:schemeClr>
                </a:solidFill>
              </a:rPr>
              <a:t>Python</a:t>
            </a:r>
            <a:endParaRPr lang="en-GB" dirty="0">
              <a:solidFill>
                <a:schemeClr val="accent2">
                  <a:lumMod val="20000"/>
                  <a:lumOff val="80000"/>
                </a:schemeClr>
              </a:solidFill>
            </a:endParaRPr>
          </a:p>
        </p:txBody>
      </p:sp>
      <p:sp>
        <p:nvSpPr>
          <p:cNvPr id="3" name="Subtitle 2">
            <a:extLst>
              <a:ext uri="{FF2B5EF4-FFF2-40B4-BE49-F238E27FC236}">
                <a16:creationId xmlns:a16="http://schemas.microsoft.com/office/drawing/2014/main" id="{E466AF9F-7910-CA6D-51E0-311F92E7BA5F}"/>
              </a:ext>
            </a:extLst>
          </p:cNvPr>
          <p:cNvSpPr>
            <a:spLocks noGrp="1"/>
          </p:cNvSpPr>
          <p:nvPr>
            <p:ph type="subTitle" idx="1"/>
          </p:nvPr>
        </p:nvSpPr>
        <p:spPr/>
        <p:txBody>
          <a:bodyPr/>
          <a:lstStyle/>
          <a:p>
            <a:r>
              <a:rPr lang="en-GB" dirty="0"/>
              <a:t> </a:t>
            </a:r>
          </a:p>
        </p:txBody>
      </p:sp>
    </p:spTree>
    <p:extLst>
      <p:ext uri="{BB962C8B-B14F-4D97-AF65-F5344CB8AC3E}">
        <p14:creationId xmlns:p14="http://schemas.microsoft.com/office/powerpoint/2010/main" val="3174412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4010-6EA8-934A-B812-27B98126931C}"/>
              </a:ext>
            </a:extLst>
          </p:cNvPr>
          <p:cNvSpPr>
            <a:spLocks noGrp="1"/>
          </p:cNvSpPr>
          <p:nvPr>
            <p:ph type="title"/>
          </p:nvPr>
        </p:nvSpPr>
        <p:spPr/>
        <p:txBody>
          <a:bodyPr/>
          <a:lstStyle/>
          <a:p>
            <a:r>
              <a:rPr lang="en-US" dirty="0">
                <a:solidFill>
                  <a:schemeClr val="accent2">
                    <a:lumMod val="20000"/>
                    <a:lumOff val="80000"/>
                  </a:schemeClr>
                </a:solidFill>
              </a:rPr>
              <a:t>Variable </a:t>
            </a:r>
            <a:endParaRPr lang="en-GB" dirty="0">
              <a:solidFill>
                <a:schemeClr val="accent2">
                  <a:lumMod val="20000"/>
                  <a:lumOff val="80000"/>
                </a:schemeClr>
              </a:solidFill>
            </a:endParaRPr>
          </a:p>
        </p:txBody>
      </p:sp>
      <p:sp>
        <p:nvSpPr>
          <p:cNvPr id="3" name="Content Placeholder 2">
            <a:extLst>
              <a:ext uri="{FF2B5EF4-FFF2-40B4-BE49-F238E27FC236}">
                <a16:creationId xmlns:a16="http://schemas.microsoft.com/office/drawing/2014/main" id="{C0C060B1-C2E1-196B-4578-3C1AF1A646A1}"/>
              </a:ext>
            </a:extLst>
          </p:cNvPr>
          <p:cNvSpPr>
            <a:spLocks noGrp="1"/>
          </p:cNvSpPr>
          <p:nvPr>
            <p:ph sz="half" idx="1"/>
          </p:nvPr>
        </p:nvSpPr>
        <p:spPr/>
        <p:txBody>
          <a:bodyPr>
            <a:normAutofit/>
          </a:bodyPr>
          <a:lstStyle/>
          <a:p>
            <a:r>
              <a:rPr lang="en-GB" sz="2000" dirty="0">
                <a:solidFill>
                  <a:schemeClr val="accent2">
                    <a:lumMod val="20000"/>
                    <a:lumOff val="80000"/>
                  </a:schemeClr>
                </a:solidFill>
              </a:rPr>
              <a:t> </a:t>
            </a:r>
            <a:r>
              <a:rPr lang="en-US" sz="2000" dirty="0">
                <a:solidFill>
                  <a:schemeClr val="accent2">
                    <a:lumMod val="20000"/>
                    <a:lumOff val="80000"/>
                  </a:schemeClr>
                </a:solidFill>
              </a:rPr>
              <a:t>When you assign a value to a variable, Python creates an object in memory to store that value. The object contains both the value and the information about the type of the value. </a:t>
            </a:r>
          </a:p>
          <a:p>
            <a:r>
              <a:rPr lang="en-US" sz="2000" dirty="0">
                <a:solidFill>
                  <a:schemeClr val="accent2">
                    <a:lumMod val="20000"/>
                    <a:lumOff val="80000"/>
                  </a:schemeClr>
                </a:solidFill>
              </a:rPr>
              <a:t>This process of creating objects in memory and updating variable references is handled automatically by Python and you don't need to explicitly manage memory. Python's garbage collector takes care of freeing up memory for objects that are no longer in use.</a:t>
            </a:r>
            <a:endParaRPr lang="en-GB" sz="2000" dirty="0">
              <a:solidFill>
                <a:schemeClr val="accent2">
                  <a:lumMod val="20000"/>
                  <a:lumOff val="80000"/>
                </a:schemeClr>
              </a:solidFill>
            </a:endParaRPr>
          </a:p>
        </p:txBody>
      </p:sp>
      <p:sp>
        <p:nvSpPr>
          <p:cNvPr id="4" name="Content Placeholder 3">
            <a:extLst>
              <a:ext uri="{FF2B5EF4-FFF2-40B4-BE49-F238E27FC236}">
                <a16:creationId xmlns:a16="http://schemas.microsoft.com/office/drawing/2014/main" id="{9A8BB30B-8A83-77A3-054A-22004E836405}"/>
              </a:ext>
            </a:extLst>
          </p:cNvPr>
          <p:cNvSpPr>
            <a:spLocks noGrp="1"/>
          </p:cNvSpPr>
          <p:nvPr>
            <p:ph sz="half" idx="2"/>
          </p:nvPr>
        </p:nvSpPr>
        <p:spPr/>
        <p:txBody>
          <a:bodyPr>
            <a:normAutofit/>
          </a:bodyPr>
          <a:lstStyle/>
          <a:p>
            <a:r>
              <a:rPr lang="en-GB" dirty="0">
                <a:solidFill>
                  <a:schemeClr val="accent2">
                    <a:lumMod val="20000"/>
                    <a:lumOff val="80000"/>
                  </a:schemeClr>
                </a:solidFill>
              </a:rPr>
              <a:t>+--------------------------+</a:t>
            </a:r>
          </a:p>
          <a:p>
            <a:r>
              <a:rPr lang="en-GB" dirty="0">
                <a:solidFill>
                  <a:srgbClr val="00B0F0"/>
                </a:solidFill>
              </a:rPr>
              <a:t>|   </a:t>
            </a:r>
            <a:r>
              <a:rPr lang="en-GB" dirty="0" err="1">
                <a:solidFill>
                  <a:srgbClr val="00B0F0"/>
                </a:solidFill>
              </a:rPr>
              <a:t>my_number</a:t>
            </a:r>
            <a:r>
              <a:rPr lang="en-GB" dirty="0">
                <a:solidFill>
                  <a:srgbClr val="00B0F0"/>
                </a:solidFill>
              </a:rPr>
              <a:t> = 42  </a:t>
            </a:r>
            <a:r>
              <a:rPr lang="en-GB" dirty="0">
                <a:solidFill>
                  <a:schemeClr val="accent2">
                    <a:lumMod val="20000"/>
                    <a:lumOff val="80000"/>
                  </a:schemeClr>
                </a:solidFill>
              </a:rPr>
              <a:t>|</a:t>
            </a:r>
          </a:p>
          <a:p>
            <a:r>
              <a:rPr lang="en-GB" dirty="0">
                <a:solidFill>
                  <a:schemeClr val="accent2">
                    <a:lumMod val="20000"/>
                    <a:lumOff val="80000"/>
                  </a:schemeClr>
                </a:solidFill>
              </a:rPr>
              <a:t>|                                   |</a:t>
            </a:r>
          </a:p>
          <a:p>
            <a:r>
              <a:rPr lang="en-GB" dirty="0">
                <a:solidFill>
                  <a:schemeClr val="accent2">
                    <a:lumMod val="20000"/>
                    <a:lumOff val="80000"/>
                  </a:schemeClr>
                </a:solidFill>
              </a:rPr>
              <a:t>|   +-------+       	      |</a:t>
            </a:r>
          </a:p>
          <a:p>
            <a:r>
              <a:rPr lang="en-GB" dirty="0">
                <a:solidFill>
                  <a:schemeClr val="accent2">
                    <a:lumMod val="20000"/>
                    <a:lumOff val="80000"/>
                  </a:schemeClr>
                </a:solidFill>
              </a:rPr>
              <a:t>|   |   42  |      	      |</a:t>
            </a:r>
          </a:p>
          <a:p>
            <a:r>
              <a:rPr lang="en-GB" dirty="0">
                <a:solidFill>
                  <a:schemeClr val="accent2">
                    <a:lumMod val="20000"/>
                    <a:lumOff val="80000"/>
                  </a:schemeClr>
                </a:solidFill>
              </a:rPr>
              <a:t>|   +-------+      	      |</a:t>
            </a:r>
          </a:p>
          <a:p>
            <a:r>
              <a:rPr lang="en-GB" dirty="0">
                <a:solidFill>
                  <a:schemeClr val="accent2">
                    <a:lumMod val="20000"/>
                    <a:lumOff val="80000"/>
                  </a:schemeClr>
                </a:solidFill>
              </a:rPr>
              <a:t>+--------------------------+</a:t>
            </a:r>
          </a:p>
          <a:p>
            <a:endParaRPr lang="en-GB" dirty="0">
              <a:solidFill>
                <a:schemeClr val="accent2">
                  <a:lumMod val="20000"/>
                  <a:lumOff val="80000"/>
                </a:schemeClr>
              </a:solidFill>
            </a:endParaRPr>
          </a:p>
        </p:txBody>
      </p:sp>
    </p:spTree>
    <p:extLst>
      <p:ext uri="{BB962C8B-B14F-4D97-AF65-F5344CB8AC3E}">
        <p14:creationId xmlns:p14="http://schemas.microsoft.com/office/powerpoint/2010/main" val="1132855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90F7-AAB7-7C16-BECC-49E698A7AC06}"/>
              </a:ext>
            </a:extLst>
          </p:cNvPr>
          <p:cNvSpPr>
            <a:spLocks noGrp="1"/>
          </p:cNvSpPr>
          <p:nvPr>
            <p:ph type="title"/>
          </p:nvPr>
        </p:nvSpPr>
        <p:spPr/>
        <p:txBody>
          <a:bodyPr/>
          <a:lstStyle/>
          <a:p>
            <a:r>
              <a:rPr lang="en-US" dirty="0">
                <a:solidFill>
                  <a:schemeClr val="accent2">
                    <a:lumMod val="20000"/>
                    <a:lumOff val="80000"/>
                  </a:schemeClr>
                </a:solidFill>
              </a:rPr>
              <a:t>Comments</a:t>
            </a:r>
            <a:endParaRPr lang="en-GB" dirty="0">
              <a:solidFill>
                <a:schemeClr val="accent2">
                  <a:lumMod val="20000"/>
                  <a:lumOff val="80000"/>
                </a:schemeClr>
              </a:solidFill>
            </a:endParaRPr>
          </a:p>
        </p:txBody>
      </p:sp>
      <p:sp>
        <p:nvSpPr>
          <p:cNvPr id="3" name="Content Placeholder 2">
            <a:extLst>
              <a:ext uri="{FF2B5EF4-FFF2-40B4-BE49-F238E27FC236}">
                <a16:creationId xmlns:a16="http://schemas.microsoft.com/office/drawing/2014/main" id="{FE1B33EF-BBCC-6FC2-EC66-1A547A84DE34}"/>
              </a:ext>
            </a:extLst>
          </p:cNvPr>
          <p:cNvSpPr>
            <a:spLocks noGrp="1"/>
          </p:cNvSpPr>
          <p:nvPr>
            <p:ph sz="half" idx="1"/>
          </p:nvPr>
        </p:nvSpPr>
        <p:spPr/>
        <p:txBody>
          <a:bodyPr/>
          <a:lstStyle/>
          <a:p>
            <a:pPr algn="just"/>
            <a:r>
              <a:rPr lang="en-US" dirty="0">
                <a:solidFill>
                  <a:schemeClr val="accent2">
                    <a:lumMod val="20000"/>
                    <a:lumOff val="80000"/>
                  </a:schemeClr>
                </a:solidFill>
              </a:rPr>
              <a:t>In Python, comments are used to add explanations or annotations to your code. They are ignored by the Python interpreter when running the program and are only meant for human readers.</a:t>
            </a:r>
          </a:p>
          <a:p>
            <a:pPr algn="just"/>
            <a:endParaRPr lang="en-GB" dirty="0">
              <a:solidFill>
                <a:schemeClr val="accent2">
                  <a:lumMod val="20000"/>
                  <a:lumOff val="80000"/>
                </a:schemeClr>
              </a:solidFill>
            </a:endParaRPr>
          </a:p>
        </p:txBody>
      </p:sp>
      <p:sp>
        <p:nvSpPr>
          <p:cNvPr id="5" name="Content Placeholder 4">
            <a:extLst>
              <a:ext uri="{FF2B5EF4-FFF2-40B4-BE49-F238E27FC236}">
                <a16:creationId xmlns:a16="http://schemas.microsoft.com/office/drawing/2014/main" id="{CBC4F774-31CD-6F24-A790-BAEBF297D1D6}"/>
              </a:ext>
            </a:extLst>
          </p:cNvPr>
          <p:cNvSpPr>
            <a:spLocks noGrp="1"/>
          </p:cNvSpPr>
          <p:nvPr>
            <p:ph sz="half" idx="2"/>
          </p:nvPr>
        </p:nvSpPr>
        <p:spPr/>
        <p:txBody>
          <a:bodyPr/>
          <a:lstStyle/>
          <a:p>
            <a:r>
              <a:rPr lang="en-US" dirty="0">
                <a:solidFill>
                  <a:srgbClr val="00B0F0"/>
                </a:solidFill>
              </a:rPr>
              <a:t># This is a comment</a:t>
            </a:r>
          </a:p>
          <a:p>
            <a:r>
              <a:rPr lang="en-US" dirty="0">
                <a:solidFill>
                  <a:srgbClr val="00B0F0"/>
                </a:solidFill>
              </a:rPr>
              <a:t>print("Hello, World!")  # This is another com </a:t>
            </a:r>
            <a:r>
              <a:rPr lang="en-US" dirty="0" err="1">
                <a:solidFill>
                  <a:srgbClr val="00B0F0"/>
                </a:solidFill>
              </a:rPr>
              <a:t>ment</a:t>
            </a:r>
            <a:endParaRPr lang="en-GB" dirty="0">
              <a:solidFill>
                <a:srgbClr val="00B0F0"/>
              </a:solidFill>
            </a:endParaRPr>
          </a:p>
        </p:txBody>
      </p:sp>
      <p:sp>
        <p:nvSpPr>
          <p:cNvPr id="4" name="Rectangle 3">
            <a:extLst>
              <a:ext uri="{FF2B5EF4-FFF2-40B4-BE49-F238E27FC236}">
                <a16:creationId xmlns:a16="http://schemas.microsoft.com/office/drawing/2014/main" id="{472B997A-5EE6-5B55-5B23-982B4C7774C9}"/>
              </a:ext>
            </a:extLst>
          </p:cNvPr>
          <p:cNvSpPr/>
          <p:nvPr/>
        </p:nvSpPr>
        <p:spPr>
          <a:xfrm>
            <a:off x="5977217" y="3244334"/>
            <a:ext cx="237566" cy="369332"/>
          </a:xfrm>
          <a:prstGeom prst="rect">
            <a:avLst/>
          </a:prstGeom>
        </p:spPr>
        <p:txBody>
          <a:bodyPr wrap="none">
            <a:spAutoFit/>
          </a:bodyPr>
          <a:lstStyle/>
          <a:p>
            <a:r>
              <a:rPr lang="en-GB" dirty="0"/>
              <a:t> </a:t>
            </a:r>
          </a:p>
        </p:txBody>
      </p:sp>
    </p:spTree>
    <p:extLst>
      <p:ext uri="{BB962C8B-B14F-4D97-AF65-F5344CB8AC3E}">
        <p14:creationId xmlns:p14="http://schemas.microsoft.com/office/powerpoint/2010/main" val="87843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FCF1-2360-7A98-56C3-29F062261150}"/>
              </a:ext>
            </a:extLst>
          </p:cNvPr>
          <p:cNvSpPr>
            <a:spLocks noGrp="1"/>
          </p:cNvSpPr>
          <p:nvPr>
            <p:ph type="title"/>
          </p:nvPr>
        </p:nvSpPr>
        <p:spPr/>
        <p:txBody>
          <a:bodyPr/>
          <a:lstStyle/>
          <a:p>
            <a:r>
              <a:rPr lang="en-US" dirty="0">
                <a:solidFill>
                  <a:schemeClr val="accent2">
                    <a:lumMod val="20000"/>
                    <a:lumOff val="80000"/>
                  </a:schemeClr>
                </a:solidFill>
              </a:rPr>
              <a:t>Doc String</a:t>
            </a:r>
            <a:endParaRPr lang="en-GB" dirty="0">
              <a:solidFill>
                <a:schemeClr val="accent2">
                  <a:lumMod val="20000"/>
                  <a:lumOff val="80000"/>
                </a:schemeClr>
              </a:solidFill>
            </a:endParaRPr>
          </a:p>
        </p:txBody>
      </p:sp>
      <p:sp>
        <p:nvSpPr>
          <p:cNvPr id="3" name="Content Placeholder 2">
            <a:extLst>
              <a:ext uri="{FF2B5EF4-FFF2-40B4-BE49-F238E27FC236}">
                <a16:creationId xmlns:a16="http://schemas.microsoft.com/office/drawing/2014/main" id="{C33DB651-49A6-164A-E388-B744E7F2CD0B}"/>
              </a:ext>
            </a:extLst>
          </p:cNvPr>
          <p:cNvSpPr>
            <a:spLocks noGrp="1"/>
          </p:cNvSpPr>
          <p:nvPr>
            <p:ph sz="half" idx="1"/>
          </p:nvPr>
        </p:nvSpPr>
        <p:spPr/>
        <p:txBody>
          <a:bodyPr/>
          <a:lstStyle/>
          <a:p>
            <a:r>
              <a:rPr lang="en-US" dirty="0">
                <a:solidFill>
                  <a:schemeClr val="accent2">
                    <a:lumMod val="20000"/>
                    <a:lumOff val="80000"/>
                  </a:schemeClr>
                </a:solidFill>
              </a:rPr>
              <a:t>Python also supports multi-line comments called docstrings.</a:t>
            </a:r>
          </a:p>
          <a:p>
            <a:r>
              <a:rPr lang="en-US" dirty="0">
                <a:solidFill>
                  <a:schemeClr val="accent2">
                    <a:lumMod val="20000"/>
                    <a:lumOff val="80000"/>
                  </a:schemeClr>
                </a:solidFill>
              </a:rPr>
              <a:t>used to provide documentation for functions, classes, and modules.</a:t>
            </a:r>
          </a:p>
          <a:p>
            <a:r>
              <a:rPr lang="en-US" dirty="0">
                <a:solidFill>
                  <a:schemeClr val="accent2">
                    <a:lumMod val="20000"/>
                    <a:lumOff val="80000"/>
                  </a:schemeClr>
                </a:solidFill>
              </a:rPr>
              <a:t>To access the docstring of a function, you can use the `__doc__` attribute</a:t>
            </a:r>
            <a:endParaRPr lang="en-GB" dirty="0">
              <a:solidFill>
                <a:schemeClr val="accent2">
                  <a:lumMod val="20000"/>
                  <a:lumOff val="80000"/>
                </a:schemeClr>
              </a:solidFill>
            </a:endParaRPr>
          </a:p>
        </p:txBody>
      </p:sp>
      <p:sp>
        <p:nvSpPr>
          <p:cNvPr id="4" name="Content Placeholder 3">
            <a:extLst>
              <a:ext uri="{FF2B5EF4-FFF2-40B4-BE49-F238E27FC236}">
                <a16:creationId xmlns:a16="http://schemas.microsoft.com/office/drawing/2014/main" id="{2A6FAE34-2DF5-7E66-F920-2DAB566E3621}"/>
              </a:ext>
            </a:extLst>
          </p:cNvPr>
          <p:cNvSpPr>
            <a:spLocks noGrp="1"/>
          </p:cNvSpPr>
          <p:nvPr>
            <p:ph sz="half" idx="2"/>
          </p:nvPr>
        </p:nvSpPr>
        <p:spPr/>
        <p:txBody>
          <a:bodyPr/>
          <a:lstStyle/>
          <a:p>
            <a:r>
              <a:rPr lang="en-US" dirty="0">
                <a:solidFill>
                  <a:srgbClr val="00B0F0"/>
                </a:solidFill>
              </a:rPr>
              <a:t>def greet(name):</a:t>
            </a:r>
          </a:p>
          <a:p>
            <a:r>
              <a:rPr lang="en-US" dirty="0">
                <a:solidFill>
                  <a:srgbClr val="00B0F0"/>
                </a:solidFill>
              </a:rPr>
              <a:t>    """This function greets the person with the given name."""</a:t>
            </a:r>
          </a:p>
          <a:p>
            <a:r>
              <a:rPr lang="en-US" dirty="0">
                <a:solidFill>
                  <a:srgbClr val="00B0F0"/>
                </a:solidFill>
              </a:rPr>
              <a:t>    print(</a:t>
            </a:r>
            <a:r>
              <a:rPr lang="en-US" dirty="0" err="1">
                <a:solidFill>
                  <a:srgbClr val="00B0F0"/>
                </a:solidFill>
              </a:rPr>
              <a:t>f"Hello</a:t>
            </a:r>
            <a:r>
              <a:rPr lang="en-US" dirty="0">
                <a:solidFill>
                  <a:srgbClr val="00B0F0"/>
                </a:solidFill>
              </a:rPr>
              <a:t>, {name}!")</a:t>
            </a:r>
          </a:p>
          <a:p>
            <a:endParaRPr lang="en-US" dirty="0">
              <a:solidFill>
                <a:srgbClr val="00B0F0"/>
              </a:solidFill>
            </a:endParaRPr>
          </a:p>
          <a:p>
            <a:r>
              <a:rPr lang="en-GB" dirty="0">
                <a:solidFill>
                  <a:srgbClr val="00B0F0"/>
                </a:solidFill>
              </a:rPr>
              <a:t>print(</a:t>
            </a:r>
            <a:r>
              <a:rPr lang="en-GB" dirty="0" err="1">
                <a:solidFill>
                  <a:srgbClr val="00B0F0"/>
                </a:solidFill>
              </a:rPr>
              <a:t>greet.__doc</a:t>
            </a:r>
            <a:r>
              <a:rPr lang="en-GB" dirty="0">
                <a:solidFill>
                  <a:srgbClr val="00B0F0"/>
                </a:solidFill>
              </a:rPr>
              <a:t>__)</a:t>
            </a:r>
          </a:p>
        </p:txBody>
      </p:sp>
    </p:spTree>
    <p:extLst>
      <p:ext uri="{BB962C8B-B14F-4D97-AF65-F5344CB8AC3E}">
        <p14:creationId xmlns:p14="http://schemas.microsoft.com/office/powerpoint/2010/main" val="282785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9E71-7BCA-0BC0-40A6-82DEBC2E51ED}"/>
              </a:ext>
            </a:extLst>
          </p:cNvPr>
          <p:cNvSpPr>
            <a:spLocks noGrp="1"/>
          </p:cNvSpPr>
          <p:nvPr>
            <p:ph type="title"/>
          </p:nvPr>
        </p:nvSpPr>
        <p:spPr/>
        <p:txBody>
          <a:bodyPr/>
          <a:lstStyle/>
          <a:p>
            <a:r>
              <a:rPr lang="en-US" dirty="0">
                <a:solidFill>
                  <a:schemeClr val="accent2">
                    <a:lumMod val="20000"/>
                    <a:lumOff val="80000"/>
                  </a:schemeClr>
                </a:solidFill>
              </a:rPr>
              <a:t>Operator </a:t>
            </a:r>
            <a:endParaRPr lang="en-GB" dirty="0">
              <a:solidFill>
                <a:schemeClr val="accent2">
                  <a:lumMod val="20000"/>
                  <a:lumOff val="80000"/>
                </a:schemeClr>
              </a:solidFill>
            </a:endParaRPr>
          </a:p>
        </p:txBody>
      </p:sp>
      <p:sp>
        <p:nvSpPr>
          <p:cNvPr id="3" name="Content Placeholder 2">
            <a:extLst>
              <a:ext uri="{FF2B5EF4-FFF2-40B4-BE49-F238E27FC236}">
                <a16:creationId xmlns:a16="http://schemas.microsoft.com/office/drawing/2014/main" id="{59512717-CCE8-3229-D66D-75F57DDB9570}"/>
              </a:ext>
            </a:extLst>
          </p:cNvPr>
          <p:cNvSpPr>
            <a:spLocks noGrp="1"/>
          </p:cNvSpPr>
          <p:nvPr>
            <p:ph sz="half" idx="1"/>
          </p:nvPr>
        </p:nvSpPr>
        <p:spPr/>
        <p:txBody>
          <a:bodyPr>
            <a:normAutofit fontScale="92500" lnSpcReduction="20000"/>
          </a:bodyPr>
          <a:lstStyle/>
          <a:p>
            <a:r>
              <a:rPr lang="en-US" dirty="0">
                <a:solidFill>
                  <a:srgbClr val="00B0F0"/>
                </a:solidFill>
              </a:rPr>
              <a:t>1. Arithmetic operators: </a:t>
            </a:r>
          </a:p>
          <a:p>
            <a:r>
              <a:rPr lang="en-US" sz="2100" dirty="0">
                <a:solidFill>
                  <a:srgbClr val="00B0F0"/>
                </a:solidFill>
              </a:rPr>
              <a:t>+ (addition), - (subtraction), * (multiplication),        / (division),  % (modulo), ** (exponentiation),        // (floor division)</a:t>
            </a:r>
          </a:p>
          <a:p>
            <a:r>
              <a:rPr lang="en-US" dirty="0">
                <a:solidFill>
                  <a:srgbClr val="00B0F0"/>
                </a:solidFill>
              </a:rPr>
              <a:t>2. Assignment operators: </a:t>
            </a:r>
          </a:p>
          <a:p>
            <a:r>
              <a:rPr lang="en-US" sz="2100" dirty="0">
                <a:solidFill>
                  <a:srgbClr val="00B0F0"/>
                </a:solidFill>
              </a:rPr>
              <a:t>= (simple assignment), += (addition assignment), -= (subtraction assignment), *= (multiplication assignment), /= (division assignment)</a:t>
            </a:r>
          </a:p>
          <a:p>
            <a:r>
              <a:rPr lang="en-US" dirty="0">
                <a:solidFill>
                  <a:srgbClr val="00B0F0"/>
                </a:solidFill>
              </a:rPr>
              <a:t>3. Comparison operators: </a:t>
            </a:r>
          </a:p>
          <a:p>
            <a:r>
              <a:rPr lang="en-US" sz="2100" dirty="0">
                <a:solidFill>
                  <a:srgbClr val="00B0F0"/>
                </a:solidFill>
              </a:rPr>
              <a:t>== (equal to), != (not equal to), &lt; (less than), &gt; (greater than), &lt;= (less than or equal to), &gt;= (greater than or equal to)</a:t>
            </a:r>
            <a:endParaRPr lang="en-US" dirty="0">
              <a:solidFill>
                <a:srgbClr val="00B0F0"/>
              </a:solidFill>
            </a:endParaRPr>
          </a:p>
        </p:txBody>
      </p:sp>
      <p:sp>
        <p:nvSpPr>
          <p:cNvPr id="4" name="Content Placeholder 3">
            <a:extLst>
              <a:ext uri="{FF2B5EF4-FFF2-40B4-BE49-F238E27FC236}">
                <a16:creationId xmlns:a16="http://schemas.microsoft.com/office/drawing/2014/main" id="{31626F86-5663-B494-245A-71AEB0B9D47A}"/>
              </a:ext>
            </a:extLst>
          </p:cNvPr>
          <p:cNvSpPr>
            <a:spLocks noGrp="1"/>
          </p:cNvSpPr>
          <p:nvPr>
            <p:ph sz="half" idx="2"/>
          </p:nvPr>
        </p:nvSpPr>
        <p:spPr/>
        <p:txBody>
          <a:bodyPr>
            <a:normAutofit fontScale="92500" lnSpcReduction="20000"/>
          </a:bodyPr>
          <a:lstStyle/>
          <a:p>
            <a:r>
              <a:rPr lang="en-US" dirty="0">
                <a:solidFill>
                  <a:srgbClr val="00B0F0"/>
                </a:solidFill>
              </a:rPr>
              <a:t>4. Logical operators: </a:t>
            </a:r>
          </a:p>
          <a:p>
            <a:r>
              <a:rPr lang="en-US" sz="2200" dirty="0">
                <a:solidFill>
                  <a:srgbClr val="00B0F0"/>
                </a:solidFill>
              </a:rPr>
              <a:t>and (logical AND), or (logical OR), not (logical NOT)</a:t>
            </a:r>
          </a:p>
          <a:p>
            <a:r>
              <a:rPr lang="en-US" dirty="0">
                <a:solidFill>
                  <a:srgbClr val="00B0F0"/>
                </a:solidFill>
              </a:rPr>
              <a:t>5. Bitwise operators</a:t>
            </a:r>
            <a:r>
              <a:rPr lang="en-US" sz="2100" dirty="0">
                <a:solidFill>
                  <a:srgbClr val="00B0F0"/>
                </a:solidFill>
              </a:rPr>
              <a:t>:</a:t>
            </a:r>
          </a:p>
          <a:p>
            <a:r>
              <a:rPr lang="en-US" sz="2100" dirty="0">
                <a:solidFill>
                  <a:srgbClr val="00B0F0"/>
                </a:solidFill>
              </a:rPr>
              <a:t>&amp; (AND), | (OR), ^ (XOR), ~ (NOT), &lt;&lt; (left shift), &gt;&gt; (right shift)</a:t>
            </a:r>
          </a:p>
          <a:p>
            <a:r>
              <a:rPr lang="en-US" dirty="0">
                <a:solidFill>
                  <a:srgbClr val="00B0F0"/>
                </a:solidFill>
              </a:rPr>
              <a:t>6. Membership operators:</a:t>
            </a:r>
          </a:p>
          <a:p>
            <a:r>
              <a:rPr lang="en-US" dirty="0">
                <a:solidFill>
                  <a:srgbClr val="00B0F0"/>
                </a:solidFill>
              </a:rPr>
              <a:t> </a:t>
            </a:r>
            <a:r>
              <a:rPr lang="en-US" sz="2100" dirty="0">
                <a:solidFill>
                  <a:srgbClr val="00B0F0"/>
                </a:solidFill>
              </a:rPr>
              <a:t>in (checks if a value is present in a sequence), not in (checks if a value is not present in a sequence)</a:t>
            </a:r>
          </a:p>
          <a:p>
            <a:r>
              <a:rPr lang="en-US" dirty="0">
                <a:solidFill>
                  <a:srgbClr val="00B0F0"/>
                </a:solidFill>
              </a:rPr>
              <a:t>7. Identity operators</a:t>
            </a:r>
          </a:p>
          <a:p>
            <a:r>
              <a:rPr lang="en-US" sz="2200" dirty="0">
                <a:solidFill>
                  <a:srgbClr val="00B0F0"/>
                </a:solidFill>
              </a:rPr>
              <a:t> : is (checks if two variables refer to the same object), is not (checks if two variables do not refer to the same object)</a:t>
            </a:r>
            <a:endParaRPr lang="en-GB" sz="2200" dirty="0">
              <a:solidFill>
                <a:srgbClr val="00B0F0"/>
              </a:solidFill>
            </a:endParaRPr>
          </a:p>
          <a:p>
            <a:endParaRPr lang="en-GB" dirty="0">
              <a:solidFill>
                <a:srgbClr val="00B0F0"/>
              </a:solidFill>
            </a:endParaRPr>
          </a:p>
        </p:txBody>
      </p:sp>
      <p:sp>
        <p:nvSpPr>
          <p:cNvPr id="5" name="Rectangle 4">
            <a:extLst>
              <a:ext uri="{FF2B5EF4-FFF2-40B4-BE49-F238E27FC236}">
                <a16:creationId xmlns:a16="http://schemas.microsoft.com/office/drawing/2014/main" id="{3360B9F1-69B8-BE20-0EFF-D5D718C7218C}"/>
              </a:ext>
            </a:extLst>
          </p:cNvPr>
          <p:cNvSpPr/>
          <p:nvPr/>
        </p:nvSpPr>
        <p:spPr>
          <a:xfrm>
            <a:off x="5977217" y="3244334"/>
            <a:ext cx="237566" cy="369332"/>
          </a:xfrm>
          <a:prstGeom prst="rect">
            <a:avLst/>
          </a:prstGeom>
        </p:spPr>
        <p:txBody>
          <a:bodyPr wrap="none">
            <a:spAutoFit/>
          </a:bodyPr>
          <a:lstStyle/>
          <a:p>
            <a:r>
              <a:rPr lang="en-GB" dirty="0"/>
              <a:t> </a:t>
            </a:r>
          </a:p>
        </p:txBody>
      </p:sp>
    </p:spTree>
    <p:extLst>
      <p:ext uri="{BB962C8B-B14F-4D97-AF65-F5344CB8AC3E}">
        <p14:creationId xmlns:p14="http://schemas.microsoft.com/office/powerpoint/2010/main" val="4182310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5A54-2DC7-CE64-6DD4-57AD713D9B6F}"/>
              </a:ext>
            </a:extLst>
          </p:cNvPr>
          <p:cNvSpPr>
            <a:spLocks noGrp="1"/>
          </p:cNvSpPr>
          <p:nvPr>
            <p:ph type="title"/>
          </p:nvPr>
        </p:nvSpPr>
        <p:spPr/>
        <p:txBody>
          <a:bodyPr/>
          <a:lstStyle/>
          <a:p>
            <a:r>
              <a:rPr lang="en-GB" dirty="0">
                <a:solidFill>
                  <a:schemeClr val="accent2">
                    <a:lumMod val="20000"/>
                    <a:lumOff val="80000"/>
                  </a:schemeClr>
                </a:solidFill>
              </a:rPr>
              <a:t>conditional statements </a:t>
            </a:r>
          </a:p>
        </p:txBody>
      </p:sp>
      <p:sp>
        <p:nvSpPr>
          <p:cNvPr id="3" name="Content Placeholder 2">
            <a:extLst>
              <a:ext uri="{FF2B5EF4-FFF2-40B4-BE49-F238E27FC236}">
                <a16:creationId xmlns:a16="http://schemas.microsoft.com/office/drawing/2014/main" id="{C5E62192-531E-7A9C-50CB-EED3598C7798}"/>
              </a:ext>
            </a:extLst>
          </p:cNvPr>
          <p:cNvSpPr>
            <a:spLocks noGrp="1"/>
          </p:cNvSpPr>
          <p:nvPr>
            <p:ph sz="half" idx="1"/>
          </p:nvPr>
        </p:nvSpPr>
        <p:spPr/>
        <p:txBody>
          <a:bodyPr>
            <a:normAutofit fontScale="77500" lnSpcReduction="20000"/>
          </a:bodyPr>
          <a:lstStyle/>
          <a:p>
            <a:r>
              <a:rPr lang="en-US" dirty="0">
                <a:solidFill>
                  <a:schemeClr val="accent2">
                    <a:lumMod val="20000"/>
                    <a:lumOff val="80000"/>
                  </a:schemeClr>
                </a:solidFill>
              </a:rPr>
              <a:t> the if-else statement is used when you want to execute one block of code if a condition is True and another block of code if the condition is False. </a:t>
            </a:r>
            <a:endParaRPr lang="en-GB" dirty="0">
              <a:solidFill>
                <a:schemeClr val="accent2">
                  <a:lumMod val="20000"/>
                  <a:lumOff val="80000"/>
                </a:schemeClr>
              </a:solidFill>
            </a:endParaRPr>
          </a:p>
        </p:txBody>
      </p:sp>
      <p:sp>
        <p:nvSpPr>
          <p:cNvPr id="4" name="Content Placeholder 3">
            <a:extLst>
              <a:ext uri="{FF2B5EF4-FFF2-40B4-BE49-F238E27FC236}">
                <a16:creationId xmlns:a16="http://schemas.microsoft.com/office/drawing/2014/main" id="{4BB7E120-9421-075E-2532-6E84CF95C174}"/>
              </a:ext>
            </a:extLst>
          </p:cNvPr>
          <p:cNvSpPr>
            <a:spLocks noGrp="1"/>
          </p:cNvSpPr>
          <p:nvPr>
            <p:ph sz="half" idx="2"/>
          </p:nvPr>
        </p:nvSpPr>
        <p:spPr/>
        <p:txBody>
          <a:bodyPr>
            <a:normAutofit fontScale="77500" lnSpcReduction="20000"/>
          </a:bodyPr>
          <a:lstStyle/>
          <a:p>
            <a:r>
              <a:rPr lang="en-US" dirty="0">
                <a:solidFill>
                  <a:srgbClr val="00B0F0"/>
                </a:solidFill>
              </a:rPr>
              <a:t>if condition:</a:t>
            </a:r>
          </a:p>
          <a:p>
            <a:r>
              <a:rPr lang="en-US" dirty="0">
                <a:solidFill>
                  <a:srgbClr val="00B0F0"/>
                </a:solidFill>
              </a:rPr>
              <a:t>    // code block to be executed if condition is True</a:t>
            </a:r>
          </a:p>
          <a:p>
            <a:endParaRPr lang="en-US" dirty="0">
              <a:solidFill>
                <a:srgbClr val="00B0F0"/>
              </a:solidFill>
            </a:endParaRPr>
          </a:p>
          <a:p>
            <a:r>
              <a:rPr lang="en-GB" dirty="0">
                <a:solidFill>
                  <a:srgbClr val="00B0F0"/>
                </a:solidFill>
              </a:rPr>
              <a:t> </a:t>
            </a:r>
            <a:r>
              <a:rPr lang="en-US" dirty="0">
                <a:solidFill>
                  <a:srgbClr val="00B0F0"/>
                </a:solidFill>
              </a:rPr>
              <a:t>if condition:</a:t>
            </a:r>
          </a:p>
          <a:p>
            <a:r>
              <a:rPr lang="en-US" dirty="0">
                <a:solidFill>
                  <a:srgbClr val="00B0F0"/>
                </a:solidFill>
              </a:rPr>
              <a:t>    // code block to be executed if condition is True</a:t>
            </a:r>
          </a:p>
          <a:p>
            <a:r>
              <a:rPr lang="en-US" dirty="0" err="1">
                <a:solidFill>
                  <a:srgbClr val="00B0F0"/>
                </a:solidFill>
              </a:rPr>
              <a:t>elif</a:t>
            </a:r>
            <a:r>
              <a:rPr lang="en-US" dirty="0">
                <a:solidFill>
                  <a:srgbClr val="00B0F0"/>
                </a:solidFill>
              </a:rPr>
              <a:t> condition2:</a:t>
            </a:r>
          </a:p>
          <a:p>
            <a:r>
              <a:rPr lang="en-US" dirty="0">
                <a:solidFill>
                  <a:srgbClr val="00B0F0"/>
                </a:solidFill>
              </a:rPr>
              <a:t>    // code block to be executed if condition2 is True</a:t>
            </a:r>
          </a:p>
          <a:p>
            <a:r>
              <a:rPr lang="en-US" dirty="0">
                <a:solidFill>
                  <a:srgbClr val="00B0F0"/>
                </a:solidFill>
              </a:rPr>
              <a:t>else:</a:t>
            </a:r>
          </a:p>
          <a:p>
            <a:r>
              <a:rPr lang="en-US" dirty="0">
                <a:solidFill>
                  <a:srgbClr val="00B0F0"/>
                </a:solidFill>
              </a:rPr>
              <a:t>    // code block to be executed if all conditions are False</a:t>
            </a:r>
            <a:endParaRPr lang="en-GB" dirty="0">
              <a:solidFill>
                <a:srgbClr val="00B0F0"/>
              </a:solidFill>
            </a:endParaRPr>
          </a:p>
        </p:txBody>
      </p:sp>
    </p:spTree>
    <p:extLst>
      <p:ext uri="{BB962C8B-B14F-4D97-AF65-F5344CB8AC3E}">
        <p14:creationId xmlns:p14="http://schemas.microsoft.com/office/powerpoint/2010/main" val="2319481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F31511-8293-B85B-4060-A912E263022E}"/>
              </a:ext>
            </a:extLst>
          </p:cNvPr>
          <p:cNvSpPr>
            <a:spLocks noGrp="1"/>
          </p:cNvSpPr>
          <p:nvPr>
            <p:ph type="title"/>
          </p:nvPr>
        </p:nvSpPr>
        <p:spPr/>
        <p:txBody>
          <a:bodyPr/>
          <a:lstStyle/>
          <a:p>
            <a:r>
              <a:rPr lang="en-US" dirty="0">
                <a:solidFill>
                  <a:schemeClr val="accent2">
                    <a:lumMod val="20000"/>
                    <a:lumOff val="80000"/>
                  </a:schemeClr>
                </a:solidFill>
              </a:rPr>
              <a:t>loops</a:t>
            </a:r>
            <a:endParaRPr lang="en-GB" dirty="0">
              <a:solidFill>
                <a:schemeClr val="accent2">
                  <a:lumMod val="20000"/>
                  <a:lumOff val="80000"/>
                </a:schemeClr>
              </a:solidFill>
            </a:endParaRPr>
          </a:p>
        </p:txBody>
      </p:sp>
      <p:sp>
        <p:nvSpPr>
          <p:cNvPr id="7" name="Content Placeholder 6">
            <a:extLst>
              <a:ext uri="{FF2B5EF4-FFF2-40B4-BE49-F238E27FC236}">
                <a16:creationId xmlns:a16="http://schemas.microsoft.com/office/drawing/2014/main" id="{3663D176-8DF8-9353-6B7A-2E87D9DC3279}"/>
              </a:ext>
            </a:extLst>
          </p:cNvPr>
          <p:cNvSpPr>
            <a:spLocks noGrp="1"/>
          </p:cNvSpPr>
          <p:nvPr>
            <p:ph idx="1"/>
          </p:nvPr>
        </p:nvSpPr>
        <p:spPr/>
        <p:txBody>
          <a:bodyPr/>
          <a:lstStyle/>
          <a:p>
            <a:r>
              <a:rPr lang="en-US" dirty="0">
                <a:solidFill>
                  <a:schemeClr val="accent2">
                    <a:lumMod val="20000"/>
                    <a:lumOff val="80000"/>
                  </a:schemeClr>
                </a:solidFill>
              </a:rPr>
              <a:t>loops are used to repeatedly execute a block of code until a certain condition is met. There are two types of loops in Python: the for loop and the while loop.</a:t>
            </a:r>
          </a:p>
          <a:p>
            <a:r>
              <a:rPr lang="en-US" dirty="0">
                <a:solidFill>
                  <a:srgbClr val="00B0F0"/>
                </a:solidFill>
              </a:rPr>
              <a:t>for variable in sequence:</a:t>
            </a:r>
          </a:p>
          <a:p>
            <a:r>
              <a:rPr lang="en-US" dirty="0">
                <a:solidFill>
                  <a:srgbClr val="00B0F0"/>
                </a:solidFill>
              </a:rPr>
              <a:t>    // code block to be executed for each iteration</a:t>
            </a:r>
          </a:p>
          <a:p>
            <a:endParaRPr lang="en-US" dirty="0">
              <a:solidFill>
                <a:srgbClr val="00B0F0"/>
              </a:solidFill>
            </a:endParaRPr>
          </a:p>
          <a:p>
            <a:r>
              <a:rPr lang="en-US" dirty="0">
                <a:solidFill>
                  <a:srgbClr val="00B0F0"/>
                </a:solidFill>
              </a:rPr>
              <a:t>while condition:</a:t>
            </a:r>
          </a:p>
          <a:p>
            <a:r>
              <a:rPr lang="en-US" dirty="0">
                <a:solidFill>
                  <a:srgbClr val="00B0F0"/>
                </a:solidFill>
              </a:rPr>
              <a:t>    // code block to be executed as long as the condition is True</a:t>
            </a:r>
            <a:endParaRPr lang="en-GB" dirty="0">
              <a:solidFill>
                <a:srgbClr val="00B0F0"/>
              </a:solidFill>
            </a:endParaRPr>
          </a:p>
        </p:txBody>
      </p:sp>
      <p:sp>
        <p:nvSpPr>
          <p:cNvPr id="5" name="Rectangle 4">
            <a:extLst>
              <a:ext uri="{FF2B5EF4-FFF2-40B4-BE49-F238E27FC236}">
                <a16:creationId xmlns:a16="http://schemas.microsoft.com/office/drawing/2014/main" id="{1E2E56E6-77E1-0760-7FD6-D40C2DF6D4C2}"/>
              </a:ext>
            </a:extLst>
          </p:cNvPr>
          <p:cNvSpPr/>
          <p:nvPr/>
        </p:nvSpPr>
        <p:spPr>
          <a:xfrm>
            <a:off x="5977217" y="3244334"/>
            <a:ext cx="237566" cy="369332"/>
          </a:xfrm>
          <a:prstGeom prst="rect">
            <a:avLst/>
          </a:prstGeom>
        </p:spPr>
        <p:txBody>
          <a:bodyPr wrap="none">
            <a:spAutoFit/>
          </a:bodyPr>
          <a:lstStyle/>
          <a:p>
            <a:r>
              <a:rPr lang="en-GB" dirty="0"/>
              <a:t> </a:t>
            </a:r>
          </a:p>
        </p:txBody>
      </p:sp>
    </p:spTree>
    <p:extLst>
      <p:ext uri="{BB962C8B-B14F-4D97-AF65-F5344CB8AC3E}">
        <p14:creationId xmlns:p14="http://schemas.microsoft.com/office/powerpoint/2010/main" val="296521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4082-DCE6-4D92-1855-5F89C41F8835}"/>
              </a:ext>
            </a:extLst>
          </p:cNvPr>
          <p:cNvSpPr>
            <a:spLocks noGrp="1"/>
          </p:cNvSpPr>
          <p:nvPr>
            <p:ph type="title"/>
          </p:nvPr>
        </p:nvSpPr>
        <p:spPr/>
        <p:txBody>
          <a:bodyPr/>
          <a:lstStyle/>
          <a:p>
            <a:r>
              <a:rPr lang="en-US" dirty="0">
                <a:solidFill>
                  <a:schemeClr val="accent2">
                    <a:lumMod val="20000"/>
                    <a:lumOff val="80000"/>
                  </a:schemeClr>
                </a:solidFill>
              </a:rPr>
              <a:t>Functions</a:t>
            </a:r>
            <a:endParaRPr lang="en-GB" dirty="0">
              <a:solidFill>
                <a:schemeClr val="accent2">
                  <a:lumMod val="20000"/>
                  <a:lumOff val="80000"/>
                </a:schemeClr>
              </a:solidFill>
            </a:endParaRPr>
          </a:p>
        </p:txBody>
      </p:sp>
      <p:sp>
        <p:nvSpPr>
          <p:cNvPr id="3" name="Content Placeholder 2">
            <a:extLst>
              <a:ext uri="{FF2B5EF4-FFF2-40B4-BE49-F238E27FC236}">
                <a16:creationId xmlns:a16="http://schemas.microsoft.com/office/drawing/2014/main" id="{ADF4033C-2AC0-D024-CF8F-ED11356C9EEA}"/>
              </a:ext>
            </a:extLst>
          </p:cNvPr>
          <p:cNvSpPr>
            <a:spLocks noGrp="1"/>
          </p:cNvSpPr>
          <p:nvPr>
            <p:ph idx="1"/>
          </p:nvPr>
        </p:nvSpPr>
        <p:spPr/>
        <p:txBody>
          <a:bodyPr>
            <a:normAutofit/>
          </a:bodyPr>
          <a:lstStyle/>
          <a:p>
            <a:r>
              <a:rPr lang="en-US" sz="1800" dirty="0">
                <a:solidFill>
                  <a:schemeClr val="accent2">
                    <a:lumMod val="20000"/>
                    <a:lumOff val="80000"/>
                  </a:schemeClr>
                </a:solidFill>
              </a:rPr>
              <a:t> a function is a block of code that performs a specific task and can be reused multiple times. Functions help in organizing code, making it more readable and modular. They also help in reducing code duplication.</a:t>
            </a:r>
          </a:p>
          <a:p>
            <a:r>
              <a:rPr lang="en-US" sz="1800" dirty="0">
                <a:solidFill>
                  <a:schemeClr val="accent2">
                    <a:lumMod val="20000"/>
                    <a:lumOff val="80000"/>
                  </a:schemeClr>
                </a:solidFill>
              </a:rPr>
              <a:t>def </a:t>
            </a:r>
            <a:r>
              <a:rPr lang="en-US" sz="1800" dirty="0" err="1">
                <a:solidFill>
                  <a:schemeClr val="accent2">
                    <a:lumMod val="20000"/>
                    <a:lumOff val="80000"/>
                  </a:schemeClr>
                </a:solidFill>
              </a:rPr>
              <a:t>function_name</a:t>
            </a:r>
            <a:r>
              <a:rPr lang="en-US" sz="1800" dirty="0">
                <a:solidFill>
                  <a:schemeClr val="accent2">
                    <a:lumMod val="20000"/>
                    <a:lumOff val="80000"/>
                  </a:schemeClr>
                </a:solidFill>
              </a:rPr>
              <a:t>(parameter1, parameter2, ...):</a:t>
            </a:r>
          </a:p>
          <a:p>
            <a:r>
              <a:rPr lang="en-US" sz="1800" dirty="0">
                <a:solidFill>
                  <a:schemeClr val="accent2">
                    <a:lumMod val="20000"/>
                    <a:lumOff val="80000"/>
                  </a:schemeClr>
                </a:solidFill>
              </a:rPr>
              <a:t>    // code to be executed</a:t>
            </a:r>
          </a:p>
          <a:p>
            <a:r>
              <a:rPr lang="en-US" sz="1800" dirty="0">
                <a:solidFill>
                  <a:schemeClr val="accent2">
                    <a:lumMod val="20000"/>
                    <a:lumOff val="80000"/>
                  </a:schemeClr>
                </a:solidFill>
              </a:rPr>
              <a:t>    return result</a:t>
            </a:r>
          </a:p>
          <a:p>
            <a:endParaRPr lang="en-US" sz="1800" dirty="0">
              <a:solidFill>
                <a:schemeClr val="accent2">
                  <a:lumMod val="20000"/>
                  <a:lumOff val="80000"/>
                </a:schemeClr>
              </a:solidFill>
            </a:endParaRPr>
          </a:p>
          <a:p>
            <a:r>
              <a:rPr lang="en-US" sz="1800" dirty="0">
                <a:solidFill>
                  <a:schemeClr val="accent2">
                    <a:lumMod val="20000"/>
                    <a:lumOff val="80000"/>
                  </a:schemeClr>
                </a:solidFill>
              </a:rPr>
              <a:t>To call a function, you simply write the function name followed by parentheses, passing the required arguments (if any).</a:t>
            </a:r>
          </a:p>
          <a:p>
            <a:endParaRPr lang="en-US" sz="1800" dirty="0">
              <a:solidFill>
                <a:schemeClr val="accent2">
                  <a:lumMod val="20000"/>
                  <a:lumOff val="80000"/>
                </a:schemeClr>
              </a:solidFill>
            </a:endParaRPr>
          </a:p>
          <a:p>
            <a:r>
              <a:rPr lang="en-US" sz="1800" dirty="0">
                <a:solidFill>
                  <a:schemeClr val="accent2">
                    <a:lumMod val="20000"/>
                    <a:lumOff val="80000"/>
                  </a:schemeClr>
                </a:solidFill>
              </a:rPr>
              <a:t>n addition to defining your own functions, Python also provides many built-in functions that you can use. These functions perform common tasks and are available without needing to define them yourself. Examples include `print()`, `</a:t>
            </a:r>
            <a:r>
              <a:rPr lang="en-US" sz="1800" dirty="0" err="1">
                <a:solidFill>
                  <a:schemeClr val="accent2">
                    <a:lumMod val="20000"/>
                    <a:lumOff val="80000"/>
                  </a:schemeClr>
                </a:solidFill>
              </a:rPr>
              <a:t>len</a:t>
            </a:r>
            <a:r>
              <a:rPr lang="en-US" sz="1800" dirty="0">
                <a:solidFill>
                  <a:schemeClr val="accent2">
                    <a:lumMod val="20000"/>
                    <a:lumOff val="80000"/>
                  </a:schemeClr>
                </a:solidFill>
              </a:rPr>
              <a:t>()`, `max()`, `min()`, `sum()`, etc.</a:t>
            </a:r>
            <a:endParaRPr lang="en-GB" sz="1800" dirty="0">
              <a:solidFill>
                <a:schemeClr val="accent2">
                  <a:lumMod val="20000"/>
                  <a:lumOff val="80000"/>
                </a:schemeClr>
              </a:solidFill>
            </a:endParaRPr>
          </a:p>
        </p:txBody>
      </p:sp>
      <p:sp>
        <p:nvSpPr>
          <p:cNvPr id="4" name="Rectangle 3">
            <a:extLst>
              <a:ext uri="{FF2B5EF4-FFF2-40B4-BE49-F238E27FC236}">
                <a16:creationId xmlns:a16="http://schemas.microsoft.com/office/drawing/2014/main" id="{2A2E5023-5007-86DE-D567-BFE86F3A6991}"/>
              </a:ext>
            </a:extLst>
          </p:cNvPr>
          <p:cNvSpPr/>
          <p:nvPr/>
        </p:nvSpPr>
        <p:spPr>
          <a:xfrm>
            <a:off x="5977217" y="3244334"/>
            <a:ext cx="570990" cy="369332"/>
          </a:xfrm>
          <a:prstGeom prst="rect">
            <a:avLst/>
          </a:prstGeom>
        </p:spPr>
        <p:txBody>
          <a:bodyPr wrap="none">
            <a:spAutoFit/>
          </a:bodyPr>
          <a:lstStyle/>
          <a:p>
            <a:r>
              <a:rPr lang="en-GB" dirty="0"/>
              <a:t> V N</a:t>
            </a:r>
          </a:p>
        </p:txBody>
      </p:sp>
    </p:spTree>
    <p:extLst>
      <p:ext uri="{BB962C8B-B14F-4D97-AF65-F5344CB8AC3E}">
        <p14:creationId xmlns:p14="http://schemas.microsoft.com/office/powerpoint/2010/main" val="2041743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9DF2-8CD1-7261-4C48-EB1FABB150CA}"/>
              </a:ext>
            </a:extLst>
          </p:cNvPr>
          <p:cNvSpPr>
            <a:spLocks noGrp="1"/>
          </p:cNvSpPr>
          <p:nvPr>
            <p:ph type="title"/>
          </p:nvPr>
        </p:nvSpPr>
        <p:spPr/>
        <p:txBody>
          <a:bodyPr/>
          <a:lstStyle/>
          <a:p>
            <a:r>
              <a:rPr lang="en-GB" dirty="0">
                <a:solidFill>
                  <a:schemeClr val="accent2">
                    <a:lumMod val="20000"/>
                    <a:lumOff val="80000"/>
                  </a:schemeClr>
                </a:solidFill>
              </a:rPr>
              <a:t>Introducing Lists. </a:t>
            </a:r>
          </a:p>
        </p:txBody>
      </p:sp>
      <p:sp>
        <p:nvSpPr>
          <p:cNvPr id="3" name="Content Placeholder 2">
            <a:extLst>
              <a:ext uri="{FF2B5EF4-FFF2-40B4-BE49-F238E27FC236}">
                <a16:creationId xmlns:a16="http://schemas.microsoft.com/office/drawing/2014/main" id="{5B915340-A068-EF72-BBE1-9F6F41564D8E}"/>
              </a:ext>
            </a:extLst>
          </p:cNvPr>
          <p:cNvSpPr>
            <a:spLocks noGrp="1"/>
          </p:cNvSpPr>
          <p:nvPr>
            <p:ph idx="1"/>
          </p:nvPr>
        </p:nvSpPr>
        <p:spPr/>
        <p:txBody>
          <a:bodyPr>
            <a:normAutofit/>
          </a:bodyPr>
          <a:lstStyle/>
          <a:p>
            <a:r>
              <a:rPr lang="en-US" sz="2000" dirty="0">
                <a:solidFill>
                  <a:schemeClr val="accent2">
                    <a:lumMod val="20000"/>
                    <a:lumOff val="80000"/>
                  </a:schemeClr>
                </a:solidFill>
              </a:rPr>
              <a:t>A list is a collection of items in a particular order. You can make a list that includes the letters of the alphabet, the digits from 0–9, or the names of all the people in your family.</a:t>
            </a:r>
          </a:p>
          <a:p>
            <a:r>
              <a:rPr lang="en-US" sz="2000" dirty="0">
                <a:solidFill>
                  <a:schemeClr val="accent2">
                    <a:lumMod val="20000"/>
                    <a:lumOff val="80000"/>
                  </a:schemeClr>
                </a:solidFill>
              </a:rPr>
              <a:t>bicycles = ['trek', '</a:t>
            </a:r>
            <a:r>
              <a:rPr lang="en-US" sz="2000" dirty="0" err="1">
                <a:solidFill>
                  <a:schemeClr val="accent2">
                    <a:lumMod val="20000"/>
                    <a:lumOff val="80000"/>
                  </a:schemeClr>
                </a:solidFill>
              </a:rPr>
              <a:t>cannondale</a:t>
            </a:r>
            <a:r>
              <a:rPr lang="en-US" sz="2000" dirty="0">
                <a:solidFill>
                  <a:schemeClr val="accent2">
                    <a:lumMod val="20000"/>
                    <a:lumOff val="80000"/>
                  </a:schemeClr>
                </a:solidFill>
              </a:rPr>
              <a:t>', 'redline', 'specialized']</a:t>
            </a:r>
          </a:p>
          <a:p>
            <a:r>
              <a:rPr lang="en-US" sz="2000" dirty="0">
                <a:solidFill>
                  <a:schemeClr val="accent2">
                    <a:lumMod val="20000"/>
                    <a:lumOff val="80000"/>
                  </a:schemeClr>
                </a:solidFill>
              </a:rPr>
              <a:t>print(bicycles) </a:t>
            </a:r>
          </a:p>
          <a:p>
            <a:endParaRPr lang="en-US" sz="2000" dirty="0">
              <a:solidFill>
                <a:schemeClr val="accent2">
                  <a:lumMod val="20000"/>
                  <a:lumOff val="80000"/>
                </a:schemeClr>
              </a:solidFill>
            </a:endParaRPr>
          </a:p>
          <a:p>
            <a:endParaRPr lang="en-GB" sz="2000" dirty="0">
              <a:solidFill>
                <a:schemeClr val="accent2">
                  <a:lumMod val="20000"/>
                  <a:lumOff val="80000"/>
                </a:schemeClr>
              </a:solidFill>
            </a:endParaRPr>
          </a:p>
        </p:txBody>
      </p:sp>
    </p:spTree>
    <p:extLst>
      <p:ext uri="{BB962C8B-B14F-4D97-AF65-F5344CB8AC3E}">
        <p14:creationId xmlns:p14="http://schemas.microsoft.com/office/powerpoint/2010/main" val="811169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17B6-DEB5-46A2-D5A5-AA9C15F84B76}"/>
              </a:ext>
            </a:extLst>
          </p:cNvPr>
          <p:cNvSpPr>
            <a:spLocks noGrp="1"/>
          </p:cNvSpPr>
          <p:nvPr>
            <p:ph type="title"/>
          </p:nvPr>
        </p:nvSpPr>
        <p:spPr/>
        <p:txBody>
          <a:bodyPr/>
          <a:lstStyle/>
          <a:p>
            <a:r>
              <a:rPr lang="en-US" dirty="0">
                <a:solidFill>
                  <a:schemeClr val="accent2">
                    <a:lumMod val="20000"/>
                    <a:lumOff val="80000"/>
                  </a:schemeClr>
                </a:solidFill>
              </a:rPr>
              <a:t>List function</a:t>
            </a:r>
            <a:endParaRPr lang="en-GB" dirty="0">
              <a:solidFill>
                <a:schemeClr val="accent2">
                  <a:lumMod val="20000"/>
                  <a:lumOff val="80000"/>
                </a:schemeClr>
              </a:solidFill>
            </a:endParaRPr>
          </a:p>
        </p:txBody>
      </p:sp>
      <p:sp>
        <p:nvSpPr>
          <p:cNvPr id="3" name="Content Placeholder 2">
            <a:extLst>
              <a:ext uri="{FF2B5EF4-FFF2-40B4-BE49-F238E27FC236}">
                <a16:creationId xmlns:a16="http://schemas.microsoft.com/office/drawing/2014/main" id="{B3B4CD89-89A5-6EC9-06FA-31C964CF2046}"/>
              </a:ext>
            </a:extLst>
          </p:cNvPr>
          <p:cNvSpPr>
            <a:spLocks noGrp="1"/>
          </p:cNvSpPr>
          <p:nvPr>
            <p:ph idx="1"/>
          </p:nvPr>
        </p:nvSpPr>
        <p:spPr/>
        <p:txBody>
          <a:bodyPr>
            <a:normAutofit lnSpcReduction="10000"/>
          </a:bodyPr>
          <a:lstStyle/>
          <a:p>
            <a:r>
              <a:rPr lang="en-GB" sz="1600" dirty="0">
                <a:solidFill>
                  <a:schemeClr val="accent2">
                    <a:lumMod val="20000"/>
                    <a:lumOff val="80000"/>
                  </a:schemeClr>
                </a:solidFill>
              </a:rPr>
              <a:t>1. `</a:t>
            </a:r>
            <a:r>
              <a:rPr lang="en-GB" sz="1600" dirty="0" err="1">
                <a:solidFill>
                  <a:schemeClr val="accent2">
                    <a:lumMod val="20000"/>
                    <a:lumOff val="80000"/>
                  </a:schemeClr>
                </a:solidFill>
              </a:rPr>
              <a:t>len</a:t>
            </a:r>
            <a:r>
              <a:rPr lang="en-GB" sz="1600" dirty="0">
                <a:solidFill>
                  <a:schemeClr val="accent2">
                    <a:lumMod val="20000"/>
                    <a:lumOff val="80000"/>
                  </a:schemeClr>
                </a:solidFill>
              </a:rPr>
              <a:t>()` function: Returns the number of elements in a list.</a:t>
            </a:r>
          </a:p>
          <a:p>
            <a:r>
              <a:rPr lang="en-GB" sz="1600" dirty="0">
                <a:solidFill>
                  <a:schemeClr val="accent2">
                    <a:lumMod val="20000"/>
                    <a:lumOff val="80000"/>
                  </a:schemeClr>
                </a:solidFill>
              </a:rPr>
              <a:t>fruits = ["apple", "banana", "orange"]</a:t>
            </a:r>
          </a:p>
          <a:p>
            <a:r>
              <a:rPr lang="en-GB" sz="1600" dirty="0">
                <a:solidFill>
                  <a:schemeClr val="accent2">
                    <a:lumMod val="20000"/>
                    <a:lumOff val="80000"/>
                  </a:schemeClr>
                </a:solidFill>
              </a:rPr>
              <a:t>print(</a:t>
            </a:r>
            <a:r>
              <a:rPr lang="en-GB" sz="1600" dirty="0" err="1">
                <a:solidFill>
                  <a:schemeClr val="accent2">
                    <a:lumMod val="20000"/>
                    <a:lumOff val="80000"/>
                  </a:schemeClr>
                </a:solidFill>
              </a:rPr>
              <a:t>len</a:t>
            </a:r>
            <a:r>
              <a:rPr lang="en-GB" sz="1600" dirty="0">
                <a:solidFill>
                  <a:schemeClr val="accent2">
                    <a:lumMod val="20000"/>
                    <a:lumOff val="80000"/>
                  </a:schemeClr>
                </a:solidFill>
              </a:rPr>
              <a:t>(fruits))  # Output: 3</a:t>
            </a:r>
          </a:p>
          <a:p>
            <a:endParaRPr lang="en-GB" sz="1600" dirty="0">
              <a:solidFill>
                <a:schemeClr val="accent2">
                  <a:lumMod val="20000"/>
                  <a:lumOff val="80000"/>
                </a:schemeClr>
              </a:solidFill>
            </a:endParaRPr>
          </a:p>
          <a:p>
            <a:r>
              <a:rPr lang="en-GB" sz="1600" dirty="0">
                <a:solidFill>
                  <a:schemeClr val="accent2">
                    <a:lumMod val="20000"/>
                    <a:lumOff val="80000"/>
                  </a:schemeClr>
                </a:solidFill>
              </a:rPr>
              <a:t>2. `append()` method: Adds an element to the end of a list.</a:t>
            </a:r>
          </a:p>
          <a:p>
            <a:r>
              <a:rPr lang="en-GB" sz="1600" dirty="0">
                <a:solidFill>
                  <a:schemeClr val="accent2">
                    <a:lumMod val="20000"/>
                    <a:lumOff val="80000"/>
                  </a:schemeClr>
                </a:solidFill>
              </a:rPr>
              <a:t>fruits = ["apple", "banana", "orange"]</a:t>
            </a:r>
          </a:p>
          <a:p>
            <a:r>
              <a:rPr lang="en-GB" sz="1600" dirty="0" err="1">
                <a:solidFill>
                  <a:schemeClr val="accent2">
                    <a:lumMod val="20000"/>
                    <a:lumOff val="80000"/>
                  </a:schemeClr>
                </a:solidFill>
              </a:rPr>
              <a:t>fruits.append</a:t>
            </a:r>
            <a:r>
              <a:rPr lang="en-GB" sz="1600" dirty="0">
                <a:solidFill>
                  <a:schemeClr val="accent2">
                    <a:lumMod val="20000"/>
                    <a:lumOff val="80000"/>
                  </a:schemeClr>
                </a:solidFill>
              </a:rPr>
              <a:t>("grape")</a:t>
            </a:r>
          </a:p>
          <a:p>
            <a:r>
              <a:rPr lang="en-GB" sz="1600" dirty="0">
                <a:solidFill>
                  <a:schemeClr val="accent2">
                    <a:lumMod val="20000"/>
                    <a:lumOff val="80000"/>
                  </a:schemeClr>
                </a:solidFill>
              </a:rPr>
              <a:t>print(fruits)  # Output: ["apple", "banana", "orange", "grape"]</a:t>
            </a:r>
          </a:p>
          <a:p>
            <a:endParaRPr lang="en-GB" sz="1600" dirty="0">
              <a:solidFill>
                <a:schemeClr val="accent2">
                  <a:lumMod val="20000"/>
                  <a:lumOff val="80000"/>
                </a:schemeClr>
              </a:solidFill>
            </a:endParaRPr>
          </a:p>
          <a:p>
            <a:r>
              <a:rPr lang="en-GB" sz="1600" dirty="0">
                <a:solidFill>
                  <a:schemeClr val="accent2">
                    <a:lumMod val="20000"/>
                    <a:lumOff val="80000"/>
                  </a:schemeClr>
                </a:solidFill>
              </a:rPr>
              <a:t>3. `insert()` method: Inserts an element at a specified position in a list.</a:t>
            </a:r>
          </a:p>
          <a:p>
            <a:r>
              <a:rPr lang="en-GB" sz="1600" dirty="0">
                <a:solidFill>
                  <a:schemeClr val="accent2">
                    <a:lumMod val="20000"/>
                    <a:lumOff val="80000"/>
                  </a:schemeClr>
                </a:solidFill>
              </a:rPr>
              <a:t>fruits = ["apple", "banana", "orange"]</a:t>
            </a:r>
          </a:p>
          <a:p>
            <a:r>
              <a:rPr lang="en-GB" sz="1600" dirty="0" err="1">
                <a:solidFill>
                  <a:schemeClr val="accent2">
                    <a:lumMod val="20000"/>
                    <a:lumOff val="80000"/>
                  </a:schemeClr>
                </a:solidFill>
              </a:rPr>
              <a:t>fruits.insert</a:t>
            </a:r>
            <a:r>
              <a:rPr lang="en-GB" sz="1600" dirty="0">
                <a:solidFill>
                  <a:schemeClr val="accent2">
                    <a:lumMod val="20000"/>
                    <a:lumOff val="80000"/>
                  </a:schemeClr>
                </a:solidFill>
              </a:rPr>
              <a:t>(1, "grape")</a:t>
            </a:r>
          </a:p>
          <a:p>
            <a:r>
              <a:rPr lang="en-GB" sz="1600" dirty="0">
                <a:solidFill>
                  <a:schemeClr val="accent2">
                    <a:lumMod val="20000"/>
                    <a:lumOff val="80000"/>
                  </a:schemeClr>
                </a:solidFill>
              </a:rPr>
              <a:t>print(fruits)  # Output: ["apple", "grape", </a:t>
            </a:r>
            <a:r>
              <a:rPr lang="en-GB" sz="1000" dirty="0">
                <a:solidFill>
                  <a:schemeClr val="accent2">
                    <a:lumMod val="20000"/>
                    <a:lumOff val="80000"/>
                  </a:schemeClr>
                </a:solidFill>
              </a:rPr>
              <a:t>"banana", "orange"]</a:t>
            </a:r>
          </a:p>
        </p:txBody>
      </p:sp>
    </p:spTree>
    <p:extLst>
      <p:ext uri="{BB962C8B-B14F-4D97-AF65-F5344CB8AC3E}">
        <p14:creationId xmlns:p14="http://schemas.microsoft.com/office/powerpoint/2010/main" val="3141200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7D13-5D5B-73B0-F0CD-0AFEE3BB6E41}"/>
              </a:ext>
            </a:extLst>
          </p:cNvPr>
          <p:cNvSpPr>
            <a:spLocks noGrp="1"/>
          </p:cNvSpPr>
          <p:nvPr>
            <p:ph type="title"/>
          </p:nvPr>
        </p:nvSpPr>
        <p:spPr/>
        <p:txBody>
          <a:bodyPr/>
          <a:lstStyle/>
          <a:p>
            <a:r>
              <a:rPr lang="en-US" dirty="0"/>
              <a:t>    </a:t>
            </a:r>
            <a:endParaRPr lang="en-GB" dirty="0"/>
          </a:p>
        </p:txBody>
      </p:sp>
      <p:sp>
        <p:nvSpPr>
          <p:cNvPr id="3" name="Content Placeholder 2">
            <a:extLst>
              <a:ext uri="{FF2B5EF4-FFF2-40B4-BE49-F238E27FC236}">
                <a16:creationId xmlns:a16="http://schemas.microsoft.com/office/drawing/2014/main" id="{241DFB2E-A913-7994-8FE5-AB04F471877E}"/>
              </a:ext>
            </a:extLst>
          </p:cNvPr>
          <p:cNvSpPr>
            <a:spLocks noGrp="1"/>
          </p:cNvSpPr>
          <p:nvPr>
            <p:ph idx="1"/>
          </p:nvPr>
        </p:nvSpPr>
        <p:spPr>
          <a:xfrm>
            <a:off x="838200" y="640080"/>
            <a:ext cx="10515600" cy="5536883"/>
          </a:xfrm>
        </p:spPr>
        <p:txBody>
          <a:bodyPr>
            <a:normAutofit/>
          </a:bodyPr>
          <a:lstStyle/>
          <a:p>
            <a:endParaRPr lang="en-GB" sz="1600" dirty="0">
              <a:solidFill>
                <a:schemeClr val="accent2">
                  <a:lumMod val="20000"/>
                  <a:lumOff val="80000"/>
                </a:schemeClr>
              </a:solidFill>
            </a:endParaRPr>
          </a:p>
          <a:p>
            <a:r>
              <a:rPr lang="en-GB" sz="1600" dirty="0">
                <a:solidFill>
                  <a:schemeClr val="accent2">
                    <a:lumMod val="20000"/>
                    <a:lumOff val="80000"/>
                  </a:schemeClr>
                </a:solidFill>
              </a:rPr>
              <a:t>4. `remove()` method: Removes the first occurrence of a specified element from a list.</a:t>
            </a:r>
          </a:p>
          <a:p>
            <a:r>
              <a:rPr lang="en-GB" sz="1600" dirty="0">
                <a:solidFill>
                  <a:schemeClr val="accent2">
                    <a:lumMod val="20000"/>
                    <a:lumOff val="80000"/>
                  </a:schemeClr>
                </a:solidFill>
              </a:rPr>
              <a:t>fruits = ["apple", "banana", "orange"]</a:t>
            </a:r>
          </a:p>
          <a:p>
            <a:r>
              <a:rPr lang="en-GB" sz="1600" dirty="0" err="1">
                <a:solidFill>
                  <a:schemeClr val="accent2">
                    <a:lumMod val="20000"/>
                    <a:lumOff val="80000"/>
                  </a:schemeClr>
                </a:solidFill>
              </a:rPr>
              <a:t>fruits.remove</a:t>
            </a:r>
            <a:r>
              <a:rPr lang="en-GB" sz="1600" dirty="0">
                <a:solidFill>
                  <a:schemeClr val="accent2">
                    <a:lumMod val="20000"/>
                    <a:lumOff val="80000"/>
                  </a:schemeClr>
                </a:solidFill>
              </a:rPr>
              <a:t>("banana")</a:t>
            </a:r>
          </a:p>
          <a:p>
            <a:r>
              <a:rPr lang="en-GB" sz="1600" dirty="0">
                <a:solidFill>
                  <a:schemeClr val="accent2">
                    <a:lumMod val="20000"/>
                    <a:lumOff val="80000"/>
                  </a:schemeClr>
                </a:solidFill>
              </a:rPr>
              <a:t>print(fruits)  # Output: ["apple", "orange"]</a:t>
            </a:r>
          </a:p>
          <a:p>
            <a:endParaRPr lang="en-GB" sz="1600" dirty="0">
              <a:solidFill>
                <a:schemeClr val="accent2">
                  <a:lumMod val="20000"/>
                  <a:lumOff val="80000"/>
                </a:schemeClr>
              </a:solidFill>
            </a:endParaRPr>
          </a:p>
          <a:p>
            <a:r>
              <a:rPr lang="en-GB" sz="1600" dirty="0">
                <a:solidFill>
                  <a:schemeClr val="accent2">
                    <a:lumMod val="20000"/>
                    <a:lumOff val="80000"/>
                  </a:schemeClr>
                </a:solidFill>
              </a:rPr>
              <a:t>5. `pop()` method: Removes and returns the last element of a list, or an element at a specified index.</a:t>
            </a:r>
          </a:p>
          <a:p>
            <a:r>
              <a:rPr lang="en-GB" sz="1600" dirty="0">
                <a:solidFill>
                  <a:schemeClr val="accent2">
                    <a:lumMod val="20000"/>
                    <a:lumOff val="80000"/>
                  </a:schemeClr>
                </a:solidFill>
              </a:rPr>
              <a:t>fruits = ["apple", "banana", "orange"]</a:t>
            </a:r>
          </a:p>
          <a:p>
            <a:r>
              <a:rPr lang="en-GB" sz="1600" dirty="0" err="1">
                <a:solidFill>
                  <a:schemeClr val="accent2">
                    <a:lumMod val="20000"/>
                    <a:lumOff val="80000"/>
                  </a:schemeClr>
                </a:solidFill>
              </a:rPr>
              <a:t>popped_fruit</a:t>
            </a:r>
            <a:r>
              <a:rPr lang="en-GB" sz="1600" dirty="0">
                <a:solidFill>
                  <a:schemeClr val="accent2">
                    <a:lumMod val="20000"/>
                    <a:lumOff val="80000"/>
                  </a:schemeClr>
                </a:solidFill>
              </a:rPr>
              <a:t> = </a:t>
            </a:r>
            <a:r>
              <a:rPr lang="en-GB" sz="1600" dirty="0" err="1">
                <a:solidFill>
                  <a:schemeClr val="accent2">
                    <a:lumMod val="20000"/>
                    <a:lumOff val="80000"/>
                  </a:schemeClr>
                </a:solidFill>
              </a:rPr>
              <a:t>fruits.pop</a:t>
            </a:r>
            <a:r>
              <a:rPr lang="en-GB" sz="1600" dirty="0">
                <a:solidFill>
                  <a:schemeClr val="accent2">
                    <a:lumMod val="20000"/>
                    <a:lumOff val="80000"/>
                  </a:schemeClr>
                </a:solidFill>
              </a:rPr>
              <a:t>()</a:t>
            </a:r>
          </a:p>
          <a:p>
            <a:r>
              <a:rPr lang="en-GB" sz="1600" dirty="0">
                <a:solidFill>
                  <a:schemeClr val="accent2">
                    <a:lumMod val="20000"/>
                    <a:lumOff val="80000"/>
                  </a:schemeClr>
                </a:solidFill>
              </a:rPr>
              <a:t>print(</a:t>
            </a:r>
            <a:r>
              <a:rPr lang="en-GB" sz="1600" dirty="0" err="1">
                <a:solidFill>
                  <a:schemeClr val="accent2">
                    <a:lumMod val="20000"/>
                    <a:lumOff val="80000"/>
                  </a:schemeClr>
                </a:solidFill>
              </a:rPr>
              <a:t>popped_fruit</a:t>
            </a:r>
            <a:r>
              <a:rPr lang="en-GB" sz="1600" dirty="0">
                <a:solidFill>
                  <a:schemeClr val="accent2">
                    <a:lumMod val="20000"/>
                    <a:lumOff val="80000"/>
                  </a:schemeClr>
                </a:solidFill>
              </a:rPr>
              <a:t>)  # Output: "orange"</a:t>
            </a:r>
          </a:p>
          <a:p>
            <a:r>
              <a:rPr lang="en-GB" sz="1600" dirty="0">
                <a:solidFill>
                  <a:schemeClr val="accent2">
                    <a:lumMod val="20000"/>
                    <a:lumOff val="80000"/>
                  </a:schemeClr>
                </a:solidFill>
              </a:rPr>
              <a:t>print(fruits)  # Output: ["apple", "banana"]</a:t>
            </a:r>
          </a:p>
          <a:p>
            <a:endParaRPr lang="en-GB" sz="1600" dirty="0">
              <a:solidFill>
                <a:schemeClr val="accent2">
                  <a:lumMod val="20000"/>
                  <a:lumOff val="80000"/>
                </a:schemeClr>
              </a:solidFill>
            </a:endParaRPr>
          </a:p>
        </p:txBody>
      </p:sp>
    </p:spTree>
    <p:extLst>
      <p:ext uri="{BB962C8B-B14F-4D97-AF65-F5344CB8AC3E}">
        <p14:creationId xmlns:p14="http://schemas.microsoft.com/office/powerpoint/2010/main" val="278923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CE662-0C84-3659-B861-5793D847AA83}"/>
              </a:ext>
            </a:extLst>
          </p:cNvPr>
          <p:cNvSpPr>
            <a:spLocks noGrp="1"/>
          </p:cNvSpPr>
          <p:nvPr>
            <p:ph type="title"/>
          </p:nvPr>
        </p:nvSpPr>
        <p:spPr/>
        <p:txBody>
          <a:bodyPr/>
          <a:lstStyle/>
          <a:p>
            <a:r>
              <a:rPr lang="en-US" dirty="0">
                <a:solidFill>
                  <a:schemeClr val="bg1"/>
                </a:solidFill>
              </a:rPr>
              <a:t>What is python  </a:t>
            </a:r>
            <a:endParaRPr lang="en-GB" dirty="0">
              <a:solidFill>
                <a:schemeClr val="bg1"/>
              </a:solidFill>
            </a:endParaRPr>
          </a:p>
        </p:txBody>
      </p:sp>
      <p:sp>
        <p:nvSpPr>
          <p:cNvPr id="3" name="Content Placeholder 2">
            <a:extLst>
              <a:ext uri="{FF2B5EF4-FFF2-40B4-BE49-F238E27FC236}">
                <a16:creationId xmlns:a16="http://schemas.microsoft.com/office/drawing/2014/main" id="{A664192D-4C7D-8E70-DA55-1B681E9E2865}"/>
              </a:ext>
            </a:extLst>
          </p:cNvPr>
          <p:cNvSpPr>
            <a:spLocks noGrp="1"/>
          </p:cNvSpPr>
          <p:nvPr>
            <p:ph idx="1"/>
          </p:nvPr>
        </p:nvSpPr>
        <p:spPr/>
        <p:txBody>
          <a:bodyPr/>
          <a:lstStyle/>
          <a:p>
            <a:r>
              <a:rPr lang="en-US" sz="2000" dirty="0">
                <a:solidFill>
                  <a:schemeClr val="bg1"/>
                </a:solidFill>
              </a:rPr>
              <a:t>Python is a high-level programming language that is designed to be easy to read and write.</a:t>
            </a:r>
          </a:p>
          <a:p>
            <a:r>
              <a:rPr lang="en-US" sz="2000" dirty="0">
                <a:solidFill>
                  <a:schemeClr val="bg1"/>
                </a:solidFill>
              </a:rPr>
              <a:t>Python offers a wide range of libraries and frameworks that make it versatile and powerful for various purposes, such as </a:t>
            </a:r>
            <a:r>
              <a:rPr lang="en-US" sz="2000" b="1" u="sng" dirty="0">
                <a:solidFill>
                  <a:schemeClr val="bg1"/>
                </a:solidFill>
              </a:rPr>
              <a:t>web development, data analysis, scientific computing, artificial intelligence, and automation.</a:t>
            </a:r>
          </a:p>
          <a:p>
            <a:endParaRPr lang="en-US" sz="2000" b="1" u="sng" dirty="0">
              <a:solidFill>
                <a:schemeClr val="bg1"/>
              </a:solidFill>
            </a:endParaRPr>
          </a:p>
          <a:p>
            <a:r>
              <a:rPr lang="en-US" sz="2000" dirty="0">
                <a:solidFill>
                  <a:schemeClr val="bg1"/>
                </a:solidFill>
              </a:rPr>
              <a:t>Example : </a:t>
            </a:r>
          </a:p>
          <a:p>
            <a:pPr lvl="1"/>
            <a:r>
              <a:rPr lang="en-US" sz="1600" dirty="0">
                <a:solidFill>
                  <a:schemeClr val="bg1"/>
                </a:solidFill>
              </a:rPr>
              <a:t>Spotify: Python is used in Spotify's backend systems, data analytics, and machine learning projects.</a:t>
            </a:r>
          </a:p>
          <a:p>
            <a:pPr marL="457200" lvl="1" indent="0">
              <a:buNone/>
            </a:pPr>
            <a:r>
              <a:rPr lang="en-US" sz="1600" dirty="0">
                <a:solidFill>
                  <a:schemeClr val="bg1"/>
                </a:solidFill>
              </a:rPr>
              <a:t> </a:t>
            </a:r>
          </a:p>
          <a:p>
            <a:pPr lvl="1"/>
            <a:r>
              <a:rPr lang="en-US" sz="1600" dirty="0">
                <a:solidFill>
                  <a:schemeClr val="bg1"/>
                </a:solidFill>
              </a:rPr>
              <a:t>Facebook: Python is used in various parts of Facebook's infrastructure, including their web applications, data analysis, and machine learning projects.</a:t>
            </a:r>
          </a:p>
          <a:p>
            <a:endParaRPr lang="en-GB" dirty="0">
              <a:solidFill>
                <a:schemeClr val="bg1"/>
              </a:solidFill>
            </a:endParaRPr>
          </a:p>
        </p:txBody>
      </p:sp>
    </p:spTree>
    <p:extLst>
      <p:ext uri="{BB962C8B-B14F-4D97-AF65-F5344CB8AC3E}">
        <p14:creationId xmlns:p14="http://schemas.microsoft.com/office/powerpoint/2010/main" val="2738541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250E-E325-EE08-C6CF-33DC3ABB2FE7}"/>
              </a:ext>
            </a:extLst>
          </p:cNvPr>
          <p:cNvSpPr>
            <a:spLocks noGrp="1"/>
          </p:cNvSpPr>
          <p:nvPr>
            <p:ph type="title"/>
          </p:nvPr>
        </p:nvSpPr>
        <p:spPr/>
        <p:txBody>
          <a:bodyPr>
            <a:normAutofit/>
          </a:bodyPr>
          <a:lstStyle/>
          <a:p>
            <a:r>
              <a:rPr lang="en-US" sz="5400" dirty="0">
                <a:solidFill>
                  <a:schemeClr val="accent2">
                    <a:lumMod val="20000"/>
                    <a:lumOff val="80000"/>
                  </a:schemeClr>
                </a:solidFill>
              </a:rPr>
              <a:t>    </a:t>
            </a:r>
            <a:endParaRPr lang="en-GB" sz="5400" dirty="0">
              <a:solidFill>
                <a:schemeClr val="accent2">
                  <a:lumMod val="20000"/>
                  <a:lumOff val="80000"/>
                </a:schemeClr>
              </a:solidFill>
            </a:endParaRPr>
          </a:p>
        </p:txBody>
      </p:sp>
      <p:sp>
        <p:nvSpPr>
          <p:cNvPr id="3" name="Content Placeholder 2">
            <a:extLst>
              <a:ext uri="{FF2B5EF4-FFF2-40B4-BE49-F238E27FC236}">
                <a16:creationId xmlns:a16="http://schemas.microsoft.com/office/drawing/2014/main" id="{D4F87B82-1ED9-555A-921F-4A67F9B7A1C4}"/>
              </a:ext>
            </a:extLst>
          </p:cNvPr>
          <p:cNvSpPr>
            <a:spLocks noGrp="1"/>
          </p:cNvSpPr>
          <p:nvPr>
            <p:ph idx="1"/>
          </p:nvPr>
        </p:nvSpPr>
        <p:spPr>
          <a:xfrm>
            <a:off x="838200" y="782320"/>
            <a:ext cx="10515600" cy="5394643"/>
          </a:xfrm>
        </p:spPr>
        <p:txBody>
          <a:bodyPr>
            <a:noAutofit/>
          </a:bodyPr>
          <a:lstStyle/>
          <a:p>
            <a:endParaRPr lang="en-GB" sz="1600" dirty="0">
              <a:solidFill>
                <a:schemeClr val="accent2">
                  <a:lumMod val="20000"/>
                  <a:lumOff val="80000"/>
                </a:schemeClr>
              </a:solidFill>
            </a:endParaRPr>
          </a:p>
          <a:p>
            <a:r>
              <a:rPr lang="en-GB" sz="1600" dirty="0">
                <a:solidFill>
                  <a:schemeClr val="accent2">
                    <a:lumMod val="20000"/>
                    <a:lumOff val="80000"/>
                  </a:schemeClr>
                </a:solidFill>
              </a:rPr>
              <a:t>6. `extend()` method: Extends a list by adding elements from another </a:t>
            </a:r>
            <a:r>
              <a:rPr lang="en-GB" sz="1600" dirty="0" err="1">
                <a:solidFill>
                  <a:schemeClr val="accent2">
                    <a:lumMod val="20000"/>
                    <a:lumOff val="80000"/>
                  </a:schemeClr>
                </a:solidFill>
              </a:rPr>
              <a:t>iterable</a:t>
            </a:r>
            <a:r>
              <a:rPr lang="en-GB" sz="1600" dirty="0">
                <a:solidFill>
                  <a:schemeClr val="accent2">
                    <a:lumMod val="20000"/>
                    <a:lumOff val="80000"/>
                  </a:schemeClr>
                </a:solidFill>
              </a:rPr>
              <a:t> (e.g., another list).</a:t>
            </a:r>
          </a:p>
          <a:p>
            <a:r>
              <a:rPr lang="en-GB" sz="1600" dirty="0">
                <a:solidFill>
                  <a:schemeClr val="accent2">
                    <a:lumMod val="20000"/>
                    <a:lumOff val="80000"/>
                  </a:schemeClr>
                </a:solidFill>
              </a:rPr>
              <a:t>fruits = ["apple", "banana"]</a:t>
            </a:r>
          </a:p>
          <a:p>
            <a:r>
              <a:rPr lang="en-GB" sz="1600" dirty="0" err="1">
                <a:solidFill>
                  <a:schemeClr val="accent2">
                    <a:lumMod val="20000"/>
                    <a:lumOff val="80000"/>
                  </a:schemeClr>
                </a:solidFill>
              </a:rPr>
              <a:t>more_fruits</a:t>
            </a:r>
            <a:r>
              <a:rPr lang="en-GB" sz="1600" dirty="0">
                <a:solidFill>
                  <a:schemeClr val="accent2">
                    <a:lumMod val="20000"/>
                    <a:lumOff val="80000"/>
                  </a:schemeClr>
                </a:solidFill>
              </a:rPr>
              <a:t> = ["orange", "grape"]</a:t>
            </a:r>
          </a:p>
          <a:p>
            <a:r>
              <a:rPr lang="en-GB" sz="1600" dirty="0" err="1">
                <a:solidFill>
                  <a:schemeClr val="accent2">
                    <a:lumMod val="20000"/>
                    <a:lumOff val="80000"/>
                  </a:schemeClr>
                </a:solidFill>
              </a:rPr>
              <a:t>fruits.extend</a:t>
            </a:r>
            <a:r>
              <a:rPr lang="en-GB" sz="1600" dirty="0">
                <a:solidFill>
                  <a:schemeClr val="accent2">
                    <a:lumMod val="20000"/>
                    <a:lumOff val="80000"/>
                  </a:schemeClr>
                </a:solidFill>
              </a:rPr>
              <a:t>(</a:t>
            </a:r>
            <a:r>
              <a:rPr lang="en-GB" sz="1600" dirty="0" err="1">
                <a:solidFill>
                  <a:schemeClr val="accent2">
                    <a:lumMod val="20000"/>
                    <a:lumOff val="80000"/>
                  </a:schemeClr>
                </a:solidFill>
              </a:rPr>
              <a:t>more_fruits</a:t>
            </a:r>
            <a:r>
              <a:rPr lang="en-GB" sz="1600" dirty="0">
                <a:solidFill>
                  <a:schemeClr val="accent2">
                    <a:lumMod val="20000"/>
                    <a:lumOff val="80000"/>
                  </a:schemeClr>
                </a:solidFill>
              </a:rPr>
              <a:t>)</a:t>
            </a:r>
          </a:p>
          <a:p>
            <a:r>
              <a:rPr lang="en-GB" sz="1600" dirty="0">
                <a:solidFill>
                  <a:schemeClr val="accent2">
                    <a:lumMod val="20000"/>
                    <a:lumOff val="80000"/>
                  </a:schemeClr>
                </a:solidFill>
              </a:rPr>
              <a:t>print(fruits)  # Output: ["apple", "banana", "orange", "grape"]</a:t>
            </a:r>
          </a:p>
          <a:p>
            <a:endParaRPr lang="en-GB" sz="1600" dirty="0">
              <a:solidFill>
                <a:schemeClr val="accent2">
                  <a:lumMod val="20000"/>
                  <a:lumOff val="80000"/>
                </a:schemeClr>
              </a:solidFill>
            </a:endParaRPr>
          </a:p>
          <a:p>
            <a:r>
              <a:rPr lang="en-GB" sz="1600" dirty="0">
                <a:solidFill>
                  <a:schemeClr val="accent2">
                    <a:lumMod val="20000"/>
                    <a:lumOff val="80000"/>
                  </a:schemeClr>
                </a:solidFill>
              </a:rPr>
              <a:t>7. `sort()` method: Sorts the elements of a list in ascending order.</a:t>
            </a:r>
          </a:p>
          <a:p>
            <a:r>
              <a:rPr lang="en-GB" sz="1600" dirty="0">
                <a:solidFill>
                  <a:schemeClr val="accent2">
                    <a:lumMod val="20000"/>
                    <a:lumOff val="80000"/>
                  </a:schemeClr>
                </a:solidFill>
              </a:rPr>
              <a:t>numbers = [3, 1, 4, 2, 5]</a:t>
            </a:r>
          </a:p>
          <a:p>
            <a:r>
              <a:rPr lang="en-GB" sz="1600" dirty="0" err="1">
                <a:solidFill>
                  <a:schemeClr val="accent2">
                    <a:lumMod val="20000"/>
                    <a:lumOff val="80000"/>
                  </a:schemeClr>
                </a:solidFill>
              </a:rPr>
              <a:t>numbers.sort</a:t>
            </a:r>
            <a:r>
              <a:rPr lang="en-GB" sz="1600" dirty="0">
                <a:solidFill>
                  <a:schemeClr val="accent2">
                    <a:lumMod val="20000"/>
                    <a:lumOff val="80000"/>
                  </a:schemeClr>
                </a:solidFill>
              </a:rPr>
              <a:t>()</a:t>
            </a:r>
          </a:p>
          <a:p>
            <a:r>
              <a:rPr lang="en-GB" sz="1600" dirty="0">
                <a:solidFill>
                  <a:schemeClr val="accent2">
                    <a:lumMod val="20000"/>
                    <a:lumOff val="80000"/>
                  </a:schemeClr>
                </a:solidFill>
              </a:rPr>
              <a:t>print(numbers)  # Output: [1, 2, 3, 4, 5]</a:t>
            </a:r>
          </a:p>
          <a:p>
            <a:pPr marL="0" indent="0">
              <a:buNone/>
            </a:pPr>
            <a:endParaRPr lang="en-GB" sz="1600" dirty="0">
              <a:solidFill>
                <a:schemeClr val="accent2">
                  <a:lumMod val="20000"/>
                  <a:lumOff val="80000"/>
                </a:schemeClr>
              </a:solidFill>
            </a:endParaRPr>
          </a:p>
          <a:p>
            <a:r>
              <a:rPr lang="en-GB" sz="1600" dirty="0">
                <a:solidFill>
                  <a:schemeClr val="accent2">
                    <a:lumMod val="20000"/>
                    <a:lumOff val="80000"/>
                  </a:schemeClr>
                </a:solidFill>
              </a:rPr>
              <a:t>8. `reverse()` method: Reverses the order of elements in a list.</a:t>
            </a:r>
          </a:p>
          <a:p>
            <a:r>
              <a:rPr lang="en-GB" sz="1600" dirty="0">
                <a:solidFill>
                  <a:schemeClr val="accent2">
                    <a:lumMod val="20000"/>
                    <a:lumOff val="80000"/>
                  </a:schemeClr>
                </a:solidFill>
              </a:rPr>
              <a:t>numbers = [1, 2, 3, 4, 5]</a:t>
            </a:r>
          </a:p>
          <a:p>
            <a:r>
              <a:rPr lang="en-GB" sz="1600" dirty="0" err="1">
                <a:solidFill>
                  <a:schemeClr val="accent2">
                    <a:lumMod val="20000"/>
                    <a:lumOff val="80000"/>
                  </a:schemeClr>
                </a:solidFill>
              </a:rPr>
              <a:t>numbers.reverse</a:t>
            </a:r>
            <a:r>
              <a:rPr lang="en-GB" sz="1600" dirty="0">
                <a:solidFill>
                  <a:schemeClr val="accent2">
                    <a:lumMod val="20000"/>
                    <a:lumOff val="80000"/>
                  </a:schemeClr>
                </a:solidFill>
              </a:rPr>
              <a:t>()</a:t>
            </a:r>
          </a:p>
          <a:p>
            <a:r>
              <a:rPr lang="en-GB" sz="1600" dirty="0">
                <a:solidFill>
                  <a:schemeClr val="accent2">
                    <a:lumMod val="20000"/>
                    <a:lumOff val="80000"/>
                  </a:schemeClr>
                </a:solidFill>
              </a:rPr>
              <a:t>print(numbers)  # Output: [5, 4, 3, 2, 1]</a:t>
            </a:r>
          </a:p>
        </p:txBody>
      </p:sp>
    </p:spTree>
    <p:extLst>
      <p:ext uri="{BB962C8B-B14F-4D97-AF65-F5344CB8AC3E}">
        <p14:creationId xmlns:p14="http://schemas.microsoft.com/office/powerpoint/2010/main" val="449547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78AE-3522-F5C2-BA08-84DF39876D3A}"/>
              </a:ext>
            </a:extLst>
          </p:cNvPr>
          <p:cNvSpPr>
            <a:spLocks noGrp="1"/>
          </p:cNvSpPr>
          <p:nvPr>
            <p:ph type="title"/>
          </p:nvPr>
        </p:nvSpPr>
        <p:spPr/>
        <p:txBody>
          <a:bodyPr/>
          <a:lstStyle/>
          <a:p>
            <a:r>
              <a:rPr lang="en-US" dirty="0">
                <a:solidFill>
                  <a:schemeClr val="accent2">
                    <a:lumMod val="20000"/>
                    <a:lumOff val="80000"/>
                  </a:schemeClr>
                </a:solidFill>
              </a:rPr>
              <a:t>Tuples</a:t>
            </a:r>
            <a:endParaRPr lang="en-GB" dirty="0">
              <a:solidFill>
                <a:schemeClr val="accent2">
                  <a:lumMod val="20000"/>
                  <a:lumOff val="80000"/>
                </a:schemeClr>
              </a:solidFill>
            </a:endParaRPr>
          </a:p>
        </p:txBody>
      </p:sp>
      <p:sp>
        <p:nvSpPr>
          <p:cNvPr id="3" name="Content Placeholder 2">
            <a:extLst>
              <a:ext uri="{FF2B5EF4-FFF2-40B4-BE49-F238E27FC236}">
                <a16:creationId xmlns:a16="http://schemas.microsoft.com/office/drawing/2014/main" id="{B40274F9-29E4-6A8A-728E-9EA6D6F267FA}"/>
              </a:ext>
            </a:extLst>
          </p:cNvPr>
          <p:cNvSpPr>
            <a:spLocks noGrp="1"/>
          </p:cNvSpPr>
          <p:nvPr>
            <p:ph idx="1"/>
          </p:nvPr>
        </p:nvSpPr>
        <p:spPr/>
        <p:txBody>
          <a:bodyPr>
            <a:normAutofit/>
          </a:bodyPr>
          <a:lstStyle/>
          <a:p>
            <a:pPr marL="0" indent="0">
              <a:buNone/>
            </a:pPr>
            <a:r>
              <a:rPr lang="en-US" sz="2000" dirty="0">
                <a:solidFill>
                  <a:schemeClr val="accent2">
                    <a:lumMod val="20000"/>
                    <a:lumOff val="80000"/>
                  </a:schemeClr>
                </a:solidFill>
              </a:rPr>
              <a:t>A tuple is a collection of ordered elements, enclosed in parentheses. Tuples are similar to lists, but they are immutable, meaning their elements cannot be changed after creation. The elements can be of any data type and can be accessed using indexing.</a:t>
            </a:r>
          </a:p>
          <a:p>
            <a:pPr marL="0" indent="0">
              <a:buNone/>
            </a:pPr>
            <a:endParaRPr lang="en-GB" sz="2000" dirty="0">
              <a:solidFill>
                <a:schemeClr val="accent2">
                  <a:lumMod val="20000"/>
                  <a:lumOff val="80000"/>
                </a:schemeClr>
              </a:solidFill>
            </a:endParaRPr>
          </a:p>
          <a:p>
            <a:r>
              <a:rPr lang="en-US" sz="2000" dirty="0" err="1">
                <a:solidFill>
                  <a:schemeClr val="accent2">
                    <a:lumMod val="20000"/>
                    <a:lumOff val="80000"/>
                  </a:schemeClr>
                </a:solidFill>
              </a:rPr>
              <a:t>my_tuple</a:t>
            </a:r>
            <a:r>
              <a:rPr lang="en-US" sz="2000" dirty="0">
                <a:solidFill>
                  <a:schemeClr val="accent2">
                    <a:lumMod val="20000"/>
                    <a:lumOff val="80000"/>
                  </a:schemeClr>
                </a:solidFill>
              </a:rPr>
              <a:t> = (1, "hello", 3.14)</a:t>
            </a:r>
          </a:p>
          <a:p>
            <a:endParaRPr lang="en-US" sz="2000" dirty="0">
              <a:solidFill>
                <a:schemeClr val="accent2">
                  <a:lumMod val="20000"/>
                  <a:lumOff val="80000"/>
                </a:schemeClr>
              </a:solidFill>
            </a:endParaRPr>
          </a:p>
          <a:p>
            <a:r>
              <a:rPr lang="en-US" sz="2000" dirty="0">
                <a:solidFill>
                  <a:schemeClr val="accent2">
                    <a:lumMod val="20000"/>
                    <a:lumOff val="80000"/>
                  </a:schemeClr>
                </a:solidFill>
              </a:rPr>
              <a:t>Since tuples are immutable, you cannot modify their elements directly. However, you can create a new tuple by concatenating existing tuples or by creating a tuple from other data structures. </a:t>
            </a:r>
            <a:endParaRPr lang="en-GB" sz="2000" dirty="0">
              <a:solidFill>
                <a:schemeClr val="accent2">
                  <a:lumMod val="20000"/>
                  <a:lumOff val="80000"/>
                </a:schemeClr>
              </a:solidFill>
            </a:endParaRPr>
          </a:p>
        </p:txBody>
      </p:sp>
      <p:sp>
        <p:nvSpPr>
          <p:cNvPr id="4" name="Rectangle 3">
            <a:extLst>
              <a:ext uri="{FF2B5EF4-FFF2-40B4-BE49-F238E27FC236}">
                <a16:creationId xmlns:a16="http://schemas.microsoft.com/office/drawing/2014/main" id="{7EB3A10F-9744-0BCE-E3E0-A82DEB3A0F3D}"/>
              </a:ext>
            </a:extLst>
          </p:cNvPr>
          <p:cNvSpPr/>
          <p:nvPr/>
        </p:nvSpPr>
        <p:spPr>
          <a:xfrm>
            <a:off x="5977217" y="3244334"/>
            <a:ext cx="237566" cy="369332"/>
          </a:xfrm>
          <a:prstGeom prst="rect">
            <a:avLst/>
          </a:prstGeom>
        </p:spPr>
        <p:txBody>
          <a:bodyPr wrap="none">
            <a:spAutoFit/>
          </a:bodyPr>
          <a:lstStyle/>
          <a:p>
            <a:r>
              <a:rPr lang="en-GB" dirty="0"/>
              <a:t> </a:t>
            </a:r>
          </a:p>
        </p:txBody>
      </p:sp>
    </p:spTree>
    <p:extLst>
      <p:ext uri="{BB962C8B-B14F-4D97-AF65-F5344CB8AC3E}">
        <p14:creationId xmlns:p14="http://schemas.microsoft.com/office/powerpoint/2010/main" val="3644364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1443A-32AB-D23D-D22C-142507A6673D}"/>
              </a:ext>
            </a:extLst>
          </p:cNvPr>
          <p:cNvSpPr>
            <a:spLocks noGrp="1"/>
          </p:cNvSpPr>
          <p:nvPr>
            <p:ph type="title"/>
          </p:nvPr>
        </p:nvSpPr>
        <p:spPr/>
        <p:txBody>
          <a:bodyPr/>
          <a:lstStyle/>
          <a:p>
            <a:r>
              <a:rPr lang="en-US" dirty="0">
                <a:solidFill>
                  <a:schemeClr val="accent2">
                    <a:lumMod val="20000"/>
                    <a:lumOff val="80000"/>
                  </a:schemeClr>
                </a:solidFill>
              </a:rPr>
              <a:t>D</a:t>
            </a:r>
            <a:r>
              <a:rPr lang="en-US" sz="4400" dirty="0">
                <a:solidFill>
                  <a:schemeClr val="accent2">
                    <a:lumMod val="20000"/>
                    <a:lumOff val="80000"/>
                  </a:schemeClr>
                </a:solidFill>
              </a:rPr>
              <a:t>ictionary</a:t>
            </a:r>
            <a:endParaRPr lang="en-GB" dirty="0"/>
          </a:p>
        </p:txBody>
      </p:sp>
      <p:sp>
        <p:nvSpPr>
          <p:cNvPr id="3" name="Content Placeholder 2">
            <a:extLst>
              <a:ext uri="{FF2B5EF4-FFF2-40B4-BE49-F238E27FC236}">
                <a16:creationId xmlns:a16="http://schemas.microsoft.com/office/drawing/2014/main" id="{CD02F38A-1A00-2415-E158-D1445A9A79A0}"/>
              </a:ext>
            </a:extLst>
          </p:cNvPr>
          <p:cNvSpPr>
            <a:spLocks noGrp="1"/>
          </p:cNvSpPr>
          <p:nvPr>
            <p:ph idx="1"/>
          </p:nvPr>
        </p:nvSpPr>
        <p:spPr/>
        <p:txBody>
          <a:bodyPr>
            <a:normAutofit/>
          </a:bodyPr>
          <a:lstStyle/>
          <a:p>
            <a:r>
              <a:rPr lang="en-US" sz="2000" dirty="0">
                <a:solidFill>
                  <a:schemeClr val="accent2">
                    <a:lumMod val="20000"/>
                    <a:lumOff val="80000"/>
                  </a:schemeClr>
                </a:solidFill>
              </a:rPr>
              <a:t> you can create a dictionary using curly braces `{}` or the `</a:t>
            </a:r>
            <a:r>
              <a:rPr lang="en-US" sz="2000" dirty="0" err="1">
                <a:solidFill>
                  <a:schemeClr val="accent2">
                    <a:lumMod val="20000"/>
                    <a:lumOff val="80000"/>
                  </a:schemeClr>
                </a:solidFill>
              </a:rPr>
              <a:t>dict</a:t>
            </a:r>
            <a:r>
              <a:rPr lang="en-US" sz="2000" dirty="0">
                <a:solidFill>
                  <a:schemeClr val="accent2">
                    <a:lumMod val="20000"/>
                    <a:lumOff val="80000"/>
                  </a:schemeClr>
                </a:solidFill>
              </a:rPr>
              <a:t>()` function. A dictionary consists of key-value pairs where each key is unique within the dictionary.</a:t>
            </a:r>
          </a:p>
          <a:p>
            <a:r>
              <a:rPr lang="en-GB" sz="2000" dirty="0">
                <a:solidFill>
                  <a:schemeClr val="accent2">
                    <a:lumMod val="20000"/>
                    <a:lumOff val="80000"/>
                  </a:schemeClr>
                </a:solidFill>
              </a:rPr>
              <a:t>Creating a dictionary</a:t>
            </a:r>
          </a:p>
          <a:p>
            <a:r>
              <a:rPr lang="en-GB" sz="2000" dirty="0" err="1">
                <a:solidFill>
                  <a:schemeClr val="accent2">
                    <a:lumMod val="20000"/>
                    <a:lumOff val="80000"/>
                  </a:schemeClr>
                </a:solidFill>
              </a:rPr>
              <a:t>my_dict</a:t>
            </a:r>
            <a:r>
              <a:rPr lang="en-GB" sz="2000" dirty="0">
                <a:solidFill>
                  <a:schemeClr val="accent2">
                    <a:lumMod val="20000"/>
                    <a:lumOff val="80000"/>
                  </a:schemeClr>
                </a:solidFill>
              </a:rPr>
              <a:t> = {'apple': 5, 'banana': 3, 'orange': 8}</a:t>
            </a:r>
          </a:p>
          <a:p>
            <a:endParaRPr lang="en-GB" sz="2000" dirty="0">
              <a:solidFill>
                <a:schemeClr val="accent2">
                  <a:lumMod val="20000"/>
                  <a:lumOff val="80000"/>
                </a:schemeClr>
              </a:solidFill>
            </a:endParaRPr>
          </a:p>
          <a:p>
            <a:r>
              <a:rPr lang="en-GB" sz="2000" dirty="0">
                <a:solidFill>
                  <a:schemeClr val="accent2">
                    <a:lumMod val="20000"/>
                    <a:lumOff val="80000"/>
                  </a:schemeClr>
                </a:solidFill>
              </a:rPr>
              <a:t># Accessing values using keys</a:t>
            </a:r>
          </a:p>
          <a:p>
            <a:r>
              <a:rPr lang="en-GB" sz="2000" dirty="0">
                <a:solidFill>
                  <a:schemeClr val="accent2">
                    <a:lumMod val="20000"/>
                    <a:lumOff val="80000"/>
                  </a:schemeClr>
                </a:solidFill>
              </a:rPr>
              <a:t>print(</a:t>
            </a:r>
            <a:r>
              <a:rPr lang="en-GB" sz="2000" dirty="0" err="1">
                <a:solidFill>
                  <a:schemeClr val="accent2">
                    <a:lumMod val="20000"/>
                    <a:lumOff val="80000"/>
                  </a:schemeClr>
                </a:solidFill>
              </a:rPr>
              <a:t>my_dict</a:t>
            </a:r>
            <a:r>
              <a:rPr lang="en-GB" sz="2000" dirty="0">
                <a:solidFill>
                  <a:schemeClr val="accent2">
                    <a:lumMod val="20000"/>
                    <a:lumOff val="80000"/>
                  </a:schemeClr>
                </a:solidFill>
              </a:rPr>
              <a:t>['apple'])  # Output: 5</a:t>
            </a:r>
          </a:p>
          <a:p>
            <a:endParaRPr lang="en-GB" sz="2000" dirty="0">
              <a:solidFill>
                <a:schemeClr val="accent2">
                  <a:lumMod val="20000"/>
                  <a:lumOff val="80000"/>
                </a:schemeClr>
              </a:solidFill>
            </a:endParaRPr>
          </a:p>
          <a:p>
            <a:r>
              <a:rPr lang="en-GB" sz="2000" dirty="0">
                <a:solidFill>
                  <a:schemeClr val="accent2">
                    <a:lumMod val="20000"/>
                    <a:lumOff val="80000"/>
                  </a:schemeClr>
                </a:solidFill>
              </a:rPr>
              <a:t># Modifying values</a:t>
            </a:r>
          </a:p>
          <a:p>
            <a:r>
              <a:rPr lang="en-GB" sz="2000" dirty="0" err="1">
                <a:solidFill>
                  <a:schemeClr val="accent2">
                    <a:lumMod val="20000"/>
                    <a:lumOff val="80000"/>
                  </a:schemeClr>
                </a:solidFill>
              </a:rPr>
              <a:t>my_dict</a:t>
            </a:r>
            <a:r>
              <a:rPr lang="en-GB" sz="2000" dirty="0">
                <a:solidFill>
                  <a:schemeClr val="accent2">
                    <a:lumMod val="20000"/>
                    <a:lumOff val="80000"/>
                  </a:schemeClr>
                </a:solidFill>
              </a:rPr>
              <a:t>['banana'] = 10</a:t>
            </a:r>
          </a:p>
          <a:p>
            <a:r>
              <a:rPr lang="en-GB" sz="2000" dirty="0">
                <a:solidFill>
                  <a:schemeClr val="accent2">
                    <a:lumMod val="20000"/>
                    <a:lumOff val="80000"/>
                  </a:schemeClr>
                </a:solidFill>
              </a:rPr>
              <a:t>print(</a:t>
            </a:r>
            <a:r>
              <a:rPr lang="en-GB" sz="2000" dirty="0" err="1">
                <a:solidFill>
                  <a:schemeClr val="accent2">
                    <a:lumMod val="20000"/>
                    <a:lumOff val="80000"/>
                  </a:schemeClr>
                </a:solidFill>
              </a:rPr>
              <a:t>my_dict</a:t>
            </a:r>
            <a:r>
              <a:rPr lang="en-GB" sz="2000" dirty="0">
                <a:solidFill>
                  <a:schemeClr val="accent2">
                    <a:lumMod val="20000"/>
                    <a:lumOff val="80000"/>
                  </a:schemeClr>
                </a:solidFill>
              </a:rPr>
              <a:t>['banana'])  # Output: 10</a:t>
            </a:r>
          </a:p>
          <a:p>
            <a:endParaRPr lang="en-GB" sz="2000" dirty="0">
              <a:solidFill>
                <a:schemeClr val="accent2">
                  <a:lumMod val="20000"/>
                  <a:lumOff val="80000"/>
                </a:schemeClr>
              </a:solidFill>
            </a:endParaRPr>
          </a:p>
        </p:txBody>
      </p:sp>
      <p:sp>
        <p:nvSpPr>
          <p:cNvPr id="4" name="Rectangle 3">
            <a:extLst>
              <a:ext uri="{FF2B5EF4-FFF2-40B4-BE49-F238E27FC236}">
                <a16:creationId xmlns:a16="http://schemas.microsoft.com/office/drawing/2014/main" id="{EBA37E67-C3F5-4243-6120-9D0D22518F6F}"/>
              </a:ext>
            </a:extLst>
          </p:cNvPr>
          <p:cNvSpPr/>
          <p:nvPr/>
        </p:nvSpPr>
        <p:spPr>
          <a:xfrm>
            <a:off x="5977217" y="3244334"/>
            <a:ext cx="290464" cy="369332"/>
          </a:xfrm>
          <a:prstGeom prst="rect">
            <a:avLst/>
          </a:prstGeom>
        </p:spPr>
        <p:txBody>
          <a:bodyPr wrap="none">
            <a:spAutoFit/>
          </a:bodyPr>
          <a:lstStyle/>
          <a:p>
            <a:r>
              <a:rPr lang="en-GB" dirty="0"/>
              <a:t>  </a:t>
            </a:r>
          </a:p>
        </p:txBody>
      </p:sp>
    </p:spTree>
    <p:extLst>
      <p:ext uri="{BB962C8B-B14F-4D97-AF65-F5344CB8AC3E}">
        <p14:creationId xmlns:p14="http://schemas.microsoft.com/office/powerpoint/2010/main" val="2832324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498F-D8D6-5692-686F-A6B05775DA2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1C8573C-72FF-2A13-5DA2-92E4F1A83CDD}"/>
              </a:ext>
            </a:extLst>
          </p:cNvPr>
          <p:cNvSpPr>
            <a:spLocks noGrp="1"/>
          </p:cNvSpPr>
          <p:nvPr>
            <p:ph idx="1"/>
          </p:nvPr>
        </p:nvSpPr>
        <p:spPr/>
        <p:txBody>
          <a:bodyPr/>
          <a:lstStyle/>
          <a:p>
            <a:endParaRPr lang="en-GB" sz="2800" dirty="0">
              <a:solidFill>
                <a:schemeClr val="accent2">
                  <a:lumMod val="20000"/>
                  <a:lumOff val="80000"/>
                </a:schemeClr>
              </a:solidFill>
            </a:endParaRPr>
          </a:p>
          <a:p>
            <a:r>
              <a:rPr lang="en-GB" sz="2800" dirty="0">
                <a:solidFill>
                  <a:schemeClr val="accent2">
                    <a:lumMod val="20000"/>
                    <a:lumOff val="80000"/>
                  </a:schemeClr>
                </a:solidFill>
              </a:rPr>
              <a:t># Adding new key-value pairs</a:t>
            </a:r>
          </a:p>
          <a:p>
            <a:r>
              <a:rPr lang="en-GB" sz="2800" dirty="0" err="1">
                <a:solidFill>
                  <a:schemeClr val="accent2">
                    <a:lumMod val="20000"/>
                    <a:lumOff val="80000"/>
                  </a:schemeClr>
                </a:solidFill>
              </a:rPr>
              <a:t>my_dict</a:t>
            </a:r>
            <a:r>
              <a:rPr lang="en-GB" sz="2800" dirty="0">
                <a:solidFill>
                  <a:schemeClr val="accent2">
                    <a:lumMod val="20000"/>
                    <a:lumOff val="80000"/>
                  </a:schemeClr>
                </a:solidFill>
              </a:rPr>
              <a:t>['grape'] = 4</a:t>
            </a:r>
          </a:p>
          <a:p>
            <a:r>
              <a:rPr lang="en-GB" sz="2800" dirty="0">
                <a:solidFill>
                  <a:schemeClr val="accent2">
                    <a:lumMod val="20000"/>
                    <a:lumOff val="80000"/>
                  </a:schemeClr>
                </a:solidFill>
              </a:rPr>
              <a:t>print(</a:t>
            </a:r>
            <a:r>
              <a:rPr lang="en-GB" sz="2800" dirty="0" err="1">
                <a:solidFill>
                  <a:schemeClr val="accent2">
                    <a:lumMod val="20000"/>
                    <a:lumOff val="80000"/>
                  </a:schemeClr>
                </a:solidFill>
              </a:rPr>
              <a:t>my_dict</a:t>
            </a:r>
            <a:r>
              <a:rPr lang="en-GB" sz="2800" dirty="0">
                <a:solidFill>
                  <a:schemeClr val="accent2">
                    <a:lumMod val="20000"/>
                    <a:lumOff val="80000"/>
                  </a:schemeClr>
                </a:solidFill>
              </a:rPr>
              <a:t>['grape'])  # Output: 4</a:t>
            </a:r>
          </a:p>
          <a:p>
            <a:endParaRPr lang="en-GB" sz="2800" dirty="0">
              <a:solidFill>
                <a:schemeClr val="accent2">
                  <a:lumMod val="20000"/>
                  <a:lumOff val="80000"/>
                </a:schemeClr>
              </a:solidFill>
            </a:endParaRPr>
          </a:p>
          <a:p>
            <a:r>
              <a:rPr lang="en-GB" sz="2800" dirty="0">
                <a:solidFill>
                  <a:schemeClr val="accent2">
                    <a:lumMod val="20000"/>
                    <a:lumOff val="80000"/>
                  </a:schemeClr>
                </a:solidFill>
              </a:rPr>
              <a:t># Removing key-value pairs</a:t>
            </a:r>
          </a:p>
          <a:p>
            <a:r>
              <a:rPr lang="en-GB" sz="2800" dirty="0">
                <a:solidFill>
                  <a:schemeClr val="accent2">
                    <a:lumMod val="20000"/>
                    <a:lumOff val="80000"/>
                  </a:schemeClr>
                </a:solidFill>
              </a:rPr>
              <a:t>del </a:t>
            </a:r>
            <a:r>
              <a:rPr lang="en-GB" sz="2800" dirty="0" err="1">
                <a:solidFill>
                  <a:schemeClr val="accent2">
                    <a:lumMod val="20000"/>
                    <a:lumOff val="80000"/>
                  </a:schemeClr>
                </a:solidFill>
              </a:rPr>
              <a:t>my_dict</a:t>
            </a:r>
            <a:r>
              <a:rPr lang="en-GB" sz="2800" dirty="0">
                <a:solidFill>
                  <a:schemeClr val="accent2">
                    <a:lumMod val="20000"/>
                    <a:lumOff val="80000"/>
                  </a:schemeClr>
                </a:solidFill>
              </a:rPr>
              <a:t>['orange']</a:t>
            </a:r>
          </a:p>
          <a:p>
            <a:r>
              <a:rPr lang="en-GB" sz="2800" dirty="0">
                <a:solidFill>
                  <a:schemeClr val="accent2">
                    <a:lumMod val="20000"/>
                    <a:lumOff val="80000"/>
                  </a:schemeClr>
                </a:solidFill>
              </a:rPr>
              <a:t>print(</a:t>
            </a:r>
            <a:r>
              <a:rPr lang="en-GB" sz="2800" dirty="0" err="1">
                <a:solidFill>
                  <a:schemeClr val="accent2">
                    <a:lumMod val="20000"/>
                    <a:lumOff val="80000"/>
                  </a:schemeClr>
                </a:solidFill>
              </a:rPr>
              <a:t>my_dict.get</a:t>
            </a:r>
            <a:r>
              <a:rPr lang="en-GB" sz="2800" dirty="0">
                <a:solidFill>
                  <a:schemeClr val="accent2">
                    <a:lumMod val="20000"/>
                    <a:lumOff val="80000"/>
                  </a:schemeClr>
                </a:solidFill>
              </a:rPr>
              <a:t>('orange'))  # Output: None</a:t>
            </a:r>
          </a:p>
          <a:p>
            <a:endParaRPr lang="en-GB" dirty="0"/>
          </a:p>
        </p:txBody>
      </p:sp>
    </p:spTree>
    <p:extLst>
      <p:ext uri="{BB962C8B-B14F-4D97-AF65-F5344CB8AC3E}">
        <p14:creationId xmlns:p14="http://schemas.microsoft.com/office/powerpoint/2010/main" val="835809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8B83-46E2-C78D-9A05-0B99076AAD2E}"/>
              </a:ext>
            </a:extLst>
          </p:cNvPr>
          <p:cNvSpPr>
            <a:spLocks noGrp="1"/>
          </p:cNvSpPr>
          <p:nvPr>
            <p:ph type="title"/>
          </p:nvPr>
        </p:nvSpPr>
        <p:spPr/>
        <p:txBody>
          <a:bodyPr/>
          <a:lstStyle/>
          <a:p>
            <a:r>
              <a:rPr lang="en-US" dirty="0">
                <a:solidFill>
                  <a:schemeClr val="accent2">
                    <a:lumMod val="20000"/>
                    <a:lumOff val="80000"/>
                  </a:schemeClr>
                </a:solidFill>
              </a:rPr>
              <a:t>Sets</a:t>
            </a:r>
            <a:endParaRPr lang="en-GB" dirty="0">
              <a:solidFill>
                <a:schemeClr val="accent2">
                  <a:lumMod val="20000"/>
                  <a:lumOff val="80000"/>
                </a:schemeClr>
              </a:solidFill>
            </a:endParaRPr>
          </a:p>
        </p:txBody>
      </p:sp>
      <p:sp>
        <p:nvSpPr>
          <p:cNvPr id="3" name="Content Placeholder 2">
            <a:extLst>
              <a:ext uri="{FF2B5EF4-FFF2-40B4-BE49-F238E27FC236}">
                <a16:creationId xmlns:a16="http://schemas.microsoft.com/office/drawing/2014/main" id="{B41EF847-F02A-C249-5E7A-3EA8C7793EBA}"/>
              </a:ext>
            </a:extLst>
          </p:cNvPr>
          <p:cNvSpPr>
            <a:spLocks noGrp="1"/>
          </p:cNvSpPr>
          <p:nvPr>
            <p:ph idx="1"/>
          </p:nvPr>
        </p:nvSpPr>
        <p:spPr/>
        <p:txBody>
          <a:bodyPr>
            <a:normAutofit/>
          </a:bodyPr>
          <a:lstStyle/>
          <a:p>
            <a:r>
              <a:rPr lang="en-US" sz="1800" dirty="0">
                <a:solidFill>
                  <a:schemeClr val="accent2">
                    <a:lumMod val="20000"/>
                    <a:lumOff val="80000"/>
                  </a:schemeClr>
                </a:solidFill>
              </a:rPr>
              <a:t>A set is another built-in data structure in Python that represents a collection of unique elements. Unlike lists and tuples, sets do not have an order and do not allow duplicate values. Sets are commonly used for mathematical operations such as union, intersection, and difference.</a:t>
            </a:r>
          </a:p>
          <a:p>
            <a:r>
              <a:rPr lang="en-US" sz="1800" dirty="0" err="1">
                <a:solidFill>
                  <a:schemeClr val="accent2">
                    <a:lumMod val="20000"/>
                    <a:lumOff val="80000"/>
                  </a:schemeClr>
                </a:solidFill>
              </a:rPr>
              <a:t>my_set</a:t>
            </a:r>
            <a:r>
              <a:rPr lang="en-US" sz="1800" dirty="0">
                <a:solidFill>
                  <a:schemeClr val="accent2">
                    <a:lumMod val="20000"/>
                    <a:lumOff val="80000"/>
                  </a:schemeClr>
                </a:solidFill>
              </a:rPr>
              <a:t> = {1, 2, 3}</a:t>
            </a:r>
          </a:p>
          <a:p>
            <a:endParaRPr lang="en-US" sz="1800" dirty="0">
              <a:solidFill>
                <a:schemeClr val="accent2">
                  <a:lumMod val="20000"/>
                  <a:lumOff val="80000"/>
                </a:schemeClr>
              </a:solidFill>
            </a:endParaRPr>
          </a:p>
          <a:p>
            <a:r>
              <a:rPr lang="en-US" sz="1800" dirty="0">
                <a:solidFill>
                  <a:schemeClr val="accent2">
                    <a:lumMod val="20000"/>
                    <a:lumOff val="80000"/>
                  </a:schemeClr>
                </a:solidFill>
              </a:rPr>
              <a:t>Sets support various operations, such as adding elements, removing elements, checking membership, and performing set operations like union, intersection, and difference.</a:t>
            </a:r>
          </a:p>
          <a:p>
            <a:endParaRPr lang="en-GB" sz="1800" dirty="0">
              <a:solidFill>
                <a:schemeClr val="accent2">
                  <a:lumMod val="20000"/>
                  <a:lumOff val="80000"/>
                </a:schemeClr>
              </a:solidFill>
            </a:endParaRPr>
          </a:p>
        </p:txBody>
      </p:sp>
    </p:spTree>
    <p:extLst>
      <p:ext uri="{BB962C8B-B14F-4D97-AF65-F5344CB8AC3E}">
        <p14:creationId xmlns:p14="http://schemas.microsoft.com/office/powerpoint/2010/main" val="488911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3F37-CBA1-1D5D-71BF-3C1E9FDDF2CB}"/>
              </a:ext>
            </a:extLst>
          </p:cNvPr>
          <p:cNvSpPr>
            <a:spLocks noGrp="1"/>
          </p:cNvSpPr>
          <p:nvPr>
            <p:ph type="title"/>
          </p:nvPr>
        </p:nvSpPr>
        <p:spPr/>
        <p:txBody>
          <a:bodyPr/>
          <a:lstStyle/>
          <a:p>
            <a:r>
              <a:rPr lang="en-US" dirty="0">
                <a:solidFill>
                  <a:schemeClr val="bg1"/>
                </a:solidFill>
              </a:rPr>
              <a:t>History </a:t>
            </a:r>
            <a:endParaRPr lang="en-GB" dirty="0">
              <a:solidFill>
                <a:schemeClr val="bg1"/>
              </a:solidFill>
            </a:endParaRPr>
          </a:p>
        </p:txBody>
      </p:sp>
      <p:sp>
        <p:nvSpPr>
          <p:cNvPr id="3" name="Content Placeholder 2">
            <a:extLst>
              <a:ext uri="{FF2B5EF4-FFF2-40B4-BE49-F238E27FC236}">
                <a16:creationId xmlns:a16="http://schemas.microsoft.com/office/drawing/2014/main" id="{CFFBAF4C-50AC-AEC9-4F49-EBB3546F3FCB}"/>
              </a:ext>
            </a:extLst>
          </p:cNvPr>
          <p:cNvSpPr>
            <a:spLocks noGrp="1"/>
          </p:cNvSpPr>
          <p:nvPr>
            <p:ph idx="1"/>
          </p:nvPr>
        </p:nvSpPr>
        <p:spPr/>
        <p:txBody>
          <a:bodyPr>
            <a:normAutofit/>
          </a:bodyPr>
          <a:lstStyle/>
          <a:p>
            <a:r>
              <a:rPr lang="en-GB" sz="2000" dirty="0">
                <a:solidFill>
                  <a:schemeClr val="bg1"/>
                </a:solidFill>
              </a:rPr>
              <a:t> </a:t>
            </a:r>
            <a:r>
              <a:rPr lang="en-US" sz="2000" dirty="0">
                <a:solidFill>
                  <a:schemeClr val="bg1"/>
                </a:solidFill>
              </a:rPr>
              <a:t>Python was created by Guido van Rossum and first released in 1991. Van Rossum wanted to develop a language that would be easy to learn and read, with a clean and readable syntax. </a:t>
            </a:r>
          </a:p>
          <a:p>
            <a:r>
              <a:rPr lang="en-US" sz="2000" dirty="0">
                <a:solidFill>
                  <a:schemeClr val="bg1"/>
                </a:solidFill>
              </a:rPr>
              <a:t>Python started gaining popularity in the early 2000s, as its simplicity and versatility made it attractive to developers. It was embraced by the open-source community, and a large number of libraries and frameworks were developed for various purposes .</a:t>
            </a:r>
          </a:p>
          <a:p>
            <a:r>
              <a:rPr lang="en-US" sz="2000" dirty="0">
                <a:solidFill>
                  <a:schemeClr val="bg1"/>
                </a:solidFill>
              </a:rPr>
              <a:t>Company :</a:t>
            </a:r>
          </a:p>
          <a:p>
            <a:pPr marL="914400" lvl="2" indent="0">
              <a:buNone/>
            </a:pPr>
            <a:r>
              <a:rPr lang="en-US" sz="1400" dirty="0">
                <a:solidFill>
                  <a:schemeClr val="bg1"/>
                </a:solidFill>
              </a:rPr>
              <a:t>Google: Python is one of the main programming languages used at Google. It is used for various purposes such as web development, system administration, and scientific computing.</a:t>
            </a:r>
          </a:p>
          <a:p>
            <a:pPr marL="914400" lvl="2" indent="0">
              <a:buNone/>
            </a:pPr>
            <a:r>
              <a:rPr lang="en-US" sz="1400" dirty="0">
                <a:solidFill>
                  <a:schemeClr val="bg1"/>
                </a:solidFill>
              </a:rPr>
              <a:t> Netflix: Python is used for building and maintaining their recommendation systems and content delivery infrastructure.</a:t>
            </a:r>
          </a:p>
          <a:p>
            <a:pPr marL="914400" lvl="2" indent="0">
              <a:buNone/>
            </a:pPr>
            <a:r>
              <a:rPr lang="en-US" sz="1400" dirty="0">
                <a:solidFill>
                  <a:schemeClr val="bg1"/>
                </a:solidFill>
              </a:rPr>
              <a:t>NASA: Python is widely used in scientific applications at NASA for tasks such as data analysis, simulations, and visualization.</a:t>
            </a:r>
          </a:p>
          <a:p>
            <a:pPr marL="914400" lvl="2" indent="0">
              <a:buNone/>
            </a:pPr>
            <a:endParaRPr lang="en-GB" sz="1200" dirty="0">
              <a:solidFill>
                <a:schemeClr val="bg1"/>
              </a:solidFill>
            </a:endParaRPr>
          </a:p>
        </p:txBody>
      </p:sp>
    </p:spTree>
    <p:extLst>
      <p:ext uri="{BB962C8B-B14F-4D97-AF65-F5344CB8AC3E}">
        <p14:creationId xmlns:p14="http://schemas.microsoft.com/office/powerpoint/2010/main" val="3109333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450B-9DEA-603A-F618-4F6DBEF7CDB3}"/>
              </a:ext>
            </a:extLst>
          </p:cNvPr>
          <p:cNvSpPr>
            <a:spLocks noGrp="1"/>
          </p:cNvSpPr>
          <p:nvPr>
            <p:ph type="title"/>
          </p:nvPr>
        </p:nvSpPr>
        <p:spPr/>
        <p:txBody>
          <a:bodyPr/>
          <a:lstStyle/>
          <a:p>
            <a:r>
              <a:rPr lang="en-US" dirty="0">
                <a:solidFill>
                  <a:schemeClr val="bg1"/>
                </a:solidFill>
              </a:rPr>
              <a:t>Step to Download Python </a:t>
            </a:r>
            <a:endParaRPr lang="en-GB" dirty="0">
              <a:solidFill>
                <a:schemeClr val="bg1"/>
              </a:solidFill>
            </a:endParaRPr>
          </a:p>
        </p:txBody>
      </p:sp>
      <p:sp>
        <p:nvSpPr>
          <p:cNvPr id="3" name="Content Placeholder 2">
            <a:extLst>
              <a:ext uri="{FF2B5EF4-FFF2-40B4-BE49-F238E27FC236}">
                <a16:creationId xmlns:a16="http://schemas.microsoft.com/office/drawing/2014/main" id="{E9B2589E-5BCE-943F-4ED1-C95FC5488E82}"/>
              </a:ext>
            </a:extLst>
          </p:cNvPr>
          <p:cNvSpPr>
            <a:spLocks noGrp="1"/>
          </p:cNvSpPr>
          <p:nvPr>
            <p:ph idx="1"/>
          </p:nvPr>
        </p:nvSpPr>
        <p:spPr/>
        <p:txBody>
          <a:bodyPr>
            <a:noAutofit/>
          </a:bodyPr>
          <a:lstStyle/>
          <a:p>
            <a:r>
              <a:rPr lang="en-US" sz="1600" dirty="0">
                <a:solidFill>
                  <a:schemeClr val="bg1"/>
                </a:solidFill>
              </a:rPr>
              <a:t> </a:t>
            </a:r>
            <a:r>
              <a:rPr lang="en-US" sz="1800" dirty="0">
                <a:solidFill>
                  <a:schemeClr val="bg1"/>
                </a:solidFill>
              </a:rPr>
              <a:t>Visit the official Python website at https://www.python.org/.</a:t>
            </a:r>
          </a:p>
          <a:p>
            <a:r>
              <a:rPr lang="en-US" sz="1800" dirty="0">
                <a:solidFill>
                  <a:schemeClr val="bg1"/>
                </a:solidFill>
              </a:rPr>
              <a:t>Go to the Downloads section and click on the "Python X.X.X" (replace X.X.X with the latest version number) button.</a:t>
            </a:r>
          </a:p>
          <a:p>
            <a:r>
              <a:rPr lang="en-US" sz="1800" dirty="0">
                <a:solidFill>
                  <a:schemeClr val="bg1"/>
                </a:solidFill>
              </a:rPr>
              <a:t> On the downloads page, you will see different installation packages available for different operating systems (Windows, macOS, Linux). Choose the appropriate package for your operating system.</a:t>
            </a:r>
          </a:p>
          <a:p>
            <a:r>
              <a:rPr lang="en-US" sz="1800" dirty="0">
                <a:solidFill>
                  <a:schemeClr val="bg1"/>
                </a:solidFill>
              </a:rPr>
              <a:t> Click on the installer to start the download. The file size will vary based on the package and version you chose.</a:t>
            </a:r>
          </a:p>
          <a:p>
            <a:r>
              <a:rPr lang="en-US" sz="1800" dirty="0">
                <a:solidFill>
                  <a:schemeClr val="bg1"/>
                </a:solidFill>
              </a:rPr>
              <a:t> Once the download is complete, run the installer to start the installation process.</a:t>
            </a:r>
          </a:p>
          <a:p>
            <a:r>
              <a:rPr lang="en-US" sz="1800" dirty="0">
                <a:solidFill>
                  <a:schemeClr val="bg1"/>
                </a:solidFill>
              </a:rPr>
              <a:t>Click the "Install Now" button to start the installation process. The installation may take a few minutes.</a:t>
            </a:r>
          </a:p>
          <a:p>
            <a:endParaRPr lang="en-GB" sz="1600" dirty="0">
              <a:solidFill>
                <a:schemeClr val="bg1"/>
              </a:solidFill>
            </a:endParaRPr>
          </a:p>
        </p:txBody>
      </p:sp>
    </p:spTree>
    <p:extLst>
      <p:ext uri="{BB962C8B-B14F-4D97-AF65-F5344CB8AC3E}">
        <p14:creationId xmlns:p14="http://schemas.microsoft.com/office/powerpoint/2010/main" val="2053231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BCC8-B646-C152-9B31-E4FFAB1F5AE7}"/>
              </a:ext>
            </a:extLst>
          </p:cNvPr>
          <p:cNvSpPr>
            <a:spLocks noGrp="1"/>
          </p:cNvSpPr>
          <p:nvPr>
            <p:ph type="title"/>
          </p:nvPr>
        </p:nvSpPr>
        <p:spPr/>
        <p:txBody>
          <a:bodyPr/>
          <a:lstStyle/>
          <a:p>
            <a:r>
              <a:rPr lang="en-US" dirty="0">
                <a:solidFill>
                  <a:schemeClr val="accent2">
                    <a:lumMod val="20000"/>
                    <a:lumOff val="80000"/>
                  </a:schemeClr>
                </a:solidFill>
              </a:rPr>
              <a:t>1</a:t>
            </a:r>
            <a:r>
              <a:rPr lang="en-US" baseline="30000" dirty="0">
                <a:solidFill>
                  <a:schemeClr val="accent2">
                    <a:lumMod val="20000"/>
                    <a:lumOff val="80000"/>
                  </a:schemeClr>
                </a:solidFill>
              </a:rPr>
              <a:t>ST</a:t>
            </a:r>
            <a:r>
              <a:rPr lang="en-US" dirty="0">
                <a:solidFill>
                  <a:schemeClr val="accent2">
                    <a:lumMod val="20000"/>
                    <a:lumOff val="80000"/>
                  </a:schemeClr>
                </a:solidFill>
              </a:rPr>
              <a:t> program</a:t>
            </a:r>
            <a:endParaRPr lang="en-GB" dirty="0">
              <a:solidFill>
                <a:schemeClr val="accent2">
                  <a:lumMod val="20000"/>
                  <a:lumOff val="80000"/>
                </a:schemeClr>
              </a:solidFill>
            </a:endParaRPr>
          </a:p>
        </p:txBody>
      </p:sp>
      <p:sp>
        <p:nvSpPr>
          <p:cNvPr id="3" name="Content Placeholder 2">
            <a:extLst>
              <a:ext uri="{FF2B5EF4-FFF2-40B4-BE49-F238E27FC236}">
                <a16:creationId xmlns:a16="http://schemas.microsoft.com/office/drawing/2014/main" id="{D3D94F3C-5734-ECF6-907B-6AE394D3161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727262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5851-9816-222F-6B78-75E16D9129BD}"/>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21A23EFC-1033-C190-6A30-11252AAA2140}"/>
              </a:ext>
            </a:extLst>
          </p:cNvPr>
          <p:cNvSpPr>
            <a:spLocks noGrp="1"/>
          </p:cNvSpPr>
          <p:nvPr>
            <p:ph idx="1"/>
          </p:nvPr>
        </p:nvSpPr>
        <p:spPr/>
        <p:txBody>
          <a:bodyPr/>
          <a:lstStyle/>
          <a:p>
            <a:endParaRPr lang="en-GB"/>
          </a:p>
        </p:txBody>
      </p:sp>
      <p:pic>
        <p:nvPicPr>
          <p:cNvPr id="1026" name="Picture 2" descr="PPT - Python Basics PowerPoint ...">
            <a:extLst>
              <a:ext uri="{FF2B5EF4-FFF2-40B4-BE49-F238E27FC236}">
                <a16:creationId xmlns:a16="http://schemas.microsoft.com/office/drawing/2014/main" id="{15752E06-1015-8B3B-C91D-32E9C966C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20" y="264160"/>
            <a:ext cx="11267439" cy="659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309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C3D6-D72D-3CCD-2613-33AEC62E86F1}"/>
              </a:ext>
            </a:extLst>
          </p:cNvPr>
          <p:cNvSpPr>
            <a:spLocks noGrp="1"/>
          </p:cNvSpPr>
          <p:nvPr>
            <p:ph type="title"/>
          </p:nvPr>
        </p:nvSpPr>
        <p:spPr/>
        <p:txBody>
          <a:bodyPr/>
          <a:lstStyle/>
          <a:p>
            <a:r>
              <a:rPr lang="en-US" dirty="0">
                <a:solidFill>
                  <a:schemeClr val="accent2">
                    <a:lumMod val="20000"/>
                    <a:lumOff val="80000"/>
                  </a:schemeClr>
                </a:solidFill>
              </a:rPr>
              <a:t>Data Types</a:t>
            </a:r>
            <a:endParaRPr lang="en-GB" dirty="0">
              <a:solidFill>
                <a:schemeClr val="accent2">
                  <a:lumMod val="20000"/>
                  <a:lumOff val="80000"/>
                </a:schemeClr>
              </a:solidFill>
            </a:endParaRPr>
          </a:p>
        </p:txBody>
      </p:sp>
      <p:sp>
        <p:nvSpPr>
          <p:cNvPr id="3" name="Content Placeholder 2">
            <a:extLst>
              <a:ext uri="{FF2B5EF4-FFF2-40B4-BE49-F238E27FC236}">
                <a16:creationId xmlns:a16="http://schemas.microsoft.com/office/drawing/2014/main" id="{534A4A1B-F51E-1CBA-07CD-F570F7E2D38C}"/>
              </a:ext>
            </a:extLst>
          </p:cNvPr>
          <p:cNvSpPr>
            <a:spLocks noGrp="1"/>
          </p:cNvSpPr>
          <p:nvPr>
            <p:ph idx="1"/>
          </p:nvPr>
        </p:nvSpPr>
        <p:spPr/>
        <p:txBody>
          <a:bodyPr>
            <a:normAutofit/>
          </a:bodyPr>
          <a:lstStyle/>
          <a:p>
            <a:r>
              <a:rPr lang="en-US" b="0" i="0" dirty="0">
                <a:solidFill>
                  <a:schemeClr val="accent2">
                    <a:lumMod val="20000"/>
                    <a:lumOff val="80000"/>
                  </a:schemeClr>
                </a:solidFill>
                <a:effectLst/>
                <a:latin typeface="Google Sans"/>
              </a:rPr>
              <a:t>In Python, data types are dynamically assigned to variables, meaning you don't need to explicitly specify the data type when declaring a variable. However, Python still has built-in data types that you can use.</a:t>
            </a:r>
          </a:p>
          <a:p>
            <a:r>
              <a:rPr lang="en-GB" dirty="0">
                <a:solidFill>
                  <a:schemeClr val="accent2">
                    <a:lumMod val="20000"/>
                    <a:lumOff val="80000"/>
                  </a:schemeClr>
                </a:solidFill>
              </a:rPr>
              <a:t>1. Integer</a:t>
            </a:r>
          </a:p>
          <a:p>
            <a:pPr lvl="1"/>
            <a:r>
              <a:rPr lang="en-GB" dirty="0">
                <a:solidFill>
                  <a:schemeClr val="accent2">
                    <a:lumMod val="20000"/>
                    <a:lumOff val="80000"/>
                  </a:schemeClr>
                </a:solidFill>
              </a:rPr>
              <a:t>   - Syntax: `x = 10`</a:t>
            </a:r>
          </a:p>
          <a:p>
            <a:endParaRPr lang="en-GB" dirty="0">
              <a:solidFill>
                <a:schemeClr val="accent2">
                  <a:lumMod val="20000"/>
                  <a:lumOff val="80000"/>
                </a:schemeClr>
              </a:solidFill>
            </a:endParaRPr>
          </a:p>
          <a:p>
            <a:r>
              <a:rPr lang="en-GB" dirty="0">
                <a:solidFill>
                  <a:schemeClr val="accent2">
                    <a:lumMod val="20000"/>
                    <a:lumOff val="80000"/>
                  </a:schemeClr>
                </a:solidFill>
              </a:rPr>
              <a:t>2. Float (Floating-point number)</a:t>
            </a:r>
          </a:p>
          <a:p>
            <a:pPr lvl="1"/>
            <a:r>
              <a:rPr lang="en-GB" dirty="0">
                <a:solidFill>
                  <a:schemeClr val="accent2">
                    <a:lumMod val="20000"/>
                    <a:lumOff val="80000"/>
                  </a:schemeClr>
                </a:solidFill>
              </a:rPr>
              <a:t>   - Syntax: `x = 3.14`</a:t>
            </a:r>
          </a:p>
        </p:txBody>
      </p:sp>
      <p:sp>
        <p:nvSpPr>
          <p:cNvPr id="4" name="Rectangle 3">
            <a:extLst>
              <a:ext uri="{FF2B5EF4-FFF2-40B4-BE49-F238E27FC236}">
                <a16:creationId xmlns:a16="http://schemas.microsoft.com/office/drawing/2014/main" id="{44A3CEF7-26EA-06FB-8102-E37095BCBF59}"/>
              </a:ext>
            </a:extLst>
          </p:cNvPr>
          <p:cNvSpPr/>
          <p:nvPr/>
        </p:nvSpPr>
        <p:spPr>
          <a:xfrm>
            <a:off x="5977217" y="3244334"/>
            <a:ext cx="290464" cy="369332"/>
          </a:xfrm>
          <a:prstGeom prst="rect">
            <a:avLst/>
          </a:prstGeom>
        </p:spPr>
        <p:txBody>
          <a:bodyPr wrap="none">
            <a:spAutoFit/>
          </a:bodyPr>
          <a:lstStyle/>
          <a:p>
            <a:r>
              <a:rPr lang="en-GB" dirty="0"/>
              <a:t>  </a:t>
            </a:r>
          </a:p>
        </p:txBody>
      </p:sp>
    </p:spTree>
    <p:extLst>
      <p:ext uri="{BB962C8B-B14F-4D97-AF65-F5344CB8AC3E}">
        <p14:creationId xmlns:p14="http://schemas.microsoft.com/office/powerpoint/2010/main" val="348073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10D9-AC70-7A8C-DDE3-CACAC89700B3}"/>
              </a:ext>
            </a:extLst>
          </p:cNvPr>
          <p:cNvSpPr>
            <a:spLocks noGrp="1"/>
          </p:cNvSpPr>
          <p:nvPr>
            <p:ph type="title"/>
          </p:nvPr>
        </p:nvSpPr>
        <p:spPr/>
        <p:txBody>
          <a:bodyPr/>
          <a:lstStyle/>
          <a:p>
            <a:r>
              <a:rPr lang="en-US" dirty="0"/>
              <a:t>         </a:t>
            </a:r>
            <a:endParaRPr lang="en-GB" dirty="0"/>
          </a:p>
        </p:txBody>
      </p:sp>
      <p:sp>
        <p:nvSpPr>
          <p:cNvPr id="3" name="Content Placeholder 2">
            <a:extLst>
              <a:ext uri="{FF2B5EF4-FFF2-40B4-BE49-F238E27FC236}">
                <a16:creationId xmlns:a16="http://schemas.microsoft.com/office/drawing/2014/main" id="{CBAB3D32-1553-19EE-D2B3-E2C37E0A77E4}"/>
              </a:ext>
            </a:extLst>
          </p:cNvPr>
          <p:cNvSpPr>
            <a:spLocks noGrp="1"/>
          </p:cNvSpPr>
          <p:nvPr>
            <p:ph idx="1"/>
          </p:nvPr>
        </p:nvSpPr>
        <p:spPr>
          <a:xfrm>
            <a:off x="838200" y="487680"/>
            <a:ext cx="10515600" cy="5689283"/>
          </a:xfrm>
        </p:spPr>
        <p:txBody>
          <a:bodyPr>
            <a:normAutofit lnSpcReduction="10000"/>
          </a:bodyPr>
          <a:lstStyle/>
          <a:p>
            <a:pPr marL="0" indent="0">
              <a:buNone/>
            </a:pPr>
            <a:endParaRPr lang="en-GB" dirty="0">
              <a:solidFill>
                <a:schemeClr val="accent2">
                  <a:lumMod val="20000"/>
                  <a:lumOff val="80000"/>
                </a:schemeClr>
              </a:solidFill>
            </a:endParaRPr>
          </a:p>
          <a:p>
            <a:r>
              <a:rPr lang="en-GB" dirty="0">
                <a:solidFill>
                  <a:schemeClr val="accent2">
                    <a:lumMod val="20000"/>
                    <a:lumOff val="80000"/>
                  </a:schemeClr>
                </a:solidFill>
              </a:rPr>
              <a:t>3. Complex (Complex number)</a:t>
            </a:r>
          </a:p>
          <a:p>
            <a:pPr marL="0" indent="0">
              <a:buNone/>
            </a:pPr>
            <a:r>
              <a:rPr lang="en-GB" dirty="0">
                <a:solidFill>
                  <a:schemeClr val="accent2">
                    <a:lumMod val="20000"/>
                    <a:lumOff val="80000"/>
                  </a:schemeClr>
                </a:solidFill>
              </a:rPr>
              <a:t> 	  - Syntax: `x = 1 + 2j`</a:t>
            </a:r>
          </a:p>
          <a:p>
            <a:endParaRPr lang="en-GB" dirty="0">
              <a:solidFill>
                <a:schemeClr val="accent2">
                  <a:lumMod val="20000"/>
                  <a:lumOff val="80000"/>
                </a:schemeClr>
              </a:solidFill>
            </a:endParaRPr>
          </a:p>
          <a:p>
            <a:r>
              <a:rPr lang="en-GB" dirty="0">
                <a:solidFill>
                  <a:schemeClr val="accent2">
                    <a:lumMod val="20000"/>
                    <a:lumOff val="80000"/>
                  </a:schemeClr>
                </a:solidFill>
              </a:rPr>
              <a:t>4. String</a:t>
            </a:r>
          </a:p>
          <a:p>
            <a:pPr lvl="1"/>
            <a:r>
              <a:rPr lang="en-GB" dirty="0">
                <a:solidFill>
                  <a:schemeClr val="accent2">
                    <a:lumMod val="20000"/>
                    <a:lumOff val="80000"/>
                  </a:schemeClr>
                </a:solidFill>
              </a:rPr>
              <a:t>  - Syntax: `x = "Hello, World!"`</a:t>
            </a:r>
          </a:p>
          <a:p>
            <a:endParaRPr lang="en-GB" dirty="0">
              <a:solidFill>
                <a:schemeClr val="accent2">
                  <a:lumMod val="20000"/>
                  <a:lumOff val="80000"/>
                </a:schemeClr>
              </a:solidFill>
            </a:endParaRPr>
          </a:p>
          <a:p>
            <a:r>
              <a:rPr lang="en-GB" dirty="0">
                <a:solidFill>
                  <a:schemeClr val="accent2">
                    <a:lumMod val="20000"/>
                    <a:lumOff val="80000"/>
                  </a:schemeClr>
                </a:solidFill>
              </a:rPr>
              <a:t>5. Boolean</a:t>
            </a:r>
          </a:p>
          <a:p>
            <a:pPr lvl="1"/>
            <a:r>
              <a:rPr lang="en-GB" dirty="0">
                <a:solidFill>
                  <a:schemeClr val="accent2">
                    <a:lumMod val="20000"/>
                    <a:lumOff val="80000"/>
                  </a:schemeClr>
                </a:solidFill>
              </a:rPr>
              <a:t>   - Syntax: `x = True` or `x = False`</a:t>
            </a:r>
          </a:p>
          <a:p>
            <a:endParaRPr lang="en-GB" dirty="0">
              <a:solidFill>
                <a:schemeClr val="accent2">
                  <a:lumMod val="20000"/>
                  <a:lumOff val="80000"/>
                </a:schemeClr>
              </a:solidFill>
            </a:endParaRPr>
          </a:p>
          <a:p>
            <a:r>
              <a:rPr lang="en-GB" dirty="0">
                <a:solidFill>
                  <a:schemeClr val="accent2">
                    <a:lumMod val="20000"/>
                    <a:lumOff val="80000"/>
                  </a:schemeClr>
                </a:solidFill>
              </a:rPr>
              <a:t>6. List (Ordered and changeable collection of elements)</a:t>
            </a:r>
          </a:p>
          <a:p>
            <a:pPr lvl="1"/>
            <a:r>
              <a:rPr lang="en-GB" dirty="0">
                <a:solidFill>
                  <a:schemeClr val="accent2">
                    <a:lumMod val="20000"/>
                    <a:lumOff val="80000"/>
                  </a:schemeClr>
                </a:solidFill>
              </a:rPr>
              <a:t>   - Syntax: `x = [1, 2, 3, 4]`</a:t>
            </a:r>
          </a:p>
          <a:p>
            <a:endParaRPr lang="en-GB" dirty="0">
              <a:solidFill>
                <a:schemeClr val="accent2">
                  <a:lumMod val="20000"/>
                  <a:lumOff val="80000"/>
                </a:schemeClr>
              </a:solidFill>
            </a:endParaRPr>
          </a:p>
          <a:p>
            <a:endParaRPr lang="en-GB" dirty="0"/>
          </a:p>
        </p:txBody>
      </p:sp>
    </p:spTree>
    <p:extLst>
      <p:ext uri="{BB962C8B-B14F-4D97-AF65-F5344CB8AC3E}">
        <p14:creationId xmlns:p14="http://schemas.microsoft.com/office/powerpoint/2010/main" val="68210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69C4-D195-3C4B-9733-9D8487254BEF}"/>
              </a:ext>
            </a:extLst>
          </p:cNvPr>
          <p:cNvSpPr>
            <a:spLocks noGrp="1"/>
          </p:cNvSpPr>
          <p:nvPr>
            <p:ph type="title"/>
          </p:nvPr>
        </p:nvSpPr>
        <p:spPr/>
        <p:txBody>
          <a:bodyPr/>
          <a:lstStyle/>
          <a:p>
            <a:r>
              <a:rPr lang="en-US" dirty="0"/>
              <a:t>   </a:t>
            </a:r>
            <a:endParaRPr lang="en-GB" dirty="0"/>
          </a:p>
        </p:txBody>
      </p:sp>
      <p:sp>
        <p:nvSpPr>
          <p:cNvPr id="3" name="Content Placeholder 2">
            <a:extLst>
              <a:ext uri="{FF2B5EF4-FFF2-40B4-BE49-F238E27FC236}">
                <a16:creationId xmlns:a16="http://schemas.microsoft.com/office/drawing/2014/main" id="{D7D9426B-4BE8-1D9E-1004-0804BB7FAB42}"/>
              </a:ext>
            </a:extLst>
          </p:cNvPr>
          <p:cNvSpPr>
            <a:spLocks noGrp="1"/>
          </p:cNvSpPr>
          <p:nvPr>
            <p:ph idx="1"/>
          </p:nvPr>
        </p:nvSpPr>
        <p:spPr>
          <a:xfrm>
            <a:off x="838200" y="1005840"/>
            <a:ext cx="10515600" cy="5171123"/>
          </a:xfrm>
        </p:spPr>
        <p:txBody>
          <a:bodyPr>
            <a:normAutofit lnSpcReduction="10000"/>
          </a:bodyPr>
          <a:lstStyle/>
          <a:p>
            <a:r>
              <a:rPr lang="en-GB" dirty="0">
                <a:solidFill>
                  <a:schemeClr val="accent2">
                    <a:lumMod val="20000"/>
                    <a:lumOff val="80000"/>
                  </a:schemeClr>
                </a:solidFill>
              </a:rPr>
              <a:t>7. Tuple (Ordered and unchangeable collection of elements)</a:t>
            </a:r>
          </a:p>
          <a:p>
            <a:pPr lvl="1"/>
            <a:r>
              <a:rPr lang="en-GB" dirty="0">
                <a:solidFill>
                  <a:schemeClr val="accent2">
                    <a:lumMod val="20000"/>
                    <a:lumOff val="80000"/>
                  </a:schemeClr>
                </a:solidFill>
              </a:rPr>
              <a:t>   - Syntax: `x = (1, 2, 3, 4)`</a:t>
            </a:r>
          </a:p>
          <a:p>
            <a:endParaRPr lang="en-GB" dirty="0">
              <a:solidFill>
                <a:schemeClr val="accent2">
                  <a:lumMod val="20000"/>
                  <a:lumOff val="80000"/>
                </a:schemeClr>
              </a:solidFill>
            </a:endParaRPr>
          </a:p>
          <a:p>
            <a:r>
              <a:rPr lang="en-GB" dirty="0">
                <a:solidFill>
                  <a:schemeClr val="accent2">
                    <a:lumMod val="20000"/>
                    <a:lumOff val="80000"/>
                  </a:schemeClr>
                </a:solidFill>
              </a:rPr>
              <a:t>8. Set (Unordered and unindexed collection of unique elements)</a:t>
            </a:r>
          </a:p>
          <a:p>
            <a:pPr lvl="1"/>
            <a:r>
              <a:rPr lang="en-GB" dirty="0">
                <a:solidFill>
                  <a:schemeClr val="accent2">
                    <a:lumMod val="20000"/>
                    <a:lumOff val="80000"/>
                  </a:schemeClr>
                </a:solidFill>
              </a:rPr>
              <a:t>   - Syntax: `x = {1, 2, 3, 4}`</a:t>
            </a:r>
          </a:p>
          <a:p>
            <a:endParaRPr lang="en-GB" dirty="0">
              <a:solidFill>
                <a:schemeClr val="accent2">
                  <a:lumMod val="20000"/>
                  <a:lumOff val="80000"/>
                </a:schemeClr>
              </a:solidFill>
            </a:endParaRPr>
          </a:p>
          <a:p>
            <a:r>
              <a:rPr lang="en-GB" dirty="0">
                <a:solidFill>
                  <a:schemeClr val="accent2">
                    <a:lumMod val="20000"/>
                    <a:lumOff val="80000"/>
                  </a:schemeClr>
                </a:solidFill>
              </a:rPr>
              <a:t>9. Dictionary (Unordered and changeable collection of key-value pairs)</a:t>
            </a:r>
          </a:p>
          <a:p>
            <a:pPr lvl="1"/>
            <a:r>
              <a:rPr lang="en-GB" dirty="0">
                <a:solidFill>
                  <a:schemeClr val="accent2">
                    <a:lumMod val="20000"/>
                    <a:lumOff val="80000"/>
                  </a:schemeClr>
                </a:solidFill>
              </a:rPr>
              <a:t>   - Syntax: `x = {"name": "John", "age": 25}`</a:t>
            </a:r>
          </a:p>
          <a:p>
            <a:endParaRPr lang="en-GB" dirty="0">
              <a:solidFill>
                <a:schemeClr val="accent2">
                  <a:lumMod val="20000"/>
                  <a:lumOff val="80000"/>
                </a:schemeClr>
              </a:solidFill>
            </a:endParaRPr>
          </a:p>
          <a:p>
            <a:r>
              <a:rPr lang="en-GB" dirty="0">
                <a:solidFill>
                  <a:schemeClr val="accent2">
                    <a:lumMod val="20000"/>
                    <a:lumOff val="80000"/>
                  </a:schemeClr>
                </a:solidFill>
              </a:rPr>
              <a:t>10. </a:t>
            </a:r>
            <a:r>
              <a:rPr lang="en-GB" dirty="0" err="1">
                <a:solidFill>
                  <a:schemeClr val="accent2">
                    <a:lumMod val="20000"/>
                    <a:lumOff val="80000"/>
                  </a:schemeClr>
                </a:solidFill>
              </a:rPr>
              <a:t>NoneType</a:t>
            </a:r>
            <a:r>
              <a:rPr lang="en-GB" dirty="0">
                <a:solidFill>
                  <a:schemeClr val="accent2">
                    <a:lumMod val="20000"/>
                    <a:lumOff val="80000"/>
                  </a:schemeClr>
                </a:solidFill>
              </a:rPr>
              <a:t> (Represents the absence of a value)</a:t>
            </a:r>
          </a:p>
          <a:p>
            <a:pPr lvl="1"/>
            <a:r>
              <a:rPr lang="en-GB" dirty="0">
                <a:solidFill>
                  <a:schemeClr val="accent2">
                    <a:lumMod val="20000"/>
                    <a:lumOff val="80000"/>
                  </a:schemeClr>
                </a:solidFill>
              </a:rPr>
              <a:t> 	   - Syntax: `x = None`</a:t>
            </a:r>
          </a:p>
          <a:p>
            <a:endParaRPr lang="en-GB" dirty="0"/>
          </a:p>
        </p:txBody>
      </p:sp>
      <p:sp>
        <p:nvSpPr>
          <p:cNvPr id="4" name="Rectangle 3">
            <a:extLst>
              <a:ext uri="{FF2B5EF4-FFF2-40B4-BE49-F238E27FC236}">
                <a16:creationId xmlns:a16="http://schemas.microsoft.com/office/drawing/2014/main" id="{79AF2C81-0B80-86B9-7D41-1BEFF760C7A2}"/>
              </a:ext>
            </a:extLst>
          </p:cNvPr>
          <p:cNvSpPr/>
          <p:nvPr/>
        </p:nvSpPr>
        <p:spPr>
          <a:xfrm>
            <a:off x="5977217" y="3244334"/>
            <a:ext cx="237566" cy="369332"/>
          </a:xfrm>
          <a:prstGeom prst="rect">
            <a:avLst/>
          </a:prstGeom>
        </p:spPr>
        <p:txBody>
          <a:bodyPr wrap="none">
            <a:spAutoFit/>
          </a:bodyPr>
          <a:lstStyle/>
          <a:p>
            <a:r>
              <a:rPr lang="en-GB" dirty="0"/>
              <a:t> </a:t>
            </a:r>
          </a:p>
        </p:txBody>
      </p:sp>
    </p:spTree>
    <p:extLst>
      <p:ext uri="{BB962C8B-B14F-4D97-AF65-F5344CB8AC3E}">
        <p14:creationId xmlns:p14="http://schemas.microsoft.com/office/powerpoint/2010/main" val="3506768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 dockstate="right" visibility="0" width="438" row="0">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537F19E6-4A9B-439D-BE83-E9879C06613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6D13E6EE-35BC-468C-8F18-77AB0F75C4CD}">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B07D3F52-F736-4D4E-A530-C62C7D6897FB}">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2013 - 2022 Theme</Template>
  <TotalTime>1435</TotalTime>
  <Words>2252</Words>
  <Application>Microsoft Office PowerPoint</Application>
  <PresentationFormat>Widescreen</PresentationFormat>
  <Paragraphs>207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Google Sans</vt:lpstr>
      <vt:lpstr>Office Theme</vt:lpstr>
      <vt:lpstr>Python</vt:lpstr>
      <vt:lpstr>What is python  </vt:lpstr>
      <vt:lpstr>History </vt:lpstr>
      <vt:lpstr>Step to Download Python </vt:lpstr>
      <vt:lpstr>1ST program</vt:lpstr>
      <vt:lpstr>PowerPoint Presentation</vt:lpstr>
      <vt:lpstr>Data Types</vt:lpstr>
      <vt:lpstr>         </vt:lpstr>
      <vt:lpstr>   </vt:lpstr>
      <vt:lpstr>Variable </vt:lpstr>
      <vt:lpstr>Comments</vt:lpstr>
      <vt:lpstr>Doc String</vt:lpstr>
      <vt:lpstr>Operator </vt:lpstr>
      <vt:lpstr>conditional statements </vt:lpstr>
      <vt:lpstr>loops</vt:lpstr>
      <vt:lpstr>Functions</vt:lpstr>
      <vt:lpstr>Introducing Lists. </vt:lpstr>
      <vt:lpstr>List function</vt:lpstr>
      <vt:lpstr>    </vt:lpstr>
      <vt:lpstr>    </vt:lpstr>
      <vt:lpstr>Tuples</vt:lpstr>
      <vt:lpstr>Dictionary</vt:lpstr>
      <vt:lpstr>PowerPoint Presentation</vt:lpstr>
      <vt:lpstr>Sets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sanskar kushwah</dc:creator>
  <cp:lastModifiedBy>sanskar kushwah</cp:lastModifiedBy>
  <cp:revision>12</cp:revision>
  <dcterms:created xsi:type="dcterms:W3CDTF">2024-05-03T03:31:16Z</dcterms:created>
  <dcterms:modified xsi:type="dcterms:W3CDTF">2024-05-04T03:28:59Z</dcterms:modified>
</cp:coreProperties>
</file>