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77F74B-36E4-43F1-BEC7-607991042C0E}" v="3" dt="2023-08-29T06:44:02.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manhas" userId="453590da70eaa05b" providerId="LiveId" clId="{5877F74B-36E4-43F1-BEC7-607991042C0E}"/>
    <pc:docChg chg="custSel addSld modSld">
      <pc:chgData name="aditya manhas" userId="453590da70eaa05b" providerId="LiveId" clId="{5877F74B-36E4-43F1-BEC7-607991042C0E}" dt="2023-08-29T06:44:02.890" v="676"/>
      <pc:docMkLst>
        <pc:docMk/>
      </pc:docMkLst>
      <pc:sldChg chg="modSp mod">
        <pc:chgData name="aditya manhas" userId="453590da70eaa05b" providerId="LiveId" clId="{5877F74B-36E4-43F1-BEC7-607991042C0E}" dt="2023-08-29T06:38:27.307" v="672" actId="20577"/>
        <pc:sldMkLst>
          <pc:docMk/>
          <pc:sldMk cId="1726169980" sldId="258"/>
        </pc:sldMkLst>
        <pc:spChg chg="mod">
          <ac:chgData name="aditya manhas" userId="453590da70eaa05b" providerId="LiveId" clId="{5877F74B-36E4-43F1-BEC7-607991042C0E}" dt="2023-08-29T06:38:27.307" v="672" actId="20577"/>
          <ac:spMkLst>
            <pc:docMk/>
            <pc:sldMk cId="1726169980" sldId="258"/>
            <ac:spMk id="3" creationId="{376AE6ED-1819-63B9-3C1B-64589B7869E2}"/>
          </ac:spMkLst>
        </pc:spChg>
      </pc:sldChg>
      <pc:sldChg chg="modSp mod">
        <pc:chgData name="aditya manhas" userId="453590da70eaa05b" providerId="LiveId" clId="{5877F74B-36E4-43F1-BEC7-607991042C0E}" dt="2023-08-28T09:29:28.503" v="1" actId="20577"/>
        <pc:sldMkLst>
          <pc:docMk/>
          <pc:sldMk cId="954834724" sldId="261"/>
        </pc:sldMkLst>
        <pc:spChg chg="mod">
          <ac:chgData name="aditya manhas" userId="453590da70eaa05b" providerId="LiveId" clId="{5877F74B-36E4-43F1-BEC7-607991042C0E}" dt="2023-08-28T09:29:28.503" v="1" actId="20577"/>
          <ac:spMkLst>
            <pc:docMk/>
            <pc:sldMk cId="954834724" sldId="261"/>
            <ac:spMk id="2" creationId="{6608DB4C-8CA5-E4EB-A98B-83AA209B1C42}"/>
          </ac:spMkLst>
        </pc:spChg>
      </pc:sldChg>
      <pc:sldChg chg="modSp new mod">
        <pc:chgData name="aditya manhas" userId="453590da70eaa05b" providerId="LiveId" clId="{5877F74B-36E4-43F1-BEC7-607991042C0E}" dt="2023-08-28T10:11:16.013" v="557" actId="20577"/>
        <pc:sldMkLst>
          <pc:docMk/>
          <pc:sldMk cId="3951145506" sldId="264"/>
        </pc:sldMkLst>
        <pc:spChg chg="mod">
          <ac:chgData name="aditya manhas" userId="453590da70eaa05b" providerId="LiveId" clId="{5877F74B-36E4-43F1-BEC7-607991042C0E}" dt="2023-08-28T09:29:54.152" v="14" actId="20577"/>
          <ac:spMkLst>
            <pc:docMk/>
            <pc:sldMk cId="3951145506" sldId="264"/>
            <ac:spMk id="2" creationId="{332EF504-F72F-9D38-6AD4-72A1D2F90CC7}"/>
          </ac:spMkLst>
        </pc:spChg>
        <pc:spChg chg="mod">
          <ac:chgData name="aditya manhas" userId="453590da70eaa05b" providerId="LiveId" clId="{5877F74B-36E4-43F1-BEC7-607991042C0E}" dt="2023-08-28T10:11:16.013" v="557" actId="20577"/>
          <ac:spMkLst>
            <pc:docMk/>
            <pc:sldMk cId="3951145506" sldId="264"/>
            <ac:spMk id="3" creationId="{C7EE73FE-4C3D-FE2D-6A3A-E4AEA9967F7C}"/>
          </ac:spMkLst>
        </pc:spChg>
      </pc:sldChg>
      <pc:sldChg chg="addSp delSp modSp new mod">
        <pc:chgData name="aditya manhas" userId="453590da70eaa05b" providerId="LiveId" clId="{5877F74B-36E4-43F1-BEC7-607991042C0E}" dt="2023-08-29T06:44:02.890" v="676"/>
        <pc:sldMkLst>
          <pc:docMk/>
          <pc:sldMk cId="2101528755" sldId="265"/>
        </pc:sldMkLst>
        <pc:spChg chg="mod">
          <ac:chgData name="aditya manhas" userId="453590da70eaa05b" providerId="LiveId" clId="{5877F74B-36E4-43F1-BEC7-607991042C0E}" dt="2023-08-29T06:35:10.477" v="577" actId="20577"/>
          <ac:spMkLst>
            <pc:docMk/>
            <pc:sldMk cId="2101528755" sldId="265"/>
            <ac:spMk id="2" creationId="{9961EE4C-664B-C1A2-CD9C-8EF39519576E}"/>
          </ac:spMkLst>
        </pc:spChg>
        <pc:spChg chg="del">
          <ac:chgData name="aditya manhas" userId="453590da70eaa05b" providerId="LiveId" clId="{5877F74B-36E4-43F1-BEC7-607991042C0E}" dt="2023-08-29T06:36:27.938" v="578"/>
          <ac:spMkLst>
            <pc:docMk/>
            <pc:sldMk cId="2101528755" sldId="265"/>
            <ac:spMk id="3" creationId="{0580FE58-F832-F8F2-64AE-D9530CC3C25B}"/>
          </ac:spMkLst>
        </pc:spChg>
        <pc:spChg chg="add del mod">
          <ac:chgData name="aditya manhas" userId="453590da70eaa05b" providerId="LiveId" clId="{5877F74B-36E4-43F1-BEC7-607991042C0E}" dt="2023-08-29T06:41:08.388" v="674"/>
          <ac:spMkLst>
            <pc:docMk/>
            <pc:sldMk cId="2101528755" sldId="265"/>
            <ac:spMk id="7" creationId="{069DEFDE-456B-3D30-5F9A-73BD01D0B03C}"/>
          </ac:spMkLst>
        </pc:spChg>
        <pc:spChg chg="add del mod">
          <ac:chgData name="aditya manhas" userId="453590da70eaa05b" providerId="LiveId" clId="{5877F74B-36E4-43F1-BEC7-607991042C0E}" dt="2023-08-29T06:44:02.890" v="676"/>
          <ac:spMkLst>
            <pc:docMk/>
            <pc:sldMk cId="2101528755" sldId="265"/>
            <ac:spMk id="11" creationId="{1533A37E-BF51-F241-A119-8FC646876B93}"/>
          </ac:spMkLst>
        </pc:spChg>
        <pc:picChg chg="add del mod">
          <ac:chgData name="aditya manhas" userId="453590da70eaa05b" providerId="LiveId" clId="{5877F74B-36E4-43F1-BEC7-607991042C0E}" dt="2023-08-29T06:41:06.711" v="673" actId="478"/>
          <ac:picMkLst>
            <pc:docMk/>
            <pc:sldMk cId="2101528755" sldId="265"/>
            <ac:picMk id="5" creationId="{AF329F49-975F-8BF4-B126-74103AE00D83}"/>
          </ac:picMkLst>
        </pc:picChg>
        <pc:picChg chg="add del mod">
          <ac:chgData name="aditya manhas" userId="453590da70eaa05b" providerId="LiveId" clId="{5877F74B-36E4-43F1-BEC7-607991042C0E}" dt="2023-08-29T06:44:02.304" v="675" actId="478"/>
          <ac:picMkLst>
            <pc:docMk/>
            <pc:sldMk cId="2101528755" sldId="265"/>
            <ac:picMk id="9" creationId="{C8CE4032-DD38-678A-98B2-14452056C792}"/>
          </ac:picMkLst>
        </pc:picChg>
        <pc:picChg chg="add mod">
          <ac:chgData name="aditya manhas" userId="453590da70eaa05b" providerId="LiveId" clId="{5877F74B-36E4-43F1-BEC7-607991042C0E}" dt="2023-08-29T06:44:02.890" v="676"/>
          <ac:picMkLst>
            <pc:docMk/>
            <pc:sldMk cId="2101528755" sldId="265"/>
            <ac:picMk id="13" creationId="{FAD92245-B0C3-C65B-2385-2B0B512F0B6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BE7A-FD23-930C-D60A-B634B226FE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9EB5AC-3017-1361-ABC6-2A9B6A159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5F1846-24A5-F335-D861-87E727130C18}"/>
              </a:ext>
            </a:extLst>
          </p:cNvPr>
          <p:cNvSpPr>
            <a:spLocks noGrp="1"/>
          </p:cNvSpPr>
          <p:nvPr>
            <p:ph type="dt" sz="half" idx="10"/>
          </p:nvPr>
        </p:nvSpPr>
        <p:spPr/>
        <p:txBody>
          <a:bodyPr/>
          <a:lstStyle/>
          <a:p>
            <a:fld id="{CE6D7161-BE32-4755-9E76-09C9A15DCE56}" type="datetimeFigureOut">
              <a:rPr lang="en-IN" smtClean="0"/>
              <a:t>29-08-2023</a:t>
            </a:fld>
            <a:endParaRPr lang="en-IN"/>
          </a:p>
        </p:txBody>
      </p:sp>
      <p:sp>
        <p:nvSpPr>
          <p:cNvPr id="5" name="Footer Placeholder 4">
            <a:extLst>
              <a:ext uri="{FF2B5EF4-FFF2-40B4-BE49-F238E27FC236}">
                <a16:creationId xmlns:a16="http://schemas.microsoft.com/office/drawing/2014/main" id="{AF8BA483-C7B3-6F40-51DD-BB3AA9FA39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ACB07A-2973-95D0-40A4-220E06B1E582}"/>
              </a:ext>
            </a:extLst>
          </p:cNvPr>
          <p:cNvSpPr>
            <a:spLocks noGrp="1"/>
          </p:cNvSpPr>
          <p:nvPr>
            <p:ph type="sldNum" sz="quarter" idx="12"/>
          </p:nvPr>
        </p:nvSpPr>
        <p:spPr/>
        <p:txBody>
          <a:bodyPr/>
          <a:lstStyle/>
          <a:p>
            <a:fld id="{8CE03CCE-CC25-48BD-BF2E-7A06D1781CAD}" type="slidenum">
              <a:rPr lang="en-IN" smtClean="0"/>
              <a:t>‹#›</a:t>
            </a:fld>
            <a:endParaRPr lang="en-IN"/>
          </a:p>
        </p:txBody>
      </p:sp>
    </p:spTree>
    <p:extLst>
      <p:ext uri="{BB962C8B-B14F-4D97-AF65-F5344CB8AC3E}">
        <p14:creationId xmlns:p14="http://schemas.microsoft.com/office/powerpoint/2010/main" val="1617823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A8BC-918C-B03A-4635-40F11A2033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DDF78B-27FC-2164-6FA5-8804C37C22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284AE8-B7D3-9440-17C0-34F9CF5E8D89}"/>
              </a:ext>
            </a:extLst>
          </p:cNvPr>
          <p:cNvSpPr>
            <a:spLocks noGrp="1"/>
          </p:cNvSpPr>
          <p:nvPr>
            <p:ph type="dt" sz="half" idx="10"/>
          </p:nvPr>
        </p:nvSpPr>
        <p:spPr/>
        <p:txBody>
          <a:bodyPr/>
          <a:lstStyle/>
          <a:p>
            <a:fld id="{CE6D7161-BE32-4755-9E76-09C9A15DCE56}" type="datetimeFigureOut">
              <a:rPr lang="en-IN" smtClean="0"/>
              <a:t>29-08-2023</a:t>
            </a:fld>
            <a:endParaRPr lang="en-IN"/>
          </a:p>
        </p:txBody>
      </p:sp>
      <p:sp>
        <p:nvSpPr>
          <p:cNvPr id="5" name="Footer Placeholder 4">
            <a:extLst>
              <a:ext uri="{FF2B5EF4-FFF2-40B4-BE49-F238E27FC236}">
                <a16:creationId xmlns:a16="http://schemas.microsoft.com/office/drawing/2014/main" id="{6F0C20B9-5F1B-2688-787E-E67BA1887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F3C96-82F0-869F-F4BC-C91189F4FE8D}"/>
              </a:ext>
            </a:extLst>
          </p:cNvPr>
          <p:cNvSpPr>
            <a:spLocks noGrp="1"/>
          </p:cNvSpPr>
          <p:nvPr>
            <p:ph type="sldNum" sz="quarter" idx="12"/>
          </p:nvPr>
        </p:nvSpPr>
        <p:spPr/>
        <p:txBody>
          <a:bodyPr/>
          <a:lstStyle/>
          <a:p>
            <a:fld id="{8CE03CCE-CC25-48BD-BF2E-7A06D1781CAD}" type="slidenum">
              <a:rPr lang="en-IN" smtClean="0"/>
              <a:t>‹#›</a:t>
            </a:fld>
            <a:endParaRPr lang="en-IN"/>
          </a:p>
        </p:txBody>
      </p:sp>
    </p:spTree>
    <p:extLst>
      <p:ext uri="{BB962C8B-B14F-4D97-AF65-F5344CB8AC3E}">
        <p14:creationId xmlns:p14="http://schemas.microsoft.com/office/powerpoint/2010/main" val="155056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63AD7-0353-F3BA-07B7-AAC383D916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FB1282-2685-AF90-2B70-8A611693FE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2906C7-83FF-D2D9-BC13-84FAF7744E42}"/>
              </a:ext>
            </a:extLst>
          </p:cNvPr>
          <p:cNvSpPr>
            <a:spLocks noGrp="1"/>
          </p:cNvSpPr>
          <p:nvPr>
            <p:ph type="dt" sz="half" idx="10"/>
          </p:nvPr>
        </p:nvSpPr>
        <p:spPr/>
        <p:txBody>
          <a:bodyPr/>
          <a:lstStyle/>
          <a:p>
            <a:fld id="{CE6D7161-BE32-4755-9E76-09C9A15DCE56}" type="datetimeFigureOut">
              <a:rPr lang="en-IN" smtClean="0"/>
              <a:t>29-08-2023</a:t>
            </a:fld>
            <a:endParaRPr lang="en-IN"/>
          </a:p>
        </p:txBody>
      </p:sp>
      <p:sp>
        <p:nvSpPr>
          <p:cNvPr id="5" name="Footer Placeholder 4">
            <a:extLst>
              <a:ext uri="{FF2B5EF4-FFF2-40B4-BE49-F238E27FC236}">
                <a16:creationId xmlns:a16="http://schemas.microsoft.com/office/drawing/2014/main" id="{F96E8E79-0B2D-35D6-97FE-EF4400E0E4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F33FD-0ABB-4C31-FB0D-D80C22A6E0D8}"/>
              </a:ext>
            </a:extLst>
          </p:cNvPr>
          <p:cNvSpPr>
            <a:spLocks noGrp="1"/>
          </p:cNvSpPr>
          <p:nvPr>
            <p:ph type="sldNum" sz="quarter" idx="12"/>
          </p:nvPr>
        </p:nvSpPr>
        <p:spPr/>
        <p:txBody>
          <a:bodyPr/>
          <a:lstStyle/>
          <a:p>
            <a:fld id="{8CE03CCE-CC25-48BD-BF2E-7A06D1781CAD}" type="slidenum">
              <a:rPr lang="en-IN" smtClean="0"/>
              <a:t>‹#›</a:t>
            </a:fld>
            <a:endParaRPr lang="en-IN"/>
          </a:p>
        </p:txBody>
      </p:sp>
    </p:spTree>
    <p:extLst>
      <p:ext uri="{BB962C8B-B14F-4D97-AF65-F5344CB8AC3E}">
        <p14:creationId xmlns:p14="http://schemas.microsoft.com/office/powerpoint/2010/main" val="1827119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60BE-BC0E-1385-5CBD-0456E2EE04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1595DB-5EBE-0C45-A210-2AF7634661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755047-1D63-F966-650C-DA6890E82FB4}"/>
              </a:ext>
            </a:extLst>
          </p:cNvPr>
          <p:cNvSpPr>
            <a:spLocks noGrp="1"/>
          </p:cNvSpPr>
          <p:nvPr>
            <p:ph type="dt" sz="half" idx="10"/>
          </p:nvPr>
        </p:nvSpPr>
        <p:spPr/>
        <p:txBody>
          <a:bodyPr/>
          <a:lstStyle/>
          <a:p>
            <a:fld id="{CE6D7161-BE32-4755-9E76-09C9A15DCE56}" type="datetimeFigureOut">
              <a:rPr lang="en-IN" smtClean="0"/>
              <a:t>29-08-2023</a:t>
            </a:fld>
            <a:endParaRPr lang="en-IN"/>
          </a:p>
        </p:txBody>
      </p:sp>
      <p:sp>
        <p:nvSpPr>
          <p:cNvPr id="5" name="Footer Placeholder 4">
            <a:extLst>
              <a:ext uri="{FF2B5EF4-FFF2-40B4-BE49-F238E27FC236}">
                <a16:creationId xmlns:a16="http://schemas.microsoft.com/office/drawing/2014/main" id="{09EEB4BD-BE6A-ED56-DB97-78713B4F23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94C6B-ED2D-F276-CF71-2933F4E84F30}"/>
              </a:ext>
            </a:extLst>
          </p:cNvPr>
          <p:cNvSpPr>
            <a:spLocks noGrp="1"/>
          </p:cNvSpPr>
          <p:nvPr>
            <p:ph type="sldNum" sz="quarter" idx="12"/>
          </p:nvPr>
        </p:nvSpPr>
        <p:spPr/>
        <p:txBody>
          <a:bodyPr/>
          <a:lstStyle/>
          <a:p>
            <a:fld id="{8CE03CCE-CC25-48BD-BF2E-7A06D1781CAD}" type="slidenum">
              <a:rPr lang="en-IN" smtClean="0"/>
              <a:t>‹#›</a:t>
            </a:fld>
            <a:endParaRPr lang="en-IN"/>
          </a:p>
        </p:txBody>
      </p:sp>
    </p:spTree>
    <p:extLst>
      <p:ext uri="{BB962C8B-B14F-4D97-AF65-F5344CB8AC3E}">
        <p14:creationId xmlns:p14="http://schemas.microsoft.com/office/powerpoint/2010/main" val="147273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B107-DBA0-8CD2-55C0-C7329613D4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8096E7-B824-744B-4842-2B6E1C172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ED2D90-E82D-7325-AA79-52C23F380A81}"/>
              </a:ext>
            </a:extLst>
          </p:cNvPr>
          <p:cNvSpPr>
            <a:spLocks noGrp="1"/>
          </p:cNvSpPr>
          <p:nvPr>
            <p:ph type="dt" sz="half" idx="10"/>
          </p:nvPr>
        </p:nvSpPr>
        <p:spPr/>
        <p:txBody>
          <a:bodyPr/>
          <a:lstStyle/>
          <a:p>
            <a:fld id="{CE6D7161-BE32-4755-9E76-09C9A15DCE56}" type="datetimeFigureOut">
              <a:rPr lang="en-IN" smtClean="0"/>
              <a:t>29-08-2023</a:t>
            </a:fld>
            <a:endParaRPr lang="en-IN"/>
          </a:p>
        </p:txBody>
      </p:sp>
      <p:sp>
        <p:nvSpPr>
          <p:cNvPr id="5" name="Footer Placeholder 4">
            <a:extLst>
              <a:ext uri="{FF2B5EF4-FFF2-40B4-BE49-F238E27FC236}">
                <a16:creationId xmlns:a16="http://schemas.microsoft.com/office/drawing/2014/main" id="{FE6CA1AD-0266-9B71-BC82-CDD574C98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DFD9D-9F40-F1AC-3851-B79CFCFE2483}"/>
              </a:ext>
            </a:extLst>
          </p:cNvPr>
          <p:cNvSpPr>
            <a:spLocks noGrp="1"/>
          </p:cNvSpPr>
          <p:nvPr>
            <p:ph type="sldNum" sz="quarter" idx="12"/>
          </p:nvPr>
        </p:nvSpPr>
        <p:spPr/>
        <p:txBody>
          <a:bodyPr/>
          <a:lstStyle/>
          <a:p>
            <a:fld id="{8CE03CCE-CC25-48BD-BF2E-7A06D1781CAD}" type="slidenum">
              <a:rPr lang="en-IN" smtClean="0"/>
              <a:t>‹#›</a:t>
            </a:fld>
            <a:endParaRPr lang="en-IN"/>
          </a:p>
        </p:txBody>
      </p:sp>
    </p:spTree>
    <p:extLst>
      <p:ext uri="{BB962C8B-B14F-4D97-AF65-F5344CB8AC3E}">
        <p14:creationId xmlns:p14="http://schemas.microsoft.com/office/powerpoint/2010/main" val="2144639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6394-1B1E-89B3-808E-C40D9EBA2D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00D0B1-7F3D-80F7-8346-48F4230D22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4104C2-C486-422E-DD85-D7ED060EF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9C478F-A08E-8F99-84E3-9CCEBA5E6273}"/>
              </a:ext>
            </a:extLst>
          </p:cNvPr>
          <p:cNvSpPr>
            <a:spLocks noGrp="1"/>
          </p:cNvSpPr>
          <p:nvPr>
            <p:ph type="dt" sz="half" idx="10"/>
          </p:nvPr>
        </p:nvSpPr>
        <p:spPr/>
        <p:txBody>
          <a:bodyPr/>
          <a:lstStyle/>
          <a:p>
            <a:fld id="{CE6D7161-BE32-4755-9E76-09C9A15DCE56}" type="datetimeFigureOut">
              <a:rPr lang="en-IN" smtClean="0"/>
              <a:t>29-08-2023</a:t>
            </a:fld>
            <a:endParaRPr lang="en-IN"/>
          </a:p>
        </p:txBody>
      </p:sp>
      <p:sp>
        <p:nvSpPr>
          <p:cNvPr id="6" name="Footer Placeholder 5">
            <a:extLst>
              <a:ext uri="{FF2B5EF4-FFF2-40B4-BE49-F238E27FC236}">
                <a16:creationId xmlns:a16="http://schemas.microsoft.com/office/drawing/2014/main" id="{55A8E231-DECE-58F2-7585-149C2AB66F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5D3D45-99E9-4AC0-82CC-E38C41FACB4A}"/>
              </a:ext>
            </a:extLst>
          </p:cNvPr>
          <p:cNvSpPr>
            <a:spLocks noGrp="1"/>
          </p:cNvSpPr>
          <p:nvPr>
            <p:ph type="sldNum" sz="quarter" idx="12"/>
          </p:nvPr>
        </p:nvSpPr>
        <p:spPr/>
        <p:txBody>
          <a:bodyPr/>
          <a:lstStyle/>
          <a:p>
            <a:fld id="{8CE03CCE-CC25-48BD-BF2E-7A06D1781CAD}" type="slidenum">
              <a:rPr lang="en-IN" smtClean="0"/>
              <a:t>‹#›</a:t>
            </a:fld>
            <a:endParaRPr lang="en-IN"/>
          </a:p>
        </p:txBody>
      </p:sp>
    </p:spTree>
    <p:extLst>
      <p:ext uri="{BB962C8B-B14F-4D97-AF65-F5344CB8AC3E}">
        <p14:creationId xmlns:p14="http://schemas.microsoft.com/office/powerpoint/2010/main" val="422490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63B7-0AF6-5EA2-EEDC-C6CF3FD0A4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14F20E-1E07-D607-C3FF-E65F92608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848F86-21D9-563D-CC23-B8BDBD5D27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A31199-DB1F-593F-5BB1-9E28D30DC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737E95-AEAD-747B-A140-1A45ACF54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6BFC1F-EB24-C561-8376-F389796293B8}"/>
              </a:ext>
            </a:extLst>
          </p:cNvPr>
          <p:cNvSpPr>
            <a:spLocks noGrp="1"/>
          </p:cNvSpPr>
          <p:nvPr>
            <p:ph type="dt" sz="half" idx="10"/>
          </p:nvPr>
        </p:nvSpPr>
        <p:spPr/>
        <p:txBody>
          <a:bodyPr/>
          <a:lstStyle/>
          <a:p>
            <a:fld id="{CE6D7161-BE32-4755-9E76-09C9A15DCE56}" type="datetimeFigureOut">
              <a:rPr lang="en-IN" smtClean="0"/>
              <a:t>29-08-2023</a:t>
            </a:fld>
            <a:endParaRPr lang="en-IN"/>
          </a:p>
        </p:txBody>
      </p:sp>
      <p:sp>
        <p:nvSpPr>
          <p:cNvPr id="8" name="Footer Placeholder 7">
            <a:extLst>
              <a:ext uri="{FF2B5EF4-FFF2-40B4-BE49-F238E27FC236}">
                <a16:creationId xmlns:a16="http://schemas.microsoft.com/office/drawing/2014/main" id="{00C0355D-9881-A51A-76D6-420012ED33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CA431B-D96C-ABB5-216D-FF5E724C65C3}"/>
              </a:ext>
            </a:extLst>
          </p:cNvPr>
          <p:cNvSpPr>
            <a:spLocks noGrp="1"/>
          </p:cNvSpPr>
          <p:nvPr>
            <p:ph type="sldNum" sz="quarter" idx="12"/>
          </p:nvPr>
        </p:nvSpPr>
        <p:spPr/>
        <p:txBody>
          <a:bodyPr/>
          <a:lstStyle/>
          <a:p>
            <a:fld id="{8CE03CCE-CC25-48BD-BF2E-7A06D1781CAD}" type="slidenum">
              <a:rPr lang="en-IN" smtClean="0"/>
              <a:t>‹#›</a:t>
            </a:fld>
            <a:endParaRPr lang="en-IN"/>
          </a:p>
        </p:txBody>
      </p:sp>
    </p:spTree>
    <p:extLst>
      <p:ext uri="{BB962C8B-B14F-4D97-AF65-F5344CB8AC3E}">
        <p14:creationId xmlns:p14="http://schemas.microsoft.com/office/powerpoint/2010/main" val="94390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CB91-75F4-9C62-4F54-3B0DCE537C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555B80-0CE2-6A07-7F41-C4C09D3A38AC}"/>
              </a:ext>
            </a:extLst>
          </p:cNvPr>
          <p:cNvSpPr>
            <a:spLocks noGrp="1"/>
          </p:cNvSpPr>
          <p:nvPr>
            <p:ph type="dt" sz="half" idx="10"/>
          </p:nvPr>
        </p:nvSpPr>
        <p:spPr/>
        <p:txBody>
          <a:bodyPr/>
          <a:lstStyle/>
          <a:p>
            <a:fld id="{CE6D7161-BE32-4755-9E76-09C9A15DCE56}" type="datetimeFigureOut">
              <a:rPr lang="en-IN" smtClean="0"/>
              <a:t>29-08-2023</a:t>
            </a:fld>
            <a:endParaRPr lang="en-IN"/>
          </a:p>
        </p:txBody>
      </p:sp>
      <p:sp>
        <p:nvSpPr>
          <p:cNvPr id="4" name="Footer Placeholder 3">
            <a:extLst>
              <a:ext uri="{FF2B5EF4-FFF2-40B4-BE49-F238E27FC236}">
                <a16:creationId xmlns:a16="http://schemas.microsoft.com/office/drawing/2014/main" id="{165680A3-E7B4-A67B-7386-9BABD8465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C4C26B-5015-B11F-7415-D0ACA7EF42FD}"/>
              </a:ext>
            </a:extLst>
          </p:cNvPr>
          <p:cNvSpPr>
            <a:spLocks noGrp="1"/>
          </p:cNvSpPr>
          <p:nvPr>
            <p:ph type="sldNum" sz="quarter" idx="12"/>
          </p:nvPr>
        </p:nvSpPr>
        <p:spPr/>
        <p:txBody>
          <a:bodyPr/>
          <a:lstStyle/>
          <a:p>
            <a:fld id="{8CE03CCE-CC25-48BD-BF2E-7A06D1781CAD}" type="slidenum">
              <a:rPr lang="en-IN" smtClean="0"/>
              <a:t>‹#›</a:t>
            </a:fld>
            <a:endParaRPr lang="en-IN"/>
          </a:p>
        </p:txBody>
      </p:sp>
    </p:spTree>
    <p:extLst>
      <p:ext uri="{BB962C8B-B14F-4D97-AF65-F5344CB8AC3E}">
        <p14:creationId xmlns:p14="http://schemas.microsoft.com/office/powerpoint/2010/main" val="34568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E4C3F-6CEE-EB2D-0B47-360F24FCBF78}"/>
              </a:ext>
            </a:extLst>
          </p:cNvPr>
          <p:cNvSpPr>
            <a:spLocks noGrp="1"/>
          </p:cNvSpPr>
          <p:nvPr>
            <p:ph type="dt" sz="half" idx="10"/>
          </p:nvPr>
        </p:nvSpPr>
        <p:spPr/>
        <p:txBody>
          <a:bodyPr/>
          <a:lstStyle/>
          <a:p>
            <a:fld id="{CE6D7161-BE32-4755-9E76-09C9A15DCE56}" type="datetimeFigureOut">
              <a:rPr lang="en-IN" smtClean="0"/>
              <a:t>29-08-2023</a:t>
            </a:fld>
            <a:endParaRPr lang="en-IN"/>
          </a:p>
        </p:txBody>
      </p:sp>
      <p:sp>
        <p:nvSpPr>
          <p:cNvPr id="3" name="Footer Placeholder 2">
            <a:extLst>
              <a:ext uri="{FF2B5EF4-FFF2-40B4-BE49-F238E27FC236}">
                <a16:creationId xmlns:a16="http://schemas.microsoft.com/office/drawing/2014/main" id="{3C8EFACA-4801-0B00-E713-D7E215D799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05B8A4-3DB8-1490-D4DD-75FBB72E13BE}"/>
              </a:ext>
            </a:extLst>
          </p:cNvPr>
          <p:cNvSpPr>
            <a:spLocks noGrp="1"/>
          </p:cNvSpPr>
          <p:nvPr>
            <p:ph type="sldNum" sz="quarter" idx="12"/>
          </p:nvPr>
        </p:nvSpPr>
        <p:spPr/>
        <p:txBody>
          <a:bodyPr/>
          <a:lstStyle/>
          <a:p>
            <a:fld id="{8CE03CCE-CC25-48BD-BF2E-7A06D1781CAD}" type="slidenum">
              <a:rPr lang="en-IN" smtClean="0"/>
              <a:t>‹#›</a:t>
            </a:fld>
            <a:endParaRPr lang="en-IN"/>
          </a:p>
        </p:txBody>
      </p:sp>
    </p:spTree>
    <p:extLst>
      <p:ext uri="{BB962C8B-B14F-4D97-AF65-F5344CB8AC3E}">
        <p14:creationId xmlns:p14="http://schemas.microsoft.com/office/powerpoint/2010/main" val="34299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9535-4F14-33E5-781B-259E29DB3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42EEEA-D60D-CC1E-2F66-07C438D23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D3C028-305D-CA8D-C296-B07128B86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14B6D-54F5-A0D0-1996-DCA15185D7B6}"/>
              </a:ext>
            </a:extLst>
          </p:cNvPr>
          <p:cNvSpPr>
            <a:spLocks noGrp="1"/>
          </p:cNvSpPr>
          <p:nvPr>
            <p:ph type="dt" sz="half" idx="10"/>
          </p:nvPr>
        </p:nvSpPr>
        <p:spPr/>
        <p:txBody>
          <a:bodyPr/>
          <a:lstStyle/>
          <a:p>
            <a:fld id="{CE6D7161-BE32-4755-9E76-09C9A15DCE56}" type="datetimeFigureOut">
              <a:rPr lang="en-IN" smtClean="0"/>
              <a:t>29-08-2023</a:t>
            </a:fld>
            <a:endParaRPr lang="en-IN"/>
          </a:p>
        </p:txBody>
      </p:sp>
      <p:sp>
        <p:nvSpPr>
          <p:cNvPr id="6" name="Footer Placeholder 5">
            <a:extLst>
              <a:ext uri="{FF2B5EF4-FFF2-40B4-BE49-F238E27FC236}">
                <a16:creationId xmlns:a16="http://schemas.microsoft.com/office/drawing/2014/main" id="{777057BA-05F4-E7EC-953A-E960FD114C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1D094-B472-21FE-0ADD-9761D03229E8}"/>
              </a:ext>
            </a:extLst>
          </p:cNvPr>
          <p:cNvSpPr>
            <a:spLocks noGrp="1"/>
          </p:cNvSpPr>
          <p:nvPr>
            <p:ph type="sldNum" sz="quarter" idx="12"/>
          </p:nvPr>
        </p:nvSpPr>
        <p:spPr/>
        <p:txBody>
          <a:bodyPr/>
          <a:lstStyle/>
          <a:p>
            <a:fld id="{8CE03CCE-CC25-48BD-BF2E-7A06D1781CAD}" type="slidenum">
              <a:rPr lang="en-IN" smtClean="0"/>
              <a:t>‹#›</a:t>
            </a:fld>
            <a:endParaRPr lang="en-IN"/>
          </a:p>
        </p:txBody>
      </p:sp>
    </p:spTree>
    <p:extLst>
      <p:ext uri="{BB962C8B-B14F-4D97-AF65-F5344CB8AC3E}">
        <p14:creationId xmlns:p14="http://schemas.microsoft.com/office/powerpoint/2010/main" val="402822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C1EA-20E8-CAE2-C376-E888A5B8E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F01EF2-BCA9-ED40-0CCF-73E4070C2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D8B28E-AF56-3277-1A33-657CE1594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CD992-D1DA-A816-1BD6-74E257BDF59A}"/>
              </a:ext>
            </a:extLst>
          </p:cNvPr>
          <p:cNvSpPr>
            <a:spLocks noGrp="1"/>
          </p:cNvSpPr>
          <p:nvPr>
            <p:ph type="dt" sz="half" idx="10"/>
          </p:nvPr>
        </p:nvSpPr>
        <p:spPr/>
        <p:txBody>
          <a:bodyPr/>
          <a:lstStyle/>
          <a:p>
            <a:fld id="{CE6D7161-BE32-4755-9E76-09C9A15DCE56}" type="datetimeFigureOut">
              <a:rPr lang="en-IN" smtClean="0"/>
              <a:t>29-08-2023</a:t>
            </a:fld>
            <a:endParaRPr lang="en-IN"/>
          </a:p>
        </p:txBody>
      </p:sp>
      <p:sp>
        <p:nvSpPr>
          <p:cNvPr id="6" name="Footer Placeholder 5">
            <a:extLst>
              <a:ext uri="{FF2B5EF4-FFF2-40B4-BE49-F238E27FC236}">
                <a16:creationId xmlns:a16="http://schemas.microsoft.com/office/drawing/2014/main" id="{26816AC0-B3B4-7E1A-1E4C-62386AC48B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351CA6-1E56-45E1-8671-058169388654}"/>
              </a:ext>
            </a:extLst>
          </p:cNvPr>
          <p:cNvSpPr>
            <a:spLocks noGrp="1"/>
          </p:cNvSpPr>
          <p:nvPr>
            <p:ph type="sldNum" sz="quarter" idx="12"/>
          </p:nvPr>
        </p:nvSpPr>
        <p:spPr/>
        <p:txBody>
          <a:bodyPr/>
          <a:lstStyle/>
          <a:p>
            <a:fld id="{8CE03CCE-CC25-48BD-BF2E-7A06D1781CAD}" type="slidenum">
              <a:rPr lang="en-IN" smtClean="0"/>
              <a:t>‹#›</a:t>
            </a:fld>
            <a:endParaRPr lang="en-IN"/>
          </a:p>
        </p:txBody>
      </p:sp>
    </p:spTree>
    <p:extLst>
      <p:ext uri="{BB962C8B-B14F-4D97-AF65-F5344CB8AC3E}">
        <p14:creationId xmlns:p14="http://schemas.microsoft.com/office/powerpoint/2010/main" val="1181674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0C13D-F0A6-8D5B-D52B-CB2779B0E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F33633-8316-4F92-0530-276D20752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2B81E3-5AC2-93DB-F3F8-7A24F16D61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D7161-BE32-4755-9E76-09C9A15DCE56}" type="datetimeFigureOut">
              <a:rPr lang="en-IN" smtClean="0"/>
              <a:t>29-08-2023</a:t>
            </a:fld>
            <a:endParaRPr lang="en-IN"/>
          </a:p>
        </p:txBody>
      </p:sp>
      <p:sp>
        <p:nvSpPr>
          <p:cNvPr id="5" name="Footer Placeholder 4">
            <a:extLst>
              <a:ext uri="{FF2B5EF4-FFF2-40B4-BE49-F238E27FC236}">
                <a16:creationId xmlns:a16="http://schemas.microsoft.com/office/drawing/2014/main" id="{0EB55AFC-73A7-D43B-9A9E-C40489808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F0F982-42BD-DBAE-3565-D21162C4E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03CCE-CC25-48BD-BF2E-7A06D1781CAD}" type="slidenum">
              <a:rPr lang="en-IN" smtClean="0"/>
              <a:t>‹#›</a:t>
            </a:fld>
            <a:endParaRPr lang="en-IN"/>
          </a:p>
        </p:txBody>
      </p:sp>
    </p:spTree>
    <p:extLst>
      <p:ext uri="{BB962C8B-B14F-4D97-AF65-F5344CB8AC3E}">
        <p14:creationId xmlns:p14="http://schemas.microsoft.com/office/powerpoint/2010/main" val="92089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69C8-A53B-09E0-34E4-BDD83C9DD509}"/>
              </a:ext>
            </a:extLst>
          </p:cNvPr>
          <p:cNvSpPr>
            <a:spLocks noGrp="1"/>
          </p:cNvSpPr>
          <p:nvPr>
            <p:ph type="ctrTitle"/>
          </p:nvPr>
        </p:nvSpPr>
        <p:spPr/>
        <p:txBody>
          <a:bodyPr>
            <a:normAutofit fontScale="90000"/>
          </a:bodyPr>
          <a:lstStyle/>
          <a:p>
            <a:r>
              <a:rPr lang="en-IN" b="1" dirty="0" err="1"/>
              <a:t>moov</a:t>
            </a:r>
            <a:br>
              <a:rPr lang="en-IN" dirty="0"/>
            </a:br>
            <a:r>
              <a:rPr lang="en-IN" dirty="0"/>
              <a:t>Detect Bad Roads using ML(CNN)</a:t>
            </a:r>
          </a:p>
        </p:txBody>
      </p:sp>
      <p:sp>
        <p:nvSpPr>
          <p:cNvPr id="3" name="Subtitle 2">
            <a:extLst>
              <a:ext uri="{FF2B5EF4-FFF2-40B4-BE49-F238E27FC236}">
                <a16:creationId xmlns:a16="http://schemas.microsoft.com/office/drawing/2014/main" id="{A6E0BA5C-F66A-C691-9AE7-851486EE3D2E}"/>
              </a:ext>
            </a:extLst>
          </p:cNvPr>
          <p:cNvSpPr>
            <a:spLocks noGrp="1"/>
          </p:cNvSpPr>
          <p:nvPr>
            <p:ph type="subTitle" idx="1"/>
          </p:nvPr>
        </p:nvSpPr>
        <p:spPr/>
        <p:txBody>
          <a:bodyPr/>
          <a:lstStyle/>
          <a:p>
            <a:r>
              <a:rPr lang="en-IN" dirty="0" err="1"/>
              <a:t>Streetsmart</a:t>
            </a:r>
            <a:r>
              <a:rPr lang="en-IN" dirty="0"/>
              <a:t> Hackathon – Data Driven Road Safety and Mobility</a:t>
            </a:r>
          </a:p>
        </p:txBody>
      </p:sp>
    </p:spTree>
    <p:extLst>
      <p:ext uri="{BB962C8B-B14F-4D97-AF65-F5344CB8AC3E}">
        <p14:creationId xmlns:p14="http://schemas.microsoft.com/office/powerpoint/2010/main" val="288529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863F-222D-8E64-C659-A7840123F49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489746E-3580-4FF0-0D89-4AD379B76516}"/>
              </a:ext>
            </a:extLst>
          </p:cNvPr>
          <p:cNvSpPr>
            <a:spLocks noGrp="1"/>
          </p:cNvSpPr>
          <p:nvPr>
            <p:ph idx="1"/>
          </p:nvPr>
        </p:nvSpPr>
        <p:spPr/>
        <p:txBody>
          <a:bodyPr>
            <a:normAutofit/>
          </a:bodyPr>
          <a:lstStyle/>
          <a:p>
            <a:pPr marL="0" indent="0">
              <a:buNone/>
            </a:pPr>
            <a:endParaRPr lang="en-US" sz="2000" b="0" i="0" dirty="0">
              <a:effectLst/>
              <a:latin typeface="+mj-lt"/>
            </a:endParaRPr>
          </a:p>
          <a:p>
            <a:pPr marL="0" indent="0">
              <a:buNone/>
            </a:pPr>
            <a:endParaRPr lang="en-US" sz="2000" dirty="0">
              <a:latin typeface="+mj-lt"/>
            </a:endParaRPr>
          </a:p>
          <a:p>
            <a:pPr marL="0" indent="0">
              <a:buNone/>
            </a:pPr>
            <a:r>
              <a:rPr lang="en-US" sz="2000" b="0" i="0" dirty="0">
                <a:effectLst/>
                <a:latin typeface="+mj-lt"/>
              </a:rPr>
              <a:t>As the project evolves, ongoing collaboration with stakeholders will be key to refining the system's accuracy, expanding its capabilities, and enhancing its overall impact. The successful implementation of the Pothole Detection System not only exemplifies the power of machine learning to address practical challenges but also underscores the potential of technology to transform our everyday experiences for the better. With continued innovation and support, this system could set the standard for proactive road maintenance, contributing to a safer and more efficient transportation ecosystem.</a:t>
            </a:r>
            <a:endParaRPr lang="en-IN" sz="2000" dirty="0">
              <a:latin typeface="+mj-lt"/>
            </a:endParaRPr>
          </a:p>
        </p:txBody>
      </p:sp>
    </p:spTree>
    <p:extLst>
      <p:ext uri="{BB962C8B-B14F-4D97-AF65-F5344CB8AC3E}">
        <p14:creationId xmlns:p14="http://schemas.microsoft.com/office/powerpoint/2010/main" val="397597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7021-8A98-AA09-4660-F161B85579BD}"/>
              </a:ext>
            </a:extLst>
          </p:cNvPr>
          <p:cNvSpPr>
            <a:spLocks noGrp="1"/>
          </p:cNvSpPr>
          <p:nvPr>
            <p:ph type="title"/>
          </p:nvPr>
        </p:nvSpPr>
        <p:spPr/>
        <p:txBody>
          <a:bodyPr/>
          <a:lstStyle/>
          <a:p>
            <a:r>
              <a:rPr lang="en-IN" dirty="0"/>
              <a:t>What problems do potholes and bad road-infra pose?</a:t>
            </a:r>
          </a:p>
        </p:txBody>
      </p:sp>
      <p:sp>
        <p:nvSpPr>
          <p:cNvPr id="3" name="Content Placeholder 2">
            <a:extLst>
              <a:ext uri="{FF2B5EF4-FFF2-40B4-BE49-F238E27FC236}">
                <a16:creationId xmlns:a16="http://schemas.microsoft.com/office/drawing/2014/main" id="{55D0163E-06B8-B355-E5BC-B241B9A04D1B}"/>
              </a:ext>
            </a:extLst>
          </p:cNvPr>
          <p:cNvSpPr>
            <a:spLocks noGrp="1"/>
          </p:cNvSpPr>
          <p:nvPr>
            <p:ph idx="1"/>
          </p:nvPr>
        </p:nvSpPr>
        <p:spPr/>
        <p:txBody>
          <a:bodyPr/>
          <a:lstStyle/>
          <a:p>
            <a:endParaRPr lang="en-US" sz="2000" dirty="0">
              <a:latin typeface="+mj-lt"/>
            </a:endParaRPr>
          </a:p>
          <a:p>
            <a:r>
              <a:rPr lang="en-US" sz="2000" dirty="0">
                <a:latin typeface="+mj-lt"/>
              </a:rPr>
              <a:t>T</a:t>
            </a:r>
            <a:r>
              <a:rPr lang="en-US" sz="2000" b="0" i="0" dirty="0">
                <a:effectLst/>
                <a:latin typeface="+mj-lt"/>
              </a:rPr>
              <a:t>he deteriorating condition of road infrastructure due to the presence of potholes has become a pressing concern in urban and rural areas alike. Potholes, which result from a combination of factors such as weathering, heavy traffic, and inadequate maintenance, pose significant risks to public safety, traffic-jams, vehicular integrity, and the overall quality of transportation systems.</a:t>
            </a:r>
          </a:p>
          <a:p>
            <a:r>
              <a:rPr lang="en-US" sz="2000" b="0" i="0" dirty="0">
                <a:effectLst/>
                <a:latin typeface="+mj-lt"/>
              </a:rPr>
              <a:t>The lack of timely identification and effective repair of potholes has led to increased accidents, vehicle damage, traffic congestion, and elevated maintenance costs for both local authorities and vehicle owners.</a:t>
            </a:r>
          </a:p>
          <a:p>
            <a:pPr marL="0" indent="0">
              <a:buNone/>
            </a:pPr>
            <a:endParaRPr lang="en-US" sz="2000" dirty="0">
              <a:latin typeface="+mj-lt"/>
            </a:endParaRPr>
          </a:p>
          <a:p>
            <a:pPr marL="0" indent="0">
              <a:buNone/>
            </a:pPr>
            <a:r>
              <a:rPr lang="en-US" sz="2000" b="0" i="1" dirty="0">
                <a:effectLst/>
                <a:latin typeface="+mj-lt"/>
              </a:rPr>
              <a:t>Addressing the issue of potholes requires innovative and sustainable solutions that encompass efficient detection methods, timely repairs, and long-lasting road construction practices to ensure safer and more resilient road networks for the community.</a:t>
            </a:r>
            <a:endParaRPr lang="en-IN" sz="2000" i="1" dirty="0">
              <a:latin typeface="+mj-lt"/>
            </a:endParaRPr>
          </a:p>
        </p:txBody>
      </p:sp>
    </p:spTree>
    <p:extLst>
      <p:ext uri="{BB962C8B-B14F-4D97-AF65-F5344CB8AC3E}">
        <p14:creationId xmlns:p14="http://schemas.microsoft.com/office/powerpoint/2010/main" val="186751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6083-5324-7A8F-688E-A4B053F532CF}"/>
              </a:ext>
            </a:extLst>
          </p:cNvPr>
          <p:cNvSpPr>
            <a:spLocks noGrp="1"/>
          </p:cNvSpPr>
          <p:nvPr>
            <p:ph type="title"/>
          </p:nvPr>
        </p:nvSpPr>
        <p:spPr/>
        <p:txBody>
          <a:bodyPr/>
          <a:lstStyle/>
          <a:p>
            <a:r>
              <a:rPr lang="en-IN" dirty="0"/>
              <a:t>How </a:t>
            </a:r>
            <a:r>
              <a:rPr lang="en-IN" dirty="0" err="1"/>
              <a:t>moov</a:t>
            </a:r>
            <a:r>
              <a:rPr lang="en-IN" dirty="0"/>
              <a:t> plans to resolve this issue?</a:t>
            </a:r>
          </a:p>
        </p:txBody>
      </p:sp>
      <p:sp>
        <p:nvSpPr>
          <p:cNvPr id="3" name="Content Placeholder 2">
            <a:extLst>
              <a:ext uri="{FF2B5EF4-FFF2-40B4-BE49-F238E27FC236}">
                <a16:creationId xmlns:a16="http://schemas.microsoft.com/office/drawing/2014/main" id="{376AE6ED-1819-63B9-3C1B-64589B7869E2}"/>
              </a:ext>
            </a:extLst>
          </p:cNvPr>
          <p:cNvSpPr>
            <a:spLocks noGrp="1"/>
          </p:cNvSpPr>
          <p:nvPr>
            <p:ph idx="1"/>
          </p:nvPr>
        </p:nvSpPr>
        <p:spPr/>
        <p:txBody>
          <a:bodyPr>
            <a:normAutofit/>
          </a:bodyPr>
          <a:lstStyle/>
          <a:p>
            <a:pPr marL="0" indent="0">
              <a:buNone/>
            </a:pPr>
            <a:r>
              <a:rPr lang="en-US" sz="1800" b="0" i="0" dirty="0">
                <a:effectLst/>
                <a:latin typeface="+mj-lt"/>
              </a:rPr>
              <a:t>The Pothole Detection System is an innovative machine learning project aimed at automatically identifying and classifying potholes on roads. The system utilizes computer vision techniques and deep learning algorithms to analyze images, videos and variations captured by </a:t>
            </a:r>
            <a:r>
              <a:rPr lang="en-US" sz="1800" b="0" i="0" dirty="0">
                <a:effectLst/>
                <a:highlight>
                  <a:srgbClr val="FFFF00"/>
                </a:highlight>
                <a:latin typeface="+mj-lt"/>
              </a:rPr>
              <a:t>sensors and cameras installed on vehicles or fixed locations</a:t>
            </a:r>
            <a:r>
              <a:rPr lang="en-US" sz="1800" b="0" i="0" dirty="0">
                <a:effectLst/>
                <a:latin typeface="+mj-lt"/>
              </a:rPr>
              <a:t>. Using vehicle cameras and </a:t>
            </a:r>
            <a:r>
              <a:rPr lang="en-US" sz="1800" dirty="0">
                <a:latin typeface="+mj-lt"/>
              </a:rPr>
              <a:t>sensors </a:t>
            </a:r>
            <a:r>
              <a:rPr lang="en-US" sz="1800" b="0" i="0" dirty="0">
                <a:effectLst/>
                <a:latin typeface="+mj-lt"/>
              </a:rPr>
              <a:t>helps in saving cost.</a:t>
            </a:r>
          </a:p>
          <a:p>
            <a:pPr marL="0" indent="0">
              <a:buNone/>
            </a:pPr>
            <a:r>
              <a:rPr lang="en-US" sz="1800" b="1" dirty="0">
                <a:latin typeface="+mj-lt"/>
              </a:rPr>
              <a:t>Key Features:</a:t>
            </a:r>
          </a:p>
          <a:p>
            <a:pPr marL="342900" indent="-342900">
              <a:buFont typeface="+mj-lt"/>
              <a:buAutoNum type="arabicPeriod"/>
            </a:pPr>
            <a:r>
              <a:rPr lang="en-US" sz="1600" b="0" i="0" dirty="0">
                <a:effectLst/>
                <a:latin typeface="+mj-lt"/>
              </a:rPr>
              <a:t>Data Collection: A dataset comprising images of road surfaces is collected from various sources, including vehicle-mounted cameras(</a:t>
            </a:r>
            <a:r>
              <a:rPr lang="en-US" sz="1600" b="0" i="0" dirty="0" err="1">
                <a:effectLst/>
                <a:latin typeface="+mj-lt"/>
              </a:rPr>
              <a:t>eg</a:t>
            </a:r>
            <a:r>
              <a:rPr lang="en-US" sz="1600" b="0" i="0" dirty="0">
                <a:effectLst/>
                <a:latin typeface="+mj-lt"/>
              </a:rPr>
              <a:t>: parking cams, dashcams and sensors) and traffic monitoring cameras. The dataset is annotated to label potholes and non-pothole regions.</a:t>
            </a:r>
            <a:endParaRPr lang="en-IN" sz="1600" b="1" dirty="0">
              <a:latin typeface="+mj-lt"/>
            </a:endParaRPr>
          </a:p>
          <a:p>
            <a:pPr marL="342900" indent="-342900">
              <a:buFont typeface="+mj-lt"/>
              <a:buAutoNum type="arabicPeriod"/>
            </a:pPr>
            <a:r>
              <a:rPr lang="en-US" sz="1600" b="0" i="0" dirty="0">
                <a:effectLst/>
                <a:latin typeface="+mj-lt"/>
              </a:rPr>
              <a:t>Real-time Detection: To facilitate real-time applications, the system is optimized for efficient processing. The model can be deployed on edge devices or embedded within vehicles, enabling immediate detection of potholes as the vehicle traverses the road.</a:t>
            </a:r>
          </a:p>
          <a:p>
            <a:pPr marL="342900" indent="-342900">
              <a:buFont typeface="+mj-lt"/>
              <a:buAutoNum type="arabicPeriod"/>
            </a:pPr>
            <a:r>
              <a:rPr lang="en-US" sz="1600" b="0" i="0" dirty="0">
                <a:effectLst/>
                <a:latin typeface="+mj-lt"/>
              </a:rPr>
              <a:t>Alerts and Reporting: When a pothole is detected by say more than 100 vehicles(sample figure, actual can differ) in an hour, the system will trigger alerts for the driver, road maintenance teams, or local authorities. Additionally, the system will generate report with information about pothole location.</a:t>
            </a:r>
            <a:endParaRPr lang="en-US" sz="1600" b="1" dirty="0">
              <a:latin typeface="+mj-lt"/>
            </a:endParaRPr>
          </a:p>
        </p:txBody>
      </p:sp>
    </p:spTree>
    <p:extLst>
      <p:ext uri="{BB962C8B-B14F-4D97-AF65-F5344CB8AC3E}">
        <p14:creationId xmlns:p14="http://schemas.microsoft.com/office/powerpoint/2010/main" val="172616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3DDB-1CF9-6737-FC61-AF8D067D9F82}"/>
              </a:ext>
            </a:extLst>
          </p:cNvPr>
          <p:cNvSpPr>
            <a:spLocks noGrp="1"/>
          </p:cNvSpPr>
          <p:nvPr>
            <p:ph type="title"/>
          </p:nvPr>
        </p:nvSpPr>
        <p:spPr/>
        <p:txBody>
          <a:bodyPr/>
          <a:lstStyle/>
          <a:p>
            <a:r>
              <a:rPr lang="en-IN" dirty="0"/>
              <a:t>Benefits</a:t>
            </a:r>
          </a:p>
        </p:txBody>
      </p:sp>
      <p:sp>
        <p:nvSpPr>
          <p:cNvPr id="7" name="Content Placeholder 6">
            <a:extLst>
              <a:ext uri="{FF2B5EF4-FFF2-40B4-BE49-F238E27FC236}">
                <a16:creationId xmlns:a16="http://schemas.microsoft.com/office/drawing/2014/main" id="{BCE61A34-622F-072C-0541-09EC92552CED}"/>
              </a:ext>
            </a:extLst>
          </p:cNvPr>
          <p:cNvSpPr>
            <a:spLocks noGrp="1"/>
          </p:cNvSpPr>
          <p:nvPr>
            <p:ph idx="1"/>
          </p:nvPr>
        </p:nvSpPr>
        <p:spPr/>
        <p:txBody>
          <a:bodyPr>
            <a:normAutofit/>
          </a:bodyPr>
          <a:lstStyle/>
          <a:p>
            <a:pPr algn="l">
              <a:buFont typeface="Arial" panose="020B0604020202020204" pitchFamily="34" charset="0"/>
              <a:buChar char="•"/>
            </a:pPr>
            <a:r>
              <a:rPr lang="en-US" sz="2000" b="0" i="0" dirty="0">
                <a:effectLst/>
                <a:latin typeface="+mj-lt"/>
              </a:rPr>
              <a:t>Enhanced Road Safety: Swift identification of potholes helps prevent accidents, vehicle damage, and discomfort to passengers.</a:t>
            </a:r>
          </a:p>
          <a:p>
            <a:pPr algn="l">
              <a:buFont typeface="Arial" panose="020B0604020202020204" pitchFamily="34" charset="0"/>
              <a:buChar char="•"/>
            </a:pPr>
            <a:r>
              <a:rPr lang="en-US" sz="2000" b="0" i="0" dirty="0">
                <a:effectLst/>
                <a:latin typeface="+mj-lt"/>
              </a:rPr>
              <a:t>Efficient Maintenance: Local authorities can prioritize and plan road repair activities based on real-time data.</a:t>
            </a:r>
          </a:p>
          <a:p>
            <a:pPr algn="l">
              <a:buFont typeface="Arial" panose="020B0604020202020204" pitchFamily="34" charset="0"/>
              <a:buChar char="•"/>
            </a:pPr>
            <a:r>
              <a:rPr lang="en-US" sz="2000" b="0" i="0" dirty="0">
                <a:effectLst/>
                <a:latin typeface="+mj-lt"/>
              </a:rPr>
              <a:t>Cost Savings: Timely repairs and reduced vehicle damage lead to cost savings for both drivers and road maintenance departments.</a:t>
            </a:r>
          </a:p>
          <a:p>
            <a:pPr algn="l">
              <a:buFont typeface="Arial" panose="020B0604020202020204" pitchFamily="34" charset="0"/>
              <a:buChar char="•"/>
            </a:pPr>
            <a:r>
              <a:rPr lang="en-US" sz="2000" b="0" i="0" dirty="0">
                <a:effectLst/>
                <a:latin typeface="+mj-lt"/>
              </a:rPr>
              <a:t>Data-driven Insights: Aggregated data on pothole occurrences can be analyzed to identify trends and patterns for proactive road maintenance.</a:t>
            </a:r>
          </a:p>
          <a:p>
            <a:pPr marL="0" indent="0">
              <a:buNone/>
            </a:pPr>
            <a:endParaRPr lang="en-IN" sz="2000" dirty="0">
              <a:latin typeface="+mj-lt"/>
            </a:endParaRPr>
          </a:p>
        </p:txBody>
      </p:sp>
    </p:spTree>
    <p:extLst>
      <p:ext uri="{BB962C8B-B14F-4D97-AF65-F5344CB8AC3E}">
        <p14:creationId xmlns:p14="http://schemas.microsoft.com/office/powerpoint/2010/main" val="210999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F504-F72F-9D38-6AD4-72A1D2F90CC7}"/>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C7EE73FE-4C3D-FE2D-6A3A-E4AEA9967F7C}"/>
              </a:ext>
            </a:extLst>
          </p:cNvPr>
          <p:cNvSpPr>
            <a:spLocks noGrp="1"/>
          </p:cNvSpPr>
          <p:nvPr>
            <p:ph idx="1"/>
          </p:nvPr>
        </p:nvSpPr>
        <p:spPr/>
        <p:txBody>
          <a:bodyPr>
            <a:normAutofit fontScale="92500" lnSpcReduction="20000"/>
          </a:bodyPr>
          <a:lstStyle/>
          <a:p>
            <a:pPr marL="0" indent="0">
              <a:buNone/>
            </a:pPr>
            <a:r>
              <a:rPr lang="en-IN" sz="2000" dirty="0"/>
              <a:t>We plan to save short recordings, scan those and if a bad-road is identified then save the location locally. </a:t>
            </a:r>
          </a:p>
          <a:p>
            <a:pPr marL="0" indent="0">
              <a:buNone/>
            </a:pPr>
            <a:r>
              <a:rPr lang="en-IN" sz="2000" dirty="0"/>
              <a:t>When the vehicle is connected to the internet then these details can be saved in the cloud. </a:t>
            </a:r>
          </a:p>
          <a:p>
            <a:pPr marL="0" indent="0">
              <a:buNone/>
            </a:pPr>
            <a:r>
              <a:rPr lang="en-IN" sz="2000" dirty="0"/>
              <a:t>To optimize storage we can clear recordings, local data from the vehicle/device and after the status is changed to “fixed” then from cloud storage too and only keeping some meta-data and data snapshots.</a:t>
            </a:r>
          </a:p>
          <a:p>
            <a:pPr marL="0" indent="0">
              <a:buNone/>
            </a:pPr>
            <a:r>
              <a:rPr lang="en-IN" sz="2000" dirty="0"/>
              <a:t>Example: </a:t>
            </a:r>
          </a:p>
          <a:p>
            <a:pPr marL="0" indent="0">
              <a:buNone/>
            </a:pPr>
            <a:r>
              <a:rPr lang="en-US" sz="1700" dirty="0"/>
              <a:t>{</a:t>
            </a:r>
          </a:p>
          <a:p>
            <a:pPr marL="0" indent="0">
              <a:buNone/>
            </a:pPr>
            <a:r>
              <a:rPr lang="en-US" sz="1700" dirty="0"/>
              <a:t>        "latitude": </a:t>
            </a:r>
            <a:r>
              <a:rPr lang="en-US" sz="1700" dirty="0" err="1"/>
              <a:t>lat</a:t>
            </a:r>
            <a:r>
              <a:rPr lang="en-US" sz="1700" dirty="0"/>
              <a:t>,</a:t>
            </a:r>
          </a:p>
          <a:p>
            <a:pPr marL="0" indent="0">
              <a:buNone/>
            </a:pPr>
            <a:r>
              <a:rPr lang="en-US" sz="1700" dirty="0"/>
              <a:t>        "longitude": long,</a:t>
            </a:r>
          </a:p>
          <a:p>
            <a:pPr marL="0" indent="0">
              <a:buNone/>
            </a:pPr>
            <a:r>
              <a:rPr lang="en-US" sz="1700" dirty="0"/>
              <a:t>        "</a:t>
            </a:r>
            <a:r>
              <a:rPr lang="en-US" sz="1700" dirty="0" err="1"/>
              <a:t>road_condition":prediction</a:t>
            </a:r>
            <a:r>
              <a:rPr lang="en-US" sz="1700" dirty="0"/>
              <a:t>,</a:t>
            </a:r>
          </a:p>
          <a:p>
            <a:pPr marL="0" indent="0">
              <a:buNone/>
            </a:pPr>
            <a:r>
              <a:rPr lang="en-US" sz="1700" dirty="0"/>
              <a:t>        "vehicle_registration_number":1234,  // for compliance</a:t>
            </a:r>
          </a:p>
          <a:p>
            <a:pPr marL="0" indent="0">
              <a:buNone/>
            </a:pPr>
            <a:r>
              <a:rPr lang="en-US" sz="1700" dirty="0"/>
              <a:t>        "area": </a:t>
            </a:r>
            <a:r>
              <a:rPr lang="en-US" sz="1700" dirty="0" err="1"/>
              <a:t>addr</a:t>
            </a:r>
            <a:r>
              <a:rPr lang="en-US" sz="1700" dirty="0"/>
              <a:t>,</a:t>
            </a:r>
          </a:p>
          <a:p>
            <a:pPr marL="0" indent="0">
              <a:buNone/>
            </a:pPr>
            <a:r>
              <a:rPr lang="en-US" sz="1700" dirty="0"/>
              <a:t>        "</a:t>
            </a:r>
            <a:r>
              <a:rPr lang="en-US" sz="1700" dirty="0" err="1"/>
              <a:t>area_type</a:t>
            </a:r>
            <a:r>
              <a:rPr lang="en-US" sz="1700" dirty="0"/>
              <a:t>": "urban", // Needs to be classified from a saved </a:t>
            </a:r>
            <a:r>
              <a:rPr lang="en-US" sz="1700" dirty="0" err="1"/>
              <a:t>registery</a:t>
            </a:r>
            <a:endParaRPr lang="en-US" sz="1700" dirty="0"/>
          </a:p>
          <a:p>
            <a:pPr marL="0" indent="0">
              <a:buNone/>
            </a:pPr>
            <a:r>
              <a:rPr lang="en-US" sz="1700" dirty="0"/>
              <a:t>        "</a:t>
            </a:r>
            <a:r>
              <a:rPr lang="en-US" sz="1700" dirty="0" err="1"/>
              <a:t>time_of_capture</a:t>
            </a:r>
            <a:r>
              <a:rPr lang="en-US" sz="1700" dirty="0"/>
              <a:t>": </a:t>
            </a:r>
            <a:r>
              <a:rPr lang="en-US" sz="1700" dirty="0" err="1"/>
              <a:t>time.time</a:t>
            </a:r>
            <a:r>
              <a:rPr lang="en-US" sz="1700" dirty="0"/>
              <a:t>()</a:t>
            </a:r>
          </a:p>
          <a:p>
            <a:pPr marL="0" indent="0">
              <a:buNone/>
            </a:pPr>
            <a:r>
              <a:rPr lang="en-US" sz="1700" dirty="0"/>
              <a:t>    }</a:t>
            </a:r>
            <a:endParaRPr lang="en-IN" sz="1700" dirty="0"/>
          </a:p>
        </p:txBody>
      </p:sp>
    </p:spTree>
    <p:extLst>
      <p:ext uri="{BB962C8B-B14F-4D97-AF65-F5344CB8AC3E}">
        <p14:creationId xmlns:p14="http://schemas.microsoft.com/office/powerpoint/2010/main" val="395114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EE4C-664B-C1A2-CD9C-8EF39519576E}"/>
              </a:ext>
            </a:extLst>
          </p:cNvPr>
          <p:cNvSpPr>
            <a:spLocks noGrp="1"/>
          </p:cNvSpPr>
          <p:nvPr>
            <p:ph type="title"/>
          </p:nvPr>
        </p:nvSpPr>
        <p:spPr/>
        <p:txBody>
          <a:bodyPr/>
          <a:lstStyle/>
          <a:p>
            <a:r>
              <a:rPr lang="en-IN" dirty="0"/>
              <a:t>Architecture contd.</a:t>
            </a:r>
          </a:p>
        </p:txBody>
      </p:sp>
      <p:pic>
        <p:nvPicPr>
          <p:cNvPr id="13" name="Content Placeholder 12">
            <a:extLst>
              <a:ext uri="{FF2B5EF4-FFF2-40B4-BE49-F238E27FC236}">
                <a16:creationId xmlns:a16="http://schemas.microsoft.com/office/drawing/2014/main" id="{FAD92245-B0C3-C65B-2385-2B0B512F0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612" y="1948656"/>
            <a:ext cx="8486775" cy="4105275"/>
          </a:xfrm>
        </p:spPr>
      </p:pic>
    </p:spTree>
    <p:extLst>
      <p:ext uri="{BB962C8B-B14F-4D97-AF65-F5344CB8AC3E}">
        <p14:creationId xmlns:p14="http://schemas.microsoft.com/office/powerpoint/2010/main" val="210152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B70F-79B6-3A14-6D81-95AD4942A420}"/>
              </a:ext>
            </a:extLst>
          </p:cNvPr>
          <p:cNvSpPr>
            <a:spLocks noGrp="1"/>
          </p:cNvSpPr>
          <p:nvPr>
            <p:ph type="title"/>
          </p:nvPr>
        </p:nvSpPr>
        <p:spPr/>
        <p:txBody>
          <a:bodyPr/>
          <a:lstStyle/>
          <a:p>
            <a:r>
              <a:rPr lang="en-IN" dirty="0"/>
              <a:t>The Real talk</a:t>
            </a:r>
          </a:p>
        </p:txBody>
      </p:sp>
      <p:sp>
        <p:nvSpPr>
          <p:cNvPr id="3" name="Content Placeholder 2">
            <a:extLst>
              <a:ext uri="{FF2B5EF4-FFF2-40B4-BE49-F238E27FC236}">
                <a16:creationId xmlns:a16="http://schemas.microsoft.com/office/drawing/2014/main" id="{7B3BF5B3-2B6A-8A14-E7F4-D7CEDDB51908}"/>
              </a:ext>
            </a:extLst>
          </p:cNvPr>
          <p:cNvSpPr>
            <a:spLocks noGrp="1"/>
          </p:cNvSpPr>
          <p:nvPr>
            <p:ph idx="1"/>
          </p:nvPr>
        </p:nvSpPr>
        <p:spPr/>
        <p:txBody>
          <a:bodyPr>
            <a:normAutofit/>
          </a:bodyPr>
          <a:lstStyle/>
          <a:p>
            <a:pPr marL="0" indent="0">
              <a:buNone/>
            </a:pPr>
            <a:r>
              <a:rPr lang="en-US" sz="1600" b="0" i="0" dirty="0">
                <a:solidFill>
                  <a:srgbClr val="222222"/>
                </a:solidFill>
                <a:effectLst/>
                <a:latin typeface="+mj-lt"/>
              </a:rPr>
              <a:t>Every year around 3,597 people die due to potholes. More than 30% of people die due to potholes. The Ministry of Road Transport and Highways provided figures that over 9300 deaths, 25000 injured in the last three years due to potholes and more than 25,000 people are getting injured due to potholes. But still, it is not taken as a serious issue in India. Still, potholes are getting originated.</a:t>
            </a:r>
          </a:p>
          <a:p>
            <a:pPr marL="0" indent="0">
              <a:buNone/>
            </a:pPr>
            <a:r>
              <a:rPr lang="en-US" sz="1600" b="0" u="none" strike="noStrike" dirty="0">
                <a:effectLst/>
                <a:latin typeface="+mj-lt"/>
              </a:rPr>
              <a:t>The government said total 4,775 and 3,564 accidents occurred in the years 2019 and 2020, respectively, due to potholes. – </a:t>
            </a:r>
            <a:r>
              <a:rPr lang="en-US" sz="1600" b="0" u="none" strike="noStrike" dirty="0" err="1">
                <a:effectLst/>
                <a:latin typeface="+mj-lt"/>
              </a:rPr>
              <a:t>livemint</a:t>
            </a:r>
            <a:endParaRPr lang="en-US" sz="1600" b="0" u="none" strike="noStrike" dirty="0">
              <a:effectLst/>
              <a:latin typeface="+mj-lt"/>
            </a:endParaRPr>
          </a:p>
          <a:p>
            <a:pPr marL="0" indent="0">
              <a:buNone/>
            </a:pPr>
            <a:endParaRPr lang="en-US" sz="1600" dirty="0">
              <a:latin typeface="+mj-lt"/>
            </a:endParaRPr>
          </a:p>
          <a:p>
            <a:pPr marL="0" indent="0">
              <a:buNone/>
            </a:pPr>
            <a:endParaRPr lang="en-US" sz="1600" dirty="0">
              <a:latin typeface="+mj-lt"/>
            </a:endParaRPr>
          </a:p>
          <a:p>
            <a:pPr marL="0" indent="0">
              <a:buNone/>
            </a:pPr>
            <a:endParaRPr lang="en-IN" sz="1600" dirty="0">
              <a:latin typeface="+mj-lt"/>
            </a:endParaRPr>
          </a:p>
        </p:txBody>
      </p:sp>
      <p:pic>
        <p:nvPicPr>
          <p:cNvPr id="5" name="Picture 4">
            <a:extLst>
              <a:ext uri="{FF2B5EF4-FFF2-40B4-BE49-F238E27FC236}">
                <a16:creationId xmlns:a16="http://schemas.microsoft.com/office/drawing/2014/main" id="{B3386FBC-9589-4919-E80F-D4A4CF7C4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895" y="3105805"/>
            <a:ext cx="5458430" cy="3443375"/>
          </a:xfrm>
          <a:prstGeom prst="rect">
            <a:avLst/>
          </a:prstGeom>
        </p:spPr>
      </p:pic>
    </p:spTree>
    <p:extLst>
      <p:ext uri="{BB962C8B-B14F-4D97-AF65-F5344CB8AC3E}">
        <p14:creationId xmlns:p14="http://schemas.microsoft.com/office/powerpoint/2010/main" val="2959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DB4C-8CA5-E4EB-A98B-83AA209B1C42}"/>
              </a:ext>
            </a:extLst>
          </p:cNvPr>
          <p:cNvSpPr>
            <a:spLocks noGrp="1"/>
          </p:cNvSpPr>
          <p:nvPr>
            <p:ph type="title"/>
          </p:nvPr>
        </p:nvSpPr>
        <p:spPr/>
        <p:txBody>
          <a:bodyPr/>
          <a:lstStyle/>
          <a:p>
            <a:r>
              <a:rPr lang="en-IN" dirty="0"/>
              <a:t>What’s next?</a:t>
            </a:r>
          </a:p>
        </p:txBody>
      </p:sp>
      <p:sp>
        <p:nvSpPr>
          <p:cNvPr id="3" name="Content Placeholder 2">
            <a:extLst>
              <a:ext uri="{FF2B5EF4-FFF2-40B4-BE49-F238E27FC236}">
                <a16:creationId xmlns:a16="http://schemas.microsoft.com/office/drawing/2014/main" id="{28B82A7D-6BCD-5786-6EE9-7A5042644BD0}"/>
              </a:ext>
            </a:extLst>
          </p:cNvPr>
          <p:cNvSpPr>
            <a:spLocks noGrp="1"/>
          </p:cNvSpPr>
          <p:nvPr>
            <p:ph idx="1"/>
          </p:nvPr>
        </p:nvSpPr>
        <p:spPr/>
        <p:txBody>
          <a:bodyPr>
            <a:normAutofit/>
          </a:bodyPr>
          <a:lstStyle/>
          <a:p>
            <a:pPr marL="0" indent="0">
              <a:buNone/>
            </a:pPr>
            <a:r>
              <a:rPr lang="en-IN" sz="1800" dirty="0"/>
              <a:t>This project plans to expand by involvement of stakeholders like automotive companies that could help integrating software systems in their vehicles; drivers, passengers and pedestrians. We wish to carry this proof of concept currently based on mock response and limited(but good) dataset to be a game changer for our roads. </a:t>
            </a:r>
          </a:p>
          <a:p>
            <a:pPr marL="0" indent="0">
              <a:buNone/>
            </a:pPr>
            <a:r>
              <a:rPr lang="en-IN" sz="1800" dirty="0"/>
              <a:t>With the help of our stakeholders:</a:t>
            </a:r>
          </a:p>
          <a:p>
            <a:pPr marL="0" indent="0">
              <a:buNone/>
            </a:pPr>
            <a:r>
              <a:rPr lang="en-US" sz="1500" b="1" i="0" dirty="0">
                <a:effectLst/>
                <a:latin typeface="+mj-lt"/>
              </a:rPr>
              <a:t>Government Agencies and Road Authorities:</a:t>
            </a:r>
            <a:r>
              <a:rPr lang="en-US" sz="1500" b="0" i="0" dirty="0">
                <a:effectLst/>
                <a:latin typeface="+mj-lt"/>
              </a:rPr>
              <a:t> Local, regional, and national government bodies responsible for road maintenance and safety. The</a:t>
            </a:r>
          </a:p>
          <a:p>
            <a:pPr marL="0" indent="0">
              <a:buNone/>
            </a:pPr>
            <a:r>
              <a:rPr lang="en-US" sz="1500" b="1" i="0" dirty="0">
                <a:effectLst/>
                <a:latin typeface="+mj-lt"/>
              </a:rPr>
              <a:t>Transportation Departments:</a:t>
            </a:r>
            <a:r>
              <a:rPr lang="en-US" sz="1500" b="0" i="0" dirty="0">
                <a:effectLst/>
                <a:latin typeface="+mj-lt"/>
              </a:rPr>
              <a:t> Departments that oversee transportation infrastructure and safety would be concerned with implementing technologies that enhance road conditions and reduce accidents. They could potentially fund or support the project.</a:t>
            </a:r>
          </a:p>
          <a:p>
            <a:pPr marL="0" indent="0">
              <a:buNone/>
            </a:pPr>
            <a:r>
              <a:rPr lang="en-US" sz="1500" b="1" i="0" dirty="0">
                <a:effectLst/>
                <a:latin typeface="+mj-lt"/>
              </a:rPr>
              <a:t>Drivers and Vehicle Owners:</a:t>
            </a:r>
            <a:r>
              <a:rPr lang="en-US" sz="1500" b="0" i="0" dirty="0">
                <a:effectLst/>
                <a:latin typeface="+mj-lt"/>
              </a:rPr>
              <a:t> Vehicle operators are directly affected by road conditions, including potholes. The system's ability to alert drivers to the presence of potholes would garner their interest and support.</a:t>
            </a:r>
          </a:p>
          <a:p>
            <a:pPr marL="0" indent="0">
              <a:buNone/>
            </a:pPr>
            <a:r>
              <a:rPr lang="en-US" sz="1500" b="1" i="0" dirty="0">
                <a:effectLst/>
                <a:latin typeface="+mj-lt"/>
              </a:rPr>
              <a:t>Vehicle Manufacturers:</a:t>
            </a:r>
            <a:r>
              <a:rPr lang="en-US" sz="1500" b="0" i="0" dirty="0">
                <a:effectLst/>
                <a:latin typeface="+mj-lt"/>
              </a:rPr>
              <a:t> Car manufacturers could integrate the pothole detection system into their vehicles' safety features, enhancing their market competitiveness and providing additional value to customers.</a:t>
            </a:r>
            <a:endParaRPr lang="en-US" sz="1500" dirty="0">
              <a:latin typeface="+mj-lt"/>
            </a:endParaRPr>
          </a:p>
        </p:txBody>
      </p:sp>
    </p:spTree>
    <p:extLst>
      <p:ext uri="{BB962C8B-B14F-4D97-AF65-F5344CB8AC3E}">
        <p14:creationId xmlns:p14="http://schemas.microsoft.com/office/powerpoint/2010/main" val="95483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8BF7-869F-CAF8-6357-71E724B4DB89}"/>
              </a:ext>
            </a:extLst>
          </p:cNvPr>
          <p:cNvSpPr>
            <a:spLocks noGrp="1"/>
          </p:cNvSpPr>
          <p:nvPr>
            <p:ph type="title"/>
          </p:nvPr>
        </p:nvSpPr>
        <p:spPr/>
        <p:txBody>
          <a:bodyPr/>
          <a:lstStyle/>
          <a:p>
            <a:r>
              <a:rPr lang="en-IN" dirty="0"/>
              <a:t>Stakeholders Contd.</a:t>
            </a:r>
          </a:p>
        </p:txBody>
      </p:sp>
      <p:sp>
        <p:nvSpPr>
          <p:cNvPr id="3" name="Content Placeholder 2">
            <a:extLst>
              <a:ext uri="{FF2B5EF4-FFF2-40B4-BE49-F238E27FC236}">
                <a16:creationId xmlns:a16="http://schemas.microsoft.com/office/drawing/2014/main" id="{5AC0D9D8-85DA-6D11-912A-3BE140C1E23B}"/>
              </a:ext>
            </a:extLst>
          </p:cNvPr>
          <p:cNvSpPr>
            <a:spLocks noGrp="1"/>
          </p:cNvSpPr>
          <p:nvPr>
            <p:ph idx="1"/>
          </p:nvPr>
        </p:nvSpPr>
        <p:spPr/>
        <p:txBody>
          <a:bodyPr>
            <a:normAutofit/>
          </a:bodyPr>
          <a:lstStyle/>
          <a:p>
            <a:pPr marL="0" indent="0" algn="l">
              <a:buNone/>
            </a:pPr>
            <a:r>
              <a:rPr lang="en-US" sz="1500" b="1" i="0" dirty="0">
                <a:effectLst/>
                <a:latin typeface="+mj-lt"/>
              </a:rPr>
              <a:t>Insurance Companies:</a:t>
            </a:r>
            <a:r>
              <a:rPr lang="en-US" sz="1500" b="0" i="0" dirty="0">
                <a:effectLst/>
                <a:latin typeface="+mj-lt"/>
              </a:rPr>
              <a:t> Potholes can cause damage to vehicles, leading to insurance claims. Insurance companies might find value in supporting or promoting the implementation of technologies that reduce the frequency of such claims.</a:t>
            </a:r>
          </a:p>
          <a:p>
            <a:pPr marL="0" indent="0" algn="l">
              <a:buNone/>
            </a:pPr>
            <a:r>
              <a:rPr lang="en-US" sz="1500" b="1" i="0" dirty="0">
                <a:effectLst/>
                <a:latin typeface="+mj-lt"/>
              </a:rPr>
              <a:t>Smart City Initiatives:</a:t>
            </a:r>
            <a:r>
              <a:rPr lang="en-US" sz="1500" b="0" i="0" dirty="0">
                <a:effectLst/>
                <a:latin typeface="+mj-lt"/>
              </a:rPr>
              <a:t> Organizations involved in smart city projects and urban development might see the system as a valuable tool for creating safer and more efficient transportation networks.</a:t>
            </a:r>
          </a:p>
          <a:p>
            <a:pPr marL="0" indent="0" algn="l">
              <a:buNone/>
            </a:pPr>
            <a:r>
              <a:rPr lang="en-US" sz="1500" b="1" i="0" dirty="0">
                <a:effectLst/>
                <a:latin typeface="+mj-lt"/>
              </a:rPr>
              <a:t>Road Maintenance Contractors:</a:t>
            </a:r>
            <a:r>
              <a:rPr lang="en-US" sz="1500" b="0" i="0" dirty="0">
                <a:effectLst/>
                <a:latin typeface="+mj-lt"/>
              </a:rPr>
              <a:t> Companies responsible for road maintenance and repairs could benefit from the system's data-driven insights to optimize their operations and respond promptly to identified potholes.</a:t>
            </a:r>
          </a:p>
          <a:p>
            <a:pPr marL="0" indent="0">
              <a:buNone/>
            </a:pPr>
            <a:r>
              <a:rPr lang="en-US" sz="1500" b="1" i="0" dirty="0">
                <a:effectLst/>
                <a:latin typeface="+mj-lt"/>
              </a:rPr>
              <a:t>General Public:</a:t>
            </a:r>
            <a:r>
              <a:rPr lang="en-US" sz="1500" b="0" i="0" dirty="0">
                <a:effectLst/>
                <a:latin typeface="+mj-lt"/>
              </a:rPr>
              <a:t> The public at large would benefit from improved road safety and reduced vehicle damage caused by potholes.</a:t>
            </a:r>
          </a:p>
          <a:p>
            <a:pPr marL="0" indent="0">
              <a:buNone/>
            </a:pPr>
            <a:endParaRPr lang="en-US" sz="1500" dirty="0">
              <a:latin typeface="+mj-lt"/>
            </a:endParaRPr>
          </a:p>
          <a:p>
            <a:pPr marL="0" indent="0">
              <a:buNone/>
            </a:pPr>
            <a:r>
              <a:rPr lang="en-US" sz="1500" dirty="0">
                <a:latin typeface="+mj-lt"/>
              </a:rPr>
              <a:t>We can scale the application up by using better software infra like cloud providers and queueing services to notify and practical applications as well like making the model flexible to even identify badly designed pathways, zebra-crossings , dividers…</a:t>
            </a:r>
            <a:endParaRPr lang="en-IN" sz="1500" dirty="0">
              <a:latin typeface="+mj-lt"/>
            </a:endParaRPr>
          </a:p>
        </p:txBody>
      </p:sp>
    </p:spTree>
    <p:extLst>
      <p:ext uri="{BB962C8B-B14F-4D97-AF65-F5344CB8AC3E}">
        <p14:creationId xmlns:p14="http://schemas.microsoft.com/office/powerpoint/2010/main" val="1489573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1153</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moov Detect Bad Roads using ML(CNN)</vt:lpstr>
      <vt:lpstr>What problems do potholes and bad road-infra pose?</vt:lpstr>
      <vt:lpstr>How moov plans to resolve this issue?</vt:lpstr>
      <vt:lpstr>Benefits</vt:lpstr>
      <vt:lpstr>Architecture</vt:lpstr>
      <vt:lpstr>Architecture contd.</vt:lpstr>
      <vt:lpstr>The Real talk</vt:lpstr>
      <vt:lpstr>What’s next?</vt:lpstr>
      <vt:lpstr>Stakeholders 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moov Detect Bad Roads using ML(CNN)</dc:title>
  <dc:creator>aditya.manhas2013@outlook.com</dc:creator>
  <cp:lastModifiedBy>aditya manhas</cp:lastModifiedBy>
  <cp:revision>2</cp:revision>
  <dcterms:created xsi:type="dcterms:W3CDTF">2023-08-25T10:49:02Z</dcterms:created>
  <dcterms:modified xsi:type="dcterms:W3CDTF">2023-08-29T06:44:04Z</dcterms:modified>
</cp:coreProperties>
</file>