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skar Tewatia" initials="ST" lastIdx="1" clrIdx="0">
    <p:extLst>
      <p:ext uri="{19B8F6BF-5375-455C-9EA6-DF929625EA0E}">
        <p15:presenceInfo xmlns:p15="http://schemas.microsoft.com/office/powerpoint/2012/main" userId="b903a7282d1822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5CE93-5118-4BE3-8E35-47881634780F}" type="datetimeFigureOut">
              <a:rPr lang="en-IN" smtClean="0"/>
              <a:t>22-08-2020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673E2-F18B-4EEE-BE96-FB5E477C2C5E}" type="slidenum">
              <a:rPr lang="en-IN" smtClean="0"/>
              <a:t>‹#›</a:t>
            </a:fld>
            <a:endParaRPr lang="en-IN"/>
          </a:p>
        </p:txBody>
      </p:sp>
    </p:spTree>
    <p:extLst>
      <p:ext uri="{BB962C8B-B14F-4D97-AF65-F5344CB8AC3E}">
        <p14:creationId xmlns:p14="http://schemas.microsoft.com/office/powerpoint/2010/main" val="111842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4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62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3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80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53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047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199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733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012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8/22/2020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89775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36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8/22/2020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13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oscarliang.com/how-to-use-mosfet-beginner-tutorial/" TargetMode="External"/><Relationship Id="rId13" Type="http://schemas.openxmlformats.org/officeDocument/2006/relationships/hyperlink" Target="https://components101.com/articles/boost-converter-basics-working-design" TargetMode="External"/><Relationship Id="rId18" Type="http://schemas.openxmlformats.org/officeDocument/2006/relationships/hyperlink" Target="https://www.youtube.com/watch?v=o4_NeqlJgOs&amp;list=PLbfchYhJIkdNXl19jcUpwHhWxl_rsm_7U&amp;index=2" TargetMode="External"/><Relationship Id="rId3" Type="http://schemas.openxmlformats.org/officeDocument/2006/relationships/hyperlink" Target="https://www.analog.com/en/design-center/design-tools-and-calculators/ltspice-simulator.html" TargetMode="External"/><Relationship Id="rId7" Type="http://schemas.openxmlformats.org/officeDocument/2006/relationships/hyperlink" Target="https://arduinodiy.wordpress.com/2012/05/02/using-mosfets-with-ttl-levels/" TargetMode="External"/><Relationship Id="rId12" Type="http://schemas.openxmlformats.org/officeDocument/2006/relationships/hyperlink" Target="https://learnabout-electronics.org/PSU/psu32.php" TargetMode="External"/><Relationship Id="rId17" Type="http://schemas.openxmlformats.org/officeDocument/2006/relationships/hyperlink" Target="https://www.youtube.com/watch?v=IbGrNgx6-lg&amp;list=PLbfchYhJIkdNXl19jcUpwHhWxl_rsm_7U&amp;index=1" TargetMode="External"/><Relationship Id="rId2" Type="http://schemas.openxmlformats.org/officeDocument/2006/relationships/hyperlink" Target="http://www.555-timer-circuits.com/operating-modes.html" TargetMode="External"/><Relationship Id="rId16" Type="http://schemas.openxmlformats.org/officeDocument/2006/relationships/hyperlink" Target="https://www.youtube.com/watch?v=vezptJWVqtg&amp;list=PLbfchYhJIkdNXl19jcUpwHhWxl_rsm_7U&amp;index=7" TargetMode="External"/><Relationship Id="rId1" Type="http://schemas.openxmlformats.org/officeDocument/2006/relationships/slideLayout" Target="../slideLayouts/slideLayout7.xml"/><Relationship Id="rId6" Type="http://schemas.openxmlformats.org/officeDocument/2006/relationships/hyperlink" Target="https://electronics.stackexchange.com/questions/96776/555-to-drive-a-mosfet" TargetMode="External"/><Relationship Id="rId11" Type="http://schemas.openxmlformats.org/officeDocument/2006/relationships/hyperlink" Target="http://www.ti.com/lit/slua618" TargetMode="External"/><Relationship Id="rId5" Type="http://schemas.openxmlformats.org/officeDocument/2006/relationships/hyperlink" Target="http://www.electricalbasicprojects.com/astable-multivibrator-multi-pulse-generator-circuit-design-using-555-timer-ic/" TargetMode="External"/><Relationship Id="rId15" Type="http://schemas.openxmlformats.org/officeDocument/2006/relationships/hyperlink" Target="https://www.youtube.com/watch?v=4xaPfY7r8qU&amp;list=PLbfchYhJIkdNXl19jcUpwHhWxl_rsm_7U&amp;index=6" TargetMode="External"/><Relationship Id="rId10" Type="http://schemas.openxmlformats.org/officeDocument/2006/relationships/hyperlink" Target="https://toshiba.semicon-storage.com/info/docget.jsp?did=59460" TargetMode="External"/><Relationship Id="rId4" Type="http://schemas.openxmlformats.org/officeDocument/2006/relationships/hyperlink" Target="https://electrosome.com/astable-multivibrator-555-timer/" TargetMode="External"/><Relationship Id="rId9" Type="http://schemas.openxmlformats.org/officeDocument/2006/relationships/hyperlink" Target="https://www.electronics-tutorials.ws/transistor/tran_7.html" TargetMode="External"/><Relationship Id="rId14" Type="http://schemas.openxmlformats.org/officeDocument/2006/relationships/hyperlink" Target="https://www.youtube.com/watch?v=kJDahaWfobw&amp;list=WL&amp;index=4&amp;t=292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FBC6-8062-4C73-AA2F-157F5F51AD72}"/>
              </a:ext>
            </a:extLst>
          </p:cNvPr>
          <p:cNvSpPr>
            <a:spLocks noGrp="1"/>
          </p:cNvSpPr>
          <p:nvPr>
            <p:ph type="ctrTitle"/>
          </p:nvPr>
        </p:nvSpPr>
        <p:spPr>
          <a:xfrm>
            <a:off x="1700212" y="675602"/>
            <a:ext cx="8791575" cy="1419225"/>
          </a:xfrm>
        </p:spPr>
        <p:txBody>
          <a:bodyPr>
            <a:normAutofit fontScale="90000"/>
          </a:bodyPr>
          <a:lstStyle/>
          <a:p>
            <a:pPr algn="ctr"/>
            <a:r>
              <a:rPr lang="en-IN" sz="5000" dirty="0">
                <a:latin typeface="Times New Roman" panose="02020603050405020304" pitchFamily="18" charset="0"/>
                <a:cs typeface="Times New Roman" panose="02020603050405020304" pitchFamily="18" charset="0"/>
              </a:rPr>
              <a:t>OUR PRESENTATION on</a:t>
            </a:r>
            <a:br>
              <a:rPr lang="en-IN" sz="5000" dirty="0">
                <a:latin typeface="Times New Roman" panose="02020603050405020304" pitchFamily="18" charset="0"/>
                <a:cs typeface="Times New Roman" panose="02020603050405020304" pitchFamily="18" charset="0"/>
              </a:rPr>
            </a:br>
            <a:r>
              <a:rPr lang="en-IN" sz="5000" b="1" dirty="0">
                <a:latin typeface="Times New Roman" panose="02020603050405020304" pitchFamily="18" charset="0"/>
                <a:cs typeface="Times New Roman" panose="02020603050405020304" pitchFamily="18" charset="0"/>
              </a:rPr>
              <a:t>ELECTRIC FENCING SYSTEM </a:t>
            </a:r>
          </a:p>
        </p:txBody>
      </p:sp>
      <p:sp>
        <p:nvSpPr>
          <p:cNvPr id="6" name="Subtitle 2">
            <a:extLst>
              <a:ext uri="{FF2B5EF4-FFF2-40B4-BE49-F238E27FC236}">
                <a16:creationId xmlns:a16="http://schemas.microsoft.com/office/drawing/2014/main" id="{37DAEE09-1F01-4C94-AC46-AE7F402B34C7}"/>
              </a:ext>
            </a:extLst>
          </p:cNvPr>
          <p:cNvSpPr>
            <a:spLocks noGrp="1"/>
          </p:cNvSpPr>
          <p:nvPr>
            <p:ph type="subTitle" idx="1"/>
          </p:nvPr>
        </p:nvSpPr>
        <p:spPr>
          <a:xfrm>
            <a:off x="509082" y="3077171"/>
            <a:ext cx="10908792" cy="2187212"/>
          </a:xfrm>
        </p:spPr>
        <p:style>
          <a:lnRef idx="2">
            <a:schemeClr val="dk1"/>
          </a:lnRef>
          <a:fillRef idx="1">
            <a:schemeClr val="lt1"/>
          </a:fillRef>
          <a:effectRef idx="0">
            <a:schemeClr val="dk1"/>
          </a:effectRef>
          <a:fontRef idx="minor">
            <a:schemeClr val="dk1"/>
          </a:fontRef>
        </p:style>
        <p:txBody>
          <a:bodyPr anchor="ctr">
            <a:noAutofit/>
          </a:bodyPr>
          <a:lstStyle/>
          <a:p>
            <a:pPr algn="ctr"/>
            <a:r>
              <a:rPr lang="en-IN" dirty="0">
                <a:solidFill>
                  <a:schemeClr val="tx1"/>
                </a:solidFill>
                <a:latin typeface="Times New Roman" panose="02020603050405020304" pitchFamily="18" charset="0"/>
                <a:cs typeface="Times New Roman" panose="02020603050405020304" pitchFamily="18" charset="0"/>
              </a:rPr>
              <a:t>SANSKAR TEWATIA - 1810110215</a:t>
            </a:r>
          </a:p>
          <a:p>
            <a:pPr algn="ctr"/>
            <a:r>
              <a:rPr lang="en-IN" dirty="0">
                <a:solidFill>
                  <a:schemeClr val="tx1"/>
                </a:solidFill>
                <a:latin typeface="Times New Roman" panose="02020603050405020304" pitchFamily="18" charset="0"/>
                <a:cs typeface="Times New Roman" panose="02020603050405020304" pitchFamily="18" charset="0"/>
              </a:rPr>
              <a:t>B.Tech. Electronics and Communication, SOE</a:t>
            </a:r>
          </a:p>
          <a:p>
            <a:pPr algn="ctr"/>
            <a:r>
              <a:rPr lang="en-IN" b="1" dirty="0">
                <a:solidFill>
                  <a:schemeClr val="tx1"/>
                </a:solidFill>
                <a:latin typeface="Times New Roman" panose="02020603050405020304" pitchFamily="18" charset="0"/>
                <a:cs typeface="Times New Roman" panose="02020603050405020304" pitchFamily="18" charset="0"/>
              </a:rPr>
              <a:t>Faculty mentor </a:t>
            </a:r>
            <a:r>
              <a:rPr lang="en-IN" dirty="0">
                <a:solidFill>
                  <a:schemeClr val="tx1"/>
                </a:solidFill>
                <a:latin typeface="Times New Roman" panose="02020603050405020304" pitchFamily="18" charset="0"/>
                <a:cs typeface="Times New Roman" panose="02020603050405020304" pitchFamily="18" charset="0"/>
              </a:rPr>
              <a:t>: PROF. </a:t>
            </a:r>
            <a:r>
              <a:rPr lang="en-IN" dirty="0" err="1">
                <a:solidFill>
                  <a:schemeClr val="tx1"/>
                </a:solidFill>
                <a:latin typeface="Times New Roman" panose="02020603050405020304" pitchFamily="18" charset="0"/>
                <a:cs typeface="Times New Roman" panose="02020603050405020304" pitchFamily="18" charset="0"/>
              </a:rPr>
              <a:t>Dinkar</a:t>
            </a:r>
            <a:r>
              <a:rPr lang="en-IN" dirty="0">
                <a:solidFill>
                  <a:schemeClr val="tx1"/>
                </a:solidFill>
                <a:latin typeface="Times New Roman" panose="02020603050405020304" pitchFamily="18" charset="0"/>
                <a:cs typeface="Times New Roman" panose="02020603050405020304" pitchFamily="18" charset="0"/>
              </a:rPr>
              <a:t> prasad</a:t>
            </a:r>
          </a:p>
          <a:p>
            <a:pPr algn="ctr"/>
            <a:r>
              <a:rPr lang="en-IN" dirty="0">
                <a:solidFill>
                  <a:schemeClr val="tx1"/>
                </a:solidFill>
                <a:latin typeface="Times New Roman" panose="02020603050405020304" pitchFamily="18" charset="0"/>
                <a:cs typeface="Times New Roman" panose="02020603050405020304" pitchFamily="18" charset="0"/>
              </a:rPr>
              <a:t>Electrical Engineering Department, </a:t>
            </a:r>
            <a:r>
              <a:rPr lang="en-IN" dirty="0" err="1">
                <a:solidFill>
                  <a:schemeClr val="tx1"/>
                </a:solidFill>
                <a:latin typeface="Times New Roman" panose="02020603050405020304" pitchFamily="18" charset="0"/>
                <a:cs typeface="Times New Roman" panose="02020603050405020304" pitchFamily="18" charset="0"/>
              </a:rPr>
              <a:t>Soe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56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817669-7572-46EA-999E-75CD2C6BB754}"/>
              </a:ext>
            </a:extLst>
          </p:cNvPr>
          <p:cNvPicPr>
            <a:picLocks noChangeAspect="1"/>
          </p:cNvPicPr>
          <p:nvPr/>
        </p:nvPicPr>
        <p:blipFill>
          <a:blip r:embed="rId2"/>
          <a:stretch>
            <a:fillRect/>
          </a:stretch>
        </p:blipFill>
        <p:spPr>
          <a:xfrm>
            <a:off x="0" y="0"/>
            <a:ext cx="6824117" cy="3257550"/>
          </a:xfrm>
          <a:prstGeom prst="rect">
            <a:avLst/>
          </a:prstGeom>
        </p:spPr>
      </p:pic>
      <p:pic>
        <p:nvPicPr>
          <p:cNvPr id="3" name="Picture 2">
            <a:extLst>
              <a:ext uri="{FF2B5EF4-FFF2-40B4-BE49-F238E27FC236}">
                <a16:creationId xmlns:a16="http://schemas.microsoft.com/office/drawing/2014/main" id="{2EBFA69A-5E28-4ADC-A922-40D6A8E53063}"/>
              </a:ext>
            </a:extLst>
          </p:cNvPr>
          <p:cNvPicPr>
            <a:picLocks noChangeAspect="1"/>
          </p:cNvPicPr>
          <p:nvPr/>
        </p:nvPicPr>
        <p:blipFill>
          <a:blip r:embed="rId3"/>
          <a:stretch>
            <a:fillRect/>
          </a:stretch>
        </p:blipFill>
        <p:spPr>
          <a:xfrm>
            <a:off x="0" y="3257550"/>
            <a:ext cx="6824117" cy="3087055"/>
          </a:xfrm>
          <a:prstGeom prst="rect">
            <a:avLst/>
          </a:prstGeom>
        </p:spPr>
      </p:pic>
      <p:sp>
        <p:nvSpPr>
          <p:cNvPr id="4" name="TextBox 3">
            <a:extLst>
              <a:ext uri="{FF2B5EF4-FFF2-40B4-BE49-F238E27FC236}">
                <a16:creationId xmlns:a16="http://schemas.microsoft.com/office/drawing/2014/main" id="{0CECA440-08AB-436A-BDA4-5199B332E66E}"/>
              </a:ext>
            </a:extLst>
          </p:cNvPr>
          <p:cNvSpPr txBox="1"/>
          <p:nvPr/>
        </p:nvSpPr>
        <p:spPr>
          <a:xfrm>
            <a:off x="6988029" y="1082180"/>
            <a:ext cx="4328720" cy="369332"/>
          </a:xfrm>
          <a:prstGeom prst="rect">
            <a:avLst/>
          </a:prstGeom>
          <a:noFill/>
        </p:spPr>
        <p:txBody>
          <a:bodyPr wrap="square" rtlCol="0">
            <a:spAutoFit/>
          </a:bodyPr>
          <a:lstStyle/>
          <a:p>
            <a:r>
              <a:rPr lang="en-IN" dirty="0"/>
              <a:t>1000V pulses after every 35ms.</a:t>
            </a:r>
          </a:p>
        </p:txBody>
      </p:sp>
      <p:sp>
        <p:nvSpPr>
          <p:cNvPr id="5" name="TextBox 4">
            <a:extLst>
              <a:ext uri="{FF2B5EF4-FFF2-40B4-BE49-F238E27FC236}">
                <a16:creationId xmlns:a16="http://schemas.microsoft.com/office/drawing/2014/main" id="{5C6A9B4D-CF2A-483C-95F8-05C4D4EE6770}"/>
              </a:ext>
            </a:extLst>
          </p:cNvPr>
          <p:cNvSpPr txBox="1"/>
          <p:nvPr/>
        </p:nvSpPr>
        <p:spPr>
          <a:xfrm>
            <a:off x="6988029" y="4801077"/>
            <a:ext cx="4328720" cy="369332"/>
          </a:xfrm>
          <a:prstGeom prst="rect">
            <a:avLst/>
          </a:prstGeom>
          <a:noFill/>
        </p:spPr>
        <p:txBody>
          <a:bodyPr wrap="square" rtlCol="0">
            <a:spAutoFit/>
          </a:bodyPr>
          <a:lstStyle/>
          <a:p>
            <a:r>
              <a:rPr lang="en-IN" dirty="0"/>
              <a:t>Zoomed in Output Pulse</a:t>
            </a:r>
          </a:p>
        </p:txBody>
      </p:sp>
    </p:spTree>
    <p:extLst>
      <p:ext uri="{BB962C8B-B14F-4D97-AF65-F5344CB8AC3E}">
        <p14:creationId xmlns:p14="http://schemas.microsoft.com/office/powerpoint/2010/main" val="367768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C7EFAD-E709-4B60-B361-212202150AD3}"/>
              </a:ext>
            </a:extLst>
          </p:cNvPr>
          <p:cNvPicPr>
            <a:picLocks noChangeAspect="1"/>
          </p:cNvPicPr>
          <p:nvPr/>
        </p:nvPicPr>
        <p:blipFill>
          <a:blip r:embed="rId2"/>
          <a:stretch>
            <a:fillRect/>
          </a:stretch>
        </p:blipFill>
        <p:spPr>
          <a:xfrm>
            <a:off x="336838" y="685800"/>
            <a:ext cx="6860161" cy="3354874"/>
          </a:xfrm>
          <a:prstGeom prst="rect">
            <a:avLst/>
          </a:prstGeom>
        </p:spPr>
      </p:pic>
      <p:pic>
        <p:nvPicPr>
          <p:cNvPr id="3" name="Picture 2">
            <a:extLst>
              <a:ext uri="{FF2B5EF4-FFF2-40B4-BE49-F238E27FC236}">
                <a16:creationId xmlns:a16="http://schemas.microsoft.com/office/drawing/2014/main" id="{72C9EE75-CC09-410C-9FBA-8095E5F8365B}"/>
              </a:ext>
            </a:extLst>
          </p:cNvPr>
          <p:cNvPicPr>
            <a:picLocks noChangeAspect="1"/>
          </p:cNvPicPr>
          <p:nvPr/>
        </p:nvPicPr>
        <p:blipFill>
          <a:blip r:embed="rId3"/>
          <a:stretch>
            <a:fillRect/>
          </a:stretch>
        </p:blipFill>
        <p:spPr>
          <a:xfrm>
            <a:off x="7370201" y="685800"/>
            <a:ext cx="4653941" cy="3354874"/>
          </a:xfrm>
          <a:prstGeom prst="rect">
            <a:avLst/>
          </a:prstGeom>
        </p:spPr>
      </p:pic>
      <p:sp>
        <p:nvSpPr>
          <p:cNvPr id="4" name="TextBox 3">
            <a:extLst>
              <a:ext uri="{FF2B5EF4-FFF2-40B4-BE49-F238E27FC236}">
                <a16:creationId xmlns:a16="http://schemas.microsoft.com/office/drawing/2014/main" id="{680AB770-CC1C-4BB1-9071-96EEE3E4F19F}"/>
              </a:ext>
            </a:extLst>
          </p:cNvPr>
          <p:cNvSpPr txBox="1"/>
          <p:nvPr/>
        </p:nvSpPr>
        <p:spPr>
          <a:xfrm>
            <a:off x="336838" y="4311941"/>
            <a:ext cx="11349026" cy="1477328"/>
          </a:xfrm>
          <a:prstGeom prst="rect">
            <a:avLst/>
          </a:prstGeom>
          <a:noFill/>
        </p:spPr>
        <p:txBody>
          <a:bodyPr wrap="square" rtlCol="0">
            <a:spAutoFit/>
          </a:bodyPr>
          <a:lstStyle/>
          <a:p>
            <a:r>
              <a:rPr lang="en-IN" dirty="0"/>
              <a:t>This is the current reading from the 12V Battery. Spikes of 0.4 Amperes are seen every few milliseconds, but the time-averaged current utilization is miniscule. Hence the overall power utilization is also very low, and this can be easily powered by the readily available 12V DC Battery. Since the 555 Timer output is high for 35ms, it takes 0.12A all the time, thus increasing the current consumption. Design changes can be made so that the duty cycle of this 555 Timer is similar to that of MOSFET, so that the time - averaged current consumption is even less. </a:t>
            </a:r>
          </a:p>
        </p:txBody>
      </p:sp>
    </p:spTree>
    <p:extLst>
      <p:ext uri="{BB962C8B-B14F-4D97-AF65-F5344CB8AC3E}">
        <p14:creationId xmlns:p14="http://schemas.microsoft.com/office/powerpoint/2010/main" val="45768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B6A6-196A-4A2C-8555-B2CAB03D0D25}"/>
              </a:ext>
            </a:extLst>
          </p:cNvPr>
          <p:cNvSpPr txBox="1">
            <a:spLocks/>
          </p:cNvSpPr>
          <p:nvPr/>
        </p:nvSpPr>
        <p:spPr>
          <a:xfrm>
            <a:off x="1066800" y="286224"/>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ACKNOWLEDGEMENTS</a:t>
            </a:r>
          </a:p>
        </p:txBody>
      </p:sp>
      <p:sp>
        <p:nvSpPr>
          <p:cNvPr id="3" name="TextBox 2">
            <a:extLst>
              <a:ext uri="{FF2B5EF4-FFF2-40B4-BE49-F238E27FC236}">
                <a16:creationId xmlns:a16="http://schemas.microsoft.com/office/drawing/2014/main" id="{C317CC52-8A3B-4D96-B4D0-49A1CA881B49}"/>
              </a:ext>
            </a:extLst>
          </p:cNvPr>
          <p:cNvSpPr txBox="1"/>
          <p:nvPr/>
        </p:nvSpPr>
        <p:spPr>
          <a:xfrm>
            <a:off x="847288" y="1560352"/>
            <a:ext cx="10662407" cy="3970318"/>
          </a:xfrm>
          <a:prstGeom prst="rect">
            <a:avLst/>
          </a:prstGeom>
          <a:noFill/>
        </p:spPr>
        <p:txBody>
          <a:bodyPr wrap="square" rtlCol="0">
            <a:spAutoFit/>
          </a:bodyPr>
          <a:lstStyle/>
          <a:p>
            <a:r>
              <a:rPr lang="en-IN" dirty="0"/>
              <a:t>I am extremely fortunate that I was assisted thoroughly by my mentors and seniors. All this was possible only because of the supervision and I can not forget to thank them.</a:t>
            </a:r>
          </a:p>
          <a:p>
            <a:endParaRPr lang="en-IN" dirty="0"/>
          </a:p>
          <a:p>
            <a:r>
              <a:rPr lang="en-IN" dirty="0"/>
              <a:t>Firstly, I would like to thank </a:t>
            </a:r>
            <a:r>
              <a:rPr lang="en-IN" dirty="0" err="1"/>
              <a:t>Dr.</a:t>
            </a:r>
            <a:r>
              <a:rPr lang="en-IN" dirty="0"/>
              <a:t> </a:t>
            </a:r>
            <a:r>
              <a:rPr lang="en-IN" dirty="0" err="1"/>
              <a:t>Rupamanjri</a:t>
            </a:r>
            <a:r>
              <a:rPr lang="en-IN" dirty="0"/>
              <a:t> Ghosh, Vice-Chancellor of Shiv Nadar University for providing me an opportunity to carry out this project.</a:t>
            </a:r>
          </a:p>
          <a:p>
            <a:endParaRPr lang="en-IN" dirty="0"/>
          </a:p>
          <a:p>
            <a:r>
              <a:rPr lang="en-IN" dirty="0"/>
              <a:t>I owe gratitude to my Faculty Mentor, Prof. </a:t>
            </a:r>
            <a:r>
              <a:rPr lang="en-IN" dirty="0" err="1"/>
              <a:t>Dinkar</a:t>
            </a:r>
            <a:r>
              <a:rPr lang="en-IN" dirty="0"/>
              <a:t> Prasad who suggested the problem statement, guided me and told me how to go about the problem in stages, till the very end of the project by providing me with all necessary information and solutions for my problems, all along. I sincerely thank him for devoting his precious time on this project.</a:t>
            </a:r>
          </a:p>
          <a:p>
            <a:endParaRPr lang="en-IN" dirty="0"/>
          </a:p>
          <a:p>
            <a:r>
              <a:rPr lang="en-IN" dirty="0"/>
              <a:t>I am extremely fortunate to get constant support and guidance from Teaching staffs of Electrical Department, teaching assistants and all the staff in the Laboratories at Shiv Nadar University for their timely support, for me to be able to complete this project.</a:t>
            </a:r>
          </a:p>
        </p:txBody>
      </p:sp>
    </p:spTree>
    <p:extLst>
      <p:ext uri="{BB962C8B-B14F-4D97-AF65-F5344CB8AC3E}">
        <p14:creationId xmlns:p14="http://schemas.microsoft.com/office/powerpoint/2010/main" val="80421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A134B2-44FB-48BD-B47E-F7D778B84E35}"/>
              </a:ext>
            </a:extLst>
          </p:cNvPr>
          <p:cNvSpPr/>
          <p:nvPr/>
        </p:nvSpPr>
        <p:spPr>
          <a:xfrm>
            <a:off x="604007" y="1003700"/>
            <a:ext cx="10428913" cy="5355312"/>
          </a:xfrm>
          <a:prstGeom prst="rect">
            <a:avLst/>
          </a:prstGeom>
        </p:spPr>
        <p:txBody>
          <a:bodyPr wrap="square">
            <a:spAutoFit/>
          </a:bodyPr>
          <a:lstStyle/>
          <a:p>
            <a:r>
              <a:rPr lang="en-IN" dirty="0">
                <a:hlinkClick r:id="rId2"/>
              </a:rPr>
              <a:t>http://www.555-timer-circuits.com/operating-modes.html</a:t>
            </a:r>
            <a:endParaRPr lang="en-IN" dirty="0"/>
          </a:p>
          <a:p>
            <a:r>
              <a:rPr lang="en-IN" dirty="0">
                <a:hlinkClick r:id="rId3"/>
              </a:rPr>
              <a:t>https://www.analog.com/en/design-center/design-tools-and-calculators/ltspice-simulator.html</a:t>
            </a:r>
            <a:endParaRPr lang="en-IN" dirty="0"/>
          </a:p>
          <a:p>
            <a:r>
              <a:rPr lang="en-IN" dirty="0">
                <a:hlinkClick r:id="rId4"/>
              </a:rPr>
              <a:t>https://electrosome.com/astable-multivibrator-555-timer/</a:t>
            </a:r>
            <a:endParaRPr lang="en-IN" dirty="0"/>
          </a:p>
          <a:p>
            <a:r>
              <a:rPr lang="en-IN" dirty="0">
                <a:hlinkClick r:id="rId5"/>
              </a:rPr>
              <a:t>http://www.electricalbasicprojects.com/astable-multivibrator-multi-pulse-generator-circuit-design-using-555-timer-ic/</a:t>
            </a:r>
            <a:endParaRPr lang="en-IN" dirty="0"/>
          </a:p>
          <a:p>
            <a:r>
              <a:rPr lang="en-IN" dirty="0">
                <a:hlinkClick r:id="rId6"/>
              </a:rPr>
              <a:t>https://electronics.stackexchange.com/questions/96776/555-to-drive-a-mosfet</a:t>
            </a:r>
            <a:endParaRPr lang="en-IN" dirty="0"/>
          </a:p>
          <a:p>
            <a:r>
              <a:rPr lang="en-IN" dirty="0">
                <a:hlinkClick r:id="rId7"/>
              </a:rPr>
              <a:t>https://arduinodiy.wordpress.com/2012/05/02/using-mosfets-with-ttl-levels/</a:t>
            </a:r>
            <a:endParaRPr lang="en-IN" dirty="0"/>
          </a:p>
          <a:p>
            <a:r>
              <a:rPr lang="en-IN" dirty="0">
                <a:hlinkClick r:id="rId8"/>
              </a:rPr>
              <a:t>https://oscarliang.com/how-to-use-mosfet-beginner-tutorial/</a:t>
            </a:r>
            <a:endParaRPr lang="en-IN" dirty="0"/>
          </a:p>
          <a:p>
            <a:r>
              <a:rPr lang="en-IN" dirty="0">
                <a:hlinkClick r:id="rId9"/>
              </a:rPr>
              <a:t>https://www.electronics-tutorials.ws/transistor/tran_7.html</a:t>
            </a:r>
            <a:endParaRPr lang="en-IN" dirty="0"/>
          </a:p>
          <a:p>
            <a:r>
              <a:rPr lang="en-IN" dirty="0">
                <a:hlinkClick r:id="rId10"/>
              </a:rPr>
              <a:t>https://toshiba.semicon-storage.com/info/docget.jsp?did=59460</a:t>
            </a:r>
            <a:endParaRPr lang="en-IN" dirty="0"/>
          </a:p>
          <a:p>
            <a:r>
              <a:rPr lang="en-IN" dirty="0">
                <a:hlinkClick r:id="rId11"/>
              </a:rPr>
              <a:t>http://www.ti.com/lit/slua618</a:t>
            </a:r>
            <a:endParaRPr lang="en-IN" dirty="0"/>
          </a:p>
          <a:p>
            <a:r>
              <a:rPr lang="en-IN" dirty="0">
                <a:hlinkClick r:id="rId12"/>
              </a:rPr>
              <a:t>https://learnabout-electronics.org/PSU/psu32.php</a:t>
            </a:r>
            <a:endParaRPr lang="en-IN" dirty="0"/>
          </a:p>
          <a:p>
            <a:r>
              <a:rPr lang="en-IN" dirty="0">
                <a:hlinkClick r:id="rId13"/>
              </a:rPr>
              <a:t>https://components101.com/articles/boost-converter-basics-working-design</a:t>
            </a:r>
            <a:endParaRPr lang="en-IN" dirty="0"/>
          </a:p>
          <a:p>
            <a:r>
              <a:rPr lang="en-IN" dirty="0">
                <a:hlinkClick r:id="rId14"/>
              </a:rPr>
              <a:t>https://www.youtube.com/watch?v=kJDahaWfobw&amp;list=WL&amp;index=4&amp;t=292s</a:t>
            </a:r>
            <a:endParaRPr lang="en-IN" dirty="0"/>
          </a:p>
          <a:p>
            <a:r>
              <a:rPr lang="en-IN" dirty="0">
                <a:hlinkClick r:id="rId15"/>
              </a:rPr>
              <a:t>https://www.youtube.com/watch?v=4xaPfY7r8qU&amp;list=PLbfchYhJIkdNXl19jcUpwHhWxl_rsm_7U&amp;index=6</a:t>
            </a:r>
            <a:endParaRPr lang="en-IN" dirty="0"/>
          </a:p>
          <a:p>
            <a:r>
              <a:rPr lang="en-IN" dirty="0">
                <a:hlinkClick r:id="rId16"/>
              </a:rPr>
              <a:t>https://www.youtube.com/watch?v=vezptJWVqtg&amp;list=PLbfchYhJIkdNXl19jcUpwHhWxl_rsm_7U&amp;index=7</a:t>
            </a:r>
            <a:endParaRPr lang="en-IN" dirty="0"/>
          </a:p>
          <a:p>
            <a:r>
              <a:rPr lang="en-IN" dirty="0">
                <a:hlinkClick r:id="rId17"/>
              </a:rPr>
              <a:t>https://www.youtube.com/watch?v=IbGrNgx6-lg&amp;list=PLbfchYhJIkdNXl19jcUpwHhWxl_rsm_7U&amp;index=1</a:t>
            </a:r>
            <a:endParaRPr lang="en-IN" dirty="0"/>
          </a:p>
          <a:p>
            <a:r>
              <a:rPr lang="en-IN" dirty="0">
                <a:hlinkClick r:id="rId18"/>
              </a:rPr>
              <a:t>https://www.youtube.com/watch?v=o4_NeqlJgOs&amp;list=PLbfchYhJIkdNXl19jcUpwHhWxl_rsm_7U&amp;index=2</a:t>
            </a:r>
            <a:endParaRPr lang="en-IN" dirty="0"/>
          </a:p>
          <a:p>
            <a:endParaRPr lang="en-IN" dirty="0"/>
          </a:p>
        </p:txBody>
      </p:sp>
      <p:sp>
        <p:nvSpPr>
          <p:cNvPr id="3" name="Title 1">
            <a:extLst>
              <a:ext uri="{FF2B5EF4-FFF2-40B4-BE49-F238E27FC236}">
                <a16:creationId xmlns:a16="http://schemas.microsoft.com/office/drawing/2014/main" id="{4C561717-0089-4D88-AE3D-2BE30CF1E69A}"/>
              </a:ext>
            </a:extLst>
          </p:cNvPr>
          <p:cNvSpPr txBox="1">
            <a:spLocks/>
          </p:cNvSpPr>
          <p:nvPr/>
        </p:nvSpPr>
        <p:spPr>
          <a:xfrm>
            <a:off x="974520" y="167088"/>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t>REFERENCES</a:t>
            </a:r>
          </a:p>
        </p:txBody>
      </p:sp>
    </p:spTree>
    <p:extLst>
      <p:ext uri="{BB962C8B-B14F-4D97-AF65-F5344CB8AC3E}">
        <p14:creationId xmlns:p14="http://schemas.microsoft.com/office/powerpoint/2010/main" val="340566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D228-F79D-485F-9B24-D65372119255}"/>
              </a:ext>
            </a:extLst>
          </p:cNvPr>
          <p:cNvSpPr>
            <a:spLocks noGrp="1"/>
          </p:cNvSpPr>
          <p:nvPr>
            <p:ph type="title" idx="4294967295"/>
          </p:nvPr>
        </p:nvSpPr>
        <p:spPr>
          <a:xfrm>
            <a:off x="1066800" y="538645"/>
            <a:ext cx="10058400" cy="836612"/>
          </a:xfrm>
        </p:spPr>
        <p:txBody>
          <a:bodyPr/>
          <a:lstStyle/>
          <a:p>
            <a:pPr algn="ctr"/>
            <a:r>
              <a:rPr lang="en-IN" b="1" dirty="0">
                <a:solidFill>
                  <a:schemeClr val="tx1"/>
                </a:solidFill>
              </a:rPr>
              <a:t>INTRODUCTION</a:t>
            </a:r>
          </a:p>
        </p:txBody>
      </p:sp>
      <p:sp>
        <p:nvSpPr>
          <p:cNvPr id="3" name="Content Placeholder 2">
            <a:extLst>
              <a:ext uri="{FF2B5EF4-FFF2-40B4-BE49-F238E27FC236}">
                <a16:creationId xmlns:a16="http://schemas.microsoft.com/office/drawing/2014/main" id="{0DD91B65-3701-4B18-A384-080F01402DFB}"/>
              </a:ext>
            </a:extLst>
          </p:cNvPr>
          <p:cNvSpPr>
            <a:spLocks noGrp="1"/>
          </p:cNvSpPr>
          <p:nvPr>
            <p:ph idx="4294967295"/>
          </p:nvPr>
        </p:nvSpPr>
        <p:spPr>
          <a:xfrm>
            <a:off x="1066800" y="1727596"/>
            <a:ext cx="10058400" cy="3918196"/>
          </a:xfrm>
        </p:spPr>
        <p:txBody>
          <a:bodyPr/>
          <a:lstStyle/>
          <a:p>
            <a:pPr algn="just"/>
            <a:r>
              <a:rPr lang="en-IN" dirty="0">
                <a:solidFill>
                  <a:schemeClr val="tx1"/>
                </a:solidFill>
              </a:rPr>
              <a:t>The aim of this OUR Project was to design and fabricate an electric fencing circuit for generating non-lethal high voltage repetitive pulses(~</a:t>
            </a:r>
            <a:r>
              <a:rPr lang="en-IN" b="1" dirty="0">
                <a:solidFill>
                  <a:schemeClr val="tx1"/>
                </a:solidFill>
              </a:rPr>
              <a:t>1KV</a:t>
            </a:r>
            <a:r>
              <a:rPr lang="en-IN" dirty="0">
                <a:solidFill>
                  <a:schemeClr val="tx1"/>
                </a:solidFill>
              </a:rPr>
              <a:t>) of short durations (a few microseconds). This circuit should consume low power and be driven from a standard </a:t>
            </a:r>
            <a:r>
              <a:rPr lang="en-IN" b="1" dirty="0">
                <a:solidFill>
                  <a:schemeClr val="tx1"/>
                </a:solidFill>
              </a:rPr>
              <a:t>12 Volt DC</a:t>
            </a:r>
            <a:r>
              <a:rPr lang="en-IN" dirty="0">
                <a:solidFill>
                  <a:schemeClr val="tx1"/>
                </a:solidFill>
              </a:rPr>
              <a:t> (battery) supply. The average current drawn from the battery must be very low. </a:t>
            </a:r>
          </a:p>
          <a:p>
            <a:pPr algn="just"/>
            <a:r>
              <a:rPr lang="en-IN" dirty="0">
                <a:solidFill>
                  <a:schemeClr val="tx1"/>
                </a:solidFill>
              </a:rPr>
              <a:t>The applications of this will be creating </a:t>
            </a:r>
            <a:r>
              <a:rPr lang="en-IN" b="1" dirty="0">
                <a:solidFill>
                  <a:schemeClr val="tx1"/>
                </a:solidFill>
              </a:rPr>
              <a:t>non-lethal</a:t>
            </a:r>
            <a:r>
              <a:rPr lang="en-IN" dirty="0">
                <a:solidFill>
                  <a:schemeClr val="tx1"/>
                </a:solidFill>
              </a:rPr>
              <a:t> electrical fencing to contain </a:t>
            </a:r>
            <a:r>
              <a:rPr lang="en-IN" b="1" dirty="0">
                <a:solidFill>
                  <a:schemeClr val="tx1"/>
                </a:solidFill>
              </a:rPr>
              <a:t>large and wild animals</a:t>
            </a:r>
            <a:r>
              <a:rPr lang="en-IN" dirty="0">
                <a:solidFill>
                  <a:schemeClr val="tx1"/>
                </a:solidFill>
              </a:rPr>
              <a:t> inside a zone. This can also be used to create </a:t>
            </a:r>
            <a:r>
              <a:rPr lang="en-IN" b="1" dirty="0">
                <a:solidFill>
                  <a:schemeClr val="tx1"/>
                </a:solidFill>
              </a:rPr>
              <a:t>boundaries outside prisons </a:t>
            </a:r>
            <a:r>
              <a:rPr lang="en-IN" dirty="0">
                <a:solidFill>
                  <a:schemeClr val="tx1"/>
                </a:solidFill>
              </a:rPr>
              <a:t>to prevent prisoners from escaping. This fencing will be non-lethal for humans or animals but should still be a </a:t>
            </a:r>
            <a:r>
              <a:rPr lang="en-IN" b="1" dirty="0">
                <a:solidFill>
                  <a:schemeClr val="tx1"/>
                </a:solidFill>
              </a:rPr>
              <a:t>very strong deterrent </a:t>
            </a:r>
            <a:r>
              <a:rPr lang="en-IN" dirty="0">
                <a:solidFill>
                  <a:schemeClr val="tx1"/>
                </a:solidFill>
              </a:rPr>
              <a:t>for any type of intruders. This kind of voltage is connected to the wire fencing which is erected around the protected area. The fencing itself stands on an </a:t>
            </a:r>
            <a:r>
              <a:rPr lang="en-IN" b="1" dirty="0">
                <a:solidFill>
                  <a:schemeClr val="tx1"/>
                </a:solidFill>
              </a:rPr>
              <a:t>insulated structure</a:t>
            </a:r>
            <a:r>
              <a:rPr lang="en-IN" dirty="0">
                <a:solidFill>
                  <a:schemeClr val="tx1"/>
                </a:solidFill>
              </a:rPr>
              <a:t> so that the voltage pulses don’t get shorted to the earth potential.</a:t>
            </a:r>
          </a:p>
        </p:txBody>
      </p:sp>
    </p:spTree>
    <p:extLst>
      <p:ext uri="{BB962C8B-B14F-4D97-AF65-F5344CB8AC3E}">
        <p14:creationId xmlns:p14="http://schemas.microsoft.com/office/powerpoint/2010/main" val="369833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0EF22D-2D1B-4C31-B5BE-2DD33CEB9F33}"/>
              </a:ext>
            </a:extLst>
          </p:cNvPr>
          <p:cNvSpPr txBox="1">
            <a:spLocks/>
          </p:cNvSpPr>
          <p:nvPr/>
        </p:nvSpPr>
        <p:spPr>
          <a:xfrm>
            <a:off x="1066800" y="538645"/>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MOTIVATION</a:t>
            </a:r>
          </a:p>
        </p:txBody>
      </p:sp>
      <p:sp>
        <p:nvSpPr>
          <p:cNvPr id="5" name="TextBox 4">
            <a:extLst>
              <a:ext uri="{FF2B5EF4-FFF2-40B4-BE49-F238E27FC236}">
                <a16:creationId xmlns:a16="http://schemas.microsoft.com/office/drawing/2014/main" id="{8E737DD2-432C-4588-A3ED-5E7E3FC7DDAC}"/>
              </a:ext>
            </a:extLst>
          </p:cNvPr>
          <p:cNvSpPr txBox="1"/>
          <p:nvPr/>
        </p:nvSpPr>
        <p:spPr>
          <a:xfrm>
            <a:off x="964734" y="1678521"/>
            <a:ext cx="10160466" cy="3777957"/>
          </a:xfrm>
          <a:prstGeom prst="rect">
            <a:avLst/>
          </a:prstGeom>
          <a:noFill/>
        </p:spPr>
        <p:txBody>
          <a:bodyPr wrap="square" rtlCol="0">
            <a:spAutoFit/>
          </a:bodyPr>
          <a:lstStyle/>
          <a:p>
            <a:pPr algn="just"/>
            <a:r>
              <a:rPr lang="en-IN" sz="1850" dirty="0"/>
              <a:t>There has always been a requirement for Energy-Efficient and Cost-Effective solutions for daily life problems and devices. One such requirement is electric fencing. In such a device, there is a need for generating </a:t>
            </a:r>
            <a:r>
              <a:rPr lang="en-IN" sz="1850" b="1" dirty="0"/>
              <a:t>high voltage electric pulses</a:t>
            </a:r>
            <a:r>
              <a:rPr lang="en-IN" sz="1850" dirty="0"/>
              <a:t> with low energy content such that it is capable of giving electric shock but is non-lethal. Hence designing a system that draws </a:t>
            </a:r>
            <a:r>
              <a:rPr lang="en-IN" sz="1850" b="1" dirty="0"/>
              <a:t>very less power </a:t>
            </a:r>
            <a:r>
              <a:rPr lang="en-IN" sz="1850" dirty="0"/>
              <a:t>and still provides high voltage shocks becomes crucial. Hence the problem is large consumption of electrical energy and also the set-up costs.</a:t>
            </a:r>
          </a:p>
          <a:p>
            <a:pPr algn="just"/>
            <a:r>
              <a:rPr lang="en-IN" sz="1850" dirty="0"/>
              <a:t>In a country like India where there is such a </a:t>
            </a:r>
            <a:r>
              <a:rPr lang="en-IN" sz="1850" b="1" dirty="0"/>
              <a:t>high population of farmers</a:t>
            </a:r>
            <a:r>
              <a:rPr lang="en-IN" sz="1850" dirty="0"/>
              <a:t>, such a </a:t>
            </a:r>
            <a:r>
              <a:rPr lang="en-IN" sz="1850" b="1" dirty="0"/>
              <a:t>low-cost device </a:t>
            </a:r>
            <a:r>
              <a:rPr lang="en-IN" sz="1850" dirty="0"/>
              <a:t>which can be used to keep animals away from the farms is of a high importance. The current alternatives are much </a:t>
            </a:r>
            <a:r>
              <a:rPr lang="en-IN" sz="1850" b="1" dirty="0"/>
              <a:t>more expensive </a:t>
            </a:r>
            <a:r>
              <a:rPr lang="en-IN" sz="1850" dirty="0"/>
              <a:t>than what we propose. In my project the problem is tackled by building an electrical circuit which supplies high voltage</a:t>
            </a:r>
            <a:r>
              <a:rPr lang="en-IN" sz="1850" b="1" dirty="0"/>
              <a:t>(~1000 V) </a:t>
            </a:r>
            <a:r>
              <a:rPr lang="en-IN" sz="1850" dirty="0"/>
              <a:t>repetitive pulses </a:t>
            </a:r>
            <a:r>
              <a:rPr lang="en-IN" sz="1850" b="1" dirty="0"/>
              <a:t>every 35 milliseconds </a:t>
            </a:r>
            <a:r>
              <a:rPr lang="en-IN" sz="1850" dirty="0"/>
              <a:t>and this circuit can be powered from a standard 12 Volt DC Battery. </a:t>
            </a:r>
            <a:r>
              <a:rPr lang="en-IN" dirty="0"/>
              <a:t>These Voltage Pulses are of approximately </a:t>
            </a:r>
            <a:r>
              <a:rPr lang="en-IN" b="1" dirty="0"/>
              <a:t>70 microseconds</a:t>
            </a:r>
            <a:r>
              <a:rPr lang="en-IN" dirty="0"/>
              <a:t> duration.</a:t>
            </a:r>
            <a:endParaRPr lang="en-IN" sz="1850" dirty="0"/>
          </a:p>
          <a:p>
            <a:endParaRPr lang="en-IN" dirty="0"/>
          </a:p>
        </p:txBody>
      </p:sp>
    </p:spTree>
    <p:extLst>
      <p:ext uri="{BB962C8B-B14F-4D97-AF65-F5344CB8AC3E}">
        <p14:creationId xmlns:p14="http://schemas.microsoft.com/office/powerpoint/2010/main" val="8941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5B28-A74D-4822-A4F1-62F56A6AECB3}"/>
              </a:ext>
            </a:extLst>
          </p:cNvPr>
          <p:cNvSpPr txBox="1">
            <a:spLocks/>
          </p:cNvSpPr>
          <p:nvPr/>
        </p:nvSpPr>
        <p:spPr>
          <a:xfrm>
            <a:off x="1066799" y="410369"/>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CIRCUIT SETUP</a:t>
            </a:r>
          </a:p>
        </p:txBody>
      </p:sp>
      <p:pic>
        <p:nvPicPr>
          <p:cNvPr id="3" name="Picture 2">
            <a:extLst>
              <a:ext uri="{FF2B5EF4-FFF2-40B4-BE49-F238E27FC236}">
                <a16:creationId xmlns:a16="http://schemas.microsoft.com/office/drawing/2014/main" id="{E6B1AA91-E19F-4289-940E-D31330ADDEBA}"/>
              </a:ext>
            </a:extLst>
          </p:cNvPr>
          <p:cNvPicPr>
            <a:picLocks noChangeAspect="1"/>
          </p:cNvPicPr>
          <p:nvPr/>
        </p:nvPicPr>
        <p:blipFill rotWithShape="1">
          <a:blip r:embed="rId2"/>
          <a:srcRect t="4113" b="14585"/>
          <a:stretch/>
        </p:blipFill>
        <p:spPr>
          <a:xfrm>
            <a:off x="752629" y="1135047"/>
            <a:ext cx="10686741" cy="4770453"/>
          </a:xfrm>
          <a:prstGeom prst="rect">
            <a:avLst/>
          </a:prstGeom>
        </p:spPr>
      </p:pic>
    </p:spTree>
    <p:extLst>
      <p:ext uri="{BB962C8B-B14F-4D97-AF65-F5344CB8AC3E}">
        <p14:creationId xmlns:p14="http://schemas.microsoft.com/office/powerpoint/2010/main" val="179459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7DAA-DC22-4C7A-81CE-2EFE23B1C0AA}"/>
              </a:ext>
            </a:extLst>
          </p:cNvPr>
          <p:cNvSpPr txBox="1">
            <a:spLocks/>
          </p:cNvSpPr>
          <p:nvPr/>
        </p:nvSpPr>
        <p:spPr>
          <a:xfrm>
            <a:off x="1158001" y="157645"/>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NE555 Timer Stage</a:t>
            </a:r>
          </a:p>
        </p:txBody>
      </p:sp>
      <p:pic>
        <p:nvPicPr>
          <p:cNvPr id="4" name="Picture 3">
            <a:extLst>
              <a:ext uri="{FF2B5EF4-FFF2-40B4-BE49-F238E27FC236}">
                <a16:creationId xmlns:a16="http://schemas.microsoft.com/office/drawing/2014/main" id="{E7A11097-2D2E-4799-89B2-3293DBD9BEEA}"/>
              </a:ext>
            </a:extLst>
          </p:cNvPr>
          <p:cNvPicPr>
            <a:picLocks noChangeAspect="1"/>
          </p:cNvPicPr>
          <p:nvPr/>
        </p:nvPicPr>
        <p:blipFill>
          <a:blip r:embed="rId2"/>
          <a:stretch>
            <a:fillRect/>
          </a:stretch>
        </p:blipFill>
        <p:spPr>
          <a:xfrm>
            <a:off x="724492" y="994257"/>
            <a:ext cx="2781541" cy="1486029"/>
          </a:xfrm>
          <a:prstGeom prst="rect">
            <a:avLst/>
          </a:prstGeom>
        </p:spPr>
      </p:pic>
      <p:pic>
        <p:nvPicPr>
          <p:cNvPr id="5" name="Picture 4" descr="A close up of a screen&#10;&#10;Description automatically generated">
            <a:extLst>
              <a:ext uri="{FF2B5EF4-FFF2-40B4-BE49-F238E27FC236}">
                <a16:creationId xmlns:a16="http://schemas.microsoft.com/office/drawing/2014/main" id="{43C4EA33-56E2-4D6F-B68C-6AD57DD1FA2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562173" y="994256"/>
            <a:ext cx="2816453" cy="1486029"/>
          </a:xfrm>
          <a:prstGeom prst="rect">
            <a:avLst/>
          </a:prstGeom>
        </p:spPr>
      </p:pic>
      <p:pic>
        <p:nvPicPr>
          <p:cNvPr id="6" name="Picture 5">
            <a:extLst>
              <a:ext uri="{FF2B5EF4-FFF2-40B4-BE49-F238E27FC236}">
                <a16:creationId xmlns:a16="http://schemas.microsoft.com/office/drawing/2014/main" id="{84929345-B7F8-43D3-8B43-A7E738EE4F0D}"/>
              </a:ext>
            </a:extLst>
          </p:cNvPr>
          <p:cNvPicPr>
            <a:picLocks noChangeAspect="1"/>
          </p:cNvPicPr>
          <p:nvPr/>
        </p:nvPicPr>
        <p:blipFill>
          <a:blip r:embed="rId4"/>
          <a:stretch>
            <a:fillRect/>
          </a:stretch>
        </p:blipFill>
        <p:spPr>
          <a:xfrm>
            <a:off x="8434766" y="994256"/>
            <a:ext cx="3283940" cy="1486029"/>
          </a:xfrm>
          <a:prstGeom prst="rect">
            <a:avLst/>
          </a:prstGeom>
        </p:spPr>
      </p:pic>
      <p:sp>
        <p:nvSpPr>
          <p:cNvPr id="8" name="TextBox 7">
            <a:extLst>
              <a:ext uri="{FF2B5EF4-FFF2-40B4-BE49-F238E27FC236}">
                <a16:creationId xmlns:a16="http://schemas.microsoft.com/office/drawing/2014/main" id="{368060B9-E965-4E15-A933-DC8B4F9FBE19}"/>
              </a:ext>
            </a:extLst>
          </p:cNvPr>
          <p:cNvSpPr txBox="1"/>
          <p:nvPr/>
        </p:nvSpPr>
        <p:spPr>
          <a:xfrm>
            <a:off x="1072276" y="2480285"/>
            <a:ext cx="1914525" cy="369332"/>
          </a:xfrm>
          <a:prstGeom prst="rect">
            <a:avLst/>
          </a:prstGeom>
          <a:noFill/>
        </p:spPr>
        <p:txBody>
          <a:bodyPr wrap="square" rtlCol="0">
            <a:spAutoFit/>
          </a:bodyPr>
          <a:lstStyle/>
          <a:p>
            <a:pPr algn="ctr"/>
            <a:r>
              <a:rPr lang="en-IN" dirty="0"/>
              <a:t>Monostable Mode</a:t>
            </a:r>
          </a:p>
        </p:txBody>
      </p:sp>
      <p:sp>
        <p:nvSpPr>
          <p:cNvPr id="9" name="TextBox 8">
            <a:extLst>
              <a:ext uri="{FF2B5EF4-FFF2-40B4-BE49-F238E27FC236}">
                <a16:creationId xmlns:a16="http://schemas.microsoft.com/office/drawing/2014/main" id="{D2AC16BB-8653-45B6-8B27-1A291A563A46}"/>
              </a:ext>
            </a:extLst>
          </p:cNvPr>
          <p:cNvSpPr txBox="1"/>
          <p:nvPr/>
        </p:nvSpPr>
        <p:spPr>
          <a:xfrm>
            <a:off x="5138737" y="2539132"/>
            <a:ext cx="1914525" cy="369332"/>
          </a:xfrm>
          <a:prstGeom prst="rect">
            <a:avLst/>
          </a:prstGeom>
          <a:noFill/>
        </p:spPr>
        <p:txBody>
          <a:bodyPr wrap="square" rtlCol="0">
            <a:spAutoFit/>
          </a:bodyPr>
          <a:lstStyle/>
          <a:p>
            <a:pPr algn="ctr"/>
            <a:r>
              <a:rPr lang="en-IN" dirty="0" err="1"/>
              <a:t>Bistable</a:t>
            </a:r>
            <a:r>
              <a:rPr lang="en-IN" dirty="0"/>
              <a:t> Mode</a:t>
            </a:r>
          </a:p>
        </p:txBody>
      </p:sp>
      <p:sp>
        <p:nvSpPr>
          <p:cNvPr id="10" name="TextBox 9">
            <a:extLst>
              <a:ext uri="{FF2B5EF4-FFF2-40B4-BE49-F238E27FC236}">
                <a16:creationId xmlns:a16="http://schemas.microsoft.com/office/drawing/2014/main" id="{FC7A18DD-F319-4D45-BE26-CDD4CDA41407}"/>
              </a:ext>
            </a:extLst>
          </p:cNvPr>
          <p:cNvSpPr txBox="1"/>
          <p:nvPr/>
        </p:nvSpPr>
        <p:spPr>
          <a:xfrm>
            <a:off x="9119473" y="2518440"/>
            <a:ext cx="1914525" cy="369332"/>
          </a:xfrm>
          <a:prstGeom prst="rect">
            <a:avLst/>
          </a:prstGeom>
          <a:noFill/>
        </p:spPr>
        <p:txBody>
          <a:bodyPr wrap="square" rtlCol="0">
            <a:spAutoFit/>
          </a:bodyPr>
          <a:lstStyle/>
          <a:p>
            <a:pPr algn="ctr"/>
            <a:r>
              <a:rPr lang="en-IN" dirty="0" err="1"/>
              <a:t>Astable</a:t>
            </a:r>
            <a:r>
              <a:rPr lang="en-IN" dirty="0"/>
              <a:t> Vibrator</a:t>
            </a:r>
          </a:p>
        </p:txBody>
      </p:sp>
      <p:pic>
        <p:nvPicPr>
          <p:cNvPr id="11" name="Picture 10">
            <a:extLst>
              <a:ext uri="{FF2B5EF4-FFF2-40B4-BE49-F238E27FC236}">
                <a16:creationId xmlns:a16="http://schemas.microsoft.com/office/drawing/2014/main" id="{730A7B30-609D-4383-A25D-D5F9C58B14C5}"/>
              </a:ext>
            </a:extLst>
          </p:cNvPr>
          <p:cNvPicPr>
            <a:picLocks noChangeAspect="1"/>
          </p:cNvPicPr>
          <p:nvPr/>
        </p:nvPicPr>
        <p:blipFill>
          <a:blip r:embed="rId5"/>
          <a:stretch>
            <a:fillRect/>
          </a:stretch>
        </p:blipFill>
        <p:spPr>
          <a:xfrm>
            <a:off x="603464" y="2932816"/>
            <a:ext cx="5805138" cy="3208900"/>
          </a:xfrm>
          <a:prstGeom prst="rect">
            <a:avLst/>
          </a:prstGeom>
        </p:spPr>
      </p:pic>
      <p:pic>
        <p:nvPicPr>
          <p:cNvPr id="12" name="Picture 11">
            <a:extLst>
              <a:ext uri="{FF2B5EF4-FFF2-40B4-BE49-F238E27FC236}">
                <a16:creationId xmlns:a16="http://schemas.microsoft.com/office/drawing/2014/main" id="{646DFE91-D1E2-485A-B2C2-79571233A8E8}"/>
              </a:ext>
            </a:extLst>
          </p:cNvPr>
          <p:cNvPicPr>
            <a:picLocks noChangeAspect="1"/>
          </p:cNvPicPr>
          <p:nvPr/>
        </p:nvPicPr>
        <p:blipFill>
          <a:blip r:embed="rId6"/>
          <a:stretch>
            <a:fillRect/>
          </a:stretch>
        </p:blipFill>
        <p:spPr>
          <a:xfrm>
            <a:off x="6620687" y="3179125"/>
            <a:ext cx="4997571" cy="2716282"/>
          </a:xfrm>
          <a:prstGeom prst="rect">
            <a:avLst/>
          </a:prstGeom>
        </p:spPr>
      </p:pic>
    </p:spTree>
    <p:extLst>
      <p:ext uri="{BB962C8B-B14F-4D97-AF65-F5344CB8AC3E}">
        <p14:creationId xmlns:p14="http://schemas.microsoft.com/office/powerpoint/2010/main" val="151488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FBC5-1768-496F-8BA6-075B9B4416F8}"/>
              </a:ext>
            </a:extLst>
          </p:cNvPr>
          <p:cNvSpPr txBox="1">
            <a:spLocks/>
          </p:cNvSpPr>
          <p:nvPr/>
        </p:nvSpPr>
        <p:spPr>
          <a:xfrm>
            <a:off x="1158001" y="157645"/>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t>NPN &amp; </a:t>
            </a:r>
            <a:r>
              <a:rPr lang="en-IN" b="1" dirty="0">
                <a:solidFill>
                  <a:schemeClr val="tx1"/>
                </a:solidFill>
              </a:rPr>
              <a:t>MOSFET</a:t>
            </a:r>
            <a:r>
              <a:rPr lang="en-IN" b="1" dirty="0"/>
              <a:t> Stage</a:t>
            </a:r>
          </a:p>
        </p:txBody>
      </p:sp>
      <p:pic>
        <p:nvPicPr>
          <p:cNvPr id="4" name="Picture 3">
            <a:extLst>
              <a:ext uri="{FF2B5EF4-FFF2-40B4-BE49-F238E27FC236}">
                <a16:creationId xmlns:a16="http://schemas.microsoft.com/office/drawing/2014/main" id="{9542709B-A0E2-461A-82AF-649ECEB3929B}"/>
              </a:ext>
            </a:extLst>
          </p:cNvPr>
          <p:cNvPicPr>
            <a:picLocks noChangeAspect="1"/>
          </p:cNvPicPr>
          <p:nvPr/>
        </p:nvPicPr>
        <p:blipFill rotWithShape="1">
          <a:blip r:embed="rId2"/>
          <a:srcRect b="2365"/>
          <a:stretch/>
        </p:blipFill>
        <p:spPr>
          <a:xfrm>
            <a:off x="715172" y="1179456"/>
            <a:ext cx="7003387" cy="3013355"/>
          </a:xfrm>
          <a:prstGeom prst="rect">
            <a:avLst/>
          </a:prstGeom>
        </p:spPr>
      </p:pic>
      <p:sp>
        <p:nvSpPr>
          <p:cNvPr id="5" name="TextBox 4">
            <a:extLst>
              <a:ext uri="{FF2B5EF4-FFF2-40B4-BE49-F238E27FC236}">
                <a16:creationId xmlns:a16="http://schemas.microsoft.com/office/drawing/2014/main" id="{E0BDEA45-35A5-4942-91B3-D7AC4A06CE81}"/>
              </a:ext>
            </a:extLst>
          </p:cNvPr>
          <p:cNvSpPr txBox="1"/>
          <p:nvPr/>
        </p:nvSpPr>
        <p:spPr>
          <a:xfrm>
            <a:off x="7718559" y="1116473"/>
            <a:ext cx="3941359" cy="3139321"/>
          </a:xfrm>
          <a:prstGeom prst="rect">
            <a:avLst/>
          </a:prstGeom>
          <a:noFill/>
        </p:spPr>
        <p:txBody>
          <a:bodyPr wrap="square" rtlCol="0">
            <a:spAutoFit/>
          </a:bodyPr>
          <a:lstStyle/>
          <a:p>
            <a:pPr algn="just"/>
            <a:r>
              <a:rPr lang="en-IN" dirty="0"/>
              <a:t>Q1 is an NPN transistor, which receives its input from the output of the 555 timer(11mA) and amplifies it(120mA) so that it is able to drive the MOSFET properly. When 555 output is high(Pin 3), the current from collector of NPN passes to the ground, whereas when 555 output is low, this current passes to the Gate of the MOSFET, which is used to switch it. The signal is inverted due to this stage.</a:t>
            </a:r>
          </a:p>
        </p:txBody>
      </p:sp>
      <p:sp>
        <p:nvSpPr>
          <p:cNvPr id="6" name="TextBox 5">
            <a:extLst>
              <a:ext uri="{FF2B5EF4-FFF2-40B4-BE49-F238E27FC236}">
                <a16:creationId xmlns:a16="http://schemas.microsoft.com/office/drawing/2014/main" id="{355364FE-B617-4093-83C4-488070C9BA60}"/>
              </a:ext>
            </a:extLst>
          </p:cNvPr>
          <p:cNvSpPr txBox="1"/>
          <p:nvPr/>
        </p:nvSpPr>
        <p:spPr>
          <a:xfrm>
            <a:off x="631282" y="4378011"/>
            <a:ext cx="10920358" cy="1477328"/>
          </a:xfrm>
          <a:prstGeom prst="rect">
            <a:avLst/>
          </a:prstGeom>
          <a:noFill/>
        </p:spPr>
        <p:txBody>
          <a:bodyPr wrap="square" rtlCol="0">
            <a:spAutoFit/>
          </a:bodyPr>
          <a:lstStyle/>
          <a:p>
            <a:pPr algn="just"/>
            <a:r>
              <a:rPr lang="en-IN" dirty="0"/>
              <a:t>We have used an N channel MOSFET, which is a 3-terminal device, where the voltage at the Gate determines the conductivity of the device. This ability of the MOSFET to change conductivity by applying voltage at the gate can be used for amplifying or switching electrical signals. If the voltage across the Gate and Source is higher than the Threshold Voltage of that particular MOSFET, the current can flow through its Drain to its Source with a resistance of </a:t>
            </a:r>
            <a:r>
              <a:rPr lang="en-IN" dirty="0" err="1"/>
              <a:t>Rds</a:t>
            </a:r>
            <a:r>
              <a:rPr lang="en-IN" dirty="0"/>
              <a:t>(characteristic of each MOSFET). </a:t>
            </a:r>
          </a:p>
        </p:txBody>
      </p:sp>
    </p:spTree>
    <p:extLst>
      <p:ext uri="{BB962C8B-B14F-4D97-AF65-F5344CB8AC3E}">
        <p14:creationId xmlns:p14="http://schemas.microsoft.com/office/powerpoint/2010/main" val="268620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4884-1FF6-46E8-B58C-514510C3087D}"/>
              </a:ext>
            </a:extLst>
          </p:cNvPr>
          <p:cNvSpPr txBox="1">
            <a:spLocks/>
          </p:cNvSpPr>
          <p:nvPr/>
        </p:nvSpPr>
        <p:spPr>
          <a:xfrm>
            <a:off x="1158001" y="157645"/>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Secondary Side of Transformer</a:t>
            </a:r>
          </a:p>
        </p:txBody>
      </p:sp>
      <p:pic>
        <p:nvPicPr>
          <p:cNvPr id="3" name="Picture 2">
            <a:extLst>
              <a:ext uri="{FF2B5EF4-FFF2-40B4-BE49-F238E27FC236}">
                <a16:creationId xmlns:a16="http://schemas.microsoft.com/office/drawing/2014/main" id="{32825F79-CEC4-4B89-A035-2B4020EE8484}"/>
              </a:ext>
            </a:extLst>
          </p:cNvPr>
          <p:cNvPicPr>
            <a:picLocks noChangeAspect="1"/>
          </p:cNvPicPr>
          <p:nvPr/>
        </p:nvPicPr>
        <p:blipFill>
          <a:blip r:embed="rId2"/>
          <a:stretch>
            <a:fillRect/>
          </a:stretch>
        </p:blipFill>
        <p:spPr>
          <a:xfrm>
            <a:off x="992377" y="1069758"/>
            <a:ext cx="5405368" cy="5230374"/>
          </a:xfrm>
          <a:prstGeom prst="rect">
            <a:avLst/>
          </a:prstGeom>
        </p:spPr>
      </p:pic>
      <p:sp>
        <p:nvSpPr>
          <p:cNvPr id="4" name="TextBox 3">
            <a:extLst>
              <a:ext uri="{FF2B5EF4-FFF2-40B4-BE49-F238E27FC236}">
                <a16:creationId xmlns:a16="http://schemas.microsoft.com/office/drawing/2014/main" id="{DD6122B5-BB9E-4EAC-87D7-89D4AE13DF7C}"/>
              </a:ext>
            </a:extLst>
          </p:cNvPr>
          <p:cNvSpPr txBox="1"/>
          <p:nvPr/>
        </p:nvSpPr>
        <p:spPr>
          <a:xfrm>
            <a:off x="6526635" y="1078146"/>
            <a:ext cx="4872168" cy="3970318"/>
          </a:xfrm>
          <a:prstGeom prst="rect">
            <a:avLst/>
          </a:prstGeom>
          <a:noFill/>
        </p:spPr>
        <p:txBody>
          <a:bodyPr wrap="square" rtlCol="0">
            <a:spAutoFit/>
          </a:bodyPr>
          <a:lstStyle/>
          <a:p>
            <a:pPr algn="just"/>
            <a:r>
              <a:rPr lang="en-IN" dirty="0"/>
              <a:t>For transformers, 2 inductors are linked with each other(coupling factor=0.98), the turns ratio required is 5:100 for appropriate value of voltage at the secondary side. To properly regulate this 1000V value, Zener diodes are used, but since a breakdown voltage that large wasn’t available, we had to make do with 10 diodes with breakdown voltage equal to 100V, hence regulating the secondary side voltage to 1000v. Also a diode is placed in the opposite direction, to prevent the flow of current in the opposite direction. Each such Zener diode costs 20 rupees so we can also go for Zener diodes with lesser voltage rating to reduce the cost.</a:t>
            </a:r>
          </a:p>
        </p:txBody>
      </p:sp>
      <p:pic>
        <p:nvPicPr>
          <p:cNvPr id="5" name="Picture 4">
            <a:extLst>
              <a:ext uri="{FF2B5EF4-FFF2-40B4-BE49-F238E27FC236}">
                <a16:creationId xmlns:a16="http://schemas.microsoft.com/office/drawing/2014/main" id="{7D839A9A-AB38-43E1-9DE7-305B4E4CAFC7}"/>
              </a:ext>
            </a:extLst>
          </p:cNvPr>
          <p:cNvPicPr>
            <a:picLocks noChangeAspect="1"/>
          </p:cNvPicPr>
          <p:nvPr/>
        </p:nvPicPr>
        <p:blipFill>
          <a:blip r:embed="rId3"/>
          <a:stretch>
            <a:fillRect/>
          </a:stretch>
        </p:blipFill>
        <p:spPr>
          <a:xfrm>
            <a:off x="6526635" y="4989145"/>
            <a:ext cx="2095682" cy="678239"/>
          </a:xfrm>
          <a:prstGeom prst="rect">
            <a:avLst/>
          </a:prstGeom>
        </p:spPr>
      </p:pic>
      <p:sp>
        <p:nvSpPr>
          <p:cNvPr id="6" name="TextBox 5">
            <a:extLst>
              <a:ext uri="{FF2B5EF4-FFF2-40B4-BE49-F238E27FC236}">
                <a16:creationId xmlns:a16="http://schemas.microsoft.com/office/drawing/2014/main" id="{05C34B7F-8AED-4F7D-8FD8-02ACA3D0A7F3}"/>
              </a:ext>
            </a:extLst>
          </p:cNvPr>
          <p:cNvSpPr txBox="1"/>
          <p:nvPr/>
        </p:nvSpPr>
        <p:spPr>
          <a:xfrm>
            <a:off x="6526635" y="5667384"/>
            <a:ext cx="5117284" cy="369332"/>
          </a:xfrm>
          <a:prstGeom prst="rect">
            <a:avLst/>
          </a:prstGeom>
          <a:noFill/>
        </p:spPr>
        <p:txBody>
          <a:bodyPr wrap="square" rtlCol="0">
            <a:spAutoFit/>
          </a:bodyPr>
          <a:lstStyle/>
          <a:p>
            <a:r>
              <a:rPr lang="en-IN" dirty="0"/>
              <a:t>We take </a:t>
            </a:r>
            <a:r>
              <a:rPr lang="en-IN" dirty="0" err="1"/>
              <a:t>Lp</a:t>
            </a:r>
            <a:r>
              <a:rPr lang="en-IN" dirty="0"/>
              <a:t> = 0.01H, hence Ls =4H. </a:t>
            </a:r>
          </a:p>
        </p:txBody>
      </p:sp>
    </p:spTree>
    <p:extLst>
      <p:ext uri="{BB962C8B-B14F-4D97-AF65-F5344CB8AC3E}">
        <p14:creationId xmlns:p14="http://schemas.microsoft.com/office/powerpoint/2010/main" val="133388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692-C5EE-4317-B179-DB0C831E3A0A}"/>
              </a:ext>
            </a:extLst>
          </p:cNvPr>
          <p:cNvSpPr txBox="1">
            <a:spLocks/>
          </p:cNvSpPr>
          <p:nvPr/>
        </p:nvSpPr>
        <p:spPr>
          <a:xfrm>
            <a:off x="1066800" y="286224"/>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OVERALL DESIGN</a:t>
            </a:r>
          </a:p>
        </p:txBody>
      </p:sp>
      <p:pic>
        <p:nvPicPr>
          <p:cNvPr id="3" name="Picture 2">
            <a:extLst>
              <a:ext uri="{FF2B5EF4-FFF2-40B4-BE49-F238E27FC236}">
                <a16:creationId xmlns:a16="http://schemas.microsoft.com/office/drawing/2014/main" id="{E9536104-18D6-4AE3-989B-8E740FFE3AFC}"/>
              </a:ext>
            </a:extLst>
          </p:cNvPr>
          <p:cNvPicPr>
            <a:picLocks noChangeAspect="1"/>
          </p:cNvPicPr>
          <p:nvPr/>
        </p:nvPicPr>
        <p:blipFill rotWithShape="1">
          <a:blip r:embed="rId2"/>
          <a:srcRect t="4113" b="14585"/>
          <a:stretch/>
        </p:blipFill>
        <p:spPr>
          <a:xfrm>
            <a:off x="308270" y="1122836"/>
            <a:ext cx="7294559" cy="3256217"/>
          </a:xfrm>
          <a:prstGeom prst="rect">
            <a:avLst/>
          </a:prstGeom>
          <a:solidFill>
            <a:srgbClr val="FF0000"/>
          </a:solidFill>
        </p:spPr>
      </p:pic>
      <p:sp>
        <p:nvSpPr>
          <p:cNvPr id="5" name="Oval 4">
            <a:extLst>
              <a:ext uri="{FF2B5EF4-FFF2-40B4-BE49-F238E27FC236}">
                <a16:creationId xmlns:a16="http://schemas.microsoft.com/office/drawing/2014/main" id="{D1703474-BF6F-4B0A-8BF0-4E10C9477E5B}"/>
              </a:ext>
            </a:extLst>
          </p:cNvPr>
          <p:cNvSpPr/>
          <p:nvPr/>
        </p:nvSpPr>
        <p:spPr>
          <a:xfrm>
            <a:off x="4060272" y="1317071"/>
            <a:ext cx="100668" cy="100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82FAFDD-940E-4718-B252-4EBA39E279A8}"/>
              </a:ext>
            </a:extLst>
          </p:cNvPr>
          <p:cNvSpPr/>
          <p:nvPr/>
        </p:nvSpPr>
        <p:spPr>
          <a:xfrm>
            <a:off x="3317845" y="3798115"/>
            <a:ext cx="109057" cy="1090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7" name="Oval 6">
            <a:extLst>
              <a:ext uri="{FF2B5EF4-FFF2-40B4-BE49-F238E27FC236}">
                <a16:creationId xmlns:a16="http://schemas.microsoft.com/office/drawing/2014/main" id="{EBE2562C-98F6-4B9C-824F-9A25BFE7D2E8}"/>
              </a:ext>
            </a:extLst>
          </p:cNvPr>
          <p:cNvSpPr/>
          <p:nvPr/>
        </p:nvSpPr>
        <p:spPr>
          <a:xfrm flipH="1" flipV="1">
            <a:off x="5436066" y="2658566"/>
            <a:ext cx="83890" cy="11283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1074F7B-257B-46CC-A1CC-429A2AF65FF8}"/>
              </a:ext>
            </a:extLst>
          </p:cNvPr>
          <p:cNvSpPr txBox="1"/>
          <p:nvPr/>
        </p:nvSpPr>
        <p:spPr>
          <a:xfrm>
            <a:off x="7843706" y="1164586"/>
            <a:ext cx="4023801" cy="3474525"/>
          </a:xfrm>
          <a:prstGeom prst="rect">
            <a:avLst/>
          </a:prstGeom>
          <a:noFill/>
        </p:spPr>
        <p:txBody>
          <a:bodyPr wrap="square" rtlCol="0">
            <a:spAutoFit/>
          </a:bodyPr>
          <a:lstStyle/>
          <a:p>
            <a:pPr algn="just"/>
            <a:r>
              <a:rPr lang="en-IN" dirty="0"/>
              <a:t>The flow of current in the main circuit is controlled by the state of the MOSFET. When the MOSFET switch is closed, current flows from the orange dot to the green dot, passing through inductor and MOSFET and ultimately reaching ground. Whereas, when the MOSFET switch is open, this current flows from the orange dot, through the inductor, then proceeds towards the RC combination, via a diode(to prevent backflow of current into the inductor).</a:t>
            </a:r>
          </a:p>
        </p:txBody>
      </p:sp>
      <p:sp>
        <p:nvSpPr>
          <p:cNvPr id="11" name="TextBox 10">
            <a:extLst>
              <a:ext uri="{FF2B5EF4-FFF2-40B4-BE49-F238E27FC236}">
                <a16:creationId xmlns:a16="http://schemas.microsoft.com/office/drawing/2014/main" id="{3F69B954-3143-4D5F-B026-647922C6F0E7}"/>
              </a:ext>
            </a:extLst>
          </p:cNvPr>
          <p:cNvSpPr txBox="1"/>
          <p:nvPr/>
        </p:nvSpPr>
        <p:spPr>
          <a:xfrm>
            <a:off x="414056" y="4491039"/>
            <a:ext cx="11363887" cy="1200329"/>
          </a:xfrm>
          <a:prstGeom prst="rect">
            <a:avLst/>
          </a:prstGeom>
          <a:noFill/>
        </p:spPr>
        <p:txBody>
          <a:bodyPr wrap="square" rtlCol="0">
            <a:spAutoFit/>
          </a:bodyPr>
          <a:lstStyle/>
          <a:p>
            <a:r>
              <a:rPr lang="en-IN" dirty="0"/>
              <a:t>For switching the MOSFET, the output square wave of 555 Timer IC(red dot) is fed to the Base of the NPN Transistor, where it is amplified and inverted. This inverted square wave is sent as input to the Gate of the MOSFET. Hence when this input to MOSFET is low, it acts as an open circuit and does not allow current to pass, and when the gate current is not zero, it completes the path of the current, by allowing it to flow through it and ultimately reach ground. </a:t>
            </a:r>
          </a:p>
        </p:txBody>
      </p:sp>
    </p:spTree>
    <p:extLst>
      <p:ext uri="{BB962C8B-B14F-4D97-AF65-F5344CB8AC3E}">
        <p14:creationId xmlns:p14="http://schemas.microsoft.com/office/powerpoint/2010/main" val="105672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5C92-A039-43D4-979F-CFBB58A8E2FA}"/>
              </a:ext>
            </a:extLst>
          </p:cNvPr>
          <p:cNvSpPr txBox="1">
            <a:spLocks/>
          </p:cNvSpPr>
          <p:nvPr/>
        </p:nvSpPr>
        <p:spPr>
          <a:xfrm>
            <a:off x="1066800" y="76674"/>
            <a:ext cx="10058400" cy="8366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solidFill>
                  <a:schemeClr val="tx1"/>
                </a:solidFill>
              </a:rPr>
              <a:t>CURRENT AND VOLTAGE WAVEFORMS</a:t>
            </a:r>
          </a:p>
        </p:txBody>
      </p:sp>
      <p:pic>
        <p:nvPicPr>
          <p:cNvPr id="3" name="Picture 2">
            <a:extLst>
              <a:ext uri="{FF2B5EF4-FFF2-40B4-BE49-F238E27FC236}">
                <a16:creationId xmlns:a16="http://schemas.microsoft.com/office/drawing/2014/main" id="{7771C553-B65B-4145-BAC8-67D5B10F9758}"/>
              </a:ext>
            </a:extLst>
          </p:cNvPr>
          <p:cNvPicPr>
            <a:picLocks noChangeAspect="1"/>
          </p:cNvPicPr>
          <p:nvPr/>
        </p:nvPicPr>
        <p:blipFill>
          <a:blip r:embed="rId2"/>
          <a:stretch>
            <a:fillRect/>
          </a:stretch>
        </p:blipFill>
        <p:spPr>
          <a:xfrm>
            <a:off x="431829" y="829396"/>
            <a:ext cx="6193557" cy="2853546"/>
          </a:xfrm>
          <a:prstGeom prst="rect">
            <a:avLst/>
          </a:prstGeom>
        </p:spPr>
      </p:pic>
      <p:pic>
        <p:nvPicPr>
          <p:cNvPr id="4" name="Picture 3">
            <a:extLst>
              <a:ext uri="{FF2B5EF4-FFF2-40B4-BE49-F238E27FC236}">
                <a16:creationId xmlns:a16="http://schemas.microsoft.com/office/drawing/2014/main" id="{F271BC84-C7D5-46B4-9D59-52E8B46085E4}"/>
              </a:ext>
            </a:extLst>
          </p:cNvPr>
          <p:cNvPicPr>
            <a:picLocks noChangeAspect="1"/>
          </p:cNvPicPr>
          <p:nvPr/>
        </p:nvPicPr>
        <p:blipFill>
          <a:blip r:embed="rId3"/>
          <a:stretch>
            <a:fillRect/>
          </a:stretch>
        </p:blipFill>
        <p:spPr>
          <a:xfrm>
            <a:off x="431829" y="3755718"/>
            <a:ext cx="6193557" cy="2862733"/>
          </a:xfrm>
          <a:prstGeom prst="rect">
            <a:avLst/>
          </a:prstGeom>
        </p:spPr>
      </p:pic>
      <p:sp>
        <p:nvSpPr>
          <p:cNvPr id="5" name="TextBox 4">
            <a:extLst>
              <a:ext uri="{FF2B5EF4-FFF2-40B4-BE49-F238E27FC236}">
                <a16:creationId xmlns:a16="http://schemas.microsoft.com/office/drawing/2014/main" id="{7C2AF563-A631-420E-A835-CD8A736A0D2A}"/>
              </a:ext>
            </a:extLst>
          </p:cNvPr>
          <p:cNvSpPr txBox="1"/>
          <p:nvPr/>
        </p:nvSpPr>
        <p:spPr>
          <a:xfrm>
            <a:off x="6862194" y="1577130"/>
            <a:ext cx="4764947" cy="369332"/>
          </a:xfrm>
          <a:prstGeom prst="rect">
            <a:avLst/>
          </a:prstGeom>
          <a:noFill/>
        </p:spPr>
        <p:txBody>
          <a:bodyPr wrap="square" rtlCol="0">
            <a:spAutoFit/>
          </a:bodyPr>
          <a:lstStyle/>
          <a:p>
            <a:r>
              <a:rPr lang="en-IN" dirty="0"/>
              <a:t>Output of 555 Timer</a:t>
            </a:r>
          </a:p>
        </p:txBody>
      </p:sp>
      <p:sp>
        <p:nvSpPr>
          <p:cNvPr id="6" name="TextBox 5">
            <a:extLst>
              <a:ext uri="{FF2B5EF4-FFF2-40B4-BE49-F238E27FC236}">
                <a16:creationId xmlns:a16="http://schemas.microsoft.com/office/drawing/2014/main" id="{2E0D3D8B-C473-4600-A3B4-F69F77787B54}"/>
              </a:ext>
            </a:extLst>
          </p:cNvPr>
          <p:cNvSpPr txBox="1"/>
          <p:nvPr/>
        </p:nvSpPr>
        <p:spPr>
          <a:xfrm>
            <a:off x="6795081" y="4817753"/>
            <a:ext cx="4764947" cy="646331"/>
          </a:xfrm>
          <a:prstGeom prst="rect">
            <a:avLst/>
          </a:prstGeom>
          <a:noFill/>
        </p:spPr>
        <p:txBody>
          <a:bodyPr wrap="square" rtlCol="0">
            <a:spAutoFit/>
          </a:bodyPr>
          <a:lstStyle/>
          <a:p>
            <a:r>
              <a:rPr lang="en-IN" dirty="0"/>
              <a:t>Inverted and amplified input of MOSFET</a:t>
            </a:r>
          </a:p>
          <a:p>
            <a:r>
              <a:rPr lang="en-IN" dirty="0"/>
              <a:t>(between Gate and Source)</a:t>
            </a:r>
          </a:p>
        </p:txBody>
      </p:sp>
    </p:spTree>
    <p:extLst>
      <p:ext uri="{BB962C8B-B14F-4D97-AF65-F5344CB8AC3E}">
        <p14:creationId xmlns:p14="http://schemas.microsoft.com/office/powerpoint/2010/main" val="2480633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1343</TotalTime>
  <Words>1488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OUR PRESENTATION on ELECTRIC FENCING SYSTEM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PRESENTATION on ELECTRIC FENCING SYSTEM</dc:title>
  <dc:creator>Sanskar Tewatia</dc:creator>
  <cp:lastModifiedBy>Sanskar Tewatia</cp:lastModifiedBy>
  <cp:revision>26</cp:revision>
  <dcterms:created xsi:type="dcterms:W3CDTF">2020-08-22T09:22:40Z</dcterms:created>
  <dcterms:modified xsi:type="dcterms:W3CDTF">2020-08-23T08:24:46Z</dcterms:modified>
</cp:coreProperties>
</file>