
<file path=[Content_Types].xml><?xml version="1.0" encoding="utf-8"?>
<Types xmlns="http://schemas.openxmlformats.org/package/2006/content-types">
  <Default Extension="fntdata" ContentType="application/x-fontdata"/>
  <Default Extension="jfif"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Math" panose="02040503050406030204" pitchFamily="18" charset="0"/>
      <p:regular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5" autoAdjust="0"/>
    <p:restoredTop sz="71011" autoAdjust="0"/>
  </p:normalViewPr>
  <p:slideViewPr>
    <p:cSldViewPr snapToGrid="0">
      <p:cViewPr>
        <p:scale>
          <a:sx n="120" d="100"/>
          <a:sy n="120" d="100"/>
        </p:scale>
        <p:origin x="1458"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94ab8a74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94ab8a74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94ab8a74f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94ab8a74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94ab8a74f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94ab8a74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8316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94ab8a74f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94ab8a74f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94ab8a74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94ab8a7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just" rtl="0">
              <a:spcBef>
                <a:spcPts val="1200"/>
              </a:spcBef>
              <a:spcAft>
                <a:spcPts val="1200"/>
              </a:spcAft>
              <a:buNone/>
            </a:pPr>
            <a:r>
              <a:rPr lang="en" sz="1800">
                <a:solidFill>
                  <a:schemeClr val="dk1"/>
                </a:solidFill>
                <a:latin typeface="Times New Roman"/>
                <a:ea typeface="Times New Roman"/>
                <a:cs typeface="Times New Roman"/>
                <a:sym typeface="Times New Roman"/>
              </a:rPr>
              <a:t>In such tricky cases, usually traffic policemen have to step in, and manually control the flow of traffic, based on expertise.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94ab8a74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94ab8a74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Reinforcement Learning (RL), a feedback-based Machine Learning technique in which an agent observes a stochastic environment, perceives its state and learns automatically by exploring the environment and performing actions on a timely basis which results in a change in the environment to another state </a:t>
            </a:r>
            <a:endParaRPr lang="en" dirty="0"/>
          </a:p>
          <a:p>
            <a:pPr marL="0" lvl="0" indent="0" algn="l" rtl="0">
              <a:spcBef>
                <a:spcPts val="0"/>
              </a:spcBef>
              <a:spcAft>
                <a:spcPts val="0"/>
              </a:spcAft>
              <a:buNone/>
            </a:pPr>
            <a:r>
              <a:rPr lang="en" dirty="0"/>
              <a:t>ENV – It is the representation of the problem</a:t>
            </a:r>
          </a:p>
          <a:p>
            <a:pPr marL="0" lvl="0" indent="0" algn="l" rtl="0">
              <a:spcBef>
                <a:spcPts val="0"/>
              </a:spcBef>
              <a:spcAft>
                <a:spcPts val="0"/>
              </a:spcAft>
              <a:buNone/>
            </a:pPr>
            <a:r>
              <a:rPr lang="en" dirty="0"/>
              <a:t>Agent – Is a computer program whose purpose is to take action on the decision</a:t>
            </a:r>
          </a:p>
          <a:p>
            <a:pPr marL="0" lvl="0" indent="0" algn="l" rtl="0">
              <a:spcBef>
                <a:spcPts val="0"/>
              </a:spcBef>
              <a:spcAft>
                <a:spcPts val="0"/>
              </a:spcAft>
              <a:buNone/>
            </a:pPr>
            <a:r>
              <a:rPr lang="en" dirty="0"/>
              <a:t>State – As the name suggests, it is the current state of the variables in the problem, like how many cars on which roads</a:t>
            </a:r>
          </a:p>
          <a:p>
            <a:pPr marL="0" lvl="0" indent="0" algn="l" rtl="0">
              <a:spcBef>
                <a:spcPts val="0"/>
              </a:spcBef>
              <a:spcAft>
                <a:spcPts val="0"/>
              </a:spcAft>
              <a:buNone/>
            </a:pPr>
            <a:r>
              <a:rPr lang="en" dirty="0"/>
              <a:t>Action – it is the decision taken by the agent</a:t>
            </a:r>
          </a:p>
          <a:p>
            <a:pPr marL="0" lvl="0" indent="0" algn="l" rtl="0">
              <a:spcBef>
                <a:spcPts val="0"/>
              </a:spcBef>
              <a:spcAft>
                <a:spcPts val="0"/>
              </a:spcAft>
              <a:buNone/>
            </a:pPr>
            <a:r>
              <a:rPr lang="en" dirty="0"/>
              <a:t>Reward – it is the feedback which is provided by the environment in regard to the action taken by the agent</a:t>
            </a:r>
          </a:p>
          <a:p>
            <a:pPr marL="0" lvl="0" indent="0" algn="l" rtl="0">
              <a:spcBef>
                <a:spcPts val="0"/>
              </a:spcBef>
              <a:spcAft>
                <a:spcPts val="0"/>
              </a:spcAft>
              <a:buNone/>
            </a:pPr>
            <a:endParaRPr lang="en-IN" dirty="0"/>
          </a:p>
          <a:p>
            <a:pPr marL="0" lvl="0" indent="0" algn="l" rtl="0">
              <a:spcBef>
                <a:spcPts val="0"/>
              </a:spcBef>
              <a:spcAft>
                <a:spcPts val="0"/>
              </a:spcAft>
              <a:buNone/>
            </a:pPr>
            <a:r>
              <a:rPr lang="en-US" dirty="0"/>
              <a:t>The learning agent overtime learns to maximize these rewards so as to behave optimally at any given state it is in.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94ab8a74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94ab8a74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94ab8a74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94ab8a74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4ab8a74f_1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4ab8a74f_1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94ab8a74f_1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94ab8a74f_1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94ab8a74f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94ab8a74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94ab8a74f_1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94ab8a74f_1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12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dpi="0" rotWithShape="1">
          <a:blip r:embed="rId13">
            <a:alphaModFix amt="15000"/>
            <a:lum/>
          </a:blip>
          <a:srcRect/>
          <a:stretch>
            <a:fillRect t="-2000" b="-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6000"/>
            <a:lum/>
          </a:blip>
          <a:srcRect/>
          <a:stretch>
            <a:fillRect l="-6000" r="-6000"/>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7950" y="1122825"/>
            <a:ext cx="7688100" cy="16647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0"/>
              </a:spcAft>
              <a:buClr>
                <a:schemeClr val="dk1"/>
              </a:buClr>
              <a:buSzPct val="28366"/>
              <a:buFont typeface="Arial"/>
              <a:buNone/>
            </a:pPr>
            <a:r>
              <a:rPr lang="en" sz="3877" b="1" dirty="0">
                <a:solidFill>
                  <a:schemeClr val="accent1">
                    <a:lumMod val="75000"/>
                  </a:schemeClr>
                </a:solidFill>
                <a:latin typeface="Times New Roman"/>
                <a:ea typeface="Times New Roman"/>
                <a:cs typeface="Times New Roman"/>
                <a:sym typeface="Times New Roman"/>
              </a:rPr>
              <a:t>Traffic Light Signal Control using Deep Reinforcement Learning</a:t>
            </a:r>
            <a:endParaRPr sz="3877" b="1" dirty="0">
              <a:solidFill>
                <a:schemeClr val="accent1">
                  <a:lumMod val="75000"/>
                </a:schemeClr>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86" name="Google Shape;86;p13"/>
          <p:cNvSpPr txBox="1">
            <a:spLocks noGrp="1"/>
          </p:cNvSpPr>
          <p:nvPr>
            <p:ph type="subTitle" idx="1"/>
          </p:nvPr>
        </p:nvSpPr>
        <p:spPr>
          <a:xfrm>
            <a:off x="634681" y="2275772"/>
            <a:ext cx="4021986" cy="2448628"/>
          </a:xfrm>
          <a:prstGeom prst="rect">
            <a:avLst/>
          </a:prstGeom>
        </p:spPr>
        <p:txBody>
          <a:bodyPr spcFirstLastPara="1" wrap="square" lIns="91425" tIns="91425" rIns="91425" bIns="91425" anchor="t" anchorCtr="0">
            <a:normAutofit fontScale="25000" lnSpcReduction="20000"/>
          </a:bodyPr>
          <a:lstStyle/>
          <a:p>
            <a:pPr marL="0" lvl="0" indent="0" algn="ctr" rtl="0">
              <a:lnSpc>
                <a:spcPct val="120000"/>
              </a:lnSpc>
              <a:spcBef>
                <a:spcPts val="1200"/>
              </a:spcBef>
              <a:spcAft>
                <a:spcPts val="0"/>
              </a:spcAft>
              <a:buNone/>
            </a:pPr>
            <a:r>
              <a:rPr lang="en-IN" sz="7200" i="1" dirty="0">
                <a:solidFill>
                  <a:schemeClr val="accent1"/>
                </a:solidFill>
                <a:latin typeface="Times New Roman" panose="02020603050405020304" pitchFamily="18" charset="0"/>
                <a:ea typeface="Times New Roman"/>
                <a:cs typeface="Times New Roman" panose="02020603050405020304" pitchFamily="18" charset="0"/>
                <a:sym typeface="Times New Roman"/>
              </a:rPr>
              <a:t>P</a:t>
            </a:r>
            <a:r>
              <a:rPr lang="en" sz="7200" i="1" dirty="0">
                <a:solidFill>
                  <a:schemeClr val="accent1"/>
                </a:solidFill>
                <a:latin typeface="Times New Roman" panose="02020603050405020304" pitchFamily="18" charset="0"/>
                <a:ea typeface="Times New Roman"/>
                <a:cs typeface="Times New Roman" panose="02020603050405020304" pitchFamily="18" charset="0"/>
                <a:sym typeface="Times New Roman"/>
              </a:rPr>
              <a:t>resented by-</a:t>
            </a:r>
          </a:p>
          <a:p>
            <a:pPr marL="0" lvl="0" indent="0" algn="ctr" rtl="0">
              <a:lnSpc>
                <a:spcPct val="120000"/>
              </a:lnSpc>
              <a:spcBef>
                <a:spcPts val="1200"/>
              </a:spcBef>
              <a:spcAft>
                <a:spcPts val="0"/>
              </a:spcAft>
              <a:buNone/>
            </a:pPr>
            <a:r>
              <a:rPr lang="en" sz="7200" dirty="0">
                <a:solidFill>
                  <a:schemeClr val="accent1"/>
                </a:solidFill>
                <a:latin typeface="Times New Roman" panose="02020603050405020304" pitchFamily="18" charset="0"/>
                <a:ea typeface="Times New Roman"/>
                <a:cs typeface="Times New Roman" panose="02020603050405020304" pitchFamily="18" charset="0"/>
                <a:sym typeface="Times New Roman"/>
              </a:rPr>
              <a:t>Sayantika Mandal (1810110224)</a:t>
            </a:r>
            <a:endParaRPr sz="7200" dirty="0">
              <a:solidFill>
                <a:schemeClr val="accent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20000"/>
              </a:lnSpc>
              <a:spcBef>
                <a:spcPts val="1200"/>
              </a:spcBef>
              <a:spcAft>
                <a:spcPts val="0"/>
              </a:spcAft>
              <a:buNone/>
            </a:pPr>
            <a:r>
              <a:rPr lang="en" sz="7200" dirty="0">
                <a:solidFill>
                  <a:schemeClr val="accent1"/>
                </a:solidFill>
                <a:latin typeface="Times New Roman" panose="02020603050405020304" pitchFamily="18" charset="0"/>
                <a:ea typeface="Times New Roman"/>
                <a:cs typeface="Times New Roman" panose="02020603050405020304" pitchFamily="18" charset="0"/>
                <a:sym typeface="Times New Roman"/>
              </a:rPr>
              <a:t>Sanskar Tewatia (1810110215)</a:t>
            </a:r>
            <a:endParaRPr sz="7200" dirty="0">
              <a:solidFill>
                <a:schemeClr val="accent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20000"/>
              </a:lnSpc>
              <a:spcBef>
                <a:spcPts val="1200"/>
              </a:spcBef>
              <a:spcAft>
                <a:spcPts val="0"/>
              </a:spcAft>
              <a:buNone/>
            </a:pPr>
            <a:r>
              <a:rPr lang="en" sz="7200" b="1" dirty="0">
                <a:solidFill>
                  <a:schemeClr val="accent1"/>
                </a:solidFill>
                <a:latin typeface="Times New Roman" panose="02020603050405020304" pitchFamily="18" charset="0"/>
                <a:ea typeface="Times New Roman"/>
                <a:cs typeface="Times New Roman" panose="02020603050405020304" pitchFamily="18" charset="0"/>
                <a:sym typeface="Times New Roman"/>
              </a:rPr>
              <a:t>Under supervision of  </a:t>
            </a:r>
            <a:endParaRPr sz="7200" dirty="0">
              <a:solidFill>
                <a:schemeClr val="accent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20000"/>
              </a:lnSpc>
              <a:spcBef>
                <a:spcPts val="1200"/>
              </a:spcBef>
              <a:spcAft>
                <a:spcPts val="0"/>
              </a:spcAft>
              <a:buNone/>
            </a:pPr>
            <a:r>
              <a:rPr lang="en" sz="7200" dirty="0">
                <a:solidFill>
                  <a:schemeClr val="accent1"/>
                </a:solidFill>
                <a:latin typeface="Times New Roman" panose="02020603050405020304" pitchFamily="18" charset="0"/>
                <a:ea typeface="Times New Roman"/>
                <a:cs typeface="Times New Roman" panose="02020603050405020304" pitchFamily="18" charset="0"/>
                <a:sym typeface="Times New Roman"/>
              </a:rPr>
              <a:t>Dr. Madan Gopal</a:t>
            </a:r>
            <a:endParaRPr sz="7200" dirty="0">
              <a:solidFill>
                <a:schemeClr val="accent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20000"/>
              </a:lnSpc>
              <a:spcBef>
                <a:spcPts val="1200"/>
              </a:spcBef>
              <a:spcAft>
                <a:spcPts val="0"/>
              </a:spcAft>
              <a:buNone/>
            </a:pPr>
            <a:r>
              <a:rPr lang="en" sz="7200" dirty="0">
                <a:solidFill>
                  <a:schemeClr val="accent1"/>
                </a:solidFill>
                <a:latin typeface="Times New Roman" panose="02020603050405020304" pitchFamily="18" charset="0"/>
                <a:ea typeface="Times New Roman"/>
                <a:cs typeface="Times New Roman" panose="02020603050405020304" pitchFamily="18" charset="0"/>
                <a:sym typeface="Times New Roman"/>
              </a:rPr>
              <a:t>(Professor,</a:t>
            </a:r>
            <a:r>
              <a:rPr lang="en" sz="7200" dirty="0">
                <a:solidFill>
                  <a:schemeClr val="accent1"/>
                </a:solidFill>
                <a:latin typeface="Times New Roman" panose="02020603050405020304" pitchFamily="18" charset="0"/>
                <a:ea typeface="Arial"/>
                <a:cs typeface="Times New Roman" panose="02020603050405020304" pitchFamily="18" charset="0"/>
                <a:sym typeface="Arial"/>
              </a:rPr>
              <a:t> </a:t>
            </a:r>
            <a:r>
              <a:rPr lang="en" sz="7200" dirty="0">
                <a:solidFill>
                  <a:schemeClr val="accent1"/>
                </a:solidFill>
                <a:latin typeface="Times New Roman" panose="02020603050405020304" pitchFamily="18" charset="0"/>
                <a:ea typeface="Times New Roman"/>
                <a:cs typeface="Times New Roman" panose="02020603050405020304" pitchFamily="18" charset="0"/>
                <a:sym typeface="Times New Roman"/>
              </a:rPr>
              <a:t>Electrical Department)</a:t>
            </a:r>
            <a:endParaRPr sz="7200" dirty="0">
              <a:solidFill>
                <a:schemeClr val="accent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260900" y="19381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TRAINING PERFORMANCE</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41A4A5-BC58-4C25-8245-03300557AFF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93" t="9908" r="8357" b="2407"/>
          <a:stretch/>
        </p:blipFill>
        <p:spPr bwMode="auto">
          <a:xfrm>
            <a:off x="-6054" y="801610"/>
            <a:ext cx="4509086" cy="2522967"/>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4BD3661-E1A4-43CC-8DC5-B4448932961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990" t="9314" r="8679" b="2409"/>
          <a:stretch/>
        </p:blipFill>
        <p:spPr bwMode="auto">
          <a:xfrm>
            <a:off x="4503031" y="2212623"/>
            <a:ext cx="4594126" cy="267372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3645ED16-2999-4A9F-AAEB-557C8C365955}"/>
              </a:ext>
            </a:extLst>
          </p:cNvPr>
          <p:cNvSpPr txBox="1"/>
          <p:nvPr/>
        </p:nvSpPr>
        <p:spPr>
          <a:xfrm>
            <a:off x="-53622" y="3242622"/>
            <a:ext cx="4574822" cy="704104"/>
          </a:xfrm>
          <a:prstGeom prst="rect">
            <a:avLst/>
          </a:prstGeom>
          <a:noFill/>
        </p:spPr>
        <p:txBody>
          <a:bodyPr wrap="square">
            <a:spAutoFit/>
          </a:bodyPr>
          <a:lstStyle/>
          <a:p>
            <a:pPr algn="ctr">
              <a:lnSpc>
                <a:spcPct val="15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 5: Cumulative negative reward per episode during training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D977B0E-0406-4E3E-8006-967CE246B4D0}"/>
              </a:ext>
            </a:extLst>
          </p:cNvPr>
          <p:cNvSpPr txBox="1"/>
          <p:nvPr/>
        </p:nvSpPr>
        <p:spPr>
          <a:xfrm>
            <a:off x="4521200" y="1432306"/>
            <a:ext cx="4597400" cy="704104"/>
          </a:xfrm>
          <a:prstGeom prst="rect">
            <a:avLst/>
          </a:prstGeom>
          <a:noFill/>
        </p:spPr>
        <p:txBody>
          <a:bodyPr wrap="square">
            <a:spAutoFit/>
          </a:bodyPr>
          <a:lstStyle/>
          <a:p>
            <a:pPr algn="ctr">
              <a:lnSpc>
                <a:spcPct val="150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US" dirty="0">
                <a:latin typeface="Times New Roman" panose="02020603050405020304" pitchFamily="18" charset="0"/>
                <a:ea typeface="Times New Roman" panose="02020603050405020304" pitchFamily="18" charset="0"/>
                <a:cs typeface="Times New Roman" panose="02020603050405020304" pitchFamily="18" charset="0"/>
              </a:rPr>
              <a:t>6</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Average queue length of vehicles per episode during training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238323" y="111123"/>
            <a:ext cx="8967766" cy="79022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PRE-TIMED TRAFFIC SIGNAL CONTROL SIMULATION</a:t>
            </a:r>
            <a:endParaRPr dirty="0">
              <a:latin typeface="Times New Roman" panose="02020603050405020304" pitchFamily="18" charset="0"/>
              <a:cs typeface="Times New Roman" panose="02020603050405020304" pitchFamily="18" charset="0"/>
            </a:endParaRPr>
          </a:p>
        </p:txBody>
      </p:sp>
      <p:pic>
        <p:nvPicPr>
          <p:cNvPr id="2" name="before_6_17 (online-video-cutter.com)(1)">
            <a:hlinkClick r:id="" action="ppaction://media"/>
            <a:extLst>
              <a:ext uri="{FF2B5EF4-FFF2-40B4-BE49-F238E27FC236}">
                <a16:creationId xmlns:a16="http://schemas.microsoft.com/office/drawing/2014/main" id="{BA86D973-4FEA-4FE1-B80A-8E7503EE89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16186" y="790222"/>
            <a:ext cx="7691832" cy="41744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43123" y="101392"/>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DRL AGENT BASED ATSC - TESTING SIMULATION</a:t>
            </a:r>
            <a:endParaRPr dirty="0">
              <a:latin typeface="Times New Roman" panose="02020603050405020304" pitchFamily="18" charset="0"/>
              <a:cs typeface="Times New Roman" panose="02020603050405020304" pitchFamily="18" charset="0"/>
            </a:endParaRPr>
          </a:p>
        </p:txBody>
      </p:sp>
      <p:pic>
        <p:nvPicPr>
          <p:cNvPr id="2" name="after_6_17 (online-video-cutter.com)(1)">
            <a:hlinkClick r:id="" action="ppaction://media"/>
            <a:extLst>
              <a:ext uri="{FF2B5EF4-FFF2-40B4-BE49-F238E27FC236}">
                <a16:creationId xmlns:a16="http://schemas.microsoft.com/office/drawing/2014/main" id="{9E520648-1C90-4DDF-8230-4A0B4C3726E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07156" y="818233"/>
            <a:ext cx="7699022" cy="4162284"/>
          </a:xfrm>
          <a:prstGeom prst="rect">
            <a:avLst/>
          </a:prstGeom>
        </p:spPr>
      </p:pic>
    </p:spTree>
    <p:extLst>
      <p:ext uri="{BB962C8B-B14F-4D97-AF65-F5344CB8AC3E}">
        <p14:creationId xmlns:p14="http://schemas.microsoft.com/office/powerpoint/2010/main" val="18966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9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2934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158" name="Google Shape;158;p23"/>
          <p:cNvSpPr txBox="1">
            <a:spLocks noGrp="1"/>
          </p:cNvSpPr>
          <p:nvPr>
            <p:ph type="body" idx="1"/>
          </p:nvPr>
        </p:nvSpPr>
        <p:spPr>
          <a:xfrm>
            <a:off x="181878" y="959339"/>
            <a:ext cx="8352522" cy="3819600"/>
          </a:xfrm>
          <a:prstGeom prst="rect">
            <a:avLst/>
          </a:prstGeom>
        </p:spPr>
        <p:txBody>
          <a:bodyPr spcFirstLastPara="1" wrap="square" lIns="91425" tIns="91425" rIns="91425" bIns="91425" anchor="t" anchorCtr="0">
            <a:noAutofit/>
          </a:bodyPr>
          <a:lstStyle/>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H. Wei et al, “IntelliLight: A Reinforcement Learning Approach for Intelligent Traffic Light Control,” Proceedings of the 24th ACM SIGKDD International Conference on Knowledge Discovery &amp; Data Mining, pp. 2496–2505, July 2018.</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Alan J Miller., “Settings for fixed-cycle traffic signals.”, Journal of the Operational Research Society 14, vol. 4, pp. 373–386, 1963.</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Lior Kuyer, Shimon Whiteson, Bram Bakker, and Nikos Vlassis, “Multiagent reinforcement learning for urban traffic control using coordination graphs,” Machine learning and knowledge discovery in databases, pp. 656–671, 2008.</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Wiering, M., “Multi-agent reinforcement learning for traffic light control,” In Machine Learning: Proceedings of the Seventeenth International Conference (ICML’2000), pp. 1151–1158, 2000.</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Sajad Mousavi, S., Schukat, M. and Howley, E., “Traffic Light Control Using Deep Policy-Gradient and Value-Function Based Reinforcement Learning,” arXiv e-prints, pp. arXiv-1704, 2017.</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Martin et al., “Application of Deep Reinforcement Learning in Traffic Signal Control: An Overview and Impact of Open Traffic Data”, Journal of Applied Sciences, vol. 10, issue 4011, 2020.</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Liang, X., Du, X., Wang, G. and Han, Z., “Deep reinforcement learning for traffic light control in vehicular networks,” arXiv preprint, arXiv:1803.11115, 2018.</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Williams, R. J., “Simple statistical gradient following algorithms for connectionist reinforcement learning”. Machine learning, vol. 8, issue 3-4, pp. 229–256, 1992.</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Chin, Y.K.; Kow, W.Y.; Khong, W.L.; Tan, M.K.; Teo, K.T.K., “Q-Learning Traffic Signal Optimization within Multiple Intersections Traffic Network,” In Proceedings of the 2012 Sixth UKSim/AMSS European Symposium on Computer Modeling and Simulation, Valetta, Malta, pp. 343–348, November 2012.</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Li, D., Wu, J., Xu, M., Wang, Z., Hu, K., “Adaptive Traffic Signal Control Model on Intersections Based on Deep Reinforcement Learning,” J. Adv. Transp. 2020. </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K. Tan et al, “Deep Reinforcement Learning for Adaptive  Traffic  Signal  Control,”  Proceedings  of  the  ASME  2019, Dynamic Systems and Control Conference DSCC2019, November 2019. </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A. Vidali, L. Crociani, G. Vizzari, and S. Bandini,  “A deep reinforcement learning approach to adaptive traffic lights management,” in Proc. Workshop ‘From Objects Agents’, pp. 42–50, 2019. </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L. Li, Y. Lv, and F.-Y. Wang, “Traffic signal timing via deep reinforcement learning,” IEEE/CAA Journal of Automatica Sinica, vol. 3, issue 3, pp. 247–254, 2016.</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W.  Genders  and  S.  Razavi,  “Using  a  deep  reinforcement  learning  agent  for  traffic  signal  control,”  arXiv  preprint  arXiv:1611.01142, 2016. </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Mengqi Liu, Jiachuan Deng, Ming Xu, Xianbo Zhang, and Wei Wang, “Cooperative Deep Reinforcement Learning for Traffic Signal Control.”, 2017. </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84956" algn="just" rtl="0">
              <a:lnSpc>
                <a:spcPct val="100000"/>
              </a:lnSpc>
              <a:spcBef>
                <a:spcPts val="0"/>
              </a:spcBef>
              <a:spcAft>
                <a:spcPts val="0"/>
              </a:spcAft>
              <a:buClr>
                <a:srgbClr val="000000"/>
              </a:buClr>
              <a:buSzPts val="888"/>
              <a:buFont typeface="Arial"/>
              <a:buAutoNum type="arabicPeriod"/>
            </a:pPr>
            <a:r>
              <a:rPr lang="en" sz="900" dirty="0">
                <a:solidFill>
                  <a:srgbClr val="000000"/>
                </a:solidFill>
                <a:latin typeface="Times New Roman" panose="02020603050405020304" pitchFamily="18" charset="0"/>
                <a:ea typeface="Arial"/>
                <a:cs typeface="Times New Roman" panose="02020603050405020304" pitchFamily="18" charset="0"/>
                <a:sym typeface="Arial"/>
              </a:rPr>
              <a:t>Gao, J., Shen, Y., Liu, J., Ito, M., and Shiratori, N., “Adaptive traffic signal control: Deep reinforcement learn learning  algorithm with experience replay and target network,”. arXiv preprint arXiv:1705.02755, 2017.</a:t>
            </a:r>
            <a:endParaRPr sz="900" dirty="0">
              <a:solidFill>
                <a:srgbClr val="000000"/>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9000" b="-9000"/>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348319"/>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type="body" idx="1"/>
          </p:nvPr>
        </p:nvSpPr>
        <p:spPr>
          <a:xfrm>
            <a:off x="264725" y="882625"/>
            <a:ext cx="8520600" cy="3969000"/>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Increasing population.</a:t>
            </a:r>
            <a:endParaRPr dirty="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More people able to afford personal cars.</a:t>
            </a:r>
            <a:endParaRPr dirty="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At present, traffic signals are controlled by - </a:t>
            </a:r>
            <a:endParaRPr dirty="0">
              <a:solidFill>
                <a:srgbClr val="000000"/>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setting a fixed duration for each state of the traffic light, </a:t>
            </a:r>
            <a:endParaRPr sz="1800" dirty="0">
              <a:solidFill>
                <a:srgbClr val="000000"/>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using vehicle-activated inductive sensors under the road to estimate the signal duration.</a:t>
            </a:r>
            <a:endParaRPr sz="1800" dirty="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Both methods - simple to implement, but unable to adapt to emergency, accidental or rush hour scenarios.</a:t>
            </a:r>
            <a:endParaRPr dirty="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An adaptive traffic signal control(ATSC) technique would - </a:t>
            </a:r>
            <a:endParaRPr dirty="0">
              <a:solidFill>
                <a:srgbClr val="000000"/>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accurately process the current state of traffic</a:t>
            </a:r>
            <a:endParaRPr sz="1800" dirty="0">
              <a:solidFill>
                <a:srgbClr val="000000"/>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take optimal actions in regard to that state, </a:t>
            </a:r>
            <a:endParaRPr sz="1800" dirty="0">
              <a:solidFill>
                <a:srgbClr val="000000"/>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help decrease waiting time and queue length.</a:t>
            </a: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235267"/>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8" name="Google Shape;98;p15"/>
          <p:cNvSpPr txBox="1">
            <a:spLocks noGrp="1"/>
          </p:cNvSpPr>
          <p:nvPr>
            <p:ph type="body" idx="1"/>
          </p:nvPr>
        </p:nvSpPr>
        <p:spPr>
          <a:xfrm>
            <a:off x="311700" y="828050"/>
            <a:ext cx="4632300" cy="183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DEEP REINFORCEMENT LEARNING(DRL):</a:t>
            </a:r>
            <a:endParaRPr dirty="0">
              <a:latin typeface="Times New Roman"/>
              <a:ea typeface="Times New Roman"/>
              <a:cs typeface="Times New Roman"/>
              <a:sym typeface="Times New Roman"/>
            </a:endParaRPr>
          </a:p>
          <a:p>
            <a:pPr marL="457200" lvl="0" indent="-342900" algn="l" rtl="0">
              <a:lnSpc>
                <a:spcPct val="100000"/>
              </a:lnSpc>
              <a:spcBef>
                <a:spcPts val="1200"/>
              </a:spcBef>
              <a:spcAft>
                <a:spcPts val="0"/>
              </a:spcAft>
              <a:buSzPts val="1800"/>
              <a:buFont typeface="Times New Roman"/>
              <a:buChar char="●"/>
            </a:pPr>
            <a:r>
              <a:rPr lang="en" dirty="0">
                <a:latin typeface="Times New Roman"/>
                <a:ea typeface="Times New Roman"/>
                <a:cs typeface="Times New Roman"/>
                <a:sym typeface="Times New Roman"/>
              </a:rPr>
              <a:t>Most widely used technique to research about optimisation of traffic signals.</a:t>
            </a:r>
            <a:endParaRPr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4 main components - ENVIRONMENT, STATE, ACTION, REWARD.</a:t>
            </a:r>
            <a:endParaRPr dirty="0">
              <a:latin typeface="Times New Roman"/>
              <a:ea typeface="Times New Roman"/>
              <a:cs typeface="Times New Roman"/>
              <a:sym typeface="Times New Roman"/>
            </a:endParaRPr>
          </a:p>
        </p:txBody>
      </p:sp>
      <p:pic>
        <p:nvPicPr>
          <p:cNvPr id="99" name="Google Shape;99;p15"/>
          <p:cNvPicPr preferRelativeResize="0"/>
          <p:nvPr/>
        </p:nvPicPr>
        <p:blipFill rotWithShape="1">
          <a:blip r:embed="rId3">
            <a:alphaModFix/>
          </a:blip>
          <a:srcRect l="14325" t="6457" r="12921" b="2847"/>
          <a:stretch/>
        </p:blipFill>
        <p:spPr>
          <a:xfrm>
            <a:off x="4871156" y="222657"/>
            <a:ext cx="4272843" cy="2278441"/>
          </a:xfrm>
          <a:prstGeom prst="rect">
            <a:avLst/>
          </a:prstGeom>
          <a:noFill/>
          <a:ln>
            <a:noFill/>
          </a:ln>
        </p:spPr>
      </p:pic>
      <p:sp>
        <p:nvSpPr>
          <p:cNvPr id="100" name="Google Shape;100;p15"/>
          <p:cNvSpPr txBox="1"/>
          <p:nvPr/>
        </p:nvSpPr>
        <p:spPr>
          <a:xfrm>
            <a:off x="311700" y="2642402"/>
            <a:ext cx="7731633" cy="1846629"/>
          </a:xfrm>
          <a:prstGeom prst="rect">
            <a:avLst/>
          </a:prstGeom>
          <a:noFill/>
          <a:ln>
            <a:noFill/>
          </a:ln>
        </p:spPr>
        <p:txBody>
          <a:bodyPr spcFirstLastPara="1" wrap="square" lIns="91425" tIns="91425" rIns="91425" bIns="91425" anchor="t" anchorCtr="0">
            <a:spAutoFit/>
          </a:bodyPr>
          <a:lstStyle/>
          <a:p>
            <a:pPr marL="457200" lvl="0" indent="-342900" algn="just" rtl="0">
              <a:lnSpc>
                <a:spcPct val="100000"/>
              </a:lnSpc>
              <a:spcBef>
                <a:spcPts val="0"/>
              </a:spcBef>
              <a:spcAft>
                <a:spcPts val="0"/>
              </a:spcAft>
              <a:buClr>
                <a:schemeClr val="dk2"/>
              </a:buClr>
              <a:buSzPts val="1800"/>
              <a:buFont typeface="Times New Roman"/>
              <a:buChar char="●"/>
            </a:pPr>
            <a:r>
              <a:rPr lang="en" sz="1800" dirty="0">
                <a:latin typeface="Times New Roman"/>
                <a:ea typeface="Times New Roman"/>
                <a:cs typeface="Times New Roman"/>
                <a:sym typeface="Times New Roman"/>
              </a:rPr>
              <a:t>The agent uses DRL algorithms(eg. Deep Q Network) to estimate reward.</a:t>
            </a:r>
            <a:endParaRPr sz="1800" dirty="0">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2"/>
              </a:buClr>
              <a:buSzPts val="1800"/>
              <a:buFont typeface="Times New Roman"/>
              <a:buChar char="●"/>
            </a:pPr>
            <a:r>
              <a:rPr lang="en" sz="1800" dirty="0">
                <a:latin typeface="Times New Roman"/>
                <a:ea typeface="Times New Roman"/>
                <a:cs typeface="Times New Roman"/>
                <a:sym typeface="Times New Roman"/>
              </a:rPr>
              <a:t>DRL utilises the power of Deep Neural Networks(DNN) where the agent learns how to solve it by using exploration </a:t>
            </a:r>
            <a:r>
              <a:rPr lang="en" sz="1800">
                <a:latin typeface="Times New Roman"/>
                <a:ea typeface="Times New Roman"/>
                <a:cs typeface="Times New Roman"/>
                <a:sym typeface="Times New Roman"/>
              </a:rPr>
              <a:t>&amp; exploitation </a:t>
            </a:r>
            <a:r>
              <a:rPr lang="en" sz="1800" dirty="0">
                <a:latin typeface="Times New Roman"/>
                <a:ea typeface="Times New Roman"/>
                <a:cs typeface="Times New Roman"/>
                <a:sym typeface="Times New Roman"/>
              </a:rPr>
              <a:t>(Trial &amp; Error).</a:t>
            </a:r>
            <a:endParaRPr sz="1800" dirty="0">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2"/>
              </a:buClr>
              <a:buSzPts val="1800"/>
              <a:buFont typeface="Times New Roman"/>
              <a:buChar char="●"/>
            </a:pPr>
            <a:r>
              <a:rPr lang="en" sz="1800" dirty="0">
                <a:latin typeface="Times New Roman"/>
                <a:ea typeface="Times New Roman"/>
                <a:cs typeface="Times New Roman"/>
                <a:sym typeface="Times New Roman"/>
              </a:rPr>
              <a:t>After perceiving the current state of the traffic simulator, it chooses the optimal action (traffic light color) based on the exploitation of its learning experience, and the goal is to maximize the reward. </a:t>
            </a:r>
            <a:endParaRPr sz="1800" dirty="0">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3D6BA89B-7A92-4AF7-8BB6-A880CEDA7433}"/>
              </a:ext>
            </a:extLst>
          </p:cNvPr>
          <p:cNvSpPr txBox="1"/>
          <p:nvPr/>
        </p:nvSpPr>
        <p:spPr>
          <a:xfrm>
            <a:off x="5593112" y="2381281"/>
            <a:ext cx="2986444" cy="380938"/>
          </a:xfrm>
          <a:prstGeom prst="rect">
            <a:avLst/>
          </a:prstGeom>
          <a:noFill/>
        </p:spPr>
        <p:txBody>
          <a:bodyPr wrap="square">
            <a:spAutoFit/>
          </a:bodyPr>
          <a:lstStyle/>
          <a:p>
            <a:pPr algn="ctr">
              <a:lnSpc>
                <a:spcPct val="150000"/>
              </a:lnSpc>
            </a:pPr>
            <a:r>
              <a:rPr lang="en-US" sz="1400" dirty="0">
                <a:solidFill>
                  <a:srgbClr val="000000"/>
                </a:solidFill>
                <a:effectLst/>
                <a:latin typeface="Times New Roman" panose="02020603050405020304" pitchFamily="18" charset="0"/>
                <a:ea typeface="Times New Roman" panose="02020603050405020304" pitchFamily="18" charset="0"/>
                <a:cs typeface="TDYLK R+ Times"/>
              </a:rPr>
              <a:t>Fig. 1: Reinforcement learning cycle</a:t>
            </a:r>
            <a:endParaRPr lang="en-IN" sz="1400" dirty="0">
              <a:solidFill>
                <a:srgbClr val="000000"/>
              </a:solidFill>
              <a:effectLst/>
              <a:latin typeface="TDYLK R+ Times"/>
              <a:ea typeface="Times New Roman" panose="02020603050405020304" pitchFamily="18" charset="0"/>
              <a:cs typeface="TDYLK R+ Tim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a:stretch>
        </a:blip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1556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WORK DONE</a:t>
            </a:r>
            <a:endParaRPr dirty="0">
              <a:latin typeface="Times New Roman" panose="02020603050405020304" pitchFamily="18" charset="0"/>
              <a:cs typeface="Times New Roman" panose="02020603050405020304" pitchFamily="18" charset="0"/>
            </a:endParaRPr>
          </a:p>
        </p:txBody>
      </p:sp>
      <p:sp>
        <p:nvSpPr>
          <p:cNvPr id="106" name="Google Shape;106;p16"/>
          <p:cNvSpPr txBox="1">
            <a:spLocks noGrp="1"/>
          </p:cNvSpPr>
          <p:nvPr>
            <p:ph type="body" idx="1"/>
          </p:nvPr>
        </p:nvSpPr>
        <p:spPr>
          <a:xfrm>
            <a:off x="311700" y="763450"/>
            <a:ext cx="8520600" cy="3998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solidFill>
                  <a:srgbClr val="000000"/>
                </a:solidFill>
                <a:latin typeface="Times New Roman"/>
                <a:ea typeface="Times New Roman"/>
                <a:cs typeface="Times New Roman"/>
                <a:sym typeface="Times New Roman"/>
              </a:rPr>
              <a:t>Simulation of Urban MObility (SUMO) - Free and open-source traffic simulation software used for road network map creation and traffic light control can be interfaced through an application programming interface (API) from python - TraCI in our case. </a:t>
            </a:r>
          </a:p>
          <a:p>
            <a:pPr marL="0" lvl="0" indent="0" algn="just" rtl="0">
              <a:spcBef>
                <a:spcPts val="0"/>
              </a:spcBef>
              <a:spcAft>
                <a:spcPts val="0"/>
              </a:spcAft>
              <a:buNone/>
            </a:pPr>
            <a:endParaRPr dirty="0">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Single 4 way junction.</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2 types of traffic –  East-West or North-South traffic.</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Each road has 2 lanes of length 750m.</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1250 cars per episode of training.</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The duration of green signal = 8s, and yellow = 3s.</a:t>
            </a:r>
            <a:endParaRPr dirty="0">
              <a:solidFill>
                <a:srgbClr val="000000"/>
              </a:solidFill>
              <a:latin typeface="Times New Roman"/>
              <a:ea typeface="Times New Roman"/>
              <a:cs typeface="Times New Roman"/>
              <a:sym typeface="Times New Roman"/>
            </a:endParaRPr>
          </a:p>
        </p:txBody>
      </p:sp>
      <p:pic>
        <p:nvPicPr>
          <p:cNvPr id="107" name="Google Shape;107;p16"/>
          <p:cNvPicPr preferRelativeResize="0"/>
          <p:nvPr/>
        </p:nvPicPr>
        <p:blipFill>
          <a:blip r:embed="rId4">
            <a:alphaModFix/>
          </a:blip>
          <a:stretch>
            <a:fillRect/>
          </a:stretch>
        </p:blipFill>
        <p:spPr>
          <a:xfrm>
            <a:off x="5776325" y="1848625"/>
            <a:ext cx="3238500" cy="2362200"/>
          </a:xfrm>
          <a:prstGeom prst="rect">
            <a:avLst/>
          </a:prstGeom>
          <a:noFill/>
          <a:ln>
            <a:noFill/>
          </a:ln>
        </p:spPr>
      </p:pic>
      <p:sp>
        <p:nvSpPr>
          <p:cNvPr id="108" name="Google Shape;108;p16"/>
          <p:cNvSpPr txBox="1"/>
          <p:nvPr/>
        </p:nvSpPr>
        <p:spPr>
          <a:xfrm>
            <a:off x="5895575" y="3956825"/>
            <a:ext cx="3000000" cy="1077188"/>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1800"/>
              </a:spcBef>
              <a:spcAft>
                <a:spcPts val="1800"/>
              </a:spcAft>
              <a:buNone/>
            </a:pPr>
            <a:r>
              <a:rPr lang="en" dirty="0">
                <a:latin typeface="Times New Roman"/>
                <a:ea typeface="Times New Roman"/>
                <a:cs typeface="Times New Roman"/>
                <a:sym typeface="Times New Roman"/>
              </a:rPr>
              <a:t>Fig. 2 : The SUMO environment junction representing 2 types of traffic</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351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DRL APPROACH DESCRIPTION</a:t>
            </a:r>
            <a:endParaRPr dirty="0">
              <a:latin typeface="Times New Roman" panose="02020603050405020304" pitchFamily="18" charset="0"/>
              <a:cs typeface="Times New Roman" panose="02020603050405020304" pitchFamily="18" charset="0"/>
            </a:endParaRPr>
          </a:p>
        </p:txBody>
      </p:sp>
      <p:sp>
        <p:nvSpPr>
          <p:cNvPr id="114" name="Google Shape;114;p17"/>
          <p:cNvSpPr txBox="1">
            <a:spLocks noGrp="1"/>
          </p:cNvSpPr>
          <p:nvPr>
            <p:ph type="body" idx="1"/>
          </p:nvPr>
        </p:nvSpPr>
        <p:spPr>
          <a:xfrm>
            <a:off x="358675" y="1006725"/>
            <a:ext cx="8520600" cy="3339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dirty="0">
                <a:latin typeface="Times New Roman" panose="02020603050405020304" pitchFamily="18" charset="0"/>
                <a:ea typeface="Times New Roman"/>
                <a:cs typeface="Times New Roman" panose="02020603050405020304" pitchFamily="18" charset="0"/>
                <a:sym typeface="Times New Roman"/>
              </a:rPr>
              <a:t>STATE REPRESENTATION:</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Spatial information of the vehicles inside the environment.</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Each arm of the intersection - discretized into 10 cells.</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Cells not of same size:</a:t>
            </a:r>
            <a:endParaRPr dirty="0">
              <a:latin typeface="Times New Roman" panose="02020603050405020304" pitchFamily="18" charset="0"/>
              <a:ea typeface="Times New Roman"/>
              <a:cs typeface="Times New Roman" panose="02020603050405020304" pitchFamily="18" charset="0"/>
              <a:sym typeface="Times New Roman"/>
            </a:endParaRPr>
          </a:p>
          <a:p>
            <a:pPr marL="914400" lvl="1" indent="-342900" algn="just" rtl="0">
              <a:lnSpc>
                <a:spcPct val="100000"/>
              </a:lnSpc>
              <a:spcBef>
                <a:spcPts val="0"/>
              </a:spcBef>
              <a:spcAft>
                <a:spcPts val="0"/>
              </a:spcAft>
              <a:buSzPts val="1800"/>
              <a:buFont typeface="Times New Roman"/>
              <a:buChar char="○"/>
            </a:pPr>
            <a:r>
              <a:rPr lang="en" sz="1800" dirty="0">
                <a:latin typeface="Times New Roman" panose="02020603050405020304" pitchFamily="18" charset="0"/>
                <a:ea typeface="Times New Roman"/>
                <a:cs typeface="Times New Roman" panose="02020603050405020304" pitchFamily="18" charset="0"/>
                <a:sym typeface="Times New Roman"/>
              </a:rPr>
              <a:t>the cell length increases as its distance from the intersection increases.</a:t>
            </a:r>
            <a:endParaRPr sz="1800" dirty="0">
              <a:latin typeface="Times New Roman" panose="02020603050405020304" pitchFamily="18" charset="0"/>
              <a:ea typeface="Times New Roman"/>
              <a:cs typeface="Times New Roman" panose="02020603050405020304" pitchFamily="18" charset="0"/>
              <a:sym typeface="Times New Roman"/>
            </a:endParaRPr>
          </a:p>
          <a:p>
            <a:pPr marL="914400" lvl="1" indent="-342900" algn="just" rtl="0">
              <a:lnSpc>
                <a:spcPct val="100000"/>
              </a:lnSpc>
              <a:spcBef>
                <a:spcPts val="0"/>
              </a:spcBef>
              <a:spcAft>
                <a:spcPts val="0"/>
              </a:spcAft>
              <a:buSzPts val="1800"/>
              <a:buFont typeface="Times New Roman"/>
              <a:buChar char="○"/>
            </a:pPr>
            <a:r>
              <a:rPr lang="en" sz="1800" dirty="0">
                <a:latin typeface="Times New Roman" panose="02020603050405020304" pitchFamily="18" charset="0"/>
                <a:ea typeface="Times New Roman"/>
                <a:cs typeface="Times New Roman" panose="02020603050405020304" pitchFamily="18" charset="0"/>
                <a:sym typeface="Times New Roman"/>
              </a:rPr>
              <a:t>decreases the computational complexity.</a:t>
            </a:r>
            <a:endParaRPr sz="180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Total 40 cells in the entire intersection ⇒ number of states is 40.</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Hence, 1x40 binary state matrix formed.</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1200"/>
              </a:spcBef>
              <a:spcAft>
                <a:spcPts val="1200"/>
              </a:spcAft>
              <a:buNone/>
            </a:pPr>
            <a:endParaRPr dirty="0"/>
          </a:p>
        </p:txBody>
      </p:sp>
      <p:pic>
        <p:nvPicPr>
          <p:cNvPr id="115" name="Google Shape;115;p17"/>
          <p:cNvPicPr preferRelativeResize="0"/>
          <p:nvPr/>
        </p:nvPicPr>
        <p:blipFill>
          <a:blip r:embed="rId3">
            <a:alphaModFix/>
          </a:blip>
          <a:stretch>
            <a:fillRect/>
          </a:stretch>
        </p:blipFill>
        <p:spPr>
          <a:xfrm>
            <a:off x="763313" y="3310575"/>
            <a:ext cx="5210175" cy="1200150"/>
          </a:xfrm>
          <a:prstGeom prst="rect">
            <a:avLst/>
          </a:prstGeom>
          <a:noFill/>
          <a:ln>
            <a:noFill/>
          </a:ln>
        </p:spPr>
      </p:pic>
      <p:sp>
        <p:nvSpPr>
          <p:cNvPr id="116" name="Google Shape;116;p17"/>
          <p:cNvSpPr txBox="1"/>
          <p:nvPr/>
        </p:nvSpPr>
        <p:spPr>
          <a:xfrm>
            <a:off x="144187" y="4174034"/>
            <a:ext cx="6183236" cy="969466"/>
          </a:xfrm>
          <a:prstGeom prst="rect">
            <a:avLst/>
          </a:prstGeom>
          <a:noFill/>
          <a:ln>
            <a:noFill/>
          </a:ln>
        </p:spPr>
        <p:txBody>
          <a:bodyPr spcFirstLastPara="1" wrap="square" lIns="91425" tIns="91425" rIns="91425" bIns="91425" anchor="t" anchorCtr="0">
            <a:spAutoFit/>
          </a:bodyPr>
          <a:lstStyle/>
          <a:p>
            <a:pPr marL="457200" lvl="0" indent="0" algn="ctr" rtl="0">
              <a:lnSpc>
                <a:spcPct val="150000"/>
              </a:lnSpc>
              <a:spcBef>
                <a:spcPts val="1800"/>
              </a:spcBef>
              <a:spcAft>
                <a:spcPts val="1800"/>
              </a:spcAft>
              <a:buNone/>
            </a:pPr>
            <a:r>
              <a:rPr lang="en" dirty="0">
                <a:latin typeface="Times New Roman"/>
                <a:ea typeface="Times New Roman"/>
                <a:cs typeface="Times New Roman"/>
                <a:sym typeface="Times New Roman"/>
              </a:rPr>
              <a:t>Fig. 3 : State representation design of the east arm of the intersection</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351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DRL APPROACH DESCRIPTION</a:t>
            </a:r>
            <a:endParaRPr dirty="0">
              <a:latin typeface="Times New Roman" panose="02020603050405020304" pitchFamily="18" charset="0"/>
              <a:cs typeface="Times New Roman" panose="02020603050405020304" pitchFamily="18" charset="0"/>
            </a:endParaRPr>
          </a:p>
        </p:txBody>
      </p:sp>
      <p:sp>
        <p:nvSpPr>
          <p:cNvPr id="122" name="Google Shape;122;p18"/>
          <p:cNvSpPr txBox="1">
            <a:spLocks noGrp="1"/>
          </p:cNvSpPr>
          <p:nvPr>
            <p:ph type="body" idx="1"/>
          </p:nvPr>
        </p:nvSpPr>
        <p:spPr>
          <a:xfrm>
            <a:off x="358675" y="1006725"/>
            <a:ext cx="8520600" cy="38550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dirty="0">
                <a:latin typeface="Times New Roman"/>
                <a:ea typeface="Times New Roman"/>
                <a:cs typeface="Times New Roman"/>
                <a:sym typeface="Times New Roman"/>
              </a:rPr>
              <a:t>ACTION SET:</a:t>
            </a:r>
            <a:endParaRPr dirty="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A={NSG,EWG}  </a:t>
            </a:r>
            <a:endParaRPr dirty="0">
              <a:latin typeface="Times New Roman" panose="02020603050405020304" pitchFamily="18" charset="0"/>
              <a:ea typeface="Times New Roman"/>
              <a:cs typeface="Times New Roman" panose="02020603050405020304" pitchFamily="18" charset="0"/>
              <a:sym typeface="Times New Roman"/>
            </a:endParaRPr>
          </a:p>
          <a:p>
            <a:pPr marL="914400" lvl="1" indent="-330200" algn="just" rtl="0">
              <a:lnSpc>
                <a:spcPct val="100000"/>
              </a:lnSpc>
              <a:spcBef>
                <a:spcPts val="0"/>
              </a:spcBef>
              <a:spcAft>
                <a:spcPts val="0"/>
              </a:spcAft>
              <a:buSzPts val="1600"/>
              <a:buFont typeface="Times New Roman"/>
              <a:buChar char="○"/>
            </a:pPr>
            <a:r>
              <a:rPr lang="en" sz="1800" dirty="0">
                <a:latin typeface="Times New Roman" panose="02020603050405020304" pitchFamily="18" charset="0"/>
                <a:ea typeface="Times New Roman"/>
                <a:cs typeface="Times New Roman" panose="02020603050405020304" pitchFamily="18" charset="0"/>
                <a:sym typeface="Times New Roman"/>
              </a:rPr>
              <a:t>NSG: North-South Green; green traffic phase of 8s active for vehicles in the north-south intersection arm which want to go straight</a:t>
            </a:r>
            <a:endParaRPr sz="1800" dirty="0">
              <a:latin typeface="Times New Roman" panose="02020603050405020304" pitchFamily="18" charset="0"/>
              <a:ea typeface="Times New Roman"/>
              <a:cs typeface="Times New Roman" panose="02020603050405020304" pitchFamily="18" charset="0"/>
              <a:sym typeface="Times New Roman"/>
            </a:endParaRPr>
          </a:p>
          <a:p>
            <a:pPr marL="914400" lvl="1" indent="-317500" algn="just" rtl="0">
              <a:lnSpc>
                <a:spcPct val="100000"/>
              </a:lnSpc>
              <a:spcBef>
                <a:spcPts val="0"/>
              </a:spcBef>
              <a:spcAft>
                <a:spcPts val="0"/>
              </a:spcAft>
              <a:buSzPts val="1400"/>
              <a:buFont typeface="Times New Roman"/>
              <a:buChar char="○"/>
            </a:pPr>
            <a:r>
              <a:rPr lang="en" sz="1800" dirty="0">
                <a:latin typeface="Times New Roman" panose="02020603050405020304" pitchFamily="18" charset="0"/>
                <a:ea typeface="Times New Roman"/>
                <a:cs typeface="Times New Roman" panose="02020603050405020304" pitchFamily="18" charset="0"/>
                <a:sym typeface="Times New Roman"/>
              </a:rPr>
              <a:t>EWG: East-West Green; </a:t>
            </a:r>
            <a:r>
              <a:rPr lang="en" sz="1800" dirty="0">
                <a:solidFill>
                  <a:srgbClr val="000000"/>
                </a:solidFill>
                <a:latin typeface="Times New Roman" panose="02020603050405020304" pitchFamily="18" charset="0"/>
                <a:ea typeface="Times New Roman"/>
                <a:cs typeface="Times New Roman" panose="02020603050405020304" pitchFamily="18" charset="0"/>
                <a:sym typeface="Times New Roman"/>
              </a:rPr>
              <a:t>green traffic phase active for vehicles in the east-west  intersection arm which want to go straight</a:t>
            </a:r>
            <a:r>
              <a:rPr lang="en" sz="1800" dirty="0">
                <a:latin typeface="Times New Roman" panose="02020603050405020304" pitchFamily="18" charset="0"/>
                <a:ea typeface="Times New Roman"/>
                <a:cs typeface="Times New Roman" panose="02020603050405020304" pitchFamily="18" charset="0"/>
                <a:sym typeface="Times New Roman"/>
              </a:rPr>
              <a:t>  </a:t>
            </a:r>
            <a:endParaRPr sz="180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If two different actions chosen at consecutive action steps ⇒ a 3s yellow phase is introduced in between. </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0"/>
              </a:spcBef>
              <a:spcAft>
                <a:spcPts val="0"/>
              </a:spcAft>
              <a:buNone/>
            </a:pPr>
            <a:r>
              <a:rPr lang="en" dirty="0">
                <a:latin typeface="Times New Roman" panose="02020603050405020304" pitchFamily="18" charset="0"/>
                <a:ea typeface="Times New Roman"/>
                <a:cs typeface="Times New Roman" panose="02020603050405020304" pitchFamily="18" charset="0"/>
                <a:sym typeface="Times New Roman"/>
              </a:rPr>
              <a:t>              </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0"/>
              </a:spcBef>
              <a:spcAft>
                <a:spcPts val="0"/>
              </a:spcAft>
              <a:buNone/>
            </a:pPr>
            <a:r>
              <a:rPr lang="en" dirty="0">
                <a:latin typeface="Times New Roman" panose="02020603050405020304" pitchFamily="18" charset="0"/>
                <a:ea typeface="Times New Roman"/>
                <a:cs typeface="Times New Roman" panose="02020603050405020304" pitchFamily="18" charset="0"/>
                <a:sym typeface="Times New Roman"/>
              </a:rPr>
              <a:t>REWARD FUNCTION:</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00000"/>
              </a:lnSpc>
              <a:spcBef>
                <a:spcPts val="0"/>
              </a:spcBef>
              <a:spcAft>
                <a:spcPts val="0"/>
              </a:spcAft>
              <a:buSzPts val="1800"/>
              <a:buFont typeface="Times New Roman"/>
              <a:buChar char="●"/>
            </a:pPr>
            <a:r>
              <a:rPr lang="en" dirty="0">
                <a:latin typeface="Times New Roman" panose="02020603050405020304" pitchFamily="18" charset="0"/>
                <a:ea typeface="Times New Roman"/>
                <a:cs typeface="Times New Roman" panose="02020603050405020304" pitchFamily="18" charset="0"/>
                <a:sym typeface="Times New Roman"/>
              </a:rPr>
              <a:t>Accumulated total waiting time(atwt) used as the metric.</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1200"/>
              </a:spcAft>
              <a:buNone/>
            </a:pPr>
            <a:r>
              <a:rPr lang="en" dirty="0">
                <a:latin typeface="Times New Roman" panose="02020603050405020304" pitchFamily="18" charset="0"/>
                <a:cs typeface="Times New Roman" panose="02020603050405020304" pitchFamily="18" charset="0"/>
              </a:rPr>
              <a:t>                                                      </a:t>
            </a:r>
            <a:r>
              <a:rPr lang="en" dirty="0">
                <a:latin typeface="Times New Roman" panose="02020603050405020304" pitchFamily="18" charset="0"/>
                <a:ea typeface="Times New Roman"/>
                <a:cs typeface="Times New Roman" panose="02020603050405020304" pitchFamily="18" charset="0"/>
                <a:sym typeface="Times New Roman"/>
              </a:rPr>
              <a:t>where:</a:t>
            </a:r>
            <a:endParaRPr dirty="0">
              <a:latin typeface="Times New Roman" panose="02020603050405020304" pitchFamily="18" charset="0"/>
              <a:ea typeface="Times New Roman"/>
              <a:cs typeface="Times New Roman" panose="02020603050405020304" pitchFamily="18" charset="0"/>
              <a:sym typeface="Times New Roman"/>
            </a:endParaRPr>
          </a:p>
        </p:txBody>
      </p:sp>
      <p:pic>
        <p:nvPicPr>
          <p:cNvPr id="123" name="Google Shape;123;p18"/>
          <p:cNvPicPr preferRelativeResize="0"/>
          <p:nvPr/>
        </p:nvPicPr>
        <p:blipFill>
          <a:blip r:embed="rId3">
            <a:alphaModFix/>
          </a:blip>
          <a:stretch>
            <a:fillRect/>
          </a:stretch>
        </p:blipFill>
        <p:spPr>
          <a:xfrm>
            <a:off x="4199944" y="3847167"/>
            <a:ext cx="2287842" cy="712925"/>
          </a:xfrm>
          <a:prstGeom prst="rect">
            <a:avLst/>
          </a:prstGeom>
          <a:noFill/>
          <a:ln>
            <a:noFill/>
          </a:ln>
        </p:spPr>
      </p:pic>
      <p:pic>
        <p:nvPicPr>
          <p:cNvPr id="124" name="Google Shape;124;p18"/>
          <p:cNvPicPr preferRelativeResize="0"/>
          <p:nvPr/>
        </p:nvPicPr>
        <p:blipFill>
          <a:blip r:embed="rId4">
            <a:alphaModFix/>
          </a:blip>
          <a:stretch>
            <a:fillRect/>
          </a:stretch>
        </p:blipFill>
        <p:spPr>
          <a:xfrm>
            <a:off x="473086" y="3971366"/>
            <a:ext cx="2948825" cy="44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52975" y="269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DEEP Q-NETWORKS</a:t>
            </a:r>
            <a:endParaRPr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0" name="Google Shape;130;p19"/>
              <p:cNvSpPr txBox="1">
                <a:spLocks noGrp="1"/>
              </p:cNvSpPr>
              <p:nvPr>
                <p:ph type="body" idx="1"/>
              </p:nvPr>
            </p:nvSpPr>
            <p:spPr>
              <a:xfrm>
                <a:off x="305350" y="876875"/>
                <a:ext cx="8161500" cy="3926100"/>
              </a:xfrm>
              <a:prstGeom prst="rect">
                <a:avLst/>
              </a:prstGeom>
            </p:spPr>
            <p:txBody>
              <a:bodyPr spcFirstLastPara="1" wrap="square" lIns="91425" tIns="91425" rIns="91425" bIns="91425" anchor="t" anchorCtr="0">
                <a:normAutofit fontScale="92500" lnSpcReduction="10000"/>
              </a:bodyPr>
              <a:lstStyle/>
              <a:p>
                <a:pPr marL="457200" lvl="0" indent="-330200" algn="just" rtl="0">
                  <a:spcBef>
                    <a:spcPts val="0"/>
                  </a:spcBef>
                  <a:spcAft>
                    <a:spcPts val="0"/>
                  </a:spcAft>
                  <a:buClr>
                    <a:srgbClr val="000000"/>
                  </a:buClr>
                  <a:buSzPts val="1600"/>
                  <a:buFont typeface="Times New Roman"/>
                  <a:buChar char="●"/>
                </a:pPr>
                <a:r>
                  <a:rPr lang="en-IN" dirty="0">
                    <a:solidFill>
                      <a:srgbClr val="000000"/>
                    </a:solidFill>
                    <a:latin typeface="Times New Roman" panose="02020603050405020304" pitchFamily="18" charset="0"/>
                    <a:ea typeface="Times New Roman"/>
                    <a:cs typeface="Times New Roman" panose="02020603050405020304" pitchFamily="18" charset="0"/>
                    <a:sym typeface="Times New Roman"/>
                  </a:rPr>
                  <a:t>DQN - </a:t>
                </a:r>
                <a:r>
                  <a:rPr lang="en-IN" dirty="0">
                    <a:solidFill>
                      <a:srgbClr val="000000"/>
                    </a:solidFill>
                    <a:latin typeface="Times New Roman" panose="02020603050405020304" pitchFamily="18" charset="0"/>
                    <a:ea typeface="Arial"/>
                    <a:cs typeface="Times New Roman" panose="02020603050405020304" pitchFamily="18" charset="0"/>
                    <a:sym typeface="Arial"/>
                  </a:rPr>
                  <a:t>an augmentation of Q-learning algorithm(an RL algorithm).</a:t>
                </a:r>
              </a:p>
              <a:p>
                <a:pPr marL="457200" lvl="0" indent="-330200" algn="just" rtl="0">
                  <a:spcBef>
                    <a:spcPts val="0"/>
                  </a:spcBef>
                  <a:spcAft>
                    <a:spcPts val="0"/>
                  </a:spcAft>
                  <a:buClr>
                    <a:srgbClr val="000000"/>
                  </a:buClr>
                  <a:buSzPts val="1600"/>
                  <a:buFont typeface="Arial"/>
                  <a:buChar char="●"/>
                </a:pPr>
                <a:r>
                  <a:rPr lang="en-IN" dirty="0">
                    <a:solidFill>
                      <a:srgbClr val="000000"/>
                    </a:solidFill>
                    <a:latin typeface="Times New Roman" panose="02020603050405020304" pitchFamily="18" charset="0"/>
                    <a:ea typeface="Arial"/>
                    <a:cs typeface="Times New Roman" panose="02020603050405020304" pitchFamily="18" charset="0"/>
                    <a:sym typeface="Arial"/>
                  </a:rPr>
                  <a:t>In Q-learning, Q-value for each state-action pair updated according to the Bellman equation:</a:t>
                </a:r>
              </a:p>
              <a:p>
                <a:pPr marL="0" lvl="0" indent="0" algn="just" rtl="0">
                  <a:spcBef>
                    <a:spcPts val="1200"/>
                  </a:spcBef>
                  <a:spcAft>
                    <a:spcPts val="0"/>
                  </a:spcAft>
                  <a:buNone/>
                </a:pPr>
                <a:endParaRPr lang="en-IN" dirty="0">
                  <a:solidFill>
                    <a:srgbClr val="000000"/>
                  </a:solidFill>
                  <a:latin typeface="Times New Roman" panose="02020603050405020304" pitchFamily="18" charset="0"/>
                  <a:ea typeface="Arial"/>
                  <a:cs typeface="Times New Roman" panose="02020603050405020304" pitchFamily="18" charset="0"/>
                  <a:sym typeface="Arial"/>
                </a:endParaRPr>
              </a:p>
              <a:p>
                <a:pPr lvl="0" indent="-330200" algn="just">
                  <a:spcBef>
                    <a:spcPts val="1200"/>
                  </a:spcBef>
                  <a:buClr>
                    <a:srgbClr val="000000"/>
                  </a:buClr>
                  <a:buSzPts val="1600"/>
                  <a:buFont typeface="Arial"/>
                  <a:buChar char="●"/>
                </a:pPr>
                <a:r>
                  <a:rPr lang="en-IN" dirty="0">
                    <a:solidFill>
                      <a:srgbClr val="000000"/>
                    </a:solidFill>
                    <a:latin typeface="Times New Roman" panose="02020603050405020304" pitchFamily="18" charset="0"/>
                    <a:ea typeface="Arial"/>
                    <a:cs typeface="Times New Roman" panose="02020603050405020304" pitchFamily="18" charset="0"/>
                    <a:sym typeface="Arial"/>
                  </a:rPr>
                  <a:t>In DQN, new Q value approximated by the DNN model implemented with weights </a:t>
                </a:r>
                <a:r>
                  <a:rPr lang="el-GR" dirty="0">
                    <a:solidFill>
                      <a:srgbClr val="000000"/>
                    </a:solidFill>
                    <a:latin typeface="Times New Roman" panose="02020603050405020304" pitchFamily="18" charset="0"/>
                    <a:ea typeface="Arial"/>
                    <a:cs typeface="Times New Roman" panose="02020603050405020304" pitchFamily="18" charset="0"/>
                    <a:sym typeface="Arial"/>
                  </a:rPr>
                  <a:t>θ</a:t>
                </a:r>
                <a:r>
                  <a:rPr lang="en-US" dirty="0">
                    <a:solidFill>
                      <a:srgbClr val="000000"/>
                    </a:solidFill>
                    <a:latin typeface="Times New Roman" panose="02020603050405020304" pitchFamily="18" charset="0"/>
                    <a:ea typeface="Arial"/>
                    <a:cs typeface="Times New Roman" panose="02020603050405020304" pitchFamily="18" charset="0"/>
                    <a:sym typeface="Arial"/>
                  </a:rPr>
                  <a:t>; </a:t>
                </a:r>
                <a:r>
                  <a:rPr lang="en-IN" dirty="0">
                    <a:solidFill>
                      <a:srgbClr val="000000"/>
                    </a:solidFill>
                    <a:latin typeface="Times New Roman" panose="02020603050405020304" pitchFamily="18" charset="0"/>
                    <a:ea typeface="Arial"/>
                    <a:cs typeface="Times New Roman" panose="02020603050405020304" pitchFamily="18" charset="0"/>
                    <a:sym typeface="Arial"/>
                  </a:rPr>
                  <a:t> represented as Q(</a:t>
                </a:r>
                <a14:m>
                  <m:oMath xmlns:m="http://schemas.openxmlformats.org/officeDocument/2006/math">
                    <m:sSub>
                      <m:sSubPr>
                        <m:ctrlPr>
                          <a:rPr lang="ar-AE" i="1" smtClean="0">
                            <a:solidFill>
                              <a:srgbClr val="000000"/>
                            </a:solidFill>
                            <a:latin typeface="Cambria Math" panose="02040503050406030204" pitchFamily="18" charset="0"/>
                            <a:cs typeface="Arial"/>
                            <a:sym typeface="Arial"/>
                          </a:rPr>
                        </m:ctrlPr>
                      </m:sSubPr>
                      <m:e>
                        <m:r>
                          <a:rPr lang="ar-AE" b="0" i="1" smtClean="0">
                            <a:solidFill>
                              <a:srgbClr val="000000"/>
                            </a:solidFill>
                            <a:latin typeface="Cambria Math" panose="02040503050406030204" pitchFamily="18" charset="0"/>
                            <a:cs typeface="Arial"/>
                            <a:sym typeface="Arial"/>
                          </a:rPr>
                          <m:t>𝑠</m:t>
                        </m:r>
                      </m:e>
                      <m:sub>
                        <m:r>
                          <a:rPr lang="en-US" b="0" i="1" smtClean="0">
                            <a:solidFill>
                              <a:srgbClr val="000000"/>
                            </a:solidFill>
                            <a:latin typeface="Cambria Math" panose="02040503050406030204" pitchFamily="18" charset="0"/>
                            <a:cs typeface="Arial"/>
                            <a:sym typeface="Arial"/>
                          </a:rPr>
                          <m:t>𝑡</m:t>
                        </m:r>
                      </m:sub>
                    </m:sSub>
                    <m:r>
                      <a:rPr lang="en-US" b="0" i="1" smtClean="0">
                        <a:solidFill>
                          <a:srgbClr val="000000"/>
                        </a:solidFill>
                        <a:latin typeface="Cambria Math" panose="02040503050406030204" pitchFamily="18" charset="0"/>
                        <a:cs typeface="Arial"/>
                        <a:sym typeface="Arial"/>
                      </a:rPr>
                      <m:t>,</m:t>
                    </m:r>
                    <m:sSub>
                      <m:sSubPr>
                        <m:ctrlPr>
                          <a:rPr lang="ar-AE" i="1">
                            <a:solidFill>
                              <a:srgbClr val="000000"/>
                            </a:solidFill>
                            <a:latin typeface="Cambria Math" panose="02040503050406030204" pitchFamily="18" charset="0"/>
                            <a:cs typeface="Arial"/>
                            <a:sym typeface="Arial"/>
                          </a:rPr>
                        </m:ctrlPr>
                      </m:sSubPr>
                      <m:e>
                        <m:r>
                          <a:rPr lang="en-US" b="0" i="1" smtClean="0">
                            <a:solidFill>
                              <a:srgbClr val="000000"/>
                            </a:solidFill>
                            <a:latin typeface="Cambria Math" panose="02040503050406030204" pitchFamily="18" charset="0"/>
                            <a:cs typeface="Arial"/>
                            <a:sym typeface="Arial"/>
                          </a:rPr>
                          <m:t>𝑎</m:t>
                        </m:r>
                      </m:e>
                      <m:sub>
                        <m:r>
                          <a:rPr lang="en-US" i="1">
                            <a:solidFill>
                              <a:srgbClr val="000000"/>
                            </a:solidFill>
                            <a:latin typeface="Cambria Math" panose="02040503050406030204" pitchFamily="18" charset="0"/>
                            <a:cs typeface="Arial"/>
                            <a:sym typeface="Arial"/>
                          </a:rPr>
                          <m:t>𝑡</m:t>
                        </m:r>
                      </m:sub>
                    </m:sSub>
                  </m:oMath>
                </a14:m>
                <a:r>
                  <a:rPr lang="en-US" dirty="0">
                    <a:solidFill>
                      <a:srgbClr val="000000"/>
                    </a:solidFill>
                    <a:latin typeface="Times New Roman" panose="02020603050405020304" pitchFamily="18" charset="0"/>
                    <a:ea typeface="Arial"/>
                    <a:cs typeface="Times New Roman" panose="02020603050405020304" pitchFamily="18" charset="0"/>
                    <a:sym typeface="Arial"/>
                  </a:rPr>
                  <a:t>; </a:t>
                </a:r>
                <a:r>
                  <a:rPr lang="el-GR" dirty="0">
                    <a:solidFill>
                      <a:srgbClr val="000000"/>
                    </a:solidFill>
                    <a:latin typeface="Times New Roman" panose="02020603050405020304" pitchFamily="18" charset="0"/>
                    <a:ea typeface="Arial"/>
                    <a:cs typeface="Times New Roman" panose="02020603050405020304" pitchFamily="18" charset="0"/>
                    <a:sym typeface="Arial"/>
                  </a:rPr>
                  <a:t>θ</a:t>
                </a:r>
                <a:r>
                  <a:rPr lang="en-US" dirty="0">
                    <a:solidFill>
                      <a:srgbClr val="000000"/>
                    </a:solidFill>
                    <a:latin typeface="Times New Roman" panose="02020603050405020304" pitchFamily="18" charset="0"/>
                    <a:ea typeface="Arial"/>
                    <a:cs typeface="Times New Roman" panose="02020603050405020304" pitchFamily="18" charset="0"/>
                    <a:sym typeface="Arial"/>
                  </a:rPr>
                  <a:t>).</a:t>
                </a:r>
              </a:p>
              <a:p>
                <a:pPr lvl="0" indent="-330200" algn="just">
                  <a:spcBef>
                    <a:spcPts val="1200"/>
                  </a:spcBef>
                  <a:buClr>
                    <a:srgbClr val="000000"/>
                  </a:buClr>
                  <a:buSzPts val="1600"/>
                  <a:buFont typeface="Arial"/>
                  <a:buChar char="●"/>
                </a:pPr>
                <a:r>
                  <a:rPr lang="en-US" dirty="0">
                    <a:solidFill>
                      <a:srgbClr val="000000"/>
                    </a:solidFill>
                    <a:latin typeface="Times New Roman" panose="02020603050405020304" pitchFamily="18" charset="0"/>
                    <a:ea typeface="Arial"/>
                    <a:cs typeface="Times New Roman" panose="02020603050405020304" pitchFamily="18" charset="0"/>
                    <a:sym typeface="Arial"/>
                  </a:rPr>
                  <a:t>Fully-connected DNN built: </a:t>
                </a:r>
              </a:p>
              <a:p>
                <a:pPr marL="896938" lvl="1" indent="-360363" algn="just">
                  <a:lnSpc>
                    <a:spcPct val="110000"/>
                  </a:lnSpc>
                  <a:buClr>
                    <a:srgbClr val="000000"/>
                  </a:buClr>
                  <a:buSzPts val="1600"/>
                  <a:buFont typeface="Courier New" panose="02070309020205020404" pitchFamily="49" charset="0"/>
                  <a:buChar char="o"/>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input layer of 40 neurons;</a:t>
                </a:r>
              </a:p>
              <a:p>
                <a:pPr marL="896938" lvl="1" indent="-360363" algn="just">
                  <a:lnSpc>
                    <a:spcPct val="110000"/>
                  </a:lnSpc>
                  <a:buClr>
                    <a:srgbClr val="000000"/>
                  </a:buClr>
                  <a:buSzPts val="1600"/>
                  <a:buFont typeface="Courier New" panose="02070309020205020404" pitchFamily="49" charset="0"/>
                  <a:buChar char="o"/>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5 hidden layers with varying number of neurons; </a:t>
                </a:r>
              </a:p>
              <a:p>
                <a:pPr marL="896938" lvl="1" indent="-360363" algn="just">
                  <a:lnSpc>
                    <a:spcPct val="110000"/>
                  </a:lnSpc>
                  <a:buClr>
                    <a:srgbClr val="000000"/>
                  </a:buClr>
                  <a:buSzPts val="1600"/>
                  <a:buFont typeface="Courier New" panose="02070309020205020404" pitchFamily="49" charset="0"/>
                  <a:buChar char="o"/>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Rectified Linear Unit (</a:t>
                </a:r>
                <a:r>
                  <a:rPr lang="en-US" sz="1800" dirty="0" err="1">
                    <a:solidFill>
                      <a:srgbClr val="000000"/>
                    </a:solidFill>
                    <a:latin typeface="Times New Roman" panose="02020603050405020304" pitchFamily="18" charset="0"/>
                    <a:ea typeface="Arial"/>
                    <a:cs typeface="Times New Roman" panose="02020603050405020304" pitchFamily="18" charset="0"/>
                    <a:sym typeface="Arial"/>
                  </a:rPr>
                  <a:t>ReLU</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activation function;</a:t>
                </a:r>
              </a:p>
              <a:p>
                <a:pPr marL="896938" lvl="1" indent="-360363" algn="just">
                  <a:lnSpc>
                    <a:spcPct val="110000"/>
                  </a:lnSpc>
                  <a:buClr>
                    <a:srgbClr val="000000"/>
                  </a:buClr>
                  <a:buSzPts val="1600"/>
                  <a:buFont typeface="Courier New" panose="02070309020205020404" pitchFamily="49" charset="0"/>
                  <a:buChar char="o"/>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output layer with 2 neurons; </a:t>
                </a:r>
              </a:p>
              <a:p>
                <a:pPr marL="896938" lvl="1" indent="-360363" algn="just">
                  <a:lnSpc>
                    <a:spcPct val="110000"/>
                  </a:lnSpc>
                  <a:buClr>
                    <a:srgbClr val="000000"/>
                  </a:buClr>
                  <a:buSzPts val="1600"/>
                  <a:buFont typeface="Courier New" panose="02070309020205020404" pitchFamily="49" charset="0"/>
                  <a:buChar char="o"/>
                </a:pPr>
                <a:r>
                  <a:rPr lang="en-US" sz="1800" dirty="0">
                    <a:solidFill>
                      <a:srgbClr val="000000"/>
                    </a:solidFill>
                    <a:latin typeface="Times New Roman" panose="02020603050405020304" pitchFamily="18" charset="0"/>
                    <a:ea typeface="Arial"/>
                    <a:cs typeface="Times New Roman" panose="02020603050405020304" pitchFamily="18" charset="0"/>
                    <a:sym typeface="Arial"/>
                  </a:rPr>
                  <a:t>Adam optimization for model weight-updating.</a:t>
                </a:r>
              </a:p>
              <a:p>
                <a:pPr marL="717550" lvl="0" indent="-330200" algn="just">
                  <a:spcBef>
                    <a:spcPts val="1200"/>
                  </a:spcBef>
                  <a:buClr>
                    <a:srgbClr val="000000"/>
                  </a:buClr>
                  <a:buSzPts val="1600"/>
                  <a:buFont typeface="Arial"/>
                  <a:buChar char="●"/>
                </a:pPr>
                <a:endParaRPr lang="ar-AE"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30200" algn="just" rtl="0">
                  <a:spcBef>
                    <a:spcPts val="0"/>
                  </a:spcBef>
                  <a:spcAft>
                    <a:spcPts val="0"/>
                  </a:spcAft>
                  <a:buClr>
                    <a:srgbClr val="000000"/>
                  </a:buClr>
                  <a:buSzPts val="1600"/>
                  <a:buFont typeface="Arial"/>
                  <a:buChar char="●"/>
                </a:pPr>
                <a:endParaRPr sz="1600" dirty="0">
                  <a:solidFill>
                    <a:srgbClr val="000000"/>
                  </a:solidFill>
                  <a:latin typeface="Arial"/>
                  <a:ea typeface="Arial"/>
                  <a:cs typeface="Arial"/>
                  <a:sym typeface="Arial"/>
                </a:endParaRPr>
              </a:p>
            </p:txBody>
          </p:sp>
        </mc:Choice>
        <mc:Fallback>
          <p:sp>
            <p:nvSpPr>
              <p:cNvPr id="130" name="Google Shape;130;p19"/>
              <p:cNvSpPr txBox="1">
                <a:spLocks noGrp="1" noRot="1" noChangeAspect="1" noMove="1" noResize="1" noEditPoints="1" noAdjustHandles="1" noChangeArrowheads="1" noChangeShapeType="1" noTextEdit="1"/>
              </p:cNvSpPr>
              <p:nvPr>
                <p:ph type="body" idx="1"/>
              </p:nvPr>
            </p:nvSpPr>
            <p:spPr>
              <a:xfrm>
                <a:off x="305350" y="876875"/>
                <a:ext cx="8161500" cy="3926100"/>
              </a:xfrm>
              <a:prstGeom prst="rect">
                <a:avLst/>
              </a:prstGeom>
              <a:blipFill>
                <a:blip r:embed="rId3"/>
                <a:stretch>
                  <a:fillRect r="-523"/>
                </a:stretch>
              </a:blipFill>
            </p:spPr>
            <p:txBody>
              <a:bodyPr/>
              <a:lstStyle/>
              <a:p>
                <a:r>
                  <a:rPr lang="en-IN">
                    <a:noFill/>
                  </a:rPr>
                  <a:t> </a:t>
                </a:r>
              </a:p>
            </p:txBody>
          </p:sp>
        </mc:Fallback>
      </mc:AlternateContent>
      <p:pic>
        <p:nvPicPr>
          <p:cNvPr id="131" name="Google Shape;131;p19"/>
          <p:cNvPicPr preferRelativeResize="0"/>
          <p:nvPr/>
        </p:nvPicPr>
        <p:blipFill>
          <a:blip r:embed="rId4">
            <a:alphaModFix/>
          </a:blip>
          <a:stretch>
            <a:fillRect/>
          </a:stretch>
        </p:blipFill>
        <p:spPr>
          <a:xfrm>
            <a:off x="1745324" y="1718909"/>
            <a:ext cx="5535901" cy="48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2975" y="269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TRAINING PROCESS</a:t>
            </a:r>
            <a:endParaRPr dirty="0">
              <a:latin typeface="Times New Roman" panose="02020603050405020304" pitchFamily="18" charset="0"/>
              <a:cs typeface="Times New Roman" panose="02020603050405020304" pitchFamily="18" charset="0"/>
            </a:endParaRPr>
          </a:p>
        </p:txBody>
      </p:sp>
      <p:sp>
        <p:nvSpPr>
          <p:cNvPr id="138" name="Google Shape;138;p20"/>
          <p:cNvSpPr txBox="1">
            <a:spLocks noGrp="1"/>
          </p:cNvSpPr>
          <p:nvPr>
            <p:ph type="body" idx="1"/>
          </p:nvPr>
        </p:nvSpPr>
        <p:spPr>
          <a:xfrm>
            <a:off x="70450" y="876875"/>
            <a:ext cx="3746100" cy="4043400"/>
          </a:xfrm>
          <a:prstGeom prst="rect">
            <a:avLst/>
          </a:prstGeom>
        </p:spPr>
        <p:txBody>
          <a:bodyPr spcFirstLastPara="1" wrap="square" lIns="91425" tIns="91425" rIns="91425" bIns="91425" anchor="t" anchorCtr="0">
            <a:noAutofit/>
          </a:bodyPr>
          <a:lstStyle/>
          <a:p>
            <a:pPr marL="342900" lvl="0" indent="-330200" algn="just" rtl="0">
              <a:lnSpc>
                <a:spcPct val="105000"/>
              </a:lnSpc>
              <a:spcBef>
                <a:spcPts val="0"/>
              </a:spcBef>
              <a:spcAft>
                <a:spcPts val="0"/>
              </a:spcAft>
              <a:buSzPts val="1600"/>
              <a:buFont typeface="Times New Roman"/>
              <a:buChar char="●"/>
            </a:pPr>
            <a:r>
              <a:rPr lang="en" sz="1600" dirty="0">
                <a:latin typeface="Times New Roman" panose="02020603050405020304" pitchFamily="18" charset="0"/>
                <a:ea typeface="Times New Roman"/>
                <a:cs typeface="Times New Roman" panose="02020603050405020304" pitchFamily="18" charset="0"/>
                <a:sym typeface="Times New Roman"/>
              </a:rPr>
              <a:t>Training done across 150 episodes(2 hours each).</a:t>
            </a:r>
            <a:endParaRPr sz="1600" dirty="0">
              <a:latin typeface="Times New Roman" panose="02020603050405020304" pitchFamily="18" charset="0"/>
              <a:ea typeface="Times New Roman"/>
              <a:cs typeface="Times New Roman" panose="02020603050405020304" pitchFamily="18" charset="0"/>
              <a:sym typeface="Times New Roman"/>
            </a:endParaRPr>
          </a:p>
          <a:p>
            <a:pPr marL="342900" lvl="0" indent="-330200" algn="just" rtl="0">
              <a:lnSpc>
                <a:spcPct val="105000"/>
              </a:lnSpc>
              <a:spcBef>
                <a:spcPts val="0"/>
              </a:spcBef>
              <a:spcAft>
                <a:spcPts val="0"/>
              </a:spcAft>
              <a:buSzPts val="1600"/>
              <a:buFont typeface="Times New Roman"/>
              <a:buChar char="●"/>
            </a:pPr>
            <a:r>
              <a:rPr lang="en" sz="1600" dirty="0">
                <a:latin typeface="Times New Roman" panose="02020603050405020304" pitchFamily="18" charset="0"/>
                <a:ea typeface="Times New Roman"/>
                <a:cs typeface="Times New Roman" panose="02020603050405020304" pitchFamily="18" charset="0"/>
                <a:sym typeface="Times New Roman"/>
              </a:rPr>
              <a:t>1 simulation step = 1 second in SUMO ⇒ 7200 steps per episode.</a:t>
            </a:r>
            <a:endParaRPr sz="1600" dirty="0">
              <a:latin typeface="Times New Roman" panose="02020603050405020304" pitchFamily="18" charset="0"/>
              <a:ea typeface="Times New Roman"/>
              <a:cs typeface="Times New Roman" panose="02020603050405020304" pitchFamily="18" charset="0"/>
              <a:sym typeface="Times New Roman"/>
            </a:endParaRPr>
          </a:p>
          <a:p>
            <a:pPr marL="342900" lvl="0" indent="-330200" algn="just" rtl="0">
              <a:lnSpc>
                <a:spcPct val="105000"/>
              </a:lnSpc>
              <a:spcBef>
                <a:spcPts val="0"/>
              </a:spcBef>
              <a:spcAft>
                <a:spcPts val="0"/>
              </a:spcAft>
              <a:buSzPts val="1600"/>
              <a:buFont typeface="Times New Roman"/>
              <a:buChar char="●"/>
            </a:pPr>
            <a:r>
              <a:rPr lang="en" sz="1600" dirty="0">
                <a:latin typeface="Times New Roman" panose="02020603050405020304" pitchFamily="18" charset="0"/>
                <a:ea typeface="Times New Roman"/>
                <a:cs typeface="Times New Roman" panose="02020603050405020304" pitchFamily="18" charset="0"/>
                <a:sym typeface="Times New Roman"/>
              </a:rPr>
              <a:t>Experience Replay technique adopted to </a:t>
            </a: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improve the learning efficiency and performance of the agent.</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lvl="0" indent="-330200" algn="just" rtl="0">
              <a:lnSpc>
                <a:spcPct val="105000"/>
              </a:lnSpc>
              <a:spcBef>
                <a:spcPts val="0"/>
              </a:spcBef>
              <a:spcAft>
                <a:spcPts val="0"/>
              </a:spcAft>
              <a:buClr>
                <a:srgbClr val="000000"/>
              </a:buClr>
              <a:buSzPts val="1600"/>
              <a:buFont typeface="Times New Roman"/>
              <a:buChar char="●"/>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To balance Exploration vs. Exploitation trade-off, ɛ-greedy exploration policy employed for action-selection</a:t>
            </a:r>
            <a:r>
              <a:rPr lang="en" sz="1600" dirty="0">
                <a:solidFill>
                  <a:srgbClr val="000000"/>
                </a:solidFill>
                <a:latin typeface="Times New Roman" panose="02020603050405020304" pitchFamily="18" charset="0"/>
                <a:ea typeface="Arial"/>
                <a:cs typeface="Times New Roman" panose="02020603050405020304" pitchFamily="18" charset="0"/>
                <a:sym typeface="Arial"/>
              </a:rPr>
              <a:t>. </a:t>
            </a:r>
            <a:endParaRPr sz="1600"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30200" algn="just" rtl="0">
              <a:lnSpc>
                <a:spcPct val="105000"/>
              </a:lnSpc>
              <a:spcBef>
                <a:spcPts val="0"/>
              </a:spcBef>
              <a:spcAft>
                <a:spcPts val="0"/>
              </a:spcAft>
              <a:buClr>
                <a:srgbClr val="000000"/>
              </a:buClr>
              <a:buSzPts val="1600"/>
              <a:buFont typeface="Arial"/>
              <a:buChar char="●"/>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Algorithm explores with a probability ɛ.</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lvl="0" indent="-330200" algn="just" rtl="0">
              <a:lnSpc>
                <a:spcPct val="105000"/>
              </a:lnSpc>
              <a:spcBef>
                <a:spcPts val="0"/>
              </a:spcBef>
              <a:spcAft>
                <a:spcPts val="0"/>
              </a:spcAft>
              <a:buClr>
                <a:srgbClr val="000000"/>
              </a:buClr>
              <a:buSzPts val="1600"/>
              <a:buFont typeface="Times New Roman"/>
              <a:buChar char="●"/>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Agent exploits its learning experience with a probability 1- ɛ. </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139" name="Google Shape;139;p20"/>
          <p:cNvPicPr preferRelativeResize="0"/>
          <p:nvPr/>
        </p:nvPicPr>
        <p:blipFill rotWithShape="1">
          <a:blip r:embed="rId3">
            <a:alphaModFix/>
          </a:blip>
          <a:srcRect r="1215"/>
          <a:stretch/>
        </p:blipFill>
        <p:spPr>
          <a:xfrm>
            <a:off x="3816550" y="1141700"/>
            <a:ext cx="5327450" cy="3048000"/>
          </a:xfrm>
          <a:prstGeom prst="rect">
            <a:avLst/>
          </a:prstGeom>
          <a:noFill/>
          <a:ln>
            <a:noFill/>
          </a:ln>
        </p:spPr>
      </p:pic>
      <p:sp>
        <p:nvSpPr>
          <p:cNvPr id="140" name="Google Shape;140;p20"/>
          <p:cNvSpPr txBox="1"/>
          <p:nvPr/>
        </p:nvSpPr>
        <p:spPr>
          <a:xfrm>
            <a:off x="4657430" y="3822811"/>
            <a:ext cx="3000000" cy="969466"/>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800"/>
              </a:spcBef>
              <a:spcAft>
                <a:spcPts val="1800"/>
              </a:spcAft>
              <a:buNone/>
            </a:pPr>
            <a:r>
              <a:rPr lang="en" dirty="0">
                <a:latin typeface="Times New Roman"/>
                <a:ea typeface="Times New Roman"/>
                <a:cs typeface="Times New Roman"/>
                <a:sym typeface="Times New Roman"/>
              </a:rPr>
              <a:t>Fig. 4 : Agent’s workflow</a:t>
            </a: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52975" y="269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DQN &amp; DNN HYPER-PARAMETERS </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FDF64F-D827-4DDB-9363-2C11A703C88F}"/>
              </a:ext>
            </a:extLst>
          </p:cNvPr>
          <p:cNvPicPr>
            <a:picLocks noChangeAspect="1"/>
          </p:cNvPicPr>
          <p:nvPr/>
        </p:nvPicPr>
        <p:blipFill>
          <a:blip r:embed="rId3"/>
          <a:stretch>
            <a:fillRect/>
          </a:stretch>
        </p:blipFill>
        <p:spPr>
          <a:xfrm>
            <a:off x="1871373" y="1197328"/>
            <a:ext cx="4905275" cy="3438172"/>
          </a:xfrm>
          <a:prstGeom prst="rect">
            <a:avLst/>
          </a:prstGeom>
        </p:spPr>
      </p:pic>
      <p:sp>
        <p:nvSpPr>
          <p:cNvPr id="8" name="TextBox 7">
            <a:extLst>
              <a:ext uri="{FF2B5EF4-FFF2-40B4-BE49-F238E27FC236}">
                <a16:creationId xmlns:a16="http://schemas.microsoft.com/office/drawing/2014/main" id="{E5F1D212-3F8D-4A37-B847-13736F5AC455}"/>
              </a:ext>
            </a:extLst>
          </p:cNvPr>
          <p:cNvSpPr txBox="1"/>
          <p:nvPr/>
        </p:nvSpPr>
        <p:spPr>
          <a:xfrm>
            <a:off x="1730387" y="801978"/>
            <a:ext cx="5311423" cy="395350"/>
          </a:xfrm>
          <a:prstGeom prst="rect">
            <a:avLst/>
          </a:prstGeom>
          <a:noFill/>
        </p:spPr>
        <p:txBody>
          <a:bodyPr wrap="square">
            <a:spAutoFit/>
          </a:bodyPr>
          <a:lstStyle/>
          <a:p>
            <a:pPr algn="ctr">
              <a:lnSpc>
                <a:spcPct val="150000"/>
              </a:lnSpc>
            </a:pPr>
            <a:r>
              <a:rPr lang="en-US" sz="1400" dirty="0">
                <a:solidFill>
                  <a:srgbClr val="000000"/>
                </a:solidFill>
                <a:effectLst/>
                <a:latin typeface="Times New Roman" panose="02020603050405020304" pitchFamily="18" charset="0"/>
                <a:ea typeface="Times New Roman" panose="02020603050405020304" pitchFamily="18" charset="0"/>
                <a:cs typeface="TDYLK R+ Times"/>
              </a:rPr>
              <a:t>Table 1: DQN Agent and DNN model hyper-parameter details</a:t>
            </a:r>
            <a:endParaRPr lang="en-IN" sz="1400" dirty="0">
              <a:solidFill>
                <a:srgbClr val="000000"/>
              </a:solidFill>
              <a:effectLst/>
              <a:latin typeface="TDYLK R+ Times"/>
              <a:ea typeface="Times New Roman" panose="02020603050405020304" pitchFamily="18" charset="0"/>
              <a:cs typeface="TDYLK R+ Times"/>
            </a:endParaRPr>
          </a:p>
        </p:txBody>
      </p:sp>
    </p:spTree>
    <p:extLst>
      <p:ext uri="{BB962C8B-B14F-4D97-AF65-F5344CB8AC3E}">
        <p14:creationId xmlns:p14="http://schemas.microsoft.com/office/powerpoint/2010/main" val="225215523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1563</Words>
  <Application>Microsoft Office PowerPoint</Application>
  <PresentationFormat>On-screen Show (16:9)</PresentationFormat>
  <Paragraphs>108</Paragraphs>
  <Slides>13</Slides>
  <Notes>13</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TDYLK R+ Times</vt:lpstr>
      <vt:lpstr>Calibri</vt:lpstr>
      <vt:lpstr>Arial</vt:lpstr>
      <vt:lpstr>Courier New</vt:lpstr>
      <vt:lpstr>Roboto</vt:lpstr>
      <vt:lpstr>Cambria Math</vt:lpstr>
      <vt:lpstr>Times New Roman</vt:lpstr>
      <vt:lpstr>Geometric</vt:lpstr>
      <vt:lpstr>Traffic Light Signal Control using Deep Reinforcement Learning </vt:lpstr>
      <vt:lpstr>INTRODUCTION</vt:lpstr>
      <vt:lpstr>INTRODUCTION</vt:lpstr>
      <vt:lpstr>WORK DONE</vt:lpstr>
      <vt:lpstr>DRL APPROACH DESCRIPTION</vt:lpstr>
      <vt:lpstr>DRL APPROACH DESCRIPTION</vt:lpstr>
      <vt:lpstr>DEEP Q-NETWORKS</vt:lpstr>
      <vt:lpstr>TRAINING PROCESS</vt:lpstr>
      <vt:lpstr>DQN &amp; DNN HYPER-PARAMETERS </vt:lpstr>
      <vt:lpstr>TRAINING PERFORMANCE</vt:lpstr>
      <vt:lpstr>PRE-TIMED TRAFFIC SIGNAL CONTROL SIMULATION</vt:lpstr>
      <vt:lpstr>DRL AGENT BASED ATSC - TESTING SIMULATION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 Signal Control using Deep Reinforcement Learning </dc:title>
  <cp:lastModifiedBy>Sanskar Tewatia</cp:lastModifiedBy>
  <cp:revision>9</cp:revision>
  <dcterms:modified xsi:type="dcterms:W3CDTF">2021-10-19T10:52:56Z</dcterms:modified>
</cp:coreProperties>
</file>