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063c053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063c053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d063c053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d063c053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d063c053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063c053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063c053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063c053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d063c0537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d063c0537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d063c053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d063c053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063c0537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063c0537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d063c0537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d063c0537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d063c053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d063c053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063c0537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063c0537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d063c05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d063c05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d063c053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063c053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d063c053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d063c053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063c053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063c053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d063c053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063c053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063c053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063c053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063c053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063c053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063c053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063c053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063c053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063c053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prisma/graphql-playground" TargetMode="External"/><Relationship Id="rId4" Type="http://schemas.openxmlformats.org/officeDocument/2006/relationships/hyperlink" Target="https://github.com/facebook/graphql/" TargetMode="External"/><Relationship Id="rId5" Type="http://schemas.openxmlformats.org/officeDocument/2006/relationships/hyperlink" Target="https://github.com/andev-software/graphql-i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raphcms.com/" TargetMode="External"/><Relationship Id="rId4" Type="http://schemas.openxmlformats.org/officeDocument/2006/relationships/hyperlink" Target="https://github.com/2fd/graphdoc" TargetMode="External"/><Relationship Id="rId10" Type="http://schemas.openxmlformats.org/officeDocument/2006/relationships/hyperlink" Target="https://github.com/APIs-guru/graphql-voyager" TargetMode="External"/><Relationship Id="rId9" Type="http://schemas.openxmlformats.org/officeDocument/2006/relationships/hyperlink" Target="https://github.com/prisma/graphql-config" TargetMode="External"/><Relationship Id="rId5" Type="http://schemas.openxmlformats.org/officeDocument/2006/relationships/hyperlink" Target="https://github.com/Ghirro/graphql-network" TargetMode="External"/><Relationship Id="rId6" Type="http://schemas.openxmlformats.org/officeDocument/2006/relationships/hyperlink" Target="https://github.com/graphql-binding/graphql-binding" TargetMode="External"/><Relationship Id="rId7" Type="http://schemas.openxmlformats.org/officeDocument/2006/relationships/hyperlink" Target="https://github.com/graphql-cli/graphql-cli" TargetMode="External"/><Relationship Id="rId8" Type="http://schemas.openxmlformats.org/officeDocument/2006/relationships/hyperlink" Target="https://github.com/graphql-boilerpla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pollographql.com/docs/eng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risma.io/" TargetMode="External"/><Relationship Id="rId4" Type="http://schemas.openxmlformats.org/officeDocument/2006/relationships/hyperlink" Target="https://www.graphile.org/postgraphile/" TargetMode="External"/><Relationship Id="rId5" Type="http://schemas.openxmlformats.org/officeDocument/2006/relationships/hyperlink" Target="https://neo4j.com/developer/graphq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 name="Shape 67"/>
        <p:cNvGrpSpPr/>
        <p:nvPr/>
      </p:nvGrpSpPr>
      <p:grpSpPr>
        <a:xfrm>
          <a:off x="0" y="0"/>
          <a:ext cx="0" cy="0"/>
          <a:chOff x="0" y="0"/>
          <a:chExt cx="0" cy="0"/>
        </a:xfrm>
      </p:grpSpPr>
      <p:sp>
        <p:nvSpPr>
          <p:cNvPr id="68" name="Google Shape;68;p13"/>
          <p:cNvSpPr txBox="1"/>
          <p:nvPr>
            <p:ph idx="4294967295" type="ctrTitle"/>
          </p:nvPr>
        </p:nvSpPr>
        <p:spPr>
          <a:xfrm>
            <a:off x="3770075" y="462350"/>
            <a:ext cx="5017500" cy="1578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6000">
                <a:solidFill>
                  <a:srgbClr val="FF00FF"/>
                </a:solidFill>
              </a:rPr>
              <a:t>Graphql</a:t>
            </a:r>
            <a:endParaRPr sz="6000">
              <a:solidFill>
                <a:srgbClr val="FF00FF"/>
              </a:solidFill>
            </a:endParaRPr>
          </a:p>
        </p:txBody>
      </p:sp>
      <p:sp>
        <p:nvSpPr>
          <p:cNvPr id="69" name="Google Shape;69;p13"/>
          <p:cNvSpPr txBox="1"/>
          <p:nvPr>
            <p:ph idx="4294967295" type="subTitle"/>
          </p:nvPr>
        </p:nvSpPr>
        <p:spPr>
          <a:xfrm>
            <a:off x="6424525" y="3924925"/>
            <a:ext cx="2130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Sandeep Kumar</a:t>
            </a:r>
            <a:endParaRPr/>
          </a:p>
          <a:p>
            <a:pPr indent="0" lvl="0" marL="0" rtl="0" algn="l">
              <a:spcBef>
                <a:spcPts val="1600"/>
              </a:spcBef>
              <a:spcAft>
                <a:spcPts val="1600"/>
              </a:spcAft>
              <a:buNone/>
            </a:pPr>
            <a:r>
              <a:rPr lang="en"/>
              <a:t>       SSE</a:t>
            </a:r>
            <a:endParaRPr/>
          </a:p>
        </p:txBody>
      </p:sp>
      <p:pic>
        <p:nvPicPr>
          <p:cNvPr id="70" name="Google Shape;70;p13"/>
          <p:cNvPicPr preferRelativeResize="0"/>
          <p:nvPr/>
        </p:nvPicPr>
        <p:blipFill rotWithShape="1">
          <a:blip r:embed="rId3">
            <a:alphaModFix/>
          </a:blip>
          <a:srcRect b="4069" l="3381" r="0" t="-4070"/>
          <a:stretch/>
        </p:blipFill>
        <p:spPr>
          <a:xfrm>
            <a:off x="3773688" y="462350"/>
            <a:ext cx="1596625" cy="157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Requirements</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23" name="Google Shape;123;p22"/>
          <p:cNvSpPr txBox="1"/>
          <p:nvPr>
            <p:ph idx="1" type="body"/>
          </p:nvPr>
        </p:nvSpPr>
        <p:spPr>
          <a:xfrm>
            <a:off x="1297500" y="1007250"/>
            <a:ext cx="7038900" cy="20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GraphQL requires a </a:t>
            </a:r>
            <a:r>
              <a:rPr b="1" lang="en" sz="1800">
                <a:solidFill>
                  <a:srgbClr val="FFFFFF"/>
                </a:solidFill>
                <a:latin typeface="Arial"/>
                <a:ea typeface="Arial"/>
                <a:cs typeface="Arial"/>
                <a:sym typeface="Arial"/>
              </a:rPr>
              <a:t>Schema</a:t>
            </a:r>
            <a:r>
              <a:rPr lang="en" sz="1800">
                <a:solidFill>
                  <a:srgbClr val="FFFFFF"/>
                </a:solidFill>
                <a:latin typeface="Arial"/>
                <a:ea typeface="Arial"/>
                <a:cs typeface="Arial"/>
                <a:sym typeface="Arial"/>
              </a:rPr>
              <a:t>, which is comprised of following two items:</a:t>
            </a:r>
            <a:endParaRPr sz="1800">
              <a:solidFill>
                <a:srgbClr val="FFFFFF"/>
              </a:solidFill>
              <a:latin typeface="Arial"/>
              <a:ea typeface="Arial"/>
              <a:cs typeface="Arial"/>
              <a:sym typeface="Arial"/>
            </a:endParaRPr>
          </a:p>
          <a:p>
            <a:pPr indent="-342900" lvl="0" marL="457200" rtl="0" algn="l">
              <a:spcBef>
                <a:spcPts val="1200"/>
              </a:spcBef>
              <a:spcAft>
                <a:spcPts val="0"/>
              </a:spcAft>
              <a:buClr>
                <a:srgbClr val="FFFFFF"/>
              </a:buClr>
              <a:buSzPts val="1800"/>
              <a:buFont typeface="Arial"/>
              <a:buChar char="●"/>
            </a:pPr>
            <a:r>
              <a:rPr b="1" lang="en" sz="1800">
                <a:solidFill>
                  <a:srgbClr val="FFFFFF"/>
                </a:solidFill>
                <a:latin typeface="Arial"/>
                <a:ea typeface="Arial"/>
                <a:cs typeface="Arial"/>
                <a:sym typeface="Arial"/>
              </a:rPr>
              <a:t>Types/TypeDefs: </a:t>
            </a:r>
            <a:r>
              <a:rPr lang="en" sz="1800">
                <a:solidFill>
                  <a:srgbClr val="FFFFFF"/>
                </a:solidFill>
                <a:latin typeface="Arial"/>
                <a:ea typeface="Arial"/>
                <a:cs typeface="Arial"/>
                <a:sym typeface="Arial"/>
              </a:rPr>
              <a:t>User defined Queries, Mutations, and Types.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Resolvers: </a:t>
            </a:r>
            <a:r>
              <a:rPr lang="en" sz="1800">
                <a:solidFill>
                  <a:srgbClr val="FFFFFF"/>
                </a:solidFill>
                <a:latin typeface="Arial"/>
                <a:ea typeface="Arial"/>
                <a:cs typeface="Arial"/>
                <a:sym typeface="Arial"/>
              </a:rPr>
              <a:t>Interacts with the Database ,Legacy system,Third-Party.</a:t>
            </a:r>
            <a:endParaRPr sz="1800">
              <a:solidFill>
                <a:srgbClr val="FFFFFF"/>
              </a:solidFill>
              <a:latin typeface="Arial"/>
              <a:ea typeface="Arial"/>
              <a:cs typeface="Arial"/>
              <a:sym typeface="Arial"/>
            </a:endParaRPr>
          </a:p>
          <a:p>
            <a:pPr indent="0" lvl="0" marL="0" rtl="0" algn="l">
              <a:spcBef>
                <a:spcPts val="1200"/>
              </a:spcBef>
              <a:spcAft>
                <a:spcPts val="1600"/>
              </a:spcAft>
              <a:buNone/>
            </a:pPr>
            <a:r>
              <a:t/>
            </a:r>
            <a:endParaRPr sz="2400">
              <a:solidFill>
                <a:srgbClr val="FFFFFF"/>
              </a:solidFill>
              <a:latin typeface="Arial"/>
              <a:ea typeface="Arial"/>
              <a:cs typeface="Arial"/>
              <a:sym typeface="Arial"/>
            </a:endParaRPr>
          </a:p>
        </p:txBody>
      </p:sp>
      <p:sp>
        <p:nvSpPr>
          <p:cNvPr id="124" name="Google Shape;124;p22"/>
          <p:cNvSpPr/>
          <p:nvPr/>
        </p:nvSpPr>
        <p:spPr>
          <a:xfrm>
            <a:off x="3729900" y="3440200"/>
            <a:ext cx="2174100" cy="1075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rPr>
              <a:t>   </a:t>
            </a:r>
            <a:r>
              <a:rPr lang="en" sz="3000">
                <a:solidFill>
                  <a:srgbClr val="FFFFFF"/>
                </a:solidFill>
              </a:rPr>
              <a:t>Resolver</a:t>
            </a:r>
            <a:endParaRPr sz="3000">
              <a:solidFill>
                <a:srgbClr val="FFFFFF"/>
              </a:solidFill>
            </a:endParaRPr>
          </a:p>
        </p:txBody>
      </p:sp>
      <p:sp>
        <p:nvSpPr>
          <p:cNvPr id="125" name="Google Shape;125;p22"/>
          <p:cNvSpPr/>
          <p:nvPr/>
        </p:nvSpPr>
        <p:spPr>
          <a:xfrm>
            <a:off x="2194800" y="3706300"/>
            <a:ext cx="1535100" cy="48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Query</a:t>
            </a:r>
            <a:endParaRPr b="1" sz="1800">
              <a:solidFill>
                <a:srgbClr val="FFFFFF"/>
              </a:solidFill>
            </a:endParaRPr>
          </a:p>
        </p:txBody>
      </p:sp>
      <p:sp>
        <p:nvSpPr>
          <p:cNvPr id="126" name="Google Shape;126;p22"/>
          <p:cNvSpPr/>
          <p:nvPr/>
        </p:nvSpPr>
        <p:spPr>
          <a:xfrm>
            <a:off x="5904000" y="3706300"/>
            <a:ext cx="1535100" cy="54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Result</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latin typeface="Arial"/>
                <a:ea typeface="Arial"/>
                <a:cs typeface="Arial"/>
                <a:sym typeface="Arial"/>
              </a:rPr>
              <a:t>Introspection</a:t>
            </a:r>
            <a:endParaRPr b="1" sz="3000">
              <a:latin typeface="Arial"/>
              <a:ea typeface="Arial"/>
              <a:cs typeface="Arial"/>
              <a:sym typeface="Arial"/>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1252675" y="1040250"/>
            <a:ext cx="7038900" cy="15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It helps </a:t>
            </a:r>
            <a:r>
              <a:rPr lang="en" sz="1800"/>
              <a:t>developer to  view the available data before the request has been made.Introspection is an optional feature, enabled by default, which allows clients (Usually developers) to navigate into the Types (TypeDefs) and discover the schema.</a:t>
            </a:r>
            <a:endParaRPr sz="1800"/>
          </a:p>
          <a:p>
            <a:pPr indent="0" lvl="0" marL="0" rtl="0" algn="l">
              <a:spcBef>
                <a:spcPts val="160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1297500" y="2623275"/>
            <a:ext cx="7756848" cy="245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1297500" y="56025"/>
            <a:ext cx="7038900" cy="62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FF00FF"/>
                </a:solidFill>
                <a:latin typeface="Arial"/>
                <a:ea typeface="Arial"/>
                <a:cs typeface="Arial"/>
                <a:sym typeface="Arial"/>
              </a:rPr>
              <a:t>GraphQL</a:t>
            </a:r>
            <a:r>
              <a:rPr i="1" lang="en" sz="3000">
                <a:solidFill>
                  <a:srgbClr val="000000"/>
                </a:solidFill>
                <a:latin typeface="Arial"/>
                <a:ea typeface="Arial"/>
                <a:cs typeface="Arial"/>
                <a:sym typeface="Arial"/>
              </a:rPr>
              <a:t> </a:t>
            </a:r>
            <a:r>
              <a:rPr i="1" lang="en" sz="3000">
                <a:solidFill>
                  <a:srgbClr val="FF0000"/>
                </a:solidFill>
                <a:latin typeface="Arial"/>
                <a:ea typeface="Arial"/>
                <a:cs typeface="Arial"/>
                <a:sym typeface="Arial"/>
              </a:rPr>
              <a:t>VS</a:t>
            </a:r>
            <a:r>
              <a:rPr i="1" lang="en" sz="3000">
                <a:solidFill>
                  <a:srgbClr val="000000"/>
                </a:solidFill>
                <a:latin typeface="Arial"/>
                <a:ea typeface="Arial"/>
                <a:cs typeface="Arial"/>
                <a:sym typeface="Arial"/>
              </a:rPr>
              <a:t> </a:t>
            </a:r>
            <a:r>
              <a:rPr i="1" lang="en" sz="3000">
                <a:solidFill>
                  <a:srgbClr val="00FF00"/>
                </a:solidFill>
                <a:latin typeface="Arial"/>
                <a:ea typeface="Arial"/>
                <a:cs typeface="Arial"/>
                <a:sym typeface="Arial"/>
              </a:rPr>
              <a:t>REST</a:t>
            </a:r>
            <a:endParaRPr i="1" sz="3000">
              <a:solidFill>
                <a:srgbClr val="00FF00"/>
              </a:solidFill>
              <a:latin typeface="Arial"/>
              <a:ea typeface="Arial"/>
              <a:cs typeface="Arial"/>
              <a:sym typeface="Arial"/>
            </a:endParaRPr>
          </a:p>
          <a:p>
            <a:pPr indent="0" lvl="0" marL="0" rtl="0" algn="l">
              <a:spcBef>
                <a:spcPts val="0"/>
              </a:spcBef>
              <a:spcAft>
                <a:spcPts val="0"/>
              </a:spcAft>
              <a:buNone/>
            </a:pPr>
            <a:r>
              <a:t/>
            </a:r>
            <a:endParaRPr/>
          </a:p>
        </p:txBody>
      </p:sp>
      <p:sp>
        <p:nvSpPr>
          <p:cNvPr id="139" name="Google Shape;139;p2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1297500" y="683625"/>
            <a:ext cx="7801675" cy="4415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IDEs</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1900">
              <a:solidFill>
                <a:srgbClr val="222635"/>
              </a:solidFill>
              <a:highlight>
                <a:srgbClr val="FFFFFF"/>
              </a:highlight>
              <a:latin typeface="Arial"/>
              <a:ea typeface="Arial"/>
              <a:cs typeface="Arial"/>
              <a:sym typeface="Arial"/>
            </a:endParaRPr>
          </a:p>
        </p:txBody>
      </p:sp>
      <p:sp>
        <p:nvSpPr>
          <p:cNvPr id="151" name="Google Shape;151;p2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solidFill>
                  <a:srgbClr val="FFFFFF"/>
                </a:solidFill>
                <a:uFill>
                  <a:noFill/>
                </a:uFill>
                <a:latin typeface="Arial"/>
                <a:ea typeface="Arial"/>
                <a:cs typeface="Arial"/>
                <a:sym typeface="Arial"/>
                <a:hlinkClick r:id="rId3"/>
              </a:rPr>
              <a:t>GraphQL Playground</a:t>
            </a:r>
            <a:endParaRPr sz="2400">
              <a:solidFill>
                <a:srgbClr val="FFFFFF"/>
              </a:solidFill>
              <a:latin typeface="Arial"/>
              <a:ea typeface="Arial"/>
              <a:cs typeface="Arial"/>
              <a:sym typeface="Arial"/>
            </a:endParaRPr>
          </a:p>
          <a:p>
            <a:pPr indent="-381000" lvl="0" marL="457200" rtl="0" algn="l">
              <a:spcBef>
                <a:spcPts val="0"/>
              </a:spcBef>
              <a:spcAft>
                <a:spcPts val="0"/>
              </a:spcAft>
              <a:buSzPts val="2400"/>
              <a:buFont typeface="Arial"/>
              <a:buChar char="●"/>
            </a:pPr>
            <a:r>
              <a:rPr lang="en" sz="2400">
                <a:solidFill>
                  <a:srgbClr val="FFFFFF"/>
                </a:solidFill>
                <a:uFill>
                  <a:noFill/>
                </a:uFill>
                <a:latin typeface="Arial"/>
                <a:ea typeface="Arial"/>
                <a:cs typeface="Arial"/>
                <a:sym typeface="Arial"/>
                <a:hlinkClick r:id="rId4"/>
              </a:rPr>
              <a:t>GraphiQL</a:t>
            </a:r>
            <a:endParaRPr sz="2400">
              <a:solidFill>
                <a:srgbClr val="FFFFFF"/>
              </a:solidFill>
              <a:latin typeface="Arial"/>
              <a:ea typeface="Arial"/>
              <a:cs typeface="Arial"/>
              <a:sym typeface="Arial"/>
            </a:endParaRPr>
          </a:p>
          <a:p>
            <a:pPr indent="-381000" lvl="0" marL="457200" rtl="0" algn="l">
              <a:spcBef>
                <a:spcPts val="0"/>
              </a:spcBef>
              <a:spcAft>
                <a:spcPts val="0"/>
              </a:spcAft>
              <a:buSzPts val="2400"/>
              <a:buFont typeface="Arial"/>
              <a:buChar char="●"/>
            </a:pPr>
            <a:r>
              <a:rPr lang="en" sz="2400">
                <a:solidFill>
                  <a:srgbClr val="FFFFFF"/>
                </a:solidFill>
                <a:uFill>
                  <a:noFill/>
                </a:uFill>
                <a:latin typeface="Arial"/>
                <a:ea typeface="Arial"/>
                <a:cs typeface="Arial"/>
                <a:sym typeface="Arial"/>
                <a:hlinkClick r:id="rId5"/>
              </a:rPr>
              <a:t>GraphQL IDE</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Tooling</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1900">
              <a:solidFill>
                <a:srgbClr val="222635"/>
              </a:solidFill>
              <a:highlight>
                <a:srgbClr val="FFFFFF"/>
              </a:highlight>
              <a:latin typeface="Arial"/>
              <a:ea typeface="Arial"/>
              <a:cs typeface="Arial"/>
              <a:sym typeface="Arial"/>
            </a:endParaRPr>
          </a:p>
        </p:txBody>
      </p:sp>
      <p:sp>
        <p:nvSpPr>
          <p:cNvPr id="157" name="Google Shape;157;p27"/>
          <p:cNvSpPr txBox="1"/>
          <p:nvPr>
            <p:ph idx="1" type="body"/>
          </p:nvPr>
        </p:nvSpPr>
        <p:spPr>
          <a:xfrm>
            <a:off x="1297500" y="13770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3"/>
              </a:rPr>
              <a:t>GraphCMS</a:t>
            </a:r>
            <a:endParaRPr b="1" sz="2400" u="sng">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4"/>
              </a:rPr>
              <a:t>GraphQL Docs</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5"/>
              </a:rPr>
              <a:t>GraphQL Network</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6"/>
              </a:rPr>
              <a:t>GraphQL Bindings</a:t>
            </a:r>
            <a:endParaRPr b="1" sz="2400" u="sng">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7"/>
              </a:rPr>
              <a:t>GraphQL CLI </a:t>
            </a:r>
            <a:endParaRPr b="1" sz="2400" u="sng">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8"/>
              </a:rPr>
              <a:t>GraphQL Boilerplates</a:t>
            </a:r>
            <a:endParaRPr b="1" sz="2400" u="sng">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9"/>
              </a:rPr>
              <a:t>GraphQL Config</a:t>
            </a:r>
            <a:endParaRPr b="1" sz="2400" u="sng">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u="sng">
                <a:solidFill>
                  <a:srgbClr val="FFFFFF"/>
                </a:solidFill>
                <a:latin typeface="Arial"/>
                <a:ea typeface="Arial"/>
                <a:cs typeface="Arial"/>
                <a:sym typeface="Arial"/>
                <a:hlinkClick r:id="rId10"/>
              </a:rPr>
              <a:t>GraphQL Voyager</a:t>
            </a:r>
            <a:endParaRPr b="1" sz="2400" u="sng">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b="1" lang="en" sz="2850">
                <a:solidFill>
                  <a:srgbClr val="FFFFFF"/>
                </a:solidFill>
                <a:latin typeface="Arial"/>
                <a:ea typeface="Arial"/>
                <a:cs typeface="Arial"/>
                <a:sym typeface="Arial"/>
              </a:rPr>
              <a:t>Architecture</a:t>
            </a:r>
            <a:endParaRPr b="1" sz="2850">
              <a:solidFill>
                <a:srgbClr val="FFFFFF"/>
              </a:solidFill>
              <a:latin typeface="Arial"/>
              <a:ea typeface="Arial"/>
              <a:cs typeface="Arial"/>
              <a:sym typeface="Arial"/>
            </a:endParaRPr>
          </a:p>
          <a:p>
            <a:pPr indent="0" lvl="0" marL="0" rtl="0" algn="l">
              <a:spcBef>
                <a:spcPts val="2900"/>
              </a:spcBef>
              <a:spcAft>
                <a:spcPts val="0"/>
              </a:spcAft>
              <a:buNone/>
            </a:pPr>
            <a:r>
              <a:t/>
            </a:r>
            <a:endParaRPr/>
          </a:p>
        </p:txBody>
      </p:sp>
      <p:sp>
        <p:nvSpPr>
          <p:cNvPr id="163" name="Google Shape;163;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There are </a:t>
            </a:r>
            <a:r>
              <a:rPr lang="en" sz="1400">
                <a:solidFill>
                  <a:srgbClr val="FFFFFF"/>
                </a:solidFill>
                <a:latin typeface="Arial"/>
                <a:ea typeface="Arial"/>
                <a:cs typeface="Arial"/>
                <a:sym typeface="Arial"/>
              </a:rPr>
              <a:t>3 different kinds of architectures that include a GraphQL server:-</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en" sz="1400">
                <a:solidFill>
                  <a:srgbClr val="FFFFFF"/>
                </a:solidFill>
                <a:latin typeface="Arial"/>
                <a:ea typeface="Arial"/>
                <a:cs typeface="Arial"/>
                <a:sym typeface="Arial"/>
              </a:rPr>
              <a:t>Usecase:-</a:t>
            </a:r>
            <a:endParaRPr sz="1400">
              <a:solidFill>
                <a:srgbClr val="FFFFFF"/>
              </a:solidFill>
              <a:latin typeface="Arial"/>
              <a:ea typeface="Arial"/>
              <a:cs typeface="Arial"/>
              <a:sym typeface="Arial"/>
            </a:endParaRPr>
          </a:p>
          <a:p>
            <a:pPr indent="-317500" lvl="0" marL="457200" rtl="0" algn="l">
              <a:spcBef>
                <a:spcPts val="460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GraphQL server </a:t>
            </a:r>
            <a:r>
              <a:rPr i="1" lang="en" sz="1400">
                <a:solidFill>
                  <a:srgbClr val="FFFFFF"/>
                </a:solidFill>
                <a:latin typeface="Arial"/>
                <a:ea typeface="Arial"/>
                <a:cs typeface="Arial"/>
                <a:sym typeface="Arial"/>
              </a:rPr>
              <a:t>with a connected database</a:t>
            </a:r>
            <a:endParaRPr i="1"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GraphQL server that is a </a:t>
            </a:r>
            <a:r>
              <a:rPr i="1" lang="en" sz="1400">
                <a:solidFill>
                  <a:srgbClr val="FFFFFF"/>
                </a:solidFill>
                <a:latin typeface="Arial"/>
                <a:ea typeface="Arial"/>
                <a:cs typeface="Arial"/>
                <a:sym typeface="Arial"/>
              </a:rPr>
              <a:t>thin layer in front of a number of third party or legacy systems</a:t>
            </a:r>
            <a:r>
              <a:rPr lang="en" sz="1400">
                <a:solidFill>
                  <a:srgbClr val="FFFFFF"/>
                </a:solidFill>
                <a:latin typeface="Arial"/>
                <a:ea typeface="Arial"/>
                <a:cs typeface="Arial"/>
                <a:sym typeface="Arial"/>
              </a:rPr>
              <a:t> and integrates them through a single GraphQL API</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A </a:t>
            </a:r>
            <a:r>
              <a:rPr i="1" lang="en" sz="1400">
                <a:solidFill>
                  <a:srgbClr val="FFFFFF"/>
                </a:solidFill>
                <a:latin typeface="Arial"/>
                <a:ea typeface="Arial"/>
                <a:cs typeface="Arial"/>
                <a:sym typeface="Arial"/>
              </a:rPr>
              <a:t>hybrid approach of a connected database and third party or legacy systems</a:t>
            </a:r>
            <a:r>
              <a:rPr lang="en" sz="1400">
                <a:solidFill>
                  <a:srgbClr val="FFFFFF"/>
                </a:solidFill>
                <a:latin typeface="Arial"/>
                <a:ea typeface="Arial"/>
                <a:cs typeface="Arial"/>
                <a:sym typeface="Arial"/>
              </a:rPr>
              <a:t> that can all be accessed through the same GraphQL API</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0" y="0"/>
            <a:ext cx="9143999" cy="509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4090150" y="1591225"/>
            <a:ext cx="5053850" cy="3552275"/>
          </a:xfrm>
          <a:prstGeom prst="rect">
            <a:avLst/>
          </a:prstGeom>
          <a:noFill/>
          <a:ln>
            <a:noFill/>
          </a:ln>
        </p:spPr>
      </p:pic>
      <p:sp>
        <p:nvSpPr>
          <p:cNvPr id="174" name="Google Shape;174;p30"/>
          <p:cNvSpPr/>
          <p:nvPr/>
        </p:nvSpPr>
        <p:spPr>
          <a:xfrm>
            <a:off x="7474200" y="0"/>
            <a:ext cx="1669800" cy="1490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r>
              <a:rPr lang="en" sz="1800">
                <a:solidFill>
                  <a:srgbClr val="FFFFFF"/>
                </a:solidFill>
              </a:rPr>
              <a:t>Database</a:t>
            </a:r>
            <a:endParaRPr sz="1800">
              <a:solidFill>
                <a:srgbClr val="FFFFFF"/>
              </a:solidFill>
            </a:endParaRPr>
          </a:p>
        </p:txBody>
      </p:sp>
      <p:cxnSp>
        <p:nvCxnSpPr>
          <p:cNvPr id="175" name="Google Shape;175;p30"/>
          <p:cNvCxnSpPr>
            <a:endCxn id="174" idx="2"/>
          </p:cNvCxnSpPr>
          <p:nvPr/>
        </p:nvCxnSpPr>
        <p:spPr>
          <a:xfrm flipH="1" rot="10800000">
            <a:off x="6510600" y="745200"/>
            <a:ext cx="963600" cy="2381400"/>
          </a:xfrm>
          <a:prstGeom prst="straightConnector1">
            <a:avLst/>
          </a:prstGeom>
          <a:noFill/>
          <a:ln cap="flat" cmpd="sng" w="9525">
            <a:solidFill>
              <a:srgbClr val="000000"/>
            </a:solidFill>
            <a:prstDash val="solid"/>
            <a:round/>
            <a:headEnd len="med" w="med" type="none"/>
            <a:tailEnd len="med" w="med" type="triangle"/>
          </a:ln>
        </p:spPr>
      </p:cxnSp>
      <p:cxnSp>
        <p:nvCxnSpPr>
          <p:cNvPr id="176" name="Google Shape;176;p30"/>
          <p:cNvCxnSpPr/>
          <p:nvPr/>
        </p:nvCxnSpPr>
        <p:spPr>
          <a:xfrm flipH="1">
            <a:off x="6588900" y="1165400"/>
            <a:ext cx="885300" cy="1882500"/>
          </a:xfrm>
          <a:prstGeom prst="straightConnector1">
            <a:avLst/>
          </a:prstGeom>
          <a:noFill/>
          <a:ln cap="flat" cmpd="sng" w="9525">
            <a:solidFill>
              <a:srgbClr val="000000"/>
            </a:solidFill>
            <a:prstDash val="solid"/>
            <a:round/>
            <a:headEnd len="med" w="med" type="none"/>
            <a:tailEnd len="med" w="med" type="triangle"/>
          </a:ln>
        </p:spPr>
      </p:cxnSp>
      <p:sp>
        <p:nvSpPr>
          <p:cNvPr id="177" name="Google Shape;177;p30"/>
          <p:cNvSpPr txBox="1"/>
          <p:nvPr/>
        </p:nvSpPr>
        <p:spPr>
          <a:xfrm>
            <a:off x="0" y="0"/>
            <a:ext cx="40902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it’s possible to combine the two approaches and build a GraphQL server that has a connected database but still talks to legacy or third—party systems.</a:t>
            </a:r>
            <a:endParaRPr>
              <a:solidFill>
                <a:srgbClr val="FFFFFF"/>
              </a:solidFill>
            </a:endParaRPr>
          </a:p>
          <a:p>
            <a:pPr indent="0" lvl="0" marL="0" rtl="0" algn="l">
              <a:lnSpc>
                <a:spcPct val="115000"/>
              </a:lnSpc>
              <a:spcBef>
                <a:spcPts val="0"/>
              </a:spcBef>
              <a:spcAft>
                <a:spcPts val="0"/>
              </a:spcAft>
              <a:buNone/>
            </a:pPr>
            <a:r>
              <a:rPr lang="en">
                <a:solidFill>
                  <a:srgbClr val="FFFFFF"/>
                </a:solidFill>
              </a:rPr>
              <a:t>When a query is received by the server, it will resolve it either retrieve the required data from the connected database or some of the integrated APIs.</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823850" y="1143000"/>
            <a:ext cx="4587000" cy="33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a:t>
            </a:r>
            <a:endParaRPr/>
          </a:p>
          <a:p>
            <a:pPr indent="0" lvl="0" marL="0" rtl="0" algn="ctr">
              <a:spcBef>
                <a:spcPts val="0"/>
              </a:spcBef>
              <a:spcAft>
                <a:spcPts val="0"/>
              </a:spcAft>
              <a:buNone/>
            </a:pPr>
            <a:r>
              <a:t/>
            </a:r>
            <a:endParaRPr/>
          </a:p>
          <a:p>
            <a:pPr indent="-342900" lvl="0" marL="457200" rtl="0" algn="ctr">
              <a:spcBef>
                <a:spcPts val="0"/>
              </a:spcBef>
              <a:spcAft>
                <a:spcPts val="0"/>
              </a:spcAft>
              <a:buSzPts val="1800"/>
              <a:buFont typeface="Arial"/>
              <a:buChar char="●"/>
            </a:pPr>
            <a:r>
              <a:rPr lang="en" sz="1800">
                <a:latin typeface="Arial"/>
                <a:ea typeface="Arial"/>
                <a:cs typeface="Arial"/>
                <a:sym typeface="Arial"/>
              </a:rPr>
              <a:t>Setup code with Node js/express.</a:t>
            </a:r>
            <a:endParaRPr sz="1800">
              <a:latin typeface="Arial"/>
              <a:ea typeface="Arial"/>
              <a:cs typeface="Arial"/>
              <a:sym typeface="Arial"/>
            </a:endParaRPr>
          </a:p>
          <a:p>
            <a:pPr indent="-342900" lvl="0" marL="457200" rtl="0" algn="ctr">
              <a:spcBef>
                <a:spcPts val="0"/>
              </a:spcBef>
              <a:spcAft>
                <a:spcPts val="0"/>
              </a:spcAft>
              <a:buSzPts val="1800"/>
              <a:buFont typeface="Arial"/>
              <a:buChar char="●"/>
            </a:pPr>
            <a:r>
              <a:rPr lang="en" sz="1800">
                <a:latin typeface="Arial"/>
                <a:ea typeface="Arial"/>
                <a:cs typeface="Arial"/>
                <a:sym typeface="Arial"/>
              </a:rPr>
              <a:t>Server setup.</a:t>
            </a:r>
            <a:endParaRPr sz="1800">
              <a:latin typeface="Arial"/>
              <a:ea typeface="Arial"/>
              <a:cs typeface="Arial"/>
              <a:sym typeface="Arial"/>
            </a:endParaRPr>
          </a:p>
          <a:p>
            <a:pPr indent="-342900" lvl="0" marL="457200" rtl="0" algn="ctr">
              <a:spcBef>
                <a:spcPts val="0"/>
              </a:spcBef>
              <a:spcAft>
                <a:spcPts val="0"/>
              </a:spcAft>
              <a:buSzPts val="1800"/>
              <a:buFont typeface="Arial"/>
              <a:buChar char="●"/>
            </a:pPr>
            <a:r>
              <a:rPr lang="en" sz="1800">
                <a:latin typeface="Arial"/>
                <a:ea typeface="Arial"/>
                <a:cs typeface="Arial"/>
                <a:sym typeface="Arial"/>
              </a:rPr>
              <a:t>Extend Query ,resolver merge &amp; Query bundling with </a:t>
            </a:r>
            <a:r>
              <a:rPr lang="en" sz="1800">
                <a:solidFill>
                  <a:srgbClr val="FFFFFF"/>
                </a:solidFill>
                <a:highlight>
                  <a:srgbClr val="1E1E1E"/>
                </a:highlight>
                <a:latin typeface="Arial"/>
                <a:ea typeface="Arial"/>
                <a:cs typeface="Arial"/>
                <a:sym typeface="Arial"/>
              </a:rPr>
              <a:t>graphql-tools.</a:t>
            </a:r>
            <a:endParaRPr sz="1800">
              <a:solidFill>
                <a:srgbClr val="FFFFFF"/>
              </a:solidFill>
              <a:highlight>
                <a:srgbClr val="1E1E1E"/>
              </a:highlight>
              <a:latin typeface="Arial"/>
              <a:ea typeface="Arial"/>
              <a:cs typeface="Arial"/>
              <a:sym typeface="Arial"/>
            </a:endParaRPr>
          </a:p>
          <a:p>
            <a:pPr indent="-342900" lvl="0" marL="457200" rtl="0" algn="ctr">
              <a:spcBef>
                <a:spcPts val="0"/>
              </a:spcBef>
              <a:spcAft>
                <a:spcPts val="0"/>
              </a:spcAft>
              <a:buClr>
                <a:srgbClr val="FFFFFF"/>
              </a:buClr>
              <a:buSzPts val="1800"/>
              <a:buFont typeface="Arial"/>
              <a:buChar char="●"/>
            </a:pPr>
            <a:r>
              <a:rPr lang="en" sz="1800">
                <a:solidFill>
                  <a:srgbClr val="FFFFFF"/>
                </a:solidFill>
                <a:highlight>
                  <a:srgbClr val="1E1E1E"/>
                </a:highlight>
                <a:latin typeface="Arial"/>
                <a:ea typeface="Arial"/>
                <a:cs typeface="Arial"/>
                <a:sym typeface="Arial"/>
              </a:rPr>
              <a:t>Key points of graphql.</a:t>
            </a:r>
            <a:endParaRPr sz="1800">
              <a:solidFill>
                <a:srgbClr val="FFFFFF"/>
              </a:solidFill>
              <a:highlight>
                <a:srgbClr val="1E1E1E"/>
              </a:highlight>
              <a:latin typeface="Arial"/>
              <a:ea typeface="Arial"/>
              <a:cs typeface="Arial"/>
              <a:sym typeface="Arial"/>
            </a:endParaRPr>
          </a:p>
          <a:p>
            <a:pPr indent="-342900" lvl="0" marL="457200" rtl="0" algn="ctr">
              <a:spcBef>
                <a:spcPts val="0"/>
              </a:spcBef>
              <a:spcAft>
                <a:spcPts val="0"/>
              </a:spcAft>
              <a:buClr>
                <a:srgbClr val="FFFFFF"/>
              </a:buClr>
              <a:buSzPts val="1800"/>
              <a:buFont typeface="Arial"/>
              <a:buChar char="●"/>
            </a:pPr>
            <a:r>
              <a:rPr lang="en" sz="1800">
                <a:solidFill>
                  <a:srgbClr val="FFFFFF"/>
                </a:solidFill>
                <a:highlight>
                  <a:srgbClr val="1E1E1E"/>
                </a:highlight>
                <a:latin typeface="Arial"/>
                <a:ea typeface="Arial"/>
                <a:cs typeface="Arial"/>
                <a:sym typeface="Arial"/>
              </a:rPr>
              <a:t>Execution of Operations.</a:t>
            </a:r>
            <a:endParaRPr sz="1800">
              <a:solidFill>
                <a:srgbClr val="FFFFFF"/>
              </a:solidFill>
              <a:highlight>
                <a:srgbClr val="1E1E1E"/>
              </a:highlight>
              <a:latin typeface="Arial"/>
              <a:ea typeface="Arial"/>
              <a:cs typeface="Arial"/>
              <a:sym typeface="Arial"/>
            </a:endParaRPr>
          </a:p>
          <a:p>
            <a:pPr indent="0" lvl="0" marL="0" rtl="0" algn="ctr">
              <a:spcBef>
                <a:spcPts val="0"/>
              </a:spcBef>
              <a:spcAft>
                <a:spcPts val="0"/>
              </a:spcAft>
              <a:buNone/>
            </a:pPr>
            <a:r>
              <a:t/>
            </a:r>
            <a:endParaRPr sz="1800">
              <a:solidFill>
                <a:srgbClr val="FFFFFF"/>
              </a:solidFill>
              <a:highlight>
                <a:srgbClr val="1E1E1E"/>
              </a:highlight>
              <a:latin typeface="Arial"/>
              <a:ea typeface="Arial"/>
              <a:cs typeface="Arial"/>
              <a:sym typeface="Arial"/>
            </a:endParaRPr>
          </a:p>
          <a:p>
            <a:pPr indent="0" lvl="0" marL="0" rtl="0" algn="ctr">
              <a:spcBef>
                <a:spcPts val="0"/>
              </a:spcBef>
              <a:spcAft>
                <a:spcPts val="0"/>
              </a:spcAft>
              <a:buNone/>
            </a:pPr>
            <a:r>
              <a:t/>
            </a:r>
            <a:endParaRPr sz="1800">
              <a:solidFill>
                <a:srgbClr val="FFFFFF"/>
              </a:solidFill>
              <a:highlight>
                <a:srgbClr val="1E1E1E"/>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What Is GraphQL?</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2550">
              <a:solidFill>
                <a:srgbClr val="000000"/>
              </a:solidFill>
              <a:highlight>
                <a:srgbClr val="FFFFFF"/>
              </a:highlight>
              <a:latin typeface="Arial"/>
              <a:ea typeface="Arial"/>
              <a:cs typeface="Arial"/>
              <a:sym typeface="Arial"/>
            </a:endParaRPr>
          </a:p>
        </p:txBody>
      </p:sp>
      <p:sp>
        <p:nvSpPr>
          <p:cNvPr id="76" name="Google Shape;76;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GraphQL (Graph Query Language)</a:t>
            </a:r>
            <a:r>
              <a:rPr b="1" lang="en" sz="2400">
                <a:solidFill>
                  <a:srgbClr val="FFFFFF"/>
                </a:solidFill>
                <a:latin typeface="Arial"/>
                <a:ea typeface="Arial"/>
                <a:cs typeface="Arial"/>
                <a:sym typeface="Arial"/>
              </a:rPr>
              <a:t> </a:t>
            </a:r>
            <a:r>
              <a:rPr lang="en" sz="2400">
                <a:solidFill>
                  <a:srgbClr val="FFFFFF"/>
                </a:solidFill>
                <a:latin typeface="Arial"/>
                <a:ea typeface="Arial"/>
                <a:cs typeface="Arial"/>
                <a:sym typeface="Arial"/>
              </a:rPr>
              <a:t>is an open source data </a:t>
            </a:r>
            <a:r>
              <a:rPr b="1" lang="en" sz="2400">
                <a:solidFill>
                  <a:srgbClr val="FFFFFF"/>
                </a:solidFill>
                <a:latin typeface="Arial"/>
                <a:ea typeface="Arial"/>
                <a:cs typeface="Arial"/>
                <a:sym typeface="Arial"/>
              </a:rPr>
              <a:t>Query</a:t>
            </a:r>
            <a:r>
              <a:rPr lang="en" sz="2400">
                <a:solidFill>
                  <a:srgbClr val="FFFFFF"/>
                </a:solidFill>
                <a:latin typeface="Arial"/>
                <a:ea typeface="Arial"/>
                <a:cs typeface="Arial"/>
                <a:sym typeface="Arial"/>
              </a:rPr>
              <a:t> and </a:t>
            </a:r>
            <a:r>
              <a:rPr b="1" lang="en" sz="2400">
                <a:solidFill>
                  <a:srgbClr val="FFFFFF"/>
                </a:solidFill>
                <a:latin typeface="Arial"/>
                <a:ea typeface="Arial"/>
                <a:cs typeface="Arial"/>
                <a:sym typeface="Arial"/>
              </a:rPr>
              <a:t>Manipulation</a:t>
            </a:r>
            <a:r>
              <a:rPr lang="en" sz="2400">
                <a:solidFill>
                  <a:srgbClr val="FFFFFF"/>
                </a:solidFill>
                <a:latin typeface="Arial"/>
                <a:ea typeface="Arial"/>
                <a:cs typeface="Arial"/>
                <a:sym typeface="Arial"/>
              </a:rPr>
              <a:t> </a:t>
            </a:r>
            <a:r>
              <a:rPr b="1" lang="en" sz="2400">
                <a:solidFill>
                  <a:srgbClr val="FFFFFF"/>
                </a:solidFill>
                <a:latin typeface="Arial"/>
                <a:ea typeface="Arial"/>
                <a:cs typeface="Arial"/>
                <a:sym typeface="Arial"/>
              </a:rPr>
              <a:t>Language</a:t>
            </a:r>
            <a:r>
              <a:rPr lang="en" sz="2400">
                <a:solidFill>
                  <a:srgbClr val="FFFFFF"/>
                </a:solidFill>
                <a:latin typeface="Arial"/>
                <a:ea typeface="Arial"/>
                <a:cs typeface="Arial"/>
                <a:sym typeface="Arial"/>
              </a:rPr>
              <a:t> built on using the </a:t>
            </a:r>
            <a:r>
              <a:rPr b="1" lang="en" sz="2400">
                <a:solidFill>
                  <a:srgbClr val="FFFFFF"/>
                </a:solidFill>
                <a:latin typeface="Arial"/>
                <a:ea typeface="Arial"/>
                <a:cs typeface="Arial"/>
                <a:sym typeface="Arial"/>
              </a:rPr>
              <a:t>Graph Data Structure. </a:t>
            </a:r>
            <a:r>
              <a:rPr lang="en" sz="2400">
                <a:solidFill>
                  <a:srgbClr val="FFFFFF"/>
                </a:solidFill>
                <a:latin typeface="Arial"/>
                <a:ea typeface="Arial"/>
                <a:cs typeface="Arial"/>
                <a:sym typeface="Arial"/>
              </a:rPr>
              <a:t>GraphQL can be used to Query from an </a:t>
            </a:r>
            <a:r>
              <a:rPr b="1" lang="en" sz="2400">
                <a:solidFill>
                  <a:srgbClr val="FFFFFF"/>
                </a:solidFill>
                <a:latin typeface="Arial"/>
                <a:ea typeface="Arial"/>
                <a:cs typeface="Arial"/>
                <a:sym typeface="Arial"/>
              </a:rPr>
              <a:t>API</a:t>
            </a:r>
            <a:r>
              <a:rPr lang="en" sz="2400">
                <a:solidFill>
                  <a:srgbClr val="FFFFFF"/>
                </a:solidFill>
                <a:latin typeface="Arial"/>
                <a:ea typeface="Arial"/>
                <a:cs typeface="Arial"/>
                <a:sym typeface="Arial"/>
              </a:rPr>
              <a:t> and/or </a:t>
            </a:r>
            <a:r>
              <a:rPr b="1" lang="en" sz="2400">
                <a:solidFill>
                  <a:srgbClr val="FFFFFF"/>
                </a:solidFill>
                <a:latin typeface="Arial"/>
                <a:ea typeface="Arial"/>
                <a:cs typeface="Arial"/>
                <a:sym typeface="Arial"/>
              </a:rPr>
              <a:t>Database</a:t>
            </a:r>
            <a:r>
              <a:rPr lang="en"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Graphql Operations</a:t>
            </a:r>
            <a:endParaRPr b="1" sz="3000"/>
          </a:p>
        </p:txBody>
      </p:sp>
      <p:sp>
        <p:nvSpPr>
          <p:cNvPr id="82" name="Google Shape;82;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FFFFFF"/>
              </a:buClr>
              <a:buSzPts val="2400"/>
              <a:buFont typeface="Arial"/>
              <a:buChar char="●"/>
            </a:pPr>
            <a:r>
              <a:rPr b="1" lang="en" sz="2400">
                <a:solidFill>
                  <a:srgbClr val="FFFFFF"/>
                </a:solidFill>
                <a:latin typeface="Arial"/>
                <a:ea typeface="Arial"/>
                <a:cs typeface="Arial"/>
                <a:sym typeface="Arial"/>
              </a:rPr>
              <a:t>Query: </a:t>
            </a:r>
            <a:r>
              <a:rPr lang="en" sz="2400">
                <a:solidFill>
                  <a:srgbClr val="FFFFFF"/>
                </a:solidFill>
                <a:latin typeface="Arial"/>
                <a:ea typeface="Arial"/>
                <a:cs typeface="Arial"/>
                <a:sym typeface="Arial"/>
              </a:rPr>
              <a:t>Read data (Retrieve Data from resource).</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Mutation: </a:t>
            </a:r>
            <a:r>
              <a:rPr lang="en" sz="2400">
                <a:solidFill>
                  <a:srgbClr val="FFFFFF"/>
                </a:solidFill>
                <a:latin typeface="Arial"/>
                <a:ea typeface="Arial"/>
                <a:cs typeface="Arial"/>
                <a:sym typeface="Arial"/>
              </a:rPr>
              <a:t>Write data(Create ,Update, Delete data in resource).</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Subscription: </a:t>
            </a:r>
            <a:r>
              <a:rPr lang="en" sz="2400">
                <a:solidFill>
                  <a:srgbClr val="FFFFFF"/>
                </a:solidFill>
                <a:latin typeface="Arial"/>
                <a:ea typeface="Arial"/>
                <a:cs typeface="Arial"/>
                <a:sym typeface="Arial"/>
              </a:rPr>
              <a:t>Observe Event and automatically send data(pub-sub).</a:t>
            </a:r>
            <a:endParaRPr sz="24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Arial"/>
                <a:ea typeface="Arial"/>
                <a:cs typeface="Arial"/>
                <a:sym typeface="Arial"/>
              </a:rPr>
              <a:t>How Do We Use GraphQL?/</a:t>
            </a:r>
            <a:r>
              <a:rPr b="1" lang="en">
                <a:solidFill>
                  <a:srgbClr val="000000"/>
                </a:solidFill>
                <a:latin typeface="Arial"/>
                <a:ea typeface="Arial"/>
                <a:cs typeface="Arial"/>
                <a:sym typeface="Arial"/>
              </a:rPr>
              <a:t> </a:t>
            </a:r>
            <a:r>
              <a:rPr i="1" lang="en">
                <a:solidFill>
                  <a:srgbClr val="FFFFFF"/>
                </a:solidFill>
                <a:latin typeface="Arial"/>
                <a:ea typeface="Arial"/>
                <a:cs typeface="Arial"/>
                <a:sym typeface="Arial"/>
              </a:rPr>
              <a:t>GraphQL ecosystem </a:t>
            </a:r>
            <a:endParaRPr i="1">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It is based on web application. In typical way ,it is two-tier architecture.</a:t>
            </a:r>
            <a:endParaRPr sz="1800">
              <a:solidFill>
                <a:srgbClr val="FFFFFF"/>
              </a:solidFill>
              <a:latin typeface="Arial"/>
              <a:ea typeface="Arial"/>
              <a:cs typeface="Arial"/>
              <a:sym typeface="Arial"/>
            </a:endParaRPr>
          </a:p>
          <a:p>
            <a:pPr indent="0" lvl="0" marL="0" rtl="0" algn="l">
              <a:spcBef>
                <a:spcPts val="1600"/>
              </a:spcBef>
              <a:spcAft>
                <a:spcPts val="0"/>
              </a:spcAft>
              <a:buNone/>
            </a:pPr>
            <a:r>
              <a:rPr b="1" lang="en" sz="1800">
                <a:solidFill>
                  <a:srgbClr val="FFFFFF"/>
                </a:solidFill>
                <a:latin typeface="Arial"/>
                <a:ea typeface="Arial"/>
                <a:cs typeface="Arial"/>
                <a:sym typeface="Arial"/>
              </a:rPr>
              <a:t>GraphQL Client </a:t>
            </a:r>
            <a:r>
              <a:rPr lang="en" sz="1800">
                <a:solidFill>
                  <a:srgbClr val="FFFFFF"/>
                </a:solidFill>
                <a:latin typeface="Arial"/>
                <a:ea typeface="Arial"/>
                <a:cs typeface="Arial"/>
                <a:sym typeface="Arial"/>
              </a:rPr>
              <a:t>and/or </a:t>
            </a:r>
            <a:r>
              <a:rPr b="1" lang="en" sz="1800">
                <a:solidFill>
                  <a:srgbClr val="FFFFFF"/>
                </a:solidFill>
                <a:latin typeface="Arial"/>
                <a:ea typeface="Arial"/>
                <a:cs typeface="Arial"/>
                <a:sym typeface="Arial"/>
              </a:rPr>
              <a:t>GraphQL Server</a:t>
            </a:r>
            <a:r>
              <a:rPr lang="en" sz="1800">
                <a:solidFill>
                  <a:srgbClr val="FFFFFF"/>
                </a:solidFill>
                <a:latin typeface="Arial"/>
                <a:ea typeface="Arial"/>
                <a:cs typeface="Arial"/>
                <a:sym typeface="Arial"/>
              </a:rPr>
              <a:t>,</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Or it can be single-</a:t>
            </a:r>
            <a:r>
              <a:rPr lang="en" sz="1800">
                <a:solidFill>
                  <a:srgbClr val="FFFFFF"/>
                </a:solidFill>
                <a:latin typeface="Arial"/>
                <a:ea typeface="Arial"/>
                <a:cs typeface="Arial"/>
                <a:sym typeface="Arial"/>
              </a:rPr>
              <a:t>-tier architecture. Where only </a:t>
            </a:r>
            <a:r>
              <a:rPr b="1" lang="en" sz="1800">
                <a:solidFill>
                  <a:srgbClr val="FFFFFF"/>
                </a:solidFill>
                <a:latin typeface="Arial"/>
                <a:ea typeface="Arial"/>
                <a:cs typeface="Arial"/>
                <a:sym typeface="Arial"/>
              </a:rPr>
              <a:t>GraphQL Server</a:t>
            </a:r>
            <a:r>
              <a:rPr lang="en" sz="1800">
                <a:solidFill>
                  <a:srgbClr val="FFFFFF"/>
                </a:solidFill>
                <a:latin typeface="Arial"/>
                <a:ea typeface="Arial"/>
                <a:cs typeface="Arial"/>
                <a:sym typeface="Arial"/>
              </a:rPr>
              <a:t> will exist. And the graphql endpoint can be consumed by client.</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56025" y="44825"/>
            <a:ext cx="9020751" cy="505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Clients</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FFFFFF"/>
              </a:buClr>
              <a:buSzPts val="2400"/>
              <a:buFont typeface="Arial"/>
              <a:buChar char="●"/>
            </a:pPr>
            <a:r>
              <a:rPr b="1" lang="en" sz="2400">
                <a:solidFill>
                  <a:srgbClr val="FFFFFF"/>
                </a:solidFill>
                <a:latin typeface="Arial"/>
                <a:ea typeface="Arial"/>
                <a:cs typeface="Arial"/>
                <a:sym typeface="Arial"/>
              </a:rPr>
              <a:t>		Apollo-Client</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Apollo-Boost</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React-Apollo</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Graphql-Relay</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React-Relay</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Gateways</a:t>
            </a:r>
            <a:endParaRPr b="1" sz="3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900">
              <a:solidFill>
                <a:srgbClr val="222635"/>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Placed on top of the server or as a standalone proxy to route to the server, GraphQL gateway offers additional features to find issues with your API much faster, and improve performance.</a:t>
            </a:r>
            <a:endParaRPr sz="1800">
              <a:solidFill>
                <a:srgbClr val="FFFFFF"/>
              </a:solidFill>
              <a:latin typeface="Arial"/>
              <a:ea typeface="Arial"/>
              <a:cs typeface="Arial"/>
              <a:sym typeface="Arial"/>
            </a:endParaRPr>
          </a:p>
          <a:p>
            <a:pPr indent="0" lvl="0" marL="0" rtl="0" algn="l">
              <a:spcBef>
                <a:spcPts val="0"/>
              </a:spcBef>
              <a:spcAft>
                <a:spcPts val="0"/>
              </a:spcAft>
              <a:buNone/>
            </a:pPr>
            <a:r>
              <a:rPr b="1" lang="en" sz="1800" u="sng">
                <a:solidFill>
                  <a:srgbClr val="FFFFFF"/>
                </a:solidFill>
                <a:latin typeface="Arial"/>
                <a:ea typeface="Arial"/>
                <a:cs typeface="Arial"/>
                <a:sym typeface="Arial"/>
                <a:hlinkClick r:id="rId3"/>
              </a:rPr>
              <a:t>Apollo Engine</a:t>
            </a:r>
            <a:r>
              <a:rPr lang="en" sz="1800">
                <a:solidFill>
                  <a:srgbClr val="FFFFFF"/>
                </a:solidFill>
                <a:latin typeface="Arial"/>
                <a:ea typeface="Arial"/>
                <a:cs typeface="Arial"/>
                <a:sym typeface="Arial"/>
              </a:rPr>
              <a:t> is the most popular GraphQL-specific gateway. Its features are:</a:t>
            </a:r>
            <a:endParaRPr sz="1800">
              <a:solidFill>
                <a:srgbClr val="FFFFFF"/>
              </a:solidFill>
              <a:latin typeface="Arial"/>
              <a:ea typeface="Arial"/>
              <a:cs typeface="Arial"/>
              <a:sym typeface="Arial"/>
            </a:endParaRPr>
          </a:p>
          <a:p>
            <a:pPr indent="-342900" lvl="0" marL="457200" rtl="0" algn="l">
              <a:spcBef>
                <a:spcPts val="1200"/>
              </a:spcBef>
              <a:spcAft>
                <a:spcPts val="0"/>
              </a:spcAft>
              <a:buClr>
                <a:srgbClr val="FFFFFF"/>
              </a:buClr>
              <a:buSzPts val="1800"/>
              <a:buFont typeface="Arial"/>
              <a:buChar char="●"/>
            </a:pPr>
            <a:r>
              <a:rPr lang="en" sz="1800">
                <a:solidFill>
                  <a:srgbClr val="FFFFFF"/>
                </a:solidFill>
                <a:latin typeface="Arial"/>
                <a:ea typeface="Arial"/>
                <a:cs typeface="Arial"/>
                <a:sym typeface="Arial"/>
              </a:rPr>
              <a:t>query execution tracing: provides the entire route of the query</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query caching</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error tracking</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trend analysis: tracks the performance of the API over time.</a:t>
            </a:r>
            <a:endParaRPr b="1" sz="24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GraphQL Servers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FFFFFF"/>
              </a:buClr>
              <a:buSzPts val="2400"/>
              <a:buFont typeface="Arial"/>
              <a:buChar char="●"/>
            </a:pPr>
            <a:r>
              <a:rPr b="1" lang="en" sz="2400">
                <a:solidFill>
                  <a:srgbClr val="FFFFFF"/>
                </a:solidFill>
                <a:latin typeface="Arial"/>
                <a:ea typeface="Arial"/>
                <a:cs typeface="Arial"/>
                <a:sym typeface="Arial"/>
              </a:rPr>
              <a:t>		Apollo-Server </a:t>
            </a:r>
            <a:endParaRPr b="1"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Apollo-Server Express</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GraphQL-Yoga</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Prisma</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b="1" lang="en" sz="2400">
                <a:solidFill>
                  <a:srgbClr val="FFFFFF"/>
                </a:solidFill>
                <a:latin typeface="Arial"/>
                <a:ea typeface="Arial"/>
                <a:cs typeface="Arial"/>
                <a:sym typeface="Arial"/>
              </a:rPr>
              <a:t>		Graphcool</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200"/>
              </a:spcBef>
              <a:spcAft>
                <a:spcPts val="1600"/>
              </a:spcAft>
              <a:buNone/>
            </a:pPr>
            <a:r>
              <a:rPr lang="en"/>
              <a:t>Note:- It can be used standalone or with node/express.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Database-to-GraphQL Servers</a:t>
            </a:r>
            <a:endParaRPr b="1" sz="3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Connecting the database and the GraphQL server, these tools provide powerful features that save time writing SQL queries in your resolvers and simplify complex database operations. Popular options are:</a:t>
            </a:r>
            <a:endParaRPr sz="1800">
              <a:solidFill>
                <a:srgbClr val="FFFFFF"/>
              </a:solidFill>
              <a:latin typeface="Arial"/>
              <a:ea typeface="Arial"/>
              <a:cs typeface="Arial"/>
              <a:sym typeface="Arial"/>
            </a:endParaRPr>
          </a:p>
          <a:p>
            <a:pPr indent="-342900" lvl="0" marL="457200" rtl="0" algn="l">
              <a:spcBef>
                <a:spcPts val="1200"/>
              </a:spcBef>
              <a:spcAft>
                <a:spcPts val="0"/>
              </a:spcAft>
              <a:buClr>
                <a:srgbClr val="FFFFFF"/>
              </a:buClr>
              <a:buSzPts val="1800"/>
              <a:buFont typeface="Arial"/>
              <a:buChar char="●"/>
            </a:pPr>
            <a:r>
              <a:rPr lang="en" sz="1800" u="sng">
                <a:solidFill>
                  <a:srgbClr val="FFFFFF"/>
                </a:solidFill>
                <a:latin typeface="Arial"/>
                <a:ea typeface="Arial"/>
                <a:cs typeface="Arial"/>
                <a:sym typeface="Arial"/>
                <a:hlinkClick r:id="rId3"/>
              </a:rPr>
              <a:t>Prisma</a:t>
            </a:r>
            <a:endParaRPr sz="1800" u="sng">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u="sng">
                <a:solidFill>
                  <a:srgbClr val="FFFFFF"/>
                </a:solidFill>
                <a:latin typeface="Arial"/>
                <a:ea typeface="Arial"/>
                <a:cs typeface="Arial"/>
                <a:sym typeface="Arial"/>
                <a:hlinkClick r:id="rId4"/>
              </a:rPr>
              <a:t>PostGraphile</a:t>
            </a:r>
            <a:endParaRPr sz="1800" u="sng">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u="sng">
                <a:solidFill>
                  <a:srgbClr val="FFFFFF"/>
                </a:solidFill>
                <a:latin typeface="Arial"/>
                <a:ea typeface="Arial"/>
                <a:cs typeface="Arial"/>
                <a:sym typeface="Arial"/>
                <a:hlinkClick r:id="rId5"/>
              </a:rPr>
              <a:t>Neo4j-GraphQL</a:t>
            </a:r>
            <a:r>
              <a:rPr lang="en" sz="1800">
                <a:solidFill>
                  <a:srgbClr val="FFFFFF"/>
                </a:solidFill>
                <a:latin typeface="Arial"/>
                <a:ea typeface="Arial"/>
                <a:cs typeface="Arial"/>
                <a:sym typeface="Arial"/>
              </a:rPr>
              <a:t>: specific for the Neo4j database.</a:t>
            </a:r>
            <a:endParaRPr sz="1800">
              <a:solidFill>
                <a:srgbClr val="FFFFFF"/>
              </a:solidFill>
              <a:latin typeface="Arial"/>
              <a:ea typeface="Arial"/>
              <a:cs typeface="Arial"/>
              <a:sym typeface="Arial"/>
            </a:endParaRPr>
          </a:p>
          <a:p>
            <a:pPr indent="0" lvl="0" marL="457200" rtl="0" algn="l">
              <a:spcBef>
                <a:spcPts val="1200"/>
              </a:spcBef>
              <a:spcAft>
                <a:spcPts val="0"/>
              </a:spcAft>
              <a:buNone/>
            </a:pPr>
            <a:r>
              <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b="1" sz="2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