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744450" cy="1189355"/>
          </a:xfrm>
          <a:custGeom>
            <a:avLst/>
            <a:gdLst/>
            <a:ahLst/>
            <a:cxnLst/>
            <a:rect l="l" t="t" r="r" b="b"/>
            <a:pathLst>
              <a:path w="12744450" h="1189355">
                <a:moveTo>
                  <a:pt x="12744069" y="1188847"/>
                </a:moveTo>
                <a:lnTo>
                  <a:pt x="0" y="1188847"/>
                </a:lnTo>
                <a:lnTo>
                  <a:pt x="0" y="0"/>
                </a:lnTo>
                <a:lnTo>
                  <a:pt x="12744069" y="0"/>
                </a:lnTo>
                <a:lnTo>
                  <a:pt x="12744069" y="1188847"/>
                </a:lnTo>
                <a:close/>
              </a:path>
            </a:pathLst>
          </a:custGeom>
          <a:solidFill>
            <a:srgbClr val="BD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99" y="-14655"/>
            <a:ext cx="1183449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S</a:t>
            </a:r>
            <a:r>
              <a:rPr dirty="0" spc="80"/>
              <a:t>I</a:t>
            </a:r>
            <a:r>
              <a:rPr dirty="0" spc="220"/>
              <a:t>M</a:t>
            </a:r>
            <a:r>
              <a:rPr dirty="0" spc="-170"/>
              <a:t>U</a:t>
            </a:r>
            <a:r>
              <a:rPr dirty="0" spc="-125"/>
              <a:t>L</a:t>
            </a:r>
            <a:r>
              <a:rPr dirty="0" spc="-190"/>
              <a:t>A</a:t>
            </a:r>
            <a:r>
              <a:rPr dirty="0" spc="-434"/>
              <a:t>T</a:t>
            </a:r>
            <a:r>
              <a:rPr dirty="0" spc="80"/>
              <a:t>I</a:t>
            </a:r>
            <a:r>
              <a:rPr dirty="0" spc="-315"/>
              <a:t>O</a:t>
            </a:r>
            <a:r>
              <a:rPr dirty="0" spc="-35"/>
              <a:t>N</a:t>
            </a:r>
            <a:r>
              <a:rPr dirty="0" spc="-350"/>
              <a:t> </a:t>
            </a:r>
            <a:r>
              <a:rPr dirty="0" spc="-315"/>
              <a:t>O</a:t>
            </a:r>
            <a:r>
              <a:rPr dirty="0" spc="-204"/>
              <a:t>F</a:t>
            </a:r>
            <a:r>
              <a:rPr dirty="0" spc="-350"/>
              <a:t> </a:t>
            </a:r>
            <a:r>
              <a:rPr dirty="0" spc="220"/>
              <a:t>M</a:t>
            </a:r>
            <a:r>
              <a:rPr dirty="0" spc="-190"/>
              <a:t>A</a:t>
            </a:r>
            <a:r>
              <a:rPr dirty="0" spc="130"/>
              <a:t>SS</a:t>
            </a:r>
            <a:r>
              <a:rPr dirty="0" spc="80"/>
              <a:t>I</a:t>
            </a:r>
            <a:r>
              <a:rPr dirty="0" spc="-270"/>
              <a:t>V</a:t>
            </a:r>
            <a:r>
              <a:rPr dirty="0" spc="-60"/>
              <a:t>E</a:t>
            </a:r>
            <a:r>
              <a:rPr dirty="0" spc="-350"/>
              <a:t> </a:t>
            </a:r>
            <a:r>
              <a:rPr dirty="0" spc="220"/>
              <a:t>M</a:t>
            </a:r>
            <a:r>
              <a:rPr dirty="0" spc="80"/>
              <a:t>I</a:t>
            </a:r>
            <a:r>
              <a:rPr dirty="0" spc="220"/>
              <a:t>M</a:t>
            </a:r>
            <a:r>
              <a:rPr dirty="0" spc="-350"/>
              <a:t>O</a:t>
            </a:r>
            <a:r>
              <a:rPr dirty="0" spc="-350"/>
              <a:t> </a:t>
            </a:r>
            <a:r>
              <a:rPr dirty="0" spc="-150"/>
              <a:t>W</a:t>
            </a:r>
            <a:r>
              <a:rPr dirty="0" spc="80"/>
              <a:t>I</a:t>
            </a:r>
            <a:r>
              <a:rPr dirty="0" spc="-35"/>
              <a:t>R</a:t>
            </a:r>
            <a:r>
              <a:rPr dirty="0" spc="-25"/>
              <a:t>E</a:t>
            </a:r>
            <a:r>
              <a:rPr dirty="0" spc="-125"/>
              <a:t>L</a:t>
            </a:r>
            <a:r>
              <a:rPr dirty="0" spc="-25"/>
              <a:t>E</a:t>
            </a:r>
            <a:r>
              <a:rPr dirty="0" spc="130"/>
              <a:t>S</a:t>
            </a:r>
            <a:r>
              <a:rPr dirty="0" spc="95"/>
              <a:t>S</a:t>
            </a:r>
            <a:r>
              <a:rPr dirty="0" spc="-350"/>
              <a:t> </a:t>
            </a:r>
            <a:r>
              <a:rPr dirty="0" spc="130"/>
              <a:t>S</a:t>
            </a:r>
            <a:r>
              <a:rPr dirty="0" spc="-315"/>
              <a:t>Y</a:t>
            </a:r>
            <a:r>
              <a:rPr dirty="0" spc="130"/>
              <a:t>S</a:t>
            </a:r>
            <a:r>
              <a:rPr dirty="0" spc="-434"/>
              <a:t>T</a:t>
            </a:r>
            <a:r>
              <a:rPr dirty="0" spc="-25"/>
              <a:t>E</a:t>
            </a:r>
            <a:r>
              <a:rPr dirty="0" spc="185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44084" y="45976"/>
            <a:ext cx="5523230" cy="1108075"/>
            <a:chOff x="12744084" y="45976"/>
            <a:chExt cx="5523230" cy="1108075"/>
          </a:xfrm>
        </p:grpSpPr>
        <p:sp>
          <p:nvSpPr>
            <p:cNvPr id="4" name="object 4"/>
            <p:cNvSpPr/>
            <p:nvPr/>
          </p:nvSpPr>
          <p:spPr>
            <a:xfrm>
              <a:off x="12744084" y="45976"/>
              <a:ext cx="5523230" cy="1108075"/>
            </a:xfrm>
            <a:custGeom>
              <a:avLst/>
              <a:gdLst/>
              <a:ahLst/>
              <a:cxnLst/>
              <a:rect l="l" t="t" r="r" b="b"/>
              <a:pathLst>
                <a:path w="5523230" h="1108075">
                  <a:moveTo>
                    <a:pt x="5522667" y="1107995"/>
                  </a:moveTo>
                  <a:lnTo>
                    <a:pt x="0" y="1107995"/>
                  </a:lnTo>
                  <a:lnTo>
                    <a:pt x="0" y="0"/>
                  </a:lnTo>
                  <a:lnTo>
                    <a:pt x="5522667" y="0"/>
                  </a:lnTo>
                  <a:lnTo>
                    <a:pt x="5522667" y="1107995"/>
                  </a:lnTo>
                  <a:close/>
                </a:path>
              </a:pathLst>
            </a:custGeom>
            <a:solidFill>
              <a:srgbClr val="BD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228598" y="312686"/>
              <a:ext cx="4000500" cy="19050"/>
            </a:xfrm>
            <a:custGeom>
              <a:avLst/>
              <a:gdLst/>
              <a:ahLst/>
              <a:cxnLst/>
              <a:rect l="l" t="t" r="r" b="b"/>
              <a:pathLst>
                <a:path w="4000500" h="19050">
                  <a:moveTo>
                    <a:pt x="4000398" y="0"/>
                  </a:moveTo>
                  <a:lnTo>
                    <a:pt x="1558937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1558937" y="19050"/>
                  </a:lnTo>
                  <a:lnTo>
                    <a:pt x="4000398" y="19050"/>
                  </a:lnTo>
                  <a:lnTo>
                    <a:pt x="4000398" y="0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368368" y="14226"/>
            <a:ext cx="48736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100" spc="30" b="1" i="1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imes New Roman"/>
                <a:cs typeface="Times New Roman"/>
              </a:rPr>
              <a:t>Poster</a:t>
            </a:r>
            <a:r>
              <a:rPr dirty="0" sz="2100" spc="-10" b="1" i="1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dirty="0" sz="2100" spc="-5" b="1" i="1">
                <a:solidFill>
                  <a:srgbClr val="006FBF"/>
                </a:solidFill>
                <a:latin typeface="Times New Roman"/>
                <a:cs typeface="Times New Roman"/>
              </a:rPr>
              <a:t>presentation</a:t>
            </a:r>
            <a:r>
              <a:rPr dirty="0" sz="2100" spc="-10" b="1" i="1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dirty="0" sz="2100" b="1" i="1">
                <a:solidFill>
                  <a:srgbClr val="006FBF"/>
                </a:solidFill>
                <a:latin typeface="Times New Roman"/>
                <a:cs typeface="Times New Roman"/>
              </a:rPr>
              <a:t>of</a:t>
            </a:r>
            <a:r>
              <a:rPr dirty="0" sz="2100" spc="-10" b="1" i="1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dirty="0" sz="2100" spc="-5" b="1" i="1">
                <a:solidFill>
                  <a:srgbClr val="006FBF"/>
                </a:solidFill>
                <a:latin typeface="Times New Roman"/>
                <a:cs typeface="Times New Roman"/>
              </a:rPr>
              <a:t>the </a:t>
            </a:r>
            <a:r>
              <a:rPr dirty="0" sz="2100" spc="-25" b="1" i="1">
                <a:solidFill>
                  <a:srgbClr val="006FBF"/>
                </a:solidFill>
                <a:latin typeface="Times New Roman"/>
                <a:cs typeface="Times New Roman"/>
              </a:rPr>
              <a:t>course:</a:t>
            </a:r>
            <a:r>
              <a:rPr dirty="0" sz="2100" spc="-10" b="1" i="1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dirty="0" sz="2100" spc="30" b="1" i="1">
                <a:solidFill>
                  <a:srgbClr val="006FBF"/>
                </a:solidFill>
                <a:latin typeface="Times New Roman"/>
                <a:cs typeface="Times New Roman"/>
              </a:rPr>
              <a:t>ELC4980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37325" y="328551"/>
            <a:ext cx="4404360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500"/>
              </a:lnSpc>
              <a:spcBef>
                <a:spcPts val="100"/>
              </a:spcBef>
            </a:pPr>
            <a:r>
              <a:rPr dirty="0" sz="2100" spc="-45" b="1">
                <a:solidFill>
                  <a:srgbClr val="BF0000"/>
                </a:solidFill>
                <a:latin typeface="Times New Roman"/>
                <a:cs typeface="Times New Roman"/>
              </a:rPr>
              <a:t>Department</a:t>
            </a:r>
            <a:r>
              <a:rPr dirty="0" sz="2100" b="1">
                <a:solidFill>
                  <a:srgbClr val="BF0000"/>
                </a:solidFill>
                <a:latin typeface="Times New Roman"/>
                <a:cs typeface="Times New Roman"/>
              </a:rPr>
              <a:t> of </a:t>
            </a:r>
            <a:r>
              <a:rPr dirty="0" sz="2100" spc="-30" b="1">
                <a:solidFill>
                  <a:srgbClr val="BF0000"/>
                </a:solidFill>
                <a:latin typeface="Times New Roman"/>
                <a:cs typeface="Times New Roman"/>
              </a:rPr>
              <a:t>Electronics</a:t>
            </a:r>
            <a:r>
              <a:rPr dirty="0" sz="2100" spc="5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100" spc="-45" b="1">
                <a:solidFill>
                  <a:srgbClr val="BF0000"/>
                </a:solidFill>
                <a:latin typeface="Times New Roman"/>
                <a:cs typeface="Times New Roman"/>
              </a:rPr>
              <a:t>Engineering,</a:t>
            </a:r>
            <a:endParaRPr sz="2100">
              <a:latin typeface="Times New Roman"/>
              <a:cs typeface="Times New Roman"/>
            </a:endParaRPr>
          </a:p>
          <a:p>
            <a:pPr algn="r" marR="5080">
              <a:lnSpc>
                <a:spcPts val="2500"/>
              </a:lnSpc>
            </a:pPr>
            <a:r>
              <a:rPr dirty="0" sz="2100" spc="-40" b="1">
                <a:solidFill>
                  <a:srgbClr val="BF0000"/>
                </a:solidFill>
                <a:latin typeface="Times New Roman"/>
                <a:cs typeface="Times New Roman"/>
              </a:rPr>
              <a:t>Aligarh</a:t>
            </a:r>
            <a:r>
              <a:rPr dirty="0" sz="2100" spc="-25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100" spc="-35" b="1">
                <a:solidFill>
                  <a:srgbClr val="BF0000"/>
                </a:solidFill>
                <a:latin typeface="Times New Roman"/>
                <a:cs typeface="Times New Roman"/>
              </a:rPr>
              <a:t>Muslim</a:t>
            </a:r>
            <a:r>
              <a:rPr dirty="0" sz="2100" spc="-20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100" spc="-35" b="1">
                <a:solidFill>
                  <a:srgbClr val="BF0000"/>
                </a:solidFill>
                <a:latin typeface="Times New Roman"/>
                <a:cs typeface="Times New Roman"/>
              </a:rPr>
              <a:t>University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157478"/>
            <a:ext cx="4670425" cy="8757285"/>
            <a:chOff x="0" y="1157478"/>
            <a:chExt cx="4670425" cy="8757285"/>
          </a:xfrm>
        </p:grpSpPr>
        <p:sp>
          <p:nvSpPr>
            <p:cNvPr id="9" name="object 9"/>
            <p:cNvSpPr/>
            <p:nvPr/>
          </p:nvSpPr>
          <p:spPr>
            <a:xfrm>
              <a:off x="4535444" y="1181291"/>
              <a:ext cx="111125" cy="8709660"/>
            </a:xfrm>
            <a:custGeom>
              <a:avLst/>
              <a:gdLst/>
              <a:ahLst/>
              <a:cxnLst/>
              <a:rect l="l" t="t" r="r" b="b"/>
              <a:pathLst>
                <a:path w="111125" h="8709660">
                  <a:moveTo>
                    <a:pt x="0" y="0"/>
                  </a:moveTo>
                  <a:lnTo>
                    <a:pt x="110773" y="8709639"/>
                  </a:lnTo>
                </a:path>
              </a:pathLst>
            </a:custGeom>
            <a:ln w="4762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200339"/>
              <a:ext cx="4550410" cy="5372735"/>
            </a:xfrm>
            <a:custGeom>
              <a:avLst/>
              <a:gdLst/>
              <a:ahLst/>
              <a:cxnLst/>
              <a:rect l="l" t="t" r="r" b="b"/>
              <a:pathLst>
                <a:path w="4550410" h="5372734">
                  <a:moveTo>
                    <a:pt x="4544428" y="0"/>
                  </a:moveTo>
                  <a:lnTo>
                    <a:pt x="0" y="0"/>
                  </a:lnTo>
                  <a:lnTo>
                    <a:pt x="0" y="709891"/>
                  </a:lnTo>
                  <a:lnTo>
                    <a:pt x="4544428" y="709891"/>
                  </a:lnTo>
                  <a:lnTo>
                    <a:pt x="4544428" y="0"/>
                  </a:lnTo>
                  <a:close/>
                </a:path>
                <a:path w="4550410" h="5372734">
                  <a:moveTo>
                    <a:pt x="4550207" y="4662373"/>
                  </a:moveTo>
                  <a:lnTo>
                    <a:pt x="0" y="4662373"/>
                  </a:lnTo>
                  <a:lnTo>
                    <a:pt x="0" y="5372265"/>
                  </a:lnTo>
                  <a:lnTo>
                    <a:pt x="4550207" y="5372265"/>
                  </a:lnTo>
                  <a:lnTo>
                    <a:pt x="4550207" y="4662373"/>
                  </a:lnTo>
                  <a:close/>
                </a:path>
              </a:pathLst>
            </a:custGeom>
            <a:solidFill>
              <a:srgbClr val="2037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8475" y="2140041"/>
            <a:ext cx="39331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430" algn="l"/>
                <a:tab pos="1551940" algn="l"/>
                <a:tab pos="2692400" algn="l"/>
              </a:tabLst>
            </a:pP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This	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project	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evaluates	</a:t>
            </a:r>
            <a:r>
              <a:rPr dirty="0" sz="1950" spc="75">
                <a:solidFill>
                  <a:srgbClr val="374050"/>
                </a:solidFill>
                <a:latin typeface="Times New Roman"/>
                <a:cs typeface="Times New Roman"/>
              </a:rPr>
              <a:t>modulation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475" y="2435316"/>
            <a:ext cx="1143000" cy="6178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5"/>
              </a:spcBef>
            </a:pP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ec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hn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qu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  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detection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2058" y="2435316"/>
            <a:ext cx="2630170" cy="6178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0955" marR="5080" indent="-8890">
              <a:lnSpc>
                <a:spcPts val="2330"/>
              </a:lnSpc>
              <a:spcBef>
                <a:spcPts val="185"/>
              </a:spcBef>
              <a:tabLst>
                <a:tab pos="513080" algn="l"/>
                <a:tab pos="568960" algn="l"/>
                <a:tab pos="1772920" algn="l"/>
                <a:tab pos="2121535" algn="l"/>
              </a:tabLst>
            </a:pP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Z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-</a:t>
            </a:r>
            <a:r>
              <a:rPr dirty="0" sz="1950" spc="215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ci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(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Z</a:t>
            </a:r>
            <a:r>
              <a:rPr dirty="0" sz="1950" spc="215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)  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	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v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95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475" y="3025866"/>
            <a:ext cx="2018664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890" algn="l"/>
              </a:tabLst>
            </a:pP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Results,	</a:t>
            </a: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including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0110" y="3025866"/>
            <a:ext cx="177165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934" algn="l"/>
                <a:tab pos="1252855" algn="l"/>
              </a:tabLst>
            </a:pP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B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475" y="3321141"/>
            <a:ext cx="39331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440180" algn="l"/>
                <a:tab pos="3319145" algn="l"/>
              </a:tabLst>
            </a:pP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(B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)	v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.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g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-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-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475" y="3616416"/>
            <a:ext cx="3933190" cy="6178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5"/>
              </a:spcBef>
            </a:pPr>
            <a:r>
              <a:rPr dirty="0" sz="1950" spc="75">
                <a:solidFill>
                  <a:srgbClr val="374050"/>
                </a:solidFill>
                <a:latin typeface="Times New Roman"/>
                <a:cs typeface="Times New Roman"/>
              </a:rPr>
              <a:t>(SNR)</a:t>
            </a:r>
            <a:r>
              <a:rPr dirty="0" sz="1950" spc="434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analysis,</a:t>
            </a:r>
            <a:r>
              <a:rPr dirty="0" sz="1950" spc="44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show</a:t>
            </a:r>
            <a:r>
              <a:rPr dirty="0" sz="1950" spc="44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75">
                <a:solidFill>
                  <a:srgbClr val="374050"/>
                </a:solidFill>
                <a:latin typeface="Times New Roman"/>
                <a:cs typeface="Times New Roman"/>
              </a:rPr>
              <a:t>ZF's</a:t>
            </a:r>
            <a:r>
              <a:rPr dirty="0" sz="1950" spc="44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optimal </a:t>
            </a:r>
            <a:r>
              <a:rPr dirty="0" sz="1950" spc="-4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60">
                <a:solidFill>
                  <a:srgbClr val="374050"/>
                </a:solidFill>
                <a:latin typeface="Times New Roman"/>
                <a:cs typeface="Times New Roman"/>
              </a:rPr>
              <a:t>range</a:t>
            </a:r>
            <a:r>
              <a:rPr dirty="0" sz="1950" spc="3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and</a:t>
            </a:r>
            <a:r>
              <a:rPr dirty="0" sz="1950" spc="3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80">
                <a:solidFill>
                  <a:srgbClr val="374050"/>
                </a:solidFill>
                <a:latin typeface="Times New Roman"/>
                <a:cs typeface="Times New Roman"/>
              </a:rPr>
              <a:t>MMSE's</a:t>
            </a:r>
            <a:r>
              <a:rPr dirty="0" sz="1950" spc="3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60">
                <a:solidFill>
                  <a:srgbClr val="374050"/>
                </a:solidFill>
                <a:latin typeface="Times New Roman"/>
                <a:cs typeface="Times New Roman"/>
              </a:rPr>
              <a:t>performance</a:t>
            </a:r>
            <a:r>
              <a:rPr dirty="0" sz="1950" spc="3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475" y="4206966"/>
            <a:ext cx="39331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2460" algn="l"/>
                <a:tab pos="1468755" algn="l"/>
                <a:tab pos="3086735" algn="l"/>
              </a:tabLst>
            </a:pPr>
            <a:r>
              <a:rPr dirty="0" sz="1950" spc="25">
                <a:solidFill>
                  <a:srgbClr val="374050"/>
                </a:solidFill>
                <a:latin typeface="Times New Roman"/>
                <a:cs typeface="Times New Roman"/>
              </a:rPr>
              <a:t>low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SNR.	</a:t>
            </a:r>
            <a:r>
              <a:rPr dirty="0" sz="1950" spc="70">
                <a:solidFill>
                  <a:srgbClr val="374050"/>
                </a:solidFill>
                <a:latin typeface="Times New Roman"/>
                <a:cs typeface="Times New Roman"/>
              </a:rPr>
              <a:t>Comparative	</a:t>
            </a:r>
            <a:r>
              <a:rPr dirty="0" sz="1950" spc="30">
                <a:solidFill>
                  <a:srgbClr val="374050"/>
                </a:solidFill>
                <a:latin typeface="Times New Roman"/>
                <a:cs typeface="Times New Roman"/>
              </a:rPr>
              <a:t>analysis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475" y="4502241"/>
            <a:ext cx="39331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240" algn="l"/>
                <a:tab pos="2722880" algn="l"/>
              </a:tabLst>
            </a:pPr>
            <a:r>
              <a:rPr dirty="0" sz="1950" spc="20">
                <a:solidFill>
                  <a:srgbClr val="374050"/>
                </a:solidFill>
                <a:latin typeface="Times New Roman"/>
                <a:cs typeface="Times New Roman"/>
              </a:rPr>
              <a:t>reveals	</a:t>
            </a:r>
            <a:r>
              <a:rPr dirty="0" sz="1950" spc="70">
                <a:solidFill>
                  <a:srgbClr val="374050"/>
                </a:solidFill>
                <a:latin typeface="Times New Roman"/>
                <a:cs typeface="Times New Roman"/>
              </a:rPr>
              <a:t>nuanced	</a:t>
            </a:r>
            <a:r>
              <a:rPr dirty="0" sz="1950" spc="20">
                <a:solidFill>
                  <a:srgbClr val="374050"/>
                </a:solidFill>
                <a:latin typeface="Times New Roman"/>
                <a:cs typeface="Times New Roman"/>
              </a:rPr>
              <a:t>differences,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475" y="4797516"/>
            <a:ext cx="3933190" cy="9131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ts val="2330"/>
              </a:lnSpc>
              <a:spcBef>
                <a:spcPts val="185"/>
              </a:spcBef>
            </a:pP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highlighting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the</a:t>
            </a:r>
            <a:r>
              <a:rPr dirty="0" sz="1950" spc="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suitability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of</a:t>
            </a:r>
            <a:r>
              <a:rPr dirty="0" sz="1950" spc="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60">
                <a:solidFill>
                  <a:srgbClr val="374050"/>
                </a:solidFill>
                <a:latin typeface="Times New Roman"/>
                <a:cs typeface="Times New Roman"/>
              </a:rPr>
              <a:t>ZF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and </a:t>
            </a:r>
            <a:r>
              <a:rPr dirty="0" sz="1950" spc="-4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20">
                <a:solidFill>
                  <a:srgbClr val="374050"/>
                </a:solidFill>
                <a:latin typeface="Times New Roman"/>
                <a:cs typeface="Times New Roman"/>
              </a:rPr>
              <a:t>MMSE 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in varying </a:t>
            </a:r>
            <a:r>
              <a:rPr dirty="0" sz="1950" spc="130">
                <a:solidFill>
                  <a:srgbClr val="374050"/>
                </a:solidFill>
                <a:latin typeface="Times New Roman"/>
                <a:cs typeface="Times New Roman"/>
              </a:rPr>
              <a:t>SNR </a:t>
            </a:r>
            <a:r>
              <a:rPr dirty="0" sz="1950" spc="55">
                <a:solidFill>
                  <a:srgbClr val="374050"/>
                </a:solidFill>
                <a:latin typeface="Times New Roman"/>
                <a:cs typeface="Times New Roman"/>
              </a:rPr>
              <a:t>conditions </a:t>
            </a:r>
            <a:r>
              <a:rPr dirty="0" sz="1950" spc="6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for</a:t>
            </a:r>
            <a:r>
              <a:rPr dirty="0" sz="1950" spc="-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Massive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45">
                <a:solidFill>
                  <a:srgbClr val="374050"/>
                </a:solidFill>
                <a:latin typeface="Times New Roman"/>
                <a:cs typeface="Times New Roman"/>
              </a:rPr>
              <a:t>MIMO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594" y="6793264"/>
            <a:ext cx="401002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285" algn="l"/>
                <a:tab pos="1703705" algn="l"/>
                <a:tab pos="3185160" algn="l"/>
                <a:tab pos="3669029" algn="l"/>
              </a:tabLst>
            </a:pPr>
            <a:r>
              <a:rPr dirty="0" sz="1950" spc="95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u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j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v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h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594" y="7088539"/>
            <a:ext cx="401002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6040" algn="l"/>
                <a:tab pos="2727325" algn="l"/>
                <a:tab pos="3178810" algn="l"/>
              </a:tabLst>
            </a:pP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g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c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c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p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x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y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f	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as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ve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594" y="7383814"/>
            <a:ext cx="401002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1235" algn="l"/>
                <a:tab pos="2240915" algn="l"/>
                <a:tab pos="2837815" algn="l"/>
              </a:tabLst>
            </a:pP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symbol	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detection,	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this	</a:t>
            </a:r>
            <a:r>
              <a:rPr dirty="0" sz="1950" spc="30">
                <a:solidFill>
                  <a:srgbClr val="374050"/>
                </a:solidFill>
                <a:latin typeface="Times New Roman"/>
                <a:cs typeface="Times New Roman"/>
              </a:rPr>
              <a:t>complexity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594" y="7679089"/>
            <a:ext cx="401002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1860" algn="l"/>
                <a:tab pos="1498600" algn="l"/>
                <a:tab pos="2194560" algn="l"/>
                <a:tab pos="3776979" algn="l"/>
              </a:tabLst>
            </a:pP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d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h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x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p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594" y="7974364"/>
            <a:ext cx="401002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suboptimal</a:t>
            </a:r>
            <a:r>
              <a:rPr dirty="0" sz="1950" spc="2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solutions,</a:t>
            </a:r>
            <a:r>
              <a:rPr dirty="0" sz="1950" spc="2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including</a:t>
            </a:r>
            <a:r>
              <a:rPr dirty="0" sz="1950" spc="2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linear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594" y="8269639"/>
            <a:ext cx="401002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4460" algn="l"/>
                <a:tab pos="2219325" algn="l"/>
                <a:tab pos="3137535" algn="l"/>
              </a:tabLst>
            </a:pP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d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ec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nd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d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ep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ear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594" y="8564914"/>
            <a:ext cx="4009390" cy="6178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5"/>
              </a:spcBef>
            </a:pP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approaches,</a:t>
            </a:r>
            <a:r>
              <a:rPr dirty="0" sz="1950" spc="9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to</a:t>
            </a:r>
            <a:r>
              <a:rPr dirty="0" sz="1950" spc="9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55">
                <a:solidFill>
                  <a:srgbClr val="374050"/>
                </a:solidFill>
                <a:latin typeface="Times New Roman"/>
                <a:cs typeface="Times New Roman"/>
              </a:rPr>
              <a:t>address</a:t>
            </a:r>
            <a:r>
              <a:rPr dirty="0" sz="1950" spc="9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the</a:t>
            </a:r>
            <a:r>
              <a:rPr dirty="0" sz="1950" spc="9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20">
                <a:solidFill>
                  <a:srgbClr val="374050"/>
                </a:solidFill>
                <a:latin typeface="Times New Roman"/>
                <a:cs typeface="Times New Roman"/>
              </a:rPr>
              <a:t>challenges </a:t>
            </a:r>
            <a:r>
              <a:rPr dirty="0" sz="1950" spc="-4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5">
                <a:solidFill>
                  <a:srgbClr val="374050"/>
                </a:solidFill>
                <a:latin typeface="Times New Roman"/>
                <a:cs typeface="Times New Roman"/>
              </a:rPr>
              <a:t>effectively.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7467" y="5783335"/>
            <a:ext cx="24561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Arial MT"/>
                <a:cs typeface="Arial MT"/>
              </a:rPr>
              <a:t>Motivation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36520" y="1204558"/>
            <a:ext cx="7545705" cy="709930"/>
          </a:xfrm>
          <a:custGeom>
            <a:avLst/>
            <a:gdLst/>
            <a:ahLst/>
            <a:cxnLst/>
            <a:rect l="l" t="t" r="r" b="b"/>
            <a:pathLst>
              <a:path w="7545705" h="709930">
                <a:moveTo>
                  <a:pt x="7545402" y="709894"/>
                </a:moveTo>
                <a:lnTo>
                  <a:pt x="0" y="709894"/>
                </a:lnTo>
                <a:lnTo>
                  <a:pt x="0" y="0"/>
                </a:lnTo>
                <a:lnTo>
                  <a:pt x="7545402" y="0"/>
                </a:lnTo>
                <a:lnTo>
                  <a:pt x="7545402" y="709894"/>
                </a:lnTo>
                <a:close/>
              </a:path>
            </a:pathLst>
          </a:custGeom>
          <a:solidFill>
            <a:srgbClr val="2037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5399" y="560827"/>
            <a:ext cx="12124690" cy="122999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spc="-175" b="1">
                <a:solidFill>
                  <a:srgbClr val="212934"/>
                </a:solidFill>
                <a:latin typeface="Trebuchet MS"/>
                <a:cs typeface="Trebuchet MS"/>
              </a:rPr>
              <a:t>&lt;Name:</a:t>
            </a:r>
            <a:r>
              <a:rPr dirty="0" sz="2400" spc="-195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212934"/>
                </a:solidFill>
                <a:latin typeface="Trebuchet MS"/>
                <a:cs typeface="Trebuchet MS"/>
              </a:rPr>
              <a:t>ZENAB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75" b="1">
                <a:solidFill>
                  <a:srgbClr val="212934"/>
                </a:solidFill>
                <a:latin typeface="Trebuchet MS"/>
                <a:cs typeface="Trebuchet MS"/>
              </a:rPr>
              <a:t>AAMIR,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110" b="1">
                <a:solidFill>
                  <a:srgbClr val="212934"/>
                </a:solidFill>
                <a:latin typeface="Trebuchet MS"/>
                <a:cs typeface="Trebuchet MS"/>
              </a:rPr>
              <a:t>Faculty</a:t>
            </a:r>
            <a:r>
              <a:rPr dirty="0" sz="2400" spc="-195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229" b="1">
                <a:solidFill>
                  <a:srgbClr val="212934"/>
                </a:solidFill>
                <a:latin typeface="Trebuchet MS"/>
                <a:cs typeface="Trebuchet MS"/>
              </a:rPr>
              <a:t>no.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330" b="1">
                <a:solidFill>
                  <a:srgbClr val="212934"/>
                </a:solidFill>
                <a:latin typeface="Trebuchet MS"/>
                <a:cs typeface="Trebuchet MS"/>
              </a:rPr>
              <a:t>: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212934"/>
                </a:solidFill>
                <a:latin typeface="Trebuchet MS"/>
                <a:cs typeface="Trebuchet MS"/>
              </a:rPr>
              <a:t>20ELB580</a:t>
            </a:r>
            <a:r>
              <a:rPr dirty="0" sz="2400" spc="-195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260" b="1">
                <a:solidFill>
                  <a:srgbClr val="212934"/>
                </a:solidFill>
                <a:latin typeface="Trebuchet MS"/>
                <a:cs typeface="Trebuchet MS"/>
              </a:rPr>
              <a:t>&gt;;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175" b="1">
                <a:solidFill>
                  <a:srgbClr val="212934"/>
                </a:solidFill>
                <a:latin typeface="Trebuchet MS"/>
                <a:cs typeface="Trebuchet MS"/>
              </a:rPr>
              <a:t>&lt;Name: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12934"/>
                </a:solidFill>
                <a:latin typeface="Trebuchet MS"/>
                <a:cs typeface="Trebuchet MS"/>
              </a:rPr>
              <a:t>SANSKRITI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380" b="1">
                <a:solidFill>
                  <a:srgbClr val="212934"/>
                </a:solidFill>
                <a:latin typeface="Trebuchet MS"/>
                <a:cs typeface="Trebuchet MS"/>
              </a:rPr>
              <a:t>,</a:t>
            </a:r>
            <a:r>
              <a:rPr dirty="0" sz="2400" spc="-195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110" b="1">
                <a:solidFill>
                  <a:srgbClr val="212934"/>
                </a:solidFill>
                <a:latin typeface="Trebuchet MS"/>
                <a:cs typeface="Trebuchet MS"/>
              </a:rPr>
              <a:t>Faculty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229" b="1">
                <a:solidFill>
                  <a:srgbClr val="212934"/>
                </a:solidFill>
                <a:latin typeface="Trebuchet MS"/>
                <a:cs typeface="Trebuchet MS"/>
              </a:rPr>
              <a:t>no.</a:t>
            </a:r>
            <a:r>
              <a:rPr dirty="0" sz="2400" spc="-190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330" b="1">
                <a:solidFill>
                  <a:srgbClr val="212934"/>
                </a:solidFill>
                <a:latin typeface="Trebuchet MS"/>
                <a:cs typeface="Trebuchet MS"/>
              </a:rPr>
              <a:t>:</a:t>
            </a:r>
            <a:r>
              <a:rPr dirty="0" sz="2400" spc="-195" b="1">
                <a:solidFill>
                  <a:srgbClr val="212934"/>
                </a:solidFill>
                <a:latin typeface="Trebuchet MS"/>
                <a:cs typeface="Trebuchet MS"/>
              </a:rPr>
              <a:t> </a:t>
            </a:r>
            <a:r>
              <a:rPr dirty="0" sz="2400" spc="-90" b="1">
                <a:solidFill>
                  <a:srgbClr val="212934"/>
                </a:solidFill>
                <a:latin typeface="Trebuchet MS"/>
                <a:cs typeface="Trebuchet MS"/>
              </a:rPr>
              <a:t>20ELB270&gt;</a:t>
            </a:r>
            <a:endParaRPr sz="2400">
              <a:latin typeface="Trebuchet MS"/>
              <a:cs typeface="Trebuchet MS"/>
            </a:endParaRPr>
          </a:p>
          <a:p>
            <a:pPr marL="1251585">
              <a:lnSpc>
                <a:spcPct val="100000"/>
              </a:lnSpc>
              <a:spcBef>
                <a:spcPts val="994"/>
              </a:spcBef>
              <a:tabLst>
                <a:tab pos="5433695" algn="l"/>
              </a:tabLst>
            </a:pPr>
            <a:r>
              <a:rPr dirty="0" sz="4200">
                <a:solidFill>
                  <a:srgbClr val="FFFFFF"/>
                </a:solidFill>
                <a:latin typeface="Arial MT"/>
                <a:cs typeface="Arial MT"/>
              </a:rPr>
              <a:t>Abstract	</a:t>
            </a:r>
            <a:r>
              <a:rPr dirty="0" sz="4200" spc="-5">
                <a:solidFill>
                  <a:srgbClr val="FFFFFF"/>
                </a:solidFill>
                <a:latin typeface="Arial MT"/>
                <a:cs typeface="Arial MT"/>
              </a:rPr>
              <a:t>Description and</a:t>
            </a:r>
            <a:r>
              <a:rPr dirty="0" sz="4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200" spc="-5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192146" y="1153972"/>
            <a:ext cx="6096000" cy="744220"/>
          </a:xfrm>
          <a:custGeom>
            <a:avLst/>
            <a:gdLst/>
            <a:ahLst/>
            <a:cxnLst/>
            <a:rect l="l" t="t" r="r" b="b"/>
            <a:pathLst>
              <a:path w="6096000" h="744219">
                <a:moveTo>
                  <a:pt x="0" y="0"/>
                </a:moveTo>
                <a:lnTo>
                  <a:pt x="6095852" y="0"/>
                </a:lnTo>
                <a:lnTo>
                  <a:pt x="6095852" y="744145"/>
                </a:lnTo>
                <a:lnTo>
                  <a:pt x="0" y="744145"/>
                </a:lnTo>
                <a:lnTo>
                  <a:pt x="0" y="0"/>
                </a:lnTo>
                <a:close/>
              </a:path>
            </a:pathLst>
          </a:custGeom>
          <a:solidFill>
            <a:srgbClr val="2037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355660" y="1074597"/>
            <a:ext cx="179133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42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148035"/>
            <a:ext cx="12253595" cy="9139555"/>
            <a:chOff x="0" y="1148035"/>
            <a:chExt cx="12253595" cy="9139555"/>
          </a:xfrm>
        </p:grpSpPr>
        <p:sp>
          <p:nvSpPr>
            <p:cNvPr id="34" name="object 34"/>
            <p:cNvSpPr/>
            <p:nvPr/>
          </p:nvSpPr>
          <p:spPr>
            <a:xfrm>
              <a:off x="12090513" y="1171848"/>
              <a:ext cx="139065" cy="8463915"/>
            </a:xfrm>
            <a:custGeom>
              <a:avLst/>
              <a:gdLst/>
              <a:ahLst/>
              <a:cxnLst/>
              <a:rect l="l" t="t" r="r" b="b"/>
              <a:pathLst>
                <a:path w="139065" h="8463915">
                  <a:moveTo>
                    <a:pt x="139043" y="0"/>
                  </a:moveTo>
                  <a:lnTo>
                    <a:pt x="0" y="8463696"/>
                  </a:lnTo>
                </a:path>
              </a:pathLst>
            </a:custGeom>
            <a:ln w="4762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0" y="9704738"/>
              <a:ext cx="2540635" cy="582295"/>
            </a:xfrm>
            <a:custGeom>
              <a:avLst/>
              <a:gdLst/>
              <a:ahLst/>
              <a:cxnLst/>
              <a:rect l="l" t="t" r="r" b="b"/>
              <a:pathLst>
                <a:path w="2540635" h="582295">
                  <a:moveTo>
                    <a:pt x="2540568" y="582260"/>
                  </a:moveTo>
                  <a:lnTo>
                    <a:pt x="0" y="582260"/>
                  </a:lnTo>
                  <a:lnTo>
                    <a:pt x="0" y="0"/>
                  </a:lnTo>
                  <a:lnTo>
                    <a:pt x="2540568" y="0"/>
                  </a:lnTo>
                  <a:lnTo>
                    <a:pt x="2540568" y="582260"/>
                  </a:lnTo>
                  <a:close/>
                </a:path>
              </a:pathLst>
            </a:custGeom>
            <a:solidFill>
              <a:srgbClr val="5381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1096" y="9653938"/>
            <a:ext cx="22980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dirty="0" sz="27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481135" y="1887912"/>
            <a:ext cx="5138420" cy="6178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5"/>
              </a:spcBef>
            </a:pPr>
            <a:r>
              <a:rPr dirty="0" sz="1950" spc="65">
                <a:solidFill>
                  <a:srgbClr val="333F4F"/>
                </a:solidFill>
                <a:latin typeface="Times New Roman"/>
                <a:cs typeface="Times New Roman"/>
              </a:rPr>
              <a:t>The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70">
                <a:solidFill>
                  <a:srgbClr val="333F4F"/>
                </a:solidFill>
                <a:latin typeface="Times New Roman"/>
                <a:cs typeface="Times New Roman"/>
              </a:rPr>
              <a:t>plot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45">
                <a:solidFill>
                  <a:srgbClr val="333F4F"/>
                </a:solidFill>
                <a:latin typeface="Times New Roman"/>
                <a:cs typeface="Times New Roman"/>
              </a:rPr>
              <a:t>here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35">
                <a:solidFill>
                  <a:srgbClr val="333F4F"/>
                </a:solidFill>
                <a:latin typeface="Times New Roman"/>
                <a:cs typeface="Times New Roman"/>
              </a:rPr>
              <a:t>shows</a:t>
            </a:r>
            <a:r>
              <a:rPr dirty="0" sz="1950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65">
                <a:solidFill>
                  <a:srgbClr val="333F4F"/>
                </a:solidFill>
                <a:latin typeface="Times New Roman"/>
                <a:cs typeface="Times New Roman"/>
              </a:rPr>
              <a:t>the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100">
                <a:solidFill>
                  <a:srgbClr val="333F4F"/>
                </a:solidFill>
                <a:latin typeface="Times New Roman"/>
                <a:cs typeface="Times New Roman"/>
              </a:rPr>
              <a:t>BER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vs</a:t>
            </a:r>
            <a:r>
              <a:rPr dirty="0" sz="1950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130">
                <a:solidFill>
                  <a:srgbClr val="333F4F"/>
                </a:solidFill>
                <a:latin typeface="Times New Roman"/>
                <a:cs typeface="Times New Roman"/>
              </a:rPr>
              <a:t>SNR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70">
                <a:solidFill>
                  <a:srgbClr val="333F4F"/>
                </a:solidFill>
                <a:latin typeface="Times New Roman"/>
                <a:cs typeface="Times New Roman"/>
              </a:rPr>
              <a:t>plot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50">
                <a:solidFill>
                  <a:srgbClr val="333F4F"/>
                </a:solidFill>
                <a:latin typeface="Times New Roman"/>
                <a:cs typeface="Times New Roman"/>
              </a:rPr>
              <a:t>of</a:t>
            </a:r>
            <a:r>
              <a:rPr dirty="0" sz="1950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65">
                <a:solidFill>
                  <a:srgbClr val="333F4F"/>
                </a:solidFill>
                <a:latin typeface="Times New Roman"/>
                <a:cs typeface="Times New Roman"/>
              </a:rPr>
              <a:t>the </a:t>
            </a:r>
            <a:r>
              <a:rPr dirty="0" sz="1950" spc="-480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125">
                <a:solidFill>
                  <a:srgbClr val="333F4F"/>
                </a:solidFill>
                <a:latin typeface="Times New Roman"/>
                <a:cs typeface="Times New Roman"/>
              </a:rPr>
              <a:t>ZERO</a:t>
            </a:r>
            <a:r>
              <a:rPr dirty="0" sz="1950" spc="-5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155">
                <a:solidFill>
                  <a:srgbClr val="333F4F"/>
                </a:solidFill>
                <a:latin typeface="Times New Roman"/>
                <a:cs typeface="Times New Roman"/>
              </a:rPr>
              <a:t>FORCING</a:t>
            </a:r>
            <a:r>
              <a:rPr dirty="0" sz="1950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50">
                <a:solidFill>
                  <a:srgbClr val="333F4F"/>
                </a:solidFill>
                <a:latin typeface="Times New Roman"/>
                <a:cs typeface="Times New Roman"/>
              </a:rPr>
              <a:t>detection</a:t>
            </a:r>
            <a:r>
              <a:rPr dirty="0" sz="1950">
                <a:solidFill>
                  <a:srgbClr val="333F4F"/>
                </a:solidFill>
                <a:latin typeface="Times New Roman"/>
                <a:cs typeface="Times New Roman"/>
              </a:rPr>
              <a:t> </a:t>
            </a:r>
            <a:r>
              <a:rPr dirty="0" sz="1950" spc="50">
                <a:solidFill>
                  <a:srgbClr val="333F4F"/>
                </a:solidFill>
                <a:latin typeface="Times New Roman"/>
                <a:cs typeface="Times New Roman"/>
              </a:rPr>
              <a:t>technique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40255" y="9719349"/>
            <a:ext cx="15748000" cy="567690"/>
          </a:xfrm>
          <a:custGeom>
            <a:avLst/>
            <a:gdLst/>
            <a:ahLst/>
            <a:cxnLst/>
            <a:rect l="l" t="t" r="r" b="b"/>
            <a:pathLst>
              <a:path w="15748000" h="567690">
                <a:moveTo>
                  <a:pt x="15747743" y="567650"/>
                </a:moveTo>
                <a:lnTo>
                  <a:pt x="0" y="567650"/>
                </a:lnTo>
                <a:lnTo>
                  <a:pt x="0" y="0"/>
                </a:lnTo>
                <a:lnTo>
                  <a:pt x="15747743" y="0"/>
                </a:lnTo>
                <a:lnTo>
                  <a:pt x="15747743" y="567650"/>
                </a:lnTo>
                <a:close/>
              </a:path>
            </a:pathLst>
          </a:custGeom>
          <a:solidFill>
            <a:srgbClr val="A8D0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565655" y="9697123"/>
            <a:ext cx="154692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114300">
              <a:lnSpc>
                <a:spcPts val="2100"/>
              </a:lnSpc>
              <a:spcBef>
                <a:spcPts val="219"/>
              </a:spcBef>
            </a:pPr>
            <a:r>
              <a:rPr dirty="0" sz="1800" spc="50">
                <a:latin typeface="Times New Roman"/>
                <a:cs typeface="Times New Roman"/>
              </a:rPr>
              <a:t>Björnson,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Emil,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Erik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G.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Larsson,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Thomas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L.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Marzetta.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"Massive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MIMO: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Ten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myths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one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critical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question."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IEEE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Communications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Magazine</a:t>
            </a:r>
            <a:r>
              <a:rPr dirty="0" sz="1800" spc="10">
                <a:latin typeface="Times New Roman"/>
                <a:cs typeface="Times New Roman"/>
              </a:rPr>
              <a:t> 54, </a:t>
            </a:r>
            <a:r>
              <a:rPr dirty="0" sz="1800" spc="75">
                <a:latin typeface="Times New Roman"/>
                <a:cs typeface="Times New Roman"/>
              </a:rPr>
              <a:t>no.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2:114-123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192147" y="5964386"/>
            <a:ext cx="6096000" cy="709930"/>
          </a:xfrm>
          <a:custGeom>
            <a:avLst/>
            <a:gdLst/>
            <a:ahLst/>
            <a:cxnLst/>
            <a:rect l="l" t="t" r="r" b="b"/>
            <a:pathLst>
              <a:path w="6096000" h="709929">
                <a:moveTo>
                  <a:pt x="0" y="0"/>
                </a:moveTo>
                <a:lnTo>
                  <a:pt x="6095853" y="0"/>
                </a:lnTo>
                <a:lnTo>
                  <a:pt x="6095853" y="709894"/>
                </a:lnTo>
                <a:lnTo>
                  <a:pt x="0" y="709894"/>
                </a:lnTo>
                <a:lnTo>
                  <a:pt x="0" y="0"/>
                </a:lnTo>
                <a:close/>
              </a:path>
            </a:pathLst>
          </a:custGeom>
          <a:solidFill>
            <a:srgbClr val="2037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3912995" y="5885011"/>
            <a:ext cx="266382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42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62632" y="2151666"/>
            <a:ext cx="13049250" cy="7307580"/>
            <a:chOff x="4662632" y="2151666"/>
            <a:chExt cx="13049250" cy="7307580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3804" y="2151666"/>
              <a:ext cx="4181474" cy="298132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518015" y="2440939"/>
              <a:ext cx="57150" cy="2714625"/>
            </a:xfrm>
            <a:custGeom>
              <a:avLst/>
              <a:gdLst/>
              <a:ahLst/>
              <a:cxnLst/>
              <a:rect l="l" t="t" r="r" b="b"/>
              <a:pathLst>
                <a:path w="57150" h="2714625">
                  <a:moveTo>
                    <a:pt x="57150" y="2682265"/>
                  </a:moveTo>
                  <a:lnTo>
                    <a:pt x="32359" y="2657475"/>
                  </a:lnTo>
                  <a:lnTo>
                    <a:pt x="24777" y="2657475"/>
                  </a:lnTo>
                  <a:lnTo>
                    <a:pt x="0" y="2682265"/>
                  </a:lnTo>
                  <a:lnTo>
                    <a:pt x="0" y="2689834"/>
                  </a:lnTo>
                  <a:lnTo>
                    <a:pt x="24777" y="2714625"/>
                  </a:lnTo>
                  <a:lnTo>
                    <a:pt x="32359" y="2714625"/>
                  </a:lnTo>
                  <a:lnTo>
                    <a:pt x="57150" y="2689834"/>
                  </a:lnTo>
                  <a:lnTo>
                    <a:pt x="57150" y="2686050"/>
                  </a:lnTo>
                  <a:lnTo>
                    <a:pt x="57150" y="2682265"/>
                  </a:lnTo>
                  <a:close/>
                </a:path>
                <a:path w="57150" h="2714625">
                  <a:moveTo>
                    <a:pt x="57150" y="2091715"/>
                  </a:moveTo>
                  <a:lnTo>
                    <a:pt x="32359" y="2066925"/>
                  </a:lnTo>
                  <a:lnTo>
                    <a:pt x="24777" y="2066925"/>
                  </a:lnTo>
                  <a:lnTo>
                    <a:pt x="0" y="2091715"/>
                  </a:lnTo>
                  <a:lnTo>
                    <a:pt x="0" y="2099284"/>
                  </a:lnTo>
                  <a:lnTo>
                    <a:pt x="24777" y="2124075"/>
                  </a:lnTo>
                  <a:lnTo>
                    <a:pt x="32359" y="2124075"/>
                  </a:lnTo>
                  <a:lnTo>
                    <a:pt x="57150" y="2099284"/>
                  </a:lnTo>
                  <a:lnTo>
                    <a:pt x="57150" y="2095500"/>
                  </a:lnTo>
                  <a:lnTo>
                    <a:pt x="57150" y="2091715"/>
                  </a:lnTo>
                  <a:close/>
                </a:path>
                <a:path w="57150" h="2714625">
                  <a:moveTo>
                    <a:pt x="57150" y="1205890"/>
                  </a:moveTo>
                  <a:lnTo>
                    <a:pt x="32359" y="1181100"/>
                  </a:lnTo>
                  <a:lnTo>
                    <a:pt x="24777" y="1181100"/>
                  </a:lnTo>
                  <a:lnTo>
                    <a:pt x="0" y="1205890"/>
                  </a:lnTo>
                  <a:lnTo>
                    <a:pt x="0" y="1213459"/>
                  </a:lnTo>
                  <a:lnTo>
                    <a:pt x="24777" y="1238250"/>
                  </a:lnTo>
                  <a:lnTo>
                    <a:pt x="32359" y="1238250"/>
                  </a:lnTo>
                  <a:lnTo>
                    <a:pt x="57150" y="1213459"/>
                  </a:lnTo>
                  <a:lnTo>
                    <a:pt x="57150" y="1209675"/>
                  </a:lnTo>
                  <a:lnTo>
                    <a:pt x="57150" y="1205890"/>
                  </a:lnTo>
                  <a:close/>
                </a:path>
                <a:path w="57150" h="27146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5139" y="2635732"/>
              <a:ext cx="5086681" cy="31813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9669" y="6236251"/>
              <a:ext cx="2905124" cy="321944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558738" y="7042149"/>
              <a:ext cx="57150" cy="2124075"/>
            </a:xfrm>
            <a:custGeom>
              <a:avLst/>
              <a:gdLst/>
              <a:ahLst/>
              <a:cxnLst/>
              <a:rect l="l" t="t" r="r" b="b"/>
              <a:pathLst>
                <a:path w="57150" h="2124075">
                  <a:moveTo>
                    <a:pt x="57150" y="2091715"/>
                  </a:moveTo>
                  <a:lnTo>
                    <a:pt x="32359" y="2066925"/>
                  </a:lnTo>
                  <a:lnTo>
                    <a:pt x="24790" y="2066925"/>
                  </a:lnTo>
                  <a:lnTo>
                    <a:pt x="0" y="2091715"/>
                  </a:lnTo>
                  <a:lnTo>
                    <a:pt x="0" y="2099297"/>
                  </a:lnTo>
                  <a:lnTo>
                    <a:pt x="24790" y="2124075"/>
                  </a:lnTo>
                  <a:lnTo>
                    <a:pt x="32359" y="2124075"/>
                  </a:lnTo>
                  <a:lnTo>
                    <a:pt x="57150" y="2099297"/>
                  </a:lnTo>
                  <a:lnTo>
                    <a:pt x="57150" y="2095500"/>
                  </a:lnTo>
                  <a:lnTo>
                    <a:pt x="57150" y="2091715"/>
                  </a:lnTo>
                  <a:close/>
                </a:path>
                <a:path w="57150" h="2124075">
                  <a:moveTo>
                    <a:pt x="57150" y="1501165"/>
                  </a:moveTo>
                  <a:lnTo>
                    <a:pt x="32359" y="1476375"/>
                  </a:lnTo>
                  <a:lnTo>
                    <a:pt x="24790" y="1476375"/>
                  </a:lnTo>
                  <a:lnTo>
                    <a:pt x="0" y="1501165"/>
                  </a:lnTo>
                  <a:lnTo>
                    <a:pt x="0" y="1508747"/>
                  </a:lnTo>
                  <a:lnTo>
                    <a:pt x="24790" y="1533525"/>
                  </a:lnTo>
                  <a:lnTo>
                    <a:pt x="32359" y="1533525"/>
                  </a:lnTo>
                  <a:lnTo>
                    <a:pt x="57150" y="1508747"/>
                  </a:lnTo>
                  <a:lnTo>
                    <a:pt x="57150" y="1504950"/>
                  </a:lnTo>
                  <a:lnTo>
                    <a:pt x="57150" y="1501165"/>
                  </a:lnTo>
                  <a:close/>
                </a:path>
                <a:path w="57150" h="2124075">
                  <a:moveTo>
                    <a:pt x="57150" y="615340"/>
                  </a:moveTo>
                  <a:lnTo>
                    <a:pt x="32359" y="590550"/>
                  </a:lnTo>
                  <a:lnTo>
                    <a:pt x="24790" y="590550"/>
                  </a:lnTo>
                  <a:lnTo>
                    <a:pt x="0" y="615340"/>
                  </a:lnTo>
                  <a:lnTo>
                    <a:pt x="0" y="622922"/>
                  </a:lnTo>
                  <a:lnTo>
                    <a:pt x="24790" y="647700"/>
                  </a:lnTo>
                  <a:lnTo>
                    <a:pt x="32359" y="647700"/>
                  </a:lnTo>
                  <a:lnTo>
                    <a:pt x="57150" y="622922"/>
                  </a:lnTo>
                  <a:lnTo>
                    <a:pt x="57150" y="619125"/>
                  </a:lnTo>
                  <a:lnTo>
                    <a:pt x="57150" y="615340"/>
                  </a:lnTo>
                  <a:close/>
                </a:path>
                <a:path w="57150" h="212407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2632" y="5830048"/>
              <a:ext cx="4505325" cy="362902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195885" y="5189467"/>
            <a:ext cx="3790315" cy="43116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9715" marR="5080" indent="-247650">
              <a:lnSpc>
                <a:spcPts val="1580"/>
              </a:lnSpc>
              <a:spcBef>
                <a:spcPts val="185"/>
              </a:spcBef>
            </a:pPr>
            <a:r>
              <a:rPr dirty="0" sz="1350" spc="45">
                <a:latin typeface="Times New Roman"/>
                <a:cs typeface="Times New Roman"/>
              </a:rPr>
              <a:t>Fig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1:A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Times New Roman"/>
                <a:cs typeface="Times New Roman"/>
              </a:rPr>
              <a:t>Massive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100">
                <a:latin typeface="Times New Roman"/>
                <a:cs typeface="Times New Roman"/>
              </a:rPr>
              <a:t>MIMO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system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with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135">
                <a:latin typeface="Times New Roman"/>
                <a:cs typeface="Times New Roman"/>
              </a:rPr>
              <a:t>M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Times New Roman"/>
                <a:cs typeface="Times New Roman"/>
              </a:rPr>
              <a:t>antennas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75">
                <a:latin typeface="Times New Roman"/>
                <a:cs typeface="Times New Roman"/>
              </a:rPr>
              <a:t>at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the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base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Times New Roman"/>
                <a:cs typeface="Times New Roman"/>
              </a:rPr>
              <a:t>station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Times New Roman"/>
                <a:cs typeface="Times New Roman"/>
              </a:rPr>
              <a:t>communicating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with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35">
                <a:latin typeface="Times New Roman"/>
                <a:cs typeface="Times New Roman"/>
              </a:rPr>
              <a:t>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20">
                <a:latin typeface="Times New Roman"/>
                <a:cs typeface="Times New Roman"/>
              </a:rPr>
              <a:t>users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69278" y="2266308"/>
            <a:ext cx="2044700" cy="38100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" marR="94615">
              <a:lnSpc>
                <a:spcPts val="2330"/>
              </a:lnSpc>
              <a:spcBef>
                <a:spcPts val="185"/>
              </a:spcBef>
            </a:pPr>
            <a:r>
              <a:rPr dirty="0" sz="1950" spc="60">
                <a:solidFill>
                  <a:srgbClr val="374050"/>
                </a:solidFill>
                <a:latin typeface="Times New Roman"/>
                <a:cs typeface="Times New Roman"/>
              </a:rPr>
              <a:t>Massive-MIMO: 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25">
                <a:solidFill>
                  <a:srgbClr val="374050"/>
                </a:solidFill>
                <a:latin typeface="Times New Roman"/>
                <a:cs typeface="Times New Roman"/>
              </a:rPr>
              <a:t>Utilizes</a:t>
            </a:r>
            <a:r>
              <a:rPr dirty="0" sz="1950" spc="-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70">
                <a:solidFill>
                  <a:srgbClr val="374050"/>
                </a:solidFill>
                <a:latin typeface="Times New Roman"/>
                <a:cs typeface="Times New Roman"/>
              </a:rPr>
              <a:t>numerous </a:t>
            </a:r>
            <a:r>
              <a:rPr dirty="0" sz="1950" spc="-47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base </a:t>
            </a:r>
            <a:r>
              <a:rPr dirty="0" sz="1950" spc="70">
                <a:solidFill>
                  <a:srgbClr val="374050"/>
                </a:solidFill>
                <a:latin typeface="Times New Roman"/>
                <a:cs typeface="Times New Roman"/>
              </a:rPr>
              <a:t>station </a:t>
            </a:r>
            <a:r>
              <a:rPr dirty="0" sz="1950" spc="75">
                <a:solidFill>
                  <a:srgbClr val="374050"/>
                </a:solidFill>
                <a:latin typeface="Times New Roman"/>
                <a:cs typeface="Times New Roman"/>
              </a:rPr>
              <a:t> antennas</a:t>
            </a:r>
            <a:endParaRPr sz="1950">
              <a:latin typeface="Times New Roman"/>
              <a:cs typeface="Times New Roman"/>
            </a:endParaRPr>
          </a:p>
          <a:p>
            <a:pPr marL="29845">
              <a:lnSpc>
                <a:spcPts val="2225"/>
              </a:lnSpc>
            </a:pP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Boosts</a:t>
            </a:r>
            <a:r>
              <a:rPr dirty="0" sz="1950" spc="-3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spectral</a:t>
            </a:r>
            <a:endParaRPr sz="1950">
              <a:latin typeface="Times New Roman"/>
              <a:cs typeface="Times New Roman"/>
            </a:endParaRPr>
          </a:p>
          <a:p>
            <a:pPr marL="29845" marR="5080">
              <a:lnSpc>
                <a:spcPts val="2330"/>
              </a:lnSpc>
              <a:spcBef>
                <a:spcPts val="80"/>
              </a:spcBef>
            </a:pP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efficiency 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and 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wireless 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capacity 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55">
                <a:solidFill>
                  <a:srgbClr val="374050"/>
                </a:solidFill>
                <a:latin typeface="Times New Roman"/>
                <a:cs typeface="Times New Roman"/>
              </a:rPr>
              <a:t>Enables spatial </a:t>
            </a:r>
            <a:r>
              <a:rPr dirty="0" sz="1950" spc="6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multiplexing 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Crucial</a:t>
            </a:r>
            <a:r>
              <a:rPr dirty="0" sz="1950" spc="-2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for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95">
                <a:solidFill>
                  <a:srgbClr val="374050"/>
                </a:solidFill>
                <a:latin typeface="Times New Roman"/>
                <a:cs typeface="Times New Roman"/>
              </a:rPr>
              <a:t>5G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and</a:t>
            </a:r>
            <a:endParaRPr sz="1950">
              <a:latin typeface="Times New Roman"/>
              <a:cs typeface="Times New Roman"/>
            </a:endParaRPr>
          </a:p>
          <a:p>
            <a:pPr marL="462915">
              <a:lnSpc>
                <a:spcPts val="2230"/>
              </a:lnSpc>
            </a:pP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beyond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u="heavy" sz="2400" spc="-1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Equations: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727464" y="6867522"/>
            <a:ext cx="538797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714" algn="l"/>
                <a:tab pos="2336800" algn="l"/>
                <a:tab pos="3344545" algn="l"/>
                <a:tab pos="4013835" algn="l"/>
                <a:tab pos="5155565" algn="l"/>
              </a:tabLst>
            </a:pP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p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Z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215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c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(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Z</a:t>
            </a:r>
            <a:r>
              <a:rPr dirty="0" sz="1950" spc="215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)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d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25">
                <a:solidFill>
                  <a:srgbClr val="374050"/>
                </a:solidFill>
                <a:latin typeface="Times New Roman"/>
                <a:cs typeface="Times New Roman"/>
              </a:rPr>
              <a:t>ect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727464" y="7162796"/>
            <a:ext cx="5387975" cy="617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30"/>
              </a:lnSpc>
              <a:spcBef>
                <a:spcPts val="100"/>
              </a:spcBef>
            </a:pPr>
            <a:r>
              <a:rPr dirty="0" sz="1950" spc="15">
                <a:solidFill>
                  <a:srgbClr val="374050"/>
                </a:solidFill>
                <a:latin typeface="Times New Roman"/>
                <a:cs typeface="Times New Roman"/>
              </a:rPr>
              <a:t>simplify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70">
                <a:solidFill>
                  <a:srgbClr val="374050"/>
                </a:solidFill>
                <a:latin typeface="Times New Roman"/>
                <a:cs typeface="Times New Roman"/>
              </a:rPr>
              <a:t>computations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40">
                <a:solidFill>
                  <a:srgbClr val="374050"/>
                </a:solidFill>
                <a:latin typeface="Times New Roman"/>
                <a:cs typeface="Times New Roman"/>
              </a:rPr>
              <a:t>in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Massive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25">
                <a:solidFill>
                  <a:srgbClr val="374050"/>
                </a:solidFill>
                <a:latin typeface="Times New Roman"/>
                <a:cs typeface="Times New Roman"/>
              </a:rPr>
              <a:t>MIMO.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778510" algn="l"/>
                <a:tab pos="1437005" algn="l"/>
                <a:tab pos="1795780" algn="l"/>
                <a:tab pos="2861310" algn="l"/>
                <a:tab pos="3315335" algn="l"/>
                <a:tab pos="4043045" algn="l"/>
                <a:tab pos="4688205" algn="l"/>
              </a:tabLst>
            </a:pP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U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p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ill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u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	B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	(B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727464" y="7753346"/>
            <a:ext cx="5387975" cy="6178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5"/>
              </a:spcBef>
              <a:tabLst>
                <a:tab pos="1184910" algn="l"/>
                <a:tab pos="1975485" algn="l"/>
                <a:tab pos="2946400" algn="l"/>
                <a:tab pos="4773930" algn="l"/>
              </a:tabLst>
            </a:pP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d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y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c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und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v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y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gn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l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-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-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o  </a:t>
            </a:r>
            <a:r>
              <a:rPr dirty="0" sz="1950" spc="70">
                <a:solidFill>
                  <a:srgbClr val="374050"/>
                </a:solidFill>
                <a:latin typeface="Times New Roman"/>
                <a:cs typeface="Times New Roman"/>
              </a:rPr>
              <a:t>(SNR).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727464" y="8343896"/>
            <a:ext cx="5387975" cy="61785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190"/>
              </a:spcBef>
              <a:tabLst>
                <a:tab pos="1012190" algn="l"/>
                <a:tab pos="1957705" algn="l"/>
                <a:tab pos="2521585" algn="l"/>
                <a:tab pos="3480435" algn="l"/>
                <a:tab pos="4152900" algn="l"/>
                <a:tab pos="4977130" algn="l"/>
              </a:tabLst>
            </a:pP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G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g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h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op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al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2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g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es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an</a:t>
            </a:r>
            <a:r>
              <a:rPr dirty="0" sz="1950" spc="65">
                <a:solidFill>
                  <a:srgbClr val="374050"/>
                </a:solidFill>
                <a:latin typeface="Times New Roman"/>
                <a:cs typeface="Times New Roman"/>
              </a:rPr>
              <a:t>d  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trade-offs</a:t>
            </a:r>
            <a:r>
              <a:rPr dirty="0" sz="1950" spc="-5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35">
                <a:solidFill>
                  <a:srgbClr val="374050"/>
                </a:solidFill>
                <a:latin typeface="Times New Roman"/>
                <a:cs typeface="Times New Roman"/>
              </a:rPr>
              <a:t>between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BER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and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 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SNR.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727464" y="8934446"/>
            <a:ext cx="538797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6205" algn="l"/>
                <a:tab pos="2760345" algn="l"/>
                <a:tab pos="3740150" algn="l"/>
                <a:tab pos="4432935" algn="l"/>
              </a:tabLst>
            </a:pP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>
                <a:solidFill>
                  <a:srgbClr val="374050"/>
                </a:solidFill>
                <a:latin typeface="Times New Roman"/>
                <a:cs typeface="Times New Roman"/>
              </a:rPr>
              <a:t>f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p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e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un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g	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an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d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po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en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45">
                <a:solidFill>
                  <a:srgbClr val="374050"/>
                </a:solidFill>
                <a:latin typeface="Times New Roman"/>
                <a:cs typeface="Times New Roman"/>
              </a:rPr>
              <a:t>al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727464" y="9229721"/>
            <a:ext cx="538797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  <a:tab pos="2251075" algn="l"/>
                <a:tab pos="3499485" algn="l"/>
                <a:tab pos="4598035" algn="l"/>
              </a:tabLst>
            </a:pP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op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z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a</a:t>
            </a:r>
            <a:r>
              <a:rPr dirty="0" sz="1950" spc="105">
                <a:solidFill>
                  <a:srgbClr val="374050"/>
                </a:solidFill>
                <a:latin typeface="Times New Roman"/>
                <a:cs typeface="Times New Roman"/>
              </a:rPr>
              <a:t>t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on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f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8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p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r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r>
              <a:rPr dirty="0" sz="1950" spc="30">
                <a:solidFill>
                  <a:srgbClr val="374050"/>
                </a:solidFill>
                <a:latin typeface="Times New Roman"/>
                <a:cs typeface="Times New Roman"/>
              </a:rPr>
              <a:t>ved</a:t>
            </a:r>
            <a:r>
              <a:rPr dirty="0" sz="1950" spc="3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50">
                <a:solidFill>
                  <a:srgbClr val="374050"/>
                </a:solidFill>
                <a:latin typeface="Times New Roman"/>
                <a:cs typeface="Times New Roman"/>
              </a:rPr>
              <a:t>as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s</a:t>
            </a:r>
            <a:r>
              <a:rPr dirty="0" sz="1950" spc="-15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ve</a:t>
            </a:r>
            <a:r>
              <a:rPr dirty="0" sz="1950" spc="-10">
                <a:solidFill>
                  <a:srgbClr val="374050"/>
                </a:solidFill>
                <a:latin typeface="Times New Roman"/>
                <a:cs typeface="Times New Roman"/>
              </a:rPr>
              <a:t>	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100">
                <a:solidFill>
                  <a:srgbClr val="374050"/>
                </a:solidFill>
                <a:latin typeface="Times New Roman"/>
                <a:cs typeface="Times New Roman"/>
              </a:rPr>
              <a:t>I</a:t>
            </a:r>
            <a:r>
              <a:rPr dirty="0" sz="1950" spc="195">
                <a:solidFill>
                  <a:srgbClr val="374050"/>
                </a:solidFill>
                <a:latin typeface="Times New Roman"/>
                <a:cs typeface="Times New Roman"/>
              </a:rPr>
              <a:t>M</a:t>
            </a:r>
            <a:r>
              <a:rPr dirty="0" sz="1950" spc="95">
                <a:solidFill>
                  <a:srgbClr val="374050"/>
                </a:solidFill>
                <a:latin typeface="Times New Roman"/>
                <a:cs typeface="Times New Roman"/>
              </a:rPr>
              <a:t>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727464" y="9524996"/>
            <a:ext cx="142938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5">
                <a:solidFill>
                  <a:srgbClr val="374050"/>
                </a:solidFill>
                <a:latin typeface="Times New Roman"/>
                <a:cs typeface="Times New Roman"/>
              </a:rPr>
              <a:t>performance.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68917" y="8817534"/>
            <a:ext cx="3115945" cy="43116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803275" marR="5080" indent="-791210">
              <a:lnSpc>
                <a:spcPts val="1580"/>
              </a:lnSpc>
              <a:spcBef>
                <a:spcPts val="185"/>
              </a:spcBef>
            </a:pPr>
            <a:r>
              <a:rPr dirty="0" sz="1350" spc="30">
                <a:latin typeface="Times New Roman"/>
                <a:cs typeface="Times New Roman"/>
              </a:rPr>
              <a:t>Fig2.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The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deep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learning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Times New Roman"/>
                <a:cs typeface="Times New Roman"/>
              </a:rPr>
              <a:t>model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for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massive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100">
                <a:latin typeface="Times New Roman"/>
                <a:cs typeface="Times New Roman"/>
              </a:rPr>
              <a:t>MIMO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Times New Roman"/>
                <a:cs typeface="Times New Roman"/>
              </a:rPr>
              <a:t>detection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Zenab Aamir 20ELB580</dc:creator>
  <cp:keywords>DAGDlFfe5cM,BAFlccbtXnE</cp:keywords>
  <dc:title>Poster_MAJOR_7TH_SEM[1] changes new2.pptx</dc:title>
  <dcterms:created xsi:type="dcterms:W3CDTF">2024-04-27T04:36:34Z</dcterms:created>
  <dcterms:modified xsi:type="dcterms:W3CDTF">2024-04-27T04:36:34Z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2024-04-27T00:00:00Z</vt:filetime>
  </property>
</Properties>
</file>