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286" r:id="rId6"/>
    <p:sldId id="281" r:id="rId7"/>
    <p:sldId id="280" r:id="rId8"/>
    <p:sldId id="297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70"/>
  </p:normalViewPr>
  <p:slideViewPr>
    <p:cSldViewPr snapToGrid="0">
      <p:cViewPr>
        <p:scale>
          <a:sx n="100" d="100"/>
          <a:sy n="100" d="100"/>
        </p:scale>
        <p:origin x="-628" y="-6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7/24/2024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latin typeface="Gill Sans MT" panose="020B0502020104020203" pitchFamily="34" charset="0"/>
              </a:rPr>
              <a:t>Insights from the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000" y="4221162"/>
            <a:ext cx="3888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dirty="0"/>
              <a:t>Credit Card Financial Analytics</a:t>
            </a:r>
            <a:endParaRPr lang="en-US" sz="25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5766638" y="123571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1491615" y="156871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698" y="2096840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Objective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2512494" y="2945648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2180996" y="3245272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To develop a comprehensive credit card weekly dashboard that provides real-time insights into key performance metrics and trends, enabling stakeholders to monitor.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10701000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36613"/>
            <a:ext cx="10082123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803" y="1043260"/>
            <a:ext cx="6644394" cy="646604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Project Insights- Last Week (53rd week)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4325" y="1966365"/>
            <a:ext cx="4057961" cy="1431234"/>
          </a:xfrm>
        </p:spPr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834315" y="1377008"/>
            <a:ext cx="8523370" cy="272085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20E995-3F5C-394B-62F8-02AD37C4FC17}"/>
              </a:ext>
            </a:extLst>
          </p:cNvPr>
          <p:cNvSpPr txBox="1"/>
          <p:nvPr/>
        </p:nvSpPr>
        <p:spPr>
          <a:xfrm>
            <a:off x="1611330" y="1818953"/>
            <a:ext cx="8969340" cy="356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06000"/>
              </a:lnSpc>
              <a:spcAft>
                <a:spcPts val="205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800" u="none" strike="noStrike" kern="100" dirty="0">
                <a:solidFill>
                  <a:srgbClr val="FFFF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Revenue increased by 28.8% wow</a:t>
            </a:r>
            <a:r>
              <a:rPr lang="en-IN" kern="10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6000"/>
              </a:lnSpc>
              <a:spcAft>
                <a:spcPts val="205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800" u="none" strike="noStrike" kern="100" dirty="0">
                <a:solidFill>
                  <a:srgbClr val="FFFF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Overall revenue is 55M</a:t>
            </a: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6000"/>
              </a:lnSpc>
              <a:spcAft>
                <a:spcPts val="205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800" u="none" strike="noStrike" kern="100" dirty="0">
                <a:solidFill>
                  <a:srgbClr val="FFFF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Total interest is 7.84M</a:t>
            </a: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6000"/>
              </a:lnSpc>
              <a:spcAft>
                <a:spcPts val="205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800" u="none" strike="noStrike" kern="100" dirty="0">
                <a:solidFill>
                  <a:srgbClr val="FFFF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Total transaction amount is 45M</a:t>
            </a:r>
          </a:p>
          <a:p>
            <a:pPr marL="342900" lvl="0" indent="-342900" fontAlgn="base">
              <a:lnSpc>
                <a:spcPct val="106000"/>
              </a:lnSpc>
              <a:spcAft>
                <a:spcPts val="205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800" u="none" strike="noStrike" kern="100" dirty="0">
                <a:solidFill>
                  <a:srgbClr val="FFFF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Male customers are contributing more in revenue 30M, female 25M</a:t>
            </a: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6000"/>
              </a:lnSpc>
              <a:spcAft>
                <a:spcPts val="205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800" u="none" strike="noStrike" kern="100" dirty="0">
                <a:solidFill>
                  <a:srgbClr val="FFFF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Blue &amp; Silver credit card are contributing to 93% of overall transactions</a:t>
            </a: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6000"/>
              </a:lnSpc>
              <a:spcAft>
                <a:spcPts val="205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800" u="none" strike="noStrike" kern="100" dirty="0">
                <a:solidFill>
                  <a:srgbClr val="FFFF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TX, NY &amp; CA is contributing to 68%</a:t>
            </a: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6000"/>
              </a:lnSpc>
              <a:spcAft>
                <a:spcPts val="205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800" u="none" strike="noStrike" kern="100" dirty="0">
                <a:solidFill>
                  <a:srgbClr val="FFFF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Overall Activation rate is 57.5%</a:t>
            </a: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6000"/>
              </a:lnSpc>
              <a:spcAft>
                <a:spcPts val="205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800" u="none" strike="noStrike" kern="100" dirty="0">
                <a:solidFill>
                  <a:srgbClr val="FFFFFF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Overall Delinquent rate is 6.06%</a:t>
            </a: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06000"/>
              </a:lnSpc>
              <a:spcAft>
                <a:spcPts val="205"/>
              </a:spcAft>
              <a:buClr>
                <a:srgbClr val="FFFFFF"/>
              </a:buClr>
              <a:buSzPts val="2000"/>
              <a:buFont typeface="Arial" panose="020B0604020202020204" pitchFamily="34" charset="0"/>
              <a:buChar char="•"/>
            </a:pP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565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DAX Queries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 flipV="1">
            <a:off x="915637" y="1263425"/>
            <a:ext cx="2515932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F29AD-5207-963D-845F-7B3DBF3112A2}"/>
              </a:ext>
            </a:extLst>
          </p:cNvPr>
          <p:cNvSpPr txBox="1"/>
          <p:nvPr/>
        </p:nvSpPr>
        <p:spPr>
          <a:xfrm>
            <a:off x="832677" y="1455782"/>
            <a:ext cx="10553207" cy="5422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1) </a:t>
            </a:r>
            <a:r>
              <a:rPr lang="en-IN" sz="1800" b="1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AgeGroup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SWITCH(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TRUE(),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customer_age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 &lt; 30, "20-30",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customer_age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 &gt;= 30 &amp;&amp; 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customer_age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 &lt; 40, "30-40",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customer_age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 &gt;= 40 &amp;&amp; 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customer_age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 &lt; 50, "40-50",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461770"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customer_age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 &gt;= 50 &amp;&amp; 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customer_age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 &lt; 60, "50-60",      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customer_age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 &gt;= 60, "60+",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"unknown"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213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)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7000"/>
              </a:lnSpc>
              <a:spcAft>
                <a:spcPts val="15"/>
              </a:spcAft>
            </a:pPr>
            <a:r>
              <a:rPr lang="en-IN" sz="18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2) </a:t>
            </a:r>
            <a:r>
              <a:rPr lang="en-IN" sz="1800" b="1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IncomeGroup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SWITCH(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TRUE(),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'[income] &lt; 35000, "Low",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'[income] &gt;= 35000 &amp;&amp; 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'[income] &lt;70000, "Med",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cust_detail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'[income] &gt;= 70000, "High",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"unknown"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565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DAX Queries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 flipV="1">
            <a:off x="915637" y="1263425"/>
            <a:ext cx="2515932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BF359-5DD6-BA3A-157A-E36849F5F151}"/>
              </a:ext>
            </a:extLst>
          </p:cNvPr>
          <p:cNvSpPr txBox="1"/>
          <p:nvPr/>
        </p:nvSpPr>
        <p:spPr>
          <a:xfrm>
            <a:off x="806116" y="1535599"/>
            <a:ext cx="10406079" cy="4620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6350">
              <a:lnSpc>
                <a:spcPct val="108000"/>
              </a:lnSpc>
              <a:spcAft>
                <a:spcPts val="1935"/>
              </a:spcAft>
            </a:pPr>
            <a:r>
              <a:rPr lang="en-IN" sz="18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3) week_num2 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WEEKNUM('public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cc_detail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week_start_date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])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920"/>
              </a:spcAft>
            </a:pPr>
            <a:r>
              <a:rPr lang="en-IN" sz="18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Revenue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cc_detail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annual_fees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 + 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cc_detail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total_trans_amt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 + 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cc_detail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interest_earned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7000"/>
              </a:lnSpc>
              <a:spcAft>
                <a:spcPts val="15"/>
              </a:spcAft>
            </a:pPr>
            <a:r>
              <a:rPr lang="en-IN" sz="18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4) </a:t>
            </a:r>
            <a:r>
              <a:rPr lang="en-IN" sz="1800" b="1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Current_week_Reveneue</a:t>
            </a:r>
            <a:r>
              <a:rPr lang="en-IN" sz="18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CALCULATE(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SUM('public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cc_detail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'[Revenue]),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FILTER(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ALL('public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cc_detail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'),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40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cc_detail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'[week_num2] = MAX('public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cc_detail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'[week_num2]))) 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7000"/>
              </a:lnSpc>
              <a:spcAft>
                <a:spcPts val="15"/>
              </a:spcAft>
            </a:pPr>
            <a:r>
              <a:rPr lang="en-IN" sz="18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5) </a:t>
            </a:r>
            <a:r>
              <a:rPr lang="en-IN" sz="1800" b="1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Previous_week_Reveneue</a:t>
            </a:r>
            <a:r>
              <a:rPr lang="en-IN" sz="1800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CALCULATE(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SUM('public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cc_detail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'[Revenue]),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FILTER(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-6350">
              <a:lnSpc>
                <a:spcPct val="108000"/>
              </a:lnSpc>
              <a:spcAft>
                <a:spcPts val="15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ALL('public </a:t>
            </a:r>
            <a:r>
              <a:rPr lang="en-IN" sz="1800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cc_detail</a:t>
            </a: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'),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'public </a:t>
            </a:r>
            <a:r>
              <a:rPr lang="en-IN" sz="18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cc_detail</a:t>
            </a:r>
            <a:r>
              <a:rPr lang="en-IN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'[week_num2] = MAX('public </a:t>
            </a:r>
            <a:r>
              <a:rPr lang="en-IN" sz="18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cc_detail</a:t>
            </a:r>
            <a:r>
              <a:rPr lang="en-IN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'[week_num2])-1))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68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3154165" y="1358900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      Presented by </a:t>
            </a:r>
          </a:p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     Sanskriti Dimri</a:t>
            </a:r>
            <a:endParaRPr lang="en-US" sz="2500" b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4126466" y="2802434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230" y="1600161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32</TotalTime>
  <Words>488</Words>
  <Application>Microsoft Office PowerPoint</Application>
  <PresentationFormat>Widescreen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</vt:lpstr>
      <vt:lpstr>Calibri</vt:lpstr>
      <vt:lpstr>Gill Sans MT</vt:lpstr>
      <vt:lpstr>Office Theme</vt:lpstr>
      <vt:lpstr>Insights from the Dashboard</vt:lpstr>
      <vt:lpstr>Project Objective</vt:lpstr>
      <vt:lpstr>Project Insights- Last Week (53rd week)</vt:lpstr>
      <vt:lpstr>DAX Queries</vt:lpstr>
      <vt:lpstr>DAX Queries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Sanskriti Dimri</dc:creator>
  <cp:lastModifiedBy>Sanskriti Dimri</cp:lastModifiedBy>
  <cp:revision>3</cp:revision>
  <dcterms:created xsi:type="dcterms:W3CDTF">2024-07-24T15:45:22Z</dcterms:created>
  <dcterms:modified xsi:type="dcterms:W3CDTF">2024-07-24T17:35:58Z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