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Poppins"/>
      <p:regular r:id="rId24"/>
      <p:bold r:id="rId25"/>
      <p:italic r:id="rId26"/>
      <p:boldItalic r:id="rId27"/>
    </p:embeddedFont>
    <p:embeddedFont>
      <p:font typeface="Noto Sans Symbols"/>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FC8961-B83D-413D-94B2-E4F9116E0739}">
  <a:tblStyle styleId="{73FC8961-B83D-413D-94B2-E4F9116E073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oppins-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italic.fntdata"/><Relationship Id="rId25" Type="http://schemas.openxmlformats.org/officeDocument/2006/relationships/font" Target="fonts/Poppins-bold.fntdata"/><Relationship Id="rId28" Type="http://schemas.openxmlformats.org/officeDocument/2006/relationships/font" Target="fonts/NotoSansSymbols-regular.fntdata"/><Relationship Id="rId27" Type="http://schemas.openxmlformats.org/officeDocument/2006/relationships/font" Target="fonts/Poppins-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otoSansSymbols-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03a80f68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103a80f681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7" name="Google Shape;2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png"/><Relationship Id="rId4" Type="http://schemas.openxmlformats.org/officeDocument/2006/relationships/image" Target="../media/image17.pn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2.png"/><Relationship Id="rId5" Type="http://schemas.openxmlformats.org/officeDocument/2006/relationships/image" Target="../media/image2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4.png"/><Relationship Id="rId5"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9.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6.png"/><Relationship Id="rId6" Type="http://schemas.openxmlformats.org/officeDocument/2006/relationships/image" Target="../media/image23.png"/><Relationship Id="rId7"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0" y="743181"/>
            <a:ext cx="12192000" cy="1204872"/>
          </a:xfrm>
          <a:prstGeom prst="rect">
            <a:avLst/>
          </a:prstGeom>
          <a:solidFill>
            <a:srgbClr val="8296B0"/>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23F4F"/>
              </a:buClr>
              <a:buSzPts val="3600"/>
              <a:buFont typeface="Impact"/>
              <a:buNone/>
            </a:pPr>
            <a:r>
              <a:rPr b="0" i="0" lang="en-US" sz="3600" u="none" strike="noStrike">
                <a:solidFill>
                  <a:srgbClr val="323F4F"/>
                </a:solidFill>
                <a:latin typeface="Impact"/>
                <a:ea typeface="Impact"/>
                <a:cs typeface="Impact"/>
                <a:sym typeface="Impact"/>
              </a:rPr>
              <a:t>Immigrant Segmentation for Appropriate Accommodation using EDA and Clustering Analysis</a:t>
            </a:r>
            <a:endParaRPr sz="3600">
              <a:solidFill>
                <a:srgbClr val="323F4F"/>
              </a:solidFill>
            </a:endParaRPr>
          </a:p>
        </p:txBody>
      </p:sp>
      <p:sp>
        <p:nvSpPr>
          <p:cNvPr id="85" name="Google Shape;85;p13"/>
          <p:cNvSpPr txBox="1"/>
          <p:nvPr>
            <p:ph idx="1" type="body"/>
          </p:nvPr>
        </p:nvSpPr>
        <p:spPr>
          <a:xfrm>
            <a:off x="918099" y="1763481"/>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t/>
            </a:r>
            <a:endParaRPr b="0" i="0" sz="1800" u="none" strike="noStrike">
              <a:solidFill>
                <a:srgbClr val="002060"/>
              </a:solidFill>
              <a:latin typeface="Times New Roman"/>
              <a:ea typeface="Times New Roman"/>
              <a:cs typeface="Times New Roman"/>
              <a:sym typeface="Times New Roman"/>
            </a:endParaRPr>
          </a:p>
          <a:p>
            <a:pPr indent="0" lvl="0" marL="0" rtl="0" algn="ctr">
              <a:lnSpc>
                <a:spcPct val="90000"/>
              </a:lnSpc>
              <a:spcBef>
                <a:spcPts val="550"/>
              </a:spcBef>
              <a:spcAft>
                <a:spcPts val="0"/>
              </a:spcAft>
              <a:buClr>
                <a:schemeClr val="dk1"/>
              </a:buClr>
              <a:buSzPts val="1800"/>
              <a:buNone/>
            </a:pPr>
            <a:r>
              <a:t/>
            </a:r>
            <a:endParaRPr sz="1800">
              <a:solidFill>
                <a:srgbClr val="002060"/>
              </a:solidFill>
              <a:latin typeface="Times New Roman"/>
              <a:ea typeface="Times New Roman"/>
              <a:cs typeface="Times New Roman"/>
              <a:sym typeface="Times New Roman"/>
            </a:endParaRPr>
          </a:p>
          <a:p>
            <a:pPr indent="0" lvl="0" marL="0" rtl="0" algn="ctr">
              <a:lnSpc>
                <a:spcPct val="90000"/>
              </a:lnSpc>
              <a:spcBef>
                <a:spcPts val="550"/>
              </a:spcBef>
              <a:spcAft>
                <a:spcPts val="0"/>
              </a:spcAft>
              <a:buClr>
                <a:srgbClr val="002060"/>
              </a:buClr>
              <a:buSzPts val="1800"/>
              <a:buNone/>
            </a:pPr>
            <a:r>
              <a:rPr b="0" i="0" lang="en-US" sz="1800" u="none" strike="noStrike">
                <a:solidFill>
                  <a:srgbClr val="002060"/>
                </a:solidFill>
                <a:latin typeface="Times New Roman"/>
                <a:ea typeface="Times New Roman"/>
                <a:cs typeface="Times New Roman"/>
                <a:sym typeface="Times New Roman"/>
              </a:rPr>
              <a:t>Presented By: </a:t>
            </a:r>
            <a:r>
              <a:rPr b="1" i="0" lang="en-US" sz="1800" u="none" strike="noStrike">
                <a:solidFill>
                  <a:srgbClr val="002060"/>
                </a:solidFill>
                <a:latin typeface="Times New Roman"/>
                <a:ea typeface="Times New Roman"/>
                <a:cs typeface="Times New Roman"/>
                <a:sym typeface="Times New Roman"/>
              </a:rPr>
              <a:t>Group 4</a:t>
            </a:r>
            <a:endParaRPr/>
          </a:p>
          <a:p>
            <a:pPr indent="0" lvl="0" marL="0" rtl="0" algn="ctr">
              <a:lnSpc>
                <a:spcPct val="90000"/>
              </a:lnSpc>
              <a:spcBef>
                <a:spcPts val="550"/>
              </a:spcBef>
              <a:spcAft>
                <a:spcPts val="0"/>
              </a:spcAft>
              <a:buClr>
                <a:schemeClr val="dk1"/>
              </a:buClr>
              <a:buSzPts val="2800"/>
              <a:buNone/>
            </a:pPr>
            <a:r>
              <a:t/>
            </a:r>
            <a:endParaRPr b="0"/>
          </a:p>
          <a:p>
            <a:pPr indent="0" lvl="0" marL="0" rtl="0" algn="ctr">
              <a:lnSpc>
                <a:spcPct val="90000"/>
              </a:lnSpc>
              <a:spcBef>
                <a:spcPts val="550"/>
              </a:spcBef>
              <a:spcAft>
                <a:spcPts val="0"/>
              </a:spcAft>
              <a:buClr>
                <a:srgbClr val="002060"/>
              </a:buClr>
              <a:buSzPts val="1800"/>
              <a:buNone/>
            </a:pPr>
            <a:r>
              <a:rPr b="0" i="0" lang="en-US" sz="1800" u="none" strike="noStrike">
                <a:solidFill>
                  <a:srgbClr val="002060"/>
                </a:solidFill>
                <a:latin typeface="Times New Roman"/>
                <a:ea typeface="Times New Roman"/>
                <a:cs typeface="Times New Roman"/>
                <a:sym typeface="Times New Roman"/>
              </a:rPr>
              <a:t>Guided By: </a:t>
            </a:r>
            <a:r>
              <a:rPr b="1" i="0" lang="en-US" sz="1800" u="none" strike="noStrike">
                <a:solidFill>
                  <a:srgbClr val="002060"/>
                </a:solidFill>
                <a:latin typeface="Times New Roman"/>
                <a:ea typeface="Times New Roman"/>
                <a:cs typeface="Times New Roman"/>
                <a:sym typeface="Times New Roman"/>
              </a:rPr>
              <a:t>Prof. P. P. Dandavate</a:t>
            </a:r>
            <a:endParaRPr b="0"/>
          </a:p>
          <a:p>
            <a:pPr indent="0" lvl="0" marL="0" rtl="0" algn="ctr">
              <a:lnSpc>
                <a:spcPct val="90000"/>
              </a:lnSpc>
              <a:spcBef>
                <a:spcPts val="550"/>
              </a:spcBef>
              <a:spcAft>
                <a:spcPts val="0"/>
              </a:spcAft>
              <a:buClr>
                <a:srgbClr val="002060"/>
              </a:buClr>
              <a:buSzPts val="1800"/>
              <a:buNone/>
            </a:pPr>
            <a:r>
              <a:rPr b="1" i="0" lang="en-US" sz="1800" u="none" strike="noStrike">
                <a:solidFill>
                  <a:srgbClr val="002060"/>
                </a:solidFill>
                <a:latin typeface="Times New Roman"/>
                <a:ea typeface="Times New Roman"/>
                <a:cs typeface="Times New Roman"/>
                <a:sym typeface="Times New Roman"/>
              </a:rPr>
              <a:t> </a:t>
            </a:r>
            <a:endParaRPr b="0"/>
          </a:p>
          <a:p>
            <a:pPr indent="0" lvl="0" marL="0" rtl="0" algn="ctr">
              <a:lnSpc>
                <a:spcPct val="90000"/>
              </a:lnSpc>
              <a:spcBef>
                <a:spcPts val="550"/>
              </a:spcBef>
              <a:spcAft>
                <a:spcPts val="0"/>
              </a:spcAft>
              <a:buClr>
                <a:srgbClr val="002060"/>
              </a:buClr>
              <a:buSzPts val="1800"/>
              <a:buNone/>
            </a:pPr>
            <a:r>
              <a:rPr b="0" i="0" lang="en-US" sz="1800" u="none" strike="noStrike">
                <a:solidFill>
                  <a:srgbClr val="002060"/>
                </a:solidFill>
                <a:latin typeface="Times New Roman"/>
                <a:ea typeface="Times New Roman"/>
                <a:cs typeface="Times New Roman"/>
                <a:sym typeface="Times New Roman"/>
              </a:rPr>
              <a:t>Name of group members: </a:t>
            </a:r>
            <a:endParaRPr b="0"/>
          </a:p>
          <a:p>
            <a:pPr indent="0" lvl="0" marL="0" rtl="0" algn="ctr">
              <a:lnSpc>
                <a:spcPct val="90000"/>
              </a:lnSpc>
              <a:spcBef>
                <a:spcPts val="550"/>
              </a:spcBef>
              <a:spcAft>
                <a:spcPts val="0"/>
              </a:spcAft>
              <a:buClr>
                <a:srgbClr val="002060"/>
              </a:buClr>
              <a:buSzPts val="1800"/>
              <a:buNone/>
            </a:pPr>
            <a:r>
              <a:rPr b="1" i="0" lang="en-US" sz="1800" u="none" strike="noStrike">
                <a:solidFill>
                  <a:srgbClr val="002060"/>
                </a:solidFill>
                <a:latin typeface="Times New Roman"/>
                <a:ea typeface="Times New Roman"/>
                <a:cs typeface="Times New Roman"/>
                <a:sym typeface="Times New Roman"/>
              </a:rPr>
              <a:t>Devika Dhumal</a:t>
            </a:r>
            <a:endParaRPr b="0"/>
          </a:p>
          <a:p>
            <a:pPr indent="0" lvl="0" marL="0" rtl="0" algn="ctr">
              <a:lnSpc>
                <a:spcPct val="90000"/>
              </a:lnSpc>
              <a:spcBef>
                <a:spcPts val="550"/>
              </a:spcBef>
              <a:spcAft>
                <a:spcPts val="0"/>
              </a:spcAft>
              <a:buClr>
                <a:srgbClr val="002060"/>
              </a:buClr>
              <a:buSzPts val="1800"/>
              <a:buNone/>
            </a:pPr>
            <a:r>
              <a:rPr b="1" i="0" lang="en-US" sz="1800" u="none" strike="noStrike">
                <a:solidFill>
                  <a:srgbClr val="002060"/>
                </a:solidFill>
                <a:latin typeface="Times New Roman"/>
                <a:ea typeface="Times New Roman"/>
                <a:cs typeface="Times New Roman"/>
                <a:sym typeface="Times New Roman"/>
              </a:rPr>
              <a:t>Sunny Khade</a:t>
            </a:r>
            <a:endParaRPr b="0"/>
          </a:p>
          <a:p>
            <a:pPr indent="0" lvl="0" marL="0" rtl="0" algn="ctr">
              <a:lnSpc>
                <a:spcPct val="90000"/>
              </a:lnSpc>
              <a:spcBef>
                <a:spcPts val="550"/>
              </a:spcBef>
              <a:spcAft>
                <a:spcPts val="0"/>
              </a:spcAft>
              <a:buClr>
                <a:srgbClr val="002060"/>
              </a:buClr>
              <a:buSzPts val="1800"/>
              <a:buNone/>
            </a:pPr>
            <a:r>
              <a:rPr b="1" i="0" lang="en-US" sz="1800" u="none" strike="noStrike">
                <a:solidFill>
                  <a:srgbClr val="002060"/>
                </a:solidFill>
                <a:latin typeface="Times New Roman"/>
                <a:ea typeface="Times New Roman"/>
                <a:cs typeface="Times New Roman"/>
                <a:sym typeface="Times New Roman"/>
              </a:rPr>
              <a:t>Sanskriti Patole</a:t>
            </a:r>
            <a:endParaRPr b="0"/>
          </a:p>
          <a:p>
            <a:pPr indent="0" lvl="0" marL="0" rtl="0" algn="ctr">
              <a:lnSpc>
                <a:spcPct val="90000"/>
              </a:lnSpc>
              <a:spcBef>
                <a:spcPts val="1000"/>
              </a:spcBef>
              <a:spcAft>
                <a:spcPts val="0"/>
              </a:spcAft>
              <a:buClr>
                <a:srgbClr val="002060"/>
              </a:buClr>
              <a:buSzPts val="1800"/>
              <a:buNone/>
            </a:pPr>
            <a:r>
              <a:rPr b="1" i="0" lang="en-US" sz="1800" u="none" strike="noStrike">
                <a:solidFill>
                  <a:srgbClr val="002060"/>
                </a:solidFill>
                <a:latin typeface="Times New Roman"/>
                <a:ea typeface="Times New Roman"/>
                <a:cs typeface="Times New Roman"/>
                <a:sym typeface="Times New Roman"/>
              </a:rPr>
              <a:t>Omkar Takale </a:t>
            </a:r>
            <a:r>
              <a:rPr b="0" i="0" lang="en-US" sz="1800" u="none" strike="noStrike">
                <a:solidFill>
                  <a:srgbClr val="002060"/>
                </a:solidFill>
                <a:latin typeface="Times New Roman"/>
                <a:ea typeface="Times New Roman"/>
                <a:cs typeface="Times New Roman"/>
                <a:sym typeface="Times New Roman"/>
              </a:rPr>
              <a:t>   </a:t>
            </a:r>
            <a:endParaRPr/>
          </a:p>
        </p:txBody>
      </p:sp>
      <p:sp>
        <p:nvSpPr>
          <p:cNvPr id="86" name="Google Shape;86;p13"/>
          <p:cNvSpPr txBox="1"/>
          <p:nvPr/>
        </p:nvSpPr>
        <p:spPr>
          <a:xfrm>
            <a:off x="0" y="330001"/>
            <a:ext cx="2547891" cy="923330"/>
          </a:xfrm>
          <a:prstGeom prst="rect">
            <a:avLst/>
          </a:prstGeom>
          <a:noFill/>
          <a:ln>
            <a:noFill/>
          </a:ln>
        </p:spPr>
        <p:txBody>
          <a:bodyPr anchorCtr="0" anchor="t" bIns="45700" lIns="91425" spcFirstLastPara="1" rIns="91425" wrap="square" tIns="45700">
            <a:spAutoFit/>
          </a:bodyPr>
          <a:lstStyle/>
          <a:p>
            <a:pPr indent="-3175" lvl="0" marL="3175" marR="0" rtl="0" algn="l">
              <a:spcBef>
                <a:spcPts val="0"/>
              </a:spcBef>
              <a:spcAft>
                <a:spcPts val="0"/>
              </a:spcAft>
              <a:buNone/>
            </a:pPr>
            <a:r>
              <a:rPr b="0" i="0" lang="en-US" sz="1800" u="none" cap="none" strike="noStrike">
                <a:solidFill>
                  <a:srgbClr val="002060"/>
                </a:solidFill>
                <a:latin typeface="Times New Roman"/>
                <a:ea typeface="Times New Roman"/>
                <a:cs typeface="Times New Roman"/>
                <a:sym typeface="Times New Roman"/>
              </a:rPr>
              <a:t>A Presentation on:</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br>
              <a:rPr b="0" i="0" lang="en-US" sz="1800" u="none" cap="none" strike="noStrike">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descr="Professor" id="87" name="Google Shape;87;p13"/>
          <p:cNvPicPr preferRelativeResize="0"/>
          <p:nvPr/>
        </p:nvPicPr>
        <p:blipFill rotWithShape="1">
          <a:blip r:embed="rId3">
            <a:alphaModFix/>
          </a:blip>
          <a:srcRect b="0" l="0" r="0" t="0"/>
          <a:stretch/>
        </p:blipFill>
        <p:spPr>
          <a:xfrm>
            <a:off x="4040820" y="2968352"/>
            <a:ext cx="552635" cy="552635"/>
          </a:xfrm>
          <a:prstGeom prst="rect">
            <a:avLst/>
          </a:prstGeom>
          <a:noFill/>
          <a:ln>
            <a:noFill/>
          </a:ln>
        </p:spPr>
      </p:pic>
      <p:pic>
        <p:nvPicPr>
          <p:cNvPr descr="Presentation with pie chart" id="88" name="Google Shape;88;p13"/>
          <p:cNvPicPr preferRelativeResize="0"/>
          <p:nvPr/>
        </p:nvPicPr>
        <p:blipFill rotWithShape="1">
          <a:blip r:embed="rId4">
            <a:alphaModFix/>
          </a:blip>
          <a:srcRect b="0" l="0" r="0" t="0"/>
          <a:stretch/>
        </p:blipFill>
        <p:spPr>
          <a:xfrm>
            <a:off x="4486923" y="2216483"/>
            <a:ext cx="552635" cy="552635"/>
          </a:xfrm>
          <a:prstGeom prst="rect">
            <a:avLst/>
          </a:prstGeom>
          <a:noFill/>
          <a:ln>
            <a:noFill/>
          </a:ln>
        </p:spPr>
      </p:pic>
      <p:pic>
        <p:nvPicPr>
          <p:cNvPr descr="Programmer" id="89" name="Google Shape;89;p13"/>
          <p:cNvPicPr preferRelativeResize="0"/>
          <p:nvPr/>
        </p:nvPicPr>
        <p:blipFill rotWithShape="1">
          <a:blip r:embed="rId5">
            <a:alphaModFix/>
          </a:blip>
          <a:srcRect b="0" l="0" r="0" t="0"/>
          <a:stretch/>
        </p:blipFill>
        <p:spPr>
          <a:xfrm>
            <a:off x="4486923" y="3720221"/>
            <a:ext cx="552636" cy="55263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2"/>
          <p:cNvSpPr txBox="1"/>
          <p:nvPr>
            <p:ph type="title"/>
          </p:nvPr>
        </p:nvSpPr>
        <p:spPr>
          <a:xfrm>
            <a:off x="0" y="311860"/>
            <a:ext cx="12192000" cy="948900"/>
          </a:xfrm>
          <a:prstGeom prst="rect">
            <a:avLst/>
          </a:prstGeom>
          <a:solidFill>
            <a:srgbClr val="8296B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4400"/>
              <a:buFont typeface="Calibri"/>
              <a:buNone/>
            </a:pPr>
            <a:r>
              <a:rPr b="1" lang="en-US">
                <a:solidFill>
                  <a:srgbClr val="323F4F"/>
                </a:solidFill>
              </a:rPr>
              <a:t>      UML – </a:t>
            </a:r>
            <a:r>
              <a:rPr b="1" lang="en-US" sz="3600">
                <a:solidFill>
                  <a:srgbClr val="323F4F"/>
                </a:solidFill>
              </a:rPr>
              <a:t>SEQUENCE</a:t>
            </a:r>
            <a:r>
              <a:rPr b="1" lang="en-US" sz="3600">
                <a:solidFill>
                  <a:srgbClr val="323F4F"/>
                </a:solidFill>
              </a:rPr>
              <a:t> Diagram</a:t>
            </a:r>
            <a:endParaRPr b="1">
              <a:solidFill>
                <a:srgbClr val="323F4F"/>
              </a:solidFill>
            </a:endParaRPr>
          </a:p>
        </p:txBody>
      </p:sp>
      <p:pic>
        <p:nvPicPr>
          <p:cNvPr descr="Document" id="319" name="Google Shape;319;p22"/>
          <p:cNvPicPr preferRelativeResize="0"/>
          <p:nvPr>
            <p:ph idx="1" type="body"/>
          </p:nvPr>
        </p:nvPicPr>
        <p:blipFill rotWithShape="1">
          <a:blip r:embed="rId3">
            <a:alphaModFix/>
          </a:blip>
          <a:srcRect b="0" l="0" r="0" t="0"/>
          <a:stretch/>
        </p:blipFill>
        <p:spPr>
          <a:xfrm>
            <a:off x="0" y="365126"/>
            <a:ext cx="829500" cy="860100"/>
          </a:xfrm>
          <a:prstGeom prst="rect">
            <a:avLst/>
          </a:prstGeom>
          <a:noFill/>
          <a:ln>
            <a:noFill/>
          </a:ln>
        </p:spPr>
      </p:pic>
      <p:cxnSp>
        <p:nvCxnSpPr>
          <p:cNvPr id="320" name="Google Shape;320;p22"/>
          <p:cNvCxnSpPr/>
          <p:nvPr/>
        </p:nvCxnSpPr>
        <p:spPr>
          <a:xfrm flipH="1">
            <a:off x="1212790" y="1649530"/>
            <a:ext cx="13800" cy="50700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22"/>
          <p:cNvCxnSpPr/>
          <p:nvPr/>
        </p:nvCxnSpPr>
        <p:spPr>
          <a:xfrm flipH="1">
            <a:off x="4000039" y="1649530"/>
            <a:ext cx="5400" cy="512640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22"/>
          <p:cNvCxnSpPr/>
          <p:nvPr/>
        </p:nvCxnSpPr>
        <p:spPr>
          <a:xfrm>
            <a:off x="6742926" y="1649530"/>
            <a:ext cx="0" cy="4757400"/>
          </a:xfrm>
          <a:prstGeom prst="straightConnector1">
            <a:avLst/>
          </a:prstGeom>
          <a:noFill/>
          <a:ln cap="flat" cmpd="sng" w="9525">
            <a:solidFill>
              <a:schemeClr val="dk2"/>
            </a:solidFill>
            <a:prstDash val="solid"/>
            <a:round/>
            <a:headEnd len="med" w="med" type="none"/>
            <a:tailEnd len="med" w="med" type="none"/>
          </a:ln>
        </p:spPr>
      </p:cxnSp>
      <p:sp>
        <p:nvSpPr>
          <p:cNvPr id="323" name="Google Shape;323;p22"/>
          <p:cNvSpPr/>
          <p:nvPr/>
        </p:nvSpPr>
        <p:spPr>
          <a:xfrm>
            <a:off x="1088592" y="1819959"/>
            <a:ext cx="303600" cy="24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4" name="Google Shape;324;p22"/>
          <p:cNvCxnSpPr>
            <a:stCxn id="323" idx="2"/>
          </p:cNvCxnSpPr>
          <p:nvPr/>
        </p:nvCxnSpPr>
        <p:spPr>
          <a:xfrm flipH="1" rot="10800000">
            <a:off x="1240392" y="2018859"/>
            <a:ext cx="2787600" cy="42600"/>
          </a:xfrm>
          <a:prstGeom prst="straightConnector1">
            <a:avLst/>
          </a:prstGeom>
          <a:noFill/>
          <a:ln cap="flat" cmpd="sng" w="9525">
            <a:solidFill>
              <a:schemeClr val="dk2"/>
            </a:solidFill>
            <a:prstDash val="solid"/>
            <a:round/>
            <a:headEnd len="med" w="med" type="none"/>
            <a:tailEnd len="med" w="med" type="triangle"/>
          </a:ln>
        </p:spPr>
      </p:cxnSp>
      <p:sp>
        <p:nvSpPr>
          <p:cNvPr id="325" name="Google Shape;325;p22"/>
          <p:cNvSpPr/>
          <p:nvPr/>
        </p:nvSpPr>
        <p:spPr>
          <a:xfrm>
            <a:off x="3899302" y="2061369"/>
            <a:ext cx="171000" cy="48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6" name="Google Shape;326;p22"/>
          <p:cNvCxnSpPr>
            <a:stCxn id="325" idx="2"/>
          </p:cNvCxnSpPr>
          <p:nvPr/>
        </p:nvCxnSpPr>
        <p:spPr>
          <a:xfrm flipH="1" rot="10800000">
            <a:off x="3984802" y="2515869"/>
            <a:ext cx="2775300" cy="28200"/>
          </a:xfrm>
          <a:prstGeom prst="straightConnector1">
            <a:avLst/>
          </a:prstGeom>
          <a:noFill/>
          <a:ln cap="flat" cmpd="sng" w="9525">
            <a:solidFill>
              <a:schemeClr val="dk2"/>
            </a:solidFill>
            <a:prstDash val="solid"/>
            <a:round/>
            <a:headEnd len="med" w="med" type="none"/>
            <a:tailEnd len="med" w="med" type="triangle"/>
          </a:ln>
        </p:spPr>
      </p:cxnSp>
      <p:sp>
        <p:nvSpPr>
          <p:cNvPr id="327" name="Google Shape;327;p22"/>
          <p:cNvSpPr/>
          <p:nvPr/>
        </p:nvSpPr>
        <p:spPr>
          <a:xfrm>
            <a:off x="6657470" y="2544190"/>
            <a:ext cx="171000" cy="48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8" name="Google Shape;328;p22"/>
          <p:cNvCxnSpPr/>
          <p:nvPr/>
        </p:nvCxnSpPr>
        <p:spPr>
          <a:xfrm flipH="1">
            <a:off x="4000269" y="3027010"/>
            <a:ext cx="2733900" cy="28200"/>
          </a:xfrm>
          <a:prstGeom prst="straightConnector1">
            <a:avLst/>
          </a:prstGeom>
          <a:noFill/>
          <a:ln cap="flat" cmpd="sng" w="9525">
            <a:solidFill>
              <a:schemeClr val="dk2"/>
            </a:solidFill>
            <a:prstDash val="solid"/>
            <a:round/>
            <a:headEnd len="med" w="med" type="none"/>
            <a:tailEnd len="med" w="med" type="triangle"/>
          </a:ln>
        </p:spPr>
      </p:cxnSp>
      <p:sp>
        <p:nvSpPr>
          <p:cNvPr id="329" name="Google Shape;329;p22"/>
          <p:cNvSpPr/>
          <p:nvPr/>
        </p:nvSpPr>
        <p:spPr>
          <a:xfrm>
            <a:off x="3899302" y="3153070"/>
            <a:ext cx="171000" cy="48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0" name="Google Shape;330;p22"/>
          <p:cNvCxnSpPr/>
          <p:nvPr/>
        </p:nvCxnSpPr>
        <p:spPr>
          <a:xfrm flipH="1" rot="10800000">
            <a:off x="3979478" y="3635998"/>
            <a:ext cx="2775300" cy="28200"/>
          </a:xfrm>
          <a:prstGeom prst="straightConnector1">
            <a:avLst/>
          </a:prstGeom>
          <a:noFill/>
          <a:ln cap="flat" cmpd="sng" w="9525">
            <a:solidFill>
              <a:schemeClr val="dk2"/>
            </a:solidFill>
            <a:prstDash val="solid"/>
            <a:round/>
            <a:headEnd len="med" w="med" type="none"/>
            <a:tailEnd len="med" w="med" type="triangle"/>
          </a:ln>
        </p:spPr>
      </p:cxnSp>
      <p:sp>
        <p:nvSpPr>
          <p:cNvPr id="331" name="Google Shape;331;p22"/>
          <p:cNvSpPr/>
          <p:nvPr/>
        </p:nvSpPr>
        <p:spPr>
          <a:xfrm>
            <a:off x="6657470" y="3664198"/>
            <a:ext cx="171000" cy="48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2" name="Google Shape;332;p22"/>
          <p:cNvCxnSpPr/>
          <p:nvPr/>
        </p:nvCxnSpPr>
        <p:spPr>
          <a:xfrm flipH="1">
            <a:off x="4005523" y="4147019"/>
            <a:ext cx="2733900" cy="28200"/>
          </a:xfrm>
          <a:prstGeom prst="straightConnector1">
            <a:avLst/>
          </a:prstGeom>
          <a:noFill/>
          <a:ln cap="flat" cmpd="sng" w="9525">
            <a:solidFill>
              <a:schemeClr val="dk2"/>
            </a:solidFill>
            <a:prstDash val="solid"/>
            <a:round/>
            <a:headEnd len="med" w="med" type="none"/>
            <a:tailEnd len="med" w="med" type="triangle"/>
          </a:ln>
        </p:spPr>
      </p:cxnSp>
      <p:sp>
        <p:nvSpPr>
          <p:cNvPr id="333" name="Google Shape;333;p22"/>
          <p:cNvSpPr/>
          <p:nvPr/>
        </p:nvSpPr>
        <p:spPr>
          <a:xfrm>
            <a:off x="3899302" y="4244770"/>
            <a:ext cx="171000" cy="48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txBox="1"/>
          <p:nvPr/>
        </p:nvSpPr>
        <p:spPr>
          <a:xfrm>
            <a:off x="964400" y="1260750"/>
            <a:ext cx="77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USER</a:t>
            </a:r>
            <a:endParaRPr>
              <a:latin typeface="Calibri"/>
              <a:ea typeface="Calibri"/>
              <a:cs typeface="Calibri"/>
              <a:sym typeface="Calibri"/>
            </a:endParaRPr>
          </a:p>
        </p:txBody>
      </p:sp>
      <p:sp>
        <p:nvSpPr>
          <p:cNvPr id="335" name="Google Shape;335;p22"/>
          <p:cNvSpPr txBox="1"/>
          <p:nvPr/>
        </p:nvSpPr>
        <p:spPr>
          <a:xfrm>
            <a:off x="3688545" y="1282060"/>
            <a:ext cx="8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ADMIN</a:t>
            </a:r>
            <a:endParaRPr>
              <a:latin typeface="Calibri"/>
              <a:ea typeface="Calibri"/>
              <a:cs typeface="Calibri"/>
              <a:sym typeface="Calibri"/>
            </a:endParaRPr>
          </a:p>
        </p:txBody>
      </p:sp>
      <p:sp>
        <p:nvSpPr>
          <p:cNvPr id="336" name="Google Shape;336;p22"/>
          <p:cNvSpPr txBox="1"/>
          <p:nvPr/>
        </p:nvSpPr>
        <p:spPr>
          <a:xfrm>
            <a:off x="6373697" y="1282060"/>
            <a:ext cx="93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SYSTEM</a:t>
            </a:r>
            <a:endParaRPr>
              <a:latin typeface="Calibri"/>
              <a:ea typeface="Calibri"/>
              <a:cs typeface="Calibri"/>
              <a:sym typeface="Calibri"/>
            </a:endParaRPr>
          </a:p>
        </p:txBody>
      </p:sp>
      <p:sp>
        <p:nvSpPr>
          <p:cNvPr id="337" name="Google Shape;337;p22"/>
          <p:cNvSpPr txBox="1"/>
          <p:nvPr/>
        </p:nvSpPr>
        <p:spPr>
          <a:xfrm>
            <a:off x="1878587" y="1744896"/>
            <a:ext cx="153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Preferences</a:t>
            </a:r>
            <a:endParaRPr sz="2000">
              <a:latin typeface="Calibri"/>
              <a:ea typeface="Calibri"/>
              <a:cs typeface="Calibri"/>
              <a:sym typeface="Calibri"/>
            </a:endParaRPr>
          </a:p>
        </p:txBody>
      </p:sp>
      <p:cxnSp>
        <p:nvCxnSpPr>
          <p:cNvPr id="338" name="Google Shape;338;p22"/>
          <p:cNvCxnSpPr/>
          <p:nvPr/>
        </p:nvCxnSpPr>
        <p:spPr>
          <a:xfrm flipH="1" rot="10800000">
            <a:off x="3979478" y="4658255"/>
            <a:ext cx="2775300" cy="28200"/>
          </a:xfrm>
          <a:prstGeom prst="straightConnector1">
            <a:avLst/>
          </a:prstGeom>
          <a:noFill/>
          <a:ln cap="flat" cmpd="sng" w="9525">
            <a:solidFill>
              <a:schemeClr val="dk2"/>
            </a:solidFill>
            <a:prstDash val="solid"/>
            <a:round/>
            <a:headEnd len="med" w="med" type="none"/>
            <a:tailEnd len="med" w="med" type="triangle"/>
          </a:ln>
        </p:spPr>
      </p:cxnSp>
      <p:sp>
        <p:nvSpPr>
          <p:cNvPr id="339" name="Google Shape;339;p22"/>
          <p:cNvSpPr/>
          <p:nvPr/>
        </p:nvSpPr>
        <p:spPr>
          <a:xfrm>
            <a:off x="6657470" y="4658147"/>
            <a:ext cx="171000" cy="48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0" name="Google Shape;340;p22"/>
          <p:cNvCxnSpPr/>
          <p:nvPr/>
        </p:nvCxnSpPr>
        <p:spPr>
          <a:xfrm flipH="1">
            <a:off x="4005523" y="5169275"/>
            <a:ext cx="2733900" cy="28200"/>
          </a:xfrm>
          <a:prstGeom prst="straightConnector1">
            <a:avLst/>
          </a:prstGeom>
          <a:noFill/>
          <a:ln cap="flat" cmpd="sng" w="9525">
            <a:solidFill>
              <a:schemeClr val="dk2"/>
            </a:solidFill>
            <a:prstDash val="solid"/>
            <a:round/>
            <a:headEnd len="med" w="med" type="none"/>
            <a:tailEnd len="med" w="med" type="triangle"/>
          </a:ln>
        </p:spPr>
      </p:cxnSp>
      <p:sp>
        <p:nvSpPr>
          <p:cNvPr id="341" name="Google Shape;341;p22"/>
          <p:cNvSpPr/>
          <p:nvPr/>
        </p:nvSpPr>
        <p:spPr>
          <a:xfrm>
            <a:off x="3899302" y="5267027"/>
            <a:ext cx="171000" cy="48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2" name="Google Shape;342;p22"/>
          <p:cNvCxnSpPr/>
          <p:nvPr/>
        </p:nvCxnSpPr>
        <p:spPr>
          <a:xfrm flipH="1" rot="10800000">
            <a:off x="3979478" y="5708819"/>
            <a:ext cx="2775300" cy="28200"/>
          </a:xfrm>
          <a:prstGeom prst="straightConnector1">
            <a:avLst/>
          </a:prstGeom>
          <a:noFill/>
          <a:ln cap="flat" cmpd="sng" w="9525">
            <a:solidFill>
              <a:schemeClr val="dk2"/>
            </a:solidFill>
            <a:prstDash val="solid"/>
            <a:round/>
            <a:headEnd len="med" w="med" type="none"/>
            <a:tailEnd len="med" w="med" type="triangle"/>
          </a:ln>
        </p:spPr>
      </p:cxnSp>
      <p:sp>
        <p:nvSpPr>
          <p:cNvPr id="343" name="Google Shape;343;p22"/>
          <p:cNvSpPr/>
          <p:nvPr/>
        </p:nvSpPr>
        <p:spPr>
          <a:xfrm>
            <a:off x="6657470" y="5778155"/>
            <a:ext cx="171000" cy="48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4" name="Google Shape;344;p22"/>
          <p:cNvCxnSpPr/>
          <p:nvPr/>
        </p:nvCxnSpPr>
        <p:spPr>
          <a:xfrm flipH="1">
            <a:off x="4013898" y="6302112"/>
            <a:ext cx="2790300" cy="19800"/>
          </a:xfrm>
          <a:prstGeom prst="straightConnector1">
            <a:avLst/>
          </a:prstGeom>
          <a:noFill/>
          <a:ln cap="flat" cmpd="sng" w="9525">
            <a:solidFill>
              <a:schemeClr val="dk2"/>
            </a:solidFill>
            <a:prstDash val="solid"/>
            <a:round/>
            <a:headEnd len="med" w="med" type="none"/>
            <a:tailEnd len="med" w="med" type="triangle"/>
          </a:ln>
        </p:spPr>
      </p:cxnSp>
      <p:sp>
        <p:nvSpPr>
          <p:cNvPr id="345" name="Google Shape;345;p22"/>
          <p:cNvSpPr/>
          <p:nvPr/>
        </p:nvSpPr>
        <p:spPr>
          <a:xfrm>
            <a:off x="3899302" y="6302112"/>
            <a:ext cx="171000" cy="48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txBox="1"/>
          <p:nvPr/>
        </p:nvSpPr>
        <p:spPr>
          <a:xfrm>
            <a:off x="4441671" y="2093812"/>
            <a:ext cx="1534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Collecting Data</a:t>
            </a:r>
            <a:endParaRPr sz="1100">
              <a:latin typeface="Calibri"/>
              <a:ea typeface="Calibri"/>
              <a:cs typeface="Calibri"/>
              <a:sym typeface="Calibri"/>
            </a:endParaRPr>
          </a:p>
        </p:txBody>
      </p:sp>
      <p:sp>
        <p:nvSpPr>
          <p:cNvPr id="347" name="Google Shape;347;p22"/>
          <p:cNvSpPr txBox="1"/>
          <p:nvPr/>
        </p:nvSpPr>
        <p:spPr>
          <a:xfrm>
            <a:off x="6828384" y="2597943"/>
            <a:ext cx="2092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Cleaning and Processing Data</a:t>
            </a:r>
            <a:endParaRPr sz="1100">
              <a:latin typeface="Calibri"/>
              <a:ea typeface="Calibri"/>
              <a:cs typeface="Calibri"/>
              <a:sym typeface="Calibri"/>
            </a:endParaRPr>
          </a:p>
        </p:txBody>
      </p:sp>
      <p:sp>
        <p:nvSpPr>
          <p:cNvPr id="348" name="Google Shape;348;p22"/>
          <p:cNvSpPr txBox="1"/>
          <p:nvPr/>
        </p:nvSpPr>
        <p:spPr>
          <a:xfrm>
            <a:off x="2250961" y="3117128"/>
            <a:ext cx="1918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Visualization and making interpretations</a:t>
            </a:r>
            <a:endParaRPr sz="1100">
              <a:latin typeface="Calibri"/>
              <a:ea typeface="Calibri"/>
              <a:cs typeface="Calibri"/>
              <a:sym typeface="Calibri"/>
            </a:endParaRPr>
          </a:p>
        </p:txBody>
      </p:sp>
      <p:sp>
        <p:nvSpPr>
          <p:cNvPr id="349" name="Google Shape;349;p22"/>
          <p:cNvSpPr txBox="1"/>
          <p:nvPr/>
        </p:nvSpPr>
        <p:spPr>
          <a:xfrm>
            <a:off x="6941178" y="3664198"/>
            <a:ext cx="1534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Running clustering algorithms</a:t>
            </a:r>
            <a:endParaRPr sz="1100">
              <a:latin typeface="Calibri"/>
              <a:ea typeface="Calibri"/>
              <a:cs typeface="Calibri"/>
              <a:sym typeface="Calibri"/>
            </a:endParaRPr>
          </a:p>
        </p:txBody>
      </p:sp>
      <p:sp>
        <p:nvSpPr>
          <p:cNvPr id="350" name="Google Shape;350;p22"/>
          <p:cNvSpPr txBox="1"/>
          <p:nvPr/>
        </p:nvSpPr>
        <p:spPr>
          <a:xfrm>
            <a:off x="2154337" y="4352276"/>
            <a:ext cx="1534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latin typeface="Calibri"/>
              <a:ea typeface="Calibri"/>
              <a:cs typeface="Calibri"/>
              <a:sym typeface="Calibri"/>
            </a:endParaRPr>
          </a:p>
        </p:txBody>
      </p:sp>
      <p:sp>
        <p:nvSpPr>
          <p:cNvPr id="351" name="Google Shape;351;p22"/>
          <p:cNvSpPr txBox="1"/>
          <p:nvPr/>
        </p:nvSpPr>
        <p:spPr>
          <a:xfrm>
            <a:off x="2471231" y="4192078"/>
            <a:ext cx="1534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get optimum value for k from the algorithm</a:t>
            </a:r>
            <a:endParaRPr sz="1100">
              <a:latin typeface="Calibri"/>
              <a:ea typeface="Calibri"/>
              <a:cs typeface="Calibri"/>
              <a:sym typeface="Calibri"/>
            </a:endParaRPr>
          </a:p>
        </p:txBody>
      </p:sp>
      <p:sp>
        <p:nvSpPr>
          <p:cNvPr id="352" name="Google Shape;352;p22"/>
          <p:cNvSpPr txBox="1"/>
          <p:nvPr/>
        </p:nvSpPr>
        <p:spPr>
          <a:xfrm>
            <a:off x="6941178" y="4644152"/>
            <a:ext cx="1534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use REST API to request locations</a:t>
            </a:r>
            <a:endParaRPr sz="1100">
              <a:latin typeface="Calibri"/>
              <a:ea typeface="Calibri"/>
              <a:cs typeface="Calibri"/>
              <a:sym typeface="Calibri"/>
            </a:endParaRPr>
          </a:p>
        </p:txBody>
      </p:sp>
      <p:sp>
        <p:nvSpPr>
          <p:cNvPr id="353" name="Google Shape;353;p22"/>
          <p:cNvSpPr txBox="1"/>
          <p:nvPr/>
        </p:nvSpPr>
        <p:spPr>
          <a:xfrm>
            <a:off x="2812000" y="5265489"/>
            <a:ext cx="1534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Check Accuracy</a:t>
            </a:r>
            <a:endParaRPr sz="1100">
              <a:latin typeface="Calibri"/>
              <a:ea typeface="Calibri"/>
              <a:cs typeface="Calibri"/>
              <a:sym typeface="Calibri"/>
            </a:endParaRPr>
          </a:p>
        </p:txBody>
      </p:sp>
      <p:sp>
        <p:nvSpPr>
          <p:cNvPr id="354" name="Google Shape;354;p22"/>
          <p:cNvSpPr txBox="1"/>
          <p:nvPr/>
        </p:nvSpPr>
        <p:spPr>
          <a:xfrm>
            <a:off x="6941178" y="5831908"/>
            <a:ext cx="1534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Generate Predictions</a:t>
            </a:r>
            <a:endParaRPr sz="1100">
              <a:latin typeface="Calibri"/>
              <a:ea typeface="Calibri"/>
              <a:cs typeface="Calibri"/>
              <a:sym typeface="Calibri"/>
            </a:endParaRPr>
          </a:p>
        </p:txBody>
      </p:sp>
      <p:sp>
        <p:nvSpPr>
          <p:cNvPr id="355" name="Google Shape;355;p22"/>
          <p:cNvSpPr txBox="1"/>
          <p:nvPr/>
        </p:nvSpPr>
        <p:spPr>
          <a:xfrm>
            <a:off x="4070201" y="6248147"/>
            <a:ext cx="1534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Plot and Display expected Outcome</a:t>
            </a:r>
            <a:endParaRPr sz="1100">
              <a:latin typeface="Calibri"/>
              <a:ea typeface="Calibri"/>
              <a:cs typeface="Calibri"/>
              <a:sym typeface="Calibri"/>
            </a:endParaRPr>
          </a:p>
        </p:txBody>
      </p:sp>
      <p:cxnSp>
        <p:nvCxnSpPr>
          <p:cNvPr id="356" name="Google Shape;356;p22"/>
          <p:cNvCxnSpPr/>
          <p:nvPr/>
        </p:nvCxnSpPr>
        <p:spPr>
          <a:xfrm rot="10800000">
            <a:off x="1237709" y="6519260"/>
            <a:ext cx="2792700" cy="12600"/>
          </a:xfrm>
          <a:prstGeom prst="straightConnector1">
            <a:avLst/>
          </a:prstGeom>
          <a:noFill/>
          <a:ln cap="flat" cmpd="sng" w="9525">
            <a:solidFill>
              <a:schemeClr val="dk2"/>
            </a:solidFill>
            <a:prstDash val="solid"/>
            <a:round/>
            <a:headEnd len="med" w="med" type="none"/>
            <a:tailEnd len="med" w="med" type="triangle"/>
          </a:ln>
        </p:spPr>
      </p:cxnSp>
      <p:sp>
        <p:nvSpPr>
          <p:cNvPr id="357" name="Google Shape;357;p22"/>
          <p:cNvSpPr/>
          <p:nvPr/>
        </p:nvSpPr>
        <p:spPr>
          <a:xfrm>
            <a:off x="964400" y="6422817"/>
            <a:ext cx="303600" cy="24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txBox="1"/>
          <p:nvPr/>
        </p:nvSpPr>
        <p:spPr>
          <a:xfrm>
            <a:off x="1392098" y="6034620"/>
            <a:ext cx="2092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Get appropriate accommodation suggestions</a:t>
            </a:r>
            <a:endParaRPr sz="11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3"/>
          <p:cNvSpPr txBox="1"/>
          <p:nvPr>
            <p:ph type="title"/>
          </p:nvPr>
        </p:nvSpPr>
        <p:spPr>
          <a:xfrm>
            <a:off x="0" y="365126"/>
            <a:ext cx="12192000" cy="948770"/>
          </a:xfrm>
          <a:prstGeom prst="rect">
            <a:avLst/>
          </a:prstGeom>
          <a:solidFill>
            <a:srgbClr val="8296B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4400"/>
              <a:buFont typeface="Calibri"/>
              <a:buNone/>
            </a:pPr>
            <a:r>
              <a:rPr b="1" lang="en-US">
                <a:solidFill>
                  <a:srgbClr val="323F4F"/>
                </a:solidFill>
              </a:rPr>
              <a:t>      Requirements and Feasibility</a:t>
            </a:r>
            <a:endParaRPr b="1">
              <a:solidFill>
                <a:srgbClr val="323F4F"/>
              </a:solidFill>
            </a:endParaRPr>
          </a:p>
        </p:txBody>
      </p:sp>
      <p:pic>
        <p:nvPicPr>
          <p:cNvPr descr="Document" id="364" name="Google Shape;364;p23"/>
          <p:cNvPicPr preferRelativeResize="0"/>
          <p:nvPr>
            <p:ph idx="1" type="body"/>
          </p:nvPr>
        </p:nvPicPr>
        <p:blipFill rotWithShape="1">
          <a:blip r:embed="rId3">
            <a:alphaModFix/>
          </a:blip>
          <a:srcRect b="0" l="0" r="0" t="0"/>
          <a:stretch/>
        </p:blipFill>
        <p:spPr>
          <a:xfrm>
            <a:off x="0" y="365126"/>
            <a:ext cx="829492" cy="859992"/>
          </a:xfrm>
          <a:prstGeom prst="rect">
            <a:avLst/>
          </a:prstGeom>
          <a:noFill/>
          <a:ln>
            <a:noFill/>
          </a:ln>
        </p:spPr>
      </p:pic>
      <p:sp>
        <p:nvSpPr>
          <p:cNvPr id="365" name="Google Shape;365;p23"/>
          <p:cNvSpPr txBox="1"/>
          <p:nvPr/>
        </p:nvSpPr>
        <p:spPr>
          <a:xfrm>
            <a:off x="417250" y="1802167"/>
            <a:ext cx="56787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 Hardware Interfaces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Not applicable. </a:t>
            </a:r>
            <a:endParaRPr sz="1800">
              <a:solidFill>
                <a:schemeClr val="dk1"/>
              </a:solidFill>
              <a:latin typeface="Calibri"/>
              <a:ea typeface="Calibri"/>
              <a:cs typeface="Calibri"/>
              <a:sym typeface="Calibri"/>
            </a:endParaRPr>
          </a:p>
        </p:txBody>
      </p:sp>
      <p:sp>
        <p:nvSpPr>
          <p:cNvPr id="366" name="Google Shape;366;p23"/>
          <p:cNvSpPr txBox="1"/>
          <p:nvPr/>
        </p:nvSpPr>
        <p:spPr>
          <a:xfrm>
            <a:off x="417249" y="2840854"/>
            <a:ext cx="5042517"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 System Specifications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IDE: Jupyter Notebook</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Dataset: Kaggle website</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Libraries used:</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Data Fetch: Pandas</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Data processing: Numpy</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Visulatization: Matplotlib/ Tabluae Desktop s/w</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Clustering Analysis: ScikitLearn</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Map Display: Folium</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4"/>
          <p:cNvSpPr txBox="1"/>
          <p:nvPr>
            <p:ph type="title"/>
          </p:nvPr>
        </p:nvSpPr>
        <p:spPr>
          <a:xfrm>
            <a:off x="0" y="365126"/>
            <a:ext cx="12192000" cy="948770"/>
          </a:xfrm>
          <a:prstGeom prst="rect">
            <a:avLst/>
          </a:prstGeom>
          <a:solidFill>
            <a:srgbClr val="8296B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4400"/>
              <a:buFont typeface="Calibri"/>
              <a:buNone/>
            </a:pPr>
            <a:r>
              <a:rPr b="1" lang="en-US">
                <a:solidFill>
                  <a:srgbClr val="323F4F"/>
                </a:solidFill>
              </a:rPr>
              <a:t>      Future Scope</a:t>
            </a:r>
            <a:endParaRPr b="1">
              <a:solidFill>
                <a:srgbClr val="323F4F"/>
              </a:solidFill>
            </a:endParaRPr>
          </a:p>
        </p:txBody>
      </p:sp>
      <p:pic>
        <p:nvPicPr>
          <p:cNvPr descr="Document" id="372" name="Google Shape;372;p24"/>
          <p:cNvPicPr preferRelativeResize="0"/>
          <p:nvPr>
            <p:ph idx="1" type="body"/>
          </p:nvPr>
        </p:nvPicPr>
        <p:blipFill rotWithShape="1">
          <a:blip r:embed="rId3">
            <a:alphaModFix/>
          </a:blip>
          <a:srcRect b="0" l="0" r="0" t="0"/>
          <a:stretch/>
        </p:blipFill>
        <p:spPr>
          <a:xfrm>
            <a:off x="0" y="365126"/>
            <a:ext cx="829492" cy="859992"/>
          </a:xfrm>
          <a:prstGeom prst="rect">
            <a:avLst/>
          </a:prstGeom>
          <a:noFill/>
          <a:ln>
            <a:noFill/>
          </a:ln>
        </p:spPr>
      </p:pic>
      <p:sp>
        <p:nvSpPr>
          <p:cNvPr id="373" name="Google Shape;373;p24"/>
          <p:cNvSpPr txBox="1"/>
          <p:nvPr/>
        </p:nvSpPr>
        <p:spPr>
          <a:xfrm>
            <a:off x="348250" y="1634125"/>
            <a:ext cx="11264700" cy="426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latin typeface="Calibri"/>
                <a:ea typeface="Calibri"/>
                <a:cs typeface="Calibri"/>
                <a:sym typeface="Calibri"/>
              </a:rPr>
              <a:t>Clustering Analysis</a:t>
            </a:r>
            <a:r>
              <a:rPr lang="en-US" sz="2000">
                <a:latin typeface="Calibri"/>
                <a:ea typeface="Calibri"/>
                <a:cs typeface="Calibri"/>
                <a:sym typeface="Calibri"/>
              </a:rPr>
              <a:t>: Market Research, Pattern Recognition, Image Processing.</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rPr b="1" lang="en-US" sz="2000">
                <a:latin typeface="Calibri"/>
                <a:ea typeface="Calibri"/>
                <a:cs typeface="Calibri"/>
                <a:sym typeface="Calibri"/>
              </a:rPr>
              <a:t>Exploratory Data Analysis: </a:t>
            </a:r>
            <a:r>
              <a:rPr lang="en-US" sz="2000">
                <a:latin typeface="Calibri"/>
                <a:ea typeface="Calibri"/>
                <a:cs typeface="Calibri"/>
                <a:sym typeface="Calibri"/>
              </a:rPr>
              <a:t>is used to perform initial investigation on data to derive predictions and information.</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rPr b="1" lang="en-US" sz="2200">
                <a:latin typeface="Calibri"/>
                <a:ea typeface="Calibri"/>
                <a:cs typeface="Calibri"/>
                <a:sym typeface="Calibri"/>
              </a:rPr>
              <a:t>In G</a:t>
            </a:r>
            <a:r>
              <a:rPr b="1" lang="en-US" sz="2200">
                <a:latin typeface="Calibri"/>
                <a:ea typeface="Calibri"/>
                <a:cs typeface="Calibri"/>
                <a:sym typeface="Calibri"/>
              </a:rPr>
              <a:t>eneral</a:t>
            </a:r>
            <a:r>
              <a:rPr b="1" lang="en-US" sz="2200">
                <a:latin typeface="Calibri"/>
                <a:ea typeface="Calibri"/>
                <a:cs typeface="Calibri"/>
                <a:sym typeface="Calibri"/>
              </a:rPr>
              <a:t>: </a:t>
            </a:r>
            <a:r>
              <a:rPr lang="en-US" sz="2000">
                <a:latin typeface="Calibri"/>
                <a:ea typeface="Calibri"/>
                <a:cs typeface="Calibri"/>
                <a:sym typeface="Calibri"/>
              </a:rPr>
              <a:t>Governments can use the same data work flow to predict appropriate accommodations for mass refugees in their countries.</a:t>
            </a:r>
            <a:endParaRPr sz="2000">
              <a:latin typeface="Calibri"/>
              <a:ea typeface="Calibri"/>
              <a:cs typeface="Calibri"/>
              <a:sym typeface="Calibri"/>
            </a:endParaRPr>
          </a:p>
          <a:p>
            <a:pPr indent="0" lvl="0" marL="0" rtl="0" algn="l">
              <a:spcBef>
                <a:spcPts val="0"/>
              </a:spcBef>
              <a:spcAft>
                <a:spcPts val="0"/>
              </a:spcAft>
              <a:buNone/>
            </a:pPr>
            <a:r>
              <a:t/>
            </a:r>
            <a:endParaRPr sz="20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rPr lang="en-US" sz="2000">
                <a:solidFill>
                  <a:srgbClr val="333333"/>
                </a:solidFill>
                <a:highlight>
                  <a:srgbClr val="FFFFFF"/>
                </a:highlight>
                <a:latin typeface="Calibri"/>
                <a:ea typeface="Calibri"/>
                <a:cs typeface="Calibri"/>
                <a:sym typeface="Calibri"/>
              </a:rPr>
              <a:t>Analytics will play an important role in data security. Analytics are already transforming differential privacy, intrusion detection, digital watermarking and malware countermeasures.</a:t>
            </a:r>
            <a:endParaRPr sz="20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5"/>
          <p:cNvSpPr txBox="1"/>
          <p:nvPr>
            <p:ph type="title"/>
          </p:nvPr>
        </p:nvSpPr>
        <p:spPr>
          <a:xfrm>
            <a:off x="0" y="365126"/>
            <a:ext cx="12192000" cy="948770"/>
          </a:xfrm>
          <a:prstGeom prst="rect">
            <a:avLst/>
          </a:prstGeom>
          <a:solidFill>
            <a:srgbClr val="8296B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4400"/>
              <a:buFont typeface="Calibri"/>
              <a:buNone/>
            </a:pPr>
            <a:r>
              <a:rPr b="1" lang="en-US">
                <a:solidFill>
                  <a:srgbClr val="323F4F"/>
                </a:solidFill>
              </a:rPr>
              <a:t>      1.Literature Survey</a:t>
            </a:r>
            <a:endParaRPr b="1">
              <a:solidFill>
                <a:srgbClr val="323F4F"/>
              </a:solidFill>
            </a:endParaRPr>
          </a:p>
        </p:txBody>
      </p:sp>
      <p:pic>
        <p:nvPicPr>
          <p:cNvPr descr="Document" id="379" name="Google Shape;379;p25"/>
          <p:cNvPicPr preferRelativeResize="0"/>
          <p:nvPr>
            <p:ph idx="1" type="body"/>
          </p:nvPr>
        </p:nvPicPr>
        <p:blipFill rotWithShape="1">
          <a:blip r:embed="rId3">
            <a:alphaModFix/>
          </a:blip>
          <a:srcRect b="0" l="0" r="0" t="0"/>
          <a:stretch/>
        </p:blipFill>
        <p:spPr>
          <a:xfrm>
            <a:off x="0" y="365126"/>
            <a:ext cx="829492" cy="859992"/>
          </a:xfrm>
          <a:prstGeom prst="rect">
            <a:avLst/>
          </a:prstGeom>
          <a:noFill/>
          <a:ln>
            <a:noFill/>
          </a:ln>
        </p:spPr>
      </p:pic>
      <p:graphicFrame>
        <p:nvGraphicFramePr>
          <p:cNvPr id="380" name="Google Shape;380;p25"/>
          <p:cNvGraphicFramePr/>
          <p:nvPr/>
        </p:nvGraphicFramePr>
        <p:xfrm>
          <a:off x="1872202" y="1571922"/>
          <a:ext cx="3000000" cy="3000000"/>
        </p:xfrm>
        <a:graphic>
          <a:graphicData uri="http://schemas.openxmlformats.org/drawingml/2006/table">
            <a:tbl>
              <a:tblPr bandRow="1" firstRow="1">
                <a:noFill/>
                <a:tableStyleId>{73FC8961-B83D-413D-94B2-E4F9116E0739}</a:tableStyleId>
              </a:tblPr>
              <a:tblGrid>
                <a:gridCol w="1625600"/>
                <a:gridCol w="1625600"/>
                <a:gridCol w="1625600"/>
                <a:gridCol w="1625600"/>
                <a:gridCol w="1625600"/>
              </a:tblGrid>
              <a:tr h="370850">
                <a:tc>
                  <a:txBody>
                    <a:bodyPr/>
                    <a:lstStyle/>
                    <a:p>
                      <a:pPr indent="0" lvl="0" marL="0" marR="0" rtl="0" algn="l">
                        <a:spcBef>
                          <a:spcPts val="0"/>
                        </a:spcBef>
                        <a:spcAft>
                          <a:spcPts val="0"/>
                        </a:spcAft>
                        <a:buNone/>
                      </a:pPr>
                      <a:r>
                        <a:rPr lang="en-US" sz="1800" u="none" cap="none" strike="noStrike"/>
                        <a:t>Paper</a:t>
                      </a:r>
                      <a:endParaRPr/>
                    </a:p>
                  </a:txBody>
                  <a:tcPr marT="45725" marB="45725" marR="91450" marL="91450"/>
                </a:tc>
                <a:tc>
                  <a:txBody>
                    <a:bodyPr/>
                    <a:lstStyle/>
                    <a:p>
                      <a:pPr indent="0" lvl="0" marL="0" marR="0" rtl="0" algn="l">
                        <a:spcBef>
                          <a:spcPts val="0"/>
                        </a:spcBef>
                        <a:spcAft>
                          <a:spcPts val="0"/>
                        </a:spcAft>
                        <a:buNone/>
                      </a:pPr>
                      <a:r>
                        <a:rPr lang="en-US" sz="1800"/>
                        <a:t>Author</a:t>
                      </a:r>
                      <a:endParaRPr/>
                    </a:p>
                  </a:txBody>
                  <a:tcPr marT="45725" marB="45725" marR="91450" marL="91450"/>
                </a:tc>
                <a:tc>
                  <a:txBody>
                    <a:bodyPr/>
                    <a:lstStyle/>
                    <a:p>
                      <a:pPr indent="0" lvl="0" marL="0" marR="0" rtl="0" algn="l">
                        <a:spcBef>
                          <a:spcPts val="0"/>
                        </a:spcBef>
                        <a:spcAft>
                          <a:spcPts val="0"/>
                        </a:spcAft>
                        <a:buNone/>
                      </a:pPr>
                      <a:r>
                        <a:rPr lang="en-US" sz="1800"/>
                        <a:t>Methodology</a:t>
                      </a:r>
                      <a:endParaRPr/>
                    </a:p>
                  </a:txBody>
                  <a:tcPr marT="45725" marB="45725" marR="91450" marL="91450"/>
                </a:tc>
                <a:tc>
                  <a:txBody>
                    <a:bodyPr/>
                    <a:lstStyle/>
                    <a:p>
                      <a:pPr indent="0" lvl="0" marL="0" marR="0" rtl="0" algn="l">
                        <a:spcBef>
                          <a:spcPts val="0"/>
                        </a:spcBef>
                        <a:spcAft>
                          <a:spcPts val="0"/>
                        </a:spcAft>
                        <a:buNone/>
                      </a:pPr>
                      <a:r>
                        <a:rPr lang="en-US" sz="1800"/>
                        <a:t>Drawback</a:t>
                      </a:r>
                      <a:endParaRPr/>
                    </a:p>
                  </a:txBody>
                  <a:tcPr marT="45725" marB="45725" marR="91450" marL="91450"/>
                </a:tc>
                <a:tc>
                  <a:txBody>
                    <a:bodyPr/>
                    <a:lstStyle/>
                    <a:p>
                      <a:pPr indent="0" lvl="0" marL="0" marR="0" rtl="0" algn="l">
                        <a:spcBef>
                          <a:spcPts val="0"/>
                        </a:spcBef>
                        <a:spcAft>
                          <a:spcPts val="0"/>
                        </a:spcAft>
                        <a:buNone/>
                      </a:pPr>
                      <a:r>
                        <a:rPr lang="en-US" sz="1800"/>
                        <a:t>Overcome</a:t>
                      </a:r>
                      <a:endParaRPr/>
                    </a:p>
                  </a:txBody>
                  <a:tcPr marT="45725" marB="45725" marR="91450" marL="91450"/>
                </a:tc>
              </a:tr>
              <a:tr h="370850">
                <a:tc>
                  <a:txBody>
                    <a:bodyPr/>
                    <a:lstStyle/>
                    <a:p>
                      <a:pPr indent="0" lvl="0" marL="0" marR="0" rtl="0" algn="l">
                        <a:spcBef>
                          <a:spcPts val="0"/>
                        </a:spcBef>
                        <a:spcAft>
                          <a:spcPts val="0"/>
                        </a:spcAft>
                        <a:buNone/>
                      </a:pPr>
                      <a:r>
                        <a:rPr lang="en-US" sz="1800"/>
                        <a:t>Improving Accuracy of Recommen der System by Item Clustering.</a:t>
                      </a:r>
                      <a:endParaRPr sz="1800"/>
                    </a:p>
                  </a:txBody>
                  <a:tcPr marT="45725" marB="45725" marR="91450" marL="91450"/>
                </a:tc>
                <a:tc>
                  <a:txBody>
                    <a:bodyPr/>
                    <a:lstStyle/>
                    <a:p>
                      <a:pPr indent="0" lvl="0" marL="0" marR="0" rtl="0" algn="l">
                        <a:spcBef>
                          <a:spcPts val="0"/>
                        </a:spcBef>
                        <a:spcAft>
                          <a:spcPts val="0"/>
                        </a:spcAft>
                        <a:buNone/>
                      </a:pPr>
                      <a:r>
                        <a:rPr lang="en-US" sz="1800"/>
                        <a:t>KhanhQuan Truong,Fuyuki Ishikawa, Shinichi Honiden</a:t>
                      </a:r>
                      <a:endParaRPr sz="1800"/>
                    </a:p>
                  </a:txBody>
                  <a:tcPr marT="45725" marB="45725" marR="91450" marL="91450"/>
                </a:tc>
                <a:tc>
                  <a:txBody>
                    <a:bodyPr/>
                    <a:lstStyle/>
                    <a:p>
                      <a:pPr indent="0" lvl="0" marL="0" marR="0" rtl="0" algn="l">
                        <a:spcBef>
                          <a:spcPts val="0"/>
                        </a:spcBef>
                        <a:spcAft>
                          <a:spcPts val="0"/>
                        </a:spcAft>
                        <a:buNone/>
                      </a:pPr>
                      <a:r>
                        <a:rPr lang="en-US" sz="1800"/>
                        <a:t>In this paper, Recommender System (RS) predicts user's preference , and then recommends highly-predicted items to user.</a:t>
                      </a:r>
                      <a:endParaRPr sz="1800"/>
                    </a:p>
                  </a:txBody>
                  <a:tcPr marT="45725" marB="45725" marR="91450" marL="91450"/>
                </a:tc>
                <a:tc>
                  <a:txBody>
                    <a:bodyPr/>
                    <a:lstStyle/>
                    <a:p>
                      <a:pPr indent="0" lvl="0" marL="0" marR="0" rtl="0" algn="l">
                        <a:spcBef>
                          <a:spcPts val="0"/>
                        </a:spcBef>
                        <a:spcAft>
                          <a:spcPts val="0"/>
                        </a:spcAft>
                        <a:buNone/>
                      </a:pPr>
                      <a:r>
                        <a:rPr lang="en-US" sz="1800"/>
                        <a:t>The number of attributes is often very large and so is the diversity amongst them, users who have similar preference in one category may have totally different judgement on attributes of another kind.</a:t>
                      </a:r>
                      <a:endParaRPr sz="1800"/>
                    </a:p>
                  </a:txBody>
                  <a:tcPr marT="45725" marB="45725" marR="91450" marL="91450"/>
                </a:tc>
                <a:tc>
                  <a:txBody>
                    <a:bodyPr/>
                    <a:lstStyle/>
                    <a:p>
                      <a:pPr indent="0" lvl="0" marL="0" marR="0" rtl="0" algn="l">
                        <a:spcBef>
                          <a:spcPts val="0"/>
                        </a:spcBef>
                        <a:spcAft>
                          <a:spcPts val="0"/>
                        </a:spcAft>
                        <a:buNone/>
                      </a:pPr>
                      <a:r>
                        <a:rPr lang="en-US" sz="1800"/>
                        <a:t>We propose a method to cluster attributes, so that inside a cluster, similarity between users does not change significantly from one attribute to another .</a:t>
                      </a:r>
                      <a:endParaRPr sz="1800"/>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6"/>
          <p:cNvSpPr txBox="1"/>
          <p:nvPr>
            <p:ph type="title"/>
          </p:nvPr>
        </p:nvSpPr>
        <p:spPr>
          <a:xfrm>
            <a:off x="0" y="365126"/>
            <a:ext cx="12192000" cy="948770"/>
          </a:xfrm>
          <a:prstGeom prst="rect">
            <a:avLst/>
          </a:prstGeom>
          <a:solidFill>
            <a:srgbClr val="8296B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4400"/>
              <a:buFont typeface="Calibri"/>
              <a:buNone/>
            </a:pPr>
            <a:r>
              <a:rPr b="1" lang="en-US">
                <a:solidFill>
                  <a:srgbClr val="323F4F"/>
                </a:solidFill>
              </a:rPr>
              <a:t>      2.Literature Survey</a:t>
            </a:r>
            <a:endParaRPr b="1">
              <a:solidFill>
                <a:srgbClr val="323F4F"/>
              </a:solidFill>
            </a:endParaRPr>
          </a:p>
        </p:txBody>
      </p:sp>
      <p:pic>
        <p:nvPicPr>
          <p:cNvPr descr="Document" id="386" name="Google Shape;386;p26"/>
          <p:cNvPicPr preferRelativeResize="0"/>
          <p:nvPr>
            <p:ph idx="1" type="body"/>
          </p:nvPr>
        </p:nvPicPr>
        <p:blipFill rotWithShape="1">
          <a:blip r:embed="rId3">
            <a:alphaModFix/>
          </a:blip>
          <a:srcRect b="0" l="0" r="0" t="0"/>
          <a:stretch/>
        </p:blipFill>
        <p:spPr>
          <a:xfrm>
            <a:off x="0" y="365126"/>
            <a:ext cx="829492" cy="859992"/>
          </a:xfrm>
          <a:prstGeom prst="rect">
            <a:avLst/>
          </a:prstGeom>
          <a:noFill/>
          <a:ln>
            <a:noFill/>
          </a:ln>
        </p:spPr>
      </p:pic>
      <p:graphicFrame>
        <p:nvGraphicFramePr>
          <p:cNvPr id="387" name="Google Shape;387;p26"/>
          <p:cNvGraphicFramePr/>
          <p:nvPr/>
        </p:nvGraphicFramePr>
        <p:xfrm>
          <a:off x="1872202" y="1571922"/>
          <a:ext cx="3000000" cy="3000000"/>
        </p:xfrm>
        <a:graphic>
          <a:graphicData uri="http://schemas.openxmlformats.org/drawingml/2006/table">
            <a:tbl>
              <a:tblPr bandRow="1" firstRow="1">
                <a:noFill/>
                <a:tableStyleId>{73FC8961-B83D-413D-94B2-E4F9116E0739}</a:tableStyleId>
              </a:tblPr>
              <a:tblGrid>
                <a:gridCol w="1625600"/>
                <a:gridCol w="1625600"/>
                <a:gridCol w="1625600"/>
                <a:gridCol w="1625600"/>
                <a:gridCol w="1625600"/>
              </a:tblGrid>
              <a:tr h="370850">
                <a:tc>
                  <a:txBody>
                    <a:bodyPr/>
                    <a:lstStyle/>
                    <a:p>
                      <a:pPr indent="0" lvl="0" marL="0" marR="0" rtl="0" algn="l">
                        <a:spcBef>
                          <a:spcPts val="0"/>
                        </a:spcBef>
                        <a:spcAft>
                          <a:spcPts val="0"/>
                        </a:spcAft>
                        <a:buNone/>
                      </a:pPr>
                      <a:r>
                        <a:rPr lang="en-US" sz="1800"/>
                        <a:t>Paper</a:t>
                      </a:r>
                      <a:endParaRPr/>
                    </a:p>
                  </a:txBody>
                  <a:tcPr marT="45725" marB="45725" marR="91450" marL="91450"/>
                </a:tc>
                <a:tc>
                  <a:txBody>
                    <a:bodyPr/>
                    <a:lstStyle/>
                    <a:p>
                      <a:pPr indent="0" lvl="0" marL="0" marR="0" rtl="0" algn="l">
                        <a:spcBef>
                          <a:spcPts val="0"/>
                        </a:spcBef>
                        <a:spcAft>
                          <a:spcPts val="0"/>
                        </a:spcAft>
                        <a:buNone/>
                      </a:pPr>
                      <a:r>
                        <a:rPr lang="en-US" sz="1800"/>
                        <a:t>Author</a:t>
                      </a:r>
                      <a:endParaRPr/>
                    </a:p>
                  </a:txBody>
                  <a:tcPr marT="45725" marB="45725" marR="91450" marL="91450"/>
                </a:tc>
                <a:tc>
                  <a:txBody>
                    <a:bodyPr/>
                    <a:lstStyle/>
                    <a:p>
                      <a:pPr indent="0" lvl="0" marL="0" marR="0" rtl="0" algn="l">
                        <a:spcBef>
                          <a:spcPts val="0"/>
                        </a:spcBef>
                        <a:spcAft>
                          <a:spcPts val="0"/>
                        </a:spcAft>
                        <a:buNone/>
                      </a:pPr>
                      <a:r>
                        <a:rPr lang="en-US" sz="1800"/>
                        <a:t>Methodology</a:t>
                      </a:r>
                      <a:endParaRPr/>
                    </a:p>
                  </a:txBody>
                  <a:tcPr marT="45725" marB="45725" marR="91450" marL="91450"/>
                </a:tc>
                <a:tc>
                  <a:txBody>
                    <a:bodyPr/>
                    <a:lstStyle/>
                    <a:p>
                      <a:pPr indent="0" lvl="0" marL="0" marR="0" rtl="0" algn="l">
                        <a:spcBef>
                          <a:spcPts val="0"/>
                        </a:spcBef>
                        <a:spcAft>
                          <a:spcPts val="0"/>
                        </a:spcAft>
                        <a:buNone/>
                      </a:pPr>
                      <a:r>
                        <a:rPr lang="en-US" sz="1800"/>
                        <a:t>Drawback</a:t>
                      </a:r>
                      <a:endParaRPr/>
                    </a:p>
                  </a:txBody>
                  <a:tcPr marT="45725" marB="45725" marR="91450" marL="91450"/>
                </a:tc>
                <a:tc>
                  <a:txBody>
                    <a:bodyPr/>
                    <a:lstStyle/>
                    <a:p>
                      <a:pPr indent="0" lvl="0" marL="0" marR="0" rtl="0" algn="l">
                        <a:spcBef>
                          <a:spcPts val="0"/>
                        </a:spcBef>
                        <a:spcAft>
                          <a:spcPts val="0"/>
                        </a:spcAft>
                        <a:buNone/>
                      </a:pPr>
                      <a:r>
                        <a:rPr lang="en-US" sz="1800"/>
                        <a:t>Overcome</a:t>
                      </a:r>
                      <a:endParaRPr/>
                    </a:p>
                  </a:txBody>
                  <a:tcPr marT="45725" marB="45725" marR="91450" marL="91450"/>
                </a:tc>
              </a:tr>
              <a:tr h="370850">
                <a:tc>
                  <a:txBody>
                    <a:bodyPr/>
                    <a:lstStyle/>
                    <a:p>
                      <a:pPr indent="0" lvl="0" marL="0" marR="0" rtl="0" algn="l">
                        <a:spcBef>
                          <a:spcPts val="0"/>
                        </a:spcBef>
                        <a:spcAft>
                          <a:spcPts val="0"/>
                        </a:spcAft>
                        <a:buNone/>
                      </a:pPr>
                      <a:r>
                        <a:rPr lang="en-US" sz="1800"/>
                        <a:t>Recommend er Systems: Algorithms, Evaluation and Limitations.</a:t>
                      </a:r>
                      <a:endParaRPr sz="1800"/>
                    </a:p>
                  </a:txBody>
                  <a:tcPr marT="45725" marB="45725" marR="91450" marL="91450"/>
                </a:tc>
                <a:tc>
                  <a:txBody>
                    <a:bodyPr/>
                    <a:lstStyle/>
                    <a:p>
                      <a:pPr indent="0" lvl="0" marL="0" marR="0" rtl="0" algn="l">
                        <a:spcBef>
                          <a:spcPts val="0"/>
                        </a:spcBef>
                        <a:spcAft>
                          <a:spcPts val="0"/>
                        </a:spcAft>
                        <a:buNone/>
                      </a:pPr>
                      <a:r>
                        <a:rPr lang="en-US" sz="1800"/>
                        <a:t>Mubaraka Sani Ibrahim and Charles Isah Saidu</a:t>
                      </a:r>
                      <a:endParaRPr sz="1800"/>
                    </a:p>
                  </a:txBody>
                  <a:tcPr marT="45725" marB="45725" marR="91450" marL="91450"/>
                </a:tc>
                <a:tc>
                  <a:txBody>
                    <a:bodyPr/>
                    <a:lstStyle/>
                    <a:p>
                      <a:pPr indent="0" lvl="0" marL="0" marR="0" rtl="0" algn="l">
                        <a:spcBef>
                          <a:spcPts val="0"/>
                        </a:spcBef>
                        <a:spcAft>
                          <a:spcPts val="0"/>
                        </a:spcAft>
                        <a:buNone/>
                      </a:pPr>
                      <a:r>
                        <a:rPr lang="en-US" sz="1800"/>
                        <a:t>This paper also discusses the state of art machine learning based recommendatio n models including Clustering models and Bayesian Classi fiers. Further, we discuss the widespread ap plication of recommender systems.</a:t>
                      </a:r>
                      <a:endParaRPr sz="1800"/>
                    </a:p>
                  </a:txBody>
                  <a:tcPr marT="45725" marB="45725" marR="91450" marL="91450"/>
                </a:tc>
                <a:tc>
                  <a:txBody>
                    <a:bodyPr/>
                    <a:lstStyle/>
                    <a:p>
                      <a:pPr indent="0" lvl="0" marL="0" marR="0" rtl="0" algn="l">
                        <a:spcBef>
                          <a:spcPts val="0"/>
                        </a:spcBef>
                        <a:spcAft>
                          <a:spcPts val="0"/>
                        </a:spcAft>
                        <a:buNone/>
                      </a:pPr>
                      <a:r>
                        <a:rPr lang="en-US" sz="1800"/>
                        <a:t>It may provide inaccurate results if data entered incorrectly. Since the feature representatio n of the attributess are handengineered to some extent, many technique requires a lot of domain knowledge.</a:t>
                      </a:r>
                      <a:endParaRPr sz="1800"/>
                    </a:p>
                  </a:txBody>
                  <a:tcPr marT="45725" marB="45725" marR="91450" marL="91450"/>
                </a:tc>
                <a:tc>
                  <a:txBody>
                    <a:bodyPr/>
                    <a:lstStyle/>
                    <a:p>
                      <a:pPr indent="0" lvl="0" marL="0" marR="0" rtl="0" algn="l">
                        <a:spcBef>
                          <a:spcPts val="0"/>
                        </a:spcBef>
                        <a:spcAft>
                          <a:spcPts val="0"/>
                        </a:spcAft>
                        <a:buNone/>
                      </a:pPr>
                      <a:r>
                        <a:rPr lang="en-US" sz="1800"/>
                        <a:t>Good Knowledge of model can capture the specific interests, and can recommend niche items that very few other users are interested in. </a:t>
                      </a:r>
                      <a:endParaRPr sz="1800"/>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7"/>
          <p:cNvSpPr txBox="1"/>
          <p:nvPr>
            <p:ph type="title"/>
          </p:nvPr>
        </p:nvSpPr>
        <p:spPr>
          <a:xfrm>
            <a:off x="0" y="365126"/>
            <a:ext cx="12192000" cy="948770"/>
          </a:xfrm>
          <a:prstGeom prst="rect">
            <a:avLst/>
          </a:prstGeom>
          <a:solidFill>
            <a:srgbClr val="8296B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4400"/>
              <a:buFont typeface="Calibri"/>
              <a:buNone/>
            </a:pPr>
            <a:r>
              <a:rPr b="1" lang="en-US">
                <a:solidFill>
                  <a:srgbClr val="323F4F"/>
                </a:solidFill>
              </a:rPr>
              <a:t>      3.Literature Survey</a:t>
            </a:r>
            <a:endParaRPr b="1">
              <a:solidFill>
                <a:srgbClr val="323F4F"/>
              </a:solidFill>
            </a:endParaRPr>
          </a:p>
        </p:txBody>
      </p:sp>
      <p:pic>
        <p:nvPicPr>
          <p:cNvPr descr="Document" id="393" name="Google Shape;393;p27"/>
          <p:cNvPicPr preferRelativeResize="0"/>
          <p:nvPr>
            <p:ph idx="1" type="body"/>
          </p:nvPr>
        </p:nvPicPr>
        <p:blipFill rotWithShape="1">
          <a:blip r:embed="rId3">
            <a:alphaModFix/>
          </a:blip>
          <a:srcRect b="0" l="0" r="0" t="0"/>
          <a:stretch/>
        </p:blipFill>
        <p:spPr>
          <a:xfrm>
            <a:off x="0" y="365126"/>
            <a:ext cx="829492" cy="859992"/>
          </a:xfrm>
          <a:prstGeom prst="rect">
            <a:avLst/>
          </a:prstGeom>
          <a:noFill/>
          <a:ln>
            <a:noFill/>
          </a:ln>
        </p:spPr>
      </p:pic>
      <p:graphicFrame>
        <p:nvGraphicFramePr>
          <p:cNvPr id="394" name="Google Shape;394;p27"/>
          <p:cNvGraphicFramePr/>
          <p:nvPr/>
        </p:nvGraphicFramePr>
        <p:xfrm>
          <a:off x="1828800" y="1571921"/>
          <a:ext cx="3000000" cy="3000000"/>
        </p:xfrm>
        <a:graphic>
          <a:graphicData uri="http://schemas.openxmlformats.org/drawingml/2006/table">
            <a:tbl>
              <a:tblPr bandRow="1" firstRow="1">
                <a:noFill/>
                <a:tableStyleId>{73FC8961-B83D-413D-94B2-E4F9116E0739}</a:tableStyleId>
              </a:tblPr>
              <a:tblGrid>
                <a:gridCol w="1635275"/>
                <a:gridCol w="1635275"/>
                <a:gridCol w="1635275"/>
                <a:gridCol w="1635275"/>
                <a:gridCol w="1635275"/>
              </a:tblGrid>
              <a:tr h="437600">
                <a:tc>
                  <a:txBody>
                    <a:bodyPr/>
                    <a:lstStyle/>
                    <a:p>
                      <a:pPr indent="0" lvl="0" marL="0" marR="0" rtl="0" algn="l">
                        <a:spcBef>
                          <a:spcPts val="0"/>
                        </a:spcBef>
                        <a:spcAft>
                          <a:spcPts val="0"/>
                        </a:spcAft>
                        <a:buNone/>
                      </a:pPr>
                      <a:r>
                        <a:rPr lang="en-US" sz="1800"/>
                        <a:t>Paper</a:t>
                      </a:r>
                      <a:endParaRPr/>
                    </a:p>
                  </a:txBody>
                  <a:tcPr marT="45725" marB="45725" marR="91450" marL="91450"/>
                </a:tc>
                <a:tc>
                  <a:txBody>
                    <a:bodyPr/>
                    <a:lstStyle/>
                    <a:p>
                      <a:pPr indent="0" lvl="0" marL="0" marR="0" rtl="0" algn="l">
                        <a:spcBef>
                          <a:spcPts val="0"/>
                        </a:spcBef>
                        <a:spcAft>
                          <a:spcPts val="0"/>
                        </a:spcAft>
                        <a:buNone/>
                      </a:pPr>
                      <a:r>
                        <a:rPr lang="en-US" sz="1800"/>
                        <a:t>Author</a:t>
                      </a:r>
                      <a:endParaRPr/>
                    </a:p>
                  </a:txBody>
                  <a:tcPr marT="45725" marB="45725" marR="91450" marL="91450"/>
                </a:tc>
                <a:tc>
                  <a:txBody>
                    <a:bodyPr/>
                    <a:lstStyle/>
                    <a:p>
                      <a:pPr indent="0" lvl="0" marL="0" marR="0" rtl="0" algn="l">
                        <a:spcBef>
                          <a:spcPts val="0"/>
                        </a:spcBef>
                        <a:spcAft>
                          <a:spcPts val="0"/>
                        </a:spcAft>
                        <a:buNone/>
                      </a:pPr>
                      <a:r>
                        <a:rPr lang="en-US" sz="1800"/>
                        <a:t>Methodology</a:t>
                      </a:r>
                      <a:endParaRPr/>
                    </a:p>
                  </a:txBody>
                  <a:tcPr marT="45725" marB="45725" marR="91450" marL="91450"/>
                </a:tc>
                <a:tc>
                  <a:txBody>
                    <a:bodyPr/>
                    <a:lstStyle/>
                    <a:p>
                      <a:pPr indent="0" lvl="0" marL="0" marR="0" rtl="0" algn="l">
                        <a:spcBef>
                          <a:spcPts val="0"/>
                        </a:spcBef>
                        <a:spcAft>
                          <a:spcPts val="0"/>
                        </a:spcAft>
                        <a:buNone/>
                      </a:pPr>
                      <a:r>
                        <a:rPr lang="en-US" sz="1800"/>
                        <a:t>Drawback</a:t>
                      </a:r>
                      <a:endParaRPr/>
                    </a:p>
                  </a:txBody>
                  <a:tcPr marT="45725" marB="45725" marR="91450" marL="91450"/>
                </a:tc>
                <a:tc>
                  <a:txBody>
                    <a:bodyPr/>
                    <a:lstStyle/>
                    <a:p>
                      <a:pPr indent="0" lvl="0" marL="0" marR="0" rtl="0" algn="l">
                        <a:spcBef>
                          <a:spcPts val="0"/>
                        </a:spcBef>
                        <a:spcAft>
                          <a:spcPts val="0"/>
                        </a:spcAft>
                        <a:buNone/>
                      </a:pPr>
                      <a:r>
                        <a:rPr lang="en-US" sz="1800"/>
                        <a:t>Overcome</a:t>
                      </a:r>
                      <a:endParaRPr/>
                    </a:p>
                  </a:txBody>
                  <a:tcPr marT="45725" marB="45725" marR="91450" marL="91450"/>
                </a:tc>
              </a:tr>
              <a:tr h="4639850">
                <a:tc>
                  <a:txBody>
                    <a:bodyPr/>
                    <a:lstStyle/>
                    <a:p>
                      <a:pPr indent="0" lvl="0" marL="0" marR="0" rtl="0" algn="l">
                        <a:spcBef>
                          <a:spcPts val="0"/>
                        </a:spcBef>
                        <a:spcAft>
                          <a:spcPts val="0"/>
                        </a:spcAft>
                        <a:buNone/>
                      </a:pPr>
                      <a:r>
                        <a:rPr lang="en-US" sz="1800"/>
                        <a:t>Point-of-interest lists and their potential in </a:t>
                      </a:r>
                      <a:endParaRPr/>
                    </a:p>
                    <a:p>
                      <a:pPr indent="0" lvl="0" marL="0" marR="0" rtl="0" algn="l">
                        <a:spcBef>
                          <a:spcPts val="0"/>
                        </a:spcBef>
                        <a:spcAft>
                          <a:spcPts val="0"/>
                        </a:spcAft>
                        <a:buNone/>
                      </a:pPr>
                      <a:r>
                        <a:rPr lang="en-US" sz="1800"/>
                        <a:t>Recommendati-on systems</a:t>
                      </a:r>
                      <a:endParaRPr sz="1800"/>
                    </a:p>
                  </a:txBody>
                  <a:tcPr marT="45725" marB="45725" marR="91450" marL="91450"/>
                </a:tc>
                <a:tc>
                  <a:txBody>
                    <a:bodyPr/>
                    <a:lstStyle/>
                    <a:p>
                      <a:pPr indent="0" lvl="0" marL="0" marR="0" rtl="0" algn="l">
                        <a:spcBef>
                          <a:spcPts val="0"/>
                        </a:spcBef>
                        <a:spcAft>
                          <a:spcPts val="0"/>
                        </a:spcAft>
                        <a:buNone/>
                      </a:pPr>
                      <a:r>
                        <a:rPr lang="en-US" sz="1800"/>
                        <a:t>Stamatelato s,G., Drosatos,G., Gyftopoulo s, S. et al.</a:t>
                      </a:r>
                      <a:endParaRPr sz="1800"/>
                    </a:p>
                  </a:txBody>
                  <a:tcPr marT="45725" marB="45725" marR="91450" marL="91450"/>
                </a:tc>
                <a:tc>
                  <a:txBody>
                    <a:bodyPr/>
                    <a:lstStyle/>
                    <a:p>
                      <a:pPr indent="0" lvl="0" marL="0" marR="0" rtl="0" algn="l">
                        <a:spcBef>
                          <a:spcPts val="0"/>
                        </a:spcBef>
                        <a:spcAft>
                          <a:spcPts val="0"/>
                        </a:spcAft>
                        <a:buNone/>
                      </a:pPr>
                      <a:r>
                        <a:rPr lang="en-US" sz="1800"/>
                        <a:t>This paper proposes a new idea on personalized interest based recommender system which is based on lists of end user point of interests. </a:t>
                      </a:r>
                      <a:endParaRPr sz="1800"/>
                    </a:p>
                  </a:txBody>
                  <a:tcPr marT="45725" marB="45725" marR="91450" marL="91450"/>
                </a:tc>
                <a:tc>
                  <a:txBody>
                    <a:bodyPr/>
                    <a:lstStyle/>
                    <a:p>
                      <a:pPr indent="0" lvl="0" marL="0" marR="0" rtl="0" algn="l">
                        <a:spcBef>
                          <a:spcPts val="0"/>
                        </a:spcBef>
                        <a:spcAft>
                          <a:spcPts val="0"/>
                        </a:spcAft>
                        <a:buNone/>
                      </a:pPr>
                      <a:r>
                        <a:rPr lang="en-US" sz="1800"/>
                        <a:t>The model can only make recommendat ions based on existing interests of the user. In other words, the model has limited ability to expand on the users' existing interests. </a:t>
                      </a:r>
                      <a:endParaRPr sz="1800"/>
                    </a:p>
                  </a:txBody>
                  <a:tcPr marT="45725" marB="45725" marR="91450" marL="91450"/>
                </a:tc>
                <a:tc>
                  <a:txBody>
                    <a:bodyPr/>
                    <a:lstStyle/>
                    <a:p>
                      <a:pPr indent="0" lvl="0" marL="0" marR="0" rtl="0" algn="l">
                        <a:spcBef>
                          <a:spcPts val="0"/>
                        </a:spcBef>
                        <a:spcAft>
                          <a:spcPts val="0"/>
                        </a:spcAft>
                        <a:buNone/>
                      </a:pPr>
                      <a:r>
                        <a:rPr lang="en-US" sz="1800"/>
                        <a:t>Recommend new experiences and attributes to attracts the end users interest .</a:t>
                      </a:r>
                      <a:endParaRPr sz="1800"/>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8"/>
          <p:cNvSpPr txBox="1"/>
          <p:nvPr>
            <p:ph type="title"/>
          </p:nvPr>
        </p:nvSpPr>
        <p:spPr>
          <a:xfrm>
            <a:off x="0" y="365126"/>
            <a:ext cx="12192000" cy="948770"/>
          </a:xfrm>
          <a:prstGeom prst="rect">
            <a:avLst/>
          </a:prstGeom>
          <a:solidFill>
            <a:srgbClr val="8296B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4400"/>
              <a:buFont typeface="Calibri"/>
              <a:buNone/>
            </a:pPr>
            <a:r>
              <a:rPr b="1" lang="en-US">
                <a:solidFill>
                  <a:srgbClr val="323F4F"/>
                </a:solidFill>
              </a:rPr>
              <a:t>      Conclusion</a:t>
            </a:r>
            <a:endParaRPr b="1">
              <a:solidFill>
                <a:srgbClr val="323F4F"/>
              </a:solidFill>
            </a:endParaRPr>
          </a:p>
        </p:txBody>
      </p:sp>
      <p:pic>
        <p:nvPicPr>
          <p:cNvPr descr="Document" id="400" name="Google Shape;400;p28"/>
          <p:cNvPicPr preferRelativeResize="0"/>
          <p:nvPr>
            <p:ph idx="1" type="body"/>
          </p:nvPr>
        </p:nvPicPr>
        <p:blipFill rotWithShape="1">
          <a:blip r:embed="rId3">
            <a:alphaModFix/>
          </a:blip>
          <a:srcRect b="0" l="0" r="0" t="0"/>
          <a:stretch/>
        </p:blipFill>
        <p:spPr>
          <a:xfrm>
            <a:off x="0" y="365126"/>
            <a:ext cx="829492" cy="859992"/>
          </a:xfrm>
          <a:prstGeom prst="rect">
            <a:avLst/>
          </a:prstGeom>
          <a:noFill/>
          <a:ln>
            <a:noFill/>
          </a:ln>
        </p:spPr>
      </p:pic>
      <p:sp>
        <p:nvSpPr>
          <p:cNvPr id="401" name="Google Shape;401;p28"/>
          <p:cNvSpPr txBox="1"/>
          <p:nvPr/>
        </p:nvSpPr>
        <p:spPr>
          <a:xfrm>
            <a:off x="159798" y="1677880"/>
            <a:ext cx="7084381"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Recommender structures are proving to be a useful device for addressing a part of the records overload phenomenon from the internet. Its evolution has followed the evolution of the internet. The primary technology of recommender system used conventional websites to gather information from the following sources: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 content material-primarily based records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(b)demographic statistics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 memory-primarily based information.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Latest research shows the use of Clustering Analysis in developing of more accurate recommender system. These types of methods are commonly used in e-commerce business.</a:t>
            </a:r>
            <a:endParaRPr sz="1800">
              <a:solidFill>
                <a:schemeClr val="dk1"/>
              </a:solidFill>
              <a:latin typeface="Calibri"/>
              <a:ea typeface="Calibri"/>
              <a:cs typeface="Calibri"/>
              <a:sym typeface="Calibri"/>
            </a:endParaRPr>
          </a:p>
        </p:txBody>
      </p:sp>
      <p:pic>
        <p:nvPicPr>
          <p:cNvPr descr="Customer review" id="402" name="Google Shape;402;p28"/>
          <p:cNvPicPr preferRelativeResize="0"/>
          <p:nvPr/>
        </p:nvPicPr>
        <p:blipFill rotWithShape="1">
          <a:blip r:embed="rId4">
            <a:alphaModFix/>
          </a:blip>
          <a:srcRect b="0" l="0" r="0" t="0"/>
          <a:stretch/>
        </p:blipFill>
        <p:spPr>
          <a:xfrm>
            <a:off x="159798" y="1589102"/>
            <a:ext cx="457200" cy="457200"/>
          </a:xfrm>
          <a:prstGeom prst="rect">
            <a:avLst/>
          </a:prstGeom>
          <a:noFill/>
          <a:ln>
            <a:noFill/>
          </a:ln>
        </p:spPr>
      </p:pic>
      <p:pic>
        <p:nvPicPr>
          <p:cNvPr id="403" name="Google Shape;403;p28"/>
          <p:cNvPicPr preferRelativeResize="0"/>
          <p:nvPr/>
        </p:nvPicPr>
        <p:blipFill rotWithShape="1">
          <a:blip r:embed="rId5">
            <a:alphaModFix/>
          </a:blip>
          <a:srcRect b="0" l="0" r="0" t="0"/>
          <a:stretch/>
        </p:blipFill>
        <p:spPr>
          <a:xfrm>
            <a:off x="7244179" y="2046302"/>
            <a:ext cx="4837125" cy="32802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9"/>
          <p:cNvSpPr txBox="1"/>
          <p:nvPr>
            <p:ph type="title"/>
          </p:nvPr>
        </p:nvSpPr>
        <p:spPr>
          <a:xfrm>
            <a:off x="0" y="365126"/>
            <a:ext cx="12192000" cy="948770"/>
          </a:xfrm>
          <a:prstGeom prst="rect">
            <a:avLst/>
          </a:prstGeom>
          <a:solidFill>
            <a:srgbClr val="8296B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4400"/>
              <a:buFont typeface="Calibri"/>
              <a:buNone/>
            </a:pPr>
            <a:r>
              <a:rPr b="1" lang="en-US">
                <a:solidFill>
                  <a:srgbClr val="323F4F"/>
                </a:solidFill>
              </a:rPr>
              <a:t>      References</a:t>
            </a:r>
            <a:endParaRPr b="1">
              <a:solidFill>
                <a:srgbClr val="323F4F"/>
              </a:solidFill>
            </a:endParaRPr>
          </a:p>
        </p:txBody>
      </p:sp>
      <p:pic>
        <p:nvPicPr>
          <p:cNvPr descr="Document" id="409" name="Google Shape;409;p29"/>
          <p:cNvPicPr preferRelativeResize="0"/>
          <p:nvPr>
            <p:ph idx="1" type="body"/>
          </p:nvPr>
        </p:nvPicPr>
        <p:blipFill rotWithShape="1">
          <a:blip r:embed="rId3">
            <a:alphaModFix/>
          </a:blip>
          <a:srcRect b="0" l="0" r="0" t="0"/>
          <a:stretch/>
        </p:blipFill>
        <p:spPr>
          <a:xfrm>
            <a:off x="0" y="365126"/>
            <a:ext cx="829492" cy="859992"/>
          </a:xfrm>
          <a:prstGeom prst="rect">
            <a:avLst/>
          </a:prstGeom>
          <a:noFill/>
          <a:ln>
            <a:noFill/>
          </a:ln>
        </p:spPr>
      </p:pic>
      <p:sp>
        <p:nvSpPr>
          <p:cNvPr id="410" name="Google Shape;410;p29"/>
          <p:cNvSpPr txBox="1"/>
          <p:nvPr/>
        </p:nvSpPr>
        <p:spPr>
          <a:xfrm>
            <a:off x="159798" y="1677880"/>
            <a:ext cx="666713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 K. Gao et al., "Exploiting Location-Based Context for POI Recommendation When Traveling to a New Region, " in IEEE Access, vol. 8, pp. 52404-52412, 2020, doi: 10.1109/ACCESS.2020.2980982.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  Stamatelatos, G., Drosatos, G., Gyftopoulos, S. et al. Point-of-interest lists and their potential in recommendation systems. Inf Technol Tourism 23, 209–239 (2021). https://doi.org/10.1007/ s40558-021-00195-5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3. Dietz, L.W., Sen, A., Roy, R. et al. Mining trips from location-based social networks for clustering travelers and destinations. Inf Technol Tourism 22, 131–166 (2020). </a:t>
            </a:r>
            <a:endParaRPr/>
          </a:p>
        </p:txBody>
      </p:sp>
      <p:pic>
        <p:nvPicPr>
          <p:cNvPr id="411" name="Google Shape;411;p29"/>
          <p:cNvPicPr preferRelativeResize="0"/>
          <p:nvPr/>
        </p:nvPicPr>
        <p:blipFill rotWithShape="1">
          <a:blip r:embed="rId4">
            <a:alphaModFix/>
          </a:blip>
          <a:srcRect b="0" l="0" r="0" t="0"/>
          <a:stretch/>
        </p:blipFill>
        <p:spPr>
          <a:xfrm>
            <a:off x="6826928" y="2446115"/>
            <a:ext cx="4820427" cy="267801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0"/>
          <p:cNvSpPr txBox="1"/>
          <p:nvPr>
            <p:ph type="title"/>
          </p:nvPr>
        </p:nvSpPr>
        <p:spPr>
          <a:xfrm>
            <a:off x="0" y="2806485"/>
            <a:ext cx="12192000" cy="948770"/>
          </a:xfrm>
          <a:prstGeom prst="rect">
            <a:avLst/>
          </a:prstGeom>
          <a:solidFill>
            <a:srgbClr val="8296B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23F4F"/>
              </a:buClr>
              <a:buSzPts val="4400"/>
              <a:buFont typeface="Calibri"/>
              <a:buNone/>
            </a:pPr>
            <a:r>
              <a:rPr b="1" lang="en-US">
                <a:solidFill>
                  <a:srgbClr val="323F4F"/>
                </a:solidFill>
              </a:rPr>
              <a:t>Thank You</a:t>
            </a:r>
            <a:endParaRPr b="1">
              <a:solidFill>
                <a:srgbClr val="323F4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0" y="365126"/>
            <a:ext cx="12192000" cy="1010914"/>
          </a:xfrm>
          <a:prstGeom prst="rect">
            <a:avLst/>
          </a:prstGeom>
          <a:solidFill>
            <a:srgbClr val="8296B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4400"/>
              <a:buFont typeface="Calibri"/>
              <a:buNone/>
            </a:pPr>
            <a:r>
              <a:rPr lang="en-US">
                <a:solidFill>
                  <a:srgbClr val="323F4F"/>
                </a:solidFill>
              </a:rPr>
              <a:t>       </a:t>
            </a:r>
            <a:r>
              <a:rPr b="1" lang="en-US">
                <a:solidFill>
                  <a:srgbClr val="323F4F"/>
                </a:solidFill>
              </a:rPr>
              <a:t>AGENDA</a:t>
            </a:r>
            <a:endParaRPr b="1">
              <a:solidFill>
                <a:srgbClr val="323F4F"/>
              </a:solidFill>
            </a:endParaRPr>
          </a:p>
        </p:txBody>
      </p:sp>
      <p:sp>
        <p:nvSpPr>
          <p:cNvPr id="95" name="Google Shape;95;p14"/>
          <p:cNvSpPr txBox="1"/>
          <p:nvPr>
            <p:ph idx="1" type="body"/>
          </p:nvPr>
        </p:nvSpPr>
        <p:spPr>
          <a:xfrm>
            <a:off x="297395" y="1705075"/>
            <a:ext cx="5620200" cy="4930200"/>
          </a:xfrm>
          <a:prstGeom prst="rect">
            <a:avLst/>
          </a:prstGeom>
          <a:noFill/>
          <a:ln>
            <a:noFill/>
          </a:ln>
        </p:spPr>
        <p:txBody>
          <a:bodyPr anchorCtr="0" anchor="t" bIns="45700" lIns="91425" spcFirstLastPara="1" rIns="91425" wrap="square" tIns="45700">
            <a:noAutofit/>
          </a:bodyPr>
          <a:lstStyle/>
          <a:p>
            <a:pPr indent="-221932" lvl="0" marL="228600" rtl="0" algn="l">
              <a:lnSpc>
                <a:spcPct val="70000"/>
              </a:lnSpc>
              <a:spcBef>
                <a:spcPts val="0"/>
              </a:spcBef>
              <a:spcAft>
                <a:spcPts val="0"/>
              </a:spcAft>
              <a:buClr>
                <a:srgbClr val="002060"/>
              </a:buClr>
              <a:buSzPts val="1695"/>
              <a:buFont typeface="Noto Sans Symbols"/>
              <a:buChar char="✔"/>
            </a:pPr>
            <a:r>
              <a:rPr b="1" i="0" lang="en-US" sz="1695" u="none" strike="noStrike">
                <a:solidFill>
                  <a:srgbClr val="002060"/>
                </a:solidFill>
                <a:latin typeface="Times New Roman"/>
                <a:ea typeface="Times New Roman"/>
                <a:cs typeface="Times New Roman"/>
                <a:sym typeface="Times New Roman"/>
              </a:rPr>
              <a:t>Overview</a:t>
            </a:r>
            <a:endParaRPr sz="2470"/>
          </a:p>
          <a:p>
            <a:pPr indent="0" lvl="0" marL="0" rtl="0" algn="l">
              <a:lnSpc>
                <a:spcPct val="70000"/>
              </a:lnSpc>
              <a:spcBef>
                <a:spcPts val="0"/>
              </a:spcBef>
              <a:spcAft>
                <a:spcPts val="0"/>
              </a:spcAft>
              <a:buClr>
                <a:schemeClr val="dk1"/>
              </a:buClr>
              <a:buSzPts val="1395"/>
              <a:buNone/>
            </a:pPr>
            <a:r>
              <a:t/>
            </a:r>
            <a:endParaRPr b="1" i="0" sz="1695" u="none" strike="noStrike">
              <a:solidFill>
                <a:srgbClr val="002060"/>
              </a:solidFill>
              <a:latin typeface="Noto Sans Symbols"/>
              <a:ea typeface="Noto Sans Symbols"/>
              <a:cs typeface="Noto Sans Symbols"/>
              <a:sym typeface="Noto Sans Symbols"/>
            </a:endParaRPr>
          </a:p>
          <a:p>
            <a:pPr indent="-221932" lvl="0" marL="228600" rtl="0" algn="l">
              <a:lnSpc>
                <a:spcPct val="70000"/>
              </a:lnSpc>
              <a:spcBef>
                <a:spcPts val="550"/>
              </a:spcBef>
              <a:spcAft>
                <a:spcPts val="0"/>
              </a:spcAft>
              <a:buClr>
                <a:srgbClr val="002060"/>
              </a:buClr>
              <a:buSzPts val="1695"/>
              <a:buFont typeface="Noto Sans Symbols"/>
              <a:buChar char="✔"/>
            </a:pPr>
            <a:r>
              <a:rPr b="1" i="0" lang="en-US" sz="1695" u="none" strike="noStrike">
                <a:solidFill>
                  <a:srgbClr val="002060"/>
                </a:solidFill>
                <a:latin typeface="Times New Roman"/>
                <a:ea typeface="Times New Roman"/>
                <a:cs typeface="Times New Roman"/>
                <a:sym typeface="Times New Roman"/>
              </a:rPr>
              <a:t> Problem Statement N Motivation</a:t>
            </a:r>
            <a:endParaRPr sz="2470"/>
          </a:p>
          <a:p>
            <a:pPr indent="0" lvl="0" marL="0" rtl="0" algn="l">
              <a:lnSpc>
                <a:spcPct val="70000"/>
              </a:lnSpc>
              <a:spcBef>
                <a:spcPts val="550"/>
              </a:spcBef>
              <a:spcAft>
                <a:spcPts val="0"/>
              </a:spcAft>
              <a:buClr>
                <a:schemeClr val="dk1"/>
              </a:buClr>
              <a:buSzPts val="1395"/>
              <a:buNone/>
            </a:pPr>
            <a:r>
              <a:t/>
            </a:r>
            <a:endParaRPr b="1" sz="1695">
              <a:solidFill>
                <a:srgbClr val="002060"/>
              </a:solidFill>
              <a:latin typeface="Noto Sans Symbols"/>
              <a:ea typeface="Noto Sans Symbols"/>
              <a:cs typeface="Noto Sans Symbols"/>
              <a:sym typeface="Noto Sans Symbols"/>
            </a:endParaRPr>
          </a:p>
          <a:p>
            <a:pPr indent="-221932" lvl="0" marL="228600" rtl="0" algn="l">
              <a:lnSpc>
                <a:spcPct val="70000"/>
              </a:lnSpc>
              <a:spcBef>
                <a:spcPts val="550"/>
              </a:spcBef>
              <a:spcAft>
                <a:spcPts val="0"/>
              </a:spcAft>
              <a:buClr>
                <a:srgbClr val="002060"/>
              </a:buClr>
              <a:buSzPts val="1695"/>
              <a:buFont typeface="Noto Sans Symbols"/>
              <a:buChar char="✔"/>
            </a:pPr>
            <a:r>
              <a:rPr b="1" i="0" lang="en-US" sz="1695" u="none" strike="noStrike">
                <a:solidFill>
                  <a:srgbClr val="002060"/>
                </a:solidFill>
                <a:latin typeface="Times New Roman"/>
                <a:ea typeface="Times New Roman"/>
                <a:cs typeface="Times New Roman"/>
                <a:sym typeface="Times New Roman"/>
              </a:rPr>
              <a:t>Objectives</a:t>
            </a:r>
            <a:endParaRPr sz="2470"/>
          </a:p>
          <a:p>
            <a:pPr indent="0" lvl="0" marL="0" rtl="0" algn="l">
              <a:lnSpc>
                <a:spcPct val="70000"/>
              </a:lnSpc>
              <a:spcBef>
                <a:spcPts val="550"/>
              </a:spcBef>
              <a:spcAft>
                <a:spcPts val="0"/>
              </a:spcAft>
              <a:buClr>
                <a:schemeClr val="dk1"/>
              </a:buClr>
              <a:buSzPts val="1395"/>
              <a:buNone/>
            </a:pPr>
            <a:r>
              <a:t/>
            </a:r>
            <a:endParaRPr b="1" sz="1695">
              <a:solidFill>
                <a:srgbClr val="002060"/>
              </a:solidFill>
              <a:latin typeface="Noto Sans Symbols"/>
              <a:ea typeface="Noto Sans Symbols"/>
              <a:cs typeface="Noto Sans Symbols"/>
              <a:sym typeface="Noto Sans Symbols"/>
            </a:endParaRPr>
          </a:p>
          <a:p>
            <a:pPr indent="-221932" lvl="0" marL="228600" rtl="0" algn="l">
              <a:lnSpc>
                <a:spcPct val="70000"/>
              </a:lnSpc>
              <a:spcBef>
                <a:spcPts val="550"/>
              </a:spcBef>
              <a:spcAft>
                <a:spcPts val="0"/>
              </a:spcAft>
              <a:buClr>
                <a:srgbClr val="002060"/>
              </a:buClr>
              <a:buSzPts val="1695"/>
              <a:buFont typeface="Noto Sans Symbols"/>
              <a:buChar char="✔"/>
            </a:pPr>
            <a:r>
              <a:rPr b="1" i="0" lang="en-US" sz="1695" u="none" strike="noStrike">
                <a:solidFill>
                  <a:srgbClr val="002060"/>
                </a:solidFill>
                <a:latin typeface="Times New Roman"/>
                <a:ea typeface="Times New Roman"/>
                <a:cs typeface="Times New Roman"/>
                <a:sym typeface="Times New Roman"/>
              </a:rPr>
              <a:t>Introduction</a:t>
            </a:r>
            <a:endParaRPr sz="2470"/>
          </a:p>
          <a:p>
            <a:pPr indent="0" lvl="0" marL="0" rtl="0" algn="l">
              <a:lnSpc>
                <a:spcPct val="70000"/>
              </a:lnSpc>
              <a:spcBef>
                <a:spcPts val="550"/>
              </a:spcBef>
              <a:spcAft>
                <a:spcPts val="0"/>
              </a:spcAft>
              <a:buClr>
                <a:schemeClr val="dk1"/>
              </a:buClr>
              <a:buSzPts val="1395"/>
              <a:buNone/>
            </a:pPr>
            <a:r>
              <a:t/>
            </a:r>
            <a:endParaRPr b="1" sz="1695">
              <a:solidFill>
                <a:srgbClr val="002060"/>
              </a:solidFill>
              <a:latin typeface="Noto Sans Symbols"/>
              <a:ea typeface="Noto Sans Symbols"/>
              <a:cs typeface="Noto Sans Symbols"/>
              <a:sym typeface="Noto Sans Symbols"/>
            </a:endParaRPr>
          </a:p>
          <a:p>
            <a:pPr indent="-221932" lvl="0" marL="228600" rtl="0" algn="l">
              <a:lnSpc>
                <a:spcPct val="70000"/>
              </a:lnSpc>
              <a:spcBef>
                <a:spcPts val="550"/>
              </a:spcBef>
              <a:spcAft>
                <a:spcPts val="0"/>
              </a:spcAft>
              <a:buClr>
                <a:srgbClr val="002060"/>
              </a:buClr>
              <a:buSzPts val="1695"/>
              <a:buFont typeface="Noto Sans Symbols"/>
              <a:buChar char="✔"/>
            </a:pPr>
            <a:r>
              <a:rPr b="1" lang="en-US" sz="1695">
                <a:solidFill>
                  <a:srgbClr val="002060"/>
                </a:solidFill>
                <a:latin typeface="Times New Roman"/>
                <a:ea typeface="Times New Roman"/>
                <a:cs typeface="Times New Roman"/>
                <a:sym typeface="Times New Roman"/>
              </a:rPr>
              <a:t>Approach</a:t>
            </a:r>
            <a:endParaRPr b="1" i="0" sz="1695" u="none" strike="noStrike">
              <a:solidFill>
                <a:srgbClr val="002060"/>
              </a:solidFill>
              <a:latin typeface="Times New Roman"/>
              <a:ea typeface="Times New Roman"/>
              <a:cs typeface="Times New Roman"/>
              <a:sym typeface="Times New Roman"/>
            </a:endParaRPr>
          </a:p>
          <a:p>
            <a:pPr indent="0" lvl="0" marL="0" rtl="0" algn="l">
              <a:lnSpc>
                <a:spcPct val="70000"/>
              </a:lnSpc>
              <a:spcBef>
                <a:spcPts val="550"/>
              </a:spcBef>
              <a:spcAft>
                <a:spcPts val="0"/>
              </a:spcAft>
              <a:buClr>
                <a:schemeClr val="dk1"/>
              </a:buClr>
              <a:buSzPts val="1395"/>
              <a:buNone/>
            </a:pPr>
            <a:r>
              <a:t/>
            </a:r>
            <a:endParaRPr b="1" i="0" sz="1695" u="none" strike="noStrike">
              <a:solidFill>
                <a:srgbClr val="002060"/>
              </a:solidFill>
              <a:latin typeface="Times New Roman"/>
              <a:ea typeface="Times New Roman"/>
              <a:cs typeface="Times New Roman"/>
              <a:sym typeface="Times New Roman"/>
            </a:endParaRPr>
          </a:p>
          <a:p>
            <a:pPr indent="-221932" lvl="0" marL="228600" rtl="0" algn="l">
              <a:lnSpc>
                <a:spcPct val="70000"/>
              </a:lnSpc>
              <a:spcBef>
                <a:spcPts val="550"/>
              </a:spcBef>
              <a:spcAft>
                <a:spcPts val="0"/>
              </a:spcAft>
              <a:buClr>
                <a:srgbClr val="002060"/>
              </a:buClr>
              <a:buSzPts val="1695"/>
              <a:buFont typeface="Noto Sans Symbols"/>
              <a:buChar char="✔"/>
            </a:pPr>
            <a:r>
              <a:rPr b="1" lang="en-US" sz="1695">
                <a:solidFill>
                  <a:srgbClr val="002060"/>
                </a:solidFill>
                <a:latin typeface="Times New Roman"/>
                <a:ea typeface="Times New Roman"/>
                <a:cs typeface="Times New Roman"/>
                <a:sym typeface="Times New Roman"/>
              </a:rPr>
              <a:t>UML</a:t>
            </a:r>
            <a:endParaRPr b="1" i="0" sz="1695" u="none" strike="noStrike">
              <a:solidFill>
                <a:srgbClr val="002060"/>
              </a:solidFill>
              <a:latin typeface="Times New Roman"/>
              <a:ea typeface="Times New Roman"/>
              <a:cs typeface="Times New Roman"/>
              <a:sym typeface="Times New Roman"/>
            </a:endParaRPr>
          </a:p>
          <a:p>
            <a:pPr indent="0" lvl="0" marL="0" rtl="0" algn="l">
              <a:lnSpc>
                <a:spcPct val="70000"/>
              </a:lnSpc>
              <a:spcBef>
                <a:spcPts val="550"/>
              </a:spcBef>
              <a:spcAft>
                <a:spcPts val="0"/>
              </a:spcAft>
              <a:buClr>
                <a:schemeClr val="dk1"/>
              </a:buClr>
              <a:buSzPts val="1395"/>
              <a:buNone/>
            </a:pPr>
            <a:r>
              <a:t/>
            </a:r>
            <a:endParaRPr b="1" i="0" sz="1695" u="none" strike="noStrike">
              <a:solidFill>
                <a:srgbClr val="002060"/>
              </a:solidFill>
              <a:latin typeface="Times New Roman"/>
              <a:ea typeface="Times New Roman"/>
              <a:cs typeface="Times New Roman"/>
              <a:sym typeface="Times New Roman"/>
            </a:endParaRPr>
          </a:p>
          <a:p>
            <a:pPr indent="-221932" lvl="0" marL="228600" rtl="0" algn="l">
              <a:lnSpc>
                <a:spcPct val="70000"/>
              </a:lnSpc>
              <a:spcBef>
                <a:spcPts val="550"/>
              </a:spcBef>
              <a:spcAft>
                <a:spcPts val="0"/>
              </a:spcAft>
              <a:buClr>
                <a:srgbClr val="002060"/>
              </a:buClr>
              <a:buSzPts val="1695"/>
              <a:buFont typeface="Noto Sans Symbols"/>
              <a:buChar char="✔"/>
            </a:pPr>
            <a:r>
              <a:rPr b="1" lang="en-US" sz="1695">
                <a:solidFill>
                  <a:srgbClr val="002060"/>
                </a:solidFill>
                <a:latin typeface="Times New Roman"/>
                <a:ea typeface="Times New Roman"/>
                <a:cs typeface="Times New Roman"/>
                <a:sym typeface="Times New Roman"/>
              </a:rPr>
              <a:t>Requirements</a:t>
            </a:r>
            <a:endParaRPr b="1" sz="1695">
              <a:solidFill>
                <a:srgbClr val="002060"/>
              </a:solidFill>
              <a:latin typeface="Times New Roman"/>
              <a:ea typeface="Times New Roman"/>
              <a:cs typeface="Times New Roman"/>
              <a:sym typeface="Times New Roman"/>
            </a:endParaRPr>
          </a:p>
          <a:p>
            <a:pPr indent="0" lvl="0" marL="0" rtl="0" algn="l">
              <a:lnSpc>
                <a:spcPct val="70000"/>
              </a:lnSpc>
              <a:spcBef>
                <a:spcPts val="550"/>
              </a:spcBef>
              <a:spcAft>
                <a:spcPts val="0"/>
              </a:spcAft>
              <a:buSzPts val="852"/>
              <a:buNone/>
            </a:pPr>
            <a:r>
              <a:t/>
            </a:r>
            <a:endParaRPr b="1" sz="1695">
              <a:solidFill>
                <a:srgbClr val="002060"/>
              </a:solidFill>
              <a:latin typeface="Times New Roman"/>
              <a:ea typeface="Times New Roman"/>
              <a:cs typeface="Times New Roman"/>
              <a:sym typeface="Times New Roman"/>
            </a:endParaRPr>
          </a:p>
          <a:p>
            <a:pPr indent="0" lvl="0" marL="0" rtl="0" algn="l">
              <a:lnSpc>
                <a:spcPct val="70000"/>
              </a:lnSpc>
              <a:spcBef>
                <a:spcPts val="550"/>
              </a:spcBef>
              <a:spcAft>
                <a:spcPts val="0"/>
              </a:spcAft>
              <a:buSzPts val="852"/>
              <a:buNone/>
            </a:pPr>
            <a:r>
              <a:t/>
            </a:r>
            <a:endParaRPr b="1" sz="1695">
              <a:solidFill>
                <a:srgbClr val="002060"/>
              </a:solidFill>
              <a:latin typeface="Times New Roman"/>
              <a:ea typeface="Times New Roman"/>
              <a:cs typeface="Times New Roman"/>
              <a:sym typeface="Times New Roman"/>
            </a:endParaRPr>
          </a:p>
          <a:p>
            <a:pPr indent="0" lvl="0" marL="0" rtl="0" algn="l">
              <a:lnSpc>
                <a:spcPct val="70000"/>
              </a:lnSpc>
              <a:spcBef>
                <a:spcPts val="1000"/>
              </a:spcBef>
              <a:spcAft>
                <a:spcPts val="0"/>
              </a:spcAft>
              <a:buClr>
                <a:schemeClr val="dk1"/>
              </a:buClr>
              <a:buSzPts val="1395"/>
              <a:buNone/>
            </a:pPr>
            <a:br>
              <a:rPr b="0" lang="en-US" sz="1695"/>
            </a:br>
            <a:br>
              <a:rPr b="0" lang="en-US" sz="1695"/>
            </a:br>
            <a:endParaRPr sz="1695"/>
          </a:p>
          <a:p>
            <a:pPr indent="-114300" lvl="0" marL="228600" rtl="0" algn="l">
              <a:lnSpc>
                <a:spcPct val="70000"/>
              </a:lnSpc>
              <a:spcBef>
                <a:spcPts val="550"/>
              </a:spcBef>
              <a:spcAft>
                <a:spcPts val="0"/>
              </a:spcAft>
              <a:buClr>
                <a:schemeClr val="dk1"/>
              </a:buClr>
              <a:buSzPts val="1395"/>
              <a:buFont typeface="Noto Sans Symbols"/>
              <a:buNone/>
            </a:pPr>
            <a:r>
              <a:t/>
            </a:r>
            <a:endParaRPr b="1" i="0" sz="1695" u="none" strike="noStrike">
              <a:solidFill>
                <a:srgbClr val="002060"/>
              </a:solidFill>
              <a:latin typeface="Times New Roman"/>
              <a:ea typeface="Times New Roman"/>
              <a:cs typeface="Times New Roman"/>
              <a:sym typeface="Times New Roman"/>
            </a:endParaRPr>
          </a:p>
          <a:p>
            <a:pPr indent="-114300" lvl="0" marL="228600" rtl="0" algn="l">
              <a:lnSpc>
                <a:spcPct val="70000"/>
              </a:lnSpc>
              <a:spcBef>
                <a:spcPts val="550"/>
              </a:spcBef>
              <a:spcAft>
                <a:spcPts val="0"/>
              </a:spcAft>
              <a:buClr>
                <a:schemeClr val="dk1"/>
              </a:buClr>
              <a:buSzPts val="1395"/>
              <a:buFont typeface="Noto Sans Symbols"/>
              <a:buNone/>
            </a:pPr>
            <a:r>
              <a:t/>
            </a:r>
            <a:endParaRPr b="1" i="0" sz="1695" u="none" strike="noStrike">
              <a:solidFill>
                <a:srgbClr val="002060"/>
              </a:solidFill>
              <a:latin typeface="Noto Sans Symbols"/>
              <a:ea typeface="Noto Sans Symbols"/>
              <a:cs typeface="Noto Sans Symbols"/>
              <a:sym typeface="Noto Sans Symbols"/>
            </a:endParaRPr>
          </a:p>
          <a:p>
            <a:pPr indent="-50800" lvl="0" marL="228600" rtl="0" algn="l">
              <a:lnSpc>
                <a:spcPct val="70000"/>
              </a:lnSpc>
              <a:spcBef>
                <a:spcPts val="1000"/>
              </a:spcBef>
              <a:spcAft>
                <a:spcPts val="0"/>
              </a:spcAft>
              <a:buClr>
                <a:schemeClr val="dk1"/>
              </a:buClr>
              <a:buSzPts val="2170"/>
              <a:buNone/>
            </a:pPr>
            <a:r>
              <a:t/>
            </a:r>
            <a:endParaRPr sz="2470"/>
          </a:p>
        </p:txBody>
      </p:sp>
      <p:pic>
        <p:nvPicPr>
          <p:cNvPr descr="Checklist" id="96" name="Google Shape;96;p14"/>
          <p:cNvPicPr preferRelativeResize="0"/>
          <p:nvPr/>
        </p:nvPicPr>
        <p:blipFill rotWithShape="1">
          <a:blip r:embed="rId3">
            <a:alphaModFix/>
          </a:blip>
          <a:srcRect b="0" l="0" r="0" t="0"/>
          <a:stretch/>
        </p:blipFill>
        <p:spPr>
          <a:xfrm>
            <a:off x="72501" y="413383"/>
            <a:ext cx="914400" cy="914400"/>
          </a:xfrm>
          <a:prstGeom prst="rect">
            <a:avLst/>
          </a:prstGeom>
          <a:noFill/>
          <a:ln>
            <a:noFill/>
          </a:ln>
        </p:spPr>
      </p:pic>
      <p:sp>
        <p:nvSpPr>
          <p:cNvPr id="97" name="Google Shape;97;p14"/>
          <p:cNvSpPr txBox="1"/>
          <p:nvPr>
            <p:ph idx="1" type="body"/>
          </p:nvPr>
        </p:nvSpPr>
        <p:spPr>
          <a:xfrm>
            <a:off x="297395" y="5152550"/>
            <a:ext cx="5620200" cy="4930200"/>
          </a:xfrm>
          <a:prstGeom prst="rect">
            <a:avLst/>
          </a:prstGeom>
          <a:noFill/>
          <a:ln>
            <a:noFill/>
          </a:ln>
        </p:spPr>
        <p:txBody>
          <a:bodyPr anchorCtr="0" anchor="t" bIns="45700" lIns="91425" spcFirstLastPara="1" rIns="91425" wrap="square" tIns="45700">
            <a:noAutofit/>
          </a:bodyPr>
          <a:lstStyle/>
          <a:p>
            <a:pPr indent="-217805" lvl="0" marL="228600" rtl="0" algn="l">
              <a:lnSpc>
                <a:spcPct val="70000"/>
              </a:lnSpc>
              <a:spcBef>
                <a:spcPts val="0"/>
              </a:spcBef>
              <a:spcAft>
                <a:spcPts val="0"/>
              </a:spcAft>
              <a:buClr>
                <a:srgbClr val="002060"/>
              </a:buClr>
              <a:buSzPts val="1630"/>
              <a:buFont typeface="Noto Sans Symbols"/>
              <a:buChar char="✔"/>
            </a:pPr>
            <a:r>
              <a:rPr b="1" lang="en-US" sz="1629">
                <a:solidFill>
                  <a:srgbClr val="002060"/>
                </a:solidFill>
                <a:latin typeface="Times New Roman"/>
                <a:ea typeface="Times New Roman"/>
                <a:cs typeface="Times New Roman"/>
                <a:sym typeface="Times New Roman"/>
              </a:rPr>
              <a:t>Future Scope</a:t>
            </a:r>
            <a:endParaRPr sz="2480"/>
          </a:p>
          <a:p>
            <a:pPr indent="0" lvl="0" marL="0" rtl="0" algn="l">
              <a:lnSpc>
                <a:spcPct val="70000"/>
              </a:lnSpc>
              <a:spcBef>
                <a:spcPts val="0"/>
              </a:spcBef>
              <a:spcAft>
                <a:spcPts val="0"/>
              </a:spcAft>
              <a:buClr>
                <a:schemeClr val="dk1"/>
              </a:buClr>
              <a:buSzPts val="1530"/>
              <a:buNone/>
            </a:pPr>
            <a:r>
              <a:t/>
            </a:r>
            <a:endParaRPr b="1" i="0" sz="1629" u="none" strike="noStrike">
              <a:solidFill>
                <a:srgbClr val="002060"/>
              </a:solidFill>
              <a:latin typeface="Noto Sans Symbols"/>
              <a:ea typeface="Noto Sans Symbols"/>
              <a:cs typeface="Noto Sans Symbols"/>
              <a:sym typeface="Noto Sans Symbols"/>
            </a:endParaRPr>
          </a:p>
          <a:p>
            <a:pPr indent="-217805" lvl="0" marL="228600" rtl="0" algn="l">
              <a:lnSpc>
                <a:spcPct val="70000"/>
              </a:lnSpc>
              <a:spcBef>
                <a:spcPts val="550"/>
              </a:spcBef>
              <a:spcAft>
                <a:spcPts val="0"/>
              </a:spcAft>
              <a:buClr>
                <a:srgbClr val="002060"/>
              </a:buClr>
              <a:buSzPts val="1630"/>
              <a:buFont typeface="Noto Sans Symbols"/>
              <a:buChar char="✔"/>
            </a:pPr>
            <a:r>
              <a:rPr b="1" i="0" lang="en-US" sz="1629" u="none" strike="noStrike">
                <a:solidFill>
                  <a:srgbClr val="002060"/>
                </a:solidFill>
                <a:latin typeface="Times New Roman"/>
                <a:ea typeface="Times New Roman"/>
                <a:cs typeface="Times New Roman"/>
                <a:sym typeface="Times New Roman"/>
              </a:rPr>
              <a:t> </a:t>
            </a:r>
            <a:r>
              <a:rPr b="1" lang="en-US" sz="1629">
                <a:solidFill>
                  <a:srgbClr val="002060"/>
                </a:solidFill>
                <a:latin typeface="Times New Roman"/>
                <a:ea typeface="Times New Roman"/>
                <a:cs typeface="Times New Roman"/>
                <a:sym typeface="Times New Roman"/>
              </a:rPr>
              <a:t>Literature Survey</a:t>
            </a:r>
            <a:endParaRPr sz="2480"/>
          </a:p>
          <a:p>
            <a:pPr indent="0" lvl="0" marL="0" rtl="0" algn="l">
              <a:lnSpc>
                <a:spcPct val="70000"/>
              </a:lnSpc>
              <a:spcBef>
                <a:spcPts val="550"/>
              </a:spcBef>
              <a:spcAft>
                <a:spcPts val="0"/>
              </a:spcAft>
              <a:buClr>
                <a:schemeClr val="dk1"/>
              </a:buClr>
              <a:buSzPts val="1530"/>
              <a:buNone/>
            </a:pPr>
            <a:r>
              <a:t/>
            </a:r>
            <a:endParaRPr b="1" sz="1629">
              <a:solidFill>
                <a:srgbClr val="002060"/>
              </a:solidFill>
              <a:latin typeface="Noto Sans Symbols"/>
              <a:ea typeface="Noto Sans Symbols"/>
              <a:cs typeface="Noto Sans Symbols"/>
              <a:sym typeface="Noto Sans Symbols"/>
            </a:endParaRPr>
          </a:p>
          <a:p>
            <a:pPr indent="-217805" lvl="0" marL="228600" rtl="0" algn="l">
              <a:lnSpc>
                <a:spcPct val="70000"/>
              </a:lnSpc>
              <a:spcBef>
                <a:spcPts val="550"/>
              </a:spcBef>
              <a:spcAft>
                <a:spcPts val="0"/>
              </a:spcAft>
              <a:buClr>
                <a:srgbClr val="002060"/>
              </a:buClr>
              <a:buSzPts val="1630"/>
              <a:buFont typeface="Noto Sans Symbols"/>
              <a:buChar char="✔"/>
            </a:pPr>
            <a:r>
              <a:rPr b="1" lang="en-US" sz="1629">
                <a:solidFill>
                  <a:srgbClr val="002060"/>
                </a:solidFill>
                <a:latin typeface="Times New Roman"/>
                <a:ea typeface="Times New Roman"/>
                <a:cs typeface="Times New Roman"/>
                <a:sym typeface="Times New Roman"/>
              </a:rPr>
              <a:t>Conclusion</a:t>
            </a:r>
            <a:endParaRPr sz="2480"/>
          </a:p>
          <a:p>
            <a:pPr indent="0" lvl="0" marL="0" rtl="0" algn="l">
              <a:lnSpc>
                <a:spcPct val="70000"/>
              </a:lnSpc>
              <a:spcBef>
                <a:spcPts val="550"/>
              </a:spcBef>
              <a:spcAft>
                <a:spcPts val="0"/>
              </a:spcAft>
              <a:buClr>
                <a:schemeClr val="dk1"/>
              </a:buClr>
              <a:buSzPts val="1530"/>
              <a:buNone/>
            </a:pPr>
            <a:r>
              <a:t/>
            </a:r>
            <a:endParaRPr b="1" sz="1629">
              <a:solidFill>
                <a:srgbClr val="002060"/>
              </a:solidFill>
              <a:latin typeface="Noto Sans Symbols"/>
              <a:ea typeface="Noto Sans Symbols"/>
              <a:cs typeface="Noto Sans Symbols"/>
              <a:sym typeface="Noto Sans Symbols"/>
            </a:endParaRPr>
          </a:p>
          <a:p>
            <a:pPr indent="-217805" lvl="0" marL="228600" rtl="0" algn="l">
              <a:lnSpc>
                <a:spcPct val="70000"/>
              </a:lnSpc>
              <a:spcBef>
                <a:spcPts val="550"/>
              </a:spcBef>
              <a:spcAft>
                <a:spcPts val="0"/>
              </a:spcAft>
              <a:buClr>
                <a:srgbClr val="002060"/>
              </a:buClr>
              <a:buSzPts val="1630"/>
              <a:buFont typeface="Noto Sans Symbols"/>
              <a:buChar char="✔"/>
            </a:pPr>
            <a:r>
              <a:rPr b="1" lang="en-US" sz="1629">
                <a:solidFill>
                  <a:srgbClr val="002060"/>
                </a:solidFill>
                <a:latin typeface="Times New Roman"/>
                <a:ea typeface="Times New Roman"/>
                <a:cs typeface="Times New Roman"/>
                <a:sym typeface="Times New Roman"/>
              </a:rPr>
              <a:t>References</a:t>
            </a:r>
            <a:endParaRPr b="1" sz="1629">
              <a:solidFill>
                <a:srgbClr val="002060"/>
              </a:solidFill>
              <a:latin typeface="Times New Roman"/>
              <a:ea typeface="Times New Roman"/>
              <a:cs typeface="Times New Roman"/>
              <a:sym typeface="Times New Roman"/>
            </a:endParaRPr>
          </a:p>
          <a:p>
            <a:pPr indent="0" lvl="0" marL="0" rtl="0" algn="l">
              <a:lnSpc>
                <a:spcPct val="70000"/>
              </a:lnSpc>
              <a:spcBef>
                <a:spcPts val="550"/>
              </a:spcBef>
              <a:spcAft>
                <a:spcPts val="0"/>
              </a:spcAft>
              <a:buSzPts val="935"/>
              <a:buNone/>
            </a:pPr>
            <a:r>
              <a:t/>
            </a:r>
            <a:endParaRPr b="1" sz="1629">
              <a:solidFill>
                <a:srgbClr val="002060"/>
              </a:solidFill>
              <a:latin typeface="Times New Roman"/>
              <a:ea typeface="Times New Roman"/>
              <a:cs typeface="Times New Roman"/>
              <a:sym typeface="Times New Roman"/>
            </a:endParaRPr>
          </a:p>
          <a:p>
            <a:pPr indent="0" lvl="0" marL="0" rtl="0" algn="l">
              <a:lnSpc>
                <a:spcPct val="70000"/>
              </a:lnSpc>
              <a:spcBef>
                <a:spcPts val="550"/>
              </a:spcBef>
              <a:spcAft>
                <a:spcPts val="0"/>
              </a:spcAft>
              <a:buSzPts val="935"/>
              <a:buNone/>
            </a:pPr>
            <a:r>
              <a:t/>
            </a:r>
            <a:endParaRPr b="1" sz="1629">
              <a:solidFill>
                <a:srgbClr val="002060"/>
              </a:solidFill>
              <a:latin typeface="Times New Roman"/>
              <a:ea typeface="Times New Roman"/>
              <a:cs typeface="Times New Roman"/>
              <a:sym typeface="Times New Roman"/>
            </a:endParaRPr>
          </a:p>
          <a:p>
            <a:pPr indent="0" lvl="0" marL="0" rtl="0" algn="l">
              <a:lnSpc>
                <a:spcPct val="70000"/>
              </a:lnSpc>
              <a:spcBef>
                <a:spcPts val="1000"/>
              </a:spcBef>
              <a:spcAft>
                <a:spcPts val="0"/>
              </a:spcAft>
              <a:buClr>
                <a:schemeClr val="dk1"/>
              </a:buClr>
              <a:buSzPts val="1530"/>
              <a:buNone/>
            </a:pPr>
            <a:br>
              <a:rPr b="0" lang="en-US" sz="1629"/>
            </a:br>
            <a:br>
              <a:rPr b="0" lang="en-US" sz="1629"/>
            </a:br>
            <a:endParaRPr sz="1629"/>
          </a:p>
          <a:p>
            <a:pPr indent="-114300" lvl="0" marL="228600" rtl="0" algn="l">
              <a:lnSpc>
                <a:spcPct val="70000"/>
              </a:lnSpc>
              <a:spcBef>
                <a:spcPts val="550"/>
              </a:spcBef>
              <a:spcAft>
                <a:spcPts val="0"/>
              </a:spcAft>
              <a:buClr>
                <a:schemeClr val="dk1"/>
              </a:buClr>
              <a:buSzPts val="1530"/>
              <a:buFont typeface="Noto Sans Symbols"/>
              <a:buNone/>
            </a:pPr>
            <a:r>
              <a:t/>
            </a:r>
            <a:endParaRPr b="1" i="0" sz="1629" u="none" strike="noStrike">
              <a:solidFill>
                <a:srgbClr val="002060"/>
              </a:solidFill>
              <a:latin typeface="Times New Roman"/>
              <a:ea typeface="Times New Roman"/>
              <a:cs typeface="Times New Roman"/>
              <a:sym typeface="Times New Roman"/>
            </a:endParaRPr>
          </a:p>
          <a:p>
            <a:pPr indent="-114300" lvl="0" marL="228600" rtl="0" algn="l">
              <a:lnSpc>
                <a:spcPct val="70000"/>
              </a:lnSpc>
              <a:spcBef>
                <a:spcPts val="550"/>
              </a:spcBef>
              <a:spcAft>
                <a:spcPts val="0"/>
              </a:spcAft>
              <a:buClr>
                <a:schemeClr val="dk1"/>
              </a:buClr>
              <a:buSzPts val="1530"/>
              <a:buFont typeface="Noto Sans Symbols"/>
              <a:buNone/>
            </a:pPr>
            <a:r>
              <a:t/>
            </a:r>
            <a:endParaRPr b="1" i="0" sz="1629" u="none" strike="noStrike">
              <a:solidFill>
                <a:srgbClr val="002060"/>
              </a:solidFill>
              <a:latin typeface="Noto Sans Symbols"/>
              <a:ea typeface="Noto Sans Symbols"/>
              <a:cs typeface="Noto Sans Symbols"/>
              <a:sym typeface="Noto Sans Symbols"/>
            </a:endParaRPr>
          </a:p>
          <a:p>
            <a:pPr indent="-50800" lvl="0" marL="228600" rtl="0" algn="l">
              <a:lnSpc>
                <a:spcPct val="70000"/>
              </a:lnSpc>
              <a:spcBef>
                <a:spcPts val="1000"/>
              </a:spcBef>
              <a:spcAft>
                <a:spcPts val="0"/>
              </a:spcAft>
              <a:buClr>
                <a:schemeClr val="dk1"/>
              </a:buClr>
              <a:buSzPts val="2380"/>
              <a:buNone/>
            </a:pPr>
            <a:r>
              <a:t/>
            </a:r>
            <a:endParaRPr sz="248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0" y="365126"/>
            <a:ext cx="12192000" cy="948770"/>
          </a:xfrm>
          <a:prstGeom prst="rect">
            <a:avLst/>
          </a:prstGeom>
          <a:solidFill>
            <a:srgbClr val="8296B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4400"/>
              <a:buFont typeface="Calibri"/>
              <a:buNone/>
            </a:pPr>
            <a:r>
              <a:rPr b="1" lang="en-US">
                <a:solidFill>
                  <a:srgbClr val="323F4F"/>
                </a:solidFill>
              </a:rPr>
              <a:t>      OVERVIEW</a:t>
            </a:r>
            <a:endParaRPr b="1">
              <a:solidFill>
                <a:srgbClr val="323F4F"/>
              </a:solidFill>
            </a:endParaRPr>
          </a:p>
        </p:txBody>
      </p:sp>
      <p:pic>
        <p:nvPicPr>
          <p:cNvPr descr="Document" id="103" name="Google Shape;103;p15"/>
          <p:cNvPicPr preferRelativeResize="0"/>
          <p:nvPr>
            <p:ph idx="1" type="body"/>
          </p:nvPr>
        </p:nvPicPr>
        <p:blipFill rotWithShape="1">
          <a:blip r:embed="rId3">
            <a:alphaModFix/>
          </a:blip>
          <a:srcRect b="0" l="0" r="0" t="0"/>
          <a:stretch/>
        </p:blipFill>
        <p:spPr>
          <a:xfrm>
            <a:off x="0" y="365126"/>
            <a:ext cx="829492" cy="859992"/>
          </a:xfrm>
          <a:prstGeom prst="rect">
            <a:avLst/>
          </a:prstGeom>
          <a:noFill/>
          <a:ln>
            <a:noFill/>
          </a:ln>
        </p:spPr>
      </p:pic>
      <p:sp>
        <p:nvSpPr>
          <p:cNvPr id="104" name="Google Shape;104;p15"/>
          <p:cNvSpPr txBox="1"/>
          <p:nvPr/>
        </p:nvSpPr>
        <p:spPr>
          <a:xfrm>
            <a:off x="159798" y="1677880"/>
            <a:ext cx="8655728"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Every human is different and has his own preferences and likings,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based on which they take their daily life decisions which might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include what food to eat, what place to visit, what clothes to wear,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etc.</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Our project mainly focuses on Immigrants (e.g., students who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are new to the city, the people who have moved to a different city or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country) have certain choices in terms of the amenities they want,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their food choices, their budget and so 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To help immigrants we present them a personalized system.</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And to build such a system we are performing Exploratory Data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Analysis and Cluster Analysis on ‘geo-locational’ and ‘Immigrant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Preference’ datasets to help them find their suitable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accommodation.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This project will help immigrants choose an area which will be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most convenient for them based on their personal opinions and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choices.</a:t>
            </a:r>
            <a:endParaRPr sz="1800">
              <a:solidFill>
                <a:schemeClr val="dk1"/>
              </a:solidFill>
              <a:latin typeface="Calibri"/>
              <a:ea typeface="Calibri"/>
              <a:cs typeface="Calibri"/>
              <a:sym typeface="Calibri"/>
            </a:endParaRPr>
          </a:p>
        </p:txBody>
      </p:sp>
      <p:pic>
        <p:nvPicPr>
          <p:cNvPr id="105" name="Google Shape;105;p15"/>
          <p:cNvPicPr preferRelativeResize="0"/>
          <p:nvPr/>
        </p:nvPicPr>
        <p:blipFill rotWithShape="1">
          <a:blip r:embed="rId4">
            <a:alphaModFix/>
          </a:blip>
          <a:srcRect b="0" l="0" r="0" t="0"/>
          <a:stretch/>
        </p:blipFill>
        <p:spPr>
          <a:xfrm>
            <a:off x="6557638" y="1748901"/>
            <a:ext cx="5474563" cy="4458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0" y="365126"/>
            <a:ext cx="12192000" cy="948900"/>
          </a:xfrm>
          <a:prstGeom prst="rect">
            <a:avLst/>
          </a:prstGeom>
          <a:solidFill>
            <a:srgbClr val="8296B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4400"/>
              <a:buFont typeface="Calibri"/>
              <a:buNone/>
            </a:pPr>
            <a:r>
              <a:rPr b="1" lang="en-US">
                <a:solidFill>
                  <a:srgbClr val="323F4F"/>
                </a:solidFill>
              </a:rPr>
              <a:t>      Problem Statement N Motivation</a:t>
            </a:r>
            <a:endParaRPr b="1">
              <a:solidFill>
                <a:srgbClr val="323F4F"/>
              </a:solidFill>
            </a:endParaRPr>
          </a:p>
        </p:txBody>
      </p:sp>
      <p:pic>
        <p:nvPicPr>
          <p:cNvPr descr="Document" id="111" name="Google Shape;111;p16"/>
          <p:cNvPicPr preferRelativeResize="0"/>
          <p:nvPr>
            <p:ph idx="1" type="body"/>
          </p:nvPr>
        </p:nvPicPr>
        <p:blipFill rotWithShape="1">
          <a:blip r:embed="rId3">
            <a:alphaModFix/>
          </a:blip>
          <a:srcRect b="0" l="0" r="0" t="0"/>
          <a:stretch/>
        </p:blipFill>
        <p:spPr>
          <a:xfrm>
            <a:off x="0" y="365126"/>
            <a:ext cx="829492" cy="859992"/>
          </a:xfrm>
          <a:prstGeom prst="rect">
            <a:avLst/>
          </a:prstGeom>
          <a:noFill/>
          <a:ln>
            <a:noFill/>
          </a:ln>
        </p:spPr>
      </p:pic>
      <p:sp>
        <p:nvSpPr>
          <p:cNvPr id="112" name="Google Shape;112;p16"/>
          <p:cNvSpPr txBox="1"/>
          <p:nvPr/>
        </p:nvSpPr>
        <p:spPr>
          <a:xfrm>
            <a:off x="159798" y="1677880"/>
            <a:ext cx="651325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Calibri"/>
                <a:ea typeface="Calibri"/>
                <a:cs typeface="Calibri"/>
                <a:sym typeface="Calibri"/>
              </a:rPr>
              <a:t>“Targeting Individual Point-Of-Interests (POI) to recommend appropriate accommodations with the help of exploratory data analytics using clustering algorithm”</a:t>
            </a:r>
            <a:endParaRPr i="1" sz="2400">
              <a:solidFill>
                <a:schemeClr val="dk1"/>
              </a:solidFill>
              <a:latin typeface="Calibri"/>
              <a:ea typeface="Calibri"/>
              <a:cs typeface="Calibri"/>
              <a:sym typeface="Calibri"/>
            </a:endParaRPr>
          </a:p>
        </p:txBody>
      </p:sp>
      <p:grpSp>
        <p:nvGrpSpPr>
          <p:cNvPr id="113" name="Google Shape;113;p16"/>
          <p:cNvGrpSpPr/>
          <p:nvPr/>
        </p:nvGrpSpPr>
        <p:grpSpPr>
          <a:xfrm>
            <a:off x="7288595" y="1828800"/>
            <a:ext cx="3644718" cy="3821260"/>
            <a:chOff x="1347462" y="0"/>
            <a:chExt cx="3644718" cy="3821260"/>
          </a:xfrm>
        </p:grpSpPr>
        <p:sp>
          <p:nvSpPr>
            <p:cNvPr id="114" name="Google Shape;114;p16"/>
            <p:cNvSpPr/>
            <p:nvPr/>
          </p:nvSpPr>
          <p:spPr>
            <a:xfrm>
              <a:off x="2386206" y="1232738"/>
              <a:ext cx="1566864" cy="1355401"/>
            </a:xfrm>
            <a:prstGeom prst="hexagon">
              <a:avLst>
                <a:gd fmla="val 28570" name="adj"/>
                <a:gd fmla="val 115470" name="vf"/>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txBox="1"/>
            <p:nvPr/>
          </p:nvSpPr>
          <p:spPr>
            <a:xfrm>
              <a:off x="2645857" y="1457347"/>
              <a:ext cx="1047562" cy="906183"/>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Exploratory Data Analytics</a:t>
              </a:r>
              <a:endParaRPr sz="1200">
                <a:solidFill>
                  <a:schemeClr val="lt1"/>
                </a:solidFill>
                <a:latin typeface="Calibri"/>
                <a:ea typeface="Calibri"/>
                <a:cs typeface="Calibri"/>
                <a:sym typeface="Calibri"/>
              </a:endParaRPr>
            </a:p>
          </p:txBody>
        </p:sp>
        <p:sp>
          <p:nvSpPr>
            <p:cNvPr id="116" name="Google Shape;116;p16"/>
            <p:cNvSpPr/>
            <p:nvPr/>
          </p:nvSpPr>
          <p:spPr>
            <a:xfrm>
              <a:off x="3367365" y="584270"/>
              <a:ext cx="591173" cy="509374"/>
            </a:xfrm>
            <a:prstGeom prst="hexagon">
              <a:avLst>
                <a:gd fmla="val 28900" name="adj"/>
                <a:gd fmla="val 115470" name="vf"/>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2530537" y="0"/>
              <a:ext cx="1284034" cy="1110840"/>
            </a:xfrm>
            <a:prstGeom prst="hexagon">
              <a:avLst>
                <a:gd fmla="val 28570" name="adj"/>
                <a:gd fmla="val 115470" name="vf"/>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txBox="1"/>
            <p:nvPr/>
          </p:nvSpPr>
          <p:spPr>
            <a:xfrm>
              <a:off x="2743329" y="184090"/>
              <a:ext cx="858450" cy="742660"/>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Goals and strategy</a:t>
              </a:r>
              <a:endParaRPr sz="1200">
                <a:solidFill>
                  <a:schemeClr val="lt1"/>
                </a:solidFill>
                <a:latin typeface="Calibri"/>
                <a:ea typeface="Calibri"/>
                <a:cs typeface="Calibri"/>
                <a:sym typeface="Calibri"/>
              </a:endParaRPr>
            </a:p>
          </p:txBody>
        </p:sp>
        <p:sp>
          <p:nvSpPr>
            <p:cNvPr id="119" name="Google Shape;119;p16"/>
            <p:cNvSpPr/>
            <p:nvPr/>
          </p:nvSpPr>
          <p:spPr>
            <a:xfrm>
              <a:off x="4057310" y="1536529"/>
              <a:ext cx="591173" cy="509374"/>
            </a:xfrm>
            <a:prstGeom prst="hexagon">
              <a:avLst>
                <a:gd fmla="val 28900" name="adj"/>
                <a:gd fmla="val 115470" name="vf"/>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3708146" y="683241"/>
              <a:ext cx="1284034" cy="1110840"/>
            </a:xfrm>
            <a:prstGeom prst="hexagon">
              <a:avLst>
                <a:gd fmla="val 28570" name="adj"/>
                <a:gd fmla="val 115470" name="vf"/>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txBox="1"/>
            <p:nvPr/>
          </p:nvSpPr>
          <p:spPr>
            <a:xfrm>
              <a:off x="3920938" y="867331"/>
              <a:ext cx="858450" cy="742660"/>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Data Collection and Attribute Classification</a:t>
              </a:r>
              <a:endParaRPr sz="1200">
                <a:solidFill>
                  <a:schemeClr val="lt1"/>
                </a:solidFill>
                <a:latin typeface="Calibri"/>
                <a:ea typeface="Calibri"/>
                <a:cs typeface="Calibri"/>
                <a:sym typeface="Calibri"/>
              </a:endParaRPr>
            </a:p>
          </p:txBody>
        </p:sp>
        <p:sp>
          <p:nvSpPr>
            <p:cNvPr id="122" name="Google Shape;122;p16"/>
            <p:cNvSpPr/>
            <p:nvPr/>
          </p:nvSpPr>
          <p:spPr>
            <a:xfrm>
              <a:off x="3578029" y="2611449"/>
              <a:ext cx="591173" cy="509374"/>
            </a:xfrm>
            <a:prstGeom prst="hexagon">
              <a:avLst>
                <a:gd fmla="val 28900" name="adj"/>
                <a:gd fmla="val 115470" name="vf"/>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3708146" y="2026414"/>
              <a:ext cx="1284034" cy="1110840"/>
            </a:xfrm>
            <a:prstGeom prst="hexagon">
              <a:avLst>
                <a:gd fmla="val 28570" name="adj"/>
                <a:gd fmla="val 115470" name="vf"/>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nvSpPr>
          <p:spPr>
            <a:xfrm>
              <a:off x="3920938" y="2210504"/>
              <a:ext cx="858450" cy="742660"/>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Analysis and Requirement Verification</a:t>
              </a:r>
              <a:endParaRPr sz="1200">
                <a:solidFill>
                  <a:schemeClr val="lt1"/>
                </a:solidFill>
                <a:latin typeface="Calibri"/>
                <a:ea typeface="Calibri"/>
                <a:cs typeface="Calibri"/>
                <a:sym typeface="Calibri"/>
              </a:endParaRPr>
            </a:p>
          </p:txBody>
        </p:sp>
        <p:sp>
          <p:nvSpPr>
            <p:cNvPr id="125" name="Google Shape;125;p16"/>
            <p:cNvSpPr/>
            <p:nvPr/>
          </p:nvSpPr>
          <p:spPr>
            <a:xfrm>
              <a:off x="2389122" y="2723030"/>
              <a:ext cx="591173" cy="509374"/>
            </a:xfrm>
            <a:prstGeom prst="hexagon">
              <a:avLst>
                <a:gd fmla="val 28900" name="adj"/>
                <a:gd fmla="val 115470" name="vf"/>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2530537" y="2710420"/>
              <a:ext cx="1284034" cy="1110840"/>
            </a:xfrm>
            <a:prstGeom prst="hexagon">
              <a:avLst>
                <a:gd fmla="val 28570" name="adj"/>
                <a:gd fmla="val 115470" name="vf"/>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txBox="1"/>
            <p:nvPr/>
          </p:nvSpPr>
          <p:spPr>
            <a:xfrm>
              <a:off x="2743329" y="2894510"/>
              <a:ext cx="858450" cy="742660"/>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Data Preparation and processing</a:t>
              </a:r>
              <a:endParaRPr sz="1200">
                <a:solidFill>
                  <a:schemeClr val="lt1"/>
                </a:solidFill>
                <a:latin typeface="Calibri"/>
                <a:ea typeface="Calibri"/>
                <a:cs typeface="Calibri"/>
                <a:sym typeface="Calibri"/>
              </a:endParaRPr>
            </a:p>
          </p:txBody>
        </p:sp>
        <p:sp>
          <p:nvSpPr>
            <p:cNvPr id="128" name="Google Shape;128;p16"/>
            <p:cNvSpPr/>
            <p:nvPr/>
          </p:nvSpPr>
          <p:spPr>
            <a:xfrm>
              <a:off x="1687878" y="1771154"/>
              <a:ext cx="591173" cy="509374"/>
            </a:xfrm>
            <a:prstGeom prst="hexagon">
              <a:avLst>
                <a:gd fmla="val 28900" name="adj"/>
                <a:gd fmla="val 115470" name="vf"/>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1347462" y="2027178"/>
              <a:ext cx="1284034" cy="1110840"/>
            </a:xfrm>
            <a:prstGeom prst="hexagon">
              <a:avLst>
                <a:gd fmla="val 28570" name="adj"/>
                <a:gd fmla="val 115470" name="vf"/>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txBox="1"/>
            <p:nvPr/>
          </p:nvSpPr>
          <p:spPr>
            <a:xfrm>
              <a:off x="1560254" y="2211268"/>
              <a:ext cx="858450" cy="742660"/>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Feature Extraction and Engineering</a:t>
              </a:r>
              <a:endParaRPr sz="1200">
                <a:solidFill>
                  <a:schemeClr val="lt1"/>
                </a:solidFill>
                <a:latin typeface="Calibri"/>
                <a:ea typeface="Calibri"/>
                <a:cs typeface="Calibri"/>
                <a:sym typeface="Calibri"/>
              </a:endParaRPr>
            </a:p>
          </p:txBody>
        </p:sp>
        <p:sp>
          <p:nvSpPr>
            <p:cNvPr id="131" name="Google Shape;131;p16"/>
            <p:cNvSpPr/>
            <p:nvPr/>
          </p:nvSpPr>
          <p:spPr>
            <a:xfrm>
              <a:off x="1347462" y="681712"/>
              <a:ext cx="1284034" cy="1110840"/>
            </a:xfrm>
            <a:prstGeom prst="hexagon">
              <a:avLst>
                <a:gd fmla="val 28570" name="adj"/>
                <a:gd fmla="val 115470" name="vf"/>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txBox="1"/>
            <p:nvPr/>
          </p:nvSpPr>
          <p:spPr>
            <a:xfrm>
              <a:off x="1560254" y="865802"/>
              <a:ext cx="858450" cy="742660"/>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Modeling and Insight gathering</a:t>
              </a:r>
              <a:endParaRPr sz="1200">
                <a:solidFill>
                  <a:schemeClr val="lt1"/>
                </a:solidFill>
                <a:latin typeface="Calibri"/>
                <a:ea typeface="Calibri"/>
                <a:cs typeface="Calibri"/>
                <a:sym typeface="Calibri"/>
              </a:endParaRPr>
            </a:p>
          </p:txBody>
        </p:sp>
      </p:grpSp>
      <p:sp>
        <p:nvSpPr>
          <p:cNvPr id="133" name="Google Shape;133;p16"/>
          <p:cNvSpPr txBox="1"/>
          <p:nvPr/>
        </p:nvSpPr>
        <p:spPr>
          <a:xfrm>
            <a:off x="251618" y="3586012"/>
            <a:ext cx="598354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r>
              <a:rPr b="1" lang="en-US" sz="1800" u="sng">
                <a:solidFill>
                  <a:schemeClr val="dk1"/>
                </a:solidFill>
                <a:latin typeface="Calibri"/>
                <a:ea typeface="Calibri"/>
                <a:cs typeface="Calibri"/>
                <a:sym typeface="Calibri"/>
              </a:rPr>
              <a:t>MOTIVATION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Helping immigrants find the most convenient and suitable place to live.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Segmenting the city/region of choice according to the amenities, cost of living and other factors.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Beneficial not only for the immigrants but also for the food providers and other service providers in the area.</a:t>
            </a:r>
            <a:endParaRPr sz="1800">
              <a:solidFill>
                <a:schemeClr val="dk1"/>
              </a:solidFill>
              <a:latin typeface="Calibri"/>
              <a:ea typeface="Calibri"/>
              <a:cs typeface="Calibri"/>
              <a:sym typeface="Calibri"/>
            </a:endParaRPr>
          </a:p>
        </p:txBody>
      </p:sp>
      <p:pic>
        <p:nvPicPr>
          <p:cNvPr descr="Group brainstorm" id="134" name="Google Shape;134;p16"/>
          <p:cNvPicPr preferRelativeResize="0"/>
          <p:nvPr/>
        </p:nvPicPr>
        <p:blipFill rotWithShape="1">
          <a:blip r:embed="rId4">
            <a:alphaModFix/>
          </a:blip>
          <a:srcRect b="0" l="0" r="0" t="0"/>
          <a:stretch/>
        </p:blipFill>
        <p:spPr>
          <a:xfrm>
            <a:off x="159798" y="3429000"/>
            <a:ext cx="664346" cy="664346"/>
          </a:xfrm>
          <a:prstGeom prst="rect">
            <a:avLst/>
          </a:prstGeom>
          <a:noFill/>
          <a:ln>
            <a:noFill/>
          </a:ln>
        </p:spPr>
      </p:pic>
      <p:pic>
        <p:nvPicPr>
          <p:cNvPr descr="Lightbulb" id="135" name="Google Shape;135;p16"/>
          <p:cNvPicPr preferRelativeResize="0"/>
          <p:nvPr/>
        </p:nvPicPr>
        <p:blipFill rotWithShape="1">
          <a:blip r:embed="rId5">
            <a:alphaModFix/>
          </a:blip>
          <a:srcRect b="0" l="0" r="0" t="0"/>
          <a:stretch/>
        </p:blipFill>
        <p:spPr>
          <a:xfrm>
            <a:off x="124002" y="4220830"/>
            <a:ext cx="290744" cy="290744"/>
          </a:xfrm>
          <a:prstGeom prst="rect">
            <a:avLst/>
          </a:prstGeom>
          <a:noFill/>
          <a:ln>
            <a:noFill/>
          </a:ln>
        </p:spPr>
      </p:pic>
      <p:pic>
        <p:nvPicPr>
          <p:cNvPr descr="Lightbulb" id="136" name="Google Shape;136;p16"/>
          <p:cNvPicPr preferRelativeResize="0"/>
          <p:nvPr/>
        </p:nvPicPr>
        <p:blipFill rotWithShape="1">
          <a:blip r:embed="rId5">
            <a:alphaModFix/>
          </a:blip>
          <a:srcRect b="0" l="0" r="0" t="0"/>
          <a:stretch/>
        </p:blipFill>
        <p:spPr>
          <a:xfrm>
            <a:off x="106246" y="4735452"/>
            <a:ext cx="290744" cy="290744"/>
          </a:xfrm>
          <a:prstGeom prst="rect">
            <a:avLst/>
          </a:prstGeom>
          <a:noFill/>
          <a:ln>
            <a:noFill/>
          </a:ln>
        </p:spPr>
      </p:pic>
      <p:pic>
        <p:nvPicPr>
          <p:cNvPr descr="Lightbulb" id="137" name="Google Shape;137;p16"/>
          <p:cNvPicPr preferRelativeResize="0"/>
          <p:nvPr/>
        </p:nvPicPr>
        <p:blipFill rotWithShape="1">
          <a:blip r:embed="rId5">
            <a:alphaModFix/>
          </a:blip>
          <a:srcRect b="0" l="0" r="0" t="0"/>
          <a:stretch/>
        </p:blipFill>
        <p:spPr>
          <a:xfrm>
            <a:off x="85986" y="5312848"/>
            <a:ext cx="290744" cy="29074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7"/>
          <p:cNvSpPr txBox="1"/>
          <p:nvPr>
            <p:ph type="title"/>
          </p:nvPr>
        </p:nvSpPr>
        <p:spPr>
          <a:xfrm>
            <a:off x="0" y="365126"/>
            <a:ext cx="12192000" cy="948770"/>
          </a:xfrm>
          <a:prstGeom prst="rect">
            <a:avLst/>
          </a:prstGeom>
          <a:solidFill>
            <a:srgbClr val="8296B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4400"/>
              <a:buFont typeface="Calibri"/>
              <a:buNone/>
            </a:pPr>
            <a:r>
              <a:rPr b="1" lang="en-US">
                <a:solidFill>
                  <a:srgbClr val="323F4F"/>
                </a:solidFill>
              </a:rPr>
              <a:t>      Objective</a:t>
            </a:r>
            <a:endParaRPr b="1">
              <a:solidFill>
                <a:srgbClr val="323F4F"/>
              </a:solidFill>
            </a:endParaRPr>
          </a:p>
        </p:txBody>
      </p:sp>
      <p:sp>
        <p:nvSpPr>
          <p:cNvPr id="143" name="Google Shape;143;p17"/>
          <p:cNvSpPr txBox="1"/>
          <p:nvPr/>
        </p:nvSpPr>
        <p:spPr>
          <a:xfrm>
            <a:off x="79899" y="1955814"/>
            <a:ext cx="7288567" cy="44888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rgbClr val="111111"/>
                </a:solidFill>
                <a:latin typeface="Poppins"/>
                <a:ea typeface="Poppins"/>
                <a:cs typeface="Poppins"/>
                <a:sym typeface="Poppins"/>
              </a:rPr>
              <a:t>Why Accommodation Recommendation systems?</a:t>
            </a:r>
            <a:endParaRPr b="0" i="0" sz="1800">
              <a:solidFill>
                <a:srgbClr val="111111"/>
              </a:solidFill>
              <a:latin typeface="Poppins"/>
              <a:ea typeface="Poppins"/>
              <a:cs typeface="Poppins"/>
              <a:sym typeface="Poppins"/>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800">
                <a:solidFill>
                  <a:srgbClr val="000000"/>
                </a:solidFill>
                <a:latin typeface="Calibri"/>
                <a:ea typeface="Calibri"/>
                <a:cs typeface="Calibri"/>
                <a:sym typeface="Calibri"/>
              </a:rPr>
              <a:t>– </a:t>
            </a:r>
            <a:r>
              <a:rPr lang="en-US" sz="1800">
                <a:solidFill>
                  <a:schemeClr val="dk1"/>
                </a:solidFill>
                <a:latin typeface="Calibri"/>
                <a:ea typeface="Calibri"/>
                <a:cs typeface="Calibri"/>
                <a:sym typeface="Calibri"/>
              </a:rPr>
              <a:t>There has been a rapid growth of immigrants all over the country.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To find a convenient place to live is the first step and the most crucial step for any person new to a city. </a:t>
            </a:r>
            <a:endParaRPr/>
          </a:p>
          <a:p>
            <a:pPr indent="0" lvl="0" marL="0" marR="0" rtl="0" algn="l">
              <a:spcBef>
                <a:spcPts val="0"/>
              </a:spcBef>
              <a:spcAft>
                <a:spcPts val="0"/>
              </a:spcAft>
              <a:buNone/>
            </a:pPr>
            <a:r>
              <a:rPr b="0" i="0" lang="en-US" sz="1800">
                <a:solidFill>
                  <a:srgbClr val="000000"/>
                </a:solidFill>
                <a:latin typeface="Calibri"/>
                <a:ea typeface="Calibri"/>
                <a:cs typeface="Calibri"/>
                <a:sym typeface="Calibri"/>
              </a:rPr>
              <a:t>– </a:t>
            </a:r>
            <a:r>
              <a:rPr lang="en-US" sz="1800">
                <a:solidFill>
                  <a:schemeClr val="dk1"/>
                </a:solidFill>
                <a:latin typeface="Calibri"/>
                <a:ea typeface="Calibri"/>
                <a:cs typeface="Calibri"/>
                <a:sym typeface="Calibri"/>
              </a:rPr>
              <a:t>Providing a hassle free method to find such a place is the objective of this project. </a:t>
            </a:r>
            <a:endParaRPr/>
          </a:p>
          <a:p>
            <a:pPr indent="0" lvl="0" marL="0" marR="0" rtl="0" algn="l">
              <a:spcBef>
                <a:spcPts val="0"/>
              </a:spcBef>
              <a:spcAft>
                <a:spcPts val="0"/>
              </a:spcAft>
              <a:buNone/>
            </a:pPr>
            <a:r>
              <a:rPr b="0" i="0" lang="en-US" sz="1800">
                <a:solidFill>
                  <a:srgbClr val="000000"/>
                </a:solidFill>
                <a:latin typeface="Calibri"/>
                <a:ea typeface="Calibri"/>
                <a:cs typeface="Calibri"/>
                <a:sym typeface="Calibri"/>
              </a:rPr>
              <a:t>– </a:t>
            </a:r>
            <a:r>
              <a:rPr lang="en-US" sz="1800">
                <a:solidFill>
                  <a:schemeClr val="dk1"/>
                </a:solidFill>
                <a:latin typeface="Calibri"/>
                <a:ea typeface="Calibri"/>
                <a:cs typeface="Calibri"/>
                <a:sym typeface="Calibri"/>
              </a:rPr>
              <a:t>Various factors (immigrant preferences) can be taken into consideration to figure out the suitable location</a:t>
            </a:r>
            <a:br>
              <a:rPr b="0" i="0" lang="en-US" sz="1800">
                <a:solidFill>
                  <a:srgbClr val="000000"/>
                </a:solidFill>
                <a:latin typeface="Calibri"/>
                <a:ea typeface="Calibri"/>
                <a:cs typeface="Calibri"/>
                <a:sym typeface="Calibri"/>
              </a:rPr>
            </a:br>
            <a:r>
              <a:rPr b="0" i="0" lang="en-US" sz="1800">
                <a:solidFill>
                  <a:srgbClr val="000000"/>
                </a:solidFill>
                <a:latin typeface="Calibri"/>
                <a:ea typeface="Calibri"/>
                <a:cs typeface="Calibri"/>
                <a:sym typeface="Calibri"/>
              </a:rPr>
              <a:t>       – To identify the most relevant Interests for each user</a:t>
            </a:r>
            <a:br>
              <a:rPr b="0" i="0" lang="en-US" sz="1800">
                <a:solidFill>
                  <a:srgbClr val="000000"/>
                </a:solidFill>
                <a:latin typeface="Calibri"/>
                <a:ea typeface="Calibri"/>
                <a:cs typeface="Calibri"/>
                <a:sym typeface="Calibri"/>
              </a:rPr>
            </a:br>
            <a:r>
              <a:rPr b="0" i="0" lang="en-US" sz="1800">
                <a:solidFill>
                  <a:srgbClr val="000000"/>
                </a:solidFill>
                <a:latin typeface="Calibri"/>
                <a:ea typeface="Calibri"/>
                <a:cs typeface="Calibri"/>
                <a:sym typeface="Calibri"/>
              </a:rPr>
              <a:t>       – Showcase personalized content to each user</a:t>
            </a:r>
            <a:br>
              <a:rPr b="0" i="0" lang="en-US" sz="1800">
                <a:solidFill>
                  <a:srgbClr val="000000"/>
                </a:solidFill>
                <a:latin typeface="Calibri"/>
                <a:ea typeface="Calibri"/>
                <a:cs typeface="Calibri"/>
                <a:sym typeface="Calibri"/>
              </a:rPr>
            </a:br>
            <a:r>
              <a:rPr b="0" i="0" lang="en-US" sz="1800">
                <a:solidFill>
                  <a:srgbClr val="000000"/>
                </a:solidFill>
                <a:latin typeface="Calibri"/>
                <a:ea typeface="Calibri"/>
                <a:cs typeface="Calibri"/>
                <a:sym typeface="Calibri"/>
              </a:rPr>
              <a:t>       – Suggest top offers and discounts to the right user</a:t>
            </a:r>
            <a:br>
              <a:rPr b="0" i="0" lang="en-US" sz="1800">
                <a:solidFill>
                  <a:srgbClr val="000000"/>
                </a:solidFill>
                <a:latin typeface="Calibri"/>
                <a:ea typeface="Calibri"/>
                <a:cs typeface="Calibri"/>
                <a:sym typeface="Calibri"/>
              </a:rPr>
            </a:br>
            <a:r>
              <a:rPr b="0" i="0" lang="en-US" sz="1800">
                <a:solidFill>
                  <a:srgbClr val="000000"/>
                </a:solidFill>
                <a:latin typeface="Calibri"/>
                <a:ea typeface="Calibri"/>
                <a:cs typeface="Calibri"/>
                <a:sym typeface="Calibri"/>
              </a:rPr>
              <a:t>– It increases relevance for search through increased consumption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Bullseye" id="144" name="Google Shape;144;p17"/>
          <p:cNvPicPr preferRelativeResize="0"/>
          <p:nvPr/>
        </p:nvPicPr>
        <p:blipFill rotWithShape="1">
          <a:blip r:embed="rId3">
            <a:alphaModFix/>
          </a:blip>
          <a:srcRect b="0" l="0" r="0" t="0"/>
          <a:stretch/>
        </p:blipFill>
        <p:spPr>
          <a:xfrm>
            <a:off x="0" y="413383"/>
            <a:ext cx="852256" cy="852256"/>
          </a:xfrm>
          <a:prstGeom prst="rect">
            <a:avLst/>
          </a:prstGeom>
          <a:noFill/>
          <a:ln>
            <a:noFill/>
          </a:ln>
        </p:spPr>
      </p:pic>
      <p:pic>
        <p:nvPicPr>
          <p:cNvPr id="145" name="Google Shape;145;p17"/>
          <p:cNvPicPr preferRelativeResize="0"/>
          <p:nvPr/>
        </p:nvPicPr>
        <p:blipFill rotWithShape="1">
          <a:blip r:embed="rId4">
            <a:alphaModFix/>
          </a:blip>
          <a:srcRect b="0" l="0" r="0" t="0"/>
          <a:stretch/>
        </p:blipFill>
        <p:spPr>
          <a:xfrm>
            <a:off x="7368466" y="1526959"/>
            <a:ext cx="4319403" cy="4319403"/>
          </a:xfrm>
          <a:prstGeom prst="rect">
            <a:avLst/>
          </a:prstGeom>
          <a:noFill/>
          <a:ln>
            <a:noFill/>
          </a:ln>
        </p:spPr>
      </p:pic>
      <p:sp>
        <p:nvSpPr>
          <p:cNvPr id="146" name="Google Shape;146;p17"/>
          <p:cNvSpPr txBox="1"/>
          <p:nvPr/>
        </p:nvSpPr>
        <p:spPr>
          <a:xfrm>
            <a:off x="10919533" y="3826276"/>
            <a:ext cx="768336" cy="338554"/>
          </a:xfrm>
          <a:prstGeom prst="rect">
            <a:avLst/>
          </a:prstGeom>
          <a:solidFill>
            <a:srgbClr val="D0CECE"/>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Clustering technique</a:t>
            </a:r>
            <a:endParaRPr sz="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8"/>
          <p:cNvSpPr txBox="1"/>
          <p:nvPr>
            <p:ph type="title"/>
          </p:nvPr>
        </p:nvSpPr>
        <p:spPr>
          <a:xfrm>
            <a:off x="0" y="365126"/>
            <a:ext cx="12192000" cy="948770"/>
          </a:xfrm>
          <a:prstGeom prst="rect">
            <a:avLst/>
          </a:prstGeom>
          <a:solidFill>
            <a:srgbClr val="8296B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4400"/>
              <a:buFont typeface="Calibri"/>
              <a:buNone/>
            </a:pPr>
            <a:r>
              <a:rPr b="1" lang="en-US">
                <a:solidFill>
                  <a:srgbClr val="323F4F"/>
                </a:solidFill>
              </a:rPr>
              <a:t>      INTRODUCTION</a:t>
            </a:r>
            <a:endParaRPr b="1">
              <a:solidFill>
                <a:srgbClr val="323F4F"/>
              </a:solidFill>
            </a:endParaRPr>
          </a:p>
        </p:txBody>
      </p:sp>
      <p:pic>
        <p:nvPicPr>
          <p:cNvPr descr="Document" id="152" name="Google Shape;152;p18"/>
          <p:cNvPicPr preferRelativeResize="0"/>
          <p:nvPr>
            <p:ph idx="1" type="body"/>
          </p:nvPr>
        </p:nvPicPr>
        <p:blipFill rotWithShape="1">
          <a:blip r:embed="rId3">
            <a:alphaModFix/>
          </a:blip>
          <a:srcRect b="0" l="0" r="0" t="0"/>
          <a:stretch/>
        </p:blipFill>
        <p:spPr>
          <a:xfrm>
            <a:off x="0" y="365126"/>
            <a:ext cx="829492" cy="859992"/>
          </a:xfrm>
          <a:prstGeom prst="rect">
            <a:avLst/>
          </a:prstGeom>
          <a:noFill/>
          <a:ln>
            <a:noFill/>
          </a:ln>
        </p:spPr>
      </p:pic>
      <p:sp>
        <p:nvSpPr>
          <p:cNvPr id="153" name="Google Shape;153;p18"/>
          <p:cNvSpPr txBox="1"/>
          <p:nvPr/>
        </p:nvSpPr>
        <p:spPr>
          <a:xfrm>
            <a:off x="177553" y="1624614"/>
            <a:ext cx="644519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Imagine a scenario where a person has newly moved into a new location. They already have certain preferences, certain tastes. It would save both the student and the food providers a lot of hassle if the student lived close to their preferred outlets. Convenience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means better sales, and saved time for the customer.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We will be performing Exploratory Data analysis on Geolocational Data. Further we shall use Clustering Analysis (eg. K-Means Clustering etc) for immigrant segmentation, i.e., dividing the immigrants into groups according to their individual Point-of-Interests (POI).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We are using the most optimized clustering algorithm for segmenting the areas (in the city we have chosen for analysis) according to features like restaurants and other amenities in proximity to the desired location.</a:t>
            </a:r>
            <a:endParaRPr sz="1800">
              <a:solidFill>
                <a:schemeClr val="dk1"/>
              </a:solidFill>
              <a:latin typeface="Calibri"/>
              <a:ea typeface="Calibri"/>
              <a:cs typeface="Calibri"/>
              <a:sym typeface="Calibri"/>
            </a:endParaRPr>
          </a:p>
        </p:txBody>
      </p:sp>
      <p:pic>
        <p:nvPicPr>
          <p:cNvPr descr="Classroom" id="154" name="Google Shape;154;p18"/>
          <p:cNvPicPr preferRelativeResize="0"/>
          <p:nvPr/>
        </p:nvPicPr>
        <p:blipFill rotWithShape="1">
          <a:blip r:embed="rId4">
            <a:alphaModFix/>
          </a:blip>
          <a:srcRect b="0" l="0" r="0" t="0"/>
          <a:stretch/>
        </p:blipFill>
        <p:spPr>
          <a:xfrm>
            <a:off x="186146" y="1535836"/>
            <a:ext cx="457200" cy="457200"/>
          </a:xfrm>
          <a:prstGeom prst="rect">
            <a:avLst/>
          </a:prstGeom>
          <a:noFill/>
          <a:ln>
            <a:noFill/>
          </a:ln>
        </p:spPr>
      </p:pic>
      <p:pic>
        <p:nvPicPr>
          <p:cNvPr descr="Classroom" id="155" name="Google Shape;155;p18"/>
          <p:cNvPicPr preferRelativeResize="0"/>
          <p:nvPr/>
        </p:nvPicPr>
        <p:blipFill rotWithShape="1">
          <a:blip r:embed="rId4">
            <a:alphaModFix/>
          </a:blip>
          <a:srcRect b="0" l="0" r="0" t="0"/>
          <a:stretch/>
        </p:blipFill>
        <p:spPr>
          <a:xfrm>
            <a:off x="186146" y="3428261"/>
            <a:ext cx="457200" cy="457200"/>
          </a:xfrm>
          <a:prstGeom prst="rect">
            <a:avLst/>
          </a:prstGeom>
          <a:noFill/>
          <a:ln>
            <a:noFill/>
          </a:ln>
        </p:spPr>
      </p:pic>
      <p:pic>
        <p:nvPicPr>
          <p:cNvPr descr="Classroom" id="156" name="Google Shape;156;p18"/>
          <p:cNvPicPr preferRelativeResize="0"/>
          <p:nvPr/>
        </p:nvPicPr>
        <p:blipFill rotWithShape="1">
          <a:blip r:embed="rId4">
            <a:alphaModFix/>
          </a:blip>
          <a:srcRect b="0" l="0" r="0" t="0"/>
          <a:stretch/>
        </p:blipFill>
        <p:spPr>
          <a:xfrm>
            <a:off x="210557" y="5045475"/>
            <a:ext cx="457200" cy="457200"/>
          </a:xfrm>
          <a:prstGeom prst="rect">
            <a:avLst/>
          </a:prstGeom>
          <a:noFill/>
          <a:ln>
            <a:noFill/>
          </a:ln>
        </p:spPr>
      </p:pic>
      <p:pic>
        <p:nvPicPr>
          <p:cNvPr id="157" name="Google Shape;157;p18"/>
          <p:cNvPicPr preferRelativeResize="0"/>
          <p:nvPr/>
        </p:nvPicPr>
        <p:blipFill rotWithShape="1">
          <a:blip r:embed="rId5">
            <a:alphaModFix/>
          </a:blip>
          <a:srcRect b="0" l="0" r="0" t="0"/>
          <a:stretch/>
        </p:blipFill>
        <p:spPr>
          <a:xfrm>
            <a:off x="6498455" y="2098124"/>
            <a:ext cx="5386242" cy="31759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0" y="365126"/>
            <a:ext cx="12192000" cy="948770"/>
          </a:xfrm>
          <a:prstGeom prst="rect">
            <a:avLst/>
          </a:prstGeom>
          <a:solidFill>
            <a:srgbClr val="8296B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4400"/>
              <a:buFont typeface="Calibri"/>
              <a:buNone/>
            </a:pPr>
            <a:r>
              <a:rPr b="1" lang="en-US">
                <a:solidFill>
                  <a:srgbClr val="323F4F"/>
                </a:solidFill>
              </a:rPr>
              <a:t>      APPROACH</a:t>
            </a:r>
            <a:endParaRPr b="1">
              <a:solidFill>
                <a:srgbClr val="323F4F"/>
              </a:solidFill>
            </a:endParaRPr>
          </a:p>
        </p:txBody>
      </p:sp>
      <p:pic>
        <p:nvPicPr>
          <p:cNvPr descr="Document" id="163" name="Google Shape;163;p19"/>
          <p:cNvPicPr preferRelativeResize="0"/>
          <p:nvPr>
            <p:ph idx="1" type="body"/>
          </p:nvPr>
        </p:nvPicPr>
        <p:blipFill rotWithShape="1">
          <a:blip r:embed="rId3">
            <a:alphaModFix/>
          </a:blip>
          <a:srcRect b="0" l="0" r="0" t="0"/>
          <a:stretch/>
        </p:blipFill>
        <p:spPr>
          <a:xfrm>
            <a:off x="0" y="365126"/>
            <a:ext cx="829492" cy="859992"/>
          </a:xfrm>
          <a:prstGeom prst="rect">
            <a:avLst/>
          </a:prstGeom>
          <a:noFill/>
          <a:ln>
            <a:noFill/>
          </a:ln>
        </p:spPr>
      </p:pic>
      <p:grpSp>
        <p:nvGrpSpPr>
          <p:cNvPr id="164" name="Google Shape;164;p19"/>
          <p:cNvGrpSpPr/>
          <p:nvPr/>
        </p:nvGrpSpPr>
        <p:grpSpPr>
          <a:xfrm>
            <a:off x="194154" y="2119852"/>
            <a:ext cx="5606091" cy="1250559"/>
            <a:chOff x="2791" y="1107797"/>
            <a:chExt cx="5606091" cy="1250559"/>
          </a:xfrm>
        </p:grpSpPr>
        <p:sp>
          <p:nvSpPr>
            <p:cNvPr id="165" name="Google Shape;165;p19"/>
            <p:cNvSpPr/>
            <p:nvPr/>
          </p:nvSpPr>
          <p:spPr>
            <a:xfrm>
              <a:off x="2791" y="1107797"/>
              <a:ext cx="1269038" cy="645144"/>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txBox="1"/>
            <p:nvPr/>
          </p:nvSpPr>
          <p:spPr>
            <a:xfrm>
              <a:off x="2791" y="1107797"/>
              <a:ext cx="1269038" cy="430096"/>
            </a:xfrm>
            <a:prstGeom prst="rect">
              <a:avLst/>
            </a:prstGeom>
            <a:noFill/>
            <a:ln>
              <a:noFill/>
            </a:ln>
          </p:spPr>
          <p:txBody>
            <a:bodyPr anchorCtr="0" anchor="t" bIns="41900" lIns="78225" spcFirstLastPara="1" rIns="78225" wrap="square" tIns="78225">
              <a:noAutofit/>
            </a:bodyPr>
            <a:lstStyle/>
            <a:p>
              <a:pPr indent="0" lvl="0" marL="0" marR="0" rtl="0" algn="l">
                <a:lnSpc>
                  <a:spcPct val="90000"/>
                </a:lnSpc>
                <a:spcBef>
                  <a:spcPts val="0"/>
                </a:spcBef>
                <a:spcAft>
                  <a:spcPts val="0"/>
                </a:spcAft>
                <a:buClr>
                  <a:schemeClr val="lt1"/>
                </a:buClr>
                <a:buSzPts val="1100"/>
                <a:buFont typeface="Calibri"/>
                <a:buNone/>
              </a:pPr>
              <a:r>
                <a:rPr lang="en-US" sz="1100">
                  <a:solidFill>
                    <a:schemeClr val="lt1"/>
                  </a:solidFill>
                  <a:latin typeface="Calibri"/>
                  <a:ea typeface="Calibri"/>
                  <a:cs typeface="Calibri"/>
                  <a:sym typeface="Calibri"/>
                </a:rPr>
                <a:t>Data Collection</a:t>
              </a:r>
              <a:endParaRPr sz="1100">
                <a:solidFill>
                  <a:schemeClr val="lt1"/>
                </a:solidFill>
                <a:latin typeface="Calibri"/>
                <a:ea typeface="Calibri"/>
                <a:cs typeface="Calibri"/>
                <a:sym typeface="Calibri"/>
              </a:endParaRPr>
            </a:p>
          </p:txBody>
        </p:sp>
        <p:sp>
          <p:nvSpPr>
            <p:cNvPr id="167" name="Google Shape;167;p19"/>
            <p:cNvSpPr/>
            <p:nvPr/>
          </p:nvSpPr>
          <p:spPr>
            <a:xfrm>
              <a:off x="262714" y="1537894"/>
              <a:ext cx="1269038" cy="820462"/>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txBox="1"/>
            <p:nvPr/>
          </p:nvSpPr>
          <p:spPr>
            <a:xfrm>
              <a:off x="286745" y="1561925"/>
              <a:ext cx="1220976" cy="772400"/>
            </a:xfrm>
            <a:prstGeom prst="rect">
              <a:avLst/>
            </a:prstGeom>
            <a:noFill/>
            <a:ln>
              <a:noFill/>
            </a:ln>
          </p:spPr>
          <p:txBody>
            <a:bodyPr anchorCtr="0" anchor="t" bIns="78225" lIns="78225" spcFirstLastPara="1" rIns="78225" wrap="square" tIns="78225">
              <a:noAutofit/>
            </a:bodyPr>
            <a:lstStyle/>
            <a:p>
              <a:pPr indent="-69850" lvl="1" marL="57150" marR="0" rtl="0" algn="l">
                <a:lnSpc>
                  <a:spcPct val="90000"/>
                </a:lnSpc>
                <a:spcBef>
                  <a:spcPts val="0"/>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Fetch Datasets from the relevant locations</a:t>
              </a:r>
              <a:endParaRPr b="0" i="0" sz="1100" u="none" cap="none" strike="noStrike">
                <a:solidFill>
                  <a:schemeClr val="dk1"/>
                </a:solidFill>
                <a:latin typeface="Calibri"/>
                <a:ea typeface="Calibri"/>
                <a:cs typeface="Calibri"/>
                <a:sym typeface="Calibri"/>
              </a:endParaRPr>
            </a:p>
          </p:txBody>
        </p:sp>
        <p:sp>
          <p:nvSpPr>
            <p:cNvPr id="169" name="Google Shape;169;p19"/>
            <p:cNvSpPr/>
            <p:nvPr/>
          </p:nvSpPr>
          <p:spPr>
            <a:xfrm>
              <a:off x="1464211" y="1164868"/>
              <a:ext cx="407849" cy="315953"/>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txBox="1"/>
            <p:nvPr/>
          </p:nvSpPr>
          <p:spPr>
            <a:xfrm>
              <a:off x="1464211" y="1228059"/>
              <a:ext cx="313063" cy="18957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900"/>
                <a:buFont typeface="Calibri"/>
                <a:buNone/>
              </a:pPr>
              <a:r>
                <a:t/>
              </a:r>
              <a:endParaRPr sz="900">
                <a:solidFill>
                  <a:schemeClr val="lt1"/>
                </a:solidFill>
                <a:latin typeface="Calibri"/>
                <a:ea typeface="Calibri"/>
                <a:cs typeface="Calibri"/>
                <a:sym typeface="Calibri"/>
              </a:endParaRPr>
            </a:p>
          </p:txBody>
        </p:sp>
        <p:sp>
          <p:nvSpPr>
            <p:cNvPr id="171" name="Google Shape;171;p19"/>
            <p:cNvSpPr/>
            <p:nvPr/>
          </p:nvSpPr>
          <p:spPr>
            <a:xfrm>
              <a:off x="2041356" y="1107797"/>
              <a:ext cx="1269038" cy="645144"/>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txBox="1"/>
            <p:nvPr/>
          </p:nvSpPr>
          <p:spPr>
            <a:xfrm>
              <a:off x="2041356" y="1107797"/>
              <a:ext cx="1269038" cy="430096"/>
            </a:xfrm>
            <a:prstGeom prst="rect">
              <a:avLst/>
            </a:prstGeom>
            <a:noFill/>
            <a:ln>
              <a:noFill/>
            </a:ln>
          </p:spPr>
          <p:txBody>
            <a:bodyPr anchorCtr="0" anchor="t" bIns="41900" lIns="78225" spcFirstLastPara="1" rIns="78225" wrap="square" tIns="78225">
              <a:noAutofit/>
            </a:bodyPr>
            <a:lstStyle/>
            <a:p>
              <a:pPr indent="0" lvl="0" marL="0" marR="0" rtl="0" algn="l">
                <a:lnSpc>
                  <a:spcPct val="90000"/>
                </a:lnSpc>
                <a:spcBef>
                  <a:spcPts val="0"/>
                </a:spcBef>
                <a:spcAft>
                  <a:spcPts val="0"/>
                </a:spcAft>
                <a:buClr>
                  <a:schemeClr val="lt1"/>
                </a:buClr>
                <a:buSzPts val="1100"/>
                <a:buFont typeface="Calibri"/>
                <a:buNone/>
              </a:pPr>
              <a:r>
                <a:rPr lang="en-US" sz="1100">
                  <a:solidFill>
                    <a:schemeClr val="lt1"/>
                  </a:solidFill>
                  <a:latin typeface="Calibri"/>
                  <a:ea typeface="Calibri"/>
                  <a:cs typeface="Calibri"/>
                  <a:sym typeface="Calibri"/>
                </a:rPr>
                <a:t>(Data Cleaning via Pandas)</a:t>
              </a:r>
              <a:endParaRPr/>
            </a:p>
          </p:txBody>
        </p:sp>
        <p:sp>
          <p:nvSpPr>
            <p:cNvPr id="173" name="Google Shape;173;p19"/>
            <p:cNvSpPr/>
            <p:nvPr/>
          </p:nvSpPr>
          <p:spPr>
            <a:xfrm>
              <a:off x="2301279" y="1537894"/>
              <a:ext cx="1269038" cy="820462"/>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txBox="1"/>
            <p:nvPr/>
          </p:nvSpPr>
          <p:spPr>
            <a:xfrm>
              <a:off x="2325310" y="1561925"/>
              <a:ext cx="1220976" cy="772400"/>
            </a:xfrm>
            <a:prstGeom prst="rect">
              <a:avLst/>
            </a:prstGeom>
            <a:noFill/>
            <a:ln>
              <a:noFill/>
            </a:ln>
          </p:spPr>
          <p:txBody>
            <a:bodyPr anchorCtr="0" anchor="t" bIns="78225" lIns="78225" spcFirstLastPara="1" rIns="78225" wrap="square" tIns="78225">
              <a:noAutofit/>
            </a:bodyPr>
            <a:lstStyle/>
            <a:p>
              <a:pPr indent="-69850" lvl="1" marL="57150" marR="0" rtl="0" algn="l">
                <a:lnSpc>
                  <a:spcPct val="90000"/>
                </a:lnSpc>
                <a:spcBef>
                  <a:spcPts val="0"/>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Clean the Datasets to prepare them for analysis.</a:t>
              </a:r>
              <a:endParaRPr b="0" i="0" sz="1100" u="none" cap="none" strike="noStrike">
                <a:solidFill>
                  <a:schemeClr val="dk1"/>
                </a:solidFill>
                <a:latin typeface="Calibri"/>
                <a:ea typeface="Calibri"/>
                <a:cs typeface="Calibri"/>
                <a:sym typeface="Calibri"/>
              </a:endParaRPr>
            </a:p>
          </p:txBody>
        </p:sp>
        <p:sp>
          <p:nvSpPr>
            <p:cNvPr id="175" name="Google Shape;175;p19"/>
            <p:cNvSpPr/>
            <p:nvPr/>
          </p:nvSpPr>
          <p:spPr>
            <a:xfrm>
              <a:off x="3502776" y="1164868"/>
              <a:ext cx="407849" cy="315953"/>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txBox="1"/>
            <p:nvPr/>
          </p:nvSpPr>
          <p:spPr>
            <a:xfrm>
              <a:off x="3502776" y="1228059"/>
              <a:ext cx="313063" cy="18957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900"/>
                <a:buFont typeface="Calibri"/>
                <a:buNone/>
              </a:pPr>
              <a:r>
                <a:t/>
              </a:r>
              <a:endParaRPr sz="900">
                <a:solidFill>
                  <a:schemeClr val="lt1"/>
                </a:solidFill>
                <a:latin typeface="Calibri"/>
                <a:ea typeface="Calibri"/>
                <a:cs typeface="Calibri"/>
                <a:sym typeface="Calibri"/>
              </a:endParaRPr>
            </a:p>
          </p:txBody>
        </p:sp>
        <p:sp>
          <p:nvSpPr>
            <p:cNvPr id="177" name="Google Shape;177;p19"/>
            <p:cNvSpPr/>
            <p:nvPr/>
          </p:nvSpPr>
          <p:spPr>
            <a:xfrm>
              <a:off x="4079921" y="1107797"/>
              <a:ext cx="1269038" cy="645144"/>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txBox="1"/>
            <p:nvPr/>
          </p:nvSpPr>
          <p:spPr>
            <a:xfrm>
              <a:off x="4079921" y="1107797"/>
              <a:ext cx="1269038" cy="430096"/>
            </a:xfrm>
            <a:prstGeom prst="rect">
              <a:avLst/>
            </a:prstGeom>
            <a:noFill/>
            <a:ln>
              <a:noFill/>
            </a:ln>
          </p:spPr>
          <p:txBody>
            <a:bodyPr anchorCtr="0" anchor="t" bIns="41900" lIns="78225" spcFirstLastPara="1" rIns="78225" wrap="square" tIns="78225">
              <a:noAutofit/>
            </a:bodyPr>
            <a:lstStyle/>
            <a:p>
              <a:pPr indent="0" lvl="0" marL="0" marR="0" rtl="0" algn="l">
                <a:lnSpc>
                  <a:spcPct val="90000"/>
                </a:lnSpc>
                <a:spcBef>
                  <a:spcPts val="0"/>
                </a:spcBef>
                <a:spcAft>
                  <a:spcPts val="0"/>
                </a:spcAft>
                <a:buClr>
                  <a:schemeClr val="lt1"/>
                </a:buClr>
                <a:buSzPts val="1100"/>
                <a:buFont typeface="Calibri"/>
                <a:buNone/>
              </a:pPr>
              <a:r>
                <a:rPr lang="en-US" sz="1100">
                  <a:solidFill>
                    <a:schemeClr val="lt1"/>
                  </a:solidFill>
                  <a:latin typeface="Calibri"/>
                  <a:ea typeface="Calibri"/>
                  <a:cs typeface="Calibri"/>
                  <a:sym typeface="Calibri"/>
                </a:rPr>
                <a:t>(Using Matplotlib /Seaborn /Pandas)</a:t>
              </a:r>
              <a:endParaRPr/>
            </a:p>
          </p:txBody>
        </p:sp>
        <p:sp>
          <p:nvSpPr>
            <p:cNvPr id="179" name="Google Shape;179;p19"/>
            <p:cNvSpPr/>
            <p:nvPr/>
          </p:nvSpPr>
          <p:spPr>
            <a:xfrm>
              <a:off x="4339844" y="1537894"/>
              <a:ext cx="1269038" cy="820462"/>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txBox="1"/>
            <p:nvPr/>
          </p:nvSpPr>
          <p:spPr>
            <a:xfrm>
              <a:off x="4363875" y="1561925"/>
              <a:ext cx="1220976" cy="772400"/>
            </a:xfrm>
            <a:prstGeom prst="rect">
              <a:avLst/>
            </a:prstGeom>
            <a:noFill/>
            <a:ln>
              <a:noFill/>
            </a:ln>
          </p:spPr>
          <p:txBody>
            <a:bodyPr anchorCtr="0" anchor="t" bIns="78225" lIns="78225" spcFirstLastPara="1" rIns="78225" wrap="square" tIns="78225">
              <a:noAutofit/>
            </a:bodyPr>
            <a:lstStyle/>
            <a:p>
              <a:pPr indent="-69850" lvl="1" marL="57150" marR="0" rtl="0" algn="l">
                <a:lnSpc>
                  <a:spcPct val="90000"/>
                </a:lnSpc>
                <a:spcBef>
                  <a:spcPts val="0"/>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Visualize the data using boxplots.</a:t>
              </a:r>
              <a:endParaRPr b="0" i="0" sz="1100" u="none" cap="none" strike="noStrike">
                <a:solidFill>
                  <a:schemeClr val="dk1"/>
                </a:solidFill>
                <a:latin typeface="Calibri"/>
                <a:ea typeface="Calibri"/>
                <a:cs typeface="Calibri"/>
                <a:sym typeface="Calibri"/>
              </a:endParaRPr>
            </a:p>
          </p:txBody>
        </p:sp>
      </p:grpSp>
      <p:grpSp>
        <p:nvGrpSpPr>
          <p:cNvPr id="181" name="Google Shape;181;p19"/>
          <p:cNvGrpSpPr/>
          <p:nvPr/>
        </p:nvGrpSpPr>
        <p:grpSpPr>
          <a:xfrm>
            <a:off x="5790475" y="2189769"/>
            <a:ext cx="407849" cy="315953"/>
            <a:chOff x="3502776" y="999100"/>
            <a:chExt cx="407849" cy="315953"/>
          </a:xfrm>
        </p:grpSpPr>
        <p:sp>
          <p:nvSpPr>
            <p:cNvPr id="182" name="Google Shape;182;p19"/>
            <p:cNvSpPr/>
            <p:nvPr/>
          </p:nvSpPr>
          <p:spPr>
            <a:xfrm>
              <a:off x="3502776" y="999100"/>
              <a:ext cx="407849" cy="315953"/>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txBox="1"/>
            <p:nvPr/>
          </p:nvSpPr>
          <p:spPr>
            <a:xfrm>
              <a:off x="3502776" y="1062291"/>
              <a:ext cx="313063" cy="18957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300"/>
                <a:buFont typeface="Calibri"/>
                <a:buNone/>
              </a:pPr>
              <a:r>
                <a:t/>
              </a:r>
              <a:endParaRPr sz="1300">
                <a:solidFill>
                  <a:schemeClr val="lt1"/>
                </a:solidFill>
                <a:latin typeface="Calibri"/>
                <a:ea typeface="Calibri"/>
                <a:cs typeface="Calibri"/>
                <a:sym typeface="Calibri"/>
              </a:endParaRPr>
            </a:p>
          </p:txBody>
        </p:sp>
      </p:grpSp>
      <p:grpSp>
        <p:nvGrpSpPr>
          <p:cNvPr id="184" name="Google Shape;184;p19"/>
          <p:cNvGrpSpPr/>
          <p:nvPr/>
        </p:nvGrpSpPr>
        <p:grpSpPr>
          <a:xfrm>
            <a:off x="6391754" y="2042598"/>
            <a:ext cx="5606091" cy="1547111"/>
            <a:chOff x="2791" y="959521"/>
            <a:chExt cx="5606091" cy="1547111"/>
          </a:xfrm>
        </p:grpSpPr>
        <p:sp>
          <p:nvSpPr>
            <p:cNvPr id="185" name="Google Shape;185;p19"/>
            <p:cNvSpPr/>
            <p:nvPr/>
          </p:nvSpPr>
          <p:spPr>
            <a:xfrm>
              <a:off x="2791" y="959521"/>
              <a:ext cx="1269038" cy="700667"/>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txBox="1"/>
            <p:nvPr/>
          </p:nvSpPr>
          <p:spPr>
            <a:xfrm>
              <a:off x="2791" y="959521"/>
              <a:ext cx="1269038" cy="467111"/>
            </a:xfrm>
            <a:prstGeom prst="rect">
              <a:avLst/>
            </a:prstGeom>
            <a:noFill/>
            <a:ln>
              <a:noFill/>
            </a:ln>
          </p:spPr>
          <p:txBody>
            <a:bodyPr anchorCtr="0" anchor="t" bIns="45700" lIns="85325" spcFirstLastPara="1" rIns="85325" wrap="square" tIns="85325">
              <a:noAutofit/>
            </a:bodyPr>
            <a:lstStyle/>
            <a:p>
              <a:pPr indent="0" lvl="0" marL="0" marR="0" rtl="0" algn="l">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(REST APIs)</a:t>
              </a:r>
              <a:endParaRPr/>
            </a:p>
          </p:txBody>
        </p:sp>
        <p:sp>
          <p:nvSpPr>
            <p:cNvPr id="187" name="Google Shape;187;p19"/>
            <p:cNvSpPr/>
            <p:nvPr/>
          </p:nvSpPr>
          <p:spPr>
            <a:xfrm>
              <a:off x="262714" y="1426632"/>
              <a:ext cx="1269038" cy="1080000"/>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txBox="1"/>
            <p:nvPr/>
          </p:nvSpPr>
          <p:spPr>
            <a:xfrm>
              <a:off x="294346" y="1458264"/>
              <a:ext cx="1205774" cy="1016736"/>
            </a:xfrm>
            <a:prstGeom prst="rect">
              <a:avLst/>
            </a:prstGeom>
            <a:noFill/>
            <a:ln>
              <a:noFill/>
            </a:ln>
          </p:spPr>
          <p:txBody>
            <a:bodyPr anchorCtr="0" anchor="t" bIns="85325" lIns="85325" spcFirstLastPara="1" rIns="85325" wrap="square" tIns="85325">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Fetch Geolocational Data from the Foursquare API.</a:t>
              </a:r>
              <a:endParaRPr b="0" i="0" sz="1200" u="none" cap="none" strike="noStrike">
                <a:solidFill>
                  <a:schemeClr val="dk1"/>
                </a:solidFill>
                <a:latin typeface="Calibri"/>
                <a:ea typeface="Calibri"/>
                <a:cs typeface="Calibri"/>
                <a:sym typeface="Calibri"/>
              </a:endParaRPr>
            </a:p>
          </p:txBody>
        </p:sp>
        <p:sp>
          <p:nvSpPr>
            <p:cNvPr id="189" name="Google Shape;189;p19"/>
            <p:cNvSpPr/>
            <p:nvPr/>
          </p:nvSpPr>
          <p:spPr>
            <a:xfrm>
              <a:off x="1464211" y="1035100"/>
              <a:ext cx="407849" cy="315953"/>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txBox="1"/>
            <p:nvPr/>
          </p:nvSpPr>
          <p:spPr>
            <a:xfrm>
              <a:off x="1464211" y="1098291"/>
              <a:ext cx="313063" cy="18957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000"/>
                <a:buFont typeface="Calibri"/>
                <a:buNone/>
              </a:pPr>
              <a:r>
                <a:t/>
              </a:r>
              <a:endParaRPr sz="1000">
                <a:solidFill>
                  <a:schemeClr val="lt1"/>
                </a:solidFill>
                <a:latin typeface="Calibri"/>
                <a:ea typeface="Calibri"/>
                <a:cs typeface="Calibri"/>
                <a:sym typeface="Calibri"/>
              </a:endParaRPr>
            </a:p>
          </p:txBody>
        </p:sp>
        <p:sp>
          <p:nvSpPr>
            <p:cNvPr id="191" name="Google Shape;191;p19"/>
            <p:cNvSpPr/>
            <p:nvPr/>
          </p:nvSpPr>
          <p:spPr>
            <a:xfrm>
              <a:off x="2041356" y="959521"/>
              <a:ext cx="1269038" cy="700667"/>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txBox="1"/>
            <p:nvPr/>
          </p:nvSpPr>
          <p:spPr>
            <a:xfrm>
              <a:off x="2041356" y="959521"/>
              <a:ext cx="1269038" cy="467111"/>
            </a:xfrm>
            <a:prstGeom prst="rect">
              <a:avLst/>
            </a:prstGeom>
            <a:noFill/>
            <a:ln>
              <a:noFill/>
            </a:ln>
          </p:spPr>
          <p:txBody>
            <a:bodyPr anchorCtr="0" anchor="t" bIns="45700" lIns="85325" spcFirstLastPara="1" rIns="85325" wrap="square" tIns="85325">
              <a:noAutofit/>
            </a:bodyPr>
            <a:lstStyle/>
            <a:p>
              <a:pPr indent="0" lvl="0" marL="0" marR="0" rtl="0" algn="l">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(Using ScikitLearn)</a:t>
              </a:r>
              <a:endParaRPr/>
            </a:p>
          </p:txBody>
        </p:sp>
        <p:sp>
          <p:nvSpPr>
            <p:cNvPr id="193" name="Google Shape;193;p19"/>
            <p:cNvSpPr/>
            <p:nvPr/>
          </p:nvSpPr>
          <p:spPr>
            <a:xfrm>
              <a:off x="2301279" y="1426632"/>
              <a:ext cx="1269038" cy="1080000"/>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txBox="1"/>
            <p:nvPr/>
          </p:nvSpPr>
          <p:spPr>
            <a:xfrm>
              <a:off x="2332911" y="1458264"/>
              <a:ext cx="1205774" cy="1016736"/>
            </a:xfrm>
            <a:prstGeom prst="rect">
              <a:avLst/>
            </a:prstGeom>
            <a:noFill/>
            <a:ln>
              <a:noFill/>
            </a:ln>
          </p:spPr>
          <p:txBody>
            <a:bodyPr anchorCtr="0" anchor="t" bIns="85325" lIns="85325" spcFirstLastPara="1" rIns="85325" wrap="square" tIns="85325">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Use K-Means Clustering to cluster the locations</a:t>
              </a:r>
              <a:endParaRPr b="0" i="0" sz="1200" u="none" cap="none" strike="noStrike">
                <a:solidFill>
                  <a:schemeClr val="dk1"/>
                </a:solidFill>
                <a:latin typeface="Calibri"/>
                <a:ea typeface="Calibri"/>
                <a:cs typeface="Calibri"/>
                <a:sym typeface="Calibri"/>
              </a:endParaRPr>
            </a:p>
          </p:txBody>
        </p:sp>
        <p:sp>
          <p:nvSpPr>
            <p:cNvPr id="195" name="Google Shape;195;p19"/>
            <p:cNvSpPr/>
            <p:nvPr/>
          </p:nvSpPr>
          <p:spPr>
            <a:xfrm>
              <a:off x="3502776" y="1035100"/>
              <a:ext cx="407849" cy="315953"/>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txBox="1"/>
            <p:nvPr/>
          </p:nvSpPr>
          <p:spPr>
            <a:xfrm>
              <a:off x="3502776" y="1098291"/>
              <a:ext cx="313063" cy="18957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000"/>
                <a:buFont typeface="Calibri"/>
                <a:buNone/>
              </a:pPr>
              <a:r>
                <a:t/>
              </a:r>
              <a:endParaRPr sz="1000">
                <a:solidFill>
                  <a:schemeClr val="lt1"/>
                </a:solidFill>
                <a:latin typeface="Calibri"/>
                <a:ea typeface="Calibri"/>
                <a:cs typeface="Calibri"/>
                <a:sym typeface="Calibri"/>
              </a:endParaRPr>
            </a:p>
          </p:txBody>
        </p:sp>
        <p:sp>
          <p:nvSpPr>
            <p:cNvPr id="197" name="Google Shape;197;p19"/>
            <p:cNvSpPr/>
            <p:nvPr/>
          </p:nvSpPr>
          <p:spPr>
            <a:xfrm>
              <a:off x="4079921" y="959521"/>
              <a:ext cx="1269038" cy="700667"/>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
            <p:cNvSpPr txBox="1"/>
            <p:nvPr/>
          </p:nvSpPr>
          <p:spPr>
            <a:xfrm>
              <a:off x="4079921" y="959521"/>
              <a:ext cx="1269038" cy="467111"/>
            </a:xfrm>
            <a:prstGeom prst="rect">
              <a:avLst/>
            </a:prstGeom>
            <a:noFill/>
            <a:ln>
              <a:noFill/>
            </a:ln>
          </p:spPr>
          <p:txBody>
            <a:bodyPr anchorCtr="0" anchor="t" bIns="45700" lIns="85325" spcFirstLastPara="1" rIns="85325" wrap="square" tIns="85325">
              <a:noAutofit/>
            </a:bodyPr>
            <a:lstStyle/>
            <a:p>
              <a:pPr indent="0" lvl="0" marL="0" marR="0" rtl="0" algn="l">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(Using Folium/Seaborn)</a:t>
              </a:r>
              <a:endParaRPr/>
            </a:p>
          </p:txBody>
        </p:sp>
        <p:sp>
          <p:nvSpPr>
            <p:cNvPr id="199" name="Google Shape;199;p19"/>
            <p:cNvSpPr/>
            <p:nvPr/>
          </p:nvSpPr>
          <p:spPr>
            <a:xfrm>
              <a:off x="4339844" y="1426632"/>
              <a:ext cx="1269038" cy="1080000"/>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
            <p:cNvSpPr txBox="1"/>
            <p:nvPr/>
          </p:nvSpPr>
          <p:spPr>
            <a:xfrm>
              <a:off x="4371476" y="1458264"/>
              <a:ext cx="1205774" cy="1016736"/>
            </a:xfrm>
            <a:prstGeom prst="rect">
              <a:avLst/>
            </a:prstGeom>
            <a:noFill/>
            <a:ln>
              <a:noFill/>
            </a:ln>
          </p:spPr>
          <p:txBody>
            <a:bodyPr anchorCtr="0" anchor="t" bIns="85325" lIns="85325" spcFirstLastPara="1" rIns="85325" wrap="square" tIns="85325">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Present findings on a map.</a:t>
              </a:r>
              <a:endParaRPr b="0" i="0" sz="1200" u="none" cap="none" strike="noStrike">
                <a:solidFill>
                  <a:schemeClr val="dk1"/>
                </a:solidFill>
                <a:latin typeface="Calibri"/>
                <a:ea typeface="Calibri"/>
                <a:cs typeface="Calibri"/>
                <a:sym typeface="Calibri"/>
              </a:endParaRPr>
            </a:p>
          </p:txBody>
        </p:sp>
      </p:grpSp>
      <p:sp>
        <p:nvSpPr>
          <p:cNvPr id="201" name="Google Shape;201;p19"/>
          <p:cNvSpPr txBox="1"/>
          <p:nvPr/>
        </p:nvSpPr>
        <p:spPr>
          <a:xfrm>
            <a:off x="0" y="1515408"/>
            <a:ext cx="33833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323F4F"/>
                </a:solidFill>
                <a:latin typeface="Calibri"/>
                <a:ea typeface="Calibri"/>
                <a:cs typeface="Calibri"/>
                <a:sym typeface="Calibri"/>
              </a:rPr>
              <a:t>HIGH LEVEL APPROACH</a:t>
            </a:r>
            <a:endParaRPr b="1" i="1" sz="1800">
              <a:solidFill>
                <a:srgbClr val="323F4F"/>
              </a:solidFill>
              <a:latin typeface="Calibri"/>
              <a:ea typeface="Calibri"/>
              <a:cs typeface="Calibri"/>
              <a:sym typeface="Calibri"/>
            </a:endParaRPr>
          </a:p>
        </p:txBody>
      </p:sp>
      <p:sp>
        <p:nvSpPr>
          <p:cNvPr id="202" name="Google Shape;202;p19"/>
          <p:cNvSpPr txBox="1"/>
          <p:nvPr/>
        </p:nvSpPr>
        <p:spPr>
          <a:xfrm>
            <a:off x="10605" y="3720600"/>
            <a:ext cx="39254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323F4F"/>
                </a:solidFill>
                <a:latin typeface="Calibri"/>
                <a:ea typeface="Calibri"/>
                <a:cs typeface="Calibri"/>
                <a:sym typeface="Calibri"/>
              </a:rPr>
              <a:t>EXPECTED VISUALIZATION/OUTCOME</a:t>
            </a:r>
            <a:endParaRPr b="1" i="1" sz="1800">
              <a:solidFill>
                <a:srgbClr val="323F4F"/>
              </a:solidFill>
              <a:latin typeface="Calibri"/>
              <a:ea typeface="Calibri"/>
              <a:cs typeface="Calibri"/>
              <a:sym typeface="Calibri"/>
            </a:endParaRPr>
          </a:p>
        </p:txBody>
      </p:sp>
      <p:pic>
        <p:nvPicPr>
          <p:cNvPr id="203" name="Google Shape;203;p19"/>
          <p:cNvPicPr preferRelativeResize="0"/>
          <p:nvPr/>
        </p:nvPicPr>
        <p:blipFill rotWithShape="1">
          <a:blip r:embed="rId4">
            <a:alphaModFix/>
          </a:blip>
          <a:srcRect b="0" l="0" r="0" t="0"/>
          <a:stretch/>
        </p:blipFill>
        <p:spPr>
          <a:xfrm>
            <a:off x="124287" y="4089932"/>
            <a:ext cx="4270160" cy="2565983"/>
          </a:xfrm>
          <a:prstGeom prst="rect">
            <a:avLst/>
          </a:prstGeom>
          <a:noFill/>
          <a:ln>
            <a:noFill/>
          </a:ln>
        </p:spPr>
      </p:pic>
      <p:pic>
        <p:nvPicPr>
          <p:cNvPr id="204" name="Google Shape;204;p19"/>
          <p:cNvPicPr preferRelativeResize="0"/>
          <p:nvPr/>
        </p:nvPicPr>
        <p:blipFill rotWithShape="1">
          <a:blip r:embed="rId5">
            <a:alphaModFix/>
          </a:blip>
          <a:srcRect b="0" l="0" r="0" t="0"/>
          <a:stretch/>
        </p:blipFill>
        <p:spPr>
          <a:xfrm>
            <a:off x="6748319" y="4004045"/>
            <a:ext cx="4270159" cy="2511535"/>
          </a:xfrm>
          <a:prstGeom prst="rect">
            <a:avLst/>
          </a:prstGeom>
          <a:noFill/>
          <a:ln>
            <a:noFill/>
          </a:ln>
        </p:spPr>
      </p:pic>
      <p:pic>
        <p:nvPicPr>
          <p:cNvPr descr="Statistics" id="205" name="Google Shape;205;p19"/>
          <p:cNvPicPr preferRelativeResize="0"/>
          <p:nvPr/>
        </p:nvPicPr>
        <p:blipFill rotWithShape="1">
          <a:blip r:embed="rId6">
            <a:alphaModFix/>
          </a:blip>
          <a:srcRect b="0" l="0" r="0" t="0"/>
          <a:stretch/>
        </p:blipFill>
        <p:spPr>
          <a:xfrm>
            <a:off x="45413" y="6515580"/>
            <a:ext cx="369333" cy="369333"/>
          </a:xfrm>
          <a:prstGeom prst="rect">
            <a:avLst/>
          </a:prstGeom>
          <a:noFill/>
          <a:ln>
            <a:noFill/>
          </a:ln>
        </p:spPr>
      </p:pic>
      <p:sp>
        <p:nvSpPr>
          <p:cNvPr id="206" name="Google Shape;206;p19"/>
          <p:cNvSpPr txBox="1"/>
          <p:nvPr/>
        </p:nvSpPr>
        <p:spPr>
          <a:xfrm>
            <a:off x="414746" y="6515581"/>
            <a:ext cx="29686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BOXPLOT for Visualization</a:t>
            </a:r>
            <a:endParaRPr sz="1800">
              <a:solidFill>
                <a:schemeClr val="dk1"/>
              </a:solidFill>
              <a:latin typeface="Calibri"/>
              <a:ea typeface="Calibri"/>
              <a:cs typeface="Calibri"/>
              <a:sym typeface="Calibri"/>
            </a:endParaRPr>
          </a:p>
        </p:txBody>
      </p:sp>
      <p:pic>
        <p:nvPicPr>
          <p:cNvPr descr="Map with pin" id="207" name="Google Shape;207;p19"/>
          <p:cNvPicPr preferRelativeResize="0"/>
          <p:nvPr/>
        </p:nvPicPr>
        <p:blipFill rotWithShape="1">
          <a:blip r:embed="rId7">
            <a:alphaModFix/>
          </a:blip>
          <a:srcRect b="0" l="0" r="0" t="0"/>
          <a:stretch/>
        </p:blipFill>
        <p:spPr>
          <a:xfrm>
            <a:off x="6748319" y="6488668"/>
            <a:ext cx="369332" cy="369332"/>
          </a:xfrm>
          <a:prstGeom prst="rect">
            <a:avLst/>
          </a:prstGeom>
          <a:noFill/>
          <a:ln>
            <a:noFill/>
          </a:ln>
        </p:spPr>
      </p:pic>
      <p:sp>
        <p:nvSpPr>
          <p:cNvPr id="208" name="Google Shape;208;p19"/>
          <p:cNvSpPr txBox="1"/>
          <p:nvPr/>
        </p:nvSpPr>
        <p:spPr>
          <a:xfrm>
            <a:off x="7218455" y="6522120"/>
            <a:ext cx="45587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Cluster Representation on Locational outcome</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0"/>
          <p:cNvSpPr txBox="1"/>
          <p:nvPr>
            <p:ph type="title"/>
          </p:nvPr>
        </p:nvSpPr>
        <p:spPr>
          <a:xfrm>
            <a:off x="0" y="338493"/>
            <a:ext cx="12192000" cy="948770"/>
          </a:xfrm>
          <a:prstGeom prst="rect">
            <a:avLst/>
          </a:prstGeom>
          <a:solidFill>
            <a:srgbClr val="8296B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4400"/>
              <a:buFont typeface="Calibri"/>
              <a:buNone/>
            </a:pPr>
            <a:r>
              <a:rPr b="1" lang="en-US">
                <a:solidFill>
                  <a:srgbClr val="323F4F"/>
                </a:solidFill>
              </a:rPr>
              <a:t>      UML- </a:t>
            </a:r>
            <a:r>
              <a:rPr b="1" lang="en-US" sz="2800">
                <a:solidFill>
                  <a:srgbClr val="323F4F"/>
                </a:solidFill>
              </a:rPr>
              <a:t>Use Case Diagram</a:t>
            </a:r>
            <a:endParaRPr b="1">
              <a:solidFill>
                <a:srgbClr val="323F4F"/>
              </a:solidFill>
            </a:endParaRPr>
          </a:p>
        </p:txBody>
      </p:sp>
      <p:pic>
        <p:nvPicPr>
          <p:cNvPr descr="Document" id="214" name="Google Shape;214;p20"/>
          <p:cNvPicPr preferRelativeResize="0"/>
          <p:nvPr>
            <p:ph idx="1" type="body"/>
          </p:nvPr>
        </p:nvPicPr>
        <p:blipFill rotWithShape="1">
          <a:blip r:embed="rId3">
            <a:alphaModFix/>
          </a:blip>
          <a:srcRect b="0" l="0" r="0" t="0"/>
          <a:stretch/>
        </p:blipFill>
        <p:spPr>
          <a:xfrm>
            <a:off x="0" y="365126"/>
            <a:ext cx="829492" cy="859992"/>
          </a:xfrm>
          <a:prstGeom prst="rect">
            <a:avLst/>
          </a:prstGeom>
          <a:noFill/>
          <a:ln>
            <a:noFill/>
          </a:ln>
        </p:spPr>
      </p:pic>
      <p:sp>
        <p:nvSpPr>
          <p:cNvPr id="215" name="Google Shape;215;p20"/>
          <p:cNvSpPr txBox="1"/>
          <p:nvPr/>
        </p:nvSpPr>
        <p:spPr>
          <a:xfrm>
            <a:off x="829492" y="1393795"/>
            <a:ext cx="2834151" cy="563231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Actor: USER</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Distance: from desired location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Food: In Budget with the right preference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Budget: Total Capital allocated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Recommendation: Accordingly</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Actor: ADMIN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Gathering: Collecting and processing relevant data.</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Analysis and cluster: analyze and run algorithms.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Outcome: Show Results</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20"/>
          <p:cNvSpPr/>
          <p:nvPr/>
        </p:nvSpPr>
        <p:spPr>
          <a:xfrm>
            <a:off x="5903651" y="1757778"/>
            <a:ext cx="5323763" cy="4527611"/>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17" name="Google Shape;217;p20"/>
          <p:cNvCxnSpPr/>
          <p:nvPr/>
        </p:nvCxnSpPr>
        <p:spPr>
          <a:xfrm>
            <a:off x="4163627" y="1287263"/>
            <a:ext cx="0" cy="5570737"/>
          </a:xfrm>
          <a:prstGeom prst="straightConnector1">
            <a:avLst/>
          </a:prstGeom>
          <a:noFill/>
          <a:ln cap="flat" cmpd="sng" w="9525">
            <a:solidFill>
              <a:schemeClr val="dk1"/>
            </a:solidFill>
            <a:prstDash val="solid"/>
            <a:miter lim="800000"/>
            <a:headEnd len="sm" w="sm" type="none"/>
            <a:tailEnd len="sm" w="sm" type="none"/>
          </a:ln>
        </p:spPr>
      </p:cxnSp>
      <p:pic>
        <p:nvPicPr>
          <p:cNvPr descr="Man" id="218" name="Google Shape;218;p20"/>
          <p:cNvPicPr preferRelativeResize="0"/>
          <p:nvPr/>
        </p:nvPicPr>
        <p:blipFill rotWithShape="1">
          <a:blip r:embed="rId4">
            <a:alphaModFix/>
          </a:blip>
          <a:srcRect b="0" l="0" r="0" t="0"/>
          <a:stretch/>
        </p:blipFill>
        <p:spPr>
          <a:xfrm>
            <a:off x="5089250" y="3392751"/>
            <a:ext cx="628832" cy="628832"/>
          </a:xfrm>
          <a:prstGeom prst="rect">
            <a:avLst/>
          </a:prstGeom>
          <a:noFill/>
          <a:ln>
            <a:noFill/>
          </a:ln>
        </p:spPr>
      </p:pic>
      <p:pic>
        <p:nvPicPr>
          <p:cNvPr descr="Man" id="219" name="Google Shape;219;p20"/>
          <p:cNvPicPr preferRelativeResize="0"/>
          <p:nvPr/>
        </p:nvPicPr>
        <p:blipFill rotWithShape="1">
          <a:blip r:embed="rId4">
            <a:alphaModFix/>
          </a:blip>
          <a:srcRect b="0" l="0" r="0" t="0"/>
          <a:stretch/>
        </p:blipFill>
        <p:spPr>
          <a:xfrm>
            <a:off x="11362508" y="3443799"/>
            <a:ext cx="628832" cy="628832"/>
          </a:xfrm>
          <a:prstGeom prst="rect">
            <a:avLst/>
          </a:prstGeom>
          <a:noFill/>
          <a:ln>
            <a:noFill/>
          </a:ln>
        </p:spPr>
      </p:pic>
      <p:cxnSp>
        <p:nvCxnSpPr>
          <p:cNvPr id="220" name="Google Shape;220;p20"/>
          <p:cNvCxnSpPr/>
          <p:nvPr/>
        </p:nvCxnSpPr>
        <p:spPr>
          <a:xfrm flipH="1" rot="10800000">
            <a:off x="5768557" y="2913355"/>
            <a:ext cx="615252" cy="593325"/>
          </a:xfrm>
          <a:prstGeom prst="straightConnector1">
            <a:avLst/>
          </a:prstGeom>
          <a:noFill/>
          <a:ln cap="flat" cmpd="sng" w="9525">
            <a:solidFill>
              <a:schemeClr val="dk1"/>
            </a:solidFill>
            <a:prstDash val="solid"/>
            <a:miter lim="800000"/>
            <a:headEnd len="sm" w="sm" type="none"/>
            <a:tailEnd len="med" w="med" type="triangle"/>
          </a:ln>
        </p:spPr>
      </p:cxnSp>
      <p:sp>
        <p:nvSpPr>
          <p:cNvPr id="221" name="Google Shape;221;p20"/>
          <p:cNvSpPr/>
          <p:nvPr/>
        </p:nvSpPr>
        <p:spPr>
          <a:xfrm>
            <a:off x="6383809" y="2672178"/>
            <a:ext cx="1154097" cy="38174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20"/>
          <p:cNvSpPr/>
          <p:nvPr/>
        </p:nvSpPr>
        <p:spPr>
          <a:xfrm>
            <a:off x="7786334" y="2028547"/>
            <a:ext cx="1154097" cy="38174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20"/>
          <p:cNvSpPr/>
          <p:nvPr/>
        </p:nvSpPr>
        <p:spPr>
          <a:xfrm>
            <a:off x="7846505" y="2531615"/>
            <a:ext cx="1154097" cy="38174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20"/>
          <p:cNvSpPr/>
          <p:nvPr/>
        </p:nvSpPr>
        <p:spPr>
          <a:xfrm>
            <a:off x="7827270" y="3006940"/>
            <a:ext cx="1154097" cy="38174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25" name="Google Shape;225;p20"/>
          <p:cNvCxnSpPr/>
          <p:nvPr/>
        </p:nvCxnSpPr>
        <p:spPr>
          <a:xfrm flipH="1" rot="10800000">
            <a:off x="7390857" y="2332237"/>
            <a:ext cx="395477" cy="358050"/>
          </a:xfrm>
          <a:prstGeom prst="straightConnector1">
            <a:avLst/>
          </a:prstGeom>
          <a:noFill/>
          <a:ln cap="flat" cmpd="sng" w="9525">
            <a:solidFill>
              <a:schemeClr val="dk1"/>
            </a:solidFill>
            <a:prstDash val="solid"/>
            <a:miter lim="800000"/>
            <a:headEnd len="sm" w="sm" type="none"/>
            <a:tailEnd len="med" w="med" type="triangle"/>
          </a:ln>
        </p:spPr>
      </p:cxnSp>
      <p:cxnSp>
        <p:nvCxnSpPr>
          <p:cNvPr id="226" name="Google Shape;226;p20"/>
          <p:cNvCxnSpPr/>
          <p:nvPr/>
        </p:nvCxnSpPr>
        <p:spPr>
          <a:xfrm flipH="1" rot="10800000">
            <a:off x="7557240" y="2754665"/>
            <a:ext cx="270030" cy="72132"/>
          </a:xfrm>
          <a:prstGeom prst="straightConnector1">
            <a:avLst/>
          </a:prstGeom>
          <a:noFill/>
          <a:ln cap="flat" cmpd="sng" w="9525">
            <a:solidFill>
              <a:schemeClr val="dk1"/>
            </a:solidFill>
            <a:prstDash val="solid"/>
            <a:miter lim="800000"/>
            <a:headEnd len="sm" w="sm" type="none"/>
            <a:tailEnd len="med" w="med" type="triangle"/>
          </a:ln>
        </p:spPr>
      </p:cxnSp>
      <p:cxnSp>
        <p:nvCxnSpPr>
          <p:cNvPr id="227" name="Google Shape;227;p20"/>
          <p:cNvCxnSpPr/>
          <p:nvPr/>
        </p:nvCxnSpPr>
        <p:spPr>
          <a:xfrm>
            <a:off x="7359588" y="3053918"/>
            <a:ext cx="332667" cy="104684"/>
          </a:xfrm>
          <a:prstGeom prst="straightConnector1">
            <a:avLst/>
          </a:prstGeom>
          <a:noFill/>
          <a:ln cap="flat" cmpd="sng" w="9525">
            <a:solidFill>
              <a:schemeClr val="dk1"/>
            </a:solidFill>
            <a:prstDash val="solid"/>
            <a:miter lim="800000"/>
            <a:headEnd len="sm" w="sm" type="none"/>
            <a:tailEnd len="med" w="med" type="triangle"/>
          </a:ln>
        </p:spPr>
      </p:cxnSp>
      <p:sp>
        <p:nvSpPr>
          <p:cNvPr id="228" name="Google Shape;228;p20"/>
          <p:cNvSpPr txBox="1"/>
          <p:nvPr/>
        </p:nvSpPr>
        <p:spPr>
          <a:xfrm flipH="1">
            <a:off x="6433412" y="2699163"/>
            <a:ext cx="110449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Preferences</a:t>
            </a:r>
            <a:endParaRPr sz="1400">
              <a:solidFill>
                <a:schemeClr val="dk1"/>
              </a:solidFill>
              <a:latin typeface="Calibri"/>
              <a:ea typeface="Calibri"/>
              <a:cs typeface="Calibri"/>
              <a:sym typeface="Calibri"/>
            </a:endParaRPr>
          </a:p>
        </p:txBody>
      </p:sp>
      <p:sp>
        <p:nvSpPr>
          <p:cNvPr id="229" name="Google Shape;229;p20"/>
          <p:cNvSpPr/>
          <p:nvPr/>
        </p:nvSpPr>
        <p:spPr>
          <a:xfrm>
            <a:off x="9474571" y="3820073"/>
            <a:ext cx="1154097" cy="38174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20"/>
          <p:cNvSpPr/>
          <p:nvPr/>
        </p:nvSpPr>
        <p:spPr>
          <a:xfrm>
            <a:off x="7458105" y="3722186"/>
            <a:ext cx="1154097" cy="38174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20"/>
          <p:cNvSpPr/>
          <p:nvPr/>
        </p:nvSpPr>
        <p:spPr>
          <a:xfrm>
            <a:off x="7889289" y="4192800"/>
            <a:ext cx="1154097" cy="38174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20"/>
          <p:cNvSpPr/>
          <p:nvPr/>
        </p:nvSpPr>
        <p:spPr>
          <a:xfrm>
            <a:off x="7523086" y="4670393"/>
            <a:ext cx="1154097" cy="38174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20"/>
          <p:cNvSpPr/>
          <p:nvPr/>
        </p:nvSpPr>
        <p:spPr>
          <a:xfrm>
            <a:off x="7838490" y="5187790"/>
            <a:ext cx="1154097" cy="38174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20"/>
          <p:cNvSpPr/>
          <p:nvPr/>
        </p:nvSpPr>
        <p:spPr>
          <a:xfrm>
            <a:off x="7479560" y="5717217"/>
            <a:ext cx="1154097" cy="38174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35" name="Google Shape;235;p20"/>
          <p:cNvCxnSpPr/>
          <p:nvPr/>
        </p:nvCxnSpPr>
        <p:spPr>
          <a:xfrm flipH="1">
            <a:off x="10628668" y="3881761"/>
            <a:ext cx="733840" cy="67546"/>
          </a:xfrm>
          <a:prstGeom prst="straightConnector1">
            <a:avLst/>
          </a:prstGeom>
          <a:noFill/>
          <a:ln cap="flat" cmpd="sng" w="9525">
            <a:solidFill>
              <a:schemeClr val="dk1"/>
            </a:solidFill>
            <a:prstDash val="solid"/>
            <a:miter lim="800000"/>
            <a:headEnd len="sm" w="sm" type="none"/>
            <a:tailEnd len="med" w="med" type="triangle"/>
          </a:ln>
        </p:spPr>
      </p:cxnSp>
      <p:cxnSp>
        <p:nvCxnSpPr>
          <p:cNvPr id="236" name="Google Shape;236;p20"/>
          <p:cNvCxnSpPr/>
          <p:nvPr/>
        </p:nvCxnSpPr>
        <p:spPr>
          <a:xfrm rot="10800000">
            <a:off x="8676466" y="3913056"/>
            <a:ext cx="716109" cy="0"/>
          </a:xfrm>
          <a:prstGeom prst="straightConnector1">
            <a:avLst/>
          </a:prstGeom>
          <a:noFill/>
          <a:ln cap="flat" cmpd="sng" w="9525">
            <a:solidFill>
              <a:schemeClr val="dk1"/>
            </a:solidFill>
            <a:prstDash val="solid"/>
            <a:miter lim="800000"/>
            <a:headEnd len="sm" w="sm" type="none"/>
            <a:tailEnd len="med" w="med" type="triangle"/>
          </a:ln>
        </p:spPr>
      </p:cxnSp>
      <p:cxnSp>
        <p:nvCxnSpPr>
          <p:cNvPr id="237" name="Google Shape;237;p20"/>
          <p:cNvCxnSpPr/>
          <p:nvPr/>
        </p:nvCxnSpPr>
        <p:spPr>
          <a:xfrm flipH="1">
            <a:off x="9043386" y="4103926"/>
            <a:ext cx="431185" cy="192866"/>
          </a:xfrm>
          <a:prstGeom prst="straightConnector1">
            <a:avLst/>
          </a:prstGeom>
          <a:noFill/>
          <a:ln cap="flat" cmpd="sng" w="9525">
            <a:solidFill>
              <a:schemeClr val="dk1"/>
            </a:solidFill>
            <a:prstDash val="solid"/>
            <a:miter lim="800000"/>
            <a:headEnd len="sm" w="sm" type="none"/>
            <a:tailEnd len="med" w="med" type="triangle"/>
          </a:ln>
        </p:spPr>
      </p:cxnSp>
      <p:cxnSp>
        <p:nvCxnSpPr>
          <p:cNvPr id="238" name="Google Shape;238;p20"/>
          <p:cNvCxnSpPr/>
          <p:nvPr/>
        </p:nvCxnSpPr>
        <p:spPr>
          <a:xfrm flipH="1">
            <a:off x="8747296" y="4201813"/>
            <a:ext cx="876098" cy="582919"/>
          </a:xfrm>
          <a:prstGeom prst="straightConnector1">
            <a:avLst/>
          </a:prstGeom>
          <a:noFill/>
          <a:ln cap="flat" cmpd="sng" w="9525">
            <a:solidFill>
              <a:schemeClr val="dk1"/>
            </a:solidFill>
            <a:prstDash val="solid"/>
            <a:miter lim="800000"/>
            <a:headEnd len="sm" w="sm" type="none"/>
            <a:tailEnd len="med" w="med" type="triangle"/>
          </a:ln>
        </p:spPr>
      </p:cxnSp>
      <p:cxnSp>
        <p:nvCxnSpPr>
          <p:cNvPr id="239" name="Google Shape;239;p20"/>
          <p:cNvCxnSpPr/>
          <p:nvPr/>
        </p:nvCxnSpPr>
        <p:spPr>
          <a:xfrm flipH="1">
            <a:off x="8915214" y="4216978"/>
            <a:ext cx="859101" cy="905133"/>
          </a:xfrm>
          <a:prstGeom prst="straightConnector1">
            <a:avLst/>
          </a:prstGeom>
          <a:noFill/>
          <a:ln cap="flat" cmpd="sng" w="9525">
            <a:solidFill>
              <a:schemeClr val="dk1"/>
            </a:solidFill>
            <a:prstDash val="solid"/>
            <a:miter lim="800000"/>
            <a:headEnd len="sm" w="sm" type="none"/>
            <a:tailEnd len="med" w="med" type="triangle"/>
          </a:ln>
        </p:spPr>
      </p:cxnSp>
      <p:cxnSp>
        <p:nvCxnSpPr>
          <p:cNvPr id="240" name="Google Shape;240;p20"/>
          <p:cNvCxnSpPr/>
          <p:nvPr/>
        </p:nvCxnSpPr>
        <p:spPr>
          <a:xfrm flipH="1">
            <a:off x="8747296" y="4299700"/>
            <a:ext cx="1222327" cy="1559861"/>
          </a:xfrm>
          <a:prstGeom prst="straightConnector1">
            <a:avLst/>
          </a:prstGeom>
          <a:noFill/>
          <a:ln cap="flat" cmpd="sng" w="9525">
            <a:solidFill>
              <a:schemeClr val="dk1"/>
            </a:solidFill>
            <a:prstDash val="solid"/>
            <a:miter lim="800000"/>
            <a:headEnd len="sm" w="sm" type="none"/>
            <a:tailEnd len="med" w="med" type="triangle"/>
          </a:ln>
        </p:spPr>
      </p:cxnSp>
      <p:sp>
        <p:nvSpPr>
          <p:cNvPr id="241" name="Google Shape;241;p20"/>
          <p:cNvSpPr txBox="1"/>
          <p:nvPr/>
        </p:nvSpPr>
        <p:spPr>
          <a:xfrm>
            <a:off x="8043934" y="2008662"/>
            <a:ext cx="106870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Food</a:t>
            </a:r>
            <a:endParaRPr sz="1600">
              <a:solidFill>
                <a:schemeClr val="dk1"/>
              </a:solidFill>
              <a:latin typeface="Calibri"/>
              <a:ea typeface="Calibri"/>
              <a:cs typeface="Calibri"/>
              <a:sym typeface="Calibri"/>
            </a:endParaRPr>
          </a:p>
        </p:txBody>
      </p:sp>
      <p:sp>
        <p:nvSpPr>
          <p:cNvPr id="242" name="Google Shape;242;p20"/>
          <p:cNvSpPr txBox="1"/>
          <p:nvPr/>
        </p:nvSpPr>
        <p:spPr>
          <a:xfrm>
            <a:off x="7921428" y="2550540"/>
            <a:ext cx="106870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Budget</a:t>
            </a:r>
            <a:endParaRPr sz="1600">
              <a:solidFill>
                <a:schemeClr val="dk1"/>
              </a:solidFill>
              <a:latin typeface="Calibri"/>
              <a:ea typeface="Calibri"/>
              <a:cs typeface="Calibri"/>
              <a:sym typeface="Calibri"/>
            </a:endParaRPr>
          </a:p>
        </p:txBody>
      </p:sp>
      <p:sp>
        <p:nvSpPr>
          <p:cNvPr id="243" name="Google Shape;243;p20"/>
          <p:cNvSpPr txBox="1"/>
          <p:nvPr/>
        </p:nvSpPr>
        <p:spPr>
          <a:xfrm>
            <a:off x="7877579" y="3040740"/>
            <a:ext cx="106870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Distance</a:t>
            </a:r>
            <a:endParaRPr sz="1600">
              <a:solidFill>
                <a:schemeClr val="dk1"/>
              </a:solidFill>
              <a:latin typeface="Calibri"/>
              <a:ea typeface="Calibri"/>
              <a:cs typeface="Calibri"/>
              <a:sym typeface="Calibri"/>
            </a:endParaRPr>
          </a:p>
        </p:txBody>
      </p:sp>
      <p:sp>
        <p:nvSpPr>
          <p:cNvPr id="244" name="Google Shape;244;p20"/>
          <p:cNvSpPr txBox="1"/>
          <p:nvPr/>
        </p:nvSpPr>
        <p:spPr>
          <a:xfrm>
            <a:off x="9660140" y="3829481"/>
            <a:ext cx="106870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Approach</a:t>
            </a:r>
            <a:endParaRPr sz="1600">
              <a:solidFill>
                <a:schemeClr val="dk1"/>
              </a:solidFill>
              <a:latin typeface="Calibri"/>
              <a:ea typeface="Calibri"/>
              <a:cs typeface="Calibri"/>
              <a:sym typeface="Calibri"/>
            </a:endParaRPr>
          </a:p>
        </p:txBody>
      </p:sp>
      <p:sp>
        <p:nvSpPr>
          <p:cNvPr id="245" name="Google Shape;245;p20"/>
          <p:cNvSpPr txBox="1"/>
          <p:nvPr/>
        </p:nvSpPr>
        <p:spPr>
          <a:xfrm>
            <a:off x="7675079" y="3698295"/>
            <a:ext cx="107221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Collecting Data</a:t>
            </a:r>
            <a:endParaRPr sz="1200">
              <a:solidFill>
                <a:schemeClr val="dk1"/>
              </a:solidFill>
              <a:latin typeface="Calibri"/>
              <a:ea typeface="Calibri"/>
              <a:cs typeface="Calibri"/>
              <a:sym typeface="Calibri"/>
            </a:endParaRPr>
          </a:p>
        </p:txBody>
      </p:sp>
      <p:sp>
        <p:nvSpPr>
          <p:cNvPr id="246" name="Google Shape;246;p20"/>
          <p:cNvSpPr txBox="1"/>
          <p:nvPr/>
        </p:nvSpPr>
        <p:spPr>
          <a:xfrm>
            <a:off x="8087878" y="4156946"/>
            <a:ext cx="106870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Process n visualize</a:t>
            </a:r>
            <a:endParaRPr sz="1200">
              <a:solidFill>
                <a:schemeClr val="dk1"/>
              </a:solidFill>
              <a:latin typeface="Calibri"/>
              <a:ea typeface="Calibri"/>
              <a:cs typeface="Calibri"/>
              <a:sym typeface="Calibri"/>
            </a:endParaRPr>
          </a:p>
        </p:txBody>
      </p:sp>
      <p:sp>
        <p:nvSpPr>
          <p:cNvPr id="247" name="Google Shape;247;p20"/>
          <p:cNvSpPr txBox="1"/>
          <p:nvPr/>
        </p:nvSpPr>
        <p:spPr>
          <a:xfrm>
            <a:off x="7687281" y="4715955"/>
            <a:ext cx="110354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Clustering</a:t>
            </a:r>
            <a:endParaRPr sz="1200">
              <a:solidFill>
                <a:schemeClr val="dk1"/>
              </a:solidFill>
              <a:latin typeface="Calibri"/>
              <a:ea typeface="Calibri"/>
              <a:cs typeface="Calibri"/>
              <a:sym typeface="Calibri"/>
            </a:endParaRPr>
          </a:p>
        </p:txBody>
      </p:sp>
      <p:sp>
        <p:nvSpPr>
          <p:cNvPr id="248" name="Google Shape;248;p20"/>
          <p:cNvSpPr txBox="1"/>
          <p:nvPr/>
        </p:nvSpPr>
        <p:spPr>
          <a:xfrm>
            <a:off x="7974677" y="5215398"/>
            <a:ext cx="106870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API requests</a:t>
            </a:r>
            <a:endParaRPr sz="1200">
              <a:solidFill>
                <a:schemeClr val="dk1"/>
              </a:solidFill>
              <a:latin typeface="Calibri"/>
              <a:ea typeface="Calibri"/>
              <a:cs typeface="Calibri"/>
              <a:sym typeface="Calibri"/>
            </a:endParaRPr>
          </a:p>
        </p:txBody>
      </p:sp>
      <p:sp>
        <p:nvSpPr>
          <p:cNvPr id="249" name="Google Shape;249;p20"/>
          <p:cNvSpPr txBox="1"/>
          <p:nvPr/>
        </p:nvSpPr>
        <p:spPr>
          <a:xfrm>
            <a:off x="7678587" y="5756473"/>
            <a:ext cx="106870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Plot map</a:t>
            </a:r>
            <a:endParaRPr sz="1200">
              <a:solidFill>
                <a:schemeClr val="dk1"/>
              </a:solidFill>
              <a:latin typeface="Calibri"/>
              <a:ea typeface="Calibri"/>
              <a:cs typeface="Calibri"/>
              <a:sym typeface="Calibri"/>
            </a:endParaRPr>
          </a:p>
        </p:txBody>
      </p:sp>
      <p:sp>
        <p:nvSpPr>
          <p:cNvPr id="250" name="Google Shape;250;p20"/>
          <p:cNvSpPr txBox="1"/>
          <p:nvPr/>
        </p:nvSpPr>
        <p:spPr>
          <a:xfrm>
            <a:off x="6733477" y="3388680"/>
            <a:ext cx="61525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Extend</a:t>
            </a:r>
            <a:endParaRPr sz="1100">
              <a:solidFill>
                <a:schemeClr val="dk1"/>
              </a:solidFill>
              <a:latin typeface="Calibri"/>
              <a:ea typeface="Calibri"/>
              <a:cs typeface="Calibri"/>
              <a:sym typeface="Calibri"/>
            </a:endParaRPr>
          </a:p>
        </p:txBody>
      </p:sp>
      <p:cxnSp>
        <p:nvCxnSpPr>
          <p:cNvPr id="251" name="Google Shape;251;p20"/>
          <p:cNvCxnSpPr/>
          <p:nvPr/>
        </p:nvCxnSpPr>
        <p:spPr>
          <a:xfrm>
            <a:off x="6960857" y="3158602"/>
            <a:ext cx="562229" cy="599613"/>
          </a:xfrm>
          <a:prstGeom prst="straightConnector1">
            <a:avLst/>
          </a:prstGeom>
          <a:noFill/>
          <a:ln cap="flat" cmpd="sng" w="9525">
            <a:solidFill>
              <a:schemeClr val="dk1"/>
            </a:solidFill>
            <a:prstDash val="solid"/>
            <a:miter lim="800000"/>
            <a:headEnd len="sm" w="sm" type="none"/>
            <a:tailEnd len="med" w="med" type="triangle"/>
          </a:ln>
        </p:spPr>
      </p:cxnSp>
      <p:sp>
        <p:nvSpPr>
          <p:cNvPr id="252" name="Google Shape;252;p20"/>
          <p:cNvSpPr txBox="1"/>
          <p:nvPr/>
        </p:nvSpPr>
        <p:spPr>
          <a:xfrm>
            <a:off x="7083231" y="2298512"/>
            <a:ext cx="61525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Include</a:t>
            </a:r>
            <a:endParaRPr sz="1100">
              <a:solidFill>
                <a:schemeClr val="dk1"/>
              </a:solidFill>
              <a:latin typeface="Calibri"/>
              <a:ea typeface="Calibri"/>
              <a:cs typeface="Calibri"/>
              <a:sym typeface="Calibri"/>
            </a:endParaRPr>
          </a:p>
        </p:txBody>
      </p:sp>
      <p:sp>
        <p:nvSpPr>
          <p:cNvPr id="253" name="Google Shape;253;p20"/>
          <p:cNvSpPr txBox="1"/>
          <p:nvPr/>
        </p:nvSpPr>
        <p:spPr>
          <a:xfrm>
            <a:off x="8827414" y="3693807"/>
            <a:ext cx="61525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Include</a:t>
            </a:r>
            <a:endParaRPr sz="1100">
              <a:solidFill>
                <a:schemeClr val="dk1"/>
              </a:solidFill>
              <a:latin typeface="Calibri"/>
              <a:ea typeface="Calibri"/>
              <a:cs typeface="Calibri"/>
              <a:sym typeface="Calibri"/>
            </a:endParaRPr>
          </a:p>
        </p:txBody>
      </p:sp>
      <p:sp>
        <p:nvSpPr>
          <p:cNvPr id="254" name="Google Shape;254;p20"/>
          <p:cNvSpPr txBox="1"/>
          <p:nvPr/>
        </p:nvSpPr>
        <p:spPr>
          <a:xfrm>
            <a:off x="5100222" y="4021583"/>
            <a:ext cx="79011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USER</a:t>
            </a:r>
            <a:endParaRPr sz="1600">
              <a:solidFill>
                <a:schemeClr val="dk1"/>
              </a:solidFill>
              <a:latin typeface="Calibri"/>
              <a:ea typeface="Calibri"/>
              <a:cs typeface="Calibri"/>
              <a:sym typeface="Calibri"/>
            </a:endParaRPr>
          </a:p>
        </p:txBody>
      </p:sp>
      <p:sp>
        <p:nvSpPr>
          <p:cNvPr id="255" name="Google Shape;255;p20"/>
          <p:cNvSpPr txBox="1"/>
          <p:nvPr/>
        </p:nvSpPr>
        <p:spPr>
          <a:xfrm>
            <a:off x="11297527" y="4103926"/>
            <a:ext cx="79011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ADMIN</a:t>
            </a:r>
            <a:endParaRPr sz="16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1"/>
          <p:cNvSpPr txBox="1"/>
          <p:nvPr>
            <p:ph type="title"/>
          </p:nvPr>
        </p:nvSpPr>
        <p:spPr>
          <a:xfrm>
            <a:off x="0" y="311860"/>
            <a:ext cx="12192000" cy="948770"/>
          </a:xfrm>
          <a:prstGeom prst="rect">
            <a:avLst/>
          </a:prstGeom>
          <a:solidFill>
            <a:srgbClr val="8296B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3F4F"/>
              </a:buClr>
              <a:buSzPts val="4400"/>
              <a:buFont typeface="Calibri"/>
              <a:buNone/>
            </a:pPr>
            <a:r>
              <a:rPr b="1" lang="en-US">
                <a:solidFill>
                  <a:srgbClr val="323F4F"/>
                </a:solidFill>
              </a:rPr>
              <a:t>      UML – </a:t>
            </a:r>
            <a:r>
              <a:rPr b="1" lang="en-US" sz="3600">
                <a:solidFill>
                  <a:srgbClr val="323F4F"/>
                </a:solidFill>
              </a:rPr>
              <a:t>Activity Diagram</a:t>
            </a:r>
            <a:endParaRPr b="1">
              <a:solidFill>
                <a:srgbClr val="323F4F"/>
              </a:solidFill>
            </a:endParaRPr>
          </a:p>
        </p:txBody>
      </p:sp>
      <p:pic>
        <p:nvPicPr>
          <p:cNvPr descr="Document" id="261" name="Google Shape;261;p21"/>
          <p:cNvPicPr preferRelativeResize="0"/>
          <p:nvPr>
            <p:ph idx="1" type="body"/>
          </p:nvPr>
        </p:nvPicPr>
        <p:blipFill rotWithShape="1">
          <a:blip r:embed="rId3">
            <a:alphaModFix/>
          </a:blip>
          <a:srcRect b="0" l="0" r="0" t="0"/>
          <a:stretch/>
        </p:blipFill>
        <p:spPr>
          <a:xfrm>
            <a:off x="0" y="365126"/>
            <a:ext cx="829492" cy="859992"/>
          </a:xfrm>
          <a:prstGeom prst="rect">
            <a:avLst/>
          </a:prstGeom>
          <a:noFill/>
          <a:ln>
            <a:noFill/>
          </a:ln>
        </p:spPr>
      </p:pic>
      <p:sp>
        <p:nvSpPr>
          <p:cNvPr id="262" name="Google Shape;262;p21"/>
          <p:cNvSpPr/>
          <p:nvPr/>
        </p:nvSpPr>
        <p:spPr>
          <a:xfrm>
            <a:off x="443883" y="1429305"/>
            <a:ext cx="11407806" cy="511683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63" name="Google Shape;263;p21"/>
          <p:cNvCxnSpPr/>
          <p:nvPr/>
        </p:nvCxnSpPr>
        <p:spPr>
          <a:xfrm flipH="1" rot="10800000">
            <a:off x="443883" y="1740023"/>
            <a:ext cx="11407806" cy="1"/>
          </a:xfrm>
          <a:prstGeom prst="straightConnector1">
            <a:avLst/>
          </a:prstGeom>
          <a:noFill/>
          <a:ln cap="flat" cmpd="sng" w="9525">
            <a:solidFill>
              <a:schemeClr val="dk1"/>
            </a:solidFill>
            <a:prstDash val="solid"/>
            <a:miter lim="800000"/>
            <a:headEnd len="sm" w="sm" type="none"/>
            <a:tailEnd len="sm" w="sm" type="none"/>
          </a:ln>
        </p:spPr>
      </p:cxnSp>
      <p:cxnSp>
        <p:nvCxnSpPr>
          <p:cNvPr id="264" name="Google Shape;264;p21"/>
          <p:cNvCxnSpPr>
            <a:stCxn id="262" idx="0"/>
            <a:endCxn id="262" idx="2"/>
          </p:cNvCxnSpPr>
          <p:nvPr/>
        </p:nvCxnSpPr>
        <p:spPr>
          <a:xfrm>
            <a:off x="6147786" y="1429305"/>
            <a:ext cx="0" cy="5116800"/>
          </a:xfrm>
          <a:prstGeom prst="straightConnector1">
            <a:avLst/>
          </a:prstGeom>
          <a:noFill/>
          <a:ln cap="flat" cmpd="sng" w="9525">
            <a:solidFill>
              <a:schemeClr val="dk1"/>
            </a:solidFill>
            <a:prstDash val="solid"/>
            <a:miter lim="800000"/>
            <a:headEnd len="sm" w="sm" type="none"/>
            <a:tailEnd len="sm" w="sm" type="none"/>
          </a:ln>
        </p:spPr>
      </p:cxnSp>
      <p:sp>
        <p:nvSpPr>
          <p:cNvPr id="265" name="Google Shape;265;p21"/>
          <p:cNvSpPr txBox="1"/>
          <p:nvPr/>
        </p:nvSpPr>
        <p:spPr>
          <a:xfrm>
            <a:off x="2281561" y="1429305"/>
            <a:ext cx="22726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ADMIN</a:t>
            </a:r>
            <a:endParaRPr sz="1800">
              <a:solidFill>
                <a:schemeClr val="dk1"/>
              </a:solidFill>
              <a:latin typeface="Calibri"/>
              <a:ea typeface="Calibri"/>
              <a:cs typeface="Calibri"/>
              <a:sym typeface="Calibri"/>
            </a:endParaRPr>
          </a:p>
        </p:txBody>
      </p:sp>
      <p:sp>
        <p:nvSpPr>
          <p:cNvPr id="266" name="Google Shape;266;p21"/>
          <p:cNvSpPr txBox="1"/>
          <p:nvPr/>
        </p:nvSpPr>
        <p:spPr>
          <a:xfrm>
            <a:off x="8540318" y="1408020"/>
            <a:ext cx="15092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SYSTEM</a:t>
            </a:r>
            <a:endParaRPr sz="1800">
              <a:solidFill>
                <a:schemeClr val="dk1"/>
              </a:solidFill>
              <a:latin typeface="Calibri"/>
              <a:ea typeface="Calibri"/>
              <a:cs typeface="Calibri"/>
              <a:sym typeface="Calibri"/>
            </a:endParaRPr>
          </a:p>
        </p:txBody>
      </p:sp>
      <p:sp>
        <p:nvSpPr>
          <p:cNvPr id="267" name="Google Shape;267;p21"/>
          <p:cNvSpPr/>
          <p:nvPr/>
        </p:nvSpPr>
        <p:spPr>
          <a:xfrm>
            <a:off x="2530136" y="1899821"/>
            <a:ext cx="337346" cy="369332"/>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21"/>
          <p:cNvSpPr txBox="1"/>
          <p:nvPr/>
        </p:nvSpPr>
        <p:spPr>
          <a:xfrm>
            <a:off x="1677875" y="2675503"/>
            <a:ext cx="20418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Problem Statement</a:t>
            </a:r>
            <a:endParaRPr sz="1800">
              <a:solidFill>
                <a:schemeClr val="dk1"/>
              </a:solidFill>
              <a:latin typeface="Calibri"/>
              <a:ea typeface="Calibri"/>
              <a:cs typeface="Calibri"/>
              <a:sym typeface="Calibri"/>
            </a:endParaRPr>
          </a:p>
        </p:txBody>
      </p:sp>
      <p:sp>
        <p:nvSpPr>
          <p:cNvPr id="269" name="Google Shape;269;p21"/>
          <p:cNvSpPr/>
          <p:nvPr/>
        </p:nvSpPr>
        <p:spPr>
          <a:xfrm>
            <a:off x="2549277" y="3072592"/>
            <a:ext cx="299061" cy="356408"/>
          </a:xfrm>
          <a:prstGeom prst="flowChartDecision">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70" name="Google Shape;270;p21"/>
          <p:cNvCxnSpPr/>
          <p:nvPr/>
        </p:nvCxnSpPr>
        <p:spPr>
          <a:xfrm>
            <a:off x="2812824" y="3249227"/>
            <a:ext cx="4281816" cy="1"/>
          </a:xfrm>
          <a:prstGeom prst="straightConnector1">
            <a:avLst/>
          </a:prstGeom>
          <a:noFill/>
          <a:ln cap="flat" cmpd="sng" w="9525">
            <a:solidFill>
              <a:schemeClr val="dk1"/>
            </a:solidFill>
            <a:prstDash val="solid"/>
            <a:miter lim="800000"/>
            <a:headEnd len="sm" w="sm" type="none"/>
            <a:tailEnd len="med" w="med" type="triangle"/>
          </a:ln>
        </p:spPr>
      </p:cxnSp>
      <p:cxnSp>
        <p:nvCxnSpPr>
          <p:cNvPr id="271" name="Google Shape;271;p21"/>
          <p:cNvCxnSpPr>
            <a:stCxn id="267" idx="4"/>
          </p:cNvCxnSpPr>
          <p:nvPr/>
        </p:nvCxnSpPr>
        <p:spPr>
          <a:xfrm>
            <a:off x="2698809" y="2269153"/>
            <a:ext cx="0" cy="406500"/>
          </a:xfrm>
          <a:prstGeom prst="straightConnector1">
            <a:avLst/>
          </a:prstGeom>
          <a:noFill/>
          <a:ln cap="flat" cmpd="sng" w="9525">
            <a:solidFill>
              <a:schemeClr val="dk1"/>
            </a:solidFill>
            <a:prstDash val="solid"/>
            <a:miter lim="800000"/>
            <a:headEnd len="sm" w="sm" type="none"/>
            <a:tailEnd len="med" w="med" type="triangle"/>
          </a:ln>
        </p:spPr>
      </p:cxnSp>
      <p:cxnSp>
        <p:nvCxnSpPr>
          <p:cNvPr id="272" name="Google Shape;272;p21"/>
          <p:cNvCxnSpPr>
            <a:stCxn id="269" idx="1"/>
          </p:cNvCxnSpPr>
          <p:nvPr/>
        </p:nvCxnSpPr>
        <p:spPr>
          <a:xfrm rot="10800000">
            <a:off x="976677" y="3249296"/>
            <a:ext cx="1572600" cy="1500"/>
          </a:xfrm>
          <a:prstGeom prst="straightConnector1">
            <a:avLst/>
          </a:prstGeom>
          <a:noFill/>
          <a:ln cap="flat" cmpd="sng" w="9525">
            <a:solidFill>
              <a:schemeClr val="dk1"/>
            </a:solidFill>
            <a:prstDash val="solid"/>
            <a:miter lim="800000"/>
            <a:headEnd len="sm" w="sm" type="none"/>
            <a:tailEnd len="sm" w="sm" type="none"/>
          </a:ln>
        </p:spPr>
      </p:cxnSp>
      <p:cxnSp>
        <p:nvCxnSpPr>
          <p:cNvPr id="273" name="Google Shape;273;p21"/>
          <p:cNvCxnSpPr/>
          <p:nvPr/>
        </p:nvCxnSpPr>
        <p:spPr>
          <a:xfrm rot="10800000">
            <a:off x="994299" y="2860169"/>
            <a:ext cx="0" cy="389058"/>
          </a:xfrm>
          <a:prstGeom prst="straightConnector1">
            <a:avLst/>
          </a:prstGeom>
          <a:noFill/>
          <a:ln cap="flat" cmpd="sng" w="9525">
            <a:solidFill>
              <a:schemeClr val="dk1"/>
            </a:solidFill>
            <a:prstDash val="solid"/>
            <a:miter lim="800000"/>
            <a:headEnd len="sm" w="sm" type="none"/>
            <a:tailEnd len="sm" w="sm" type="none"/>
          </a:ln>
        </p:spPr>
      </p:cxnSp>
      <p:cxnSp>
        <p:nvCxnSpPr>
          <p:cNvPr id="274" name="Google Shape;274;p21"/>
          <p:cNvCxnSpPr/>
          <p:nvPr/>
        </p:nvCxnSpPr>
        <p:spPr>
          <a:xfrm>
            <a:off x="976544" y="2860169"/>
            <a:ext cx="701331" cy="0"/>
          </a:xfrm>
          <a:prstGeom prst="straightConnector1">
            <a:avLst/>
          </a:prstGeom>
          <a:noFill/>
          <a:ln cap="flat" cmpd="sng" w="9525">
            <a:solidFill>
              <a:schemeClr val="dk1"/>
            </a:solidFill>
            <a:prstDash val="solid"/>
            <a:miter lim="800000"/>
            <a:headEnd len="sm" w="sm" type="none"/>
            <a:tailEnd len="med" w="med" type="triangle"/>
          </a:ln>
        </p:spPr>
      </p:cxnSp>
      <p:sp>
        <p:nvSpPr>
          <p:cNvPr id="275" name="Google Shape;275;p21"/>
          <p:cNvSpPr txBox="1"/>
          <p:nvPr/>
        </p:nvSpPr>
        <p:spPr>
          <a:xfrm>
            <a:off x="1003179" y="3045078"/>
            <a:ext cx="1083074"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Rediscuss</a:t>
            </a:r>
            <a:endParaRPr sz="1100">
              <a:solidFill>
                <a:schemeClr val="dk1"/>
              </a:solidFill>
              <a:latin typeface="Calibri"/>
              <a:ea typeface="Calibri"/>
              <a:cs typeface="Calibri"/>
              <a:sym typeface="Calibri"/>
            </a:endParaRPr>
          </a:p>
        </p:txBody>
      </p:sp>
      <p:sp>
        <p:nvSpPr>
          <p:cNvPr id="276" name="Google Shape;276;p21"/>
          <p:cNvSpPr txBox="1"/>
          <p:nvPr/>
        </p:nvSpPr>
        <p:spPr>
          <a:xfrm>
            <a:off x="4570341" y="3006932"/>
            <a:ext cx="1278384"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Approved</a:t>
            </a:r>
            <a:endParaRPr sz="1100">
              <a:solidFill>
                <a:schemeClr val="dk1"/>
              </a:solidFill>
              <a:latin typeface="Calibri"/>
              <a:ea typeface="Calibri"/>
              <a:cs typeface="Calibri"/>
              <a:sym typeface="Calibri"/>
            </a:endParaRPr>
          </a:p>
        </p:txBody>
      </p:sp>
      <p:sp>
        <p:nvSpPr>
          <p:cNvPr id="277" name="Google Shape;277;p21"/>
          <p:cNvSpPr txBox="1"/>
          <p:nvPr/>
        </p:nvSpPr>
        <p:spPr>
          <a:xfrm>
            <a:off x="7180365" y="2932673"/>
            <a:ext cx="250350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Start Collecting relevant data</a:t>
            </a:r>
            <a:endParaRPr sz="1600">
              <a:solidFill>
                <a:schemeClr val="dk1"/>
              </a:solidFill>
              <a:latin typeface="Calibri"/>
              <a:ea typeface="Calibri"/>
              <a:cs typeface="Calibri"/>
              <a:sym typeface="Calibri"/>
            </a:endParaRPr>
          </a:p>
        </p:txBody>
      </p:sp>
      <p:cxnSp>
        <p:nvCxnSpPr>
          <p:cNvPr id="278" name="Google Shape;278;p21"/>
          <p:cNvCxnSpPr/>
          <p:nvPr/>
        </p:nvCxnSpPr>
        <p:spPr>
          <a:xfrm>
            <a:off x="2698807" y="3429000"/>
            <a:ext cx="0" cy="216225"/>
          </a:xfrm>
          <a:prstGeom prst="straightConnector1">
            <a:avLst/>
          </a:prstGeom>
          <a:noFill/>
          <a:ln cap="flat" cmpd="sng" w="9525">
            <a:solidFill>
              <a:schemeClr val="dk1"/>
            </a:solidFill>
            <a:prstDash val="solid"/>
            <a:miter lim="800000"/>
            <a:headEnd len="sm" w="sm" type="none"/>
            <a:tailEnd len="med" w="med" type="triangle"/>
          </a:ln>
        </p:spPr>
      </p:cxnSp>
      <p:sp>
        <p:nvSpPr>
          <p:cNvPr id="279" name="Google Shape;279;p21"/>
          <p:cNvSpPr txBox="1"/>
          <p:nvPr/>
        </p:nvSpPr>
        <p:spPr>
          <a:xfrm>
            <a:off x="1316939" y="3666510"/>
            <a:ext cx="299177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Cleaning and Processing Data</a:t>
            </a:r>
            <a:endParaRPr sz="1600">
              <a:solidFill>
                <a:schemeClr val="dk1"/>
              </a:solidFill>
              <a:latin typeface="Calibri"/>
              <a:ea typeface="Calibri"/>
              <a:cs typeface="Calibri"/>
              <a:sym typeface="Calibri"/>
            </a:endParaRPr>
          </a:p>
        </p:txBody>
      </p:sp>
      <p:sp>
        <p:nvSpPr>
          <p:cNvPr id="280" name="Google Shape;280;p21"/>
          <p:cNvSpPr/>
          <p:nvPr/>
        </p:nvSpPr>
        <p:spPr>
          <a:xfrm>
            <a:off x="1677875" y="2675503"/>
            <a:ext cx="1926449" cy="331428"/>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Google Shape;281;p21"/>
          <p:cNvSpPr/>
          <p:nvPr/>
        </p:nvSpPr>
        <p:spPr>
          <a:xfrm>
            <a:off x="7193776" y="2883497"/>
            <a:ext cx="2169110" cy="584772"/>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2" name="Google Shape;282;p21"/>
          <p:cNvSpPr/>
          <p:nvPr/>
        </p:nvSpPr>
        <p:spPr>
          <a:xfrm>
            <a:off x="1293361" y="3645225"/>
            <a:ext cx="2586179" cy="354839"/>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83" name="Google Shape;283;p21"/>
          <p:cNvCxnSpPr/>
          <p:nvPr/>
        </p:nvCxnSpPr>
        <p:spPr>
          <a:xfrm>
            <a:off x="3879540" y="3808520"/>
            <a:ext cx="3116064" cy="0"/>
          </a:xfrm>
          <a:prstGeom prst="straightConnector1">
            <a:avLst/>
          </a:prstGeom>
          <a:noFill/>
          <a:ln cap="flat" cmpd="sng" w="9525">
            <a:solidFill>
              <a:schemeClr val="dk1"/>
            </a:solidFill>
            <a:prstDash val="solid"/>
            <a:miter lim="800000"/>
            <a:headEnd len="sm" w="sm" type="none"/>
            <a:tailEnd len="med" w="med" type="triangle"/>
          </a:ln>
        </p:spPr>
      </p:cxnSp>
      <p:sp>
        <p:nvSpPr>
          <p:cNvPr id="284" name="Google Shape;284;p21"/>
          <p:cNvSpPr txBox="1"/>
          <p:nvPr/>
        </p:nvSpPr>
        <p:spPr>
          <a:xfrm>
            <a:off x="7159844" y="3626412"/>
            <a:ext cx="212925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Visualize</a:t>
            </a:r>
            <a:endParaRPr sz="1600">
              <a:solidFill>
                <a:schemeClr val="dk1"/>
              </a:solidFill>
              <a:latin typeface="Calibri"/>
              <a:ea typeface="Calibri"/>
              <a:cs typeface="Calibri"/>
              <a:sym typeface="Calibri"/>
            </a:endParaRPr>
          </a:p>
        </p:txBody>
      </p:sp>
      <p:sp>
        <p:nvSpPr>
          <p:cNvPr id="285" name="Google Shape;285;p21"/>
          <p:cNvSpPr txBox="1"/>
          <p:nvPr/>
        </p:nvSpPr>
        <p:spPr>
          <a:xfrm>
            <a:off x="6964523" y="4173875"/>
            <a:ext cx="220166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Make interpretations</a:t>
            </a:r>
            <a:endParaRPr sz="1600">
              <a:solidFill>
                <a:schemeClr val="dk1"/>
              </a:solidFill>
              <a:latin typeface="Calibri"/>
              <a:ea typeface="Calibri"/>
              <a:cs typeface="Calibri"/>
              <a:sym typeface="Calibri"/>
            </a:endParaRPr>
          </a:p>
        </p:txBody>
      </p:sp>
      <p:sp>
        <p:nvSpPr>
          <p:cNvPr id="286" name="Google Shape;286;p21"/>
          <p:cNvSpPr txBox="1"/>
          <p:nvPr/>
        </p:nvSpPr>
        <p:spPr>
          <a:xfrm>
            <a:off x="1140775" y="4216289"/>
            <a:ext cx="311606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Start running Clustering Algorithms</a:t>
            </a:r>
            <a:endParaRPr sz="1600">
              <a:solidFill>
                <a:schemeClr val="dk1"/>
              </a:solidFill>
              <a:latin typeface="Calibri"/>
              <a:ea typeface="Calibri"/>
              <a:cs typeface="Calibri"/>
              <a:sym typeface="Calibri"/>
            </a:endParaRPr>
          </a:p>
        </p:txBody>
      </p:sp>
      <p:sp>
        <p:nvSpPr>
          <p:cNvPr id="287" name="Google Shape;287;p21"/>
          <p:cNvSpPr txBox="1"/>
          <p:nvPr/>
        </p:nvSpPr>
        <p:spPr>
          <a:xfrm>
            <a:off x="1140775" y="4808569"/>
            <a:ext cx="311605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Get Optimum value for K using algo</a:t>
            </a:r>
            <a:endParaRPr sz="1600">
              <a:solidFill>
                <a:schemeClr val="dk1"/>
              </a:solidFill>
              <a:latin typeface="Calibri"/>
              <a:ea typeface="Calibri"/>
              <a:cs typeface="Calibri"/>
              <a:sym typeface="Calibri"/>
            </a:endParaRPr>
          </a:p>
        </p:txBody>
      </p:sp>
      <p:sp>
        <p:nvSpPr>
          <p:cNvPr id="288" name="Google Shape;288;p21"/>
          <p:cNvSpPr txBox="1"/>
          <p:nvPr/>
        </p:nvSpPr>
        <p:spPr>
          <a:xfrm>
            <a:off x="6875749" y="4785173"/>
            <a:ext cx="458087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Plot using API request to get locations and value for k</a:t>
            </a:r>
            <a:endParaRPr sz="1600">
              <a:solidFill>
                <a:schemeClr val="dk1"/>
              </a:solidFill>
              <a:latin typeface="Calibri"/>
              <a:ea typeface="Calibri"/>
              <a:cs typeface="Calibri"/>
              <a:sym typeface="Calibri"/>
            </a:endParaRPr>
          </a:p>
        </p:txBody>
      </p:sp>
      <p:sp>
        <p:nvSpPr>
          <p:cNvPr id="289" name="Google Shape;289;p21"/>
          <p:cNvSpPr txBox="1"/>
          <p:nvPr/>
        </p:nvSpPr>
        <p:spPr>
          <a:xfrm>
            <a:off x="7331283" y="5441600"/>
            <a:ext cx="220166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Generate Predictions</a:t>
            </a:r>
            <a:endParaRPr sz="1600">
              <a:solidFill>
                <a:schemeClr val="dk1"/>
              </a:solidFill>
              <a:latin typeface="Calibri"/>
              <a:ea typeface="Calibri"/>
              <a:cs typeface="Calibri"/>
              <a:sym typeface="Calibri"/>
            </a:endParaRPr>
          </a:p>
        </p:txBody>
      </p:sp>
      <p:sp>
        <p:nvSpPr>
          <p:cNvPr id="290" name="Google Shape;290;p21"/>
          <p:cNvSpPr txBox="1"/>
          <p:nvPr/>
        </p:nvSpPr>
        <p:spPr>
          <a:xfrm>
            <a:off x="9701619" y="5428695"/>
            <a:ext cx="220166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Check Accuracy</a:t>
            </a:r>
            <a:endParaRPr sz="1600">
              <a:solidFill>
                <a:schemeClr val="dk1"/>
              </a:solidFill>
              <a:latin typeface="Calibri"/>
              <a:ea typeface="Calibri"/>
              <a:cs typeface="Calibri"/>
              <a:sym typeface="Calibri"/>
            </a:endParaRPr>
          </a:p>
        </p:txBody>
      </p:sp>
      <p:sp>
        <p:nvSpPr>
          <p:cNvPr id="291" name="Google Shape;291;p21"/>
          <p:cNvSpPr txBox="1"/>
          <p:nvPr/>
        </p:nvSpPr>
        <p:spPr>
          <a:xfrm>
            <a:off x="6264288" y="5964697"/>
            <a:ext cx="246079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Show predictions on map</a:t>
            </a:r>
            <a:endParaRPr sz="1600">
              <a:solidFill>
                <a:schemeClr val="dk1"/>
              </a:solidFill>
              <a:latin typeface="Calibri"/>
              <a:ea typeface="Calibri"/>
              <a:cs typeface="Calibri"/>
              <a:sym typeface="Calibri"/>
            </a:endParaRPr>
          </a:p>
        </p:txBody>
      </p:sp>
      <p:sp>
        <p:nvSpPr>
          <p:cNvPr id="292" name="Google Shape;292;p21"/>
          <p:cNvSpPr txBox="1"/>
          <p:nvPr/>
        </p:nvSpPr>
        <p:spPr>
          <a:xfrm>
            <a:off x="1626001" y="5897748"/>
            <a:ext cx="263082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Display Expected Outcome</a:t>
            </a:r>
            <a:endParaRPr sz="1600">
              <a:solidFill>
                <a:schemeClr val="dk1"/>
              </a:solidFill>
              <a:latin typeface="Calibri"/>
              <a:ea typeface="Calibri"/>
              <a:cs typeface="Calibri"/>
              <a:sym typeface="Calibri"/>
            </a:endParaRPr>
          </a:p>
        </p:txBody>
      </p:sp>
      <p:sp>
        <p:nvSpPr>
          <p:cNvPr id="293" name="Google Shape;293;p21"/>
          <p:cNvSpPr/>
          <p:nvPr/>
        </p:nvSpPr>
        <p:spPr>
          <a:xfrm>
            <a:off x="1140775" y="4216289"/>
            <a:ext cx="2991770" cy="318406"/>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21"/>
          <p:cNvSpPr/>
          <p:nvPr/>
        </p:nvSpPr>
        <p:spPr>
          <a:xfrm>
            <a:off x="1168890" y="4841763"/>
            <a:ext cx="3116055" cy="318406"/>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5" name="Google Shape;295;p21"/>
          <p:cNvSpPr/>
          <p:nvPr/>
        </p:nvSpPr>
        <p:spPr>
          <a:xfrm>
            <a:off x="7178988" y="3623729"/>
            <a:ext cx="859742" cy="318406"/>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 name="Google Shape;296;p21"/>
          <p:cNvSpPr/>
          <p:nvPr/>
        </p:nvSpPr>
        <p:spPr>
          <a:xfrm>
            <a:off x="6991153" y="4146576"/>
            <a:ext cx="1886515" cy="318406"/>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21"/>
          <p:cNvSpPr/>
          <p:nvPr/>
        </p:nvSpPr>
        <p:spPr>
          <a:xfrm>
            <a:off x="6875748" y="4796131"/>
            <a:ext cx="4580875" cy="318406"/>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8" name="Google Shape;298;p21"/>
          <p:cNvSpPr/>
          <p:nvPr/>
        </p:nvSpPr>
        <p:spPr>
          <a:xfrm>
            <a:off x="1677875" y="5884702"/>
            <a:ext cx="2272688" cy="318406"/>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9" name="Google Shape;299;p21"/>
          <p:cNvSpPr/>
          <p:nvPr/>
        </p:nvSpPr>
        <p:spPr>
          <a:xfrm>
            <a:off x="7412853" y="5451674"/>
            <a:ext cx="1783579" cy="318406"/>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0" name="Google Shape;300;p21"/>
          <p:cNvSpPr/>
          <p:nvPr/>
        </p:nvSpPr>
        <p:spPr>
          <a:xfrm>
            <a:off x="9765436" y="5442475"/>
            <a:ext cx="1347731" cy="318406"/>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1" name="Google Shape;301;p21"/>
          <p:cNvSpPr/>
          <p:nvPr/>
        </p:nvSpPr>
        <p:spPr>
          <a:xfrm>
            <a:off x="6267619" y="5984845"/>
            <a:ext cx="2148414" cy="318406"/>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02" name="Google Shape;302;p21"/>
          <p:cNvCxnSpPr>
            <a:endCxn id="293" idx="0"/>
          </p:cNvCxnSpPr>
          <p:nvPr/>
        </p:nvCxnSpPr>
        <p:spPr>
          <a:xfrm>
            <a:off x="2636660" y="3964889"/>
            <a:ext cx="0" cy="251400"/>
          </a:xfrm>
          <a:prstGeom prst="straightConnector1">
            <a:avLst/>
          </a:prstGeom>
          <a:noFill/>
          <a:ln cap="flat" cmpd="sng" w="9525">
            <a:solidFill>
              <a:schemeClr val="dk1"/>
            </a:solidFill>
            <a:prstDash val="solid"/>
            <a:miter lim="800000"/>
            <a:headEnd len="sm" w="sm" type="none"/>
            <a:tailEnd len="med" w="med" type="triangle"/>
          </a:ln>
        </p:spPr>
      </p:cxnSp>
      <p:cxnSp>
        <p:nvCxnSpPr>
          <p:cNvPr id="303" name="Google Shape;303;p21"/>
          <p:cNvCxnSpPr>
            <a:stCxn id="286" idx="2"/>
            <a:endCxn id="287" idx="0"/>
          </p:cNvCxnSpPr>
          <p:nvPr/>
        </p:nvCxnSpPr>
        <p:spPr>
          <a:xfrm>
            <a:off x="2698807" y="4554843"/>
            <a:ext cx="0" cy="253800"/>
          </a:xfrm>
          <a:prstGeom prst="straightConnector1">
            <a:avLst/>
          </a:prstGeom>
          <a:noFill/>
          <a:ln cap="flat" cmpd="sng" w="9525">
            <a:solidFill>
              <a:schemeClr val="dk1"/>
            </a:solidFill>
            <a:prstDash val="solid"/>
            <a:miter lim="800000"/>
            <a:headEnd len="sm" w="sm" type="none"/>
            <a:tailEnd len="med" w="med" type="triangle"/>
          </a:ln>
        </p:spPr>
      </p:cxnSp>
      <p:cxnSp>
        <p:nvCxnSpPr>
          <p:cNvPr id="304" name="Google Shape;304;p21"/>
          <p:cNvCxnSpPr/>
          <p:nvPr/>
        </p:nvCxnSpPr>
        <p:spPr>
          <a:xfrm>
            <a:off x="7608859" y="3954436"/>
            <a:ext cx="0" cy="162794"/>
          </a:xfrm>
          <a:prstGeom prst="straightConnector1">
            <a:avLst/>
          </a:prstGeom>
          <a:noFill/>
          <a:ln cap="flat" cmpd="sng" w="9525">
            <a:solidFill>
              <a:schemeClr val="dk1"/>
            </a:solidFill>
            <a:prstDash val="solid"/>
            <a:miter lim="800000"/>
            <a:headEnd len="sm" w="sm" type="none"/>
            <a:tailEnd len="med" w="med" type="triangle"/>
          </a:ln>
        </p:spPr>
      </p:cxnSp>
      <p:cxnSp>
        <p:nvCxnSpPr>
          <p:cNvPr id="305" name="Google Shape;305;p21"/>
          <p:cNvCxnSpPr>
            <a:stCxn id="296" idx="1"/>
          </p:cNvCxnSpPr>
          <p:nvPr/>
        </p:nvCxnSpPr>
        <p:spPr>
          <a:xfrm flipH="1">
            <a:off x="4132453" y="4305779"/>
            <a:ext cx="2858700" cy="37500"/>
          </a:xfrm>
          <a:prstGeom prst="straightConnector1">
            <a:avLst/>
          </a:prstGeom>
          <a:noFill/>
          <a:ln cap="flat" cmpd="sng" w="9525">
            <a:solidFill>
              <a:schemeClr val="dk1"/>
            </a:solidFill>
            <a:prstDash val="solid"/>
            <a:miter lim="800000"/>
            <a:headEnd len="sm" w="sm" type="none"/>
            <a:tailEnd len="med" w="med" type="triangle"/>
          </a:ln>
        </p:spPr>
      </p:cxnSp>
      <p:cxnSp>
        <p:nvCxnSpPr>
          <p:cNvPr id="306" name="Google Shape;306;p21"/>
          <p:cNvCxnSpPr>
            <a:stCxn id="294" idx="3"/>
            <a:endCxn id="297" idx="1"/>
          </p:cNvCxnSpPr>
          <p:nvPr/>
        </p:nvCxnSpPr>
        <p:spPr>
          <a:xfrm flipH="1" rot="10800000">
            <a:off x="4284945" y="4955366"/>
            <a:ext cx="2590800" cy="45600"/>
          </a:xfrm>
          <a:prstGeom prst="straightConnector1">
            <a:avLst/>
          </a:prstGeom>
          <a:noFill/>
          <a:ln cap="flat" cmpd="sng" w="9525">
            <a:solidFill>
              <a:schemeClr val="dk1"/>
            </a:solidFill>
            <a:prstDash val="solid"/>
            <a:miter lim="800000"/>
            <a:headEnd len="sm" w="sm" type="none"/>
            <a:tailEnd len="med" w="med" type="triangle"/>
          </a:ln>
        </p:spPr>
      </p:cxnSp>
      <p:cxnSp>
        <p:nvCxnSpPr>
          <p:cNvPr id="307" name="Google Shape;307;p21"/>
          <p:cNvCxnSpPr>
            <a:endCxn id="300" idx="0"/>
          </p:cNvCxnSpPr>
          <p:nvPr/>
        </p:nvCxnSpPr>
        <p:spPr>
          <a:xfrm>
            <a:off x="10439301" y="5114575"/>
            <a:ext cx="0" cy="327900"/>
          </a:xfrm>
          <a:prstGeom prst="straightConnector1">
            <a:avLst/>
          </a:prstGeom>
          <a:noFill/>
          <a:ln cap="flat" cmpd="sng" w="9525">
            <a:solidFill>
              <a:schemeClr val="dk1"/>
            </a:solidFill>
            <a:prstDash val="solid"/>
            <a:miter lim="800000"/>
            <a:headEnd len="sm" w="sm" type="none"/>
            <a:tailEnd len="med" w="med" type="triangle"/>
          </a:ln>
        </p:spPr>
      </p:cxnSp>
      <p:cxnSp>
        <p:nvCxnSpPr>
          <p:cNvPr id="308" name="Google Shape;308;p21"/>
          <p:cNvCxnSpPr>
            <a:stCxn id="300" idx="1"/>
            <a:endCxn id="299" idx="3"/>
          </p:cNvCxnSpPr>
          <p:nvPr/>
        </p:nvCxnSpPr>
        <p:spPr>
          <a:xfrm flipH="1">
            <a:off x="9196336" y="5601678"/>
            <a:ext cx="569100" cy="9300"/>
          </a:xfrm>
          <a:prstGeom prst="straightConnector1">
            <a:avLst/>
          </a:prstGeom>
          <a:noFill/>
          <a:ln cap="flat" cmpd="sng" w="9525">
            <a:solidFill>
              <a:schemeClr val="dk1"/>
            </a:solidFill>
            <a:prstDash val="solid"/>
            <a:miter lim="800000"/>
            <a:headEnd len="sm" w="sm" type="none"/>
            <a:tailEnd len="med" w="med" type="triangle"/>
          </a:ln>
        </p:spPr>
      </p:cxnSp>
      <p:cxnSp>
        <p:nvCxnSpPr>
          <p:cNvPr id="309" name="Google Shape;309;p21"/>
          <p:cNvCxnSpPr/>
          <p:nvPr/>
        </p:nvCxnSpPr>
        <p:spPr>
          <a:xfrm>
            <a:off x="8038730" y="5760881"/>
            <a:ext cx="0" cy="303566"/>
          </a:xfrm>
          <a:prstGeom prst="straightConnector1">
            <a:avLst/>
          </a:prstGeom>
          <a:noFill/>
          <a:ln cap="flat" cmpd="sng" w="9525">
            <a:solidFill>
              <a:schemeClr val="dk1"/>
            </a:solidFill>
            <a:prstDash val="solid"/>
            <a:miter lim="800000"/>
            <a:headEnd len="sm" w="sm" type="none"/>
            <a:tailEnd len="med" w="med" type="triangle"/>
          </a:ln>
        </p:spPr>
      </p:cxnSp>
      <p:cxnSp>
        <p:nvCxnSpPr>
          <p:cNvPr id="310" name="Google Shape;310;p21"/>
          <p:cNvCxnSpPr>
            <a:stCxn id="291" idx="1"/>
          </p:cNvCxnSpPr>
          <p:nvPr/>
        </p:nvCxnSpPr>
        <p:spPr>
          <a:xfrm rot="10800000">
            <a:off x="4002288" y="6110874"/>
            <a:ext cx="2262000" cy="23100"/>
          </a:xfrm>
          <a:prstGeom prst="straightConnector1">
            <a:avLst/>
          </a:prstGeom>
          <a:noFill/>
          <a:ln cap="flat" cmpd="sng" w="9525">
            <a:solidFill>
              <a:schemeClr val="dk1"/>
            </a:solidFill>
            <a:prstDash val="solid"/>
            <a:miter lim="800000"/>
            <a:headEnd len="sm" w="sm" type="none"/>
            <a:tailEnd len="med" w="med" type="triangle"/>
          </a:ln>
        </p:spPr>
      </p:cxnSp>
      <p:cxnSp>
        <p:nvCxnSpPr>
          <p:cNvPr id="311" name="Google Shape;311;p21"/>
          <p:cNvCxnSpPr>
            <a:stCxn id="292" idx="1"/>
          </p:cNvCxnSpPr>
          <p:nvPr/>
        </p:nvCxnSpPr>
        <p:spPr>
          <a:xfrm rot="10800000">
            <a:off x="1447201" y="6064325"/>
            <a:ext cx="178800" cy="2700"/>
          </a:xfrm>
          <a:prstGeom prst="straightConnector1">
            <a:avLst/>
          </a:prstGeom>
          <a:noFill/>
          <a:ln cap="flat" cmpd="sng" w="9525">
            <a:solidFill>
              <a:schemeClr val="dk1"/>
            </a:solidFill>
            <a:prstDash val="solid"/>
            <a:miter lim="800000"/>
            <a:headEnd len="sm" w="sm" type="none"/>
            <a:tailEnd len="med" w="med" type="triangle"/>
          </a:ln>
        </p:spPr>
      </p:cxnSp>
      <p:sp>
        <p:nvSpPr>
          <p:cNvPr id="312" name="Google Shape;312;p21"/>
          <p:cNvSpPr/>
          <p:nvPr/>
        </p:nvSpPr>
        <p:spPr>
          <a:xfrm>
            <a:off x="1057840" y="5884702"/>
            <a:ext cx="337346" cy="369332"/>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3" name="Google Shape;313;p21"/>
          <p:cNvSpPr/>
          <p:nvPr/>
        </p:nvSpPr>
        <p:spPr>
          <a:xfrm>
            <a:off x="1144390" y="5984845"/>
            <a:ext cx="148971" cy="146551"/>
          </a:xfrm>
          <a:prstGeom prst="ellipse">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