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layfair Display"/>
      <p:regular r:id="rId19"/>
      <p:bold r:id="rId20"/>
      <p:italic r:id="rId21"/>
      <p:boldItalic r:id="rId22"/>
    </p:embeddedFont>
    <p:embeddedFont>
      <p:font typeface="Montserrat"/>
      <p:regular r:id="rId23"/>
      <p:bold r:id="rId24"/>
      <p:italic r:id="rId25"/>
      <p:boldItalic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86A24C-1CDB-4031-860A-88BECF8BF306}">
  <a:tblStyle styleId="{8F86A24C-1CDB-4031-860A-88BECF8BF3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layfairDispl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a10913800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a10913800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a10913800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a10913800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10913800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a10913800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a1091380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a1091380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a1091380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a1091380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a1091380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a1091380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a10913800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a10913800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a10913800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a1091380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10913800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10913800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a10913800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a10913800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a10913800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a10913800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rgbClr val="C9DAF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olab.research.google.com/drive/1PYTNhfjj_oV8ctVjRgy22wn-uhVDnexB#scrollTo=gXdCbddvvGU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HEART DISEASE CLASSIFICATION</a:t>
            </a:r>
            <a:endParaRPr/>
          </a:p>
        </p:txBody>
      </p:sp>
      <p:sp>
        <p:nvSpPr>
          <p:cNvPr id="59" name="Google Shape;59;p13"/>
          <p:cNvSpPr txBox="1"/>
          <p:nvPr>
            <p:ph idx="1" type="subTitle"/>
          </p:nvPr>
        </p:nvSpPr>
        <p:spPr>
          <a:xfrm>
            <a:off x="344250" y="3550650"/>
            <a:ext cx="4910100" cy="577800"/>
          </a:xfrm>
          <a:prstGeom prst="rect">
            <a:avLst/>
          </a:prstGeom>
          <a:solidFill>
            <a:srgbClr val="FCE5CD"/>
          </a:solidFill>
        </p:spPr>
        <p:txBody>
          <a:bodyPr anchorCtr="0" anchor="ctr" bIns="91425" lIns="91425" spcFirstLastPara="1" rIns="91425" wrap="square" tIns="91425">
            <a:normAutofit fontScale="85000"/>
          </a:bodyPr>
          <a:lstStyle/>
          <a:p>
            <a:pPr indent="0" lvl="0" marL="0" rtl="0" algn="l">
              <a:spcBef>
                <a:spcPts val="0"/>
              </a:spcBef>
              <a:spcAft>
                <a:spcPts val="0"/>
              </a:spcAft>
              <a:buNone/>
            </a:pPr>
            <a:r>
              <a:rPr lang="en">
                <a:solidFill>
                  <a:srgbClr val="999999"/>
                </a:solidFill>
              </a:rPr>
              <a:t>SANSKRITI PATOLE &amp; STUTI JANI</a:t>
            </a:r>
            <a:endParaRPr>
              <a:solidFill>
                <a:srgbClr val="999999"/>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45025"/>
            <a:ext cx="8520600" cy="572700"/>
          </a:xfrm>
          <a:prstGeom prst="rect">
            <a:avLst/>
          </a:prstGeom>
          <a:solidFill>
            <a:srgbClr val="B7B7B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149" name="Google Shape;149;p22"/>
          <p:cNvSpPr txBox="1"/>
          <p:nvPr>
            <p:ph idx="1" type="body"/>
          </p:nvPr>
        </p:nvSpPr>
        <p:spPr>
          <a:xfrm>
            <a:off x="417875" y="1268700"/>
            <a:ext cx="3427800" cy="2923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SUPPORT VECTOR MACHINE</a:t>
            </a:r>
            <a:endParaRPr/>
          </a:p>
          <a:p>
            <a:pPr indent="0" lvl="0" marL="0" rtl="0" algn="l">
              <a:spcBef>
                <a:spcPts val="1200"/>
              </a:spcBef>
              <a:spcAft>
                <a:spcPts val="0"/>
              </a:spcAft>
              <a:buNone/>
            </a:pPr>
            <a:r>
              <a:rPr lang="en"/>
              <a:t>The objective of the support vector machine algorithm is to find a hyperplane in an N-dimensional space(N — the number of features) that distinctly classifies the data points.</a:t>
            </a:r>
            <a:endParaRPr/>
          </a:p>
          <a:p>
            <a:pPr indent="0" lvl="0" marL="0" rtl="0" algn="l">
              <a:spcBef>
                <a:spcPts val="1200"/>
              </a:spcBef>
              <a:spcAft>
                <a:spcPts val="0"/>
              </a:spcAft>
              <a:buClr>
                <a:schemeClr val="dk2"/>
              </a:buClr>
              <a:buSzPct val="63389"/>
              <a:buFont typeface="Arial"/>
              <a:buNone/>
            </a:pPr>
            <a:r>
              <a:rPr lang="en" sz="1735"/>
              <a:t> When performed manually the Test accuracy is 91.71%</a:t>
            </a:r>
            <a:endParaRPr sz="2035"/>
          </a:p>
          <a:p>
            <a:pPr indent="0" lvl="0" marL="0" rtl="0" algn="l">
              <a:spcBef>
                <a:spcPts val="1200"/>
              </a:spcBef>
              <a:spcAft>
                <a:spcPts val="0"/>
              </a:spcAft>
              <a:buClr>
                <a:schemeClr val="dk2"/>
              </a:buClr>
              <a:buSzPct val="61111"/>
              <a:buFont typeface="Arial"/>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0" name="Google Shape;150;p22"/>
          <p:cNvPicPr preferRelativeResize="0"/>
          <p:nvPr/>
        </p:nvPicPr>
        <p:blipFill>
          <a:blip r:embed="rId3">
            <a:alphaModFix/>
          </a:blip>
          <a:stretch>
            <a:fillRect/>
          </a:stretch>
        </p:blipFill>
        <p:spPr>
          <a:xfrm>
            <a:off x="4341300" y="1557575"/>
            <a:ext cx="4299175" cy="2923199"/>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45025"/>
            <a:ext cx="8520600" cy="572700"/>
          </a:xfrm>
          <a:prstGeom prst="rect">
            <a:avLst/>
          </a:prstGeom>
          <a:solidFill>
            <a:srgbClr val="B7B7B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Selection </a:t>
            </a:r>
            <a:endParaRPr/>
          </a:p>
        </p:txBody>
      </p:sp>
      <p:sp>
        <p:nvSpPr>
          <p:cNvPr id="156" name="Google Shape;156;p23"/>
          <p:cNvSpPr txBox="1"/>
          <p:nvPr/>
        </p:nvSpPr>
        <p:spPr>
          <a:xfrm>
            <a:off x="795575" y="1640875"/>
            <a:ext cx="6017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p:txBody>
      </p:sp>
      <p:pic>
        <p:nvPicPr>
          <p:cNvPr id="157" name="Google Shape;157;p23"/>
          <p:cNvPicPr preferRelativeResize="0"/>
          <p:nvPr/>
        </p:nvPicPr>
        <p:blipFill>
          <a:blip r:embed="rId3">
            <a:alphaModFix/>
          </a:blip>
          <a:stretch>
            <a:fillRect/>
          </a:stretch>
        </p:blipFill>
        <p:spPr>
          <a:xfrm>
            <a:off x="311700" y="1429000"/>
            <a:ext cx="2303500" cy="1859067"/>
          </a:xfrm>
          <a:prstGeom prst="rect">
            <a:avLst/>
          </a:prstGeom>
          <a:noFill/>
          <a:ln>
            <a:noFill/>
          </a:ln>
        </p:spPr>
      </p:pic>
      <p:pic>
        <p:nvPicPr>
          <p:cNvPr id="158" name="Google Shape;158;p23"/>
          <p:cNvPicPr preferRelativeResize="0"/>
          <p:nvPr/>
        </p:nvPicPr>
        <p:blipFill>
          <a:blip r:embed="rId4">
            <a:alphaModFix/>
          </a:blip>
          <a:stretch>
            <a:fillRect/>
          </a:stretch>
        </p:blipFill>
        <p:spPr>
          <a:xfrm>
            <a:off x="6217300" y="1429026"/>
            <a:ext cx="2303500" cy="1859033"/>
          </a:xfrm>
          <a:prstGeom prst="rect">
            <a:avLst/>
          </a:prstGeom>
          <a:noFill/>
          <a:ln>
            <a:noFill/>
          </a:ln>
        </p:spPr>
      </p:pic>
      <p:sp>
        <p:nvSpPr>
          <p:cNvPr id="159" name="Google Shape;159;p23"/>
          <p:cNvSpPr txBox="1"/>
          <p:nvPr/>
        </p:nvSpPr>
        <p:spPr>
          <a:xfrm>
            <a:off x="700150" y="4146975"/>
            <a:ext cx="176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60" name="Google Shape;160;p23"/>
          <p:cNvGraphicFramePr/>
          <p:nvPr/>
        </p:nvGraphicFramePr>
        <p:xfrm>
          <a:off x="451900" y="3438550"/>
          <a:ext cx="3000000" cy="3000000"/>
        </p:xfrm>
        <a:graphic>
          <a:graphicData uri="http://schemas.openxmlformats.org/drawingml/2006/table">
            <a:tbl>
              <a:tblPr>
                <a:noFill/>
                <a:tableStyleId>{8F86A24C-1CDB-4031-860A-88BECF8BF306}</a:tableStyleId>
              </a:tblPr>
              <a:tblGrid>
                <a:gridCol w="1547550"/>
                <a:gridCol w="709350"/>
              </a:tblGrid>
              <a:tr h="338625">
                <a:tc>
                  <a:txBody>
                    <a:bodyPr/>
                    <a:lstStyle/>
                    <a:p>
                      <a:pPr indent="0" lvl="0" marL="0" rtl="0" algn="l">
                        <a:spcBef>
                          <a:spcPts val="0"/>
                        </a:spcBef>
                        <a:spcAft>
                          <a:spcPts val="0"/>
                        </a:spcAft>
                        <a:buNone/>
                      </a:pPr>
                      <a:r>
                        <a:rPr lang="en" sz="1100"/>
                        <a:t>F1 Score </a:t>
                      </a:r>
                      <a:endParaRPr sz="1100"/>
                    </a:p>
                  </a:txBody>
                  <a:tcPr marT="91425" marB="91425" marR="91425" marL="91425"/>
                </a:tc>
                <a:tc>
                  <a:txBody>
                    <a:bodyPr/>
                    <a:lstStyle/>
                    <a:p>
                      <a:pPr indent="0" lvl="0" marL="0" rtl="0" algn="l">
                        <a:spcBef>
                          <a:spcPts val="0"/>
                        </a:spcBef>
                        <a:spcAft>
                          <a:spcPts val="0"/>
                        </a:spcAft>
                        <a:buNone/>
                      </a:pPr>
                      <a:r>
                        <a:rPr lang="en" sz="1100"/>
                        <a:t>0.86</a:t>
                      </a:r>
                      <a:endParaRPr sz="1100"/>
                    </a:p>
                  </a:txBody>
                  <a:tcPr marT="91425" marB="91425" marR="91425" marL="91425"/>
                </a:tc>
              </a:tr>
              <a:tr h="338625">
                <a:tc>
                  <a:txBody>
                    <a:bodyPr/>
                    <a:lstStyle/>
                    <a:p>
                      <a:pPr indent="0" lvl="0" marL="0" rtl="0" algn="l">
                        <a:spcBef>
                          <a:spcPts val="0"/>
                        </a:spcBef>
                        <a:spcAft>
                          <a:spcPts val="0"/>
                        </a:spcAft>
                        <a:buNone/>
                      </a:pPr>
                      <a:r>
                        <a:rPr lang="en" sz="1100"/>
                        <a:t>Accuracy</a:t>
                      </a:r>
                      <a:endParaRPr sz="1100"/>
                    </a:p>
                  </a:txBody>
                  <a:tcPr marT="91425" marB="91425" marR="91425" marL="91425"/>
                </a:tc>
                <a:tc>
                  <a:txBody>
                    <a:bodyPr/>
                    <a:lstStyle/>
                    <a:p>
                      <a:pPr indent="0" lvl="0" marL="0" rtl="0" algn="l">
                        <a:spcBef>
                          <a:spcPts val="0"/>
                        </a:spcBef>
                        <a:spcAft>
                          <a:spcPts val="0"/>
                        </a:spcAft>
                        <a:buNone/>
                      </a:pPr>
                      <a:r>
                        <a:rPr lang="en" sz="1100"/>
                        <a:t>85.85%</a:t>
                      </a:r>
                      <a:endParaRPr sz="1100"/>
                    </a:p>
                  </a:txBody>
                  <a:tcPr marT="91425" marB="91425" marR="91425" marL="91425"/>
                </a:tc>
              </a:tr>
              <a:tr h="372025">
                <a:tc>
                  <a:txBody>
                    <a:bodyPr/>
                    <a:lstStyle/>
                    <a:p>
                      <a:pPr indent="0" lvl="0" marL="0" rtl="0" algn="l">
                        <a:spcBef>
                          <a:spcPts val="0"/>
                        </a:spcBef>
                        <a:spcAft>
                          <a:spcPts val="0"/>
                        </a:spcAft>
                        <a:buNone/>
                      </a:pPr>
                      <a:r>
                        <a:rPr lang="en" sz="1100"/>
                        <a:t>Recall</a:t>
                      </a:r>
                      <a:endParaRPr sz="1100"/>
                    </a:p>
                  </a:txBody>
                  <a:tcPr marT="91425" marB="91425" marR="91425" marL="91425"/>
                </a:tc>
                <a:tc>
                  <a:txBody>
                    <a:bodyPr/>
                    <a:lstStyle/>
                    <a:p>
                      <a:pPr indent="0" lvl="0" marL="0" rtl="0" algn="l">
                        <a:spcBef>
                          <a:spcPts val="0"/>
                        </a:spcBef>
                        <a:spcAft>
                          <a:spcPts val="0"/>
                        </a:spcAft>
                        <a:buNone/>
                      </a:pPr>
                      <a:r>
                        <a:rPr lang="en" sz="1100"/>
                        <a:t>0.86</a:t>
                      </a:r>
                      <a:endParaRPr sz="1100"/>
                    </a:p>
                  </a:txBody>
                  <a:tcPr marT="91425" marB="91425" marR="91425" marL="91425"/>
                </a:tc>
              </a:tr>
              <a:tr h="372025">
                <a:tc>
                  <a:txBody>
                    <a:bodyPr/>
                    <a:lstStyle/>
                    <a:p>
                      <a:pPr indent="0" lvl="0" marL="0" rtl="0" algn="l">
                        <a:spcBef>
                          <a:spcPts val="0"/>
                        </a:spcBef>
                        <a:spcAft>
                          <a:spcPts val="0"/>
                        </a:spcAft>
                        <a:buNone/>
                      </a:pPr>
                      <a:r>
                        <a:rPr lang="en" sz="1100"/>
                        <a:t>Precision</a:t>
                      </a:r>
                      <a:endParaRPr sz="1100"/>
                    </a:p>
                  </a:txBody>
                  <a:tcPr marT="91425" marB="91425" marR="91425" marL="91425"/>
                </a:tc>
                <a:tc>
                  <a:txBody>
                    <a:bodyPr/>
                    <a:lstStyle/>
                    <a:p>
                      <a:pPr indent="0" lvl="0" marL="0" rtl="0" algn="l">
                        <a:spcBef>
                          <a:spcPts val="0"/>
                        </a:spcBef>
                        <a:spcAft>
                          <a:spcPts val="0"/>
                        </a:spcAft>
                        <a:buNone/>
                      </a:pPr>
                      <a:r>
                        <a:rPr lang="en" sz="1100"/>
                        <a:t>0.86</a:t>
                      </a:r>
                      <a:endParaRPr sz="1100"/>
                    </a:p>
                  </a:txBody>
                  <a:tcPr marT="91425" marB="91425" marR="91425" marL="91425"/>
                </a:tc>
              </a:tr>
            </a:tbl>
          </a:graphicData>
        </a:graphic>
      </p:graphicFrame>
      <p:graphicFrame>
        <p:nvGraphicFramePr>
          <p:cNvPr id="161" name="Google Shape;161;p23"/>
          <p:cNvGraphicFramePr/>
          <p:nvPr/>
        </p:nvGraphicFramePr>
        <p:xfrm>
          <a:off x="3287800" y="3438550"/>
          <a:ext cx="3000000" cy="3000000"/>
        </p:xfrm>
        <a:graphic>
          <a:graphicData uri="http://schemas.openxmlformats.org/drawingml/2006/table">
            <a:tbl>
              <a:tblPr>
                <a:noFill/>
                <a:tableStyleId>{8F86A24C-1CDB-4031-860A-88BECF8BF306}</a:tableStyleId>
              </a:tblPr>
              <a:tblGrid>
                <a:gridCol w="1547550"/>
                <a:gridCol w="709350"/>
              </a:tblGrid>
              <a:tr h="338625">
                <a:tc>
                  <a:txBody>
                    <a:bodyPr/>
                    <a:lstStyle/>
                    <a:p>
                      <a:pPr indent="0" lvl="0" marL="0" rtl="0" algn="l">
                        <a:spcBef>
                          <a:spcPts val="0"/>
                        </a:spcBef>
                        <a:spcAft>
                          <a:spcPts val="0"/>
                        </a:spcAft>
                        <a:buNone/>
                      </a:pPr>
                      <a:r>
                        <a:rPr lang="en" sz="1100"/>
                        <a:t>F1 Score </a:t>
                      </a:r>
                      <a:endParaRPr sz="1100"/>
                    </a:p>
                  </a:txBody>
                  <a:tcPr marT="91425" marB="91425" marR="91425" marL="91425"/>
                </a:tc>
                <a:tc>
                  <a:txBody>
                    <a:bodyPr/>
                    <a:lstStyle/>
                    <a:p>
                      <a:pPr indent="0" lvl="0" marL="0" rtl="0" algn="l">
                        <a:spcBef>
                          <a:spcPts val="0"/>
                        </a:spcBef>
                        <a:spcAft>
                          <a:spcPts val="0"/>
                        </a:spcAft>
                        <a:buNone/>
                      </a:pPr>
                      <a:r>
                        <a:rPr lang="en" sz="1100"/>
                        <a:t>0.89</a:t>
                      </a:r>
                      <a:endParaRPr sz="1100"/>
                    </a:p>
                  </a:txBody>
                  <a:tcPr marT="91425" marB="91425" marR="91425" marL="91425"/>
                </a:tc>
              </a:tr>
              <a:tr h="338625">
                <a:tc>
                  <a:txBody>
                    <a:bodyPr/>
                    <a:lstStyle/>
                    <a:p>
                      <a:pPr indent="0" lvl="0" marL="0" rtl="0" algn="l">
                        <a:spcBef>
                          <a:spcPts val="0"/>
                        </a:spcBef>
                        <a:spcAft>
                          <a:spcPts val="0"/>
                        </a:spcAft>
                        <a:buNone/>
                      </a:pPr>
                      <a:r>
                        <a:rPr lang="en" sz="1100"/>
                        <a:t>Accuracy</a:t>
                      </a:r>
                      <a:endParaRPr sz="1100"/>
                    </a:p>
                  </a:txBody>
                  <a:tcPr marT="91425" marB="91425" marR="91425" marL="91425"/>
                </a:tc>
                <a:tc>
                  <a:txBody>
                    <a:bodyPr/>
                    <a:lstStyle/>
                    <a:p>
                      <a:pPr indent="0" lvl="0" marL="0" rtl="0" algn="l">
                        <a:spcBef>
                          <a:spcPts val="0"/>
                        </a:spcBef>
                        <a:spcAft>
                          <a:spcPts val="0"/>
                        </a:spcAft>
                        <a:buNone/>
                      </a:pPr>
                      <a:r>
                        <a:rPr lang="en" sz="1100"/>
                        <a:t>89.27%</a:t>
                      </a:r>
                      <a:endParaRPr sz="1100"/>
                    </a:p>
                  </a:txBody>
                  <a:tcPr marT="91425" marB="91425" marR="91425" marL="91425"/>
                </a:tc>
              </a:tr>
              <a:tr h="372025">
                <a:tc>
                  <a:txBody>
                    <a:bodyPr/>
                    <a:lstStyle/>
                    <a:p>
                      <a:pPr indent="0" lvl="0" marL="0" rtl="0" algn="l">
                        <a:spcBef>
                          <a:spcPts val="0"/>
                        </a:spcBef>
                        <a:spcAft>
                          <a:spcPts val="0"/>
                        </a:spcAft>
                        <a:buNone/>
                      </a:pPr>
                      <a:r>
                        <a:rPr lang="en" sz="1100"/>
                        <a:t>Recall </a:t>
                      </a:r>
                      <a:endParaRPr sz="1100"/>
                    </a:p>
                  </a:txBody>
                  <a:tcPr marT="91425" marB="91425" marR="91425" marL="91425"/>
                </a:tc>
                <a:tc>
                  <a:txBody>
                    <a:bodyPr/>
                    <a:lstStyle/>
                    <a:p>
                      <a:pPr indent="0" lvl="0" marL="0" rtl="0" algn="l">
                        <a:spcBef>
                          <a:spcPts val="0"/>
                        </a:spcBef>
                        <a:spcAft>
                          <a:spcPts val="0"/>
                        </a:spcAft>
                        <a:buNone/>
                      </a:pPr>
                      <a:r>
                        <a:rPr lang="en" sz="1100"/>
                        <a:t>0.89</a:t>
                      </a:r>
                      <a:endParaRPr sz="1100"/>
                    </a:p>
                  </a:txBody>
                  <a:tcPr marT="91425" marB="91425" marR="91425" marL="91425"/>
                </a:tc>
              </a:tr>
              <a:tr h="372025">
                <a:tc>
                  <a:txBody>
                    <a:bodyPr/>
                    <a:lstStyle/>
                    <a:p>
                      <a:pPr indent="0" lvl="0" marL="0" rtl="0" algn="l">
                        <a:spcBef>
                          <a:spcPts val="0"/>
                        </a:spcBef>
                        <a:spcAft>
                          <a:spcPts val="0"/>
                        </a:spcAft>
                        <a:buNone/>
                      </a:pPr>
                      <a:r>
                        <a:rPr lang="en" sz="1100"/>
                        <a:t>Precision</a:t>
                      </a:r>
                      <a:endParaRPr sz="1100"/>
                    </a:p>
                  </a:txBody>
                  <a:tcPr marT="91425" marB="91425" marR="91425" marL="91425"/>
                </a:tc>
                <a:tc>
                  <a:txBody>
                    <a:bodyPr/>
                    <a:lstStyle/>
                    <a:p>
                      <a:pPr indent="0" lvl="0" marL="0" rtl="0" algn="l">
                        <a:spcBef>
                          <a:spcPts val="0"/>
                        </a:spcBef>
                        <a:spcAft>
                          <a:spcPts val="0"/>
                        </a:spcAft>
                        <a:buNone/>
                      </a:pPr>
                      <a:r>
                        <a:rPr lang="en" sz="1100"/>
                        <a:t>0.89</a:t>
                      </a:r>
                      <a:endParaRPr sz="1100"/>
                    </a:p>
                  </a:txBody>
                  <a:tcPr marT="91425" marB="91425" marR="91425" marL="91425"/>
                </a:tc>
              </a:tr>
            </a:tbl>
          </a:graphicData>
        </a:graphic>
      </p:graphicFrame>
      <p:graphicFrame>
        <p:nvGraphicFramePr>
          <p:cNvPr id="162" name="Google Shape;162;p23"/>
          <p:cNvGraphicFramePr/>
          <p:nvPr/>
        </p:nvGraphicFramePr>
        <p:xfrm>
          <a:off x="6240600" y="3438550"/>
          <a:ext cx="3000000" cy="3000000"/>
        </p:xfrm>
        <a:graphic>
          <a:graphicData uri="http://schemas.openxmlformats.org/drawingml/2006/table">
            <a:tbl>
              <a:tblPr>
                <a:noFill/>
                <a:tableStyleId>{8F86A24C-1CDB-4031-860A-88BECF8BF306}</a:tableStyleId>
              </a:tblPr>
              <a:tblGrid>
                <a:gridCol w="1547550"/>
                <a:gridCol w="709350"/>
              </a:tblGrid>
              <a:tr h="338625">
                <a:tc>
                  <a:txBody>
                    <a:bodyPr/>
                    <a:lstStyle/>
                    <a:p>
                      <a:pPr indent="0" lvl="0" marL="0" rtl="0" algn="l">
                        <a:spcBef>
                          <a:spcPts val="0"/>
                        </a:spcBef>
                        <a:spcAft>
                          <a:spcPts val="0"/>
                        </a:spcAft>
                        <a:buNone/>
                      </a:pPr>
                      <a:r>
                        <a:rPr lang="en" sz="1100"/>
                        <a:t>F1 Score </a:t>
                      </a:r>
                      <a:endParaRPr sz="1100"/>
                    </a:p>
                  </a:txBody>
                  <a:tcPr marT="91425" marB="91425" marR="91425" marL="91425"/>
                </a:tc>
                <a:tc>
                  <a:txBody>
                    <a:bodyPr/>
                    <a:lstStyle/>
                    <a:p>
                      <a:pPr indent="0" lvl="0" marL="0" rtl="0" algn="l">
                        <a:spcBef>
                          <a:spcPts val="0"/>
                        </a:spcBef>
                        <a:spcAft>
                          <a:spcPts val="0"/>
                        </a:spcAft>
                        <a:buNone/>
                      </a:pPr>
                      <a:r>
                        <a:rPr lang="en" sz="1100"/>
                        <a:t>0.92</a:t>
                      </a:r>
                      <a:endParaRPr sz="1100"/>
                    </a:p>
                  </a:txBody>
                  <a:tcPr marT="91425" marB="91425" marR="91425" marL="91425"/>
                </a:tc>
              </a:tr>
              <a:tr h="338625">
                <a:tc>
                  <a:txBody>
                    <a:bodyPr/>
                    <a:lstStyle/>
                    <a:p>
                      <a:pPr indent="0" lvl="0" marL="0" rtl="0" algn="l">
                        <a:spcBef>
                          <a:spcPts val="0"/>
                        </a:spcBef>
                        <a:spcAft>
                          <a:spcPts val="0"/>
                        </a:spcAft>
                        <a:buNone/>
                      </a:pPr>
                      <a:r>
                        <a:rPr lang="en" sz="1100"/>
                        <a:t>Accuracy</a:t>
                      </a:r>
                      <a:endParaRPr sz="1100"/>
                    </a:p>
                  </a:txBody>
                  <a:tcPr marT="91425" marB="91425" marR="91425" marL="91425"/>
                </a:tc>
                <a:tc>
                  <a:txBody>
                    <a:bodyPr/>
                    <a:lstStyle/>
                    <a:p>
                      <a:pPr indent="0" lvl="0" marL="0" rtl="0" algn="l">
                        <a:spcBef>
                          <a:spcPts val="0"/>
                        </a:spcBef>
                        <a:spcAft>
                          <a:spcPts val="0"/>
                        </a:spcAft>
                        <a:buNone/>
                      </a:pPr>
                      <a:r>
                        <a:rPr lang="en" sz="1100"/>
                        <a:t>91.71%</a:t>
                      </a:r>
                      <a:endParaRPr sz="1100"/>
                    </a:p>
                  </a:txBody>
                  <a:tcPr marT="91425" marB="91425" marR="91425" marL="91425"/>
                </a:tc>
              </a:tr>
              <a:tr h="372025">
                <a:tc>
                  <a:txBody>
                    <a:bodyPr/>
                    <a:lstStyle/>
                    <a:p>
                      <a:pPr indent="0" lvl="0" marL="0" rtl="0" algn="l">
                        <a:spcBef>
                          <a:spcPts val="0"/>
                        </a:spcBef>
                        <a:spcAft>
                          <a:spcPts val="0"/>
                        </a:spcAft>
                        <a:buNone/>
                      </a:pPr>
                      <a:r>
                        <a:rPr lang="en" sz="1100"/>
                        <a:t>Recall</a:t>
                      </a:r>
                      <a:endParaRPr sz="1100"/>
                    </a:p>
                  </a:txBody>
                  <a:tcPr marT="91425" marB="91425" marR="91425" marL="91425"/>
                </a:tc>
                <a:tc>
                  <a:txBody>
                    <a:bodyPr/>
                    <a:lstStyle/>
                    <a:p>
                      <a:pPr indent="0" lvl="0" marL="0" rtl="0" algn="l">
                        <a:spcBef>
                          <a:spcPts val="0"/>
                        </a:spcBef>
                        <a:spcAft>
                          <a:spcPts val="0"/>
                        </a:spcAft>
                        <a:buNone/>
                      </a:pPr>
                      <a:r>
                        <a:rPr lang="en" sz="1100"/>
                        <a:t>0.92</a:t>
                      </a:r>
                      <a:endParaRPr sz="1100"/>
                    </a:p>
                  </a:txBody>
                  <a:tcPr marT="91425" marB="91425" marR="91425" marL="91425"/>
                </a:tc>
              </a:tr>
              <a:tr h="372025">
                <a:tc>
                  <a:txBody>
                    <a:bodyPr/>
                    <a:lstStyle/>
                    <a:p>
                      <a:pPr indent="0" lvl="0" marL="0" rtl="0" algn="l">
                        <a:spcBef>
                          <a:spcPts val="0"/>
                        </a:spcBef>
                        <a:spcAft>
                          <a:spcPts val="0"/>
                        </a:spcAft>
                        <a:buNone/>
                      </a:pPr>
                      <a:r>
                        <a:rPr lang="en" sz="1100"/>
                        <a:t>Precision</a:t>
                      </a:r>
                      <a:endParaRPr sz="1100"/>
                    </a:p>
                  </a:txBody>
                  <a:tcPr marT="91425" marB="91425" marR="91425" marL="91425"/>
                </a:tc>
                <a:tc>
                  <a:txBody>
                    <a:bodyPr/>
                    <a:lstStyle/>
                    <a:p>
                      <a:pPr indent="0" lvl="0" marL="0" rtl="0" algn="l">
                        <a:spcBef>
                          <a:spcPts val="0"/>
                        </a:spcBef>
                        <a:spcAft>
                          <a:spcPts val="0"/>
                        </a:spcAft>
                        <a:buNone/>
                      </a:pPr>
                      <a:r>
                        <a:rPr lang="en" sz="1100"/>
                        <a:t>0.92</a:t>
                      </a:r>
                      <a:endParaRPr sz="1100"/>
                    </a:p>
                  </a:txBody>
                  <a:tcPr marT="91425" marB="91425" marR="91425" marL="91425"/>
                </a:tc>
              </a:tr>
            </a:tbl>
          </a:graphicData>
        </a:graphic>
      </p:graphicFrame>
      <p:pic>
        <p:nvPicPr>
          <p:cNvPr id="163" name="Google Shape;163;p23"/>
          <p:cNvPicPr preferRelativeResize="0"/>
          <p:nvPr/>
        </p:nvPicPr>
        <p:blipFill>
          <a:blip r:embed="rId5">
            <a:alphaModFix/>
          </a:blip>
          <a:stretch>
            <a:fillRect/>
          </a:stretch>
        </p:blipFill>
        <p:spPr>
          <a:xfrm>
            <a:off x="2947375" y="1429025"/>
            <a:ext cx="2489925" cy="185902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445025"/>
            <a:ext cx="8520600" cy="572700"/>
          </a:xfrm>
          <a:prstGeom prst="rect">
            <a:avLst/>
          </a:prstGeom>
          <a:solidFill>
            <a:srgbClr val="B7B7B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9" name="Google Shape;169;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BEST ALGORITHM IS :</a:t>
            </a:r>
            <a:endParaRPr/>
          </a:p>
          <a:p>
            <a:pPr indent="0" lvl="0" marL="0" rtl="0" algn="l">
              <a:spcBef>
                <a:spcPts val="1200"/>
              </a:spcBef>
              <a:spcAft>
                <a:spcPts val="0"/>
              </a:spcAft>
              <a:buNone/>
            </a:pPr>
            <a:r>
              <a:rPr lang="en"/>
              <a:t>After comparing between the 3 classification techniques , the best accuracy is given by Support vector machine at  91.71%</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Link to project:</a:t>
            </a:r>
            <a:endParaRPr/>
          </a:p>
          <a:p>
            <a:pPr indent="457200" lvl="0" marL="457200" rtl="0" algn="l">
              <a:spcBef>
                <a:spcPts val="1200"/>
              </a:spcBef>
              <a:spcAft>
                <a:spcPts val="0"/>
              </a:spcAft>
              <a:buNone/>
            </a:pPr>
            <a:r>
              <a:rPr lang="en"/>
              <a:t>		</a:t>
            </a:r>
            <a:r>
              <a:rPr lang="en" u="sng">
                <a:solidFill>
                  <a:schemeClr val="hlink"/>
                </a:solidFill>
                <a:hlinkClick r:id="rId3"/>
              </a:rPr>
              <a:t>COEN_240_Final_Project</a:t>
            </a:r>
            <a:endParaRPr/>
          </a:p>
          <a:p>
            <a:pPr indent="0" lvl="0" marL="0" rtl="0" algn="l">
              <a:spcBef>
                <a:spcPts val="1200"/>
              </a:spcBef>
              <a:spcAft>
                <a:spcPts val="120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a:solidFill>
            <a:srgbClr val="B7B7B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and Motivation</a:t>
            </a:r>
            <a:r>
              <a:rPr lang="en"/>
              <a:t> </a:t>
            </a:r>
            <a:endParaRPr/>
          </a:p>
        </p:txBody>
      </p:sp>
      <p:sp>
        <p:nvSpPr>
          <p:cNvPr id="65" name="Google Shape;65;p14"/>
          <p:cNvSpPr txBox="1"/>
          <p:nvPr>
            <p:ph idx="1" type="body"/>
          </p:nvPr>
        </p:nvSpPr>
        <p:spPr>
          <a:xfrm>
            <a:off x="311700" y="1551275"/>
            <a:ext cx="8520600" cy="2820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i="1" lang="en" sz="2000">
                <a:latin typeface="Calibri"/>
                <a:ea typeface="Calibri"/>
                <a:cs typeface="Calibri"/>
                <a:sym typeface="Calibri"/>
              </a:rPr>
              <a:t>“Efficient Prediction of Cardiovascular disease by utilizing classification techniques  ”</a:t>
            </a:r>
            <a:endParaRPr b="1" sz="1600">
              <a:latin typeface="Calibri"/>
              <a:ea typeface="Calibri"/>
              <a:cs typeface="Calibri"/>
              <a:sym typeface="Calibri"/>
            </a:endParaRPr>
          </a:p>
          <a:p>
            <a:pPr indent="0" lvl="0" marL="0" rtl="0" algn="l">
              <a:lnSpc>
                <a:spcPct val="100000"/>
              </a:lnSpc>
              <a:spcBef>
                <a:spcPts val="0"/>
              </a:spcBef>
              <a:spcAft>
                <a:spcPts val="0"/>
              </a:spcAft>
              <a:buNone/>
            </a:pPr>
            <a:r>
              <a:t/>
            </a:r>
            <a:endParaRPr b="1" sz="1600">
              <a:latin typeface="Calibri"/>
              <a:ea typeface="Calibri"/>
              <a:cs typeface="Calibri"/>
              <a:sym typeface="Calibri"/>
            </a:endParaRPr>
          </a:p>
          <a:p>
            <a:pPr indent="0" lvl="0" marL="0" rtl="0" algn="l">
              <a:lnSpc>
                <a:spcPct val="100000"/>
              </a:lnSpc>
              <a:spcBef>
                <a:spcPts val="0"/>
              </a:spcBef>
              <a:spcAft>
                <a:spcPts val="0"/>
              </a:spcAft>
              <a:buNone/>
            </a:pPr>
            <a:r>
              <a:t/>
            </a:r>
            <a:endParaRPr b="1" sz="1600">
              <a:latin typeface="Calibri"/>
              <a:ea typeface="Calibri"/>
              <a:cs typeface="Calibri"/>
              <a:sym typeface="Calibri"/>
            </a:endParaRPr>
          </a:p>
          <a:p>
            <a:pPr indent="0" lvl="0" marL="0" rtl="0" algn="l">
              <a:lnSpc>
                <a:spcPct val="100000"/>
              </a:lnSpc>
              <a:spcBef>
                <a:spcPts val="0"/>
              </a:spcBef>
              <a:spcAft>
                <a:spcPts val="0"/>
              </a:spcAft>
              <a:buClr>
                <a:schemeClr val="dk2"/>
              </a:buClr>
              <a:buFont typeface="Arial"/>
              <a:buNone/>
            </a:pPr>
            <a:r>
              <a:rPr b="1" lang="en" sz="1600">
                <a:latin typeface="Calibri"/>
                <a:ea typeface="Calibri"/>
                <a:cs typeface="Calibri"/>
                <a:sym typeface="Calibri"/>
              </a:rPr>
              <a:t>Motivation:</a:t>
            </a:r>
            <a:endParaRPr b="1" sz="1600">
              <a:latin typeface="Calibri"/>
              <a:ea typeface="Calibri"/>
              <a:cs typeface="Calibri"/>
              <a:sym typeface="Calibri"/>
            </a:endParaRPr>
          </a:p>
          <a:p>
            <a:pPr indent="0" lvl="0" marL="0" rtl="0" algn="l">
              <a:lnSpc>
                <a:spcPct val="100000"/>
              </a:lnSpc>
              <a:spcBef>
                <a:spcPts val="0"/>
              </a:spcBef>
              <a:spcAft>
                <a:spcPts val="0"/>
              </a:spcAft>
              <a:buClr>
                <a:schemeClr val="dk2"/>
              </a:buClr>
              <a:buFont typeface="Arial"/>
              <a:buNone/>
            </a:pPr>
            <a:r>
              <a:rPr lang="en" sz="1600">
                <a:latin typeface="Calibri"/>
                <a:ea typeface="Calibri"/>
                <a:cs typeface="Calibri"/>
                <a:sym typeface="Calibri"/>
              </a:rPr>
              <a:t>Cardiovascular diseases are one of the biggest reason for death worldwide. It accounts for about 35% of total deaths worldwide. Early detection of the disease will prove to be one of the ways to salvage people. Clinically, it is critical and sensitive for the signs of heart disease for accurate forecasts and concrete steps for future diagnosis. Building a machine learning model is a cost effective and scalable way to achieve this.</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a:solidFill>
            <a:srgbClr val="B7B7B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a:t>
            </a:r>
            <a:endParaRPr/>
          </a:p>
        </p:txBody>
      </p:sp>
      <p:sp>
        <p:nvSpPr>
          <p:cNvPr id="71" name="Google Shape;71;p15"/>
          <p:cNvSpPr txBox="1"/>
          <p:nvPr>
            <p:ph idx="1" type="body"/>
          </p:nvPr>
        </p:nvSpPr>
        <p:spPr>
          <a:xfrm>
            <a:off x="311700" y="1812025"/>
            <a:ext cx="8520600" cy="17589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SzPts val="1700"/>
              <a:buFont typeface="Arial"/>
              <a:buChar char="●"/>
            </a:pPr>
            <a:r>
              <a:rPr lang="en" sz="1700">
                <a:latin typeface="Arial"/>
                <a:ea typeface="Arial"/>
                <a:cs typeface="Arial"/>
                <a:sym typeface="Arial"/>
              </a:rPr>
              <a:t>To  effectively predict if a patient has cardiovascular disease or not</a:t>
            </a:r>
            <a:endParaRPr sz="17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 sz="1700">
                <a:latin typeface="Arial"/>
                <a:ea typeface="Arial"/>
                <a:cs typeface="Arial"/>
                <a:sym typeface="Arial"/>
              </a:rPr>
              <a:t>To use</a:t>
            </a:r>
            <a:r>
              <a:rPr lang="en" sz="1600">
                <a:latin typeface="Arial"/>
                <a:ea typeface="Arial"/>
                <a:cs typeface="Arial"/>
                <a:sym typeface="Arial"/>
              </a:rPr>
              <a:t> mach</a:t>
            </a:r>
            <a:r>
              <a:rPr lang="en" sz="1700">
                <a:latin typeface="Arial"/>
                <a:ea typeface="Arial"/>
                <a:cs typeface="Arial"/>
                <a:sym typeface="Arial"/>
              </a:rPr>
              <a:t>ine learning algorithms to deduce the result.</a:t>
            </a:r>
            <a:endParaRPr sz="17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 sz="1700">
                <a:latin typeface="Arial"/>
                <a:ea typeface="Arial"/>
                <a:cs typeface="Arial"/>
                <a:sym typeface="Arial"/>
              </a:rPr>
              <a:t>Compari</a:t>
            </a:r>
            <a:r>
              <a:rPr lang="en" sz="1600">
                <a:latin typeface="Arial"/>
                <a:ea typeface="Arial"/>
                <a:cs typeface="Arial"/>
                <a:sym typeface="Arial"/>
              </a:rPr>
              <a:t>ng</a:t>
            </a:r>
            <a:r>
              <a:rPr lang="en" sz="1700">
                <a:latin typeface="Arial"/>
                <a:ea typeface="Arial"/>
                <a:cs typeface="Arial"/>
                <a:sym typeface="Arial"/>
              </a:rPr>
              <a:t> between algorithms and analysing the efficacy of the algorithms.</a:t>
            </a:r>
            <a:endParaRPr sz="1700">
              <a:latin typeface="Arial"/>
              <a:ea typeface="Arial"/>
              <a:cs typeface="Arial"/>
              <a:sym typeface="Arial"/>
            </a:endParaRPr>
          </a:p>
          <a:p>
            <a:pPr indent="-336550" lvl="0" marL="457200" rtl="0" algn="l">
              <a:lnSpc>
                <a:spcPct val="100000"/>
              </a:lnSpc>
              <a:spcBef>
                <a:spcPts val="0"/>
              </a:spcBef>
              <a:spcAft>
                <a:spcPts val="0"/>
              </a:spcAft>
              <a:buSzPts val="1700"/>
              <a:buFont typeface="Arial"/>
              <a:buChar char="●"/>
            </a:pPr>
            <a:r>
              <a:rPr lang="en" sz="1700">
                <a:latin typeface="Arial"/>
                <a:ea typeface="Arial"/>
                <a:cs typeface="Arial"/>
                <a:sym typeface="Arial"/>
              </a:rPr>
              <a:t>To minimise the cost of  expensive manual, clinical processes while using machine learning model</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a:solidFill>
            <a:srgbClr val="B7B7B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pic>
        <p:nvPicPr>
          <p:cNvPr id="77" name="Google Shape;77;p16"/>
          <p:cNvPicPr preferRelativeResize="0"/>
          <p:nvPr/>
        </p:nvPicPr>
        <p:blipFill>
          <a:blip r:embed="rId3">
            <a:alphaModFix/>
          </a:blip>
          <a:stretch>
            <a:fillRect/>
          </a:stretch>
        </p:blipFill>
        <p:spPr>
          <a:xfrm>
            <a:off x="630375" y="1298127"/>
            <a:ext cx="7883250" cy="289202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510300"/>
            <a:ext cx="8520600" cy="4192800"/>
          </a:xfrm>
          <a:prstGeom prst="rect">
            <a:avLst/>
          </a:prstGeom>
        </p:spPr>
        <p:txBody>
          <a:bodyPr anchorCtr="0" anchor="t" bIns="91425" lIns="91425" spcFirstLastPara="1" rIns="91425" wrap="square" tIns="91425">
            <a:noAutofit/>
          </a:bodyPr>
          <a:lstStyle/>
          <a:p>
            <a:pPr indent="0" lvl="0" marL="0" rtl="0" algn="l">
              <a:lnSpc>
                <a:spcPct val="95000"/>
              </a:lnSpc>
              <a:spcBef>
                <a:spcPts val="600"/>
              </a:spcBef>
              <a:spcAft>
                <a:spcPts val="0"/>
              </a:spcAft>
              <a:buClr>
                <a:schemeClr val="dk2"/>
              </a:buClr>
              <a:buSzPts val="1100"/>
              <a:buFont typeface="Arial"/>
              <a:buNone/>
            </a:pPr>
            <a:r>
              <a:rPr b="1" lang="en" sz="1500">
                <a:solidFill>
                  <a:srgbClr val="212121"/>
                </a:solidFill>
                <a:latin typeface="Arial"/>
                <a:ea typeface="Arial"/>
                <a:cs typeface="Arial"/>
                <a:sym typeface="Arial"/>
              </a:rPr>
              <a:t>Data contains;</a:t>
            </a:r>
            <a:endParaRPr b="1" sz="1500">
              <a:solidFill>
                <a:srgbClr val="212121"/>
              </a:solidFill>
              <a:latin typeface="Arial"/>
              <a:ea typeface="Arial"/>
              <a:cs typeface="Arial"/>
              <a:sym typeface="Arial"/>
            </a:endParaRPr>
          </a:p>
          <a:p>
            <a:pPr indent="-336550" lvl="0" marL="457200" rtl="0" algn="l">
              <a:lnSpc>
                <a:spcPct val="95000"/>
              </a:lnSpc>
              <a:spcBef>
                <a:spcPts val="600"/>
              </a:spcBef>
              <a:spcAft>
                <a:spcPts val="0"/>
              </a:spcAft>
              <a:buClr>
                <a:srgbClr val="212121"/>
              </a:buClr>
              <a:buSzPts val="1700"/>
              <a:buFont typeface="Arial"/>
              <a:buChar char="●"/>
            </a:pPr>
            <a:r>
              <a:rPr lang="en" sz="1700">
                <a:solidFill>
                  <a:srgbClr val="212121"/>
                </a:solidFill>
                <a:latin typeface="Arial"/>
                <a:ea typeface="Arial"/>
                <a:cs typeface="Arial"/>
                <a:sym typeface="Arial"/>
              </a:rPr>
              <a:t>age - age in years</a:t>
            </a:r>
            <a:endParaRPr sz="1700">
              <a:solidFill>
                <a:srgbClr val="212121"/>
              </a:solidFill>
              <a:latin typeface="Arial"/>
              <a:ea typeface="Arial"/>
              <a:cs typeface="Arial"/>
              <a:sym typeface="Arial"/>
            </a:endParaRPr>
          </a:p>
          <a:p>
            <a:pPr indent="-336550" lvl="0" marL="457200" rtl="0" algn="l">
              <a:lnSpc>
                <a:spcPct val="95000"/>
              </a:lnSpc>
              <a:spcBef>
                <a:spcPts val="0"/>
              </a:spcBef>
              <a:spcAft>
                <a:spcPts val="0"/>
              </a:spcAft>
              <a:buClr>
                <a:srgbClr val="212121"/>
              </a:buClr>
              <a:buSzPts val="1700"/>
              <a:buFont typeface="Arial"/>
              <a:buChar char="●"/>
            </a:pPr>
            <a:r>
              <a:rPr lang="en" sz="1700">
                <a:solidFill>
                  <a:srgbClr val="212121"/>
                </a:solidFill>
                <a:latin typeface="Arial"/>
                <a:ea typeface="Arial"/>
                <a:cs typeface="Arial"/>
                <a:sym typeface="Arial"/>
              </a:rPr>
              <a:t>sex - (1 = male; 0 = female)</a:t>
            </a:r>
            <a:endParaRPr sz="1700">
              <a:solidFill>
                <a:srgbClr val="212121"/>
              </a:solidFill>
              <a:latin typeface="Arial"/>
              <a:ea typeface="Arial"/>
              <a:cs typeface="Arial"/>
              <a:sym typeface="Arial"/>
            </a:endParaRPr>
          </a:p>
          <a:p>
            <a:pPr indent="-336550" lvl="0" marL="457200" rtl="0" algn="l">
              <a:lnSpc>
                <a:spcPct val="95000"/>
              </a:lnSpc>
              <a:spcBef>
                <a:spcPts val="0"/>
              </a:spcBef>
              <a:spcAft>
                <a:spcPts val="0"/>
              </a:spcAft>
              <a:buClr>
                <a:srgbClr val="212121"/>
              </a:buClr>
              <a:buSzPts val="1700"/>
              <a:buFont typeface="Arial"/>
              <a:buChar char="●"/>
            </a:pPr>
            <a:r>
              <a:rPr lang="en" sz="1700">
                <a:solidFill>
                  <a:srgbClr val="212121"/>
                </a:solidFill>
                <a:latin typeface="Arial"/>
                <a:ea typeface="Arial"/>
                <a:cs typeface="Arial"/>
                <a:sym typeface="Arial"/>
              </a:rPr>
              <a:t>cp - chest pain type</a:t>
            </a:r>
            <a:endParaRPr sz="1700">
              <a:solidFill>
                <a:srgbClr val="212121"/>
              </a:solidFill>
              <a:latin typeface="Arial"/>
              <a:ea typeface="Arial"/>
              <a:cs typeface="Arial"/>
              <a:sym typeface="Arial"/>
            </a:endParaRPr>
          </a:p>
          <a:p>
            <a:pPr indent="-336550" lvl="0" marL="457200" rtl="0" algn="l">
              <a:lnSpc>
                <a:spcPct val="95000"/>
              </a:lnSpc>
              <a:spcBef>
                <a:spcPts val="0"/>
              </a:spcBef>
              <a:spcAft>
                <a:spcPts val="0"/>
              </a:spcAft>
              <a:buClr>
                <a:srgbClr val="212121"/>
              </a:buClr>
              <a:buSzPts val="1700"/>
              <a:buFont typeface="Arial"/>
              <a:buChar char="●"/>
            </a:pPr>
            <a:r>
              <a:rPr lang="en" sz="1700">
                <a:solidFill>
                  <a:srgbClr val="212121"/>
                </a:solidFill>
                <a:latin typeface="Arial"/>
                <a:ea typeface="Arial"/>
                <a:cs typeface="Arial"/>
                <a:sym typeface="Arial"/>
              </a:rPr>
              <a:t>trestbps - resting blood pressure (in mm Hg on admission to the hospital)</a:t>
            </a:r>
            <a:endParaRPr sz="1700">
              <a:solidFill>
                <a:srgbClr val="212121"/>
              </a:solidFill>
              <a:latin typeface="Arial"/>
              <a:ea typeface="Arial"/>
              <a:cs typeface="Arial"/>
              <a:sym typeface="Arial"/>
            </a:endParaRPr>
          </a:p>
          <a:p>
            <a:pPr indent="-336550" lvl="0" marL="457200" rtl="0" algn="l">
              <a:lnSpc>
                <a:spcPct val="95000"/>
              </a:lnSpc>
              <a:spcBef>
                <a:spcPts val="0"/>
              </a:spcBef>
              <a:spcAft>
                <a:spcPts val="0"/>
              </a:spcAft>
              <a:buClr>
                <a:srgbClr val="212121"/>
              </a:buClr>
              <a:buSzPts val="1700"/>
              <a:buFont typeface="Arial"/>
              <a:buChar char="●"/>
            </a:pPr>
            <a:r>
              <a:rPr lang="en" sz="1700">
                <a:solidFill>
                  <a:srgbClr val="212121"/>
                </a:solidFill>
                <a:latin typeface="Arial"/>
                <a:ea typeface="Arial"/>
                <a:cs typeface="Arial"/>
                <a:sym typeface="Arial"/>
              </a:rPr>
              <a:t>chol - serum </a:t>
            </a:r>
            <a:r>
              <a:rPr lang="en" sz="1700">
                <a:solidFill>
                  <a:srgbClr val="212121"/>
                </a:solidFill>
                <a:latin typeface="Arial"/>
                <a:ea typeface="Arial"/>
                <a:cs typeface="Arial"/>
                <a:sym typeface="Arial"/>
              </a:rPr>
              <a:t>cholesterol</a:t>
            </a:r>
            <a:r>
              <a:rPr lang="en" sz="1700">
                <a:solidFill>
                  <a:srgbClr val="212121"/>
                </a:solidFill>
                <a:latin typeface="Arial"/>
                <a:ea typeface="Arial"/>
                <a:cs typeface="Arial"/>
                <a:sym typeface="Arial"/>
              </a:rPr>
              <a:t> in mg/dl</a:t>
            </a:r>
            <a:endParaRPr sz="1700">
              <a:solidFill>
                <a:srgbClr val="212121"/>
              </a:solidFill>
              <a:latin typeface="Arial"/>
              <a:ea typeface="Arial"/>
              <a:cs typeface="Arial"/>
              <a:sym typeface="Arial"/>
            </a:endParaRPr>
          </a:p>
          <a:p>
            <a:pPr indent="-336550" lvl="0" marL="457200" rtl="0" algn="l">
              <a:lnSpc>
                <a:spcPct val="95000"/>
              </a:lnSpc>
              <a:spcBef>
                <a:spcPts val="0"/>
              </a:spcBef>
              <a:spcAft>
                <a:spcPts val="0"/>
              </a:spcAft>
              <a:buClr>
                <a:srgbClr val="212121"/>
              </a:buClr>
              <a:buSzPts val="1700"/>
              <a:buFont typeface="Arial"/>
              <a:buChar char="●"/>
            </a:pPr>
            <a:r>
              <a:rPr lang="en" sz="1700">
                <a:solidFill>
                  <a:srgbClr val="212121"/>
                </a:solidFill>
                <a:latin typeface="Arial"/>
                <a:ea typeface="Arial"/>
                <a:cs typeface="Arial"/>
                <a:sym typeface="Arial"/>
              </a:rPr>
              <a:t>fbs - (fasting blood sugar &gt; 120 mg/dl) (1 = true; 0 = false)</a:t>
            </a:r>
            <a:endParaRPr sz="1700">
              <a:solidFill>
                <a:srgbClr val="212121"/>
              </a:solidFill>
              <a:latin typeface="Arial"/>
              <a:ea typeface="Arial"/>
              <a:cs typeface="Arial"/>
              <a:sym typeface="Arial"/>
            </a:endParaRPr>
          </a:p>
          <a:p>
            <a:pPr indent="-336550" lvl="0" marL="457200" rtl="0" algn="l">
              <a:lnSpc>
                <a:spcPct val="95000"/>
              </a:lnSpc>
              <a:spcBef>
                <a:spcPts val="0"/>
              </a:spcBef>
              <a:spcAft>
                <a:spcPts val="0"/>
              </a:spcAft>
              <a:buClr>
                <a:srgbClr val="212121"/>
              </a:buClr>
              <a:buSzPts val="1700"/>
              <a:buFont typeface="Arial"/>
              <a:buChar char="●"/>
            </a:pPr>
            <a:r>
              <a:rPr lang="en" sz="1700">
                <a:solidFill>
                  <a:srgbClr val="212121"/>
                </a:solidFill>
                <a:latin typeface="Arial"/>
                <a:ea typeface="Arial"/>
                <a:cs typeface="Arial"/>
                <a:sym typeface="Arial"/>
              </a:rPr>
              <a:t>restecg - resting electrocardiographic results</a:t>
            </a:r>
            <a:endParaRPr sz="1700">
              <a:solidFill>
                <a:srgbClr val="212121"/>
              </a:solidFill>
              <a:latin typeface="Arial"/>
              <a:ea typeface="Arial"/>
              <a:cs typeface="Arial"/>
              <a:sym typeface="Arial"/>
            </a:endParaRPr>
          </a:p>
          <a:p>
            <a:pPr indent="-336550" lvl="0" marL="457200" rtl="0" algn="l">
              <a:lnSpc>
                <a:spcPct val="95000"/>
              </a:lnSpc>
              <a:spcBef>
                <a:spcPts val="0"/>
              </a:spcBef>
              <a:spcAft>
                <a:spcPts val="0"/>
              </a:spcAft>
              <a:buClr>
                <a:srgbClr val="212121"/>
              </a:buClr>
              <a:buSzPts val="1700"/>
              <a:buFont typeface="Arial"/>
              <a:buChar char="●"/>
            </a:pPr>
            <a:r>
              <a:rPr lang="en" sz="1700">
                <a:solidFill>
                  <a:srgbClr val="212121"/>
                </a:solidFill>
                <a:latin typeface="Arial"/>
                <a:ea typeface="Arial"/>
                <a:cs typeface="Arial"/>
                <a:sym typeface="Arial"/>
              </a:rPr>
              <a:t>thalach - maximum heart rate achieved</a:t>
            </a:r>
            <a:endParaRPr sz="1700">
              <a:solidFill>
                <a:srgbClr val="212121"/>
              </a:solidFill>
              <a:latin typeface="Arial"/>
              <a:ea typeface="Arial"/>
              <a:cs typeface="Arial"/>
              <a:sym typeface="Arial"/>
            </a:endParaRPr>
          </a:p>
          <a:p>
            <a:pPr indent="-336550" lvl="0" marL="457200" rtl="0" algn="l">
              <a:lnSpc>
                <a:spcPct val="95000"/>
              </a:lnSpc>
              <a:spcBef>
                <a:spcPts val="0"/>
              </a:spcBef>
              <a:spcAft>
                <a:spcPts val="0"/>
              </a:spcAft>
              <a:buClr>
                <a:srgbClr val="212121"/>
              </a:buClr>
              <a:buSzPts val="1700"/>
              <a:buFont typeface="Arial"/>
              <a:buChar char="●"/>
            </a:pPr>
            <a:r>
              <a:rPr lang="en" sz="1700">
                <a:solidFill>
                  <a:srgbClr val="212121"/>
                </a:solidFill>
                <a:latin typeface="Arial"/>
                <a:ea typeface="Arial"/>
                <a:cs typeface="Arial"/>
                <a:sym typeface="Arial"/>
              </a:rPr>
              <a:t>exang - exercise induced angina (1 = yes; 0 = no)</a:t>
            </a:r>
            <a:endParaRPr sz="1700">
              <a:solidFill>
                <a:srgbClr val="212121"/>
              </a:solidFill>
              <a:latin typeface="Arial"/>
              <a:ea typeface="Arial"/>
              <a:cs typeface="Arial"/>
              <a:sym typeface="Arial"/>
            </a:endParaRPr>
          </a:p>
          <a:p>
            <a:pPr indent="-336550" lvl="0" marL="457200" rtl="0" algn="l">
              <a:lnSpc>
                <a:spcPct val="95000"/>
              </a:lnSpc>
              <a:spcBef>
                <a:spcPts val="0"/>
              </a:spcBef>
              <a:spcAft>
                <a:spcPts val="0"/>
              </a:spcAft>
              <a:buClr>
                <a:srgbClr val="212121"/>
              </a:buClr>
              <a:buSzPts val="1700"/>
              <a:buFont typeface="Arial"/>
              <a:buChar char="●"/>
            </a:pPr>
            <a:r>
              <a:rPr lang="en" sz="1700">
                <a:solidFill>
                  <a:srgbClr val="212121"/>
                </a:solidFill>
                <a:latin typeface="Arial"/>
                <a:ea typeface="Arial"/>
                <a:cs typeface="Arial"/>
                <a:sym typeface="Arial"/>
              </a:rPr>
              <a:t>oldpeak - ST depression induced by exercise relative to rest</a:t>
            </a:r>
            <a:endParaRPr sz="1700">
              <a:solidFill>
                <a:srgbClr val="212121"/>
              </a:solidFill>
              <a:latin typeface="Arial"/>
              <a:ea typeface="Arial"/>
              <a:cs typeface="Arial"/>
              <a:sym typeface="Arial"/>
            </a:endParaRPr>
          </a:p>
          <a:p>
            <a:pPr indent="-336550" lvl="0" marL="457200" rtl="0" algn="l">
              <a:lnSpc>
                <a:spcPct val="95000"/>
              </a:lnSpc>
              <a:spcBef>
                <a:spcPts val="0"/>
              </a:spcBef>
              <a:spcAft>
                <a:spcPts val="0"/>
              </a:spcAft>
              <a:buClr>
                <a:srgbClr val="212121"/>
              </a:buClr>
              <a:buSzPts val="1700"/>
              <a:buFont typeface="Arial"/>
              <a:buChar char="●"/>
            </a:pPr>
            <a:r>
              <a:rPr lang="en" sz="1700">
                <a:solidFill>
                  <a:srgbClr val="212121"/>
                </a:solidFill>
                <a:latin typeface="Arial"/>
                <a:ea typeface="Arial"/>
                <a:cs typeface="Arial"/>
                <a:sym typeface="Arial"/>
              </a:rPr>
              <a:t>slope - the slope of the peak exercise ST segment</a:t>
            </a:r>
            <a:endParaRPr sz="1700">
              <a:solidFill>
                <a:srgbClr val="212121"/>
              </a:solidFill>
              <a:latin typeface="Arial"/>
              <a:ea typeface="Arial"/>
              <a:cs typeface="Arial"/>
              <a:sym typeface="Arial"/>
            </a:endParaRPr>
          </a:p>
          <a:p>
            <a:pPr indent="-336550" lvl="0" marL="457200" rtl="0" algn="l">
              <a:lnSpc>
                <a:spcPct val="95000"/>
              </a:lnSpc>
              <a:spcBef>
                <a:spcPts val="0"/>
              </a:spcBef>
              <a:spcAft>
                <a:spcPts val="0"/>
              </a:spcAft>
              <a:buClr>
                <a:srgbClr val="212121"/>
              </a:buClr>
              <a:buSzPts val="1700"/>
              <a:buFont typeface="Arial"/>
              <a:buChar char="●"/>
            </a:pPr>
            <a:r>
              <a:rPr lang="en" sz="1700">
                <a:solidFill>
                  <a:srgbClr val="212121"/>
                </a:solidFill>
                <a:latin typeface="Arial"/>
                <a:ea typeface="Arial"/>
                <a:cs typeface="Arial"/>
                <a:sym typeface="Arial"/>
              </a:rPr>
              <a:t>ca - number of major vessels (0-3) colored by </a:t>
            </a:r>
            <a:r>
              <a:rPr lang="en" sz="1700">
                <a:solidFill>
                  <a:srgbClr val="212121"/>
                </a:solidFill>
                <a:latin typeface="Arial"/>
                <a:ea typeface="Arial"/>
                <a:cs typeface="Arial"/>
                <a:sym typeface="Arial"/>
              </a:rPr>
              <a:t>fluoroscopy</a:t>
            </a:r>
            <a:endParaRPr sz="1700">
              <a:solidFill>
                <a:srgbClr val="212121"/>
              </a:solidFill>
              <a:latin typeface="Arial"/>
              <a:ea typeface="Arial"/>
              <a:cs typeface="Arial"/>
              <a:sym typeface="Arial"/>
            </a:endParaRPr>
          </a:p>
          <a:p>
            <a:pPr indent="-336550" lvl="0" marL="457200" rtl="0" algn="l">
              <a:lnSpc>
                <a:spcPct val="95000"/>
              </a:lnSpc>
              <a:spcBef>
                <a:spcPts val="0"/>
              </a:spcBef>
              <a:spcAft>
                <a:spcPts val="0"/>
              </a:spcAft>
              <a:buClr>
                <a:srgbClr val="212121"/>
              </a:buClr>
              <a:buSzPts val="1700"/>
              <a:buFont typeface="Arial"/>
              <a:buChar char="●"/>
            </a:pPr>
            <a:r>
              <a:rPr lang="en" sz="1700">
                <a:solidFill>
                  <a:srgbClr val="212121"/>
                </a:solidFill>
                <a:latin typeface="Arial"/>
                <a:ea typeface="Arial"/>
                <a:cs typeface="Arial"/>
                <a:sym typeface="Arial"/>
              </a:rPr>
              <a:t>thal - 3 = normal; 6 = fixed defect; 7 = </a:t>
            </a:r>
            <a:r>
              <a:rPr lang="en" sz="1700">
                <a:solidFill>
                  <a:srgbClr val="212121"/>
                </a:solidFill>
                <a:latin typeface="Arial"/>
                <a:ea typeface="Arial"/>
                <a:cs typeface="Arial"/>
                <a:sym typeface="Arial"/>
              </a:rPr>
              <a:t>reversible</a:t>
            </a:r>
            <a:r>
              <a:rPr lang="en" sz="1700">
                <a:solidFill>
                  <a:srgbClr val="212121"/>
                </a:solidFill>
                <a:latin typeface="Arial"/>
                <a:ea typeface="Arial"/>
                <a:cs typeface="Arial"/>
                <a:sym typeface="Arial"/>
              </a:rPr>
              <a:t> defect</a:t>
            </a:r>
            <a:endParaRPr sz="1700">
              <a:solidFill>
                <a:srgbClr val="212121"/>
              </a:solidFill>
              <a:latin typeface="Arial"/>
              <a:ea typeface="Arial"/>
              <a:cs typeface="Arial"/>
              <a:sym typeface="Arial"/>
            </a:endParaRPr>
          </a:p>
          <a:p>
            <a:pPr indent="-336550" lvl="0" marL="457200" rtl="0" algn="l">
              <a:lnSpc>
                <a:spcPct val="95000"/>
              </a:lnSpc>
              <a:spcBef>
                <a:spcPts val="0"/>
              </a:spcBef>
              <a:spcAft>
                <a:spcPts val="0"/>
              </a:spcAft>
              <a:buClr>
                <a:srgbClr val="212121"/>
              </a:buClr>
              <a:buSzPts val="1700"/>
              <a:buFont typeface="Arial"/>
              <a:buChar char="●"/>
            </a:pPr>
            <a:r>
              <a:rPr lang="en" sz="1700">
                <a:solidFill>
                  <a:srgbClr val="212121"/>
                </a:solidFill>
                <a:latin typeface="Arial"/>
                <a:ea typeface="Arial"/>
                <a:cs typeface="Arial"/>
                <a:sym typeface="Arial"/>
              </a:rPr>
              <a:t>target - have disease or not (1=yes, 0=no)</a:t>
            </a:r>
            <a:endParaRPr sz="1700">
              <a:solidFill>
                <a:srgbClr val="212121"/>
              </a:solidFill>
              <a:latin typeface="Arial"/>
              <a:ea typeface="Arial"/>
              <a:cs typeface="Arial"/>
              <a:sym typeface="Aria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a:solidFill>
            <a:srgbClr val="B7B7B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a:t>
            </a:r>
            <a:endParaRPr/>
          </a:p>
        </p:txBody>
      </p:sp>
      <p:grpSp>
        <p:nvGrpSpPr>
          <p:cNvPr id="88" name="Google Shape;88;p18"/>
          <p:cNvGrpSpPr/>
          <p:nvPr/>
        </p:nvGrpSpPr>
        <p:grpSpPr>
          <a:xfrm>
            <a:off x="386850" y="1502266"/>
            <a:ext cx="6154885" cy="1741045"/>
            <a:chOff x="2791" y="1107788"/>
            <a:chExt cx="5606053" cy="2122708"/>
          </a:xfrm>
        </p:grpSpPr>
        <p:sp>
          <p:nvSpPr>
            <p:cNvPr id="89" name="Google Shape;89;p18"/>
            <p:cNvSpPr/>
            <p:nvPr/>
          </p:nvSpPr>
          <p:spPr>
            <a:xfrm>
              <a:off x="2791" y="1107797"/>
              <a:ext cx="1269000" cy="645000"/>
            </a:xfrm>
            <a:prstGeom prst="roundRect">
              <a:avLst>
                <a:gd fmla="val 10000" name="adj"/>
              </a:avLst>
            </a:prstGeom>
            <a:solidFill>
              <a:srgbClr val="4372C3"/>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nvSpPr>
          <p:spPr>
            <a:xfrm>
              <a:off x="2791" y="1107790"/>
              <a:ext cx="1269000" cy="430200"/>
            </a:xfrm>
            <a:prstGeom prst="rect">
              <a:avLst/>
            </a:prstGeom>
            <a:noFill/>
            <a:ln>
              <a:noFill/>
            </a:ln>
          </p:spPr>
          <p:txBody>
            <a:bodyPr anchorCtr="0" anchor="t" bIns="41900" lIns="78225" spcFirstLastPara="1" rIns="78225" wrap="square" tIns="78225">
              <a:noAutofit/>
            </a:bodyPr>
            <a:lstStyle/>
            <a:p>
              <a:pPr indent="0" lvl="0" marL="0" marR="0" rtl="0" algn="l">
                <a:lnSpc>
                  <a:spcPct val="90000"/>
                </a:lnSpc>
                <a:spcBef>
                  <a:spcPts val="0"/>
                </a:spcBef>
                <a:spcAft>
                  <a:spcPts val="0"/>
                </a:spcAft>
                <a:buClr>
                  <a:srgbClr val="FFFFFF"/>
                </a:buClr>
                <a:buSzPts val="1100"/>
                <a:buFont typeface="Calibri"/>
                <a:buNone/>
              </a:pPr>
              <a:r>
                <a:rPr lang="en" sz="1100">
                  <a:solidFill>
                    <a:srgbClr val="FFFFFF"/>
                  </a:solidFill>
                  <a:latin typeface="Calibri"/>
                  <a:ea typeface="Calibri"/>
                  <a:cs typeface="Calibri"/>
                  <a:sym typeface="Calibri"/>
                </a:rPr>
                <a:t>Data Collection</a:t>
              </a:r>
              <a:endParaRPr sz="1100">
                <a:solidFill>
                  <a:srgbClr val="FFFFFF"/>
                </a:solidFill>
                <a:latin typeface="Calibri"/>
                <a:ea typeface="Calibri"/>
                <a:cs typeface="Calibri"/>
                <a:sym typeface="Calibri"/>
              </a:endParaRPr>
            </a:p>
          </p:txBody>
        </p:sp>
        <p:sp>
          <p:nvSpPr>
            <p:cNvPr id="91" name="Google Shape;91;p18"/>
            <p:cNvSpPr/>
            <p:nvPr/>
          </p:nvSpPr>
          <p:spPr>
            <a:xfrm>
              <a:off x="262714" y="1537894"/>
              <a:ext cx="1269000" cy="820500"/>
            </a:xfrm>
            <a:prstGeom prst="roundRect">
              <a:avLst>
                <a:gd fmla="val 10000" name="adj"/>
              </a:avLst>
            </a:prstGeom>
            <a:solidFill>
              <a:srgbClr val="FFFFFF">
                <a:alpha val="89800"/>
              </a:srgb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txBox="1"/>
            <p:nvPr/>
          </p:nvSpPr>
          <p:spPr>
            <a:xfrm>
              <a:off x="286745" y="1561925"/>
              <a:ext cx="1221000" cy="772500"/>
            </a:xfrm>
            <a:prstGeom prst="rect">
              <a:avLst/>
            </a:prstGeom>
            <a:noFill/>
            <a:ln>
              <a:noFill/>
            </a:ln>
          </p:spPr>
          <p:txBody>
            <a:bodyPr anchorCtr="0" anchor="t" bIns="78225" lIns="78225" spcFirstLastPara="1" rIns="78225" wrap="square" tIns="78225">
              <a:noAutofit/>
            </a:bodyPr>
            <a:lstStyle/>
            <a:p>
              <a:pPr indent="-69850" lvl="1" marL="57150" marR="0" rtl="0" algn="l">
                <a:lnSpc>
                  <a:spcPct val="90000"/>
                </a:lnSpc>
                <a:spcBef>
                  <a:spcPts val="0"/>
                </a:spcBef>
                <a:spcAft>
                  <a:spcPts val="0"/>
                </a:spcAft>
                <a:buClr>
                  <a:srgbClr val="000000"/>
                </a:buClr>
                <a:buSzPts val="1100"/>
                <a:buFont typeface="Calibri"/>
                <a:buChar char="•"/>
              </a:pPr>
              <a:r>
                <a:rPr b="0" i="0" lang="en" sz="1100" u="none" cap="none" strike="noStrike">
                  <a:solidFill>
                    <a:srgbClr val="000000"/>
                  </a:solidFill>
                  <a:latin typeface="Calibri"/>
                  <a:ea typeface="Calibri"/>
                  <a:cs typeface="Calibri"/>
                  <a:sym typeface="Calibri"/>
                </a:rPr>
                <a:t>Fetch Datasets from the relevant locations</a:t>
              </a:r>
              <a:endParaRPr b="0" i="0" sz="1100" u="none" cap="none" strike="noStrike">
                <a:solidFill>
                  <a:srgbClr val="000000"/>
                </a:solidFill>
                <a:latin typeface="Calibri"/>
                <a:ea typeface="Calibri"/>
                <a:cs typeface="Calibri"/>
                <a:sym typeface="Calibri"/>
              </a:endParaRPr>
            </a:p>
          </p:txBody>
        </p:sp>
        <p:sp>
          <p:nvSpPr>
            <p:cNvPr id="93" name="Google Shape;93;p18"/>
            <p:cNvSpPr/>
            <p:nvPr/>
          </p:nvSpPr>
          <p:spPr>
            <a:xfrm>
              <a:off x="2041356" y="1107797"/>
              <a:ext cx="1269000" cy="645000"/>
            </a:xfrm>
            <a:prstGeom prst="roundRect">
              <a:avLst>
                <a:gd fmla="val 10000" name="adj"/>
              </a:avLst>
            </a:prstGeom>
            <a:solidFill>
              <a:srgbClr val="4372C3"/>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nvSpPr>
          <p:spPr>
            <a:xfrm>
              <a:off x="2041356" y="1107797"/>
              <a:ext cx="1269000" cy="430200"/>
            </a:xfrm>
            <a:prstGeom prst="rect">
              <a:avLst/>
            </a:prstGeom>
            <a:noFill/>
            <a:ln>
              <a:noFill/>
            </a:ln>
          </p:spPr>
          <p:txBody>
            <a:bodyPr anchorCtr="0" anchor="t" bIns="41900" lIns="78225" spcFirstLastPara="1" rIns="78225" wrap="square" tIns="78225">
              <a:noAutofit/>
            </a:bodyPr>
            <a:lstStyle/>
            <a:p>
              <a:pPr indent="0" lvl="0" marL="0" marR="0" rtl="0" algn="l">
                <a:lnSpc>
                  <a:spcPct val="90000"/>
                </a:lnSpc>
                <a:spcBef>
                  <a:spcPts val="0"/>
                </a:spcBef>
                <a:spcAft>
                  <a:spcPts val="0"/>
                </a:spcAft>
                <a:buClr>
                  <a:srgbClr val="FFFFFF"/>
                </a:buClr>
                <a:buSzPts val="1100"/>
                <a:buFont typeface="Calibri"/>
                <a:buNone/>
              </a:pPr>
              <a:r>
                <a:rPr lang="en" sz="1100">
                  <a:solidFill>
                    <a:srgbClr val="FFFFFF"/>
                  </a:solidFill>
                  <a:latin typeface="Calibri"/>
                  <a:ea typeface="Calibri"/>
                  <a:cs typeface="Calibri"/>
                  <a:sym typeface="Calibri"/>
                </a:rPr>
                <a:t>Data Exploration</a:t>
              </a:r>
              <a:endParaRPr/>
            </a:p>
          </p:txBody>
        </p:sp>
        <p:sp>
          <p:nvSpPr>
            <p:cNvPr id="95" name="Google Shape;95;p18"/>
            <p:cNvSpPr/>
            <p:nvPr/>
          </p:nvSpPr>
          <p:spPr>
            <a:xfrm>
              <a:off x="2301279" y="1537894"/>
              <a:ext cx="1269000" cy="820500"/>
            </a:xfrm>
            <a:prstGeom prst="roundRect">
              <a:avLst>
                <a:gd fmla="val 10000" name="adj"/>
              </a:avLst>
            </a:prstGeom>
            <a:solidFill>
              <a:srgbClr val="FFFFFF">
                <a:alpha val="89800"/>
              </a:srgb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nvSpPr>
          <p:spPr>
            <a:xfrm>
              <a:off x="2325310" y="1561925"/>
              <a:ext cx="1221000" cy="772500"/>
            </a:xfrm>
            <a:prstGeom prst="rect">
              <a:avLst/>
            </a:prstGeom>
            <a:noFill/>
            <a:ln>
              <a:noFill/>
            </a:ln>
          </p:spPr>
          <p:txBody>
            <a:bodyPr anchorCtr="0" anchor="t" bIns="78225" lIns="78225" spcFirstLastPara="1" rIns="78225" wrap="square" tIns="78225">
              <a:noAutofit/>
            </a:bodyPr>
            <a:lstStyle/>
            <a:p>
              <a:pPr indent="-69850" lvl="1" marL="57150" marR="0" rtl="0" algn="l">
                <a:lnSpc>
                  <a:spcPct val="9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Visualize the data using bar graphs and scatterplots</a:t>
              </a:r>
              <a:r>
                <a:rPr b="0" i="0" lang="en" sz="1100" u="none" cap="none" strike="noStrike">
                  <a:solidFill>
                    <a:srgbClr val="000000"/>
                  </a:solidFill>
                  <a:latin typeface="Calibri"/>
                  <a:ea typeface="Calibri"/>
                  <a:cs typeface="Calibri"/>
                  <a:sym typeface="Calibri"/>
                </a:rPr>
                <a:t>.</a:t>
              </a:r>
              <a:endParaRPr b="0" i="0" sz="1100" u="none" cap="none" strike="noStrike">
                <a:solidFill>
                  <a:srgbClr val="000000"/>
                </a:solidFill>
                <a:latin typeface="Calibri"/>
                <a:ea typeface="Calibri"/>
                <a:cs typeface="Calibri"/>
                <a:sym typeface="Calibri"/>
              </a:endParaRPr>
            </a:p>
          </p:txBody>
        </p:sp>
        <p:sp>
          <p:nvSpPr>
            <p:cNvPr id="97" name="Google Shape;97;p18"/>
            <p:cNvSpPr txBox="1"/>
            <p:nvPr/>
          </p:nvSpPr>
          <p:spPr>
            <a:xfrm>
              <a:off x="1194540" y="3040895"/>
              <a:ext cx="313200" cy="1896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900"/>
                <a:buFont typeface="Calibri"/>
                <a:buNone/>
              </a:pPr>
              <a:r>
                <a:t/>
              </a:r>
              <a:endParaRPr sz="900">
                <a:solidFill>
                  <a:srgbClr val="FFFFFF"/>
                </a:solidFill>
                <a:latin typeface="Calibri"/>
                <a:ea typeface="Calibri"/>
                <a:cs typeface="Calibri"/>
                <a:sym typeface="Calibri"/>
              </a:endParaRPr>
            </a:p>
          </p:txBody>
        </p:sp>
        <p:sp>
          <p:nvSpPr>
            <p:cNvPr id="98" name="Google Shape;98;p18"/>
            <p:cNvSpPr/>
            <p:nvPr/>
          </p:nvSpPr>
          <p:spPr>
            <a:xfrm>
              <a:off x="4079921" y="1107797"/>
              <a:ext cx="1269000" cy="645000"/>
            </a:xfrm>
            <a:prstGeom prst="roundRect">
              <a:avLst>
                <a:gd fmla="val 10000" name="adj"/>
              </a:avLst>
            </a:prstGeom>
            <a:solidFill>
              <a:srgbClr val="4372C3"/>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nvSpPr>
          <p:spPr>
            <a:xfrm>
              <a:off x="4079918" y="1107788"/>
              <a:ext cx="1269000" cy="561900"/>
            </a:xfrm>
            <a:prstGeom prst="rect">
              <a:avLst/>
            </a:prstGeom>
            <a:noFill/>
            <a:ln>
              <a:noFill/>
            </a:ln>
          </p:spPr>
          <p:txBody>
            <a:bodyPr anchorCtr="0" anchor="t" bIns="41900" lIns="78225" spcFirstLastPara="1" rIns="78225" wrap="square" tIns="78225">
              <a:noAutofit/>
            </a:bodyPr>
            <a:lstStyle/>
            <a:p>
              <a:pPr indent="0" lvl="0" marL="0" rtl="0" algn="l">
                <a:lnSpc>
                  <a:spcPct val="90000"/>
                </a:lnSpc>
                <a:spcBef>
                  <a:spcPts val="0"/>
                </a:spcBef>
                <a:spcAft>
                  <a:spcPts val="0"/>
                </a:spcAft>
                <a:buClr>
                  <a:srgbClr val="FFFFFF"/>
                </a:buClr>
                <a:buSzPts val="1200"/>
                <a:buFont typeface="Calibri"/>
                <a:buNone/>
              </a:pPr>
              <a:r>
                <a:rPr lang="en" sz="1200">
                  <a:solidFill>
                    <a:srgbClr val="FFFFFF"/>
                  </a:solidFill>
                  <a:latin typeface="Calibri"/>
                  <a:ea typeface="Calibri"/>
                  <a:cs typeface="Calibri"/>
                  <a:sym typeface="Calibri"/>
                </a:rPr>
                <a:t>Model for Logistic Regression</a:t>
              </a:r>
              <a:endParaRPr/>
            </a:p>
          </p:txBody>
        </p:sp>
        <p:sp>
          <p:nvSpPr>
            <p:cNvPr id="100" name="Google Shape;100;p18"/>
            <p:cNvSpPr/>
            <p:nvPr/>
          </p:nvSpPr>
          <p:spPr>
            <a:xfrm>
              <a:off x="4339844" y="1585780"/>
              <a:ext cx="1269000" cy="772500"/>
            </a:xfrm>
            <a:prstGeom prst="roundRect">
              <a:avLst>
                <a:gd fmla="val 10000" name="adj"/>
              </a:avLst>
            </a:prstGeom>
            <a:solidFill>
              <a:srgbClr val="FFFFFF">
                <a:alpha val="89800"/>
              </a:srgb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4339844" y="1561925"/>
              <a:ext cx="1155900" cy="645000"/>
            </a:xfrm>
            <a:prstGeom prst="rect">
              <a:avLst/>
            </a:prstGeom>
            <a:noFill/>
            <a:ln>
              <a:noFill/>
            </a:ln>
          </p:spPr>
          <p:txBody>
            <a:bodyPr anchorCtr="0" anchor="t" bIns="78225" lIns="78225" spcFirstLastPara="1" rIns="78225" wrap="square" tIns="78225">
              <a:noAutofit/>
            </a:bodyPr>
            <a:lstStyle/>
            <a:p>
              <a:pPr indent="-69850" lvl="1" marL="57150" marR="0" rtl="0" algn="l">
                <a:lnSpc>
                  <a:spcPct val="90000"/>
                </a:lnSpc>
                <a:spcBef>
                  <a:spcPts val="0"/>
                </a:spcBef>
                <a:spcAft>
                  <a:spcPts val="0"/>
                </a:spcAft>
                <a:buClr>
                  <a:srgbClr val="000000"/>
                </a:buClr>
                <a:buSzPts val="1100"/>
                <a:buFont typeface="Calibri"/>
                <a:buChar char="•"/>
              </a:pPr>
              <a:r>
                <a:rPr lang="en" sz="1100">
                  <a:latin typeface="Calibri"/>
                  <a:ea typeface="Calibri"/>
                  <a:cs typeface="Calibri"/>
                  <a:sym typeface="Calibri"/>
                </a:rPr>
                <a:t>Training the model for logistic regression</a:t>
              </a:r>
              <a:endParaRPr b="0" i="0" sz="1100" u="none" cap="none" strike="noStrike">
                <a:solidFill>
                  <a:srgbClr val="000000"/>
                </a:solidFill>
                <a:latin typeface="Calibri"/>
                <a:ea typeface="Calibri"/>
                <a:cs typeface="Calibri"/>
                <a:sym typeface="Calibri"/>
              </a:endParaRPr>
            </a:p>
          </p:txBody>
        </p:sp>
      </p:grpSp>
      <p:grpSp>
        <p:nvGrpSpPr>
          <p:cNvPr id="102" name="Google Shape;102;p18"/>
          <p:cNvGrpSpPr/>
          <p:nvPr/>
        </p:nvGrpSpPr>
        <p:grpSpPr>
          <a:xfrm>
            <a:off x="1605875" y="2738018"/>
            <a:ext cx="6111520" cy="1267297"/>
            <a:chOff x="2791" y="959521"/>
            <a:chExt cx="5508852" cy="1167908"/>
          </a:xfrm>
        </p:grpSpPr>
        <p:sp>
          <p:nvSpPr>
            <p:cNvPr id="103" name="Google Shape;103;p18"/>
            <p:cNvSpPr/>
            <p:nvPr/>
          </p:nvSpPr>
          <p:spPr>
            <a:xfrm>
              <a:off x="2791" y="959521"/>
              <a:ext cx="1269000" cy="700800"/>
            </a:xfrm>
            <a:prstGeom prst="roundRect">
              <a:avLst>
                <a:gd fmla="val 10000" name="adj"/>
              </a:avLst>
            </a:prstGeom>
            <a:solidFill>
              <a:srgbClr val="4372C3"/>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2791" y="959521"/>
              <a:ext cx="1269000" cy="467100"/>
            </a:xfrm>
            <a:prstGeom prst="rect">
              <a:avLst/>
            </a:prstGeom>
            <a:noFill/>
            <a:ln>
              <a:noFill/>
            </a:ln>
          </p:spPr>
          <p:txBody>
            <a:bodyPr anchorCtr="0" anchor="t" bIns="45700" lIns="85325" spcFirstLastPara="1" rIns="85325" wrap="square" tIns="85325">
              <a:noAutofit/>
            </a:bodyPr>
            <a:lstStyle/>
            <a:p>
              <a:pPr indent="0" lvl="0" marL="0" rtl="0" algn="l">
                <a:lnSpc>
                  <a:spcPct val="90000"/>
                </a:lnSpc>
                <a:spcBef>
                  <a:spcPts val="0"/>
                </a:spcBef>
                <a:spcAft>
                  <a:spcPts val="0"/>
                </a:spcAft>
                <a:buClr>
                  <a:srgbClr val="FFFFFF"/>
                </a:buClr>
                <a:buSzPts val="1200"/>
                <a:buFont typeface="Calibri"/>
                <a:buNone/>
              </a:pPr>
              <a:r>
                <a:rPr lang="en" sz="1200">
                  <a:solidFill>
                    <a:schemeClr val="lt1"/>
                  </a:solidFill>
                  <a:latin typeface="Calibri"/>
                  <a:ea typeface="Calibri"/>
                  <a:cs typeface="Calibri"/>
                  <a:sym typeface="Calibri"/>
                </a:rPr>
                <a:t>Comparing Models</a:t>
              </a:r>
              <a:endParaRPr/>
            </a:p>
          </p:txBody>
        </p:sp>
        <p:sp>
          <p:nvSpPr>
            <p:cNvPr id="105" name="Google Shape;105;p18"/>
            <p:cNvSpPr/>
            <p:nvPr/>
          </p:nvSpPr>
          <p:spPr>
            <a:xfrm>
              <a:off x="262707" y="1426629"/>
              <a:ext cx="1171800" cy="700800"/>
            </a:xfrm>
            <a:prstGeom prst="roundRect">
              <a:avLst>
                <a:gd fmla="val 10000" name="adj"/>
              </a:avLst>
            </a:prstGeom>
            <a:solidFill>
              <a:srgbClr val="FFFFFF">
                <a:alpha val="89800"/>
              </a:srgb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294345" y="1458261"/>
              <a:ext cx="1074900" cy="608700"/>
            </a:xfrm>
            <a:prstGeom prst="rect">
              <a:avLst/>
            </a:prstGeom>
            <a:noFill/>
            <a:ln>
              <a:noFill/>
            </a:ln>
          </p:spPr>
          <p:txBody>
            <a:bodyPr anchorCtr="0" anchor="t" bIns="85325" lIns="85325" spcFirstLastPara="1" rIns="85325" wrap="square" tIns="85325">
              <a:noAutofit/>
            </a:bodyPr>
            <a:lstStyle/>
            <a:p>
              <a:pPr indent="-114300" lvl="1" marL="114300" marR="0" rtl="0" algn="l">
                <a:lnSpc>
                  <a:spcPct val="90000"/>
                </a:lnSpc>
                <a:spcBef>
                  <a:spcPts val="0"/>
                </a:spcBef>
                <a:spcAft>
                  <a:spcPts val="0"/>
                </a:spcAft>
                <a:buClr>
                  <a:srgbClr val="000000"/>
                </a:buClr>
                <a:buSzPts val="1200"/>
                <a:buFont typeface="Calibri"/>
                <a:buChar char="•"/>
              </a:pPr>
              <a:r>
                <a:rPr lang="en" sz="1200">
                  <a:solidFill>
                    <a:schemeClr val="dk2"/>
                  </a:solidFill>
                  <a:latin typeface="Calibri"/>
                  <a:ea typeface="Calibri"/>
                  <a:cs typeface="Calibri"/>
                  <a:sym typeface="Calibri"/>
                </a:rPr>
                <a:t>Confusion Matrix</a:t>
              </a:r>
              <a:endParaRPr b="0" i="0" sz="1200" u="none" cap="none" strike="noStrike">
                <a:solidFill>
                  <a:srgbClr val="000000"/>
                </a:solidFill>
                <a:latin typeface="Calibri"/>
                <a:ea typeface="Calibri"/>
                <a:cs typeface="Calibri"/>
                <a:sym typeface="Calibri"/>
              </a:endParaRPr>
            </a:p>
          </p:txBody>
        </p:sp>
        <p:sp>
          <p:nvSpPr>
            <p:cNvPr id="107" name="Google Shape;107;p18"/>
            <p:cNvSpPr/>
            <p:nvPr/>
          </p:nvSpPr>
          <p:spPr>
            <a:xfrm>
              <a:off x="2041356" y="959521"/>
              <a:ext cx="1269000" cy="700800"/>
            </a:xfrm>
            <a:prstGeom prst="roundRect">
              <a:avLst>
                <a:gd fmla="val 10000" name="adj"/>
              </a:avLst>
            </a:prstGeom>
            <a:solidFill>
              <a:srgbClr val="4372C3"/>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txBox="1"/>
            <p:nvPr/>
          </p:nvSpPr>
          <p:spPr>
            <a:xfrm>
              <a:off x="2041356" y="959521"/>
              <a:ext cx="1269000" cy="467100"/>
            </a:xfrm>
            <a:prstGeom prst="rect">
              <a:avLst/>
            </a:prstGeom>
            <a:noFill/>
            <a:ln>
              <a:noFill/>
            </a:ln>
          </p:spPr>
          <p:txBody>
            <a:bodyPr anchorCtr="0" anchor="t" bIns="45700" lIns="85325" spcFirstLastPara="1" rIns="85325" wrap="square" tIns="85325">
              <a:noAutofit/>
            </a:bodyPr>
            <a:lstStyle/>
            <a:p>
              <a:pPr indent="0" lvl="0" marL="0" marR="0" rtl="0" algn="l">
                <a:lnSpc>
                  <a:spcPct val="90000"/>
                </a:lnSpc>
                <a:spcBef>
                  <a:spcPts val="0"/>
                </a:spcBef>
                <a:spcAft>
                  <a:spcPts val="0"/>
                </a:spcAft>
                <a:buClr>
                  <a:srgbClr val="FFFFFF"/>
                </a:buClr>
                <a:buSzPts val="1200"/>
                <a:buFont typeface="Calibri"/>
                <a:buNone/>
              </a:pPr>
              <a:r>
                <a:rPr lang="en" sz="1200">
                  <a:solidFill>
                    <a:srgbClr val="FFFFFF"/>
                  </a:solidFill>
                  <a:latin typeface="Calibri"/>
                  <a:ea typeface="Calibri"/>
                  <a:cs typeface="Calibri"/>
                  <a:sym typeface="Calibri"/>
                </a:rPr>
                <a:t>Support Vector Machine</a:t>
              </a:r>
              <a:endParaRPr/>
            </a:p>
          </p:txBody>
        </p:sp>
        <p:sp>
          <p:nvSpPr>
            <p:cNvPr id="109" name="Google Shape;109;p18"/>
            <p:cNvSpPr/>
            <p:nvPr/>
          </p:nvSpPr>
          <p:spPr>
            <a:xfrm>
              <a:off x="2301286" y="1426628"/>
              <a:ext cx="1269000" cy="700800"/>
            </a:xfrm>
            <a:prstGeom prst="roundRect">
              <a:avLst>
                <a:gd fmla="val 10000" name="adj"/>
              </a:avLst>
            </a:prstGeom>
            <a:solidFill>
              <a:srgbClr val="FFFFFF">
                <a:alpha val="89800"/>
              </a:srgb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nvSpPr>
          <p:spPr>
            <a:xfrm>
              <a:off x="2332902" y="1458261"/>
              <a:ext cx="1074900" cy="608700"/>
            </a:xfrm>
            <a:prstGeom prst="rect">
              <a:avLst/>
            </a:prstGeom>
            <a:noFill/>
            <a:ln>
              <a:noFill/>
            </a:ln>
          </p:spPr>
          <p:txBody>
            <a:bodyPr anchorCtr="0" anchor="t" bIns="85325" lIns="85325" spcFirstLastPara="1" rIns="85325" wrap="square" tIns="85325">
              <a:noAutofit/>
            </a:bodyPr>
            <a:lstStyle/>
            <a:p>
              <a:pPr indent="-114300" lvl="1" marL="114300" marR="0" rtl="0" algn="l">
                <a:lnSpc>
                  <a:spcPct val="90000"/>
                </a:lnSpc>
                <a:spcBef>
                  <a:spcPts val="0"/>
                </a:spcBef>
                <a:spcAft>
                  <a:spcPts val="0"/>
                </a:spcAft>
                <a:buClr>
                  <a:srgbClr val="000000"/>
                </a:buClr>
                <a:buSzPts val="1200"/>
                <a:buFont typeface="Calibri"/>
                <a:buChar char="•"/>
              </a:pPr>
              <a:r>
                <a:rPr lang="en" sz="1200">
                  <a:solidFill>
                    <a:schemeClr val="dk2"/>
                  </a:solidFill>
                  <a:latin typeface="Calibri"/>
                  <a:ea typeface="Calibri"/>
                  <a:cs typeface="Calibri"/>
                  <a:sym typeface="Calibri"/>
                </a:rPr>
                <a:t>Applying SVM algorithm on the dataset</a:t>
              </a:r>
              <a:endParaRPr b="0" i="0" sz="1200" u="none" cap="none" strike="noStrike">
                <a:solidFill>
                  <a:srgbClr val="000000"/>
                </a:solidFill>
                <a:latin typeface="Calibri"/>
                <a:ea typeface="Calibri"/>
                <a:cs typeface="Calibri"/>
                <a:sym typeface="Calibri"/>
              </a:endParaRPr>
            </a:p>
          </p:txBody>
        </p:sp>
        <p:sp>
          <p:nvSpPr>
            <p:cNvPr id="111" name="Google Shape;111;p18"/>
            <p:cNvSpPr txBox="1"/>
            <p:nvPr/>
          </p:nvSpPr>
          <p:spPr>
            <a:xfrm>
              <a:off x="3740081" y="1098294"/>
              <a:ext cx="75900" cy="1896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00"/>
                <a:buFont typeface="Calibri"/>
                <a:buNone/>
              </a:pPr>
              <a:r>
                <a:t/>
              </a:r>
              <a:endParaRPr sz="1000">
                <a:solidFill>
                  <a:srgbClr val="FFFFFF"/>
                </a:solidFill>
                <a:latin typeface="Calibri"/>
                <a:ea typeface="Calibri"/>
                <a:cs typeface="Calibri"/>
                <a:sym typeface="Calibri"/>
              </a:endParaRPr>
            </a:p>
          </p:txBody>
        </p:sp>
        <p:sp>
          <p:nvSpPr>
            <p:cNvPr id="112" name="Google Shape;112;p18"/>
            <p:cNvSpPr/>
            <p:nvPr/>
          </p:nvSpPr>
          <p:spPr>
            <a:xfrm>
              <a:off x="4079921" y="959521"/>
              <a:ext cx="1269000" cy="700800"/>
            </a:xfrm>
            <a:prstGeom prst="roundRect">
              <a:avLst>
                <a:gd fmla="val 10000" name="adj"/>
              </a:avLst>
            </a:prstGeom>
            <a:solidFill>
              <a:srgbClr val="4372C3"/>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nvSpPr>
          <p:spPr>
            <a:xfrm>
              <a:off x="4177119" y="959528"/>
              <a:ext cx="1171800" cy="467100"/>
            </a:xfrm>
            <a:prstGeom prst="rect">
              <a:avLst/>
            </a:prstGeom>
            <a:noFill/>
            <a:ln>
              <a:noFill/>
            </a:ln>
          </p:spPr>
          <p:txBody>
            <a:bodyPr anchorCtr="0" anchor="t" bIns="45700" lIns="85325" spcFirstLastPara="1" rIns="85325" wrap="square" tIns="85325">
              <a:noAutofit/>
            </a:bodyPr>
            <a:lstStyle/>
            <a:p>
              <a:pPr indent="0" lvl="0" marL="0" marR="0" rtl="0" algn="l">
                <a:lnSpc>
                  <a:spcPct val="90000"/>
                </a:lnSpc>
                <a:spcBef>
                  <a:spcPts val="0"/>
                </a:spcBef>
                <a:spcAft>
                  <a:spcPts val="0"/>
                </a:spcAft>
                <a:buClr>
                  <a:srgbClr val="FFFFFF"/>
                </a:buClr>
                <a:buSzPts val="1200"/>
                <a:buFont typeface="Calibri"/>
                <a:buNone/>
              </a:pPr>
              <a:r>
                <a:rPr lang="en" sz="1200">
                  <a:solidFill>
                    <a:schemeClr val="lt1"/>
                  </a:solidFill>
                  <a:latin typeface="Calibri"/>
                  <a:ea typeface="Calibri"/>
                  <a:cs typeface="Calibri"/>
                  <a:sym typeface="Calibri"/>
                </a:rPr>
                <a:t>K-Nearest-</a:t>
              </a:r>
              <a:endParaRPr sz="1200">
                <a:solidFill>
                  <a:schemeClr val="lt1"/>
                </a:solidFill>
                <a:latin typeface="Calibri"/>
                <a:ea typeface="Calibri"/>
                <a:cs typeface="Calibri"/>
                <a:sym typeface="Calibri"/>
              </a:endParaRPr>
            </a:p>
            <a:p>
              <a:pPr indent="0" lvl="0" marL="0" rtl="0" algn="l">
                <a:lnSpc>
                  <a:spcPct val="90000"/>
                </a:lnSpc>
                <a:spcBef>
                  <a:spcPts val="0"/>
                </a:spcBef>
                <a:spcAft>
                  <a:spcPts val="0"/>
                </a:spcAft>
                <a:buNone/>
              </a:pPr>
              <a:r>
                <a:rPr lang="en" sz="1200">
                  <a:solidFill>
                    <a:schemeClr val="lt1"/>
                  </a:solidFill>
                  <a:latin typeface="Calibri"/>
                  <a:ea typeface="Calibri"/>
                  <a:cs typeface="Calibri"/>
                  <a:sym typeface="Calibri"/>
                </a:rPr>
                <a:t>Neighbour</a:t>
              </a:r>
              <a:endParaRPr/>
            </a:p>
          </p:txBody>
        </p:sp>
        <p:sp>
          <p:nvSpPr>
            <p:cNvPr id="114" name="Google Shape;114;p18"/>
            <p:cNvSpPr/>
            <p:nvPr/>
          </p:nvSpPr>
          <p:spPr>
            <a:xfrm>
              <a:off x="4339843" y="1426628"/>
              <a:ext cx="1171800" cy="700800"/>
            </a:xfrm>
            <a:prstGeom prst="roundRect">
              <a:avLst>
                <a:gd fmla="val 10000" name="adj"/>
              </a:avLst>
            </a:prstGeom>
            <a:solidFill>
              <a:srgbClr val="FFFFFF">
                <a:alpha val="89800"/>
              </a:srgb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txBox="1"/>
            <p:nvPr/>
          </p:nvSpPr>
          <p:spPr>
            <a:xfrm>
              <a:off x="4371481" y="1458261"/>
              <a:ext cx="1074900" cy="608700"/>
            </a:xfrm>
            <a:prstGeom prst="rect">
              <a:avLst/>
            </a:prstGeom>
            <a:noFill/>
            <a:ln>
              <a:noFill/>
            </a:ln>
          </p:spPr>
          <p:txBody>
            <a:bodyPr anchorCtr="0" anchor="t" bIns="85325" lIns="85325" spcFirstLastPara="1" rIns="85325" wrap="square" tIns="85325">
              <a:noAutofit/>
            </a:bodyPr>
            <a:lstStyle/>
            <a:p>
              <a:pPr indent="-114300" lvl="1" marL="114300" marR="0" rtl="0" algn="l">
                <a:lnSpc>
                  <a:spcPct val="90000"/>
                </a:lnSpc>
                <a:spcBef>
                  <a:spcPts val="0"/>
                </a:spcBef>
                <a:spcAft>
                  <a:spcPts val="0"/>
                </a:spcAft>
                <a:buClr>
                  <a:srgbClr val="000000"/>
                </a:buClr>
                <a:buSzPts val="1200"/>
                <a:buFont typeface="Calibri"/>
                <a:buChar char="•"/>
              </a:pPr>
              <a:r>
                <a:rPr lang="en" sz="1200">
                  <a:solidFill>
                    <a:schemeClr val="dk2"/>
                  </a:solidFill>
                  <a:latin typeface="Calibri"/>
                  <a:ea typeface="Calibri"/>
                  <a:cs typeface="Calibri"/>
                  <a:sym typeface="Calibri"/>
                </a:rPr>
                <a:t>Applying KNN algorithm on the dataset.</a:t>
              </a:r>
              <a:endParaRPr b="0" i="0" sz="1200" u="none" cap="none" strike="noStrike">
                <a:solidFill>
                  <a:srgbClr val="000000"/>
                </a:solidFill>
                <a:latin typeface="Calibri"/>
                <a:ea typeface="Calibri"/>
                <a:cs typeface="Calibri"/>
                <a:sym typeface="Calibri"/>
              </a:endParaRPr>
            </a:p>
          </p:txBody>
        </p:sp>
      </p:grpSp>
      <p:sp>
        <p:nvSpPr>
          <p:cNvPr id="116" name="Google Shape;116;p18"/>
          <p:cNvSpPr/>
          <p:nvPr/>
        </p:nvSpPr>
        <p:spPr>
          <a:xfrm>
            <a:off x="1930500" y="1612600"/>
            <a:ext cx="648600" cy="27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4130600" y="1612600"/>
            <a:ext cx="648600" cy="27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5392250" y="2898600"/>
            <a:ext cx="648600" cy="276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3075900" y="2898600"/>
            <a:ext cx="744600" cy="276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flipH="1" rot="10800000">
            <a:off x="6541725" y="1696301"/>
            <a:ext cx="671400" cy="8841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45025"/>
            <a:ext cx="8520600" cy="572700"/>
          </a:xfrm>
          <a:prstGeom prst="rect">
            <a:avLst/>
          </a:prstGeom>
          <a:solidFill>
            <a:srgbClr val="B7B7B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a:t>
            </a:r>
            <a:endParaRPr/>
          </a:p>
        </p:txBody>
      </p:sp>
      <p:pic>
        <p:nvPicPr>
          <p:cNvPr id="126" name="Google Shape;126;p19"/>
          <p:cNvPicPr preferRelativeResize="0"/>
          <p:nvPr/>
        </p:nvPicPr>
        <p:blipFill>
          <a:blip r:embed="rId3">
            <a:alphaModFix/>
          </a:blip>
          <a:stretch>
            <a:fillRect/>
          </a:stretch>
        </p:blipFill>
        <p:spPr>
          <a:xfrm>
            <a:off x="152400" y="1281175"/>
            <a:ext cx="3019726" cy="1615450"/>
          </a:xfrm>
          <a:prstGeom prst="rect">
            <a:avLst/>
          </a:prstGeom>
          <a:noFill/>
          <a:ln>
            <a:noFill/>
          </a:ln>
        </p:spPr>
      </p:pic>
      <p:pic>
        <p:nvPicPr>
          <p:cNvPr id="127" name="Google Shape;127;p19"/>
          <p:cNvPicPr preferRelativeResize="0"/>
          <p:nvPr/>
        </p:nvPicPr>
        <p:blipFill>
          <a:blip r:embed="rId4">
            <a:alphaModFix/>
          </a:blip>
          <a:stretch>
            <a:fillRect/>
          </a:stretch>
        </p:blipFill>
        <p:spPr>
          <a:xfrm>
            <a:off x="3847925" y="1281175"/>
            <a:ext cx="4984376" cy="2980500"/>
          </a:xfrm>
          <a:prstGeom prst="rect">
            <a:avLst/>
          </a:prstGeom>
          <a:noFill/>
          <a:ln>
            <a:noFill/>
          </a:ln>
        </p:spPr>
      </p:pic>
      <p:pic>
        <p:nvPicPr>
          <p:cNvPr id="128" name="Google Shape;128;p19"/>
          <p:cNvPicPr preferRelativeResize="0"/>
          <p:nvPr/>
        </p:nvPicPr>
        <p:blipFill>
          <a:blip r:embed="rId5">
            <a:alphaModFix/>
          </a:blip>
          <a:stretch>
            <a:fillRect/>
          </a:stretch>
        </p:blipFill>
        <p:spPr>
          <a:xfrm>
            <a:off x="152400" y="3127975"/>
            <a:ext cx="3019726" cy="161545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45025"/>
            <a:ext cx="8520600" cy="572700"/>
          </a:xfrm>
          <a:prstGeom prst="rect">
            <a:avLst/>
          </a:prstGeom>
          <a:solidFill>
            <a:srgbClr val="B7B7B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134" name="Google Shape;134;p20"/>
          <p:cNvSpPr txBox="1"/>
          <p:nvPr>
            <p:ph idx="1" type="body"/>
          </p:nvPr>
        </p:nvSpPr>
        <p:spPr>
          <a:xfrm>
            <a:off x="311700" y="1234075"/>
            <a:ext cx="4761000" cy="33348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300"/>
              <a:t>LOGISTIC RE</a:t>
            </a:r>
            <a:r>
              <a:rPr lang="en" sz="2300"/>
              <a:t>G</a:t>
            </a:r>
            <a:r>
              <a:rPr lang="en" sz="2300"/>
              <a:t>RESSION:</a:t>
            </a:r>
            <a:endParaRPr sz="2300"/>
          </a:p>
          <a:p>
            <a:pPr indent="0" lvl="0" marL="0" rtl="0" algn="l">
              <a:spcBef>
                <a:spcPts val="1200"/>
              </a:spcBef>
              <a:spcAft>
                <a:spcPts val="0"/>
              </a:spcAft>
              <a:buNone/>
            </a:pPr>
            <a:r>
              <a:rPr lang="en" sz="1700"/>
              <a:t>It is a </a:t>
            </a:r>
            <a:r>
              <a:rPr lang="en" sz="1700"/>
              <a:t>binary</a:t>
            </a:r>
            <a:r>
              <a:rPr lang="en" sz="1700"/>
              <a:t> c</a:t>
            </a:r>
            <a:r>
              <a:rPr lang="en" sz="1700"/>
              <a:t>lassification</a:t>
            </a:r>
            <a:r>
              <a:rPr lang="en" sz="1700"/>
              <a:t> technique used to classify </a:t>
            </a:r>
            <a:r>
              <a:rPr lang="en" sz="1700"/>
              <a:t>whether</a:t>
            </a:r>
            <a:r>
              <a:rPr lang="en" sz="1700"/>
              <a:t> a person has Heart Disease or not.</a:t>
            </a:r>
            <a:endParaRPr sz="1700"/>
          </a:p>
          <a:p>
            <a:pPr indent="0" lvl="0" marL="0" rtl="0" algn="l">
              <a:spcBef>
                <a:spcPts val="1200"/>
              </a:spcBef>
              <a:spcAft>
                <a:spcPts val="0"/>
              </a:spcAft>
              <a:buNone/>
            </a:pPr>
            <a:r>
              <a:rPr lang="en" sz="1700"/>
              <a:t>It uses sigmoid function which takes real input x and predicts output probability between range 0-1. </a:t>
            </a:r>
            <a:endParaRPr sz="1700"/>
          </a:p>
          <a:p>
            <a:pPr indent="0" lvl="0" marL="0" rtl="0" algn="l">
              <a:spcBef>
                <a:spcPts val="1200"/>
              </a:spcBef>
              <a:spcAft>
                <a:spcPts val="0"/>
              </a:spcAft>
              <a:buNone/>
            </a:pPr>
            <a:r>
              <a:rPr lang="en" sz="1700"/>
              <a:t>If P(x) &gt;50%   then, output Y= 1</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Maximum Likelihood is used to estimate the parameters of Logistic regression model.</a:t>
            </a:r>
            <a:endParaRPr sz="1700"/>
          </a:p>
          <a:p>
            <a:pPr indent="0" lvl="0" marL="0" rtl="0" algn="l">
              <a:spcBef>
                <a:spcPts val="1200"/>
              </a:spcBef>
              <a:spcAft>
                <a:spcPts val="0"/>
              </a:spcAft>
              <a:buNone/>
            </a:pPr>
            <a:r>
              <a:rPr lang="en" sz="1700"/>
              <a:t>The test </a:t>
            </a:r>
            <a:r>
              <a:rPr lang="en" sz="1700"/>
              <a:t>accuracy</a:t>
            </a:r>
            <a:r>
              <a:rPr lang="en" sz="1700"/>
              <a:t> of Logistic Regression model for our project is 85.85% (using sklearn)</a:t>
            </a:r>
            <a:endParaRPr sz="1700"/>
          </a:p>
          <a:p>
            <a:pPr indent="0" lvl="0" marL="0" rtl="0" algn="l">
              <a:spcBef>
                <a:spcPts val="1200"/>
              </a:spcBef>
              <a:spcAft>
                <a:spcPts val="1200"/>
              </a:spcAft>
              <a:buNone/>
            </a:pPr>
            <a:r>
              <a:rPr lang="en" sz="1700"/>
              <a:t>But when performed manually the Test accuracy is 86.34%</a:t>
            </a:r>
            <a:endParaRPr sz="1700"/>
          </a:p>
        </p:txBody>
      </p:sp>
      <p:pic>
        <p:nvPicPr>
          <p:cNvPr id="135" name="Google Shape;135;p20"/>
          <p:cNvPicPr preferRelativeResize="0"/>
          <p:nvPr/>
        </p:nvPicPr>
        <p:blipFill>
          <a:blip r:embed="rId3">
            <a:alphaModFix/>
          </a:blip>
          <a:stretch>
            <a:fillRect/>
          </a:stretch>
        </p:blipFill>
        <p:spPr>
          <a:xfrm>
            <a:off x="2865723" y="2438175"/>
            <a:ext cx="1247110" cy="572700"/>
          </a:xfrm>
          <a:prstGeom prst="rect">
            <a:avLst/>
          </a:prstGeom>
          <a:noFill/>
          <a:ln>
            <a:noFill/>
          </a:ln>
          <a:effectLst>
            <a:outerShdw blurRad="57150" rotWithShape="0" algn="bl" dir="5400000" dist="19050">
              <a:srgbClr val="000000">
                <a:alpha val="50000"/>
              </a:srgbClr>
            </a:outerShdw>
          </a:effectLst>
        </p:spPr>
      </p:pic>
      <p:pic>
        <p:nvPicPr>
          <p:cNvPr id="136" name="Google Shape;136;p20"/>
          <p:cNvPicPr preferRelativeResize="0"/>
          <p:nvPr/>
        </p:nvPicPr>
        <p:blipFill>
          <a:blip r:embed="rId4">
            <a:alphaModFix/>
          </a:blip>
          <a:stretch>
            <a:fillRect/>
          </a:stretch>
        </p:blipFill>
        <p:spPr>
          <a:xfrm>
            <a:off x="5225100" y="1527475"/>
            <a:ext cx="3766501" cy="3041399"/>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45025"/>
            <a:ext cx="8520600" cy="572700"/>
          </a:xfrm>
          <a:prstGeom prst="rect">
            <a:avLst/>
          </a:prstGeom>
          <a:solidFill>
            <a:srgbClr val="B7B7B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a:t>
            </a:r>
            <a:endParaRPr/>
          </a:p>
        </p:txBody>
      </p:sp>
      <p:sp>
        <p:nvSpPr>
          <p:cNvPr id="142" name="Google Shape;142;p21"/>
          <p:cNvSpPr txBox="1"/>
          <p:nvPr>
            <p:ph idx="1" type="body"/>
          </p:nvPr>
        </p:nvSpPr>
        <p:spPr>
          <a:xfrm>
            <a:off x="311700" y="1234100"/>
            <a:ext cx="4029600" cy="33348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K-NEAREST NEIGHBOUR</a:t>
            </a:r>
            <a:endParaRPr/>
          </a:p>
          <a:p>
            <a:pPr indent="0" lvl="0" marL="0" rtl="0" algn="l">
              <a:spcBef>
                <a:spcPts val="1200"/>
              </a:spcBef>
              <a:spcAft>
                <a:spcPts val="0"/>
              </a:spcAft>
              <a:buNone/>
            </a:pPr>
            <a:r>
              <a:rPr lang="en" sz="1500"/>
              <a:t>The k-nearest neighbors algorithm, also known as KNN or k-NN, is a non-parametric, supervised learning classifier, which uses proximity to make classifications or predictions about the grouping of an individual data point.</a:t>
            </a:r>
            <a:endParaRPr sz="1500"/>
          </a:p>
          <a:p>
            <a:pPr indent="0" lvl="0" marL="0" rtl="0" algn="l">
              <a:spcBef>
                <a:spcPts val="1200"/>
              </a:spcBef>
              <a:spcAft>
                <a:spcPts val="0"/>
              </a:spcAft>
              <a:buNone/>
            </a:pPr>
            <a:r>
              <a:rPr lang="en" sz="1500"/>
              <a:t>The formula used for calculating the distance using Euclidean , Manhattan and Minkowski techniques.</a:t>
            </a:r>
            <a:endParaRPr sz="1500"/>
          </a:p>
          <a:p>
            <a:pPr indent="0" lvl="0" marL="0" rtl="0" algn="l">
              <a:spcBef>
                <a:spcPts val="1200"/>
              </a:spcBef>
              <a:spcAft>
                <a:spcPts val="0"/>
              </a:spcAft>
              <a:buNone/>
            </a:pPr>
            <a:r>
              <a:rPr lang="en" sz="1500"/>
              <a:t>We are using Euclidean algorithm for our KNN classification </a:t>
            </a:r>
            <a:endParaRPr sz="1500"/>
          </a:p>
          <a:p>
            <a:pPr indent="0" lvl="0" marL="0" rtl="0" algn="l">
              <a:spcBef>
                <a:spcPts val="1200"/>
              </a:spcBef>
              <a:spcAft>
                <a:spcPts val="0"/>
              </a:spcAft>
              <a:buNone/>
            </a:pPr>
            <a:r>
              <a:rPr i="1" lang="en" sz="1300">
                <a:solidFill>
                  <a:srgbClr val="273239"/>
                </a:solidFill>
                <a:highlight>
                  <a:srgbClr val="F9F9F9"/>
                </a:highlight>
                <a:latin typeface="Arial"/>
                <a:ea typeface="Arial"/>
                <a:cs typeface="Arial"/>
                <a:sym typeface="Arial"/>
              </a:rPr>
              <a:t>d=√((x2-x1)²+(y2-y1)²) </a:t>
            </a:r>
            <a:endParaRPr i="1" sz="1300">
              <a:solidFill>
                <a:srgbClr val="273239"/>
              </a:solidFill>
              <a:highlight>
                <a:srgbClr val="F9F9F9"/>
              </a:highlight>
              <a:latin typeface="Arial"/>
              <a:ea typeface="Arial"/>
              <a:cs typeface="Arial"/>
              <a:sym typeface="Arial"/>
            </a:endParaRPr>
          </a:p>
          <a:p>
            <a:pPr indent="0" lvl="0" marL="0" rtl="0" algn="l">
              <a:spcBef>
                <a:spcPts val="1200"/>
              </a:spcBef>
              <a:spcAft>
                <a:spcPts val="0"/>
              </a:spcAft>
              <a:buNone/>
            </a:pPr>
            <a:r>
              <a:rPr lang="en" sz="1500"/>
              <a:t>The test accuracy of Logistic Regression model for our project is 89.27%</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300">
              <a:solidFill>
                <a:srgbClr val="111111"/>
              </a:solidFill>
              <a:highlight>
                <a:srgbClr val="FEFEFE"/>
              </a:highlight>
              <a:latin typeface="Arial"/>
              <a:ea typeface="Arial"/>
              <a:cs typeface="Arial"/>
              <a:sym typeface="Arial"/>
            </a:endParaRPr>
          </a:p>
          <a:p>
            <a:pPr indent="0" lvl="0" marL="0" rtl="0" algn="l">
              <a:spcBef>
                <a:spcPts val="1200"/>
              </a:spcBef>
              <a:spcAft>
                <a:spcPts val="1200"/>
              </a:spcAft>
              <a:buNone/>
            </a:pPr>
            <a:r>
              <a:t/>
            </a:r>
            <a:endParaRPr sz="1300">
              <a:solidFill>
                <a:srgbClr val="111111"/>
              </a:solidFill>
              <a:highlight>
                <a:srgbClr val="FEFEFE"/>
              </a:highlight>
              <a:latin typeface="Arial"/>
              <a:ea typeface="Arial"/>
              <a:cs typeface="Arial"/>
              <a:sym typeface="Arial"/>
            </a:endParaRPr>
          </a:p>
        </p:txBody>
      </p:sp>
      <p:pic>
        <p:nvPicPr>
          <p:cNvPr id="143" name="Google Shape;143;p21"/>
          <p:cNvPicPr preferRelativeResize="0"/>
          <p:nvPr/>
        </p:nvPicPr>
        <p:blipFill>
          <a:blip r:embed="rId3">
            <a:alphaModFix/>
          </a:blip>
          <a:stretch>
            <a:fillRect/>
          </a:stretch>
        </p:blipFill>
        <p:spPr>
          <a:xfrm>
            <a:off x="4707000" y="1447475"/>
            <a:ext cx="4282876" cy="290802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