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79" r:id="rId6"/>
    <p:sldId id="293" r:id="rId7"/>
    <p:sldId id="261" r:id="rId8"/>
    <p:sldId id="299" r:id="rId9"/>
    <p:sldId id="269" r:id="rId10"/>
    <p:sldId id="295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A224A-F171-535B-17C8-5B00F99F3D9D}" v="3" dt="2025-03-13T02:45:05.111"/>
    <p1510:client id="{B52F8AB8-4A8E-4691-BC8C-D3F91147F6D1}" v="1" dt="2025-03-13T02:36:06.545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39" autoAdjust="0"/>
  </p:normalViewPr>
  <p:slideViewPr>
    <p:cSldViewPr snapToGrid="0" showGuides="1">
      <p:cViewPr varScale="1">
        <p:scale>
          <a:sx n="87" d="100"/>
          <a:sy n="87" d="100"/>
        </p:scale>
        <p:origin x="956" y="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7671816" cy="2103120"/>
          </a:xfrm>
        </p:spPr>
        <p:txBody>
          <a:bodyPr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96AFE-5FB8-52A4-3111-3B53DBE4DB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200400"/>
            <a:ext cx="10149840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09C5320-0161-C582-141C-55F06D4F3BAE}"/>
              </a:ext>
            </a:extLst>
          </p:cNvPr>
          <p:cNvSpPr/>
          <p:nvPr userDrawn="1"/>
        </p:nvSpPr>
        <p:spPr>
          <a:xfrm>
            <a:off x="8893126" y="35193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9C982F3-4477-76AC-0429-350585A39FFA}"/>
              </a:ext>
            </a:extLst>
          </p:cNvPr>
          <p:cNvSpPr/>
          <p:nvPr userDrawn="1"/>
        </p:nvSpPr>
        <p:spPr>
          <a:xfrm>
            <a:off x="5255120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7A8F7B2-0552-AAD4-9DE2-845DE10CA10A}"/>
              </a:ext>
            </a:extLst>
          </p:cNvPr>
          <p:cNvSpPr/>
          <p:nvPr userDrawn="1"/>
        </p:nvSpPr>
        <p:spPr>
          <a:xfrm>
            <a:off x="6710252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95DA7FF-BAA0-F04C-CA6C-16E9C2D55593}"/>
              </a:ext>
            </a:extLst>
          </p:cNvPr>
          <p:cNvSpPr/>
          <p:nvPr userDrawn="1"/>
        </p:nvSpPr>
        <p:spPr>
          <a:xfrm>
            <a:off x="879765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68D9CEC-53B7-B8DC-B77E-E3F86681879C}"/>
              </a:ext>
            </a:extLst>
          </p:cNvPr>
          <p:cNvSpPr/>
          <p:nvPr userDrawn="1"/>
        </p:nvSpPr>
        <p:spPr>
          <a:xfrm>
            <a:off x="2336512" y="-9525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222D4D6-56B1-C4C3-0E51-FB22F0CD902B}"/>
              </a:ext>
            </a:extLst>
          </p:cNvPr>
          <p:cNvSpPr/>
          <p:nvPr userDrawn="1"/>
        </p:nvSpPr>
        <p:spPr>
          <a:xfrm>
            <a:off x="8160084" y="-10376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6292F0-9E78-C98C-097B-30DEBBC1B179}"/>
              </a:ext>
            </a:extLst>
          </p:cNvPr>
          <p:cNvSpPr/>
          <p:nvPr userDrawn="1"/>
        </p:nvSpPr>
        <p:spPr>
          <a:xfrm>
            <a:off x="9615216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315817B3-76DB-FDD0-60F7-E385C0E84F58}"/>
              </a:ext>
            </a:extLst>
          </p:cNvPr>
          <p:cNvSpPr/>
          <p:nvPr userDrawn="1"/>
        </p:nvSpPr>
        <p:spPr>
          <a:xfrm>
            <a:off x="10342958" y="32052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91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73" r:id="rId9"/>
    <p:sldLayoutId id="2147483653" r:id="rId10"/>
    <p:sldLayoutId id="2147483663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o34@drexel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kms828@drexel.edu" TargetMode="External"/><Relationship Id="rId4" Type="http://schemas.openxmlformats.org/officeDocument/2006/relationships/hyperlink" Target="mailto:sc4323@drexel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01" y="560780"/>
            <a:ext cx="9179354" cy="1386684"/>
          </a:xfrm>
        </p:spPr>
        <p:txBody>
          <a:bodyPr lIns="0" anchor="b" anchorCtr="0">
            <a:normAutofit fontScale="90000"/>
          </a:bodyPr>
          <a:lstStyle/>
          <a:p>
            <a:r>
              <a:rPr lang="en-US" dirty="0"/>
              <a:t>Anime Recommendation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83402" y="4155572"/>
            <a:ext cx="4912598" cy="1676770"/>
          </a:xfrm>
        </p:spPr>
        <p:txBody>
          <a:bodyPr>
            <a:normAutofit/>
          </a:bodyPr>
          <a:lstStyle/>
          <a:p>
            <a:r>
              <a:rPr lang="en-US" dirty="0"/>
              <a:t>Aman </a:t>
            </a:r>
            <a:r>
              <a:rPr lang="en-US" dirty="0" err="1"/>
              <a:t>Ostwal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ago34@drexel.edu</a:t>
            </a:r>
            <a:r>
              <a:rPr lang="en-US" dirty="0"/>
              <a:t>)</a:t>
            </a:r>
          </a:p>
          <a:p>
            <a:r>
              <a:rPr lang="en-US" dirty="0"/>
              <a:t>Sanskruti Chavanke (</a:t>
            </a:r>
            <a:r>
              <a:rPr lang="en-US" dirty="0">
                <a:hlinkClick r:id="rId4"/>
              </a:rPr>
              <a:t>sc4323@drexel.edu</a:t>
            </a:r>
            <a:r>
              <a:rPr lang="en-US" dirty="0"/>
              <a:t>)</a:t>
            </a:r>
          </a:p>
          <a:p>
            <a:r>
              <a:rPr lang="en-US" dirty="0" err="1"/>
              <a:t>Krushal</a:t>
            </a:r>
            <a:r>
              <a:rPr lang="en-US" dirty="0"/>
              <a:t> Shah (</a:t>
            </a:r>
            <a:r>
              <a:rPr lang="en-US" dirty="0">
                <a:hlinkClick r:id="rId5"/>
              </a:rPr>
              <a:t>kms828@drexel.edu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" name="Picture Placeholder 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B43AE55-1F29-F968-2779-3F6A01C62A77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/>
          <a:srcRect l="4875" r="4875"/>
          <a:stretch>
            <a:fillRect/>
          </a:stretch>
        </p:blipFill>
        <p:spPr>
          <a:xfrm>
            <a:off x="7524521" y="1850141"/>
            <a:ext cx="3776662" cy="4184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62278-728D-3FD3-7C42-A8B565C06408}"/>
              </a:ext>
            </a:extLst>
          </p:cNvPr>
          <p:cNvSpPr txBox="1"/>
          <p:nvPr/>
        </p:nvSpPr>
        <p:spPr>
          <a:xfrm>
            <a:off x="648701" y="2233649"/>
            <a:ext cx="645664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DSCI 641 – Recommendations Systems – Winter 2025</a:t>
            </a:r>
            <a:endParaRPr lang="en-IN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85121"/>
            <a:ext cx="5854022" cy="101351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5C5013-A563-C783-9185-9C847D4B4A4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45796"/>
            <a:ext cx="9888551" cy="5245745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1" dirty="0"/>
              <a:t>Domain</a:t>
            </a:r>
            <a:r>
              <a:rPr lang="en-IN" dirty="0"/>
              <a:t>: Anime recommendations.</a:t>
            </a:r>
          </a:p>
          <a:p>
            <a:pPr>
              <a:lnSpc>
                <a:spcPct val="100000"/>
              </a:lnSpc>
            </a:pPr>
            <a:r>
              <a:rPr lang="en-US" dirty="0"/>
              <a:t>I</a:t>
            </a:r>
            <a:r>
              <a:rPr lang="en-IN" b="1" dirty="0" err="1"/>
              <a:t>ntended</a:t>
            </a:r>
            <a:r>
              <a:rPr lang="en-IN" b="1" dirty="0"/>
              <a:t> Users</a:t>
            </a:r>
            <a:r>
              <a:rPr lang="en-IN" dirty="0"/>
              <a:t>: Anime enthusiasts.</a:t>
            </a:r>
          </a:p>
          <a:p>
            <a:pPr>
              <a:lnSpc>
                <a:spcPct val="100000"/>
              </a:lnSpc>
            </a:pPr>
            <a:r>
              <a:rPr lang="en-US" dirty="0"/>
              <a:t>User Interaction: </a:t>
            </a:r>
            <a:br>
              <a:rPr lang="en-US" dirty="0"/>
            </a:br>
            <a:r>
              <a:rPr lang="en-US" dirty="0"/>
              <a:t>- Rating Anime </a:t>
            </a:r>
            <a:br>
              <a:rPr lang="en-US" dirty="0"/>
            </a:br>
            <a:r>
              <a:rPr lang="en-US" dirty="0"/>
              <a:t>- Personalized recommendations</a:t>
            </a:r>
            <a:br>
              <a:rPr lang="en-US" dirty="0"/>
            </a:br>
            <a:r>
              <a:rPr lang="en-US" dirty="0"/>
              <a:t>- Browsing popular and trending anime</a:t>
            </a:r>
          </a:p>
          <a:p>
            <a:pPr>
              <a:lnSpc>
                <a:spcPct val="100000"/>
              </a:lnSpc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Detailed User Scenario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Alice enjoys action anime like "Attack on Titan" and fantasy series such as "Sword Art Online.“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Alice rates anime she watches regularly.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The recommendation system analyzes her ratings and preferences.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It provides personalized suggestions of top-rated anime similar to her favorites.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Additionally, the system introduces lesser-known but highly-rated anime to broaden her viewing experiences.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Goal: Provide relevant and personalized recommendations enhancing user satisfaction and anime discovery. </a:t>
            </a: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6314"/>
            <a:ext cx="7132320" cy="621932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98602"/>
            <a:ext cx="7761930" cy="440447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Ideal Data: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User interactions (ratings, watch history). </a:t>
            </a:r>
            <a:br>
              <a:rPr lang="en-US" dirty="0"/>
            </a:br>
            <a:r>
              <a:rPr lang="en-US" dirty="0"/>
              <a:t>- Community trends (trending, social media).</a:t>
            </a:r>
            <a:br>
              <a:rPr lang="en-US" dirty="0"/>
            </a:br>
            <a:r>
              <a:rPr lang="en-US" dirty="0"/>
              <a:t>- Contextual data (mood, timing). </a:t>
            </a:r>
            <a:br>
              <a:rPr lang="en-US" dirty="0"/>
            </a:br>
            <a:r>
              <a:rPr lang="en-US" dirty="0"/>
              <a:t>- Metadata (tags, keywords via NLP).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Experimental Data Used: </a:t>
            </a:r>
            <a:br>
              <a:rPr lang="en-US" b="1" dirty="0"/>
            </a:br>
            <a:r>
              <a:rPr lang="en-US" b="1" dirty="0"/>
              <a:t>- </a:t>
            </a:r>
            <a:r>
              <a:rPr lang="en-US" dirty="0"/>
              <a:t>User ratings dataset. </a:t>
            </a:r>
            <a:br>
              <a:rPr lang="en-US" dirty="0"/>
            </a:br>
            <a:r>
              <a:rPr lang="en-US" dirty="0"/>
              <a:t>- Anime metadata (genres, popularity, type).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Preprocessing: </a:t>
            </a:r>
            <a:br>
              <a:rPr lang="en-US" b="1" dirty="0"/>
            </a:br>
            <a:r>
              <a:rPr lang="en-US" b="1" dirty="0"/>
              <a:t>- </a:t>
            </a:r>
            <a:r>
              <a:rPr lang="en-US" dirty="0"/>
              <a:t>Handled missing values. </a:t>
            </a:r>
            <a:br>
              <a:rPr lang="en-US" dirty="0"/>
            </a:br>
            <a:r>
              <a:rPr lang="en-US" dirty="0"/>
              <a:t>- Merged datasets for comprehensive recommendation modeling.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2DE72-77CB-CB24-A4D1-2FAC47307AC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64" y="2560320"/>
            <a:ext cx="3294633" cy="1659043"/>
          </a:xfrm>
          <a:noFill/>
        </p:spPr>
        <p:txBody>
          <a:bodyPr anchor="t" anchorCtr="0">
            <a:noAutofit/>
          </a:bodyPr>
          <a:lstStyle/>
          <a:p>
            <a:r>
              <a:rPr lang="en-US" dirty="0"/>
              <a:t>Algorithms Implemented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F3B-CC38-C6F7-1058-2FC5EE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2AC300FD-D85C-4E25-D97A-F01D689A5FCD}"/>
              </a:ext>
            </a:extLst>
          </p:cNvPr>
          <p:cNvSpPr txBox="1">
            <a:spLocks/>
          </p:cNvSpPr>
          <p:nvPr/>
        </p:nvSpPr>
        <p:spPr>
          <a:xfrm>
            <a:off x="3771608" y="2244499"/>
            <a:ext cx="9420879" cy="416156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Popularity-Based Model </a:t>
            </a:r>
            <a:br>
              <a:rPr lang="en-US" dirty="0"/>
            </a:br>
            <a:r>
              <a:rPr lang="en-US" dirty="0"/>
              <a:t>- Basic ranking using ratings and popularity.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Collaborative Filtering (SVD): </a:t>
            </a:r>
            <a:br>
              <a:rPr lang="en-US" dirty="0"/>
            </a:br>
            <a:r>
              <a:rPr lang="en-US" dirty="0"/>
              <a:t>- Personalizes recommendations based on user-anime interactions.</a:t>
            </a:r>
            <a:br>
              <a:rPr lang="en-US" dirty="0"/>
            </a:br>
            <a:r>
              <a:rPr lang="en-US" dirty="0"/>
              <a:t>- Limitations: Cold-start issue.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Content-Based Filtering (PCA + Nearest Neighbors) </a:t>
            </a:r>
            <a:br>
              <a:rPr lang="en-US" dirty="0"/>
            </a:br>
            <a:r>
              <a:rPr lang="en-US" dirty="0"/>
              <a:t>- Similar anime recommendations based on content features.</a:t>
            </a:r>
            <a:br>
              <a:rPr lang="en-US" dirty="0"/>
            </a:br>
            <a:r>
              <a:rPr lang="en-US" dirty="0"/>
              <a:t>- Limitations: Limited diversity.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Hybrid Model (SVD + Content-Based) </a:t>
            </a:r>
            <a:br>
              <a:rPr lang="en-US" dirty="0"/>
            </a:br>
            <a:r>
              <a:rPr lang="en-US" dirty="0"/>
              <a:t>- Integrates collaborative and content-based models. </a:t>
            </a:r>
            <a:br>
              <a:rPr lang="en-US" dirty="0"/>
            </a:br>
            <a:r>
              <a:rPr lang="en-US" dirty="0"/>
              <a:t>-Optimizes for balanced personalization and diversity.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87" y="3093953"/>
            <a:ext cx="4206240" cy="2377440"/>
          </a:xfrm>
        </p:spPr>
        <p:txBody>
          <a:bodyPr anchor="t" anchorCtr="0"/>
          <a:lstStyle/>
          <a:p>
            <a:r>
              <a:rPr lang="en-US" dirty="0"/>
              <a:t>Data preparation &amp; 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424085" y="3010192"/>
            <a:ext cx="6011244" cy="3278926"/>
          </a:xfrm>
        </p:spPr>
        <p:txBody>
          <a:bodyPr anchor="t" anchorCtr="0">
            <a:normAutofit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Preparation &amp; Splitting: </a:t>
            </a:r>
            <a:br>
              <a:rPr lang="en-US" dirty="0"/>
            </a:br>
            <a:r>
              <a:rPr lang="en-US" dirty="0"/>
              <a:t>- </a:t>
            </a:r>
            <a:r>
              <a:rPr lang="en-US"/>
              <a:t>70</a:t>
            </a:r>
            <a:r>
              <a:rPr lang="en-US" dirty="0"/>
              <a:t>% training, </a:t>
            </a:r>
            <a:r>
              <a:rPr lang="en-US"/>
              <a:t>30</a:t>
            </a:r>
            <a:r>
              <a:rPr lang="en-US" dirty="0"/>
              <a:t>% testing.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Feature Engineering: </a:t>
            </a:r>
            <a:br>
              <a:rPr lang="en-US" dirty="0"/>
            </a:br>
            <a:r>
              <a:rPr lang="en-US" dirty="0"/>
              <a:t>- Genre encoding via sparse matrix.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Evaluation Metrics:</a:t>
            </a:r>
            <a:br>
              <a:rPr lang="en-US" dirty="0"/>
            </a:br>
            <a:r>
              <a:rPr lang="en-US" dirty="0"/>
              <a:t>-RMSE, MAE, Precision@10, Diversity, Novelty.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Hyperparameter Tuning: </a:t>
            </a:r>
            <a:br>
              <a:rPr lang="en-US" dirty="0"/>
            </a:br>
            <a:r>
              <a:rPr lang="en-US" dirty="0"/>
              <a:t>- Optimized for model accuracy and diversity.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9569-83D5-A20B-653C-B9D6C8D981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874"/>
            <a:ext cx="7671816" cy="2103120"/>
          </a:xfrm>
          <a:noFill/>
        </p:spPr>
        <p:txBody>
          <a:bodyPr anchor="b" anchorCtr="0">
            <a:noAutofit/>
          </a:bodyPr>
          <a:lstStyle/>
          <a:p>
            <a:r>
              <a:rPr lang="en-US" dirty="0"/>
              <a:t>Results &amp; 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31D8C-5C7D-BFD9-19A4-7628C140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16E46-E033-6FEF-E898-4B3FE3024129}"/>
              </a:ext>
            </a:extLst>
          </p:cNvPr>
          <p:cNvSpPr txBox="1"/>
          <p:nvPr/>
        </p:nvSpPr>
        <p:spPr>
          <a:xfrm>
            <a:off x="914400" y="5037678"/>
            <a:ext cx="83926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Best Overall: </a:t>
            </a:r>
            <a:r>
              <a:rPr lang="en-US" dirty="0">
                <a:solidFill>
                  <a:schemeClr val="bg1"/>
                </a:solidFill>
              </a:rPr>
              <a:t>Hybrid model due to high diversity and balanced recommendations.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9" name="Content Placeholder 8" descr="A graph of a bar graph&#10;&#10;AI-generated content may be incorrect.">
            <a:extLst>
              <a:ext uri="{FF2B5EF4-FFF2-40B4-BE49-F238E27FC236}">
                <a16:creationId xmlns:a16="http://schemas.microsoft.com/office/drawing/2014/main" id="{BA169A20-5827-AFBB-89CB-71AE507F701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914400" y="2617556"/>
            <a:ext cx="10803220" cy="3162010"/>
          </a:xfrm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185" y="375811"/>
            <a:ext cx="7955280" cy="1335024"/>
          </a:xfrm>
        </p:spPr>
        <p:txBody>
          <a:bodyPr anchor="b" anchorCtr="0"/>
          <a:lstStyle/>
          <a:p>
            <a:r>
              <a:rPr lang="en-US" dirty="0"/>
              <a:t>Reflection &amp; Future Work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5" y="1807860"/>
            <a:ext cx="8187185" cy="430675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Learnings: </a:t>
            </a:r>
            <a:br>
              <a:rPr lang="en-US" dirty="0"/>
            </a:br>
            <a:r>
              <a:rPr lang="en-US" dirty="0"/>
              <a:t>- Hybrid approaches outperform single methods. </a:t>
            </a:r>
            <a:br>
              <a:rPr lang="en-US" dirty="0"/>
            </a:br>
            <a:r>
              <a:rPr lang="en-US" dirty="0"/>
              <a:t>- Importance of addressing cold-start.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Future Directions:</a:t>
            </a:r>
            <a:br>
              <a:rPr lang="en-US" dirty="0"/>
            </a:br>
            <a:r>
              <a:rPr lang="en-US" dirty="0"/>
              <a:t>- Integrate implicit user feedback. </a:t>
            </a:r>
            <a:br>
              <a:rPr lang="en-US" dirty="0"/>
            </a:br>
            <a:r>
              <a:rPr lang="en-US" dirty="0"/>
              <a:t>- Enhance cold-start handling via advanced techniques. </a:t>
            </a:r>
            <a:br>
              <a:rPr lang="en-US" dirty="0"/>
            </a:br>
            <a:r>
              <a:rPr lang="en-US" dirty="0"/>
              <a:t>- Conduct user engagement and real-world effectiveness evaluations.</a:t>
            </a:r>
            <a:br>
              <a:rPr lang="en-US" dirty="0"/>
            </a:br>
            <a:r>
              <a:rPr lang="en-US" dirty="0"/>
              <a:t>- Employ Explainable AI (XAI) to improve recommendation transparency.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Ultimate Goal: </a:t>
            </a:r>
            <a:r>
              <a:rPr lang="en-US" dirty="0"/>
              <a:t>Continuously refine the recommendation system for an engaging and satisfying user experience.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4D147-B48C-ADE3-3FEF-627D467699A2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83098"/>
            <a:ext cx="5394960" cy="21031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763dd3-2496-4f35-9848-6133d8f04ca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232E25B51E745935E62C9CE44C00E" ma:contentTypeVersion="14" ma:contentTypeDescription="Create a new document." ma:contentTypeScope="" ma:versionID="47b8a7b6f4b1e03aee81ecccc15dd5fc">
  <xsd:schema xmlns:xsd="http://www.w3.org/2001/XMLSchema" xmlns:xs="http://www.w3.org/2001/XMLSchema" xmlns:p="http://schemas.microsoft.com/office/2006/metadata/properties" xmlns:ns3="71763dd3-2496-4f35-9848-6133d8f04ca0" xmlns:ns4="0e966175-f989-4d2a-bd9b-bd8afef36b32" targetNamespace="http://schemas.microsoft.com/office/2006/metadata/properties" ma:root="true" ma:fieldsID="fea1b2a6e4dbbd6dfc7309793196bdfa" ns3:_="" ns4:_="">
    <xsd:import namespace="71763dd3-2496-4f35-9848-6133d8f04ca0"/>
    <xsd:import namespace="0e966175-f989-4d2a-bd9b-bd8afef36b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63dd3-2496-4f35-9848-6133d8f04c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66175-f989-4d2a-bd9b-bd8afef36b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0e966175-f989-4d2a-bd9b-bd8afef36b3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763dd3-2496-4f35-9848-6133d8f04ca0"/>
  </ds:schemaRefs>
</ds:datastoreItem>
</file>

<file path=customXml/itemProps3.xml><?xml version="1.0" encoding="utf-8"?>
<ds:datastoreItem xmlns:ds="http://schemas.openxmlformats.org/officeDocument/2006/customXml" ds:itemID="{42BC3A30-B78A-44B8-A2DB-E0465385A4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763dd3-2496-4f35-9848-6133d8f04ca0"/>
    <ds:schemaRef ds:uri="0e966175-f989-4d2a-bd9b-bd8afef36b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113</TotalTime>
  <Words>498</Words>
  <Application>Microsoft Office PowerPoint</Application>
  <PresentationFormat>Widescreen</PresentationFormat>
  <Paragraphs>46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Abadi</vt:lpstr>
      <vt:lpstr>Arial</vt:lpstr>
      <vt:lpstr>Calibri</vt:lpstr>
      <vt:lpstr>Posterama</vt:lpstr>
      <vt:lpstr>Posterama Text SemiBold</vt:lpstr>
      <vt:lpstr>Custom</vt:lpstr>
      <vt:lpstr>Anime Recommendation System</vt:lpstr>
      <vt:lpstr>Problem Statement</vt:lpstr>
      <vt:lpstr>Data Description</vt:lpstr>
      <vt:lpstr>Algorithms Implemented</vt:lpstr>
      <vt:lpstr>Data preparation &amp; Splitting</vt:lpstr>
      <vt:lpstr>Results &amp; Key Findings</vt:lpstr>
      <vt:lpstr>Reflection &amp; Future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Chavanke,Sanskruti Ajay</dc:creator>
  <cp:lastModifiedBy>Chavanke,Sanskruti Ajay</cp:lastModifiedBy>
  <cp:revision>2</cp:revision>
  <dcterms:created xsi:type="dcterms:W3CDTF">2025-03-12T19:52:36Z</dcterms:created>
  <dcterms:modified xsi:type="dcterms:W3CDTF">2025-03-13T03:11:50Z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0x0101003F9232E25B51E745935E62C9CE44C00E</vt:lpwstr>
  </property>
  <property fmtid="{D5CDD505-2E9C-101B-9397-08002B2CF9AE}" pid="3" name="MediaServiceImageTags">
    <vt:lpwstr/>
  </property>
</Properties>
</file>